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590" r:id="rId2"/>
    <p:sldId id="838" r:id="rId3"/>
    <p:sldId id="871" r:id="rId4"/>
    <p:sldId id="881" r:id="rId5"/>
    <p:sldId id="877" r:id="rId6"/>
    <p:sldId id="893" r:id="rId7"/>
    <p:sldId id="894" r:id="rId8"/>
    <p:sldId id="895" r:id="rId9"/>
    <p:sldId id="896" r:id="rId10"/>
    <p:sldId id="897" r:id="rId11"/>
    <p:sldId id="918" r:id="rId12"/>
    <p:sldId id="899" r:id="rId13"/>
    <p:sldId id="888" r:id="rId14"/>
    <p:sldId id="889" r:id="rId15"/>
    <p:sldId id="890" r:id="rId16"/>
    <p:sldId id="891" r:id="rId17"/>
    <p:sldId id="900" r:id="rId18"/>
    <p:sldId id="901" r:id="rId19"/>
    <p:sldId id="902" r:id="rId20"/>
    <p:sldId id="903" r:id="rId21"/>
    <p:sldId id="904" r:id="rId22"/>
    <p:sldId id="905" r:id="rId23"/>
    <p:sldId id="906" r:id="rId24"/>
    <p:sldId id="907" r:id="rId25"/>
    <p:sldId id="908" r:id="rId26"/>
    <p:sldId id="909" r:id="rId27"/>
    <p:sldId id="910" r:id="rId28"/>
    <p:sldId id="919" r:id="rId29"/>
    <p:sldId id="914" r:id="rId30"/>
    <p:sldId id="915" r:id="rId31"/>
    <p:sldId id="916" r:id="rId32"/>
    <p:sldId id="917" r:id="rId33"/>
    <p:sldId id="806" r:id="rId34"/>
    <p:sldId id="807" r:id="rId35"/>
    <p:sldId id="882" r:id="rId36"/>
    <p:sldId id="883" r:id="rId37"/>
    <p:sldId id="810" r:id="rId38"/>
    <p:sldId id="811" r:id="rId39"/>
    <p:sldId id="854" r:id="rId40"/>
    <p:sldId id="812" r:id="rId41"/>
    <p:sldId id="813" r:id="rId42"/>
    <p:sldId id="814" r:id="rId43"/>
    <p:sldId id="815" r:id="rId44"/>
    <p:sldId id="884" r:id="rId45"/>
    <p:sldId id="817" r:id="rId46"/>
    <p:sldId id="818" r:id="rId47"/>
    <p:sldId id="819" r:id="rId48"/>
    <p:sldId id="820" r:id="rId49"/>
    <p:sldId id="821" r:id="rId50"/>
    <p:sldId id="822" r:id="rId51"/>
    <p:sldId id="823" r:id="rId52"/>
    <p:sldId id="855" r:id="rId53"/>
    <p:sldId id="892" r:id="rId54"/>
    <p:sldId id="825" r:id="rId55"/>
    <p:sldId id="826" r:id="rId56"/>
    <p:sldId id="827" r:id="rId57"/>
    <p:sldId id="828" r:id="rId58"/>
    <p:sldId id="829" r:id="rId59"/>
    <p:sldId id="830" r:id="rId60"/>
    <p:sldId id="831" r:id="rId61"/>
    <p:sldId id="832" r:id="rId62"/>
    <p:sldId id="833" r:id="rId63"/>
    <p:sldId id="834" r:id="rId64"/>
    <p:sldId id="856" r:id="rId65"/>
    <p:sldId id="835" r:id="rId66"/>
    <p:sldId id="839" r:id="rId67"/>
    <p:sldId id="840" r:id="rId68"/>
    <p:sldId id="841" r:id="rId69"/>
    <p:sldId id="842" r:id="rId70"/>
    <p:sldId id="843" r:id="rId71"/>
    <p:sldId id="844" r:id="rId72"/>
    <p:sldId id="845" r:id="rId73"/>
    <p:sldId id="846" r:id="rId74"/>
    <p:sldId id="847" r:id="rId75"/>
    <p:sldId id="848" r:id="rId76"/>
    <p:sldId id="849" r:id="rId77"/>
    <p:sldId id="850" r:id="rId78"/>
    <p:sldId id="851" r:id="rId79"/>
    <p:sldId id="852" r:id="rId80"/>
    <p:sldId id="853" r:id="rId81"/>
    <p:sldId id="836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4" autoAdjust="0"/>
    <p:restoredTop sz="73085" autoAdjust="0"/>
  </p:normalViewPr>
  <p:slideViewPr>
    <p:cSldViewPr>
      <p:cViewPr varScale="1">
        <p:scale>
          <a:sx n="88" d="100"/>
          <a:sy n="88" d="100"/>
        </p:scale>
        <p:origin x="-170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8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A357F-E8D5-481E-B9FF-DB5E5290C94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7803C-146D-406E-B575-E96C64D63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90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0D61D2-22D8-4036-B6C7-C4FAE453B403}" type="slidenum">
              <a:rPr lang="en-US"/>
              <a:pPr/>
              <a:t>3</a:t>
            </a:fld>
            <a:endParaRPr 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26ADCB-B44D-4812-A3DD-742AFDA510E2}" type="slidenum">
              <a:rPr lang="en-US"/>
              <a:pPr/>
              <a:t>17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“Implements” can mean different things, depending on whether we consider fairness.  Here, we don’t.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D6666B-7AF5-4625-99C9-DF7A96354763}" type="slidenum">
              <a:rPr lang="en-US"/>
              <a:pPr/>
              <a:t>18</a:t>
            </a:fld>
            <a:endParaRPr lang="en-US"/>
          </a:p>
        </p:txBody>
      </p:sp>
      <p:sp>
        <p:nvSpPr>
          <p:cNvPr id="16179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0236" y="694171"/>
            <a:ext cx="4437529" cy="3429000"/>
          </a:xfrm>
        </p:spPr>
      </p:sp>
      <p:sp>
        <p:nvSpPr>
          <p:cNvPr id="16179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ln/>
        </p:spPr>
        <p:txBody>
          <a:bodyPr wrap="none" anchor="ctr"/>
          <a:lstStyle/>
          <a:p>
            <a:r>
              <a:rPr lang="en-US" dirty="0"/>
              <a:t>“Implements” can mean different things, depending on whether we consider fairness.  Here, we don’t.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5A978A-F3C8-452E-8CB1-D31BDBAA7BA5}" type="slidenum">
              <a:rPr lang="en-US"/>
              <a:pPr/>
              <a:t>19</a:t>
            </a:fld>
            <a:endParaRPr lang="en-US"/>
          </a:p>
        </p:txBody>
      </p:sp>
      <p:sp>
        <p:nvSpPr>
          <p:cNvPr id="16384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0236" y="694171"/>
            <a:ext cx="4437529" cy="3429000"/>
          </a:xfrm>
        </p:spPr>
      </p:sp>
      <p:sp>
        <p:nvSpPr>
          <p:cNvPr id="16384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5FE368-17E3-43F9-AC3E-9EF8488D9235}" type="slidenum">
              <a:rPr lang="en-US"/>
              <a:pPr/>
              <a:t>20</a:t>
            </a:fld>
            <a:endParaRPr lang="en-US"/>
          </a:p>
        </p:txBody>
      </p:sp>
      <p:sp>
        <p:nvSpPr>
          <p:cNvPr id="16589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</p:spPr>
      </p:sp>
      <p:sp>
        <p:nvSpPr>
          <p:cNvPr id="16589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ln/>
        </p:spPr>
        <p:txBody>
          <a:bodyPr wrap="none" anchor="ctr"/>
          <a:lstStyle/>
          <a:p>
            <a:r>
              <a:rPr lang="en-US"/>
              <a:t>Also similar to abstraction function methods for data types, in object-oriented programming.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4128CB-7397-4D4B-8B23-3E57B95C3F6F}" type="slidenum">
              <a:rPr lang="en-US"/>
              <a:pPr/>
              <a:t>21</a:t>
            </a:fld>
            <a:endParaRPr lang="en-US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7C78C4-29E9-49B7-9810-652B4435E6D6}" type="slidenum">
              <a:rPr lang="en-US"/>
              <a:pPr/>
              <a:t>22</a:t>
            </a:fld>
            <a:endParaRPr lang="en-US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Beta can consist of 0, 1, or more steps, as long as it looks the same externally.</a:t>
            </a:r>
          </a:p>
          <a:p>
            <a:r>
              <a:rPr lang="en-US"/>
              <a:t>If pi is an external action, then beta must consist of pi and 0 or more internal actions.</a:t>
            </a:r>
          </a:p>
          <a:p>
            <a:r>
              <a:rPr lang="en-US"/>
              <a:t>If pi is an internal action, then beta must consist of just 0 or more internal actions.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FCDA92-959A-42F1-B190-B1835104E0AD}" type="slidenum">
              <a:rPr lang="en-US"/>
              <a:pPr/>
              <a:t>23</a:t>
            </a:fld>
            <a:endParaRPr lang="en-US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D0B615-38AF-492B-BA64-832FB29C39DD}" type="slidenum">
              <a:rPr lang="en-US"/>
              <a:pPr/>
              <a:t>24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Use the start condition to get a corresponding start state of B.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B56BBB-7A0B-4982-9A61-C940130D15B1}" type="slidenum">
              <a:rPr lang="en-US"/>
              <a:pPr/>
              <a:t>25</a:t>
            </a:fld>
            <a:endParaRPr lang="en-US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Then use the step condition to get the first portion of the execution of B, ending in a state that corresponds with s_1,A.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DB1CEA-970A-49C6-8A33-1366B5FA7985}" type="slidenum">
              <a:rPr lang="en-US"/>
              <a:pPr/>
              <a:t>26</a:t>
            </a:fld>
            <a:endParaRPr lang="en-US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And continue.  It’s easy to see that we get the same trace, as needed.</a:t>
            </a:r>
          </a:p>
          <a:p>
            <a:endParaRPr lang="en-US"/>
          </a:p>
          <a:p>
            <a:r>
              <a:rPr lang="en-US"/>
              <a:t>This construction works for finite or infinite executions of A.</a:t>
            </a:r>
          </a:p>
          <a:p>
            <a:r>
              <a:rPr lang="en-US"/>
              <a:t>It says nothing about fairness.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0123C3-0C74-4BE3-BB82-843D0FFF5C11}" type="slidenum">
              <a:rPr lang="en-US"/>
              <a:pPr/>
              <a:t>4</a:t>
            </a:fld>
            <a:endParaRPr 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BBFCED-0920-450D-9D7F-A83E25DF7C62}" type="slidenum">
              <a:rPr lang="en-US"/>
              <a:pPr/>
              <a:t>29</a:t>
            </a:fld>
            <a:endParaRPr lang="en-US"/>
          </a:p>
        </p:txBody>
      </p:sp>
      <p:sp>
        <p:nvSpPr>
          <p:cNvPr id="9830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83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FCF572-27DE-401C-A243-27351F6F3E2D}" type="slidenum">
              <a:rPr lang="en-US"/>
              <a:pPr/>
              <a:t>30</a:t>
            </a:fld>
            <a:endParaRPr lang="en-US"/>
          </a:p>
        </p:txBody>
      </p:sp>
      <p:sp>
        <p:nvSpPr>
          <p:cNvPr id="10035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035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all this could be checked with a theorem-prover.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50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write the explicit</a:t>
            </a:r>
            <a:r>
              <a:rPr lang="en-US" baseline="0" dirty="0" smtClean="0"/>
              <a:t> “cause” correspondence because we might have repeated occurrences of sends for the same message, in which case it wouldn’t be clear which send “caused” which receive.</a:t>
            </a:r>
          </a:p>
          <a:p>
            <a:r>
              <a:rPr lang="en-US" baseline="0" dirty="0" smtClean="0"/>
              <a:t>Here we simply specify that there should exist some correspondence.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4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exactly like a collection of pairwise channels; here, a single </a:t>
            </a:r>
            <a:r>
              <a:rPr lang="en-US" dirty="0" err="1" smtClean="0"/>
              <a:t>bcast</a:t>
            </a:r>
            <a:r>
              <a:rPr lang="en-US" dirty="0" smtClean="0"/>
              <a:t> event puts the message on all the outgoing channels, in one</a:t>
            </a:r>
            <a:r>
              <a:rPr lang="en-US" baseline="0" dirty="0" smtClean="0"/>
              <a:t>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69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568DBF-5B3B-438C-90F7-2DDE89A36A59}" type="slidenum">
              <a:rPr lang="en-US"/>
              <a:pPr/>
              <a:t>38</a:t>
            </a:fld>
            <a:endParaRPr lang="en-US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What results carry over, and what changes do we see, e.g., in the costs?</a:t>
            </a:r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FD61A0-6C6D-4459-8410-36B1384BC2A9}" type="slidenum">
              <a:rPr lang="en-US"/>
              <a:pPr/>
              <a:t>40</a:t>
            </a:fld>
            <a:endParaRPr lang="en-US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E4F5A23-8E5C-4B25-B3A0-FFB454E174EE}" type="slidenum">
              <a:rPr lang="en-US"/>
              <a:pPr/>
              <a:t>41</a:t>
            </a:fld>
            <a:endParaRPr 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189D85-C006-4F09-91BE-91E04442588E}" type="slidenum">
              <a:rPr lang="en-US"/>
              <a:pPr/>
              <a:t>42</a:t>
            </a:fld>
            <a:endParaRPr lang="en-US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Proof is by induction on multiples of (</a:t>
            </a:r>
            <a:r>
              <a:rPr lang="en-US" dirty="0" err="1" smtClean="0"/>
              <a:t>l+d</a:t>
            </a:r>
            <a:r>
              <a:rPr lang="en-US" dirty="0" smtClean="0"/>
              <a:t>), showing that all tokens make at</a:t>
            </a:r>
            <a:r>
              <a:rPr lang="en-US" baseline="0" dirty="0" smtClean="0"/>
              <a:t> least the progress they should by that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43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87C842-AC52-4751-8057-3997C29CA7CF}" type="slidenum">
              <a:rPr lang="en-US"/>
              <a:pPr/>
              <a:t>5</a:t>
            </a:fld>
            <a:endParaRPr lang="en-US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644CF7-EE05-4D36-9221-FC235B28716B}" type="slidenum">
              <a:rPr lang="en-US"/>
              <a:pPr/>
              <a:t>46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B48FBC6-DA46-49BC-853B-9AA9332BA2C2}" type="slidenum">
              <a:rPr lang="en-US"/>
              <a:pPr/>
              <a:t>47</a:t>
            </a:fld>
            <a:endParaRPr lang="en-US"/>
          </a:p>
        </p:txBody>
      </p:sp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8447F6-B6BC-4435-86BE-4E87674D6414}" type="slidenum">
              <a:rPr lang="en-US"/>
              <a:pPr/>
              <a:t>48</a:t>
            </a:fld>
            <a:endParaRPr lang="en-US"/>
          </a:p>
        </p:txBody>
      </p:sp>
      <p:sp>
        <p:nvSpPr>
          <p:cNvPr id="706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50B379-8DE3-49D5-A721-62EFFA8A96CC}" type="slidenum">
              <a:rPr lang="en-US"/>
              <a:pPr/>
              <a:t>49</a:t>
            </a:fld>
            <a:endParaRPr lang="en-US"/>
          </a:p>
        </p:txBody>
      </p:sp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Skipping </a:t>
            </a:r>
            <a:r>
              <a:rPr lang="en-US" dirty="0" smtClean="0"/>
              <a:t>some</a:t>
            </a:r>
            <a:r>
              <a:rPr lang="en-US" baseline="0" dirty="0" smtClean="0"/>
              <a:t> rather standard </a:t>
            </a:r>
            <a:r>
              <a:rPr lang="en-US" dirty="0" smtClean="0"/>
              <a:t>code </a:t>
            </a:r>
            <a:r>
              <a:rPr lang="en-US" dirty="0"/>
              <a:t>for send and receive.</a:t>
            </a:r>
          </a:p>
          <a:p>
            <a:r>
              <a:rPr lang="en-US" dirty="0"/>
              <a:t>Also for the leader announcement.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E0199A-2159-4D9A-B43C-F0A6D5FC124A}" type="slidenum">
              <a:rPr lang="en-US"/>
              <a:pPr/>
              <a:t>50</a:t>
            </a:fld>
            <a:endParaRPr lang="en-US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The message bound results from log n phases, O(n) messages per phase.</a:t>
            </a:r>
          </a:p>
          <a:p>
            <a:r>
              <a:rPr lang="en-US"/>
              <a:t>The time bound isn’t obvious---technical argument in book.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EE3F7C-0577-4270-941B-88B65EB9EC3D}" type="slidenum">
              <a:rPr lang="en-US"/>
              <a:pPr/>
              <a:t>51</a:t>
            </a:fld>
            <a:endParaRPr lang="en-US"/>
          </a:p>
        </p:txBody>
      </p:sp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Can’t do better with comparison-based because of the lower bound for synchronous networks that we already proved.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we can do this for the other combinations of lines.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092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D8592E-D258-470A-913A-64F9EFADBA7D}" type="slidenum">
              <a:rPr lang="en-US"/>
              <a:pPr/>
              <a:t>58</a:t>
            </a:fld>
            <a:endParaRPr lang="en-US"/>
          </a:p>
        </p:txBody>
      </p:sp>
      <p:sp>
        <p:nvSpPr>
          <p:cNvPr id="10957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957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</p:spPr>
        <p:txBody>
          <a:bodyPr wrap="none" anchor="ctr"/>
          <a:lstStyle/>
          <a:p>
            <a:r>
              <a:rPr lang="en-US" dirty="0" smtClean="0"/>
              <a:t>So it’s like we’re looking at the line from the inside of the ring, reading left-to-right as we are reading clockwise.</a:t>
            </a:r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458308-37B6-46AE-9025-9545323415FA}" type="slidenum">
              <a:rPr lang="en-US"/>
              <a:pPr/>
              <a:t>60</a:t>
            </a:fld>
            <a:endParaRPr lang="en-US"/>
          </a:p>
        </p:txBody>
      </p:sp>
      <p:sp>
        <p:nvSpPr>
          <p:cNvPr id="11571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9A8CF9-1ECF-47D1-A97D-EB215023976A}" type="slidenum">
              <a:rPr lang="en-US"/>
              <a:pPr/>
              <a:t>61</a:t>
            </a:fld>
            <a:endParaRPr lang="en-US"/>
          </a:p>
        </p:txBody>
      </p:sp>
      <p:sp>
        <p:nvSpPr>
          <p:cNvPr id="11776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776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ln/>
        </p:spPr>
        <p:txBody>
          <a:bodyPr wrap="none" anchor="ctr"/>
          <a:lstStyle/>
          <a:p>
            <a:r>
              <a:rPr lang="en-US"/>
              <a:t>But now what about L1 and L3?  Is the leader in the ring formed from these two in the top half or the bottom half?</a:t>
            </a:r>
          </a:p>
          <a:p>
            <a:r>
              <a:rPr lang="en-US"/>
              <a:t>Either way, we get a contradiction.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EA65B5-70CF-42F1-B33A-CE90C682603D}" type="slidenum">
              <a:rPr lang="en-US"/>
              <a:pPr/>
              <a:t>9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 over cases in proof of Invariant 1:</a:t>
            </a:r>
          </a:p>
          <a:p>
            <a:r>
              <a:rPr lang="en-US"/>
              <a:t>Send preserves channel parity condition (based on process parity condition), without affecting process parity condition.</a:t>
            </a:r>
          </a:p>
          <a:p>
            <a:r>
              <a:rPr lang="en-US"/>
              <a:t>Receive preserves process parity condition (based on channel parity condition), without affecting channel parity condition.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9BEEDD-A7FD-4494-BBD1-ED93A24379B5}" type="slidenum">
              <a:rPr lang="en-US"/>
              <a:pPr/>
              <a:t>63</a:t>
            </a:fld>
            <a:endParaRPr lang="en-US"/>
          </a:p>
        </p:txBody>
      </p:sp>
      <p:sp>
        <p:nvSpPr>
          <p:cNvPr id="12390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239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E70FBB-610E-41E1-8947-6A68EBB5502E}" type="slidenum">
              <a:rPr lang="en-US"/>
              <a:pPr/>
              <a:t>68</a:t>
            </a:fld>
            <a:endParaRPr lang="en-US"/>
          </a:p>
        </p:txBody>
      </p:sp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Notice that the process ignores an</a:t>
            </a:r>
            <a:r>
              <a:rPr lang="en-US" baseline="0" dirty="0" smtClean="0"/>
              <a:t> incoming message if it already has its parent determined.</a:t>
            </a:r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AD2D49-D1E0-41A1-9EB4-75BB4D280253}" type="slidenum">
              <a:rPr lang="en-US"/>
              <a:pPr/>
              <a:t>69</a:t>
            </a:fld>
            <a:endParaRPr lang="en-US"/>
          </a:p>
        </p:txBody>
      </p:sp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The black dots represent the search messages in local send buffers.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D8461B-C78F-4BF0-BD8C-C11BEAB25A56}" type="slidenum">
              <a:rPr lang="en-US"/>
              <a:pPr/>
              <a:t>70</a:t>
            </a:fld>
            <a:endParaRPr lang="en-US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Send a message.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29C9F1-7314-4060-AEA9-AEAF9A3BAE64}" type="slidenum">
              <a:rPr lang="en-US"/>
              <a:pPr/>
              <a:t>71</a:t>
            </a:fld>
            <a:endParaRPr lang="en-US"/>
          </a:p>
        </p:txBody>
      </p:sp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Send another message.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FE03C1-5959-4A6E-85BD-C4F710EED9F6}" type="slidenum">
              <a:rPr lang="en-US"/>
              <a:pPr/>
              <a:t>72</a:t>
            </a:fld>
            <a:endParaRPr lang="en-US"/>
          </a:p>
        </p:txBody>
      </p:sp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Arrival of a message at the middle node, producing three messages in its send buffers and also setting the parent pointer for the recipient node (reverse the arrow in the diagram).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1B5BD6-D21B-45D0-936F-C1E7F0F500BF}" type="slidenum">
              <a:rPr lang="en-US"/>
              <a:pPr/>
              <a:t>73</a:t>
            </a:fld>
            <a:endParaRPr lang="en-US"/>
          </a:p>
        </p:txBody>
      </p:sp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This shows the result of two more steps:  </a:t>
            </a:r>
          </a:p>
          <a:p>
            <a:r>
              <a:rPr lang="en-US"/>
              <a:t>Arrival of one message at the “valley” node, causing two messages to be placed in its send buffers and causing its parent pointer to be set, and</a:t>
            </a:r>
          </a:p>
          <a:p>
            <a:r>
              <a:rPr lang="en-US"/>
              <a:t>Sending of a message by the middle node.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0DBF6F-E2AF-418A-A4B2-448E3E91AF21}" type="slidenum">
              <a:rPr lang="en-US"/>
              <a:pPr/>
              <a:t>74</a:t>
            </a:fld>
            <a:endParaRPr lang="en-U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And several more steps.  The “middle” node sends a message from its buffer.</a:t>
            </a:r>
          </a:p>
          <a:p>
            <a:r>
              <a:rPr lang="en-US"/>
              <a:t>Then the valley node sends a message, which gets relayed to the rightmost node.</a:t>
            </a:r>
          </a:p>
          <a:p>
            <a:r>
              <a:rPr lang="en-US"/>
              <a:t>Two parent pointers are set.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F258BD-47F1-46F3-9672-EE9C29E03FFF}" type="slidenum">
              <a:rPr lang="en-US"/>
              <a:pPr/>
              <a:t>75</a:t>
            </a:fld>
            <a:endParaRPr lang="en-US"/>
          </a:p>
        </p:txBody>
      </p:sp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Now the two rightmost messages in send buffers are sent and then arrive at the bottom node, with the rightmost arriving first.  From there a message is sent to the lower left node, resulting in two messages in its local buffers.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7F0203-6CBE-4E31-A27A-3590DE2CA2FA}" type="slidenum">
              <a:rPr lang="en-US"/>
              <a:pPr/>
              <a:t>76</a:t>
            </a:fld>
            <a:endParaRPr lang="en-US"/>
          </a:p>
        </p:txBody>
      </p:sp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Now a message arrives from the middle node to the lower left, with no effect, since the node already has a parent.  </a:t>
            </a:r>
          </a:p>
          <a:p>
            <a:r>
              <a:rPr lang="en-US"/>
              <a:t>Then three more messages in buffers are sent.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CC2833-5453-449F-8BC5-7339EC6B99AF}" type="slidenum">
              <a:rPr lang="en-US"/>
              <a:pPr/>
              <a:t>10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Invariant 2 can be strengthened, e.g.:</a:t>
            </a:r>
          </a:p>
          <a:p>
            <a:endParaRPr lang="en-US"/>
          </a:p>
          <a:p>
            <a:r>
              <a:rPr lang="en-US"/>
              <a:t>Either p1.val = p2.val + 1 or vice versa.</a:t>
            </a:r>
          </a:p>
          <a:p>
            <a:r>
              <a:rPr lang="en-US"/>
              <a:t>In the former case, C12 contains just p2.val – 1 = p1.val -2 and p2.val+1 = p1.val, in order, and C21 contains just p2.val.</a:t>
            </a:r>
          </a:p>
          <a:p>
            <a:r>
              <a:rPr lang="en-US"/>
              <a:t>In the latter case, C21 contains just p1.val – 1 = p2.val -2 and p1.val+1 = p2.val, in order, and C12 contains just p1.val.</a:t>
            </a:r>
          </a:p>
          <a:p>
            <a:endParaRPr lang="en-US"/>
          </a:p>
          <a:p>
            <a:r>
              <a:rPr lang="en-US"/>
              <a:t>Cases:  send by smaller, send by larger, receive by smaller, receive by larger.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C792F2-64E4-4914-8C79-7833C75F00A2}" type="slidenum">
              <a:rPr lang="en-US"/>
              <a:pPr/>
              <a:t>77</a:t>
            </a:fld>
            <a:endParaRPr lang="en-US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The message to the left node arrives, setting the parent pointer.  </a:t>
            </a:r>
          </a:p>
          <a:p>
            <a:r>
              <a:rPr lang="en-US" dirty="0"/>
              <a:t>The other messages arrive, having no effect.  </a:t>
            </a:r>
          </a:p>
          <a:p>
            <a:r>
              <a:rPr lang="en-US" dirty="0"/>
              <a:t>The final message from the root is sent and arrives, with no effect.</a:t>
            </a:r>
          </a:p>
          <a:p>
            <a:r>
              <a:rPr lang="en-US" dirty="0"/>
              <a:t>So this shows the final spanning tree.</a:t>
            </a:r>
          </a:p>
          <a:p>
            <a:r>
              <a:rPr lang="en-US" dirty="0"/>
              <a:t>It’s not </a:t>
            </a:r>
            <a:r>
              <a:rPr lang="en-US" dirty="0" smtClean="0"/>
              <a:t>breadth-first,</a:t>
            </a:r>
            <a:r>
              <a:rPr lang="en-US" baseline="0" dirty="0" smtClean="0"/>
              <a:t> obviously.</a:t>
            </a:r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AD3EC4-4236-45FC-BD52-BDE1331E573C}" type="slidenum">
              <a:rPr lang="en-US"/>
              <a:pPr/>
              <a:t>78</a:t>
            </a:fld>
            <a:endParaRPr lang="en-US"/>
          </a:p>
        </p:txBody>
      </p:sp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60CF85-3503-4460-8031-DA0A890232AA}" type="slidenum">
              <a:rPr lang="en-US"/>
              <a:pPr/>
              <a:t>79</a:t>
            </a:fld>
            <a:endParaRPr lang="en-US"/>
          </a:p>
        </p:txBody>
      </p:sp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353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1ACE76-594A-4A0D-BFFF-5AEE56E70674}" type="slidenum">
              <a:rPr lang="en-US"/>
              <a:pPr/>
              <a:t>81</a:t>
            </a:fld>
            <a:endParaRPr lang="en-US"/>
          </a:p>
        </p:txBody>
      </p:sp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87A072-61C8-46BC-9DA2-B9F39C1C048B}" type="slidenum">
              <a:rPr lang="en-US"/>
              <a:pPr/>
              <a:t>12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22A2EC-8EDE-4C02-9018-8D02C52D90E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782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782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ln/>
        </p:spPr>
        <p:txBody>
          <a:bodyPr wrap="none" anchor="ctr"/>
          <a:lstStyle/>
          <a:p>
            <a:r>
              <a:rPr lang="en-US" altLang="en-US"/>
              <a:t>Go over why these are all safety properties:  Empty sequence doesn’t violate; If trace is OK then so are all prefixes;  If all prefixes are OK then trace is OK.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4EDF20-DECA-476C-891E-1E549F6B1B8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704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704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Proof of the theorem is in the book.  It’s simple.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7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7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4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7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0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9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9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4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90274-B6FE-4598-BDC1-B20688A4262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1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5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6.png"/><Relationship Id="rId9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33.png"/><Relationship Id="rId5" Type="http://schemas.openxmlformats.org/officeDocument/2006/relationships/image" Target="../media/image38.png"/><Relationship Id="rId10" Type="http://schemas.openxmlformats.org/officeDocument/2006/relationships/image" Target="../media/image32.png"/><Relationship Id="rId4" Type="http://schemas.openxmlformats.org/officeDocument/2006/relationships/image" Target="../media/image37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/>
              <a:t>6.852: Distributed Algorithms</a:t>
            </a:r>
            <a:br>
              <a:rPr lang="en-US" dirty="0"/>
            </a:br>
            <a:r>
              <a:rPr lang="en-US" dirty="0"/>
              <a:t>Fall,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Lecture 10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7175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4800" y="0"/>
            <a:ext cx="8229600" cy="114204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 Incrementing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2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601" y="1216928"/>
                <a:ext cx="8533440" cy="52594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200" dirty="0"/>
                  <a:t>Initially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</a:rPr>
                      <m:t>𝑃</m:t>
                    </m:r>
                    <m:r>
                      <a:rPr lang="en-US" sz="2200" i="1" baseline="-25000" dirty="0">
                        <a:latin typeface="Cambria Math"/>
                      </a:rPr>
                      <m:t>1</m:t>
                    </m:r>
                    <m:r>
                      <a:rPr lang="en-US" sz="2200" i="1" dirty="0">
                        <a:latin typeface="Cambria Math"/>
                      </a:rPr>
                      <m:t>.</m:t>
                    </m:r>
                    <m:r>
                      <a:rPr lang="en-US" sz="22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𝑣𝑎𝑙</m:t>
                    </m:r>
                    <m:r>
                      <a:rPr lang="en-US" sz="2200" i="1" dirty="0">
                        <a:latin typeface="Cambria Math"/>
                      </a:rPr>
                      <m:t> = 1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</a:rPr>
                      <m:t>𝑃</m:t>
                    </m:r>
                    <m:r>
                      <a:rPr lang="en-US" sz="2200" i="1" baseline="-25000" dirty="0">
                        <a:latin typeface="Cambria Math"/>
                      </a:rPr>
                      <m:t>2</m:t>
                    </m:r>
                    <m:r>
                      <a:rPr lang="en-US" sz="2200" i="1" dirty="0">
                        <a:latin typeface="Cambria Math"/>
                      </a:rPr>
                      <m:t>.</m:t>
                    </m:r>
                    <m:r>
                      <a:rPr lang="en-US" sz="22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𝑣𝑎𝑙</m:t>
                    </m:r>
                    <m:r>
                      <a:rPr lang="en-US" sz="2200" i="1" dirty="0">
                        <a:latin typeface="Cambria Math"/>
                      </a:rPr>
                      <m:t> = 2.</m:t>
                    </m:r>
                  </m:oMath>
                </a14:m>
                <a:endParaRPr lang="en-US" sz="2200" dirty="0"/>
              </a:p>
              <a:p>
                <a:pPr>
                  <a:lnSpc>
                    <a:spcPct val="90000"/>
                  </a:lnSpc>
                </a:pPr>
                <a:r>
                  <a:rPr lang="en-US" sz="2200" dirty="0"/>
                  <a:t>Transitions: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A50021"/>
                        </a:solidFill>
                        <a:latin typeface="Cambria Math"/>
                      </a:rPr>
                      <m:t>𝑠𝑒𝑛𝑑</m:t>
                    </m:r>
                    <m:r>
                      <a:rPr lang="en-US" sz="1800" i="1" dirty="0">
                        <a:solidFill>
                          <a:srgbClr val="A50021"/>
                        </a:solidFill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A50021"/>
                        </a:solidFill>
                        <a:latin typeface="Cambria Math"/>
                      </a:rPr>
                      <m:t>𝑣</m:t>
                    </m:r>
                    <m:r>
                      <a:rPr lang="en-US" sz="1800" i="1" dirty="0">
                        <a:solidFill>
                          <a:srgbClr val="A5002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A50021"/>
                    </a:solidFill>
                  </a:rPr>
                  <a:t>,</a:t>
                </a:r>
                <a:r>
                  <a:rPr lang="en-US" sz="1800" dirty="0"/>
                  <a:t> where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𝑣</m:t>
                    </m:r>
                    <m:r>
                      <a:rPr lang="en-US" sz="1800" i="1" dirty="0">
                        <a:latin typeface="Cambria Math"/>
                      </a:rPr>
                      <m:t> = </m:t>
                    </m:r>
                    <m:r>
                      <a:rPr lang="en-US" sz="18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𝑣𝑎𝑙</m:t>
                    </m:r>
                  </m:oMath>
                </a14:m>
                <a:r>
                  <a:rPr lang="en-US" sz="1800" dirty="0"/>
                  <a:t>, at any time.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800" dirty="0"/>
                  <a:t>When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A50021"/>
                        </a:solidFill>
                        <a:latin typeface="Cambria Math"/>
                      </a:rPr>
                      <m:t>𝑟𝑒𝑐𝑒𝑖𝑣𝑒</m:t>
                    </m:r>
                    <m:r>
                      <a:rPr lang="en-US" sz="1800" i="1" dirty="0">
                        <a:solidFill>
                          <a:srgbClr val="A50021"/>
                        </a:solidFill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A50021"/>
                        </a:solidFill>
                        <a:latin typeface="Cambria Math"/>
                      </a:rPr>
                      <m:t>𝑣</m:t>
                    </m:r>
                    <m:r>
                      <a:rPr lang="en-US" sz="1800" i="1" dirty="0">
                        <a:solidFill>
                          <a:srgbClr val="A50021"/>
                        </a:solidFill>
                        <a:latin typeface="Cambria Math"/>
                      </a:rPr>
                      <m:t>):  </m:t>
                    </m:r>
                    <m:r>
                      <a:rPr lang="en-US" sz="18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𝑣𝑎𝑙</m:t>
                    </m:r>
                    <m:r>
                      <a:rPr lang="en-US" sz="18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 := </m:t>
                    </m:r>
                    <m:r>
                      <a:rPr lang="en-US" sz="1800" i="1" dirty="0">
                        <a:latin typeface="Cambria Math"/>
                      </a:rPr>
                      <m:t>𝑣</m:t>
                    </m:r>
                    <m:r>
                      <a:rPr lang="en-US" sz="1800" i="1" dirty="0">
                        <a:latin typeface="Cambria Math"/>
                      </a:rPr>
                      <m:t> + 1.</m:t>
                    </m:r>
                  </m:oMath>
                </a14:m>
                <a:endParaRPr lang="en-US" sz="1800" dirty="0"/>
              </a:p>
              <a:p>
                <a:pPr>
                  <a:lnSpc>
                    <a:spcPct val="90000"/>
                  </a:lnSpc>
                </a:pPr>
                <a:r>
                  <a:rPr lang="en-US" sz="2200" dirty="0">
                    <a:solidFill>
                      <a:srgbClr val="A50021"/>
                    </a:solidFill>
                  </a:rPr>
                  <a:t>Invariant 1:</a:t>
                </a:r>
                <a:r>
                  <a:rPr lang="en-US" sz="2200" dirty="0"/>
                  <a:t> 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</a:rPr>
                      <m:t>𝑃</m:t>
                    </m:r>
                    <m:r>
                      <a:rPr lang="en-US" sz="2200" i="1" baseline="-25000" dirty="0">
                        <a:latin typeface="Cambria Math"/>
                      </a:rPr>
                      <m:t>1</m:t>
                    </m:r>
                    <m:r>
                      <a:rPr lang="en-US" sz="2200" i="1" dirty="0">
                        <a:latin typeface="Cambria Math"/>
                      </a:rPr>
                      <m:t>.</m:t>
                    </m:r>
                    <m:r>
                      <a:rPr lang="en-US" sz="22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𝑣𝑎𝑙</m:t>
                    </m:r>
                    <m:r>
                      <a:rPr lang="en-US" sz="22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is odd 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</a:rPr>
                      <m:t>𝑃</m:t>
                    </m:r>
                    <m:r>
                      <a:rPr lang="en-US" sz="2200" i="1" baseline="-25000" dirty="0">
                        <a:latin typeface="Cambria Math"/>
                      </a:rPr>
                      <m:t>2</m:t>
                    </m:r>
                    <m:r>
                      <a:rPr lang="en-US" sz="2200" i="1" dirty="0">
                        <a:latin typeface="Cambria Math"/>
                      </a:rPr>
                      <m:t>.</m:t>
                    </m:r>
                    <m:r>
                      <a:rPr lang="en-US" sz="22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𝑣𝑎𝑙</m:t>
                    </m:r>
                  </m:oMath>
                </a14:m>
                <a:r>
                  <a:rPr lang="en-US" sz="2200" dirty="0"/>
                  <a:t> is </a:t>
                </a:r>
                <a:r>
                  <a:rPr lang="en-US" sz="2200" dirty="0" smtClean="0"/>
                  <a:t>even</a:t>
                </a:r>
                <a:endParaRPr lang="en-US" sz="2200" dirty="0"/>
              </a:p>
              <a:p>
                <a:pPr>
                  <a:lnSpc>
                    <a:spcPct val="90000"/>
                  </a:lnSpc>
                </a:pPr>
                <a:r>
                  <a:rPr lang="en-US" sz="2200" dirty="0">
                    <a:solidFill>
                      <a:srgbClr val="A50021"/>
                    </a:solidFill>
                  </a:rPr>
                  <a:t>Invariant 2:</a:t>
                </a:r>
                <a:r>
                  <a:rPr lang="en-US" sz="2200" dirty="0"/>
                  <a:t>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|</m:t>
                    </m:r>
                    <m:r>
                      <a:rPr lang="en-US" sz="2200" i="1" dirty="0" smtClean="0">
                        <a:latin typeface="Cambria Math"/>
                      </a:rPr>
                      <m:t>𝑃</m:t>
                    </m:r>
                    <m:r>
                      <a:rPr lang="en-US" sz="2200" i="1" baseline="-25000" dirty="0">
                        <a:latin typeface="Cambria Math"/>
                      </a:rPr>
                      <m:t>2</m:t>
                    </m:r>
                    <m:r>
                      <a:rPr lang="en-US" sz="2200" i="1" dirty="0">
                        <a:latin typeface="Cambria Math"/>
                      </a:rPr>
                      <m:t>.</m:t>
                    </m:r>
                    <m:r>
                      <a:rPr lang="en-US" sz="22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𝑣𝑎𝑙</m:t>
                    </m:r>
                    <m:r>
                      <a:rPr lang="en-US" sz="22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 – </m:t>
                    </m:r>
                    <m:r>
                      <a:rPr lang="en-US" sz="2200" i="1" dirty="0">
                        <a:latin typeface="Cambria Math"/>
                      </a:rPr>
                      <m:t>𝑃</m:t>
                    </m:r>
                    <m:r>
                      <a:rPr lang="en-US" sz="2200" i="1" baseline="-25000" dirty="0">
                        <a:latin typeface="Cambria Math"/>
                      </a:rPr>
                      <m:t>1</m:t>
                    </m:r>
                    <m:r>
                      <a:rPr lang="en-US" sz="2200" i="1" dirty="0">
                        <a:latin typeface="Cambria Math"/>
                      </a:rPr>
                      <m:t>.</m:t>
                    </m:r>
                    <m:r>
                      <a:rPr lang="en-US" sz="22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𝑣𝑎𝑙</m:t>
                    </m:r>
                    <m:r>
                      <a:rPr lang="en-US" sz="2200" i="1" dirty="0">
                        <a:latin typeface="Cambria Math"/>
                      </a:rPr>
                      <m:t>| </m:t>
                    </m:r>
                    <m:r>
                      <a:rPr lang="en-US" sz="2200" i="1" dirty="0">
                        <a:latin typeface="Cambria Math"/>
                        <a:sym typeface="Symbol" pitchFamily="18" charset="2"/>
                      </a:rPr>
                      <m:t></m:t>
                    </m:r>
                    <m:r>
                      <a:rPr lang="en-US" sz="2200" i="1" dirty="0">
                        <a:latin typeface="Cambria Math"/>
                      </a:rPr>
                      <m:t> 1</m:t>
                    </m:r>
                  </m:oMath>
                </a14:m>
                <a:endParaRPr lang="en-US" sz="2200" dirty="0"/>
              </a:p>
              <a:p>
                <a:pPr>
                  <a:lnSpc>
                    <a:spcPct val="90000"/>
                  </a:lnSpc>
                </a:pPr>
                <a:r>
                  <a:rPr lang="en-US" sz="2200" dirty="0">
                    <a:solidFill>
                      <a:srgbClr val="A50021"/>
                    </a:solidFill>
                  </a:rPr>
                  <a:t>Proof:</a:t>
                </a:r>
                <a:r>
                  <a:rPr lang="en-US" sz="2200" dirty="0"/>
                  <a:t>  By induction.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800" dirty="0"/>
                  <a:t>Base:  Yes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800" dirty="0"/>
                  <a:t>Inductive step: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/>
                  <a:t>Cases based on various send/receive actions.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/>
                  <a:t>Strengthen invariant?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/>
                  <a:t>LTTR.</a:t>
                </a:r>
              </a:p>
            </p:txBody>
          </p:sp>
        </mc:Choice>
        <mc:Fallback>
          <p:sp>
            <p:nvSpPr>
              <p:cNvPr id="1832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1" y="1216928"/>
                <a:ext cx="8533440" cy="5259432"/>
              </a:xfrm>
              <a:blipFill rotWithShape="1">
                <a:blip r:embed="rId3"/>
                <a:stretch>
                  <a:fillRect l="-858" t="-1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52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Trace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81600"/>
              </a:xfrm>
            </p:spPr>
            <p:txBody>
              <a:bodyPr>
                <a:normAutofit lnSpcReduction="10000"/>
              </a:bodyPr>
              <a:lstStyle/>
              <a:p>
                <a:pPr marL="391686" indent="-293764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800" dirty="0"/>
                  <a:t>A trace property is essentially a set of allowable external behavior sequences.</a:t>
                </a:r>
              </a:p>
              <a:p>
                <a:pPr marL="391686" indent="-293764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800" dirty="0"/>
                  <a:t>Formally, a </a:t>
                </a:r>
                <a:r>
                  <a:rPr lang="en-US" sz="2800" dirty="0">
                    <a:solidFill>
                      <a:srgbClr val="A50021"/>
                    </a:solidFill>
                  </a:rPr>
                  <a:t>trace property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𝑃</m:t>
                    </m:r>
                  </m:oMath>
                </a14:m>
                <a:r>
                  <a:rPr lang="en-US" sz="2800" dirty="0"/>
                  <a:t> is a pair </a:t>
                </a:r>
                <a:r>
                  <a:rPr lang="en-US" sz="2800" dirty="0"/>
                  <a:t>consisting of</a:t>
                </a:r>
                <a:r>
                  <a:rPr lang="en-US" sz="2800" dirty="0"/>
                  <a:t>:</a:t>
                </a:r>
              </a:p>
              <a:p>
                <a:pPr marL="781932" lvl="1" indent="-259204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𝑠𝑖𝑔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𝑃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:  External signature (no internal actions).</a:t>
                </a:r>
              </a:p>
              <a:p>
                <a:pPr marL="781932" lvl="1" indent="-259204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𝑡𝑟𝑎𝑐𝑒𝑠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𝑃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:  Set of sequences of actions in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𝑠𝑖𝑔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𝑃</m:t>
                    </m:r>
                    <m:r>
                      <a:rPr lang="en-US" sz="2400" i="1" dirty="0">
                        <a:latin typeface="Cambria Math"/>
                      </a:rPr>
                      <m:t>).</m:t>
                    </m:r>
                  </m:oMath>
                </a14:m>
                <a:endParaRPr lang="en-US" sz="2400" dirty="0"/>
              </a:p>
              <a:p>
                <a:pPr marL="391686" indent="-293764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800" dirty="0"/>
                  <a:t>Automaton A </a:t>
                </a:r>
                <a:r>
                  <a:rPr lang="en-US" sz="2800" dirty="0">
                    <a:solidFill>
                      <a:srgbClr val="A50021"/>
                    </a:solidFill>
                  </a:rPr>
                  <a:t>satisfies</a:t>
                </a:r>
                <a:r>
                  <a:rPr lang="en-US" sz="2800" dirty="0"/>
                  <a:t> trace property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𝑃</m:t>
                    </m:r>
                  </m:oMath>
                </a14:m>
                <a:r>
                  <a:rPr lang="en-US" sz="2800" dirty="0"/>
                  <a:t> if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𝑒𝑥𝑡𝑠𝑖𝑔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i="1" dirty="0">
                        <a:latin typeface="Cambria Math"/>
                      </a:rPr>
                      <m:t>𝐴</m:t>
                    </m:r>
                    <m:r>
                      <a:rPr lang="en-US" sz="2800" i="1" dirty="0">
                        <a:latin typeface="Cambria Math"/>
                      </a:rPr>
                      <m:t>) =</m:t>
                    </m:r>
                    <m:r>
                      <a:rPr lang="en-US" sz="2800" i="1" dirty="0">
                        <a:latin typeface="Cambria Math"/>
                      </a:rPr>
                      <m:t>𝑠𝑖𝑔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i="1" dirty="0">
                        <a:latin typeface="Cambria Math"/>
                      </a:rPr>
                      <m:t>𝑃</m:t>
                    </m:r>
                    <m:r>
                      <a:rPr lang="en-US" sz="28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sz="2800" dirty="0"/>
                  <a:t>and (</a:t>
                </a:r>
                <a:r>
                  <a:rPr lang="en-US" sz="2800" dirty="0"/>
                  <a:t>two notions, depending on whether we consider fairness):</a:t>
                </a:r>
                <a:endParaRPr lang="en-US" sz="2800" dirty="0"/>
              </a:p>
              <a:p>
                <a:pPr marL="781932" lvl="1" indent="-259204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𝑡𝑟𝑎𝑐𝑒𝑠</m:t>
                    </m:r>
                    <m:d>
                      <m:dPr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2400" i="1" dirty="0">
                        <a:latin typeface="Cambria Math"/>
                      </a:rPr>
                      <m:t>⊆ </m:t>
                    </m:r>
                    <m:r>
                      <a:rPr lang="en-US" sz="2400" i="1" dirty="0">
                        <a:latin typeface="Cambria Math"/>
                      </a:rPr>
                      <m:t>𝑡𝑟𝑎𝑐𝑒𝑠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𝑃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781932" lvl="1" indent="-259204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𝑓𝑎𝑖𝑟𝑡𝑟𝑎𝑐𝑒𝑠</m:t>
                    </m:r>
                    <m:d>
                      <m:dPr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2400" i="1" dirty="0">
                        <a:latin typeface="Cambria Math"/>
                      </a:rPr>
                      <m:t>⊆</m:t>
                    </m:r>
                    <m:r>
                      <a:rPr lang="en-US" sz="2400" i="1" dirty="0">
                        <a:latin typeface="Cambria Math"/>
                      </a:rPr>
                      <m:t>𝑡𝑟𝑎𝑐𝑒𝑠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𝑃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90000"/>
                  </a:lnSpc>
                </a:pPr>
                <a:r>
                  <a:rPr lang="en-US" altLang="en-US" sz="2800" dirty="0"/>
                  <a:t>All </a:t>
                </a:r>
                <a:r>
                  <a:rPr lang="en-US" altLang="en-US" sz="2800" dirty="0"/>
                  <a:t>problems we </a:t>
                </a:r>
                <a:r>
                  <a:rPr lang="en-US" altLang="en-US" sz="2800" dirty="0"/>
                  <a:t>consider for asynchronous systems can be formulated as trace properties.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2800" dirty="0"/>
                  <a:t>When we </a:t>
                </a:r>
                <a:r>
                  <a:rPr lang="en-US" altLang="en-US" sz="2800" dirty="0"/>
                  <a:t>care about </a:t>
                </a:r>
                <a:r>
                  <a:rPr lang="en-US" altLang="en-US" sz="2800" dirty="0"/>
                  <a:t>liveness, we </a:t>
                </a:r>
                <a:r>
                  <a:rPr lang="en-US" altLang="en-US" sz="2800" dirty="0"/>
                  <a:t>use </a:t>
                </a:r>
                <a:r>
                  <a:rPr lang="en-US" altLang="en-US" sz="2800" dirty="0"/>
                  <a:t>the </a:t>
                </a:r>
                <a:r>
                  <a:rPr lang="en-US" altLang="en-US" sz="2800" dirty="0"/>
                  <a:t>second def. </a:t>
                </a:r>
                <a:endParaRPr lang="en-US" altLang="en-US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81600"/>
              </a:xfrm>
              <a:blipFill rotWithShape="1">
                <a:blip r:embed="rId2"/>
                <a:stretch>
                  <a:fillRect l="-1259" t="-2588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87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4800" y="0"/>
            <a:ext cx="8229600" cy="1371600"/>
          </a:xfrm>
        </p:spPr>
        <p:txBody>
          <a:bodyPr/>
          <a:lstStyle/>
          <a:p>
            <a:r>
              <a:rPr lang="en-US" dirty="0"/>
              <a:t>Safety and </a:t>
            </a:r>
            <a:r>
              <a:rPr lang="en-US" dirty="0" smtClean="0"/>
              <a:t>liveness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2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601" y="1447800"/>
                <a:ext cx="8533440" cy="5161054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800" dirty="0">
                    <a:solidFill>
                      <a:srgbClr val="A50021"/>
                    </a:solidFill>
                  </a:rPr>
                  <a:t>Safety property:</a:t>
                </a:r>
                <a:r>
                  <a:rPr lang="en-US" sz="2800" dirty="0"/>
                  <a:t>  “Bad” thing doesn't happen: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Nonempty (null trace is always safe).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Prefix-closed:  Every prefix of a safe trace is safe.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Limit-closed:  Limit of sequence of safe traces is safe.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 dirty="0" err="1">
                    <a:solidFill>
                      <a:srgbClr val="A50021"/>
                    </a:solidFill>
                  </a:rPr>
                  <a:t>Liveness</a:t>
                </a:r>
                <a:r>
                  <a:rPr lang="en-US" sz="2800" dirty="0">
                    <a:solidFill>
                      <a:srgbClr val="A50021"/>
                    </a:solidFill>
                  </a:rPr>
                  <a:t> property:</a:t>
                </a:r>
                <a:r>
                  <a:rPr lang="en-US" sz="2800" dirty="0"/>
                  <a:t>  “Good” thing happens eventually: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Every finite sequence over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𝑎𝑐𝑡𝑠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𝑃</m:t>
                    </m:r>
                    <m:r>
                      <a:rPr lang="en-US" sz="24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dirty="0"/>
                  <a:t>can be extended to a sequence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𝑡𝑟𝑎𝑐𝑒𝑠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𝑃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“It's never too late.”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 dirty="0"/>
                  <a:t>D</a:t>
                </a:r>
                <a:r>
                  <a:rPr lang="en-US" sz="2800" dirty="0" smtClean="0"/>
                  <a:t>efine </a:t>
                </a:r>
                <a:r>
                  <a:rPr lang="en-US" sz="2800" dirty="0"/>
                  <a:t>safety/liveness for executions similarly</a:t>
                </a:r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1802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1" y="1447800"/>
                <a:ext cx="8533440" cy="5161054"/>
              </a:xfrm>
              <a:blipFill rotWithShape="1">
                <a:blip r:embed="rId3"/>
                <a:stretch>
                  <a:fillRect l="-1287" t="-1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62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Safety property S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traces(S) are nonempty, prefix-closed, </a:t>
            </a:r>
            <a:r>
              <a:rPr lang="en-US" altLang="en-US" sz="2800" dirty="0" smtClean="0"/>
              <a:t>limit-closed.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rgbClr val="990033"/>
                </a:solidFill>
              </a:rPr>
              <a:t>Examples</a:t>
            </a:r>
            <a:r>
              <a:rPr lang="en-US" altLang="en-US" sz="2800" dirty="0" smtClean="0"/>
              <a:t>: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Consensus:  Agreement, validity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Describe as set of sequences of </a:t>
            </a:r>
            <a:r>
              <a:rPr lang="en-US" altLang="en-US" sz="2000" dirty="0" err="1"/>
              <a:t>init</a:t>
            </a:r>
            <a:r>
              <a:rPr lang="en-US" altLang="en-US" sz="2000" dirty="0"/>
              <a:t> and decide actions in which we never disagree, or never violate validity.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Graph algorithms:  Correct shortest paths, correct </a:t>
            </a:r>
            <a:r>
              <a:rPr lang="en-US" altLang="en-US" sz="2400" dirty="0" smtClean="0"/>
              <a:t>MSTs</a:t>
            </a:r>
            <a:r>
              <a:rPr lang="en-US" altLang="en-US" sz="2400" dirty="0"/>
              <a:t>,…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Outputs do not yield any incorrect answers.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Mutual exclusion:  No two grants without intervening </a:t>
            </a:r>
            <a:r>
              <a:rPr lang="en-US" altLang="en-US" sz="2400" dirty="0" smtClean="0"/>
              <a:t>return.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2019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Proving a safety property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That is, prove that all traces of A satisfy S.</a:t>
            </a:r>
          </a:p>
          <a:p>
            <a:r>
              <a:rPr lang="en-US" altLang="en-US" sz="2800" dirty="0"/>
              <a:t>By limit-closure, it’s enough to prove that all </a:t>
            </a:r>
            <a:r>
              <a:rPr lang="en-US" altLang="en-US" sz="2800" dirty="0">
                <a:solidFill>
                  <a:srgbClr val="990033"/>
                </a:solidFill>
              </a:rPr>
              <a:t>finite </a:t>
            </a:r>
            <a:r>
              <a:rPr lang="en-US" altLang="en-US" sz="2800" dirty="0"/>
              <a:t>traces satisfy S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r>
              <a:rPr lang="en-US" altLang="en-US" sz="2800" dirty="0" smtClean="0"/>
              <a:t>Use </a:t>
            </a:r>
            <a:r>
              <a:rPr lang="en-US" altLang="en-US" sz="2800" dirty="0"/>
              <a:t>invariants:</a:t>
            </a:r>
          </a:p>
          <a:p>
            <a:pPr lvl="1"/>
            <a:r>
              <a:rPr lang="en-US" altLang="en-US" sz="2400" dirty="0" smtClean="0"/>
              <a:t>Find an invariant corresponding to the trace safety property. </a:t>
            </a:r>
            <a:endParaRPr lang="en-US" altLang="en-US" sz="2400" dirty="0"/>
          </a:p>
          <a:p>
            <a:pPr lvl="1"/>
            <a:r>
              <a:rPr lang="en-US" altLang="en-US" sz="2400" dirty="0"/>
              <a:t>Example:  Consensus</a:t>
            </a:r>
          </a:p>
          <a:p>
            <a:pPr lvl="2"/>
            <a:r>
              <a:rPr lang="en-US" altLang="en-US" sz="2000" dirty="0"/>
              <a:t>Record decisions in the state.</a:t>
            </a:r>
          </a:p>
          <a:p>
            <a:pPr lvl="2"/>
            <a:r>
              <a:rPr lang="en-US" altLang="en-US" sz="2000" dirty="0"/>
              <a:t>Express agreement and validity in terms of recorded decisions.</a:t>
            </a:r>
          </a:p>
          <a:p>
            <a:pPr lvl="1"/>
            <a:r>
              <a:rPr lang="en-US" altLang="en-US" sz="2400" dirty="0"/>
              <a:t>Then prove the invariant </a:t>
            </a:r>
            <a:r>
              <a:rPr lang="en-US" altLang="en-US" sz="2400" dirty="0" smtClean="0"/>
              <a:t>by </a:t>
            </a:r>
            <a:r>
              <a:rPr lang="en-US" altLang="en-US" sz="2400" dirty="0"/>
              <a:t>induction.</a:t>
            </a:r>
          </a:p>
        </p:txBody>
      </p:sp>
    </p:spTree>
    <p:extLst>
      <p:ext uri="{BB962C8B-B14F-4D97-AF65-F5344CB8AC3E}">
        <p14:creationId xmlns:p14="http://schemas.microsoft.com/office/powerpoint/2010/main" val="287275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63040" y="0"/>
            <a:ext cx="8229600" cy="1142040"/>
          </a:xfrm>
        </p:spPr>
        <p:txBody>
          <a:bodyPr/>
          <a:lstStyle/>
          <a:p>
            <a:r>
              <a:rPr lang="en-US" altLang="en-US"/>
              <a:t>Liveness property L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601" y="1286055"/>
            <a:ext cx="8533440" cy="519030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Every finite sequence over sig(L) has </a:t>
            </a:r>
            <a:r>
              <a:rPr lang="en-US" altLang="en-US" sz="2800" dirty="0" smtClean="0"/>
              <a:t>an </a:t>
            </a:r>
            <a:r>
              <a:rPr lang="en-US" altLang="en-US" sz="2800" dirty="0"/>
              <a:t>extension in traces(L).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</a:rPr>
              <a:t>Examples: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err="1"/>
              <a:t>Temination</a:t>
            </a:r>
            <a:r>
              <a:rPr lang="en-US" altLang="en-US" sz="2400" dirty="0"/>
              <a:t>:  No matter where we are, we could still terminate in the future.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Some event happens infinitely often.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Proving </a:t>
            </a:r>
            <a:r>
              <a:rPr lang="en-US" altLang="en-US" sz="2800" dirty="0"/>
              <a:t>liveness properties: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Measure progress toward goals, using progress functions.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Intermediate milestones.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Formal logical reasoning using temporal logic.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Methods are less agreed-upon </a:t>
            </a:r>
            <a:r>
              <a:rPr lang="en-US" altLang="en-US" sz="2400" dirty="0"/>
              <a:t>than those for safety properties.</a:t>
            </a:r>
          </a:p>
        </p:txBody>
      </p:sp>
    </p:spTree>
    <p:extLst>
      <p:ext uri="{BB962C8B-B14F-4D97-AF65-F5344CB8AC3E}">
        <p14:creationId xmlns:p14="http://schemas.microsoft.com/office/powerpoint/2010/main" val="28357584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Safety and liveness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601" y="1524000"/>
            <a:ext cx="8533440" cy="4876800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>
                <a:solidFill>
                  <a:srgbClr val="990033"/>
                </a:solidFill>
              </a:rPr>
              <a:t>Theorem:</a:t>
            </a:r>
            <a:r>
              <a:rPr lang="en-US" altLang="en-US" sz="2800" dirty="0"/>
              <a:t>  Every trace property can be expressed as the intersection of a safety property and a </a:t>
            </a:r>
            <a:r>
              <a:rPr lang="en-US" altLang="en-US" sz="2800" dirty="0" err="1"/>
              <a:t>liveness</a:t>
            </a:r>
            <a:r>
              <a:rPr lang="en-US" altLang="en-US" sz="2800" dirty="0"/>
              <a:t> property.</a:t>
            </a:r>
          </a:p>
          <a:p>
            <a:r>
              <a:rPr lang="en-US" altLang="en-US" sz="2800" dirty="0"/>
              <a:t>So, to define a problem to be solved by an asynchronous system, it’s enough to specify safety requirements and </a:t>
            </a:r>
            <a:r>
              <a:rPr lang="en-US" altLang="en-US" sz="2800" dirty="0" err="1"/>
              <a:t>liveness</a:t>
            </a:r>
            <a:r>
              <a:rPr lang="en-US" altLang="en-US" sz="2800" dirty="0"/>
              <a:t> requirements separately.</a:t>
            </a:r>
          </a:p>
          <a:p>
            <a:r>
              <a:rPr lang="en-US" altLang="en-US" sz="2800" dirty="0" smtClean="0"/>
              <a:t>This explains why typical </a:t>
            </a:r>
            <a:r>
              <a:rPr lang="en-US" altLang="en-US" sz="2800" dirty="0"/>
              <a:t>specifications of problems for asynchronous systems consist of:</a:t>
            </a:r>
          </a:p>
          <a:p>
            <a:pPr lvl="1"/>
            <a:r>
              <a:rPr lang="en-US" altLang="en-US" sz="2400" dirty="0"/>
              <a:t>A list of safety properties.</a:t>
            </a:r>
          </a:p>
          <a:p>
            <a:pPr lvl="1"/>
            <a:r>
              <a:rPr lang="en-US" altLang="en-US" sz="2400" dirty="0"/>
              <a:t>A list of </a:t>
            </a:r>
            <a:r>
              <a:rPr lang="en-US" altLang="en-US" sz="2400" dirty="0" err="1"/>
              <a:t>liveness</a:t>
            </a:r>
            <a:r>
              <a:rPr lang="en-US" altLang="en-US" sz="2400" dirty="0"/>
              <a:t> properties.</a:t>
            </a:r>
          </a:p>
          <a:p>
            <a:pPr lvl="1"/>
            <a:r>
              <a:rPr lang="en-US" altLang="en-US" sz="2400" dirty="0"/>
              <a:t>And nothing else.</a:t>
            </a:r>
          </a:p>
        </p:txBody>
      </p:sp>
    </p:spTree>
    <p:extLst>
      <p:ext uri="{BB962C8B-B14F-4D97-AF65-F5344CB8AC3E}">
        <p14:creationId xmlns:p14="http://schemas.microsoft.com/office/powerpoint/2010/main" val="333963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Automata as specifications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1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601" y="1600009"/>
                <a:ext cx="8533440" cy="3349792"/>
              </a:xfrm>
            </p:spPr>
            <p:txBody>
              <a:bodyPr/>
              <a:lstStyle/>
              <a:p>
                <a:r>
                  <a:rPr lang="en-US" sz="2800" dirty="0" smtClean="0"/>
                  <a:t>Every I/O automaton specifies a trace property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err="1">
                        <a:latin typeface="Cambria Math"/>
                      </a:rPr>
                      <m:t>𝑒𝑥𝑡𝑠𝑖𝑔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i="1" dirty="0">
                        <a:latin typeface="Cambria Math"/>
                      </a:rPr>
                      <m:t>𝐴</m:t>
                    </m:r>
                    <m:r>
                      <a:rPr lang="en-US" sz="2800" i="1" dirty="0">
                        <a:latin typeface="Cambria Math"/>
                      </a:rPr>
                      <m:t>), </m:t>
                    </m:r>
                    <m:r>
                      <a:rPr lang="en-US" sz="2800" i="1" dirty="0">
                        <a:latin typeface="Cambria Math"/>
                      </a:rPr>
                      <m:t>𝑡𝑟𝑎𝑐𝑒𝑠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i="1" dirty="0">
                        <a:latin typeface="Cambria Math"/>
                      </a:rPr>
                      <m:t>𝐴</m:t>
                    </m:r>
                    <m:r>
                      <a:rPr lang="en-US" sz="2800" i="1" dirty="0">
                        <a:latin typeface="Cambria Math"/>
                      </a:rPr>
                      <m:t>)).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So we can use an automaton as a problem specification.</a:t>
                </a:r>
              </a:p>
              <a:p>
                <a:r>
                  <a:rPr lang="en-US" sz="2800" dirty="0"/>
                  <a:t>Automaton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 “implements” automaton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800" dirty="0"/>
                  <a:t> 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𝑒𝑥𝑡𝑠𝑖𝑔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𝐴</m:t>
                    </m:r>
                    <m:r>
                      <a:rPr lang="en-US" sz="2400" i="1" dirty="0">
                        <a:latin typeface="Cambria Math"/>
                      </a:rPr>
                      <m:t>) = </m:t>
                    </m:r>
                    <m:r>
                      <a:rPr lang="en-US" sz="2400" i="1" dirty="0" err="1">
                        <a:latin typeface="Cambria Math"/>
                      </a:rPr>
                      <m:t>𝑒𝑥𝑡𝑠𝑖𝑔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𝐵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𝑡𝑟𝑎𝑐𝑒𝑠</m:t>
                    </m:r>
                    <m:d>
                      <m: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⊆</m:t>
                    </m:r>
                    <m:r>
                      <a:rPr lang="en-US" sz="2400" i="1" dirty="0">
                        <a:latin typeface="Cambria Math"/>
                      </a:rPr>
                      <m:t>𝑡𝑟𝑎𝑐𝑒𝑠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𝐵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46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1" y="1600009"/>
                <a:ext cx="8533440" cy="3349792"/>
              </a:xfrm>
              <a:blipFill rotWithShape="1">
                <a:blip r:embed="rId3"/>
                <a:stretch>
                  <a:fillRect l="-1287" t="-1636" b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6028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proofs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601" y="1600009"/>
            <a:ext cx="6194880" cy="487635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Important strategy for proving correctness of complex asynchronous distributed algorithms.</a:t>
            </a:r>
          </a:p>
          <a:p>
            <a:pPr>
              <a:lnSpc>
                <a:spcPct val="80000"/>
              </a:lnSpc>
            </a:pPr>
            <a:r>
              <a:rPr lang="en-US" sz="2400"/>
              <a:t>Define a series of automata, each implementing the previous one (“successive refinement”).</a:t>
            </a:r>
          </a:p>
          <a:p>
            <a:pPr>
              <a:lnSpc>
                <a:spcPct val="80000"/>
              </a:lnSpc>
            </a:pPr>
            <a:r>
              <a:rPr lang="en-US" sz="2400"/>
              <a:t>Highest-level automaton model captures the “real” problem specification.</a:t>
            </a:r>
          </a:p>
          <a:p>
            <a:pPr>
              <a:lnSpc>
                <a:spcPct val="80000"/>
              </a:lnSpc>
            </a:pPr>
            <a:r>
              <a:rPr lang="en-US" sz="2400"/>
              <a:t>Next level is a high-level algorithm description.</a:t>
            </a:r>
          </a:p>
          <a:p>
            <a:pPr>
              <a:lnSpc>
                <a:spcPct val="80000"/>
              </a:lnSpc>
            </a:pPr>
            <a:r>
              <a:rPr lang="en-US" sz="2400"/>
              <a:t>Successive levels represent more and more detailed versions of the algorithm.</a:t>
            </a:r>
          </a:p>
          <a:p>
            <a:pPr>
              <a:lnSpc>
                <a:spcPct val="80000"/>
              </a:lnSpc>
            </a:pPr>
            <a:r>
              <a:rPr lang="en-US" sz="2400"/>
              <a:t>Lowest level is the full algorithm description.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000"/>
          </a:p>
        </p:txBody>
      </p:sp>
      <p:grpSp>
        <p:nvGrpSpPr>
          <p:cNvPr id="160779" name="Group 11"/>
          <p:cNvGrpSpPr>
            <a:grpSpLocks/>
          </p:cNvGrpSpPr>
          <p:nvPr/>
        </p:nvGrpSpPr>
        <p:grpSpPr bwMode="auto">
          <a:xfrm>
            <a:off x="7200001" y="1562565"/>
            <a:ext cx="1519200" cy="4631526"/>
            <a:chOff x="4999" y="1085"/>
            <a:chExt cx="1056" cy="3216"/>
          </a:xfrm>
        </p:grpSpPr>
        <p:sp>
          <p:nvSpPr>
            <p:cNvPr id="160772" name="Oval 4"/>
            <p:cNvSpPr>
              <a:spLocks noChangeArrowheads="1"/>
            </p:cNvSpPr>
            <p:nvPr/>
          </p:nvSpPr>
          <p:spPr bwMode="auto">
            <a:xfrm>
              <a:off x="4999" y="1085"/>
              <a:ext cx="1056" cy="576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6" rIns="91430" bIns="45716" anchor="ctr"/>
            <a:lstStyle/>
            <a:p>
              <a:pPr algn="ctr"/>
              <a:r>
                <a:rPr lang="en-US"/>
                <a:t>Abstract spec</a:t>
              </a:r>
            </a:p>
          </p:txBody>
        </p:sp>
        <p:grpSp>
          <p:nvGrpSpPr>
            <p:cNvPr id="160778" name="Group 10"/>
            <p:cNvGrpSpPr>
              <a:grpSpLocks/>
            </p:cNvGrpSpPr>
            <p:nvPr/>
          </p:nvGrpSpPr>
          <p:grpSpPr bwMode="auto">
            <a:xfrm>
              <a:off x="4999" y="1997"/>
              <a:ext cx="1056" cy="2304"/>
              <a:chOff x="4999" y="1901"/>
              <a:chExt cx="1056" cy="2304"/>
            </a:xfrm>
          </p:grpSpPr>
          <p:sp>
            <p:nvSpPr>
              <p:cNvPr id="160773" name="Oval 5"/>
              <p:cNvSpPr>
                <a:spLocks noChangeArrowheads="1"/>
              </p:cNvSpPr>
              <p:nvPr/>
            </p:nvSpPr>
            <p:spPr bwMode="auto">
              <a:xfrm>
                <a:off x="4999" y="1901"/>
                <a:ext cx="1056" cy="768"/>
              </a:xfrm>
              <a:prstGeom prst="ellipse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6" rIns="91430" bIns="45716" anchor="ctr"/>
              <a:lstStyle/>
              <a:p>
                <a:pPr algn="ctr"/>
                <a:r>
                  <a:rPr lang="en-US"/>
                  <a:t>High-level </a:t>
                </a:r>
              </a:p>
              <a:p>
                <a:pPr algn="ctr"/>
                <a:r>
                  <a:rPr lang="en-US"/>
                  <a:t>algorithm </a:t>
                </a:r>
              </a:p>
              <a:p>
                <a:pPr algn="ctr"/>
                <a:r>
                  <a:rPr lang="en-US"/>
                  <a:t>description</a:t>
                </a:r>
              </a:p>
            </p:txBody>
          </p:sp>
          <p:sp>
            <p:nvSpPr>
              <p:cNvPr id="160774" name="Oval 6"/>
              <p:cNvSpPr>
                <a:spLocks noChangeArrowheads="1"/>
              </p:cNvSpPr>
              <p:nvPr/>
            </p:nvSpPr>
            <p:spPr bwMode="auto">
              <a:xfrm>
                <a:off x="4999" y="3245"/>
                <a:ext cx="1056" cy="960"/>
              </a:xfrm>
              <a:prstGeom prst="ellipse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6" rIns="91430" bIns="45716" anchor="ctr"/>
              <a:lstStyle/>
              <a:p>
                <a:pPr algn="ctr"/>
                <a:r>
                  <a:rPr lang="en-US"/>
                  <a:t>Detailed</a:t>
                </a:r>
              </a:p>
              <a:p>
                <a:pPr algn="ctr"/>
                <a:r>
                  <a:rPr lang="en-US"/>
                  <a:t>Algorithm</a:t>
                </a:r>
              </a:p>
              <a:p>
                <a:pPr algn="ctr"/>
                <a:r>
                  <a:rPr lang="en-US"/>
                  <a:t>description</a:t>
                </a:r>
              </a:p>
            </p:txBody>
          </p:sp>
          <p:sp>
            <p:nvSpPr>
              <p:cNvPr id="160775" name="Line 7"/>
              <p:cNvSpPr>
                <a:spLocks noChangeShapeType="1"/>
              </p:cNvSpPr>
              <p:nvPr/>
            </p:nvSpPr>
            <p:spPr bwMode="auto">
              <a:xfrm>
                <a:off x="5527" y="2813"/>
                <a:ext cx="0" cy="288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0777" name="Line 9"/>
            <p:cNvSpPr>
              <a:spLocks noChangeShapeType="1"/>
            </p:cNvSpPr>
            <p:nvPr/>
          </p:nvSpPr>
          <p:spPr bwMode="auto">
            <a:xfrm flipV="1">
              <a:off x="5527" y="1709"/>
              <a:ext cx="0" cy="24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38742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proofs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601" y="1600009"/>
            <a:ext cx="6194880" cy="48763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For example: 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High levels centralized, lower levels distributed.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High levels inefficient but simple, lower levels optimized and more complex.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High levels with large granularity steps, lower levels with finer granularity steps.</a:t>
            </a:r>
          </a:p>
          <a:p>
            <a:pPr>
              <a:lnSpc>
                <a:spcPct val="90000"/>
              </a:lnSpc>
            </a:pPr>
            <a:r>
              <a:rPr lang="en-US" sz="2400"/>
              <a:t>In all these cases, lower levels are harder to understand and reason about.</a:t>
            </a:r>
          </a:p>
          <a:p>
            <a:pPr>
              <a:lnSpc>
                <a:spcPct val="90000"/>
              </a:lnSpc>
            </a:pPr>
            <a:r>
              <a:rPr lang="en-US" sz="2400"/>
              <a:t>So instead of reasoning about them directly, relate them to higher-level descriptions.</a:t>
            </a:r>
          </a:p>
          <a:p>
            <a:pPr>
              <a:lnSpc>
                <a:spcPct val="90000"/>
              </a:lnSpc>
            </a:pPr>
            <a:r>
              <a:rPr lang="en-US" sz="2400"/>
              <a:t>Method similar to what we saw for synchronous algorithms.</a:t>
            </a:r>
          </a:p>
        </p:txBody>
      </p:sp>
      <p:grpSp>
        <p:nvGrpSpPr>
          <p:cNvPr id="162820" name="Group 4"/>
          <p:cNvGrpSpPr>
            <a:grpSpLocks/>
          </p:cNvGrpSpPr>
          <p:nvPr/>
        </p:nvGrpSpPr>
        <p:grpSpPr bwMode="auto">
          <a:xfrm>
            <a:off x="7200001" y="1562565"/>
            <a:ext cx="1519200" cy="4631526"/>
            <a:chOff x="4999" y="1085"/>
            <a:chExt cx="1056" cy="3216"/>
          </a:xfrm>
        </p:grpSpPr>
        <p:sp>
          <p:nvSpPr>
            <p:cNvPr id="162821" name="Oval 5"/>
            <p:cNvSpPr>
              <a:spLocks noChangeArrowheads="1"/>
            </p:cNvSpPr>
            <p:nvPr/>
          </p:nvSpPr>
          <p:spPr bwMode="auto">
            <a:xfrm>
              <a:off x="4999" y="1085"/>
              <a:ext cx="1056" cy="576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6" rIns="91430" bIns="45716" anchor="ctr"/>
            <a:lstStyle/>
            <a:p>
              <a:pPr algn="ctr"/>
              <a:r>
                <a:rPr lang="en-US"/>
                <a:t>Abstract spec</a:t>
              </a:r>
            </a:p>
          </p:txBody>
        </p:sp>
        <p:grpSp>
          <p:nvGrpSpPr>
            <p:cNvPr id="162822" name="Group 6"/>
            <p:cNvGrpSpPr>
              <a:grpSpLocks/>
            </p:cNvGrpSpPr>
            <p:nvPr/>
          </p:nvGrpSpPr>
          <p:grpSpPr bwMode="auto">
            <a:xfrm>
              <a:off x="4999" y="1997"/>
              <a:ext cx="1056" cy="2304"/>
              <a:chOff x="4999" y="1901"/>
              <a:chExt cx="1056" cy="2304"/>
            </a:xfrm>
          </p:grpSpPr>
          <p:sp>
            <p:nvSpPr>
              <p:cNvPr id="162823" name="Oval 7"/>
              <p:cNvSpPr>
                <a:spLocks noChangeArrowheads="1"/>
              </p:cNvSpPr>
              <p:nvPr/>
            </p:nvSpPr>
            <p:spPr bwMode="auto">
              <a:xfrm>
                <a:off x="4999" y="1901"/>
                <a:ext cx="1056" cy="768"/>
              </a:xfrm>
              <a:prstGeom prst="ellipse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6" rIns="91430" bIns="45716" anchor="ctr"/>
              <a:lstStyle/>
              <a:p>
                <a:pPr algn="ctr"/>
                <a:r>
                  <a:rPr lang="en-US"/>
                  <a:t>High-level </a:t>
                </a:r>
              </a:p>
              <a:p>
                <a:pPr algn="ctr"/>
                <a:r>
                  <a:rPr lang="en-US"/>
                  <a:t>algorithm </a:t>
                </a:r>
              </a:p>
              <a:p>
                <a:pPr algn="ctr"/>
                <a:r>
                  <a:rPr lang="en-US"/>
                  <a:t>description</a:t>
                </a:r>
              </a:p>
            </p:txBody>
          </p:sp>
          <p:sp>
            <p:nvSpPr>
              <p:cNvPr id="162824" name="Oval 8"/>
              <p:cNvSpPr>
                <a:spLocks noChangeArrowheads="1"/>
              </p:cNvSpPr>
              <p:nvPr/>
            </p:nvSpPr>
            <p:spPr bwMode="auto">
              <a:xfrm>
                <a:off x="4999" y="3245"/>
                <a:ext cx="1056" cy="960"/>
              </a:xfrm>
              <a:prstGeom prst="ellipse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6" rIns="91430" bIns="45716" anchor="ctr"/>
              <a:lstStyle/>
              <a:p>
                <a:pPr algn="ctr"/>
                <a:r>
                  <a:rPr lang="en-US"/>
                  <a:t>Detailed</a:t>
                </a:r>
              </a:p>
              <a:p>
                <a:pPr algn="ctr"/>
                <a:r>
                  <a:rPr lang="en-US"/>
                  <a:t>Algorithm</a:t>
                </a:r>
              </a:p>
              <a:p>
                <a:pPr algn="ctr"/>
                <a:r>
                  <a:rPr lang="en-US"/>
                  <a:t>description</a:t>
                </a:r>
              </a:p>
            </p:txBody>
          </p:sp>
          <p:sp>
            <p:nvSpPr>
              <p:cNvPr id="162825" name="Line 9"/>
              <p:cNvSpPr>
                <a:spLocks noChangeShapeType="1"/>
              </p:cNvSpPr>
              <p:nvPr/>
            </p:nvSpPr>
            <p:spPr bwMode="auto">
              <a:xfrm>
                <a:off x="5527" y="2813"/>
                <a:ext cx="0" cy="288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2826" name="Line 10"/>
            <p:cNvSpPr>
              <a:spLocks noChangeShapeType="1"/>
            </p:cNvSpPr>
            <p:nvPr/>
          </p:nvSpPr>
          <p:spPr bwMode="auto">
            <a:xfrm flipV="1">
              <a:off x="5527" y="1709"/>
              <a:ext cx="0" cy="24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12477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657"/>
            <a:ext cx="8228160" cy="1142039"/>
          </a:xfrm>
        </p:spPr>
        <p:txBody>
          <a:bodyPr/>
          <a:lstStyle/>
          <a:p>
            <a:r>
              <a:rPr lang="en-US" dirty="0"/>
              <a:t>Today’s plan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3040" y="1219200"/>
            <a:ext cx="8532000" cy="5486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Pct val="45000"/>
              <a:buFont typeface="Wingdings" pitchFamily="2" charset="2"/>
              <a:buChar char=""/>
            </a:pPr>
            <a:r>
              <a:rPr lang="en-US" sz="2400" dirty="0" smtClean="0"/>
              <a:t>I/O Automata, cont’d</a:t>
            </a:r>
          </a:p>
          <a:p>
            <a:pPr>
              <a:lnSpc>
                <a:spcPct val="80000"/>
              </a:lnSpc>
              <a:buSzPct val="45000"/>
              <a:buFont typeface="Wingdings" pitchFamily="2" charset="2"/>
              <a:buChar char=""/>
            </a:pPr>
            <a:r>
              <a:rPr lang="en-US" sz="2400" dirty="0" smtClean="0"/>
              <a:t>Asynchronous network model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Asynchronous network algorithms: 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Leader </a:t>
            </a:r>
            <a:r>
              <a:rPr lang="en-US" sz="2000" dirty="0" smtClean="0"/>
              <a:t>election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Constructing a spanning tree </a:t>
            </a:r>
          </a:p>
          <a:p>
            <a:pPr>
              <a:lnSpc>
                <a:spcPct val="80000"/>
              </a:lnSpc>
              <a:buSzPct val="45000"/>
              <a:buFont typeface="Wingdings" pitchFamily="2" charset="2"/>
              <a:buChar char=""/>
            </a:pPr>
            <a:r>
              <a:rPr lang="en-US" sz="2400" dirty="0" smtClean="0"/>
              <a:t>Readings: </a:t>
            </a:r>
          </a:p>
          <a:p>
            <a:pPr lvl="1">
              <a:lnSpc>
                <a:spcPct val="80000"/>
              </a:lnSpc>
              <a:buSzPct val="45000"/>
              <a:buFont typeface="Wingdings" pitchFamily="2" charset="2"/>
              <a:buChar char="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Chapter 8</a:t>
            </a:r>
          </a:p>
          <a:p>
            <a:pPr lvl="1">
              <a:lnSpc>
                <a:spcPct val="80000"/>
              </a:lnSpc>
              <a:buSzPct val="45000"/>
              <a:buFont typeface="Wingdings" pitchFamily="2" charset="2"/>
              <a:buChar char="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Chapter 14</a:t>
            </a:r>
          </a:p>
          <a:p>
            <a:pPr lvl="1">
              <a:lnSpc>
                <a:spcPct val="80000"/>
              </a:lnSpc>
              <a:buSzPct val="45000"/>
              <a:buFont typeface="Wingdings" pitchFamily="2" charset="2"/>
              <a:buChar char="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Section 15.1-15.3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Next: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Breadth-first search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Shortest </a:t>
            </a:r>
            <a:r>
              <a:rPr lang="en-US" sz="2000" dirty="0"/>
              <a:t>paths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Minimum spanning trees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Readings:  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Section 15.3-15.5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>
                <a:solidFill>
                  <a:srgbClr val="008000"/>
                </a:solidFill>
              </a:rPr>
              <a:t>[</a:t>
            </a:r>
            <a:r>
              <a:rPr lang="en-US" sz="1800" dirty="0" err="1">
                <a:solidFill>
                  <a:srgbClr val="008000"/>
                </a:solidFill>
              </a:rPr>
              <a:t>Gallager</a:t>
            </a:r>
            <a:r>
              <a:rPr lang="en-US" sz="1800" dirty="0">
                <a:solidFill>
                  <a:srgbClr val="008000"/>
                </a:solidFill>
              </a:rPr>
              <a:t>, </a:t>
            </a:r>
            <a:r>
              <a:rPr lang="en-US" sz="1800" dirty="0" err="1">
                <a:solidFill>
                  <a:srgbClr val="008000"/>
                </a:solidFill>
              </a:rPr>
              <a:t>Humblet</a:t>
            </a:r>
            <a:r>
              <a:rPr lang="en-US" sz="1800" dirty="0">
                <a:solidFill>
                  <a:srgbClr val="008000"/>
                </a:solidFill>
              </a:rPr>
              <a:t>, </a:t>
            </a:r>
            <a:r>
              <a:rPr lang="en-US" sz="1800" dirty="0" err="1">
                <a:solidFill>
                  <a:srgbClr val="008000"/>
                </a:solidFill>
              </a:rPr>
              <a:t>Spira</a:t>
            </a:r>
            <a:r>
              <a:rPr lang="en-US" sz="1800" dirty="0">
                <a:solidFill>
                  <a:srgbClr val="008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782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4800" y="0"/>
            <a:ext cx="8229600" cy="1142040"/>
          </a:xfrm>
        </p:spPr>
        <p:txBody>
          <a:bodyPr/>
          <a:lstStyle/>
          <a:p>
            <a:r>
              <a:rPr lang="en-US"/>
              <a:t>Hierarchical proofs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199"/>
            <a:ext cx="6195480" cy="518160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/>
              <a:t>Recall, for synchronous algorithms: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Optimized algorithm runs side-by-side with </a:t>
            </a:r>
            <a:r>
              <a:rPr lang="en-US" sz="1800" dirty="0" err="1"/>
              <a:t>unoptimized</a:t>
            </a:r>
            <a:r>
              <a:rPr lang="en-US" sz="1800" dirty="0"/>
              <a:t> version, and “invariant” proved to relate the states of the two algorithms.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Prove using induction.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For asynchronous systems, it’s harder: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Asynchronous model has </a:t>
            </a:r>
            <a:r>
              <a:rPr lang="en-US" sz="1800" dirty="0">
                <a:solidFill>
                  <a:srgbClr val="A50021"/>
                </a:solidFill>
              </a:rPr>
              <a:t>more </a:t>
            </a:r>
            <a:r>
              <a:rPr lang="en-US" sz="1800" dirty="0" err="1">
                <a:solidFill>
                  <a:srgbClr val="A50021"/>
                </a:solidFill>
              </a:rPr>
              <a:t>nondeterminism</a:t>
            </a:r>
            <a:r>
              <a:rPr lang="en-US" sz="1800" dirty="0"/>
              <a:t> (in choice of new state, in order of steps).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So, </a:t>
            </a:r>
            <a:r>
              <a:rPr lang="en-US" sz="1800" dirty="0" smtClean="0"/>
              <a:t>it’s harder </a:t>
            </a:r>
            <a:r>
              <a:rPr lang="en-US" sz="1800" dirty="0"/>
              <a:t>to determine which </a:t>
            </a:r>
            <a:r>
              <a:rPr lang="en-US" sz="1800" dirty="0" smtClean="0"/>
              <a:t>executions </a:t>
            </a:r>
            <a:r>
              <a:rPr lang="en-US" sz="1800" dirty="0"/>
              <a:t>to compare.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One-way implementation relationship is enough: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For each execution of the lower-level algorithm, there is a corresponding execution of the higher-level algorithm.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“Everything the algorithm does is allowed by the spec.”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Don’t need the other direction:  it doesn’t matter if the algorithm does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everything</a:t>
            </a:r>
            <a:r>
              <a:rPr lang="en-US" sz="1800" dirty="0">
                <a:solidFill>
                  <a:srgbClr val="A50021"/>
                </a:solidFill>
              </a:rPr>
              <a:t> </a:t>
            </a:r>
            <a:r>
              <a:rPr lang="en-US" sz="1800" dirty="0"/>
              <a:t>that is allowed.</a:t>
            </a:r>
          </a:p>
        </p:txBody>
      </p:sp>
      <p:grpSp>
        <p:nvGrpSpPr>
          <p:cNvPr id="164868" name="Group 4"/>
          <p:cNvGrpSpPr>
            <a:grpSpLocks/>
          </p:cNvGrpSpPr>
          <p:nvPr/>
        </p:nvGrpSpPr>
        <p:grpSpPr bwMode="auto">
          <a:xfrm>
            <a:off x="7200001" y="1562565"/>
            <a:ext cx="1519200" cy="4631526"/>
            <a:chOff x="4999" y="1085"/>
            <a:chExt cx="1056" cy="3216"/>
          </a:xfrm>
        </p:grpSpPr>
        <p:sp>
          <p:nvSpPr>
            <p:cNvPr id="164869" name="Oval 5"/>
            <p:cNvSpPr>
              <a:spLocks noChangeArrowheads="1"/>
            </p:cNvSpPr>
            <p:nvPr/>
          </p:nvSpPr>
          <p:spPr bwMode="auto">
            <a:xfrm>
              <a:off x="4999" y="1085"/>
              <a:ext cx="1056" cy="576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6" rIns="91430" bIns="45716" anchor="ctr"/>
            <a:lstStyle/>
            <a:p>
              <a:pPr algn="ctr"/>
              <a:r>
                <a:rPr lang="en-US"/>
                <a:t>Abstract spec</a:t>
              </a:r>
            </a:p>
          </p:txBody>
        </p:sp>
        <p:grpSp>
          <p:nvGrpSpPr>
            <p:cNvPr id="164870" name="Group 6"/>
            <p:cNvGrpSpPr>
              <a:grpSpLocks/>
            </p:cNvGrpSpPr>
            <p:nvPr/>
          </p:nvGrpSpPr>
          <p:grpSpPr bwMode="auto">
            <a:xfrm>
              <a:off x="4999" y="1997"/>
              <a:ext cx="1056" cy="2304"/>
              <a:chOff x="4999" y="1901"/>
              <a:chExt cx="1056" cy="2304"/>
            </a:xfrm>
          </p:grpSpPr>
          <p:sp>
            <p:nvSpPr>
              <p:cNvPr id="164871" name="Oval 7"/>
              <p:cNvSpPr>
                <a:spLocks noChangeArrowheads="1"/>
              </p:cNvSpPr>
              <p:nvPr/>
            </p:nvSpPr>
            <p:spPr bwMode="auto">
              <a:xfrm>
                <a:off x="4999" y="1901"/>
                <a:ext cx="1056" cy="768"/>
              </a:xfrm>
              <a:prstGeom prst="ellipse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6" rIns="91430" bIns="45716" anchor="ctr"/>
              <a:lstStyle/>
              <a:p>
                <a:pPr algn="ctr"/>
                <a:r>
                  <a:rPr lang="en-US"/>
                  <a:t>High-level </a:t>
                </a:r>
              </a:p>
              <a:p>
                <a:pPr algn="ctr"/>
                <a:r>
                  <a:rPr lang="en-US"/>
                  <a:t>algorithm </a:t>
                </a:r>
              </a:p>
              <a:p>
                <a:pPr algn="ctr"/>
                <a:r>
                  <a:rPr lang="en-US"/>
                  <a:t>description</a:t>
                </a:r>
              </a:p>
            </p:txBody>
          </p:sp>
          <p:sp>
            <p:nvSpPr>
              <p:cNvPr id="164872" name="Oval 8"/>
              <p:cNvSpPr>
                <a:spLocks noChangeArrowheads="1"/>
              </p:cNvSpPr>
              <p:nvPr/>
            </p:nvSpPr>
            <p:spPr bwMode="auto">
              <a:xfrm>
                <a:off x="4999" y="3245"/>
                <a:ext cx="1056" cy="960"/>
              </a:xfrm>
              <a:prstGeom prst="ellipse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6" rIns="91430" bIns="45716" anchor="ctr"/>
              <a:lstStyle/>
              <a:p>
                <a:pPr algn="ctr"/>
                <a:r>
                  <a:rPr lang="en-US"/>
                  <a:t>Detailed</a:t>
                </a:r>
              </a:p>
              <a:p>
                <a:pPr algn="ctr"/>
                <a:r>
                  <a:rPr lang="en-US"/>
                  <a:t>Algorithm</a:t>
                </a:r>
              </a:p>
              <a:p>
                <a:pPr algn="ctr"/>
                <a:r>
                  <a:rPr lang="en-US"/>
                  <a:t>description</a:t>
                </a:r>
              </a:p>
            </p:txBody>
          </p:sp>
          <p:sp>
            <p:nvSpPr>
              <p:cNvPr id="164873" name="Line 9"/>
              <p:cNvSpPr>
                <a:spLocks noChangeShapeType="1"/>
              </p:cNvSpPr>
              <p:nvPr/>
            </p:nvSpPr>
            <p:spPr bwMode="auto">
              <a:xfrm>
                <a:off x="5527" y="2813"/>
                <a:ext cx="0" cy="288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874" name="Line 10"/>
            <p:cNvSpPr>
              <a:spLocks noChangeShapeType="1"/>
            </p:cNvSpPr>
            <p:nvPr/>
          </p:nvSpPr>
          <p:spPr bwMode="auto">
            <a:xfrm flipV="1">
              <a:off x="5527" y="1709"/>
              <a:ext cx="0" cy="24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78181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  <a:tab pos="7879796" algn="l"/>
              </a:tabLst>
            </a:pPr>
            <a:r>
              <a:rPr lang="en-US"/>
              <a:t>Simulation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24800" y="1493437"/>
                <a:ext cx="8156160" cy="4908035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391686" indent="-293764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400" dirty="0" smtClean="0"/>
                  <a:t>Most common method of proving that one automaton implements another.</a:t>
                </a:r>
              </a:p>
              <a:p>
                <a:pPr marL="391686" indent="-293764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/>
                  <a:t> have the same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𝑒𝑥𝑡𝑠𝑖𝑔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dirty="0" smtClean="0"/>
                  <a:t>binary relation </a:t>
                </a:r>
                <a:r>
                  <a:rPr lang="en-US" sz="2400" dirty="0"/>
                  <a:t>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𝑠𝑡𝑎𝑡𝑒𝑠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𝑠𝑡𝑎𝑡𝑒𝑠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𝐵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91686" indent="-293764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dirty="0">
                    <a:solidFill>
                      <a:srgbClr val="A50021"/>
                    </a:solidFill>
                  </a:rPr>
                  <a:t>simulation relation</a:t>
                </a:r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/>
                  <a:t> provided:</a:t>
                </a:r>
              </a:p>
              <a:p>
                <a:pPr marL="781932" lvl="1" indent="-259204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/>
                      </a:rPr>
                      <m:t>𝑠𝑡𝑎𝑟𝑡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implies </a:t>
                </a:r>
                <a:r>
                  <a:rPr lang="en-US" sz="2000" dirty="0" smtClean="0"/>
                  <a:t>that 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/>
                      </a:rPr>
                      <m:t>𝑠𝑡𝑎𝑟𝑡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such </a:t>
                </a:r>
                <a:r>
                  <a:rPr lang="en-US" sz="2000" dirty="0"/>
                  <a:t>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𝑠</m:t>
                    </m:r>
                    <m:r>
                      <a:rPr lang="en-US" sz="2000" i="1" baseline="-33000" dirty="0" err="1">
                        <a:latin typeface="Cambria Math"/>
                      </a:rPr>
                      <m:t>𝐴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𝑅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 err="1">
                        <a:latin typeface="Cambria Math"/>
                      </a:rPr>
                      <m:t>𝑠</m:t>
                    </m:r>
                    <m:r>
                      <a:rPr lang="en-US" sz="2000" i="1" baseline="-33000" dirty="0" err="1">
                        <a:latin typeface="Cambria Math"/>
                      </a:rPr>
                      <m:t>𝐵</m:t>
                    </m:r>
                    <m:r>
                      <a:rPr lang="en-US" sz="2000" i="1" dirty="0" err="1"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781932" lvl="1" indent="-259204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𝑠</m:t>
                    </m:r>
                    <m:r>
                      <a:rPr lang="en-US" sz="2000" i="1" baseline="-33000" dirty="0" err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𝑠</m:t>
                    </m:r>
                    <m:r>
                      <a:rPr lang="en-US" sz="2000" i="1" baseline="-33000" dirty="0" err="1"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 are reachable states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 smtClean="0"/>
                  <a:t> respectively,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𝑠</m:t>
                    </m:r>
                    <m:r>
                      <a:rPr lang="en-US" sz="2000" i="1" baseline="-33000" dirty="0" err="1">
                        <a:latin typeface="Cambria Math"/>
                      </a:rPr>
                      <m:t>𝐴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𝑅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 err="1">
                        <a:latin typeface="Cambria Math"/>
                      </a:rPr>
                      <m:t>𝑠</m:t>
                    </m:r>
                    <m:r>
                      <a:rPr lang="en-US" sz="2000" i="1" baseline="-33000" dirty="0" err="1"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</a:rPr>
                      <m:t>𝑠</m:t>
                    </m:r>
                    <m:r>
                      <a:rPr lang="en-US" sz="2000" i="1" baseline="-33000" dirty="0" err="1">
                        <a:latin typeface="Cambria Math"/>
                      </a:rPr>
                      <m:t>𝐴</m:t>
                    </m:r>
                    <m:r>
                      <a:rPr lang="en-US" sz="2000" i="1" dirty="0">
                        <a:latin typeface="Cambria Math"/>
                      </a:rPr>
                      <m:t>, 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</m:t>
                    </m:r>
                    <m:r>
                      <a:rPr lang="en-US" sz="2000" i="1" dirty="0">
                        <a:latin typeface="Cambria Math"/>
                      </a:rPr>
                      <m:t>, </m:t>
                    </m:r>
                    <m:r>
                      <a:rPr lang="en-US" sz="2000" i="1" dirty="0" err="1">
                        <a:latin typeface="Cambria Math"/>
                      </a:rPr>
                      <m:t>𝑠</m:t>
                    </m:r>
                    <m:r>
                      <a:rPr lang="en-US" sz="2000" i="1" dirty="0" err="1">
                        <a:latin typeface="Cambria Math"/>
                        <a:sym typeface="Symbol" pitchFamily="18" charset="2"/>
                      </a:rPr>
                      <m:t></m:t>
                    </m:r>
                    <m:r>
                      <a:rPr lang="en-US" sz="2000" i="1" baseline="-33000" dirty="0" err="1">
                        <a:latin typeface="Cambria Math"/>
                      </a:rPr>
                      <m:t>𝐴</m:t>
                    </m:r>
                    <m:r>
                      <a:rPr lang="en-US" sz="20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is a </a:t>
                </a:r>
                <a:r>
                  <a:rPr lang="en-US" sz="2000" dirty="0" smtClean="0"/>
                  <a:t>step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/>
                  <a:t>then there is an execution fragment </a:t>
                </a:r>
                <a:r>
                  <a:rPr lang="en-US" sz="2000" dirty="0">
                    <a:sym typeface="Symbol" pitchFamily="18" charset="2"/>
                  </a:rPr>
                  <a:t>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of B, starting </a:t>
                </a:r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𝑠</m:t>
                    </m:r>
                    <m:r>
                      <a:rPr lang="en-US" sz="2000" i="1" baseline="-33000" dirty="0" err="1"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 and ending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𝑠</m:t>
                    </m:r>
                    <m:r>
                      <a:rPr lang="en-US" sz="2000" i="1" dirty="0" err="1">
                        <a:latin typeface="Cambria Math"/>
                        <a:sym typeface="Symbol" pitchFamily="18" charset="2"/>
                      </a:rPr>
                      <m:t></m:t>
                    </m:r>
                    <m:r>
                      <a:rPr lang="en-US" sz="2000" i="1" baseline="-33000" dirty="0" err="1">
                        <a:latin typeface="Cambria Math"/>
                      </a:rPr>
                      <m:t>𝐵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𝑠</m:t>
                    </m:r>
                    <m:r>
                      <a:rPr lang="en-US" sz="2000" i="1" dirty="0" err="1">
                        <a:latin typeface="Cambria Math"/>
                        <a:sym typeface="Symbol" pitchFamily="18" charset="2"/>
                      </a:rPr>
                      <m:t></m:t>
                    </m:r>
                    <m:r>
                      <a:rPr lang="en-US" sz="2000" i="1" baseline="-33000" dirty="0" err="1">
                        <a:latin typeface="Cambria Math"/>
                      </a:rPr>
                      <m:t>𝐴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𝑅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 err="1">
                        <a:latin typeface="Cambria Math"/>
                      </a:rPr>
                      <m:t>𝑠</m:t>
                    </m:r>
                    <m:r>
                      <a:rPr lang="en-US" sz="2000" i="1" dirty="0" err="1">
                        <a:latin typeface="Cambria Math"/>
                        <a:sym typeface="Symbol" pitchFamily="18" charset="2"/>
                      </a:rPr>
                      <m:t></m:t>
                    </m:r>
                    <m:r>
                      <a:rPr lang="en-US" sz="2000" i="1" baseline="-33000" dirty="0" err="1">
                        <a:latin typeface="Cambria Math"/>
                      </a:rPr>
                      <m:t>𝐵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𝑡𝑟𝑎𝑐𝑒</m:t>
                    </m:r>
                    <m:d>
                      <m:d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𝛽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</a:rPr>
                      <m:t>𝑡𝑟𝑎𝑐𝑒</m:t>
                    </m:r>
                    <m:d>
                      <m:d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𝜋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.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48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4800" y="1493437"/>
                <a:ext cx="8156160" cy="4908035"/>
              </a:xfrm>
              <a:blipFill rotWithShape="1">
                <a:blip r:embed="rId3"/>
                <a:stretch>
                  <a:fillRect t="-2733" r="-523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04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315394"/>
            <a:ext cx="8231040" cy="1061391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  <a:tab pos="7879796" algn="l"/>
              </a:tabLst>
            </a:pPr>
            <a:r>
              <a:rPr lang="en-US"/>
              <a:t>Simulation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920" y="4267200"/>
                <a:ext cx="8076480" cy="2425183"/>
              </a:xfrm>
              <a:noFill/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normAutofit/>
              </a:bodyPr>
              <a:lstStyle/>
              <a:p>
                <a:pPr marL="391686" indent="-293764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dirty="0">
                    <a:solidFill>
                      <a:srgbClr val="A50021"/>
                    </a:solidFill>
                  </a:rPr>
                  <a:t>simulation relation</a:t>
                </a:r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/>
                  <a:t> provided:</a:t>
                </a:r>
              </a:p>
              <a:p>
                <a:pPr marL="781932" lvl="1" indent="-259204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∈</m:t>
                    </m:r>
                    <m:r>
                      <a:rPr lang="en-US" sz="2000" i="1">
                        <a:latin typeface="Cambria Math"/>
                      </a:rPr>
                      <m:t>𝑠𝑡𝑎𝑟𝑡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dirty="0"/>
                  <a:t> implies that 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∈</m:t>
                    </m:r>
                    <m:r>
                      <a:rPr lang="en-US" sz="2000" i="1">
                        <a:latin typeface="Cambria Math"/>
                      </a:rPr>
                      <m:t>𝑠𝑡𝑎𝑟𝑡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𝑠</m:t>
                    </m:r>
                    <m:r>
                      <a:rPr lang="en-US" sz="2000" i="1" baseline="-33000" dirty="0" err="1">
                        <a:latin typeface="Cambria Math"/>
                      </a:rPr>
                      <m:t>𝐴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𝑅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 err="1">
                        <a:latin typeface="Cambria Math"/>
                      </a:rPr>
                      <m:t>𝑠</m:t>
                    </m:r>
                    <m:r>
                      <a:rPr lang="en-US" sz="2000" i="1" baseline="-33000" dirty="0" err="1">
                        <a:latin typeface="Cambria Math"/>
                      </a:rPr>
                      <m:t>𝐵</m:t>
                    </m:r>
                    <m:r>
                      <a:rPr lang="en-US" sz="2000" i="1" dirty="0" err="1"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781932" lvl="1" indent="-259204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𝑠</m:t>
                    </m:r>
                    <m:r>
                      <a:rPr lang="en-US" sz="2000" i="1" baseline="-33000" dirty="0" err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𝑠</m:t>
                    </m:r>
                    <m:r>
                      <a:rPr lang="en-US" sz="2000" i="1" baseline="-33000" dirty="0" err="1"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 are reachable states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𝑠</m:t>
                    </m:r>
                    <m:r>
                      <a:rPr lang="en-US" sz="2000" i="1" baseline="-33000" dirty="0" err="1">
                        <a:latin typeface="Cambria Math"/>
                      </a:rPr>
                      <m:t>𝐴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𝑅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 err="1">
                        <a:latin typeface="Cambria Math"/>
                      </a:rPr>
                      <m:t>𝑠</m:t>
                    </m:r>
                    <m:r>
                      <a:rPr lang="en-US" sz="2000" i="1" baseline="-33000" dirty="0" err="1"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</a:rPr>
                      <m:t>𝑠</m:t>
                    </m:r>
                    <m:r>
                      <a:rPr lang="en-US" sz="2000" i="1" baseline="-33000" dirty="0" err="1">
                        <a:latin typeface="Cambria Math"/>
                      </a:rPr>
                      <m:t>𝐴</m:t>
                    </m:r>
                    <m:r>
                      <a:rPr lang="en-US" sz="2000" i="1" dirty="0">
                        <a:latin typeface="Cambria Math"/>
                      </a:rPr>
                      <m:t>, 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</m:t>
                    </m:r>
                    <m:r>
                      <a:rPr lang="en-US" sz="2000" i="1" dirty="0">
                        <a:latin typeface="Cambria Math"/>
                      </a:rPr>
                      <m:t>, </m:t>
                    </m:r>
                    <m:r>
                      <a:rPr lang="en-US" sz="2000" i="1" dirty="0" err="1">
                        <a:latin typeface="Cambria Math"/>
                      </a:rPr>
                      <m:t>𝑠</m:t>
                    </m:r>
                    <m:r>
                      <a:rPr lang="en-US" sz="2000" i="1" dirty="0" err="1">
                        <a:latin typeface="Cambria Math"/>
                        <a:sym typeface="Symbol" pitchFamily="18" charset="2"/>
                      </a:rPr>
                      <m:t></m:t>
                    </m:r>
                    <m:r>
                      <a:rPr lang="en-US" sz="2000" i="1" baseline="-33000" dirty="0" err="1">
                        <a:latin typeface="Cambria Math"/>
                      </a:rPr>
                      <m:t>𝐴</m:t>
                    </m:r>
                    <m:r>
                      <a:rPr lang="en-US" sz="20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is a </a:t>
                </a:r>
                <a:r>
                  <a:rPr lang="en-US" sz="2000" dirty="0" smtClean="0"/>
                  <a:t>step, </a:t>
                </a:r>
                <a:r>
                  <a:rPr lang="en-US" sz="2000" dirty="0"/>
                  <a:t>then there is an execution fragment </a:t>
                </a:r>
                <a:r>
                  <a:rPr lang="en-US" sz="2000" dirty="0" smtClean="0">
                    <a:sym typeface="Symbol" pitchFamily="18" charset="2"/>
                  </a:rPr>
                  <a:t>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starting with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𝑠</m:t>
                    </m:r>
                    <m:r>
                      <a:rPr lang="en-US" sz="2000" i="1" baseline="-33000" dirty="0" err="1"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 and ending with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𝑠</m:t>
                    </m:r>
                    <m:r>
                      <a:rPr lang="en-US" sz="2000" i="1" dirty="0" err="1">
                        <a:latin typeface="Cambria Math"/>
                        <a:sym typeface="Symbol" pitchFamily="18" charset="2"/>
                      </a:rPr>
                      <m:t></m:t>
                    </m:r>
                    <m:r>
                      <a:rPr lang="en-US" sz="2000" i="1" baseline="-33000" dirty="0" err="1">
                        <a:latin typeface="Cambria Math"/>
                      </a:rPr>
                      <m:t>𝐵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𝑠</m:t>
                    </m:r>
                    <m:r>
                      <a:rPr lang="en-US" sz="2000" i="1" dirty="0" err="1">
                        <a:latin typeface="Cambria Math"/>
                        <a:sym typeface="Symbol" pitchFamily="18" charset="2"/>
                      </a:rPr>
                      <m:t></m:t>
                    </m:r>
                    <m:r>
                      <a:rPr lang="en-US" sz="2000" i="1" baseline="-33000" dirty="0" err="1">
                        <a:latin typeface="Cambria Math"/>
                      </a:rPr>
                      <m:t>𝐴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𝑅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 err="1">
                        <a:latin typeface="Cambria Math"/>
                      </a:rPr>
                      <m:t>𝑠</m:t>
                    </m:r>
                    <m:r>
                      <a:rPr lang="en-US" sz="2000" i="1" dirty="0" err="1">
                        <a:latin typeface="Cambria Math"/>
                        <a:sym typeface="Symbol" pitchFamily="18" charset="2"/>
                      </a:rPr>
                      <m:t></m:t>
                    </m:r>
                    <m:r>
                      <a:rPr lang="en-US" sz="2000" i="1" baseline="-33000" dirty="0" err="1">
                        <a:latin typeface="Cambria Math"/>
                      </a:rPr>
                      <m:t>𝐵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𝑡𝑟𝑎𝑐𝑒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𝛽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=</m:t>
                    </m:r>
                    <m:r>
                      <a:rPr lang="en-US" sz="2000" i="1" dirty="0">
                        <a:latin typeface="Cambria Math"/>
                      </a:rPr>
                      <m:t>𝑡𝑟𝑎𝑐𝑒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𝜋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. </m:t>
                    </m:r>
                  </m:oMath>
                </a14:m>
                <a:endParaRPr lang="en-US" sz="2000" dirty="0"/>
              </a:p>
              <a:p>
                <a:pPr marL="522728" lvl="1" indent="0">
                  <a:buSzPct val="75000"/>
                  <a:buNone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endParaRPr lang="en-US" sz="2400" dirty="0"/>
              </a:p>
            </p:txBody>
          </p:sp>
        </mc:Choice>
        <mc:Fallback xmlns="">
          <p:sp>
            <p:nvSpPr>
              <p:cNvPr id="215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920" y="4267200"/>
                <a:ext cx="8076480" cy="2425183"/>
              </a:xfrm>
              <a:blipFill rotWithShape="1">
                <a:blip r:embed="rId3"/>
                <a:stretch>
                  <a:fillRect t="-5276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4147200" y="2903345"/>
            <a:ext cx="207360" cy="33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 </a:t>
            </a:r>
          </a:p>
        </p:txBody>
      </p: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2223680" y="1219200"/>
            <a:ext cx="4651375" cy="2876550"/>
            <a:chOff x="1728" y="1011"/>
            <a:chExt cx="2930" cy="1812"/>
          </a:xfrm>
        </p:grpSpPr>
        <p:sp>
          <p:nvSpPr>
            <p:cNvPr id="20" name="Text Box 3"/>
            <p:cNvSpPr txBox="1">
              <a:spLocks noChangeArrowheads="1"/>
            </p:cNvSpPr>
            <p:nvPr/>
          </p:nvSpPr>
          <p:spPr bwMode="auto">
            <a:xfrm>
              <a:off x="1728" y="2448"/>
              <a:ext cx="338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9991" tIns="44996" rIns="89991" bIns="44996"/>
            <a:lstStyle>
              <a:lvl1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indent="-230188"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800"/>
                <a:t>s</a:t>
              </a:r>
              <a:r>
                <a:rPr lang="en-US" sz="2800" baseline="-33000"/>
                <a:t>A</a:t>
              </a:r>
            </a:p>
          </p:txBody>
        </p:sp>
        <p:sp>
          <p:nvSpPr>
            <p:cNvPr id="21" name="Text Box 4"/>
            <p:cNvSpPr txBox="1">
              <a:spLocks noChangeArrowheads="1"/>
            </p:cNvSpPr>
            <p:nvPr/>
          </p:nvSpPr>
          <p:spPr bwMode="auto">
            <a:xfrm>
              <a:off x="4176" y="2448"/>
              <a:ext cx="48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9991" tIns="44996" rIns="89991" bIns="44996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indent="-230188"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800"/>
                <a:t>s</a:t>
              </a:r>
              <a:r>
                <a:rPr lang="en-US">
                  <a:solidFill>
                    <a:schemeClr val="tx1"/>
                  </a:solidFill>
                  <a:sym typeface="Symbol" pitchFamily="18" charset="2"/>
                </a:rPr>
                <a:t></a:t>
              </a:r>
              <a:r>
                <a:rPr lang="en-US" sz="2800" baseline="-33000"/>
                <a:t>A</a:t>
              </a: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1728" y="1089"/>
              <a:ext cx="338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9991" tIns="44996" rIns="89991" bIns="44996"/>
            <a:lstStyle>
              <a:lvl1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indent="-230188"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800"/>
                <a:t>s</a:t>
              </a:r>
              <a:r>
                <a:rPr lang="en-US" sz="2800" baseline="-33000"/>
                <a:t>B</a:t>
              </a:r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4176" y="1089"/>
              <a:ext cx="43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9991" tIns="44996" rIns="89991" bIns="44996"/>
            <a:lstStyle>
              <a:lvl1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indent="-230188"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800"/>
                <a:t>s</a:t>
              </a:r>
              <a:r>
                <a:rPr lang="en-US">
                  <a:solidFill>
                    <a:schemeClr val="tx1"/>
                  </a:solidFill>
                  <a:sym typeface="Symbol" pitchFamily="18" charset="2"/>
                </a:rPr>
                <a:t></a:t>
              </a:r>
              <a:r>
                <a:rPr lang="en-US" sz="2800" baseline="-33000"/>
                <a:t>B</a:t>
              </a:r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2160" y="2592"/>
              <a:ext cx="2016" cy="1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auto">
            <a:xfrm>
              <a:off x="1872" y="1440"/>
              <a:ext cx="1" cy="1008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4320" y="1440"/>
              <a:ext cx="1" cy="1008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2160" y="1296"/>
              <a:ext cx="2016" cy="1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11"/>
            <p:cNvSpPr txBox="1">
              <a:spLocks noChangeArrowheads="1"/>
            </p:cNvSpPr>
            <p:nvPr/>
          </p:nvSpPr>
          <p:spPr bwMode="auto">
            <a:xfrm>
              <a:off x="1925" y="1789"/>
              <a:ext cx="27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9991" tIns="44996" rIns="89991" bIns="44996"/>
            <a:lstStyle>
              <a:lvl1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indent="-230188"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800"/>
                <a:t>R</a:t>
              </a: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4375" y="1789"/>
              <a:ext cx="27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9991" tIns="44996" rIns="89991" bIns="44996"/>
            <a:lstStyle>
              <a:lvl1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indent="-230188"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800"/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930" y="2304"/>
                  <a:ext cx="170" cy="3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89991" tIns="104964" rIns="89991" bIns="44996"/>
                <a:lstStyle>
                  <a:lvl1pPr>
                    <a:defRPr>
                      <a:solidFill>
                        <a:srgbClr val="000000"/>
                      </a:solidFill>
                      <a:latin typeface="Arial" charset="0"/>
                      <a:cs typeface="Arial" charset="0"/>
                    </a:defRPr>
                  </a:lvl1pPr>
                  <a:lvl2pPr>
                    <a:defRPr>
                      <a:solidFill>
                        <a:srgbClr val="000000"/>
                      </a:solidFill>
                      <a:latin typeface="Arial" charset="0"/>
                      <a:cs typeface="Arial" charset="0"/>
                    </a:defRPr>
                  </a:lvl2pPr>
                  <a:lvl3pPr indent="-230188">
                    <a:defRPr>
                      <a:solidFill>
                        <a:srgbClr val="000000"/>
                      </a:solidFill>
                      <a:latin typeface="Arial" charset="0"/>
                      <a:cs typeface="Arial" charset="0"/>
                    </a:defRPr>
                  </a:lvl3pPr>
                  <a:lvl4pPr>
                    <a:defRPr>
                      <a:solidFill>
                        <a:srgbClr val="000000"/>
                      </a:solidFill>
                      <a:latin typeface="Arial" charset="0"/>
                      <a:cs typeface="Arial" charset="0"/>
                    </a:defRPr>
                  </a:lvl4pPr>
                  <a:lvl5pPr>
                    <a:defRPr>
                      <a:solidFill>
                        <a:srgbClr val="000000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457200" fontAlgn="base" hangingPunct="0">
                    <a:lnSpc>
                      <a:spcPct val="10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457200" fontAlgn="base" hangingPunct="0">
                    <a:lnSpc>
                      <a:spcPct val="10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457200" fontAlgn="base" hangingPunct="0">
                    <a:lnSpc>
                      <a:spcPct val="10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457200" fontAlgn="base" hangingPunct="0">
                    <a:lnSpc>
                      <a:spcPct val="10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>
                    <a:lnSpc>
                      <a:spcPct val="83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1" smtClean="0">
                            <a:latin typeface="Cambria Math"/>
                          </a:rPr>
                          <m:t>π</m:t>
                        </m:r>
                      </m:oMath>
                    </m:oMathPara>
                  </a14:m>
                  <a:endParaRPr lang="en-US" sz="2800" b="0" dirty="0" smtClean="0">
                    <a:latin typeface="Symbol" pitchFamily="18" charset="2"/>
                  </a:endParaRPr>
                </a:p>
                <a:p>
                  <a:pPr>
                    <a:lnSpc>
                      <a:spcPct val="83000"/>
                    </a:lnSpc>
                  </a:pPr>
                  <a:endParaRPr lang="en-US" sz="2800" b="0" dirty="0" smtClean="0"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30" y="2304"/>
                  <a:ext cx="170" cy="35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4545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930" y="1011"/>
                  <a:ext cx="170" cy="3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89991" tIns="104964" rIns="89991" bIns="44996"/>
                <a:lstStyle>
                  <a:lvl1pPr>
                    <a:defRPr>
                      <a:solidFill>
                        <a:srgbClr val="000000"/>
                      </a:solidFill>
                      <a:latin typeface="Arial" charset="0"/>
                      <a:cs typeface="Arial" charset="0"/>
                    </a:defRPr>
                  </a:lvl1pPr>
                  <a:lvl2pPr>
                    <a:defRPr>
                      <a:solidFill>
                        <a:srgbClr val="000000"/>
                      </a:solidFill>
                      <a:latin typeface="Arial" charset="0"/>
                      <a:cs typeface="Arial" charset="0"/>
                    </a:defRPr>
                  </a:lvl2pPr>
                  <a:lvl3pPr indent="-230188">
                    <a:defRPr>
                      <a:solidFill>
                        <a:srgbClr val="000000"/>
                      </a:solidFill>
                      <a:latin typeface="Arial" charset="0"/>
                      <a:cs typeface="Arial" charset="0"/>
                    </a:defRPr>
                  </a:lvl3pPr>
                  <a:lvl4pPr>
                    <a:defRPr>
                      <a:solidFill>
                        <a:srgbClr val="000000"/>
                      </a:solidFill>
                      <a:latin typeface="Arial" charset="0"/>
                      <a:cs typeface="Arial" charset="0"/>
                    </a:defRPr>
                  </a:lvl4pPr>
                  <a:lvl5pPr>
                    <a:defRPr>
                      <a:solidFill>
                        <a:srgbClr val="000000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457200" fontAlgn="base" hangingPunct="0">
                    <a:lnSpc>
                      <a:spcPct val="10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457200" fontAlgn="base" hangingPunct="0">
                    <a:lnSpc>
                      <a:spcPct val="10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457200" fontAlgn="base" hangingPunct="0">
                    <a:lnSpc>
                      <a:spcPct val="10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457200" fontAlgn="base" hangingPunct="0">
                    <a:lnSpc>
                      <a:spcPct val="10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>
                    <a:lnSpc>
                      <a:spcPct val="83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1" smtClean="0">
                            <a:latin typeface="Cambria Math"/>
                          </a:rPr>
                          <m:t>β</m:t>
                        </m:r>
                      </m:oMath>
                    </m:oMathPara>
                  </a14:m>
                  <a:endParaRPr lang="en-US" sz="2800" b="0" dirty="0" smtClean="0">
                    <a:latin typeface="Symbol" pitchFamily="18" charset="2"/>
                  </a:endParaRPr>
                </a:p>
                <a:p>
                  <a:pPr>
                    <a:lnSpc>
                      <a:spcPct val="83000"/>
                    </a:lnSpc>
                  </a:pPr>
                  <a:endParaRPr lang="en-US" sz="2800" b="0" dirty="0" smtClean="0"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30" y="1011"/>
                  <a:ext cx="170" cy="35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7273" r="-68182" b="-1098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48550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  <a:tab pos="7879796" algn="l"/>
              </a:tabLst>
            </a:pPr>
            <a:r>
              <a:rPr lang="en-US"/>
              <a:t>Simulation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0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600" y="1600009"/>
                <a:ext cx="8534880" cy="3211537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391686" indent="-293764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800" dirty="0" smtClean="0">
                    <a:solidFill>
                      <a:srgbClr val="A50021"/>
                    </a:solidFill>
                  </a:rPr>
                  <a:t>Theorem:</a:t>
                </a:r>
                <a:r>
                  <a:rPr lang="en-US" sz="2800" dirty="0"/>
                  <a:t> If there is a simulation relation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𝑡𝑟𝑎𝑐𝑒𝑠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⊆</m:t>
                    </m:r>
                    <m:r>
                      <a:rPr lang="en-US" sz="2800" b="0" i="1" smtClean="0">
                        <a:latin typeface="Cambria Math"/>
                      </a:rPr>
                      <m:t>𝑡𝑟𝑎𝑐𝑒𝑠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  <a:p>
                <a:pPr marL="391686" indent="-293764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800" dirty="0"/>
                  <a:t>A</a:t>
                </a:r>
                <a:r>
                  <a:rPr lang="en-US" sz="2800" dirty="0" smtClean="0"/>
                  <a:t>ll </a:t>
                </a:r>
                <a:r>
                  <a:rPr lang="en-US" sz="2800" dirty="0"/>
                  <a:t>traces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𝐴</m:t>
                    </m:r>
                    <m:r>
                      <a:rPr lang="en-US" sz="280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800" dirty="0"/>
                  <a:t> not just finite traces.</a:t>
                </a:r>
              </a:p>
              <a:p>
                <a:pPr marL="391686" indent="-293764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800" dirty="0">
                    <a:solidFill>
                      <a:srgbClr val="A50021"/>
                    </a:solidFill>
                  </a:rPr>
                  <a:t>Proof:</a:t>
                </a:r>
                <a:r>
                  <a:rPr lang="en-US" sz="2800" dirty="0"/>
                  <a:t>  Fix a trace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, arising from a (possibly infinite) execution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391686" indent="-293764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800" dirty="0"/>
                  <a:t>Create a corresponding execution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800" dirty="0"/>
                  <a:t>, using an iterative construction.</a:t>
                </a:r>
              </a:p>
            </p:txBody>
          </p:sp>
        </mc:Choice>
        <mc:Fallback xmlns="">
          <p:sp>
            <p:nvSpPr>
              <p:cNvPr id="2253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0" y="1600009"/>
                <a:ext cx="8534880" cy="3211537"/>
              </a:xfrm>
              <a:blipFill rotWithShape="1">
                <a:blip r:embed="rId3"/>
                <a:stretch>
                  <a:fillRect t="-4364" r="-571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920161" y="5221988"/>
            <a:ext cx="694080" cy="53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s</a:t>
            </a:r>
            <a:r>
              <a:rPr lang="en-US" sz="2500" baseline="-33000"/>
              <a:t>0,A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1614240" y="5465375"/>
            <a:ext cx="622080" cy="144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3" name="Text Box 5"/>
              <p:cNvSpPr txBox="1">
                <a:spLocks noChangeArrowheads="1"/>
              </p:cNvSpPr>
              <p:nvPr/>
            </p:nvSpPr>
            <p:spPr bwMode="auto">
              <a:xfrm>
                <a:off x="1553760" y="4909476"/>
                <a:ext cx="378720" cy="558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1" tIns="95213" rIns="81631" bIns="40816"/>
              <a:lstStyle>
                <a:lvl1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indent="-230188"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8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latin typeface="Symbol" pitchFamily="18" charset="2"/>
                </a:endParaRPr>
              </a:p>
              <a:p>
                <a:pPr>
                  <a:lnSpc>
                    <a:spcPct val="83000"/>
                  </a:lnSpc>
                </a:pPr>
                <a:endParaRPr lang="en-US" sz="2400" dirty="0" smtClean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253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3760" y="4909476"/>
                <a:ext cx="378720" cy="558779"/>
              </a:xfrm>
              <a:prstGeom prst="rect">
                <a:avLst/>
              </a:prstGeom>
              <a:blipFill rotWithShape="1">
                <a:blip r:embed="rId4"/>
                <a:stretch>
                  <a:fillRect r="-225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244961" y="5234950"/>
            <a:ext cx="694080" cy="54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 dirty="0"/>
              <a:t>s</a:t>
            </a:r>
            <a:r>
              <a:rPr lang="en-US" sz="2500" baseline="-33000" dirty="0"/>
              <a:t>1,A</a:t>
            </a: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2953440" y="5465375"/>
            <a:ext cx="622080" cy="144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6" name="Text Box 8"/>
              <p:cNvSpPr txBox="1">
                <a:spLocks noChangeArrowheads="1"/>
              </p:cNvSpPr>
              <p:nvPr/>
            </p:nvSpPr>
            <p:spPr bwMode="auto">
              <a:xfrm>
                <a:off x="2891521" y="4909476"/>
                <a:ext cx="378720" cy="558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1" tIns="95213" rIns="81631" bIns="40816"/>
              <a:lstStyle>
                <a:lvl1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indent="-230188"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8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500" b="0" dirty="0" smtClean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2536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1521" y="4909476"/>
                <a:ext cx="378720" cy="558779"/>
              </a:xfrm>
              <a:prstGeom prst="rect">
                <a:avLst/>
              </a:prstGeom>
              <a:blipFill rotWithShape="1">
                <a:blip r:embed="rId5"/>
                <a:stretch>
                  <a:fillRect r="-274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584161" y="5234950"/>
            <a:ext cx="694080" cy="54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s</a:t>
            </a:r>
            <a:r>
              <a:rPr lang="en-US" sz="2500" baseline="-33000"/>
              <a:t>2,A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4325760" y="5465375"/>
            <a:ext cx="622080" cy="144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9" name="Text Box 11"/>
              <p:cNvSpPr txBox="1">
                <a:spLocks noChangeArrowheads="1"/>
              </p:cNvSpPr>
              <p:nvPr/>
            </p:nvSpPr>
            <p:spPr bwMode="auto">
              <a:xfrm>
                <a:off x="4263840" y="4909476"/>
                <a:ext cx="378720" cy="558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1" tIns="95213" rIns="81631" bIns="40816"/>
              <a:lstStyle>
                <a:lvl1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indent="-230188"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8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500" b="0" dirty="0" smtClean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2539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3840" y="4909476"/>
                <a:ext cx="378720" cy="558779"/>
              </a:xfrm>
              <a:prstGeom prst="rect">
                <a:avLst/>
              </a:prstGeom>
              <a:blipFill rotWithShape="1">
                <a:blip r:embed="rId6"/>
                <a:stretch>
                  <a:fillRect r="-253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4955040" y="5234950"/>
            <a:ext cx="695520" cy="54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s</a:t>
            </a:r>
            <a:r>
              <a:rPr lang="en-US" sz="2500" baseline="-33000"/>
              <a:t>3,A</a:t>
            </a:r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5696640" y="5465375"/>
            <a:ext cx="622080" cy="144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42" name="Text Box 14"/>
              <p:cNvSpPr txBox="1">
                <a:spLocks noChangeArrowheads="1"/>
              </p:cNvSpPr>
              <p:nvPr/>
            </p:nvSpPr>
            <p:spPr bwMode="auto">
              <a:xfrm>
                <a:off x="5634720" y="4909476"/>
                <a:ext cx="378720" cy="558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1" tIns="95213" rIns="81631" bIns="40816"/>
              <a:lstStyle>
                <a:lvl1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indent="-230188"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8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500" b="0" dirty="0" smtClean="0">
                  <a:latin typeface="Symbol" pitchFamily="18" charset="2"/>
                </a:endParaRPr>
              </a:p>
              <a:p>
                <a:pPr>
                  <a:lnSpc>
                    <a:spcPct val="83000"/>
                  </a:lnSpc>
                </a:pPr>
                <a:endParaRPr lang="en-US" sz="2500" baseline="-33000" dirty="0"/>
              </a:p>
            </p:txBody>
          </p:sp>
        </mc:Choice>
        <mc:Fallback xmlns="">
          <p:sp>
            <p:nvSpPr>
              <p:cNvPr id="22542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4720" y="4909476"/>
                <a:ext cx="378720" cy="558779"/>
              </a:xfrm>
              <a:prstGeom prst="rect">
                <a:avLst/>
              </a:prstGeom>
              <a:blipFill rotWithShape="1">
                <a:blip r:embed="rId7"/>
                <a:stretch>
                  <a:fillRect r="-274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6325921" y="5234950"/>
            <a:ext cx="694080" cy="54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s</a:t>
            </a:r>
            <a:r>
              <a:rPr lang="en-US" sz="2500" baseline="-33000"/>
              <a:t>4,A</a:t>
            </a:r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7002720" y="5465375"/>
            <a:ext cx="622080" cy="144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45" name="Text Box 17"/>
              <p:cNvSpPr txBox="1">
                <a:spLocks noChangeArrowheads="1"/>
              </p:cNvSpPr>
              <p:nvPr/>
            </p:nvSpPr>
            <p:spPr bwMode="auto">
              <a:xfrm>
                <a:off x="6940801" y="4909476"/>
                <a:ext cx="378720" cy="558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1" tIns="95213" rIns="81631" bIns="40816"/>
              <a:lstStyle>
                <a:lvl1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indent="-230188"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8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500" b="0" dirty="0" smtClean="0">
                  <a:latin typeface="Symbol" pitchFamily="18" charset="2"/>
                </a:endParaRPr>
              </a:p>
              <a:p>
                <a:pPr>
                  <a:lnSpc>
                    <a:spcPct val="83000"/>
                  </a:lnSpc>
                </a:pPr>
                <a:endParaRPr lang="en-US" sz="2500" baseline="-33000" dirty="0"/>
              </a:p>
            </p:txBody>
          </p:sp>
        </mc:Choice>
        <mc:Fallback xmlns="">
          <p:sp>
            <p:nvSpPr>
              <p:cNvPr id="22545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0801" y="4909476"/>
                <a:ext cx="378720" cy="558779"/>
              </a:xfrm>
              <a:prstGeom prst="rect">
                <a:avLst/>
              </a:prstGeom>
              <a:blipFill rotWithShape="1">
                <a:blip r:embed="rId8"/>
                <a:stretch>
                  <a:fillRect r="-274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7632001" y="5234950"/>
            <a:ext cx="695520" cy="54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s</a:t>
            </a:r>
            <a:r>
              <a:rPr lang="en-US" sz="2500" baseline="-33000"/>
              <a:t>5,A</a:t>
            </a:r>
          </a:p>
        </p:txBody>
      </p:sp>
    </p:spTree>
    <p:extLst>
      <p:ext uri="{BB962C8B-B14F-4D97-AF65-F5344CB8AC3E}">
        <p14:creationId xmlns:p14="http://schemas.microsoft.com/office/powerpoint/2010/main" val="4203656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  <a:tab pos="7879796" algn="l"/>
              </a:tabLst>
            </a:pPr>
            <a:r>
              <a:rPr lang="en-US"/>
              <a:t>Simulation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600" y="1600009"/>
                <a:ext cx="8534880" cy="4789943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391686" indent="-293764"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dirty="0">
                    <a:solidFill>
                      <a:srgbClr val="A50021"/>
                    </a:solidFill>
                  </a:rPr>
                  <a:t>Theorem:</a:t>
                </a:r>
                <a:r>
                  <a:rPr lang="en-US" dirty="0"/>
                  <a:t> If there is a simulation relation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𝑡𝑟𝑎𝑐𝑒𝑠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⊆</m:t>
                    </m:r>
                    <m:r>
                      <a:rPr lang="en-US" i="1">
                        <a:latin typeface="Cambria Math"/>
                      </a:rPr>
                      <m:t>𝑡𝑟𝑎𝑐𝑒𝑠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0" y="1600009"/>
                <a:ext cx="8534880" cy="4789943"/>
              </a:xfrm>
              <a:blipFill rotWithShape="1">
                <a:blip r:embed="rId3"/>
                <a:stretch>
                  <a:fillRect l="-71" t="-2417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920161" y="5221988"/>
            <a:ext cx="694080" cy="53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s</a:t>
            </a:r>
            <a:r>
              <a:rPr lang="en-US" sz="2500" baseline="-33000"/>
              <a:t>0,A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920161" y="3264823"/>
            <a:ext cx="694080" cy="54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s</a:t>
            </a:r>
            <a:r>
              <a:rPr lang="en-US" sz="2500" baseline="-33000"/>
              <a:t>0,B</a:t>
            </a: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1614240" y="5465375"/>
            <a:ext cx="622080" cy="144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1127521" y="3768877"/>
            <a:ext cx="1440" cy="1453112"/>
          </a:xfrm>
          <a:prstGeom prst="line">
            <a:avLst/>
          </a:prstGeom>
          <a:noFill/>
          <a:ln w="3672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203841" y="4271489"/>
            <a:ext cx="396000" cy="48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R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2244961" y="5234950"/>
            <a:ext cx="694080" cy="54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s</a:t>
            </a:r>
            <a:r>
              <a:rPr lang="en-US" sz="2500" baseline="-33000"/>
              <a:t>1,A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2953440" y="5465375"/>
            <a:ext cx="622080" cy="144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3584161" y="5234950"/>
            <a:ext cx="694080" cy="54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s</a:t>
            </a:r>
            <a:r>
              <a:rPr lang="en-US" sz="2500" baseline="-33000"/>
              <a:t>2,A</a:t>
            </a: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4325760" y="5465375"/>
            <a:ext cx="622080" cy="144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4955040" y="5234950"/>
            <a:ext cx="695520" cy="54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s</a:t>
            </a:r>
            <a:r>
              <a:rPr lang="en-US" sz="2500" baseline="-33000"/>
              <a:t>3,A</a:t>
            </a:r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5696640" y="5465375"/>
            <a:ext cx="622080" cy="144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6325921" y="5234950"/>
            <a:ext cx="694080" cy="54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s</a:t>
            </a:r>
            <a:r>
              <a:rPr lang="en-US" sz="2500" baseline="-33000"/>
              <a:t>4,A</a:t>
            </a:r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7002720" y="5465375"/>
            <a:ext cx="622080" cy="144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7632001" y="5234950"/>
            <a:ext cx="695520" cy="54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s</a:t>
            </a:r>
            <a:r>
              <a:rPr lang="en-US" sz="2500" baseline="-33000"/>
              <a:t>5,A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5"/>
              <p:cNvSpPr txBox="1">
                <a:spLocks noChangeArrowheads="1"/>
              </p:cNvSpPr>
              <p:nvPr/>
            </p:nvSpPr>
            <p:spPr bwMode="auto">
              <a:xfrm>
                <a:off x="1553760" y="4909476"/>
                <a:ext cx="378720" cy="558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1" tIns="95213" rIns="81631" bIns="40816"/>
              <a:lstStyle>
                <a:lvl1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indent="-230188"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8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latin typeface="Symbol" pitchFamily="18" charset="2"/>
                </a:endParaRPr>
              </a:p>
              <a:p>
                <a:pPr>
                  <a:lnSpc>
                    <a:spcPct val="83000"/>
                  </a:lnSpc>
                </a:pPr>
                <a:endParaRPr lang="en-US" sz="2400" dirty="0" smtClean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3760" y="4909476"/>
                <a:ext cx="378720" cy="558779"/>
              </a:xfrm>
              <a:prstGeom prst="rect">
                <a:avLst/>
              </a:prstGeom>
              <a:blipFill rotWithShape="1">
                <a:blip r:embed="rId4"/>
                <a:stretch>
                  <a:fillRect r="-225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2891521" y="4909476"/>
                <a:ext cx="378720" cy="558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1" tIns="95213" rIns="81631" bIns="40816"/>
              <a:lstStyle>
                <a:lvl1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indent="-230188"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8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500" b="0" dirty="0" smtClean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1521" y="4909476"/>
                <a:ext cx="378720" cy="558779"/>
              </a:xfrm>
              <a:prstGeom prst="rect">
                <a:avLst/>
              </a:prstGeom>
              <a:blipFill rotWithShape="1">
                <a:blip r:embed="rId5"/>
                <a:stretch>
                  <a:fillRect r="-274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1"/>
              <p:cNvSpPr txBox="1">
                <a:spLocks noChangeArrowheads="1"/>
              </p:cNvSpPr>
              <p:nvPr/>
            </p:nvSpPr>
            <p:spPr bwMode="auto">
              <a:xfrm>
                <a:off x="4263840" y="4909476"/>
                <a:ext cx="378720" cy="558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1" tIns="95213" rIns="81631" bIns="40816"/>
              <a:lstStyle>
                <a:lvl1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indent="-230188"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8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500" b="0" dirty="0" smtClean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3840" y="4909476"/>
                <a:ext cx="378720" cy="558779"/>
              </a:xfrm>
              <a:prstGeom prst="rect">
                <a:avLst/>
              </a:prstGeom>
              <a:blipFill rotWithShape="1">
                <a:blip r:embed="rId6"/>
                <a:stretch>
                  <a:fillRect r="-253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14"/>
              <p:cNvSpPr txBox="1">
                <a:spLocks noChangeArrowheads="1"/>
              </p:cNvSpPr>
              <p:nvPr/>
            </p:nvSpPr>
            <p:spPr bwMode="auto">
              <a:xfrm>
                <a:off x="5634720" y="4909476"/>
                <a:ext cx="378720" cy="558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1" tIns="95213" rIns="81631" bIns="40816"/>
              <a:lstStyle>
                <a:lvl1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indent="-230188"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8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500" b="0" dirty="0" smtClean="0">
                  <a:latin typeface="Symbol" pitchFamily="18" charset="2"/>
                </a:endParaRPr>
              </a:p>
              <a:p>
                <a:pPr>
                  <a:lnSpc>
                    <a:spcPct val="83000"/>
                  </a:lnSpc>
                </a:pPr>
                <a:endParaRPr lang="en-US" sz="2500" baseline="-33000" dirty="0"/>
              </a:p>
            </p:txBody>
          </p:sp>
        </mc:Choice>
        <mc:Fallback xmlns="">
          <p:sp>
            <p:nvSpPr>
              <p:cNvPr id="26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4720" y="4909476"/>
                <a:ext cx="378720" cy="558779"/>
              </a:xfrm>
              <a:prstGeom prst="rect">
                <a:avLst/>
              </a:prstGeom>
              <a:blipFill rotWithShape="1">
                <a:blip r:embed="rId7"/>
                <a:stretch>
                  <a:fillRect r="-274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17"/>
              <p:cNvSpPr txBox="1">
                <a:spLocks noChangeArrowheads="1"/>
              </p:cNvSpPr>
              <p:nvPr/>
            </p:nvSpPr>
            <p:spPr bwMode="auto">
              <a:xfrm>
                <a:off x="6940801" y="4909476"/>
                <a:ext cx="378720" cy="558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1" tIns="95213" rIns="81631" bIns="40816"/>
              <a:lstStyle>
                <a:lvl1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indent="-230188"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8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500" b="0" dirty="0" smtClean="0">
                  <a:latin typeface="Symbol" pitchFamily="18" charset="2"/>
                </a:endParaRPr>
              </a:p>
              <a:p>
                <a:pPr>
                  <a:lnSpc>
                    <a:spcPct val="83000"/>
                  </a:lnSpc>
                </a:pPr>
                <a:endParaRPr lang="en-US" sz="2500" baseline="-33000" dirty="0"/>
              </a:p>
            </p:txBody>
          </p:sp>
        </mc:Choice>
        <mc:Fallback xmlns="">
          <p:sp>
            <p:nvSpPr>
              <p:cNvPr id="27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0801" y="4909476"/>
                <a:ext cx="378720" cy="558779"/>
              </a:xfrm>
              <a:prstGeom prst="rect">
                <a:avLst/>
              </a:prstGeom>
              <a:blipFill rotWithShape="1">
                <a:blip r:embed="rId8"/>
                <a:stretch>
                  <a:fillRect r="-274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3562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  <a:tab pos="7879796" algn="l"/>
              </a:tabLst>
            </a:pPr>
            <a:r>
              <a:rPr lang="en-US"/>
              <a:t>Simulation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600" y="1600009"/>
                <a:ext cx="8534880" cy="4789943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391686" indent="-293764"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dirty="0">
                    <a:solidFill>
                      <a:srgbClr val="A50021"/>
                    </a:solidFill>
                  </a:rPr>
                  <a:t>Theorem:</a:t>
                </a:r>
                <a:r>
                  <a:rPr lang="en-US" dirty="0"/>
                  <a:t> If there is a simulation relation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𝑡𝑟𝑎𝑐𝑒𝑠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⊆</m:t>
                    </m:r>
                    <m:r>
                      <a:rPr lang="en-US" i="1">
                        <a:latin typeface="Cambria Math"/>
                      </a:rPr>
                      <m:t>𝑡𝑟𝑎𝑐𝑒𝑠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57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0" y="1600009"/>
                <a:ext cx="8534880" cy="4789943"/>
              </a:xfrm>
              <a:blipFill rotWithShape="1">
                <a:blip r:embed="rId3"/>
                <a:stretch>
                  <a:fillRect l="-71" t="-2417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2579040" y="4697774"/>
            <a:ext cx="207360" cy="33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2244961" y="5234950"/>
            <a:ext cx="694080" cy="54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s</a:t>
            </a:r>
            <a:r>
              <a:rPr lang="en-US" sz="2500" baseline="-33000"/>
              <a:t>1,A</a:t>
            </a:r>
          </a:p>
        </p:txBody>
      </p:sp>
      <p:grpSp>
        <p:nvGrpSpPr>
          <p:cNvPr id="24605" name="Group 29"/>
          <p:cNvGrpSpPr>
            <a:grpSpLocks/>
          </p:cNvGrpSpPr>
          <p:nvPr/>
        </p:nvGrpSpPr>
        <p:grpSpPr bwMode="auto">
          <a:xfrm>
            <a:off x="920160" y="3061762"/>
            <a:ext cx="2147040" cy="2698843"/>
            <a:chOff x="639" y="2126"/>
            <a:chExt cx="1491" cy="1874"/>
          </a:xfrm>
        </p:grpSpPr>
        <p:sp>
          <p:nvSpPr>
            <p:cNvPr id="24579" name="Text Box 3"/>
            <p:cNvSpPr txBox="1">
              <a:spLocks noChangeArrowheads="1"/>
            </p:cNvSpPr>
            <p:nvPr/>
          </p:nvSpPr>
          <p:spPr bwMode="auto">
            <a:xfrm>
              <a:off x="639" y="3625"/>
              <a:ext cx="48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9991" tIns="44996" rIns="89991" bIns="44996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indent="-230188"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500"/>
                <a:t>s</a:t>
              </a:r>
              <a:r>
                <a:rPr lang="en-US" sz="2500" baseline="-33000"/>
                <a:t>0,A</a:t>
              </a:r>
            </a:p>
          </p:txBody>
        </p:sp>
        <p:sp>
          <p:nvSpPr>
            <p:cNvPr id="24580" name="Text Box 4"/>
            <p:cNvSpPr txBox="1">
              <a:spLocks noChangeArrowheads="1"/>
            </p:cNvSpPr>
            <p:nvPr/>
          </p:nvSpPr>
          <p:spPr bwMode="auto">
            <a:xfrm>
              <a:off x="639" y="2267"/>
              <a:ext cx="48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9991" tIns="44996" rIns="89991" bIns="44996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indent="-230188"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500"/>
                <a:t>s</a:t>
              </a:r>
              <a:r>
                <a:rPr lang="en-US" sz="2500" baseline="-33000"/>
                <a:t>0,B</a:t>
              </a:r>
            </a:p>
          </p:txBody>
        </p:sp>
        <p:sp>
          <p:nvSpPr>
            <p:cNvPr id="24581" name="Line 5"/>
            <p:cNvSpPr>
              <a:spLocks noChangeShapeType="1"/>
            </p:cNvSpPr>
            <p:nvPr/>
          </p:nvSpPr>
          <p:spPr bwMode="auto">
            <a:xfrm>
              <a:off x="1121" y="3795"/>
              <a:ext cx="432" cy="1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783" y="2617"/>
              <a:ext cx="1" cy="1008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1121" y="2431"/>
              <a:ext cx="432" cy="1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836" y="2966"/>
              <a:ext cx="27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9991" tIns="44996" rIns="89991" bIns="44996"/>
            <a:lstStyle>
              <a:lvl1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indent="-230188"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500"/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8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079" y="2126"/>
                  <a:ext cx="263" cy="3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89991" tIns="104964" rIns="89991" bIns="44996"/>
                <a:lstStyle>
                  <a:lvl1pPr>
                    <a:defRPr>
                      <a:solidFill>
                        <a:srgbClr val="000000"/>
                      </a:solidFill>
                      <a:latin typeface="Arial" charset="0"/>
                      <a:cs typeface="Arial" charset="0"/>
                    </a:defRPr>
                  </a:lvl1pPr>
                  <a:lvl2pPr>
                    <a:defRPr>
                      <a:solidFill>
                        <a:srgbClr val="000000"/>
                      </a:solidFill>
                      <a:latin typeface="Arial" charset="0"/>
                      <a:cs typeface="Arial" charset="0"/>
                    </a:defRPr>
                  </a:lvl2pPr>
                  <a:lvl3pPr indent="-230188">
                    <a:defRPr>
                      <a:solidFill>
                        <a:srgbClr val="000000"/>
                      </a:solidFill>
                      <a:latin typeface="Arial" charset="0"/>
                      <a:cs typeface="Arial" charset="0"/>
                    </a:defRPr>
                  </a:lvl3pPr>
                  <a:lvl4pPr>
                    <a:defRPr>
                      <a:solidFill>
                        <a:srgbClr val="000000"/>
                      </a:solidFill>
                      <a:latin typeface="Arial" charset="0"/>
                      <a:cs typeface="Arial" charset="0"/>
                    </a:defRPr>
                  </a:lvl4pPr>
                  <a:lvl5pPr>
                    <a:defRPr>
                      <a:solidFill>
                        <a:srgbClr val="000000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457200" fontAlgn="base" hangingPunct="0">
                    <a:lnSpc>
                      <a:spcPct val="10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457200" fontAlgn="base" hangingPunct="0">
                    <a:lnSpc>
                      <a:spcPct val="10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457200" fontAlgn="base" hangingPunct="0">
                    <a:lnSpc>
                      <a:spcPct val="10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457200" fontAlgn="base" hangingPunct="0">
                    <a:lnSpc>
                      <a:spcPct val="10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>
                    <a:lnSpc>
                      <a:spcPct val="83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5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500" baseline="-33000" dirty="0"/>
                </a:p>
              </p:txBody>
            </p:sp>
          </mc:Choice>
          <mc:Fallback xmlns="">
            <p:sp>
              <p:nvSpPr>
                <p:cNvPr id="2458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79" y="2126"/>
                  <a:ext cx="263" cy="38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4516" r="-2419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1559" y="2276"/>
              <a:ext cx="571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9991" tIns="44996" rIns="89991" bIns="44996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indent="-230188"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500"/>
                <a:t>s</a:t>
              </a:r>
              <a:r>
                <a:rPr lang="en-US" sz="2500" baseline="-33000"/>
                <a:t>1,B</a:t>
              </a:r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1703" y="2627"/>
              <a:ext cx="1" cy="1008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1" name="Text Box 15"/>
            <p:cNvSpPr txBox="1">
              <a:spLocks noChangeArrowheads="1"/>
            </p:cNvSpPr>
            <p:nvPr/>
          </p:nvSpPr>
          <p:spPr bwMode="auto">
            <a:xfrm>
              <a:off x="1757" y="2976"/>
              <a:ext cx="27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9991" tIns="44996" rIns="89991" bIns="44996"/>
            <a:lstStyle>
              <a:lvl1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indent="-230188"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500"/>
                <a:t>R</a:t>
              </a:r>
            </a:p>
          </p:txBody>
        </p:sp>
      </p:grp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2953440" y="5465375"/>
            <a:ext cx="622080" cy="144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3584161" y="5234950"/>
            <a:ext cx="694080" cy="54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s</a:t>
            </a:r>
            <a:r>
              <a:rPr lang="en-US" sz="2500" baseline="-33000"/>
              <a:t>2,A</a:t>
            </a:r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4325760" y="5465375"/>
            <a:ext cx="622080" cy="144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4955040" y="5234950"/>
            <a:ext cx="695520" cy="54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s</a:t>
            </a:r>
            <a:r>
              <a:rPr lang="en-US" sz="2500" baseline="-33000"/>
              <a:t>3,A</a:t>
            </a:r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5696640" y="5465375"/>
            <a:ext cx="622080" cy="144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6325921" y="5234950"/>
            <a:ext cx="694080" cy="54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s</a:t>
            </a:r>
            <a:r>
              <a:rPr lang="en-US" sz="2500" baseline="-33000"/>
              <a:t>4,A</a:t>
            </a:r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7002720" y="5465375"/>
            <a:ext cx="622080" cy="144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7632001" y="5234950"/>
            <a:ext cx="695520" cy="54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s</a:t>
            </a:r>
            <a:r>
              <a:rPr lang="en-US" sz="2500" baseline="-33000"/>
              <a:t>5,A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553760" y="4909476"/>
                <a:ext cx="378720" cy="558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1" tIns="95213" rIns="81631" bIns="40816"/>
              <a:lstStyle>
                <a:lvl1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indent="-230188"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8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latin typeface="Symbol" pitchFamily="18" charset="2"/>
                </a:endParaRPr>
              </a:p>
              <a:p>
                <a:pPr>
                  <a:lnSpc>
                    <a:spcPct val="83000"/>
                  </a:lnSpc>
                </a:pPr>
                <a:endParaRPr lang="en-US" sz="2400" dirty="0" smtClean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3760" y="4909476"/>
                <a:ext cx="378720" cy="558779"/>
              </a:xfrm>
              <a:prstGeom prst="rect">
                <a:avLst/>
              </a:prstGeom>
              <a:blipFill rotWithShape="1">
                <a:blip r:embed="rId5"/>
                <a:stretch>
                  <a:fillRect r="-225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8"/>
              <p:cNvSpPr txBox="1">
                <a:spLocks noChangeArrowheads="1"/>
              </p:cNvSpPr>
              <p:nvPr/>
            </p:nvSpPr>
            <p:spPr bwMode="auto">
              <a:xfrm>
                <a:off x="2891521" y="4909476"/>
                <a:ext cx="378720" cy="558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1" tIns="95213" rIns="81631" bIns="40816"/>
              <a:lstStyle>
                <a:lvl1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indent="-230188"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8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500" b="0" dirty="0" smtClean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1521" y="4909476"/>
                <a:ext cx="378720" cy="558779"/>
              </a:xfrm>
              <a:prstGeom prst="rect">
                <a:avLst/>
              </a:prstGeom>
              <a:blipFill rotWithShape="1">
                <a:blip r:embed="rId6"/>
                <a:stretch>
                  <a:fillRect r="-274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11"/>
              <p:cNvSpPr txBox="1">
                <a:spLocks noChangeArrowheads="1"/>
              </p:cNvSpPr>
              <p:nvPr/>
            </p:nvSpPr>
            <p:spPr bwMode="auto">
              <a:xfrm>
                <a:off x="4263840" y="4909476"/>
                <a:ext cx="378720" cy="558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1" tIns="95213" rIns="81631" bIns="40816"/>
              <a:lstStyle>
                <a:lvl1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indent="-230188"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8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500" b="0" dirty="0" smtClean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2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3840" y="4909476"/>
                <a:ext cx="378720" cy="558779"/>
              </a:xfrm>
              <a:prstGeom prst="rect">
                <a:avLst/>
              </a:prstGeom>
              <a:blipFill rotWithShape="1">
                <a:blip r:embed="rId7"/>
                <a:stretch>
                  <a:fillRect r="-253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14"/>
              <p:cNvSpPr txBox="1">
                <a:spLocks noChangeArrowheads="1"/>
              </p:cNvSpPr>
              <p:nvPr/>
            </p:nvSpPr>
            <p:spPr bwMode="auto">
              <a:xfrm>
                <a:off x="5634720" y="4909476"/>
                <a:ext cx="378720" cy="558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1" tIns="95213" rIns="81631" bIns="40816"/>
              <a:lstStyle>
                <a:lvl1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indent="-230188"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8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500" b="0" dirty="0" smtClean="0">
                  <a:latin typeface="Symbol" pitchFamily="18" charset="2"/>
                </a:endParaRPr>
              </a:p>
              <a:p>
                <a:pPr>
                  <a:lnSpc>
                    <a:spcPct val="83000"/>
                  </a:lnSpc>
                </a:pPr>
                <a:endParaRPr lang="en-US" sz="2500" baseline="-33000" dirty="0"/>
              </a:p>
            </p:txBody>
          </p:sp>
        </mc:Choice>
        <mc:Fallback xmlns="">
          <p:sp>
            <p:nvSpPr>
              <p:cNvPr id="33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4720" y="4909476"/>
                <a:ext cx="378720" cy="558779"/>
              </a:xfrm>
              <a:prstGeom prst="rect">
                <a:avLst/>
              </a:prstGeom>
              <a:blipFill rotWithShape="1">
                <a:blip r:embed="rId8"/>
                <a:stretch>
                  <a:fillRect r="-274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17"/>
              <p:cNvSpPr txBox="1">
                <a:spLocks noChangeArrowheads="1"/>
              </p:cNvSpPr>
              <p:nvPr/>
            </p:nvSpPr>
            <p:spPr bwMode="auto">
              <a:xfrm>
                <a:off x="6940801" y="4909476"/>
                <a:ext cx="378720" cy="558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1" tIns="95213" rIns="81631" bIns="40816"/>
              <a:lstStyle>
                <a:lvl1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indent="-230188"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8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500" b="0" dirty="0" smtClean="0">
                  <a:latin typeface="Symbol" pitchFamily="18" charset="2"/>
                </a:endParaRPr>
              </a:p>
              <a:p>
                <a:pPr>
                  <a:lnSpc>
                    <a:spcPct val="83000"/>
                  </a:lnSpc>
                </a:pPr>
                <a:endParaRPr lang="en-US" sz="2500" baseline="-33000" dirty="0"/>
              </a:p>
            </p:txBody>
          </p:sp>
        </mc:Choice>
        <mc:Fallback xmlns="">
          <p:sp>
            <p:nvSpPr>
              <p:cNvPr id="34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0801" y="4909476"/>
                <a:ext cx="378720" cy="558779"/>
              </a:xfrm>
              <a:prstGeom prst="rect">
                <a:avLst/>
              </a:prstGeom>
              <a:blipFill rotWithShape="1">
                <a:blip r:embed="rId9"/>
                <a:stretch>
                  <a:fillRect r="-274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7203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  <a:tab pos="7879796" algn="l"/>
              </a:tabLst>
            </a:pPr>
            <a:r>
              <a:rPr lang="en-US"/>
              <a:t>Simulation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600" y="1600009"/>
                <a:ext cx="8534880" cy="4789943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391686" indent="-293764"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dirty="0">
                    <a:solidFill>
                      <a:srgbClr val="A50021"/>
                    </a:solidFill>
                  </a:rPr>
                  <a:t>Theorem:</a:t>
                </a:r>
                <a:r>
                  <a:rPr lang="en-US" dirty="0"/>
                  <a:t> If there is a simulation relation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𝑡𝑟𝑎𝑐𝑒𝑠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⊆</m:t>
                    </m:r>
                    <m:r>
                      <a:rPr lang="en-US" i="1">
                        <a:latin typeface="Cambria Math"/>
                      </a:rPr>
                      <m:t>𝑡𝑟𝑎𝑐𝑒𝑠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560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0" y="1600009"/>
                <a:ext cx="8534880" cy="4789943"/>
              </a:xfrm>
              <a:blipFill rotWithShape="1">
                <a:blip r:embed="rId3"/>
                <a:stretch>
                  <a:fillRect l="-71" t="-2417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920161" y="5221988"/>
            <a:ext cx="694080" cy="53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s</a:t>
            </a:r>
            <a:r>
              <a:rPr lang="en-US" sz="2500" baseline="-33000"/>
              <a:t>0,A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920161" y="3264823"/>
            <a:ext cx="694080" cy="54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s</a:t>
            </a:r>
            <a:r>
              <a:rPr lang="en-US" sz="2500" baseline="-33000"/>
              <a:t>0,B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1614240" y="5465375"/>
            <a:ext cx="622080" cy="144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1127521" y="3768877"/>
            <a:ext cx="1440" cy="1453112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203841" y="4271489"/>
            <a:ext cx="396000" cy="48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R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2579040" y="4697774"/>
            <a:ext cx="207360" cy="33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244961" y="5234950"/>
            <a:ext cx="694080" cy="54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s</a:t>
            </a:r>
            <a:r>
              <a:rPr lang="en-US" sz="2500" baseline="-33000"/>
              <a:t>1,A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2244960" y="3277785"/>
            <a:ext cx="822240" cy="54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s</a:t>
            </a:r>
            <a:r>
              <a:rPr lang="en-US" sz="2500" baseline="-33000"/>
              <a:t>1,B</a:t>
            </a:r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2452321" y="3783278"/>
            <a:ext cx="1440" cy="1451672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2530080" y="4285890"/>
            <a:ext cx="396000" cy="48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R</a:t>
            </a: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2953440" y="5465375"/>
            <a:ext cx="622080" cy="144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2953440" y="3501008"/>
            <a:ext cx="622080" cy="1440"/>
          </a:xfrm>
          <a:prstGeom prst="line">
            <a:avLst/>
          </a:prstGeom>
          <a:noFill/>
          <a:ln w="3672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3918240" y="4697774"/>
            <a:ext cx="207360" cy="33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20" name="Text Box 20"/>
              <p:cNvSpPr txBox="1">
                <a:spLocks noChangeArrowheads="1"/>
              </p:cNvSpPr>
              <p:nvPr/>
            </p:nvSpPr>
            <p:spPr bwMode="auto">
              <a:xfrm>
                <a:off x="2891521" y="3061761"/>
                <a:ext cx="378720" cy="558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1" tIns="95213" rIns="81631" bIns="40816"/>
              <a:lstStyle>
                <a:lvl1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indent="-230188"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8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500" b="0" dirty="0" smtClean="0">
                  <a:latin typeface="Symbol" pitchFamily="18" charset="2"/>
                </a:endParaRPr>
              </a:p>
              <a:p>
                <a:pPr>
                  <a:lnSpc>
                    <a:spcPct val="83000"/>
                  </a:lnSpc>
                </a:pPr>
                <a:endParaRPr lang="en-US" sz="2500" baseline="-33000" dirty="0"/>
              </a:p>
            </p:txBody>
          </p:sp>
        </mc:Choice>
        <mc:Fallback xmlns="">
          <p:sp>
            <p:nvSpPr>
              <p:cNvPr id="25620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1521" y="3061761"/>
                <a:ext cx="378720" cy="558779"/>
              </a:xfrm>
              <a:prstGeom prst="rect">
                <a:avLst/>
              </a:prstGeom>
              <a:blipFill rotWithShape="1">
                <a:blip r:embed="rId4"/>
                <a:stretch>
                  <a:fillRect l="-16129" r="-241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3584161" y="5234950"/>
            <a:ext cx="694080" cy="54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s</a:t>
            </a:r>
            <a:r>
              <a:rPr lang="en-US" sz="2500" baseline="-33000"/>
              <a:t>2,A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3584160" y="3277785"/>
            <a:ext cx="822240" cy="54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s</a:t>
            </a:r>
            <a:r>
              <a:rPr lang="en-US" sz="2500" baseline="-33000"/>
              <a:t>2,B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3791521" y="3783278"/>
            <a:ext cx="1440" cy="1451672"/>
          </a:xfrm>
          <a:prstGeom prst="line">
            <a:avLst/>
          </a:prstGeom>
          <a:noFill/>
          <a:ln w="3672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3869280" y="4285890"/>
            <a:ext cx="396000" cy="48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R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4325760" y="5465375"/>
            <a:ext cx="622080" cy="144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4325760" y="3501008"/>
            <a:ext cx="622080" cy="1440"/>
          </a:xfrm>
          <a:prstGeom prst="line">
            <a:avLst/>
          </a:prstGeom>
          <a:noFill/>
          <a:ln w="3672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5289120" y="4697774"/>
            <a:ext cx="207360" cy="33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29" name="Text Box 29"/>
              <p:cNvSpPr txBox="1">
                <a:spLocks noChangeArrowheads="1"/>
              </p:cNvSpPr>
              <p:nvPr/>
            </p:nvSpPr>
            <p:spPr bwMode="auto">
              <a:xfrm>
                <a:off x="4263840" y="3061761"/>
                <a:ext cx="378720" cy="558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1" tIns="95213" rIns="81631" bIns="40816"/>
              <a:lstStyle>
                <a:lvl1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indent="-230188"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8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500" b="0" dirty="0" smtClean="0">
                  <a:latin typeface="Symbol" pitchFamily="18" charset="2"/>
                </a:endParaRPr>
              </a:p>
              <a:p>
                <a:pPr>
                  <a:lnSpc>
                    <a:spcPct val="83000"/>
                  </a:lnSpc>
                </a:pPr>
                <a:endParaRPr lang="en-US" sz="2500" baseline="-33000" dirty="0"/>
              </a:p>
            </p:txBody>
          </p:sp>
        </mc:Choice>
        <mc:Fallback xmlns="">
          <p:sp>
            <p:nvSpPr>
              <p:cNvPr id="25629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3840" y="3061761"/>
                <a:ext cx="378720" cy="558779"/>
              </a:xfrm>
              <a:prstGeom prst="rect">
                <a:avLst/>
              </a:prstGeom>
              <a:blipFill rotWithShape="1">
                <a:blip r:embed="rId5"/>
                <a:stretch>
                  <a:fillRect l="-15873" r="-222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4955040" y="5234950"/>
            <a:ext cx="695520" cy="54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s</a:t>
            </a:r>
            <a:r>
              <a:rPr lang="en-US" sz="2500" baseline="-33000"/>
              <a:t>3,A</a:t>
            </a:r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4955040" y="3277785"/>
            <a:ext cx="822240" cy="54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s</a:t>
            </a:r>
            <a:r>
              <a:rPr lang="en-US" sz="2500" baseline="-33000"/>
              <a:t>3,B</a:t>
            </a:r>
          </a:p>
        </p:txBody>
      </p:sp>
      <p:sp>
        <p:nvSpPr>
          <p:cNvPr id="25632" name="Line 32"/>
          <p:cNvSpPr>
            <a:spLocks noChangeShapeType="1"/>
          </p:cNvSpPr>
          <p:nvPr/>
        </p:nvSpPr>
        <p:spPr bwMode="auto">
          <a:xfrm>
            <a:off x="5162401" y="3783278"/>
            <a:ext cx="1440" cy="1451672"/>
          </a:xfrm>
          <a:prstGeom prst="line">
            <a:avLst/>
          </a:prstGeom>
          <a:noFill/>
          <a:ln w="3672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5241601" y="4285890"/>
            <a:ext cx="396000" cy="48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R</a:t>
            </a:r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>
            <a:off x="5696640" y="5465375"/>
            <a:ext cx="622080" cy="144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>
            <a:off x="5696640" y="3501008"/>
            <a:ext cx="622080" cy="1440"/>
          </a:xfrm>
          <a:prstGeom prst="line">
            <a:avLst/>
          </a:prstGeom>
          <a:noFill/>
          <a:ln w="3672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36" name="Text Box 36"/>
          <p:cNvSpPr txBox="1">
            <a:spLocks noChangeArrowheads="1"/>
          </p:cNvSpPr>
          <p:nvPr/>
        </p:nvSpPr>
        <p:spPr bwMode="auto">
          <a:xfrm>
            <a:off x="6593761" y="4697774"/>
            <a:ext cx="208800" cy="33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38" name="Text Box 38"/>
              <p:cNvSpPr txBox="1">
                <a:spLocks noChangeArrowheads="1"/>
              </p:cNvSpPr>
              <p:nvPr/>
            </p:nvSpPr>
            <p:spPr bwMode="auto">
              <a:xfrm>
                <a:off x="5634720" y="3061761"/>
                <a:ext cx="378720" cy="558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1" tIns="95213" rIns="81631" bIns="40816"/>
              <a:lstStyle>
                <a:lvl1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indent="-230188"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8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500" b="0" dirty="0" smtClean="0">
                  <a:latin typeface="Symbol" pitchFamily="18" charset="2"/>
                </a:endParaRPr>
              </a:p>
              <a:p>
                <a:pPr>
                  <a:lnSpc>
                    <a:spcPct val="83000"/>
                  </a:lnSpc>
                </a:pPr>
                <a:endParaRPr lang="en-US" sz="2500" baseline="-33000" dirty="0"/>
              </a:p>
            </p:txBody>
          </p:sp>
        </mc:Choice>
        <mc:Fallback xmlns="">
          <p:sp>
            <p:nvSpPr>
              <p:cNvPr id="25638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4720" y="3061761"/>
                <a:ext cx="378720" cy="558779"/>
              </a:xfrm>
              <a:prstGeom prst="rect">
                <a:avLst/>
              </a:prstGeom>
              <a:blipFill rotWithShape="1">
                <a:blip r:embed="rId6"/>
                <a:stretch>
                  <a:fillRect l="-16129" r="-2096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39" name="Text Box 39"/>
          <p:cNvSpPr txBox="1">
            <a:spLocks noChangeArrowheads="1"/>
          </p:cNvSpPr>
          <p:nvPr/>
        </p:nvSpPr>
        <p:spPr bwMode="auto">
          <a:xfrm>
            <a:off x="6325921" y="5234950"/>
            <a:ext cx="694080" cy="54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s</a:t>
            </a:r>
            <a:r>
              <a:rPr lang="en-US" sz="2500" baseline="-33000"/>
              <a:t>4,A</a:t>
            </a:r>
          </a:p>
        </p:txBody>
      </p: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6325920" y="3277785"/>
            <a:ext cx="822240" cy="54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s</a:t>
            </a:r>
            <a:r>
              <a:rPr lang="en-US" sz="2500" baseline="-33000"/>
              <a:t>4,B</a:t>
            </a:r>
          </a:p>
        </p:txBody>
      </p:sp>
      <p:sp>
        <p:nvSpPr>
          <p:cNvPr id="25641" name="Line 41"/>
          <p:cNvSpPr>
            <a:spLocks noChangeShapeType="1"/>
          </p:cNvSpPr>
          <p:nvPr/>
        </p:nvSpPr>
        <p:spPr bwMode="auto">
          <a:xfrm>
            <a:off x="6533281" y="3783278"/>
            <a:ext cx="1440" cy="1451672"/>
          </a:xfrm>
          <a:prstGeom prst="line">
            <a:avLst/>
          </a:prstGeom>
          <a:noFill/>
          <a:ln w="3672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42" name="Text Box 42"/>
          <p:cNvSpPr txBox="1">
            <a:spLocks noChangeArrowheads="1"/>
          </p:cNvSpPr>
          <p:nvPr/>
        </p:nvSpPr>
        <p:spPr bwMode="auto">
          <a:xfrm>
            <a:off x="6612481" y="4285890"/>
            <a:ext cx="396000" cy="48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R</a:t>
            </a:r>
          </a:p>
        </p:txBody>
      </p:sp>
      <p:sp>
        <p:nvSpPr>
          <p:cNvPr id="25643" name="Line 43"/>
          <p:cNvSpPr>
            <a:spLocks noChangeShapeType="1"/>
          </p:cNvSpPr>
          <p:nvPr/>
        </p:nvSpPr>
        <p:spPr bwMode="auto">
          <a:xfrm>
            <a:off x="7002720" y="5465375"/>
            <a:ext cx="622080" cy="144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44" name="Line 44"/>
          <p:cNvSpPr>
            <a:spLocks noChangeShapeType="1"/>
          </p:cNvSpPr>
          <p:nvPr/>
        </p:nvSpPr>
        <p:spPr bwMode="auto">
          <a:xfrm>
            <a:off x="7002720" y="3501008"/>
            <a:ext cx="622080" cy="1440"/>
          </a:xfrm>
          <a:prstGeom prst="line">
            <a:avLst/>
          </a:prstGeom>
          <a:noFill/>
          <a:ln w="3672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7967521" y="4697774"/>
            <a:ext cx="208800" cy="33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47" name="Text Box 47"/>
              <p:cNvSpPr txBox="1">
                <a:spLocks noChangeArrowheads="1"/>
              </p:cNvSpPr>
              <p:nvPr/>
            </p:nvSpPr>
            <p:spPr bwMode="auto">
              <a:xfrm>
                <a:off x="6940801" y="3061761"/>
                <a:ext cx="378720" cy="558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1" tIns="95213" rIns="81631" bIns="40816"/>
              <a:lstStyle>
                <a:lvl1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indent="-230188"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8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500" b="0" dirty="0" smtClean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5647" name="Text 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0801" y="3061761"/>
                <a:ext cx="378720" cy="558779"/>
              </a:xfrm>
              <a:prstGeom prst="rect">
                <a:avLst/>
              </a:prstGeom>
              <a:blipFill rotWithShape="1">
                <a:blip r:embed="rId7"/>
                <a:stretch>
                  <a:fillRect l="-17742" r="-241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48" name="Text Box 48"/>
          <p:cNvSpPr txBox="1">
            <a:spLocks noChangeArrowheads="1"/>
          </p:cNvSpPr>
          <p:nvPr/>
        </p:nvSpPr>
        <p:spPr bwMode="auto">
          <a:xfrm>
            <a:off x="7632001" y="5234950"/>
            <a:ext cx="695520" cy="54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s</a:t>
            </a:r>
            <a:r>
              <a:rPr lang="en-US" sz="2500" baseline="-33000"/>
              <a:t>5,A</a:t>
            </a:r>
          </a:p>
        </p:txBody>
      </p:sp>
      <p:sp>
        <p:nvSpPr>
          <p:cNvPr id="25649" name="Text Box 49"/>
          <p:cNvSpPr txBox="1">
            <a:spLocks noChangeArrowheads="1"/>
          </p:cNvSpPr>
          <p:nvPr/>
        </p:nvSpPr>
        <p:spPr bwMode="auto">
          <a:xfrm>
            <a:off x="7632000" y="3277785"/>
            <a:ext cx="823680" cy="54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s</a:t>
            </a:r>
            <a:r>
              <a:rPr lang="en-US" sz="2500" baseline="-33000"/>
              <a:t>5,B</a:t>
            </a:r>
          </a:p>
        </p:txBody>
      </p:sp>
      <p:sp>
        <p:nvSpPr>
          <p:cNvPr id="25650" name="Line 50"/>
          <p:cNvSpPr>
            <a:spLocks noChangeShapeType="1"/>
          </p:cNvSpPr>
          <p:nvPr/>
        </p:nvSpPr>
        <p:spPr bwMode="auto">
          <a:xfrm>
            <a:off x="7840801" y="3783278"/>
            <a:ext cx="1440" cy="1451672"/>
          </a:xfrm>
          <a:prstGeom prst="line">
            <a:avLst/>
          </a:prstGeom>
          <a:noFill/>
          <a:ln w="3672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51" name="Text Box 51"/>
          <p:cNvSpPr txBox="1">
            <a:spLocks noChangeArrowheads="1"/>
          </p:cNvSpPr>
          <p:nvPr/>
        </p:nvSpPr>
        <p:spPr bwMode="auto">
          <a:xfrm>
            <a:off x="7918560" y="4285890"/>
            <a:ext cx="397440" cy="48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5"/>
              <p:cNvSpPr txBox="1">
                <a:spLocks noChangeArrowheads="1"/>
              </p:cNvSpPr>
              <p:nvPr/>
            </p:nvSpPr>
            <p:spPr bwMode="auto">
              <a:xfrm>
                <a:off x="1553760" y="4909476"/>
                <a:ext cx="378720" cy="558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1" tIns="95213" rIns="81631" bIns="40816"/>
              <a:lstStyle>
                <a:lvl1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indent="-230188"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8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latin typeface="Symbol" pitchFamily="18" charset="2"/>
                </a:endParaRPr>
              </a:p>
              <a:p>
                <a:pPr>
                  <a:lnSpc>
                    <a:spcPct val="83000"/>
                  </a:lnSpc>
                </a:pPr>
                <a:endParaRPr lang="en-US" sz="2400" dirty="0" smtClean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5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3760" y="4909476"/>
                <a:ext cx="378720" cy="558779"/>
              </a:xfrm>
              <a:prstGeom prst="rect">
                <a:avLst/>
              </a:prstGeom>
              <a:blipFill rotWithShape="1">
                <a:blip r:embed="rId8"/>
                <a:stretch>
                  <a:fillRect r="-225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8"/>
              <p:cNvSpPr txBox="1">
                <a:spLocks noChangeArrowheads="1"/>
              </p:cNvSpPr>
              <p:nvPr/>
            </p:nvSpPr>
            <p:spPr bwMode="auto">
              <a:xfrm>
                <a:off x="2891521" y="4909476"/>
                <a:ext cx="378720" cy="558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1" tIns="95213" rIns="81631" bIns="40816"/>
              <a:lstStyle>
                <a:lvl1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indent="-230188"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8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500" b="0" dirty="0" smtClean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1521" y="4909476"/>
                <a:ext cx="378720" cy="558779"/>
              </a:xfrm>
              <a:prstGeom prst="rect">
                <a:avLst/>
              </a:prstGeom>
              <a:blipFill rotWithShape="1">
                <a:blip r:embed="rId9"/>
                <a:stretch>
                  <a:fillRect r="-274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11"/>
              <p:cNvSpPr txBox="1">
                <a:spLocks noChangeArrowheads="1"/>
              </p:cNvSpPr>
              <p:nvPr/>
            </p:nvSpPr>
            <p:spPr bwMode="auto">
              <a:xfrm>
                <a:off x="4263840" y="4909476"/>
                <a:ext cx="378720" cy="558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1" tIns="95213" rIns="81631" bIns="40816"/>
              <a:lstStyle>
                <a:lvl1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indent="-230188"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8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500" b="0" dirty="0" smtClean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55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3840" y="4909476"/>
                <a:ext cx="378720" cy="558779"/>
              </a:xfrm>
              <a:prstGeom prst="rect">
                <a:avLst/>
              </a:prstGeom>
              <a:blipFill rotWithShape="1">
                <a:blip r:embed="rId10"/>
                <a:stretch>
                  <a:fillRect r="-253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Box 14"/>
              <p:cNvSpPr txBox="1">
                <a:spLocks noChangeArrowheads="1"/>
              </p:cNvSpPr>
              <p:nvPr/>
            </p:nvSpPr>
            <p:spPr bwMode="auto">
              <a:xfrm>
                <a:off x="5634720" y="4909476"/>
                <a:ext cx="378720" cy="558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1" tIns="95213" rIns="81631" bIns="40816"/>
              <a:lstStyle>
                <a:lvl1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indent="-230188"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8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500" b="0" dirty="0" smtClean="0">
                  <a:latin typeface="Symbol" pitchFamily="18" charset="2"/>
                </a:endParaRPr>
              </a:p>
              <a:p>
                <a:pPr>
                  <a:lnSpc>
                    <a:spcPct val="83000"/>
                  </a:lnSpc>
                </a:pPr>
                <a:endParaRPr lang="en-US" sz="2500" baseline="-33000" dirty="0"/>
              </a:p>
            </p:txBody>
          </p:sp>
        </mc:Choice>
        <mc:Fallback xmlns="">
          <p:sp>
            <p:nvSpPr>
              <p:cNvPr id="56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4720" y="4909476"/>
                <a:ext cx="378720" cy="558779"/>
              </a:xfrm>
              <a:prstGeom prst="rect">
                <a:avLst/>
              </a:prstGeom>
              <a:blipFill rotWithShape="1">
                <a:blip r:embed="rId11"/>
                <a:stretch>
                  <a:fillRect r="-274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17"/>
              <p:cNvSpPr txBox="1">
                <a:spLocks noChangeArrowheads="1"/>
              </p:cNvSpPr>
              <p:nvPr/>
            </p:nvSpPr>
            <p:spPr bwMode="auto">
              <a:xfrm>
                <a:off x="6940801" y="4909476"/>
                <a:ext cx="378720" cy="558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1" tIns="95213" rIns="81631" bIns="40816"/>
              <a:lstStyle>
                <a:lvl1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indent="-230188"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8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500" b="0" dirty="0" smtClean="0">
                  <a:latin typeface="Symbol" pitchFamily="18" charset="2"/>
                </a:endParaRPr>
              </a:p>
              <a:p>
                <a:pPr>
                  <a:lnSpc>
                    <a:spcPct val="83000"/>
                  </a:lnSpc>
                </a:pPr>
                <a:endParaRPr lang="en-US" sz="2500" baseline="-33000" dirty="0"/>
              </a:p>
            </p:txBody>
          </p:sp>
        </mc:Choice>
        <mc:Fallback xmlns="">
          <p:sp>
            <p:nvSpPr>
              <p:cNvPr id="57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0801" y="4909476"/>
                <a:ext cx="378720" cy="558779"/>
              </a:xfrm>
              <a:prstGeom prst="rect">
                <a:avLst/>
              </a:prstGeom>
              <a:blipFill rotWithShape="1">
                <a:blip r:embed="rId12"/>
                <a:stretch>
                  <a:fillRect r="-274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11"/>
              <p:cNvSpPr txBox="1">
                <a:spLocks noChangeArrowheads="1"/>
              </p:cNvSpPr>
              <p:nvPr/>
            </p:nvSpPr>
            <p:spPr bwMode="auto">
              <a:xfrm>
                <a:off x="1553760" y="3061762"/>
                <a:ext cx="378720" cy="558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9991" tIns="104964" rIns="89991" bIns="44996"/>
              <a:lstStyle>
                <a:lvl1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indent="-230188"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8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500" baseline="-33000" dirty="0"/>
              </a:p>
            </p:txBody>
          </p:sp>
        </mc:Choice>
        <mc:Fallback xmlns="">
          <p:sp>
            <p:nvSpPr>
              <p:cNvPr id="58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3760" y="3061762"/>
                <a:ext cx="378720" cy="558779"/>
              </a:xfrm>
              <a:prstGeom prst="rect">
                <a:avLst/>
              </a:prstGeom>
              <a:blipFill rotWithShape="1">
                <a:blip r:embed="rId13"/>
                <a:stretch>
                  <a:fillRect l="-14516" r="-241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ine 7"/>
          <p:cNvSpPr>
            <a:spLocks noChangeShapeType="1"/>
          </p:cNvSpPr>
          <p:nvPr/>
        </p:nvSpPr>
        <p:spPr bwMode="auto">
          <a:xfrm>
            <a:off x="1614240" y="3501008"/>
            <a:ext cx="622080" cy="1440"/>
          </a:xfrm>
          <a:prstGeom prst="line">
            <a:avLst/>
          </a:prstGeom>
          <a:noFill/>
          <a:ln w="3672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019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 Channels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9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600200"/>
                <a:ext cx="83820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 dirty="0" smtClean="0"/>
                  <a:t>Show two channels implement one.</a:t>
                </a:r>
              </a:p>
              <a:p>
                <a:pPr>
                  <a:lnSpc>
                    <a:spcPct val="90000"/>
                  </a:lnSpc>
                </a:pPr>
                <a:endParaRPr lang="en-US" sz="2800" dirty="0"/>
              </a:p>
              <a:p>
                <a:pPr>
                  <a:lnSpc>
                    <a:spcPct val="90000"/>
                  </a:lnSpc>
                </a:pPr>
                <a:endParaRPr lang="en-US" sz="2800" dirty="0"/>
              </a:p>
              <a:p>
                <a:pPr>
                  <a:lnSpc>
                    <a:spcPct val="90000"/>
                  </a:lnSpc>
                </a:pPr>
                <a:endParaRPr lang="en-US" sz="2800" dirty="0"/>
              </a:p>
              <a:p>
                <a:pPr>
                  <a:lnSpc>
                    <a:spcPct val="90000"/>
                  </a:lnSpc>
                </a:pPr>
                <a:endParaRPr lang="en-US" sz="2800" dirty="0"/>
              </a:p>
              <a:p>
                <a:pPr>
                  <a:lnSpc>
                    <a:spcPct val="90000"/>
                  </a:lnSpc>
                </a:pPr>
                <a:endParaRPr lang="en-US" sz="2800" dirty="0" smtClean="0"/>
              </a:p>
              <a:p>
                <a:pPr>
                  <a:lnSpc>
                    <a:spcPct val="90000"/>
                  </a:lnSpc>
                </a:pPr>
                <a:endParaRPr lang="en-US" sz="2800" dirty="0"/>
              </a:p>
              <a:p>
                <a:pPr>
                  <a:lnSpc>
                    <a:spcPct val="90000"/>
                  </a:lnSpc>
                </a:pPr>
                <a:endParaRPr lang="en-US" sz="2800" dirty="0"/>
              </a:p>
              <a:p>
                <a:pPr>
                  <a:lnSpc>
                    <a:spcPct val="90000"/>
                  </a:lnSpc>
                </a:pPr>
                <a:endParaRPr lang="en-US" sz="2800" dirty="0"/>
              </a:p>
              <a:p>
                <a:pPr marL="342900" lvl="1" indent="-342900">
                  <a:lnSpc>
                    <a:spcPct val="90000"/>
                  </a:lnSpc>
                  <a:buFont typeface="Arial" pitchFamily="34" charset="0"/>
                  <a:buChar char="•"/>
                </a:pPr>
                <a:r>
                  <a:rPr lang="en-US" dirty="0" smtClean="0"/>
                  <a:t>Rename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𝑟𝑒𝑐𝑒𝑖𝑣𝑒</m:t>
                    </m:r>
                    <m:r>
                      <a:rPr lang="en-US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𝑚</m:t>
                    </m:r>
                    <m:r>
                      <a:rPr lang="en-US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𝑠𝑒𝑛𝑑</m:t>
                    </m:r>
                    <m:r>
                      <a:rPr lang="en-US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𝑚</m:t>
                    </m:r>
                    <m:r>
                      <a:rPr lang="en-US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𝑝𝑎𝑠𝑠</m:t>
                    </m:r>
                    <m:r>
                      <a:rPr lang="en-US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𝑚</m:t>
                    </m:r>
                    <m:r>
                      <a:rPr lang="en-US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.</a:t>
                </a: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sz="2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𝐷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h𝑖𝑑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𝑝𝑎𝑠𝑠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/>
                      </a:rPr>
                      <m:t>(</m:t>
                    </m:r>
                    <m:r>
                      <a:rPr lang="en-US" sz="2800" b="0" i="1" dirty="0" smtClean="0">
                        <a:latin typeface="Cambria Math"/>
                      </a:rPr>
                      <m:t>𝐴</m:t>
                    </m:r>
                    <m:r>
                      <a:rPr lang="en-US" sz="2800" b="0" i="1" dirty="0" smtClean="0">
                        <a:latin typeface="Cambria Math"/>
                      </a:rPr>
                      <m:t>×</m:t>
                    </m:r>
                    <m:r>
                      <a:rPr lang="en-US" sz="2800" b="0" i="1" dirty="0" smtClean="0">
                        <a:latin typeface="Cambria Math"/>
                      </a:rPr>
                      <m:t>𝐵</m:t>
                    </m:r>
                    <m:r>
                      <a:rPr lang="en-US" sz="2800" b="0" i="1" dirty="0" smtClean="0">
                        <a:latin typeface="Cambria Math"/>
                      </a:rPr>
                      <m:t>)</m:t>
                    </m:r>
                    <m:r>
                      <a:rPr lang="en-US" sz="2800" b="0" i="0" dirty="0" smtClean="0">
                        <a:latin typeface="Cambria Math"/>
                      </a:rPr>
                      <m:t>.</m:t>
                    </m:r>
                  </m:oMath>
                </a14:m>
                <a:endParaRPr lang="en-US" sz="2800" b="0" dirty="0" smtClean="0"/>
              </a:p>
              <a:p>
                <a:pPr>
                  <a:lnSpc>
                    <a:spcPct val="90000"/>
                  </a:lnSpc>
                </a:pPr>
                <a:r>
                  <a:rPr lang="en-US" sz="2800" dirty="0" smtClean="0"/>
                  <a:t>Show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𝑡𝑟𝑎𝑐𝑒𝑠</m:t>
                    </m:r>
                    <m:d>
                      <m:d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⊆</m:t>
                    </m:r>
                    <m:r>
                      <a:rPr lang="en-US" sz="2800" i="1" dirty="0">
                        <a:latin typeface="Cambria Math"/>
                      </a:rPr>
                      <m:t>𝑡𝑟𝑎𝑐𝑒𝑠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i="1" dirty="0">
                        <a:latin typeface="Cambria Math"/>
                      </a:rPr>
                      <m:t>𝐶</m:t>
                    </m:r>
                    <m:r>
                      <a:rPr lang="en-US" sz="2800" i="1" dirty="0">
                        <a:latin typeface="Cambria Math"/>
                      </a:rPr>
                      <m:t>).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669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600200"/>
                <a:ext cx="8382000" cy="4876800"/>
              </a:xfrm>
              <a:blipFill rotWithShape="1">
                <a:blip r:embed="rId2"/>
                <a:stretch>
                  <a:fillRect l="-1164" t="-2500" r="-291" b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6917" name="Group 5"/>
          <p:cNvGrpSpPr>
            <a:grpSpLocks/>
          </p:cNvGrpSpPr>
          <p:nvPr/>
        </p:nvGrpSpPr>
        <p:grpSpPr bwMode="auto">
          <a:xfrm>
            <a:off x="632160" y="4051146"/>
            <a:ext cx="8074080" cy="622145"/>
            <a:chOff x="381" y="1152"/>
            <a:chExt cx="5607" cy="432"/>
          </a:xfrm>
        </p:grpSpPr>
        <p:sp>
          <p:nvSpPr>
            <p:cNvPr id="166918" name="Oval 6"/>
            <p:cNvSpPr>
              <a:spLocks/>
            </p:cNvSpPr>
            <p:nvPr/>
          </p:nvSpPr>
          <p:spPr bwMode="auto">
            <a:xfrm>
              <a:off x="3540" y="1296"/>
              <a:ext cx="1440" cy="288"/>
            </a:xfrm>
            <a:prstGeom prst="ellipse">
              <a:avLst/>
            </a:prstGeom>
            <a:solidFill>
              <a:srgbClr val="FF9999"/>
            </a:solidFill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8990" tIns="53994" rIns="98990" bIns="53994" anchor="ctr" anchorCtr="1"/>
            <a:lstStyle/>
            <a:p>
              <a:pPr algn="ctr">
                <a:tabLst>
                  <a:tab pos="656650" algn="l"/>
                  <a:tab pos="1313299" algn="l"/>
                  <a:tab pos="1969949" algn="l"/>
                </a:tabLst>
              </a:pPr>
              <a:r>
                <a:rPr lang="en-US" sz="25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66919" name="Line 7"/>
            <p:cNvSpPr>
              <a:spLocks noChangeShapeType="1"/>
            </p:cNvSpPr>
            <p:nvPr/>
          </p:nvSpPr>
          <p:spPr bwMode="auto">
            <a:xfrm>
              <a:off x="381" y="1440"/>
              <a:ext cx="855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920" name="Line 8"/>
            <p:cNvSpPr>
              <a:spLocks noChangeShapeType="1"/>
            </p:cNvSpPr>
            <p:nvPr/>
          </p:nvSpPr>
          <p:spPr bwMode="auto">
            <a:xfrm>
              <a:off x="4980" y="1440"/>
              <a:ext cx="1008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921" name="Text Box 9"/>
            <p:cNvSpPr txBox="1">
              <a:spLocks noChangeArrowheads="1"/>
            </p:cNvSpPr>
            <p:nvPr/>
          </p:nvSpPr>
          <p:spPr bwMode="auto">
            <a:xfrm>
              <a:off x="389" y="1152"/>
              <a:ext cx="703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9991" tIns="44996" rIns="89991" bIns="44996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indent="-230188"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send(m)</a:t>
              </a:r>
            </a:p>
          </p:txBody>
        </p:sp>
        <p:sp>
          <p:nvSpPr>
            <p:cNvPr id="166922" name="Text Box 10"/>
            <p:cNvSpPr txBox="1">
              <a:spLocks noChangeArrowheads="1"/>
            </p:cNvSpPr>
            <p:nvPr/>
          </p:nvSpPr>
          <p:spPr bwMode="auto">
            <a:xfrm>
              <a:off x="4972" y="1152"/>
              <a:ext cx="869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9991" tIns="44996" rIns="89991" bIns="44996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indent="-230188"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receive(m)</a:t>
              </a:r>
            </a:p>
          </p:txBody>
        </p:sp>
        <p:sp>
          <p:nvSpPr>
            <p:cNvPr id="166923" name="Oval 11"/>
            <p:cNvSpPr>
              <a:spLocks/>
            </p:cNvSpPr>
            <p:nvPr/>
          </p:nvSpPr>
          <p:spPr bwMode="auto">
            <a:xfrm>
              <a:off x="1236" y="1296"/>
              <a:ext cx="1440" cy="288"/>
            </a:xfrm>
            <a:prstGeom prst="ellipse">
              <a:avLst/>
            </a:prstGeom>
            <a:solidFill>
              <a:srgbClr val="FF9999"/>
            </a:solidFill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8990" tIns="53994" rIns="98990" bIns="53994" anchor="ctr" anchorCtr="1"/>
            <a:lstStyle/>
            <a:p>
              <a:pPr algn="ctr">
                <a:tabLst>
                  <a:tab pos="656650" algn="l"/>
                  <a:tab pos="1313299" algn="l"/>
                  <a:tab pos="1969949" algn="l"/>
                </a:tabLst>
              </a:pPr>
              <a:r>
                <a:rPr lang="en-US" sz="25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66924" name="Line 12"/>
            <p:cNvSpPr>
              <a:spLocks noChangeShapeType="1"/>
            </p:cNvSpPr>
            <p:nvPr/>
          </p:nvSpPr>
          <p:spPr bwMode="auto">
            <a:xfrm>
              <a:off x="2676" y="1440"/>
              <a:ext cx="856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925" name="Text Box 13"/>
            <p:cNvSpPr txBox="1">
              <a:spLocks noChangeArrowheads="1"/>
            </p:cNvSpPr>
            <p:nvPr/>
          </p:nvSpPr>
          <p:spPr bwMode="auto">
            <a:xfrm>
              <a:off x="2702" y="1152"/>
              <a:ext cx="695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9991" tIns="44996" rIns="89991" bIns="44996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indent="-230188"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pass(m)</a:t>
              </a:r>
            </a:p>
          </p:txBody>
        </p:sp>
      </p:grpSp>
      <p:grpSp>
        <p:nvGrpSpPr>
          <p:cNvPr id="166926" name="Group 14"/>
          <p:cNvGrpSpPr>
            <a:grpSpLocks/>
          </p:cNvGrpSpPr>
          <p:nvPr/>
        </p:nvGrpSpPr>
        <p:grpSpPr bwMode="auto">
          <a:xfrm>
            <a:off x="1186561" y="2461219"/>
            <a:ext cx="6426720" cy="622145"/>
            <a:chOff x="1008" y="1152"/>
            <a:chExt cx="4464" cy="432"/>
          </a:xfrm>
        </p:grpSpPr>
        <p:sp>
          <p:nvSpPr>
            <p:cNvPr id="166927" name="Oval 15"/>
            <p:cNvSpPr>
              <a:spLocks/>
            </p:cNvSpPr>
            <p:nvPr/>
          </p:nvSpPr>
          <p:spPr bwMode="auto">
            <a:xfrm>
              <a:off x="2160" y="1296"/>
              <a:ext cx="2016" cy="288"/>
            </a:xfrm>
            <a:prstGeom prst="ellipse">
              <a:avLst/>
            </a:prstGeom>
            <a:solidFill>
              <a:srgbClr val="FF9999"/>
            </a:solidFill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8990" tIns="53994" rIns="98990" bIns="53994" anchor="ctr" anchorCtr="1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</a:tabLst>
              </a:pPr>
              <a:r>
                <a:rPr lang="en-US" sz="25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66928" name="Line 16"/>
            <p:cNvSpPr>
              <a:spLocks noChangeShapeType="1"/>
            </p:cNvSpPr>
            <p:nvPr/>
          </p:nvSpPr>
          <p:spPr bwMode="auto">
            <a:xfrm>
              <a:off x="1008" y="1440"/>
              <a:ext cx="1152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929" name="Line 17"/>
            <p:cNvSpPr>
              <a:spLocks noChangeShapeType="1"/>
            </p:cNvSpPr>
            <p:nvPr/>
          </p:nvSpPr>
          <p:spPr bwMode="auto">
            <a:xfrm>
              <a:off x="4176" y="1440"/>
              <a:ext cx="1296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930" name="Text Box 18"/>
            <p:cNvSpPr txBox="1">
              <a:spLocks noChangeArrowheads="1"/>
            </p:cNvSpPr>
            <p:nvPr/>
          </p:nvSpPr>
          <p:spPr bwMode="auto">
            <a:xfrm>
              <a:off x="1152" y="1152"/>
              <a:ext cx="703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9991" tIns="44996" rIns="89991" bIns="44996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indent="-230188"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send(m)</a:t>
              </a:r>
            </a:p>
          </p:txBody>
        </p:sp>
        <p:sp>
          <p:nvSpPr>
            <p:cNvPr id="166931" name="Text Box 19"/>
            <p:cNvSpPr txBox="1">
              <a:spLocks noChangeArrowheads="1"/>
            </p:cNvSpPr>
            <p:nvPr/>
          </p:nvSpPr>
          <p:spPr bwMode="auto">
            <a:xfrm>
              <a:off x="4236" y="1152"/>
              <a:ext cx="869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9991" tIns="44996" rIns="89991" bIns="44996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indent="-230188"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receive(m)</a:t>
              </a:r>
            </a:p>
          </p:txBody>
        </p:sp>
      </p:grpSp>
      <p:sp>
        <p:nvSpPr>
          <p:cNvPr id="166938" name="Line 26"/>
          <p:cNvSpPr>
            <a:spLocks noChangeShapeType="1"/>
          </p:cNvSpPr>
          <p:nvPr/>
        </p:nvSpPr>
        <p:spPr bwMode="auto">
          <a:xfrm flipV="1">
            <a:off x="4364640" y="3358433"/>
            <a:ext cx="0" cy="48533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channels implement one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67000"/>
                <a:ext cx="8229600" cy="3459163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𝐷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h𝑖𝑑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𝑝𝑎𝑠𝑠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𝐴</m:t>
                    </m:r>
                    <m:r>
                      <a:rPr lang="en-US" sz="2400" i="1" dirty="0">
                        <a:latin typeface="Cambria Math"/>
                      </a:rPr>
                      <m:t>×</m:t>
                    </m:r>
                    <m:r>
                      <a:rPr lang="en-US" sz="2400" i="1" dirty="0">
                        <a:latin typeface="Cambria Math"/>
                      </a:rPr>
                      <m:t>𝐵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  <m:r>
                      <a:rPr lang="en-US" sz="2400" dirty="0">
                        <a:latin typeface="Cambria Math"/>
                      </a:rPr>
                      <m:t>.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Show that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𝑡𝑟𝑎𝑐𝑒𝑠</m:t>
                    </m:r>
                    <m:d>
                      <m:dPr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sz="2400" i="1" dirty="0">
                        <a:latin typeface="Cambria Math"/>
                      </a:rPr>
                      <m:t>⊆</m:t>
                    </m:r>
                    <m:r>
                      <a:rPr lang="en-US" sz="2400" i="1" dirty="0">
                        <a:latin typeface="Cambria Math"/>
                      </a:rPr>
                      <m:t>𝑡𝑟𝑎𝑐𝑒𝑠</m:t>
                    </m:r>
                    <m:d>
                      <m:dPr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sz="2400" i="1" dirty="0">
                        <a:latin typeface="Cambria Math"/>
                      </a:rPr>
                      <m:t>.</m:t>
                    </m:r>
                  </m:oMath>
                </a14:m>
                <a:endParaRPr lang="en-US" sz="2400" dirty="0" smtClean="0"/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Define </a:t>
                </a:r>
                <a:r>
                  <a:rPr lang="en-US" sz="2400" dirty="0"/>
                  <a:t>relation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 smtClean="0"/>
                  <a:t>:  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𝑠</m:t>
                    </m:r>
                    <m:r>
                      <a:rPr lang="en-US" sz="2400" i="1">
                        <a:latin typeface="Cambria Math"/>
                      </a:rPr>
                      <m:t>∈</m:t>
                    </m:r>
                    <m:r>
                      <a:rPr lang="en-US" sz="2400" i="1">
                        <a:latin typeface="Cambria Math"/>
                      </a:rPr>
                      <m:t>𝑠𝑡𝑎𝑡𝑒𝑠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𝐷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𝑢</m:t>
                    </m:r>
                    <m:r>
                      <a:rPr lang="en-US" sz="2400" i="1">
                        <a:latin typeface="Cambria Math"/>
                      </a:rPr>
                      <m:t>∈</m:t>
                    </m:r>
                    <m:r>
                      <a:rPr lang="en-US" sz="2400" i="1">
                        <a:latin typeface="Cambria Math"/>
                      </a:rPr>
                      <m:t>𝑠𝑡𝑎𝑡𝑒𝑠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𝐶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smtClean="0"/>
                  <a:t>define: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𝑠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𝑅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𝑢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𝑢</m:t>
                    </m:r>
                    <m:r>
                      <a:rPr lang="en-US" sz="2000" i="1" dirty="0">
                        <a:latin typeface="Cambria Math"/>
                      </a:rPr>
                      <m:t>.</m:t>
                    </m:r>
                    <m:r>
                      <a:rPr lang="en-US" sz="2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𝑞𝑢𝑒𝑢𝑒</m:t>
                    </m:r>
                  </m:oMath>
                </a14:m>
                <a:r>
                  <a:rPr lang="en-US" sz="2000" dirty="0"/>
                  <a:t> is the concatenation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𝑠</m:t>
                    </m:r>
                    <m:r>
                      <a:rPr lang="en-US" sz="2000" i="1" dirty="0">
                        <a:latin typeface="Cambria Math"/>
                      </a:rPr>
                      <m:t>.</m:t>
                    </m:r>
                    <m:r>
                      <a:rPr lang="en-US" sz="2000" i="1" dirty="0">
                        <a:latin typeface="Cambria Math"/>
                      </a:rPr>
                      <m:t>𝐴</m:t>
                    </m:r>
                    <m:r>
                      <a:rPr lang="en-US" sz="2000" i="1" dirty="0">
                        <a:latin typeface="Cambria Math"/>
                      </a:rPr>
                      <m:t>.</m:t>
                    </m:r>
                    <m:r>
                      <a:rPr lang="en-US" sz="2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𝑞𝑢𝑒𝑢𝑒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𝑠</m:t>
                    </m:r>
                    <m:r>
                      <a:rPr lang="en-US" sz="2000" i="1" dirty="0">
                        <a:latin typeface="Cambria Math"/>
                      </a:rPr>
                      <m:t>.</m:t>
                    </m:r>
                    <m:r>
                      <a:rPr lang="en-US" sz="2000" i="1" dirty="0">
                        <a:latin typeface="Cambria Math"/>
                      </a:rPr>
                      <m:t>𝐵</m:t>
                    </m:r>
                    <m:r>
                      <a:rPr lang="en-US" sz="2000" i="1" dirty="0">
                        <a:latin typeface="Cambria Math"/>
                      </a:rPr>
                      <m:t>.</m:t>
                    </m:r>
                    <m:r>
                      <a:rPr lang="en-US" sz="2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𝑞𝑢𝑒𝑢𝑒</m:t>
                    </m:r>
                    <m:r>
                      <a:rPr lang="en-US" sz="2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Prove </a:t>
                </a:r>
                <a:r>
                  <a:rPr lang="en-US" sz="2400" dirty="0"/>
                  <a:t>that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/>
                  <a:t>is a simulation relation:</a:t>
                </a:r>
              </a:p>
              <a:p>
                <a:pPr marL="781932" lvl="1" indent="-259204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000" dirty="0"/>
                  <a:t>Start condition:  All queues are empty, so start states correspond.</a:t>
                </a:r>
              </a:p>
              <a:p>
                <a:pPr marL="781932" lvl="1" indent="-259204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000" dirty="0"/>
                  <a:t>Step condition:  Define “step correspondence”: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67000"/>
                <a:ext cx="8229600" cy="3459163"/>
              </a:xfrm>
              <a:blipFill rotWithShape="1">
                <a:blip r:embed="rId2"/>
                <a:stretch>
                  <a:fillRect l="-963" t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48640" y="1659054"/>
            <a:ext cx="8074080" cy="622145"/>
            <a:chOff x="381" y="1152"/>
            <a:chExt cx="5607" cy="432"/>
          </a:xfrm>
        </p:grpSpPr>
        <p:sp>
          <p:nvSpPr>
            <p:cNvPr id="5" name="Oval 4"/>
            <p:cNvSpPr>
              <a:spLocks/>
            </p:cNvSpPr>
            <p:nvPr/>
          </p:nvSpPr>
          <p:spPr bwMode="auto">
            <a:xfrm>
              <a:off x="3540" y="1296"/>
              <a:ext cx="1440" cy="288"/>
            </a:xfrm>
            <a:prstGeom prst="ellipse">
              <a:avLst/>
            </a:prstGeom>
            <a:solidFill>
              <a:srgbClr val="FF9999"/>
            </a:solidFill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8990" tIns="53994" rIns="98990" bIns="53994" anchor="ctr" anchorCtr="1"/>
            <a:lstStyle/>
            <a:p>
              <a:pPr algn="ctr">
                <a:tabLst>
                  <a:tab pos="656650" algn="l"/>
                  <a:tab pos="1313299" algn="l"/>
                  <a:tab pos="1969949" algn="l"/>
                </a:tabLst>
              </a:pPr>
              <a:r>
                <a:rPr lang="en-US" sz="25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381" y="1440"/>
              <a:ext cx="855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980" y="1440"/>
              <a:ext cx="1008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89" y="1152"/>
              <a:ext cx="703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9991" tIns="44996" rIns="89991" bIns="44996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indent="-230188"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send(m)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972" y="1152"/>
              <a:ext cx="869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9991" tIns="44996" rIns="89991" bIns="44996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indent="-230188"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receive(m)</a:t>
              </a:r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1236" y="1296"/>
              <a:ext cx="1440" cy="288"/>
            </a:xfrm>
            <a:prstGeom prst="ellipse">
              <a:avLst/>
            </a:prstGeom>
            <a:solidFill>
              <a:srgbClr val="FF9999"/>
            </a:solidFill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8990" tIns="53994" rIns="98990" bIns="53994" anchor="ctr" anchorCtr="1"/>
            <a:lstStyle/>
            <a:p>
              <a:pPr algn="ctr">
                <a:tabLst>
                  <a:tab pos="656650" algn="l"/>
                  <a:tab pos="1313299" algn="l"/>
                  <a:tab pos="1969949" algn="l"/>
                </a:tabLst>
              </a:pPr>
              <a:r>
                <a:rPr lang="en-US" sz="25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676" y="1440"/>
              <a:ext cx="856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702" y="1152"/>
              <a:ext cx="695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9991" tIns="44996" rIns="89991" bIns="44996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indent="-230188"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pass(m)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180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40" y="315394"/>
            <a:ext cx="8778240" cy="1061391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  <a:tab pos="7879796" algn="l"/>
              </a:tabLst>
            </a:pPr>
            <a:r>
              <a:rPr lang="en-US" dirty="0"/>
              <a:t>T</a:t>
            </a:r>
            <a:r>
              <a:rPr lang="en-US" dirty="0" smtClean="0"/>
              <a:t>wo channels implement one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2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4720" y="3505200"/>
                <a:ext cx="8348280" cy="3100775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391686" indent="-293764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400" dirty="0" smtClean="0"/>
                  <a:t>Step correspondence: </a:t>
                </a:r>
              </a:p>
              <a:p>
                <a:pPr marL="781932" lvl="1" indent="-259204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000" dirty="0"/>
                  <a:t>For each </a:t>
                </a:r>
                <a:r>
                  <a:rPr lang="en-US" sz="2000" dirty="0" smtClean="0"/>
                  <a:t>step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/>
                      </a:rPr>
                      <m:t>𝑡𝑟𝑎𝑛𝑠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𝐷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𝑠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</a:rPr>
                      <m:t>𝑅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sz="2000" dirty="0"/>
                  <a:t>, define execution fragment </a:t>
                </a:r>
                <a:r>
                  <a:rPr lang="en-US" sz="2000" dirty="0">
                    <a:sym typeface="Symbol" pitchFamily="18" charset="2"/>
                  </a:rPr>
                  <a:t>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1175057" lvl="2" indent="-19584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000" dirty="0"/>
                  <a:t>Starts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sz="2000" dirty="0"/>
                  <a:t>, ends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𝑢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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𝑠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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𝑅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𝑢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.</m:t>
                    </m:r>
                  </m:oMath>
                </a14:m>
                <a:endParaRPr lang="en-US" sz="2000" dirty="0"/>
              </a:p>
              <a:p>
                <a:pPr marL="1175057" lvl="2" indent="-19584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000" dirty="0"/>
                  <a:t>trace(</a:t>
                </a:r>
                <a:r>
                  <a:rPr lang="en-US" sz="2000" dirty="0">
                    <a:sym typeface="Symbol" pitchFamily="18" charset="2"/>
                  </a:rPr>
                  <a:t></a:t>
                </a:r>
                <a:r>
                  <a:rPr lang="en-US" sz="2000" dirty="0"/>
                  <a:t>) = trace(</a:t>
                </a:r>
                <a:r>
                  <a:rPr lang="en-US" sz="2000" dirty="0">
                    <a:sym typeface="Symbol" pitchFamily="18" charset="2"/>
                  </a:rPr>
                  <a:t></a:t>
                </a:r>
                <a:r>
                  <a:rPr lang="en-US" sz="2000" dirty="0"/>
                  <a:t>)</a:t>
                </a:r>
              </a:p>
              <a:p>
                <a:pPr marL="781932" lvl="1" indent="-259204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000" dirty="0"/>
                  <a:t>Here, actions in </a:t>
                </a:r>
                <a:r>
                  <a:rPr lang="en-US" sz="2000" dirty="0">
                    <a:sym typeface="Symbol" pitchFamily="18" charset="2"/>
                  </a:rPr>
                  <a:t>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depend </a:t>
                </a:r>
                <a:r>
                  <a:rPr lang="en-US" sz="2000" dirty="0"/>
                  <a:t>only on </a:t>
                </a:r>
                <a:r>
                  <a:rPr lang="en-US" sz="2000" dirty="0">
                    <a:sym typeface="Symbol" pitchFamily="18" charset="2"/>
                  </a:rPr>
                  <a:t></a:t>
                </a:r>
                <a:r>
                  <a:rPr lang="en-US" sz="2000" dirty="0"/>
                  <a:t>, and uniquely determine </a:t>
                </a:r>
                <a:r>
                  <a:rPr lang="en-US" sz="2000" dirty="0" smtClean="0"/>
                  <a:t>the states.</a:t>
                </a:r>
                <a:endParaRPr lang="en-US" sz="2000" dirty="0"/>
              </a:p>
              <a:p>
                <a:pPr marL="1175057" lvl="2" indent="-19584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000" dirty="0"/>
                  <a:t>Same action if external, empty sequence if internal.</a:t>
                </a:r>
              </a:p>
            </p:txBody>
          </p:sp>
        </mc:Choice>
        <mc:Fallback xmlns="">
          <p:sp>
            <p:nvSpPr>
              <p:cNvPr id="972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4720" y="3505200"/>
                <a:ext cx="8348280" cy="3100775"/>
              </a:xfrm>
              <a:blipFill rotWithShape="1">
                <a:blip r:embed="rId3"/>
                <a:stretch>
                  <a:fillRect t="-4126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284" name="Oval 4"/>
          <p:cNvSpPr>
            <a:spLocks/>
          </p:cNvSpPr>
          <p:nvPr/>
        </p:nvSpPr>
        <p:spPr bwMode="auto">
          <a:xfrm>
            <a:off x="5097600" y="1866436"/>
            <a:ext cx="2073600" cy="414764"/>
          </a:xfrm>
          <a:prstGeom prst="ellipse">
            <a:avLst/>
          </a:prstGeom>
          <a:solidFill>
            <a:srgbClr val="FF9999"/>
          </a:solidFill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794" tIns="48978" rIns="89794" bIns="48978" anchor="ctr" anchorCtr="1"/>
          <a:lstStyle/>
          <a:p>
            <a:pPr algn="ctr">
              <a:tabLst>
                <a:tab pos="656650" algn="l"/>
                <a:tab pos="1313299" algn="l"/>
                <a:tab pos="1969949" algn="l"/>
              </a:tabLst>
            </a:pPr>
            <a:r>
              <a:rPr lang="en-US" sz="25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97285" name="Line 5"/>
          <p:cNvSpPr>
            <a:spLocks noChangeShapeType="1"/>
          </p:cNvSpPr>
          <p:nvPr/>
        </p:nvSpPr>
        <p:spPr bwMode="auto">
          <a:xfrm>
            <a:off x="548640" y="2073818"/>
            <a:ext cx="1231200" cy="1441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7286" name="Line 6"/>
          <p:cNvSpPr>
            <a:spLocks noChangeShapeType="1"/>
          </p:cNvSpPr>
          <p:nvPr/>
        </p:nvSpPr>
        <p:spPr bwMode="auto">
          <a:xfrm>
            <a:off x="7171200" y="2073818"/>
            <a:ext cx="1451520" cy="1441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560160" y="1659054"/>
            <a:ext cx="1013760" cy="37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send(m)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7159680" y="1659054"/>
            <a:ext cx="1251360" cy="37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receive(m)</a:t>
            </a:r>
          </a:p>
        </p:txBody>
      </p:sp>
      <p:sp>
        <p:nvSpPr>
          <p:cNvPr id="97289" name="Oval 9"/>
          <p:cNvSpPr>
            <a:spLocks/>
          </p:cNvSpPr>
          <p:nvPr/>
        </p:nvSpPr>
        <p:spPr bwMode="auto">
          <a:xfrm>
            <a:off x="1779840" y="1866436"/>
            <a:ext cx="2073600" cy="414764"/>
          </a:xfrm>
          <a:prstGeom prst="ellipse">
            <a:avLst/>
          </a:prstGeom>
          <a:solidFill>
            <a:srgbClr val="FF9999"/>
          </a:solidFill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794" tIns="48978" rIns="89794" bIns="48978" anchor="ctr" anchorCtr="1"/>
          <a:lstStyle/>
          <a:p>
            <a:pPr algn="ctr">
              <a:tabLst>
                <a:tab pos="656650" algn="l"/>
                <a:tab pos="1313299" algn="l"/>
                <a:tab pos="1969949" algn="l"/>
              </a:tabLst>
            </a:pPr>
            <a:r>
              <a:rPr lang="en-US" sz="25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97290" name="Line 10"/>
          <p:cNvSpPr>
            <a:spLocks noChangeShapeType="1"/>
          </p:cNvSpPr>
          <p:nvPr/>
        </p:nvSpPr>
        <p:spPr bwMode="auto">
          <a:xfrm>
            <a:off x="3853440" y="2073818"/>
            <a:ext cx="1232640" cy="1441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3890881" y="1659054"/>
            <a:ext cx="1000800" cy="37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pass(m)</a:t>
            </a:r>
          </a:p>
        </p:txBody>
      </p:sp>
      <p:sp>
        <p:nvSpPr>
          <p:cNvPr id="97292" name="AutoShape 12"/>
          <p:cNvSpPr>
            <a:spLocks noChangeArrowheads="1"/>
          </p:cNvSpPr>
          <p:nvPr/>
        </p:nvSpPr>
        <p:spPr bwMode="auto">
          <a:xfrm>
            <a:off x="622080" y="2488581"/>
            <a:ext cx="7879680" cy="623586"/>
          </a:xfrm>
          <a:prstGeom prst="roundRect">
            <a:avLst>
              <a:gd name="adj" fmla="val 231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 anchor="ctr" anchorCtr="1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  <a:tab pos="7879796" algn="l"/>
              </a:tabLst>
            </a:pPr>
            <a:r>
              <a:rPr lang="en-US" sz="2200">
                <a:solidFill>
                  <a:srgbClr val="000000"/>
                </a:solidFill>
              </a:rPr>
              <a:t>s R u iff u.queue is concatenation of s.A.queue and s.B.queue</a:t>
            </a:r>
          </a:p>
        </p:txBody>
      </p:sp>
    </p:spTree>
    <p:extLst>
      <p:ext uri="{BB962C8B-B14F-4D97-AF65-F5344CB8AC3E}">
        <p14:creationId xmlns:p14="http://schemas.microsoft.com/office/powerpoint/2010/main" val="4176626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  <a:tab pos="7879796" algn="l"/>
              </a:tabLst>
            </a:pPr>
            <a:r>
              <a:rPr lang="en-US" dirty="0" err="1" smtClean="0"/>
              <a:t>Input/Output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utomaton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920" y="1600200"/>
                <a:ext cx="8226720" cy="4648616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normAutofit lnSpcReduction="10000"/>
              </a:bodyPr>
              <a:lstStyle/>
              <a:p>
                <a:pPr marL="391686" indent="-293764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A50021"/>
                        </a:solidFill>
                        <a:latin typeface="Cambria Math"/>
                      </a:rPr>
                      <m:t>𝑠𝑖𝑔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𝑖𝑛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𝑜𝑢𝑡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𝑖𝑛𝑡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781932" lvl="1" indent="-259204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𝑎𝑐𝑡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𝑖𝑛</m:t>
                    </m:r>
                    <m:r>
                      <a:rPr lang="en-US" sz="2400" b="0" i="1" smtClean="0">
                        <a:latin typeface="Cambria Math"/>
                      </a:rPr>
                      <m:t>∪</m:t>
                    </m:r>
                    <m:r>
                      <a:rPr lang="en-US" sz="2400" b="0" i="1" smtClean="0">
                        <a:latin typeface="Cambria Math"/>
                      </a:rPr>
                      <m:t>𝑜𝑢𝑡</m:t>
                    </m:r>
                    <m:r>
                      <a:rPr lang="en-US" sz="2400" b="0" i="1" smtClean="0">
                        <a:latin typeface="Cambria Math"/>
                      </a:rPr>
                      <m:t>∪</m:t>
                    </m:r>
                    <m:r>
                      <a:rPr lang="en-US" sz="2400" b="0" i="1" smtClean="0">
                        <a:latin typeface="Cambria Math"/>
                      </a:rPr>
                      <m:t>𝑖𝑛𝑡</m:t>
                    </m:r>
                  </m:oMath>
                </a14:m>
                <a:endParaRPr lang="en-US" sz="2400" dirty="0"/>
              </a:p>
              <a:p>
                <a:pPr marL="781932" lvl="1" indent="-259204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𝑒𝑥𝑡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𝑖𝑛</m:t>
                    </m:r>
                    <m:r>
                      <a:rPr lang="en-US" sz="2400" b="0" i="1" smtClean="0">
                        <a:latin typeface="Cambria Math"/>
                      </a:rPr>
                      <m:t>∪</m:t>
                    </m:r>
                    <m:r>
                      <a:rPr lang="en-US" sz="2400" b="0" i="1" smtClean="0">
                        <a:latin typeface="Cambria Math"/>
                      </a:rPr>
                      <m:t>𝑜𝑢𝑡</m:t>
                    </m:r>
                  </m:oMath>
                </a14:m>
                <a:endParaRPr lang="en-US" sz="2400" dirty="0"/>
              </a:p>
              <a:p>
                <a:pPr marL="781932" lvl="1" indent="-259204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𝑙𝑜𝑐𝑎𝑙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𝑜𝑢𝑡</m:t>
                    </m:r>
                    <m:r>
                      <a:rPr lang="en-US" sz="2400" b="0" i="1" smtClean="0">
                        <a:latin typeface="Cambria Math"/>
                      </a:rPr>
                      <m:t>∪</m:t>
                    </m:r>
                    <m:r>
                      <a:rPr lang="en-US" sz="2400" b="0" i="1" smtClean="0">
                        <a:latin typeface="Cambria Math"/>
                      </a:rPr>
                      <m:t>𝑖𝑛𝑡</m:t>
                    </m:r>
                  </m:oMath>
                </a14:m>
                <a:endParaRPr lang="en-US" sz="2400" b="0" dirty="0" smtClean="0"/>
              </a:p>
              <a:p>
                <a:pPr marL="391686" indent="-293764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𝑠𝑡𝑎𝑡𝑒𝑠</m:t>
                    </m:r>
                  </m:oMath>
                </a14:m>
                <a:endParaRPr lang="en-US" sz="2800" dirty="0" smtClean="0"/>
              </a:p>
              <a:p>
                <a:pPr marL="391686" indent="-293764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A50021"/>
                        </a:solidFill>
                        <a:latin typeface="Cambria Math"/>
                      </a:rPr>
                      <m:t>𝑠𝑡𝑎𝑟𝑡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𝑠𝑡𝑎𝑡𝑒𝑠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391686" indent="-293764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A50021"/>
                        </a:solidFill>
                        <a:latin typeface="Cambria Math"/>
                      </a:rPr>
                      <m:t>𝑡𝑟𝑎𝑛𝑠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𝑠𝑡𝑎𝑡𝑒𝑠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𝑎𝑐𝑡𝑠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𝑠𝑡𝑎𝑡𝑒𝑠</m:t>
                    </m:r>
                  </m:oMath>
                </a14:m>
                <a:endParaRPr lang="en-US" sz="2800" dirty="0"/>
              </a:p>
              <a:p>
                <a:pPr marL="391686" indent="-293764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A50021"/>
                        </a:solidFill>
                        <a:latin typeface="Cambria Math"/>
                      </a:rPr>
                      <m:t>𝑡𝑎𝑠𝑘𝑠</m:t>
                    </m:r>
                    <m:r>
                      <a:rPr lang="en-US" sz="280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partition of locally controlled </a:t>
                </a:r>
                <a:r>
                  <a:rPr lang="en-US" sz="2800" dirty="0" smtClean="0"/>
                  <a:t>actions</a:t>
                </a:r>
              </a:p>
              <a:p>
                <a:pPr marL="391686" indent="-293764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endParaRPr lang="en-US" sz="2800" dirty="0"/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800" dirty="0"/>
                  <a:t>Action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  <a:sym typeface="Symbol" pitchFamily="18" charset="2"/>
                      </a:rPr>
                      <m:t></m:t>
                    </m:r>
                  </m:oMath>
                </a14:m>
                <a:r>
                  <a:rPr lang="en-US" sz="2800" dirty="0"/>
                  <a:t> is </a:t>
                </a:r>
                <a:r>
                  <a:rPr lang="en-US" sz="2800" dirty="0">
                    <a:solidFill>
                      <a:srgbClr val="A50021"/>
                    </a:solidFill>
                  </a:rPr>
                  <a:t>enabled</a:t>
                </a:r>
                <a:r>
                  <a:rPr lang="en-US" sz="2800" dirty="0"/>
                  <a:t> in a state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𝑠</m:t>
                    </m:r>
                  </m:oMath>
                </a14:m>
                <a:r>
                  <a:rPr lang="en-US" sz="2800" dirty="0"/>
                  <a:t> if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𝑡𝑟𝑎𝑛𝑠</m:t>
                    </m:r>
                  </m:oMath>
                </a14:m>
                <a:r>
                  <a:rPr lang="en-US" sz="2800" dirty="0"/>
                  <a:t> contains a step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𝑠</m:t>
                        </m:r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</a:rPr>
                          <m:t>𝜋</m:t>
                        </m:r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for some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𝑠</m:t>
                    </m:r>
                    <m:r>
                      <a:rPr lang="en-US" sz="2800" i="1" dirty="0">
                        <a:latin typeface="Cambria Math"/>
                        <a:sym typeface="Symbol" pitchFamily="18" charset="2"/>
                      </a:rPr>
                      <m:t>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800" dirty="0"/>
                  <a:t>I/O </a:t>
                </a:r>
                <a:r>
                  <a:rPr lang="en-US" sz="2800" dirty="0" smtClean="0"/>
                  <a:t>automata are </a:t>
                </a:r>
                <a:r>
                  <a:rPr lang="en-US" sz="2800" dirty="0">
                    <a:solidFill>
                      <a:srgbClr val="A50021"/>
                    </a:solidFill>
                  </a:rPr>
                  <a:t>input-enabled.</a:t>
                </a:r>
              </a:p>
              <a:p>
                <a:pPr marL="391686" indent="-293764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endParaRPr lang="en-US" sz="2800" dirty="0"/>
              </a:p>
            </p:txBody>
          </p:sp>
        </mc:Choice>
        <mc:Fallback>
          <p:sp>
            <p:nvSpPr>
              <p:cNvPr id="921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920" y="1600200"/>
                <a:ext cx="8226720" cy="4648616"/>
              </a:xfrm>
              <a:blipFill rotWithShape="1">
                <a:blip r:embed="rId3"/>
                <a:stretch>
                  <a:fillRect l="-1037" t="-656" r="-3407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538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920" y="315394"/>
            <a:ext cx="8231040" cy="1061391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  <a:tab pos="7879796" algn="l"/>
              </a:tabLst>
            </a:pPr>
            <a:r>
              <a:rPr lang="en-US" dirty="0"/>
              <a:t>T</a:t>
            </a:r>
            <a:r>
              <a:rPr lang="en-US" dirty="0" smtClean="0"/>
              <a:t>wo channels implement one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3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4720" y="3221619"/>
                <a:ext cx="8501760" cy="3250421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391686" indent="-293764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400" dirty="0"/>
                  <a:t>Step correspondence: </a:t>
                </a:r>
              </a:p>
              <a:p>
                <a:pPr marL="781932" lvl="1" indent="-259204">
                  <a:lnSpc>
                    <a:spcPct val="83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000" dirty="0">
                    <a:sym typeface="Symbol" pitchFamily="18" charset="2"/>
                  </a:rPr>
                  <a:t>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𝑠𝑒𝑛𝑑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𝑚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sz="2000" dirty="0"/>
                  <a:t> corresponds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𝑠𝑒𝑛𝑑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𝑚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𝐶</m:t>
                    </m:r>
                  </m:oMath>
                </a14:m>
                <a:endParaRPr lang="en-US" sz="2000" dirty="0"/>
              </a:p>
              <a:p>
                <a:pPr marL="781932" lvl="1" indent="-259204">
                  <a:lnSpc>
                    <a:spcPct val="83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000" dirty="0">
                    <a:sym typeface="Symbol" pitchFamily="18" charset="2"/>
                  </a:rPr>
                  <a:t>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𝑟𝑒𝑐𝑒𝑖𝑣𝑒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𝑚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sz="2000" dirty="0"/>
                  <a:t> corresponds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𝑟𝑒𝑐𝑒𝑖𝑣𝑒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𝑚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𝐶</m:t>
                    </m:r>
                  </m:oMath>
                </a14:m>
                <a:endParaRPr lang="en-US" sz="2000" dirty="0"/>
              </a:p>
              <a:p>
                <a:pPr marL="781932" lvl="1" indent="-259204">
                  <a:lnSpc>
                    <a:spcPct val="83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000" dirty="0">
                    <a:sym typeface="Symbol" pitchFamily="18" charset="2"/>
                  </a:rPr>
                  <a:t>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𝑝𝑎𝑠𝑠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𝑚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𝐷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corresponds to </a:t>
                </a:r>
                <a:r>
                  <a:rPr lang="en-US" sz="2000" dirty="0">
                    <a:sym typeface="Symbol" pitchFamily="18" charset="2"/>
                  </a:rPr>
                  <a:t></a:t>
                </a:r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𝐶</m:t>
                    </m:r>
                  </m:oMath>
                </a14:m>
                <a:endParaRPr lang="en-US" sz="2000" dirty="0"/>
              </a:p>
              <a:p>
                <a:pPr marL="391686" indent="-293764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400" dirty="0"/>
                  <a:t>Verify that this works:</a:t>
                </a:r>
              </a:p>
              <a:p>
                <a:pPr marL="781932" lvl="1" indent="-259204">
                  <a:lnSpc>
                    <a:spcPct val="83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000" dirty="0"/>
                  <a:t>Same external actions (yes).</a:t>
                </a:r>
              </a:p>
              <a:p>
                <a:pPr marL="781932" lvl="1" indent="-259204">
                  <a:lnSpc>
                    <a:spcPct val="83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000" dirty="0"/>
                  <a:t>Actions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are enabled.</a:t>
                </a:r>
              </a:p>
              <a:p>
                <a:pPr marL="781932" lvl="1" indent="-259204">
                  <a:lnSpc>
                    <a:spcPct val="83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000" dirty="0"/>
                  <a:t>Final states related by relation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391686" indent="-293764">
                  <a:lnSpc>
                    <a:spcPct val="83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400" dirty="0"/>
                  <a:t>Routine case analysis:</a:t>
                </a:r>
              </a:p>
            </p:txBody>
          </p:sp>
        </mc:Choice>
        <mc:Fallback xmlns="">
          <p:sp>
            <p:nvSpPr>
              <p:cNvPr id="993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4720" y="3221619"/>
                <a:ext cx="8501760" cy="3250421"/>
              </a:xfrm>
              <a:blipFill rotWithShape="1">
                <a:blip r:embed="rId3"/>
                <a:stretch>
                  <a:fillRect l="-502" t="-3933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332" name="Oval 4"/>
          <p:cNvSpPr>
            <a:spLocks/>
          </p:cNvSpPr>
          <p:nvPr/>
        </p:nvSpPr>
        <p:spPr bwMode="auto">
          <a:xfrm>
            <a:off x="5097600" y="1866436"/>
            <a:ext cx="2073600" cy="414764"/>
          </a:xfrm>
          <a:prstGeom prst="ellipse">
            <a:avLst/>
          </a:prstGeom>
          <a:solidFill>
            <a:srgbClr val="FF9999"/>
          </a:solidFill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794" tIns="48978" rIns="89794" bIns="48978" anchor="ctr" anchorCtr="1"/>
          <a:lstStyle/>
          <a:p>
            <a:pPr algn="ctr">
              <a:tabLst>
                <a:tab pos="656650" algn="l"/>
                <a:tab pos="1313299" algn="l"/>
                <a:tab pos="1969949" algn="l"/>
              </a:tabLst>
            </a:pPr>
            <a:r>
              <a:rPr lang="en-US" sz="25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99333" name="Line 5"/>
          <p:cNvSpPr>
            <a:spLocks noChangeShapeType="1"/>
          </p:cNvSpPr>
          <p:nvPr/>
        </p:nvSpPr>
        <p:spPr bwMode="auto">
          <a:xfrm>
            <a:off x="548640" y="2073818"/>
            <a:ext cx="1231200" cy="1441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9334" name="Line 6"/>
          <p:cNvSpPr>
            <a:spLocks noChangeShapeType="1"/>
          </p:cNvSpPr>
          <p:nvPr/>
        </p:nvSpPr>
        <p:spPr bwMode="auto">
          <a:xfrm>
            <a:off x="7171200" y="2073818"/>
            <a:ext cx="1451520" cy="1441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560160" y="1659054"/>
            <a:ext cx="1013760" cy="37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send(m)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7159680" y="1659054"/>
            <a:ext cx="1251360" cy="37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receive(m)</a:t>
            </a:r>
          </a:p>
        </p:txBody>
      </p:sp>
      <p:sp>
        <p:nvSpPr>
          <p:cNvPr id="99337" name="Oval 9"/>
          <p:cNvSpPr>
            <a:spLocks/>
          </p:cNvSpPr>
          <p:nvPr/>
        </p:nvSpPr>
        <p:spPr bwMode="auto">
          <a:xfrm>
            <a:off x="1779840" y="1866436"/>
            <a:ext cx="2073600" cy="414764"/>
          </a:xfrm>
          <a:prstGeom prst="ellipse">
            <a:avLst/>
          </a:prstGeom>
          <a:solidFill>
            <a:srgbClr val="FF9999"/>
          </a:solidFill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794" tIns="48978" rIns="89794" bIns="48978" anchor="ctr" anchorCtr="1"/>
          <a:lstStyle/>
          <a:p>
            <a:pPr algn="ctr">
              <a:tabLst>
                <a:tab pos="656650" algn="l"/>
                <a:tab pos="1313299" algn="l"/>
                <a:tab pos="1969949" algn="l"/>
              </a:tabLst>
            </a:pPr>
            <a:r>
              <a:rPr lang="en-US" sz="25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99338" name="Line 10"/>
          <p:cNvSpPr>
            <a:spLocks noChangeShapeType="1"/>
          </p:cNvSpPr>
          <p:nvPr/>
        </p:nvSpPr>
        <p:spPr bwMode="auto">
          <a:xfrm>
            <a:off x="3853440" y="2073818"/>
            <a:ext cx="1232640" cy="1441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3890881" y="1659054"/>
            <a:ext cx="1000800" cy="37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pass(m)</a:t>
            </a:r>
          </a:p>
        </p:txBody>
      </p:sp>
      <p:sp>
        <p:nvSpPr>
          <p:cNvPr id="99340" name="AutoShape 12"/>
          <p:cNvSpPr>
            <a:spLocks noChangeArrowheads="1"/>
          </p:cNvSpPr>
          <p:nvPr/>
        </p:nvSpPr>
        <p:spPr bwMode="auto">
          <a:xfrm>
            <a:off x="622080" y="2488581"/>
            <a:ext cx="7879680" cy="623586"/>
          </a:xfrm>
          <a:prstGeom prst="roundRect">
            <a:avLst>
              <a:gd name="adj" fmla="val 231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 anchor="ctr" anchorCtr="1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  <a:tab pos="7879796" algn="l"/>
              </a:tabLst>
            </a:pPr>
            <a:r>
              <a:rPr lang="en-US" sz="2200">
                <a:solidFill>
                  <a:srgbClr val="000000"/>
                </a:solidFill>
              </a:rPr>
              <a:t>s R u iff u.queue is concatenation of s.A.queue and s.B.queue</a:t>
            </a:r>
          </a:p>
        </p:txBody>
      </p:sp>
    </p:spTree>
    <p:extLst>
      <p:ext uri="{BB962C8B-B14F-4D97-AF65-F5344CB8AC3E}">
        <p14:creationId xmlns:p14="http://schemas.microsoft.com/office/powerpoint/2010/main" val="10745316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7938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100" dirty="0"/>
                  <a:t>Showing </a:t>
                </a:r>
                <a14:m>
                  <m:oMath xmlns:m="http://schemas.openxmlformats.org/officeDocument/2006/math">
                    <m:r>
                      <a:rPr lang="en-US" sz="41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4100" dirty="0"/>
                  <a:t> is a simulation relation</a:t>
                </a:r>
              </a:p>
            </p:txBody>
          </p:sp>
        </mc:Choice>
        <mc:Fallback xmlns="">
          <p:sp>
            <p:nvSpPr>
              <p:cNvPr id="16793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4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9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601" y="2253837"/>
                <a:ext cx="8533440" cy="4604163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Case 1:  </a:t>
                </a:r>
                <a:r>
                  <a:rPr lang="en-US" sz="2400" dirty="0">
                    <a:sym typeface="Symbol" pitchFamily="18" charset="2"/>
                  </a:rPr>
                  <a:t>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=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𝑠𝑒𝑛𝑑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𝑚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No enabling issues (input).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Must </a:t>
                </a:r>
                <a:r>
                  <a:rPr lang="en-US" sz="2000" dirty="0" smtClean="0"/>
                  <a:t>check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𝑠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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𝑅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𝑢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</m:t>
                    </m:r>
                    <m:r>
                      <a:rPr lang="en-US" sz="2000" i="1" dirty="0"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/>
                  <a:t>Since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𝑠</m:t>
                    </m:r>
                    <m:r>
                      <a:rPr lang="en-US" sz="1800" i="1" dirty="0" smtClean="0">
                        <a:latin typeface="Cambria Math"/>
                      </a:rPr>
                      <m:t> </m:t>
                    </m:r>
                    <m:r>
                      <a:rPr lang="en-US" sz="1800" i="1" dirty="0" smtClean="0">
                        <a:latin typeface="Cambria Math"/>
                      </a:rPr>
                      <m:t>𝑅</m:t>
                    </m:r>
                    <m:r>
                      <a:rPr lang="en-US" sz="1800" i="1" dirty="0" smtClean="0">
                        <a:latin typeface="Cambria Math"/>
                      </a:rPr>
                      <m:t> </m:t>
                    </m:r>
                    <m:r>
                      <a:rPr lang="en-US" sz="180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𝑢</m:t>
                    </m:r>
                    <m:r>
                      <a:rPr lang="en-US" sz="1800" i="1" dirty="0" smtClean="0">
                        <a:latin typeface="Cambria Math"/>
                      </a:rPr>
                      <m:t>.</m:t>
                    </m:r>
                    <m:r>
                      <a:rPr lang="en-US" sz="1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𝑞𝑢𝑒𝑢𝑒</m:t>
                    </m:r>
                  </m:oMath>
                </a14:m>
                <a:r>
                  <a:rPr lang="en-US" sz="1800" dirty="0"/>
                  <a:t> is the concatenation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𝑠</m:t>
                    </m:r>
                    <m:r>
                      <a:rPr lang="en-US" sz="1800" i="1" dirty="0" smtClean="0">
                        <a:latin typeface="Cambria Math"/>
                      </a:rPr>
                      <m:t>.</m:t>
                    </m:r>
                    <m:r>
                      <a:rPr lang="en-US" sz="1800" i="1" dirty="0" smtClean="0">
                        <a:latin typeface="Cambria Math"/>
                      </a:rPr>
                      <m:t>𝐴</m:t>
                    </m:r>
                    <m:r>
                      <a:rPr lang="en-US" sz="1800" i="1" dirty="0" smtClean="0">
                        <a:latin typeface="Cambria Math"/>
                      </a:rPr>
                      <m:t>.</m:t>
                    </m:r>
                    <m:r>
                      <a:rPr lang="en-US" sz="1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𝑞𝑢𝑒𝑢𝑒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𝑠</m:t>
                    </m:r>
                    <m:r>
                      <a:rPr lang="en-US" sz="1800" i="1" dirty="0" smtClean="0">
                        <a:latin typeface="Cambria Math"/>
                      </a:rPr>
                      <m:t>.</m:t>
                    </m:r>
                    <m:r>
                      <a:rPr lang="en-US" sz="1800" i="1" dirty="0" smtClean="0">
                        <a:latin typeface="Cambria Math"/>
                      </a:rPr>
                      <m:t>𝐵</m:t>
                    </m:r>
                    <m:r>
                      <a:rPr lang="en-US" sz="1800" i="1" dirty="0" smtClean="0">
                        <a:latin typeface="Cambria Math"/>
                      </a:rPr>
                      <m:t>.</m:t>
                    </m:r>
                    <m:r>
                      <a:rPr lang="en-US" sz="1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𝑞𝑢𝑒𝑢𝑒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/>
                  <a:t>Adding the same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/>
                  <a:t> to the end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𝑢</m:t>
                    </m:r>
                    <m:r>
                      <a:rPr lang="en-US" sz="1800" i="1" dirty="0" smtClean="0">
                        <a:latin typeface="Cambria Math"/>
                      </a:rPr>
                      <m:t>.</m:t>
                    </m:r>
                    <m:r>
                      <a:rPr lang="en-US" sz="1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𝑞𝑢𝑒𝑢𝑒</m:t>
                    </m:r>
                    <m:r>
                      <a:rPr lang="en-US" sz="1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𝑠</m:t>
                    </m:r>
                    <m:r>
                      <a:rPr lang="en-US" sz="1800" i="1" dirty="0" smtClean="0">
                        <a:latin typeface="Cambria Math"/>
                      </a:rPr>
                      <m:t>.</m:t>
                    </m:r>
                    <m:r>
                      <a:rPr lang="en-US" sz="1800" i="1" dirty="0" smtClean="0">
                        <a:latin typeface="Cambria Math"/>
                      </a:rPr>
                      <m:t>𝐵</m:t>
                    </m:r>
                    <m:r>
                      <a:rPr lang="en-US" sz="1800" i="1" dirty="0" smtClean="0">
                        <a:latin typeface="Cambria Math"/>
                      </a:rPr>
                      <m:t>.</m:t>
                    </m:r>
                    <m:r>
                      <a:rPr lang="en-US" sz="1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𝑞𝑢𝑒𝑢𝑒</m:t>
                    </m:r>
                  </m:oMath>
                </a14:m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1800" dirty="0"/>
                  <a:t>maintains the correspondence.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Case 2:  </a:t>
                </a:r>
                <a:r>
                  <a:rPr lang="en-US" sz="2400" dirty="0">
                    <a:sym typeface="Symbol" pitchFamily="18" charset="2"/>
                  </a:rPr>
                  <a:t>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= 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𝑟𝑒𝑐𝑒𝑖𝑣𝑒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𝑚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Enabling:  Check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𝑟𝑒𝑐𝑒𝑖𝑣𝑒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𝑚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, </a:t>
                </a:r>
                <a:r>
                  <a:rPr lang="en-US" sz="2000" dirty="0"/>
                  <a:t>for the same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, is also enabled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/>
                  <a:t>We know that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/>
                  <a:t> is first 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𝑠</m:t>
                    </m:r>
                    <m:r>
                      <a:rPr lang="en-US" sz="1800" i="1" dirty="0" smtClean="0">
                        <a:latin typeface="Cambria Math"/>
                      </a:rPr>
                      <m:t>.</m:t>
                    </m:r>
                    <m:r>
                      <a:rPr lang="en-US" sz="1800" i="1" dirty="0" smtClean="0">
                        <a:latin typeface="Cambria Math"/>
                      </a:rPr>
                      <m:t>𝐴</m:t>
                    </m:r>
                    <m:r>
                      <a:rPr lang="en-US" sz="1800" i="1" dirty="0" smtClean="0">
                        <a:latin typeface="Cambria Math"/>
                      </a:rPr>
                      <m:t>.</m:t>
                    </m:r>
                    <m:r>
                      <a:rPr lang="en-US" sz="1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𝑞𝑢𝑒𝑢𝑒</m:t>
                    </m:r>
                    <m:r>
                      <a:rPr lang="en-US" sz="1800" i="1" dirty="0">
                        <a:latin typeface="Cambria Math"/>
                      </a:rPr>
                      <m:t>.</m:t>
                    </m:r>
                  </m:oMath>
                </a14:m>
                <a:endParaRPr lang="en-US" sz="1800" dirty="0"/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/>
                  <a:t>Since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𝑠</m:t>
                    </m:r>
                    <m:r>
                      <a:rPr lang="en-US" sz="1800" i="1" dirty="0" smtClean="0">
                        <a:latin typeface="Cambria Math"/>
                      </a:rPr>
                      <m:t> </m:t>
                    </m:r>
                    <m:r>
                      <a:rPr lang="en-US" sz="1800" i="1" dirty="0" smtClean="0">
                        <a:latin typeface="Cambria Math"/>
                      </a:rPr>
                      <m:t>𝑅</m:t>
                    </m:r>
                    <m:r>
                      <a:rPr lang="en-US" sz="1800" i="1" dirty="0" smtClean="0">
                        <a:latin typeface="Cambria Math"/>
                      </a:rPr>
                      <m:t> </m:t>
                    </m:r>
                    <m:r>
                      <a:rPr lang="en-US" sz="180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/>
                  <a:t> is </a:t>
                </a:r>
                <a:r>
                  <a:rPr lang="en-US" sz="1800" dirty="0" smtClean="0"/>
                  <a:t>also first </a:t>
                </a:r>
                <a:r>
                  <a:rPr lang="en-US" sz="1800" dirty="0"/>
                  <a:t>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𝑢</m:t>
                    </m:r>
                    <m:r>
                      <a:rPr lang="en-US" sz="1800" i="1" dirty="0" smtClean="0">
                        <a:latin typeface="Cambria Math"/>
                      </a:rPr>
                      <m:t>.</m:t>
                    </m:r>
                    <m:r>
                      <a:rPr lang="en-US" sz="1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𝑞𝑢𝑒𝑢𝑒</m:t>
                    </m:r>
                    <m:r>
                      <a:rPr lang="en-US" sz="1800" i="1" dirty="0">
                        <a:latin typeface="Cambria Math"/>
                      </a:rPr>
                      <m:t>.</m:t>
                    </m:r>
                  </m:oMath>
                </a14:m>
                <a:endParaRPr lang="en-US" sz="1800" dirty="0"/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/>
                  <a:t>So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𝑟𝑒𝑐𝑒𝑖𝑣𝑒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𝑚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1800" dirty="0" smtClean="0"/>
                  <a:t>is enabled </a:t>
                </a:r>
                <a:r>
                  <a:rPr lang="en-US" sz="1800" dirty="0"/>
                  <a:t>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𝑠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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𝑅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𝑢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</m:t>
                    </m:r>
                  </m:oMath>
                </a14:m>
                <a:r>
                  <a:rPr lang="en-US" sz="2000" dirty="0"/>
                  <a:t>:  Since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is removed </a:t>
                </a:r>
                <a:r>
                  <a:rPr lang="en-US" sz="2000" dirty="0"/>
                  <a:t>from both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𝑠</m:t>
                    </m:r>
                    <m:r>
                      <a:rPr lang="en-US" sz="2000" i="1" dirty="0" smtClean="0">
                        <a:latin typeface="Cambria Math"/>
                      </a:rPr>
                      <m:t>.</m:t>
                    </m:r>
                    <m:r>
                      <a:rPr lang="en-US" sz="2000" i="1" dirty="0" smtClean="0">
                        <a:latin typeface="Cambria Math"/>
                      </a:rPr>
                      <m:t>𝐴</m:t>
                    </m:r>
                    <m:r>
                      <a:rPr lang="en-US" sz="2000" i="1" dirty="0" smtClean="0">
                        <a:latin typeface="Cambria Math"/>
                      </a:rPr>
                      <m:t>.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𝑞𝑢𝑒𝑢𝑒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𝑢</m:t>
                    </m:r>
                    <m:r>
                      <a:rPr lang="en-US" sz="2000" i="1" dirty="0" smtClean="0">
                        <a:latin typeface="Cambria Math"/>
                      </a:rPr>
                      <m:t>.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𝑞𝑢𝑒𝑢𝑒</m:t>
                    </m:r>
                    <m:r>
                      <a:rPr lang="en-US" sz="2000" i="1" dirty="0"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79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1" y="2253837"/>
                <a:ext cx="8533440" cy="4604163"/>
              </a:xfrm>
              <a:blipFill rotWithShape="1">
                <a:blip r:embed="rId3"/>
                <a:stretch>
                  <a:fillRect l="-1001" t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940" name="AutoShape 4"/>
          <p:cNvSpPr>
            <a:spLocks noChangeArrowheads="1"/>
          </p:cNvSpPr>
          <p:nvPr/>
        </p:nvSpPr>
        <p:spPr bwMode="auto">
          <a:xfrm>
            <a:off x="563040" y="1424310"/>
            <a:ext cx="7879680" cy="622145"/>
          </a:xfrm>
          <a:prstGeom prst="roundRect">
            <a:avLst>
              <a:gd name="adj" fmla="val 231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 anchor="ctr" anchorCtr="1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  <a:tab pos="7879796" algn="l"/>
              </a:tabLst>
            </a:pPr>
            <a:r>
              <a:rPr lang="en-US" sz="2200">
                <a:solidFill>
                  <a:srgbClr val="000000"/>
                </a:solidFill>
              </a:rPr>
              <a:t>s R u iff u.queue is concatenation of s.A.queue and s.B.queue</a:t>
            </a:r>
          </a:p>
        </p:txBody>
      </p:sp>
    </p:spTree>
    <p:extLst>
      <p:ext uri="{BB962C8B-B14F-4D97-AF65-F5344CB8AC3E}">
        <p14:creationId xmlns:p14="http://schemas.microsoft.com/office/powerpoint/2010/main" val="11058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/>
              <a:t>Showing R is a simulation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9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601" y="2253837"/>
                <a:ext cx="6019199" cy="36135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600" dirty="0"/>
                  <a:t>Case 3:  </a:t>
                </a:r>
                <a:r>
                  <a:rPr lang="en-US" sz="2600" dirty="0">
                    <a:sym typeface="Symbol" pitchFamily="18" charset="2"/>
                  </a:rPr>
                  <a:t>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= </m:t>
                    </m:r>
                    <m:r>
                      <a:rPr lang="en-US" sz="26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𝑝𝑎𝑠𝑠</m:t>
                    </m:r>
                    <m:r>
                      <a:rPr lang="en-US" sz="26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𝑚</m:t>
                    </m:r>
                    <m:r>
                      <a:rPr lang="en-US" sz="26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6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200" dirty="0"/>
                  <a:t>No enabling issues (since no high-level steps are involved).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200" dirty="0"/>
                  <a:t>Must check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𝑠</m:t>
                    </m:r>
                    <m:r>
                      <a:rPr lang="en-US" sz="2200" i="1" dirty="0">
                        <a:latin typeface="Cambria Math"/>
                        <a:sym typeface="Symbol" pitchFamily="18" charset="2"/>
                      </a:rPr>
                      <m:t></m:t>
                    </m:r>
                    <m:r>
                      <a:rPr lang="en-US" sz="2200" i="1" dirty="0">
                        <a:latin typeface="Cambria Math"/>
                      </a:rPr>
                      <m:t> </m:t>
                    </m:r>
                    <m:r>
                      <a:rPr lang="en-US" sz="2200" i="1" dirty="0">
                        <a:latin typeface="Cambria Math"/>
                      </a:rPr>
                      <m:t>𝑅</m:t>
                    </m:r>
                    <m:r>
                      <a:rPr lang="en-US" sz="2200" i="1" dirty="0">
                        <a:latin typeface="Cambria Math"/>
                      </a:rPr>
                      <m:t> </m:t>
                    </m:r>
                    <m:r>
                      <a:rPr lang="en-US" sz="2200" i="1" dirty="0">
                        <a:latin typeface="Cambria Math"/>
                      </a:rPr>
                      <m:t>𝑢</m:t>
                    </m:r>
                    <m:r>
                      <a:rPr lang="en-US" sz="2200" i="1" dirty="0">
                        <a:latin typeface="Cambria Math"/>
                      </a:rPr>
                      <m:t>:</m:t>
                    </m:r>
                  </m:oMath>
                </a14:m>
                <a:endParaRPr lang="en-US" sz="2200" dirty="0"/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𝑠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</a:rPr>
                      <m:t>𝑅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𝑢</m:t>
                    </m:r>
                    <m:r>
                      <a:rPr lang="en-US" sz="2000" i="1" dirty="0" smtClean="0">
                        <a:latin typeface="Cambria Math"/>
                      </a:rPr>
                      <m:t>.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𝑞𝑢𝑒𝑢𝑒</m:t>
                    </m:r>
                  </m:oMath>
                </a14:m>
                <a:r>
                  <a:rPr lang="en-US" sz="2000" dirty="0"/>
                  <a:t> is the concatenation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𝑠</m:t>
                    </m:r>
                    <m:r>
                      <a:rPr lang="en-US" sz="2000" i="1" dirty="0" smtClean="0">
                        <a:latin typeface="Cambria Math"/>
                      </a:rPr>
                      <m:t>.</m:t>
                    </m:r>
                    <m:r>
                      <a:rPr lang="en-US" sz="2000" i="1" dirty="0" smtClean="0">
                        <a:latin typeface="Cambria Math"/>
                      </a:rPr>
                      <m:t>𝐴</m:t>
                    </m:r>
                    <m:r>
                      <a:rPr lang="en-US" sz="2000" i="1" dirty="0" smtClean="0">
                        <a:latin typeface="Cambria Math"/>
                      </a:rPr>
                      <m:t>.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𝑞𝑢𝑒𝑢𝑒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𝑠</m:t>
                    </m:r>
                    <m:r>
                      <a:rPr lang="en-US" sz="2000" i="1" dirty="0" smtClean="0">
                        <a:latin typeface="Cambria Math"/>
                      </a:rPr>
                      <m:t>.</m:t>
                    </m:r>
                    <m:r>
                      <a:rPr lang="en-US" sz="2000" i="1" dirty="0" smtClean="0">
                        <a:latin typeface="Cambria Math"/>
                      </a:rPr>
                      <m:t>𝐵</m:t>
                    </m:r>
                    <m:r>
                      <a:rPr lang="en-US" sz="2000" i="1" dirty="0" smtClean="0">
                        <a:latin typeface="Cambria Math"/>
                      </a:rPr>
                      <m:t>.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𝑞𝑢𝑒𝑢𝑒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US" sz="2000" dirty="0"/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 smtClean="0"/>
                  <a:t>The concatenation of the queues is </a:t>
                </a:r>
                <a:r>
                  <a:rPr lang="en-US" sz="2000" dirty="0"/>
                  <a:t>unchanged as a result of this step, so also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𝑢</m:t>
                    </m:r>
                    <m:r>
                      <a:rPr lang="en-US" sz="2000" i="1" dirty="0" smtClean="0">
                        <a:latin typeface="Cambria Math"/>
                      </a:rPr>
                      <m:t>.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𝑞𝑢𝑒𝑢𝑒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is the concatenation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𝑠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</m:t>
                    </m:r>
                    <m:r>
                      <a:rPr lang="en-US" sz="2000" i="1" dirty="0">
                        <a:latin typeface="Cambria Math"/>
                      </a:rPr>
                      <m:t>.</m:t>
                    </m:r>
                    <m:r>
                      <a:rPr lang="en-US" sz="2000" i="1" dirty="0" err="1">
                        <a:latin typeface="Cambria Math"/>
                      </a:rPr>
                      <m:t>𝐴</m:t>
                    </m:r>
                    <m:r>
                      <a:rPr lang="en-US" sz="2000" i="1" dirty="0" err="1">
                        <a:latin typeface="Cambria Math"/>
                      </a:rPr>
                      <m:t>.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𝑞𝑢𝑒𝑢𝑒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𝑠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</m:t>
                    </m:r>
                    <m:r>
                      <a:rPr lang="en-US" sz="2000" i="1" dirty="0">
                        <a:latin typeface="Cambria Math"/>
                      </a:rPr>
                      <m:t>.</m:t>
                    </m:r>
                    <m:r>
                      <a:rPr lang="en-US" sz="2000" i="1" dirty="0" err="1">
                        <a:latin typeface="Cambria Math"/>
                      </a:rPr>
                      <m:t>𝐵</m:t>
                    </m:r>
                    <m:r>
                      <a:rPr lang="en-US" sz="2000" i="1" dirty="0" err="1">
                        <a:latin typeface="Cambria Math"/>
                      </a:rPr>
                      <m:t>.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𝑞𝑢𝑒𝑢𝑒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168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1" y="2253837"/>
                <a:ext cx="6019199" cy="3613563"/>
              </a:xfrm>
              <a:blipFill rotWithShape="1">
                <a:blip r:embed="rId3"/>
                <a:stretch>
                  <a:fillRect l="-1621" t="-2867" r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964" name="AutoShape 4"/>
          <p:cNvSpPr>
            <a:spLocks noChangeArrowheads="1"/>
          </p:cNvSpPr>
          <p:nvPr/>
        </p:nvSpPr>
        <p:spPr bwMode="auto">
          <a:xfrm>
            <a:off x="563040" y="1424310"/>
            <a:ext cx="7879680" cy="622145"/>
          </a:xfrm>
          <a:prstGeom prst="roundRect">
            <a:avLst>
              <a:gd name="adj" fmla="val 231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 anchor="ctr" anchorCtr="1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  <a:tab pos="7879796" algn="l"/>
              </a:tabLst>
            </a:pPr>
            <a:r>
              <a:rPr lang="en-US" sz="2200">
                <a:solidFill>
                  <a:srgbClr val="000000"/>
                </a:solidFill>
              </a:rPr>
              <a:t>s R u iff u.queue is concatenation of s.A.queue and s.B.queue</a:t>
            </a:r>
          </a:p>
        </p:txBody>
      </p:sp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6645601" y="4827387"/>
            <a:ext cx="694080" cy="54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 s</a:t>
            </a:r>
          </a:p>
        </p:txBody>
      </p:sp>
      <p:sp>
        <p:nvSpPr>
          <p:cNvPr id="168967" name="Text Box 7"/>
          <p:cNvSpPr txBox="1">
            <a:spLocks noChangeArrowheads="1"/>
          </p:cNvSpPr>
          <p:nvPr/>
        </p:nvSpPr>
        <p:spPr bwMode="auto">
          <a:xfrm>
            <a:off x="6645601" y="2871662"/>
            <a:ext cx="694080" cy="54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 u</a:t>
            </a:r>
            <a:endParaRPr lang="en-US" sz="2500" baseline="-33000"/>
          </a:p>
        </p:txBody>
      </p:sp>
      <p:sp>
        <p:nvSpPr>
          <p:cNvPr id="168968" name="Line 8"/>
          <p:cNvSpPr>
            <a:spLocks noChangeShapeType="1"/>
          </p:cNvSpPr>
          <p:nvPr/>
        </p:nvSpPr>
        <p:spPr bwMode="auto">
          <a:xfrm>
            <a:off x="7339681" y="5072213"/>
            <a:ext cx="964800" cy="15842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68969" name="Line 9"/>
          <p:cNvSpPr>
            <a:spLocks noChangeShapeType="1"/>
          </p:cNvSpPr>
          <p:nvPr/>
        </p:nvSpPr>
        <p:spPr bwMode="auto">
          <a:xfrm>
            <a:off x="6852961" y="3375715"/>
            <a:ext cx="1440" cy="1451672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68971" name="Text Box 11"/>
          <p:cNvSpPr txBox="1">
            <a:spLocks noChangeArrowheads="1"/>
          </p:cNvSpPr>
          <p:nvPr/>
        </p:nvSpPr>
        <p:spPr bwMode="auto">
          <a:xfrm>
            <a:off x="6783840" y="3843764"/>
            <a:ext cx="396000" cy="48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R</a:t>
            </a:r>
          </a:p>
        </p:txBody>
      </p:sp>
      <p:sp>
        <p:nvSpPr>
          <p:cNvPr id="168972" name="Text Box 12"/>
          <p:cNvSpPr txBox="1">
            <a:spLocks noChangeArrowheads="1"/>
          </p:cNvSpPr>
          <p:nvPr/>
        </p:nvSpPr>
        <p:spPr bwMode="auto">
          <a:xfrm>
            <a:off x="7200000" y="5157182"/>
            <a:ext cx="377280" cy="55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1" tIns="95213" rIns="81631" bIns="40816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200"/>
              <a:t>pass(m)</a:t>
            </a:r>
          </a:p>
        </p:txBody>
      </p:sp>
      <p:sp>
        <p:nvSpPr>
          <p:cNvPr id="168975" name="Line 15"/>
          <p:cNvSpPr>
            <a:spLocks noChangeShapeType="1"/>
          </p:cNvSpPr>
          <p:nvPr/>
        </p:nvSpPr>
        <p:spPr bwMode="auto">
          <a:xfrm>
            <a:off x="7129440" y="3290746"/>
            <a:ext cx="1313280" cy="1589927"/>
          </a:xfrm>
          <a:prstGeom prst="line">
            <a:avLst/>
          </a:prstGeom>
          <a:noFill/>
          <a:ln w="3672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68976" name="Text Box 16"/>
          <p:cNvSpPr txBox="1">
            <a:spLocks noChangeArrowheads="1"/>
          </p:cNvSpPr>
          <p:nvPr/>
        </p:nvSpPr>
        <p:spPr bwMode="auto">
          <a:xfrm>
            <a:off x="7613280" y="3567255"/>
            <a:ext cx="396000" cy="48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R</a:t>
            </a:r>
          </a:p>
        </p:txBody>
      </p:sp>
      <p:sp>
        <p:nvSpPr>
          <p:cNvPr id="168977" name="Text Box 17"/>
          <p:cNvSpPr txBox="1">
            <a:spLocks noChangeArrowheads="1"/>
          </p:cNvSpPr>
          <p:nvPr/>
        </p:nvSpPr>
        <p:spPr bwMode="auto">
          <a:xfrm>
            <a:off x="8235361" y="4811546"/>
            <a:ext cx="694080" cy="54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/>
              <a:t> s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</a:t>
            </a:r>
          </a:p>
        </p:txBody>
      </p:sp>
    </p:spTree>
    <p:extLst>
      <p:ext uri="{BB962C8B-B14F-4D97-AF65-F5344CB8AC3E}">
        <p14:creationId xmlns:p14="http://schemas.microsoft.com/office/powerpoint/2010/main" val="24822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921" y="275070"/>
            <a:ext cx="8229600" cy="2946549"/>
          </a:xfrm>
        </p:spPr>
        <p:txBody>
          <a:bodyPr/>
          <a:lstStyle/>
          <a:p>
            <a:r>
              <a:rPr lang="en-US"/>
              <a:t>Asynchronous network model</a:t>
            </a:r>
          </a:p>
        </p:txBody>
      </p:sp>
    </p:spTree>
    <p:extLst>
      <p:ext uri="{BB962C8B-B14F-4D97-AF65-F5344CB8AC3E}">
        <p14:creationId xmlns:p14="http://schemas.microsoft.com/office/powerpoint/2010/main" val="412988779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/>
          <p:cNvSpPr txBox="1">
            <a:spLocks noChangeArrowheads="1"/>
          </p:cNvSpPr>
          <p:nvPr/>
        </p:nvSpPr>
        <p:spPr>
          <a:xfrm>
            <a:off x="381000" y="2514601"/>
            <a:ext cx="5638800" cy="429741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686" indent="-293764">
              <a:lnSpc>
                <a:spcPct val="80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/>
              <a:t>Process:</a:t>
            </a:r>
          </a:p>
          <a:p>
            <a:pPr marL="783372" lvl="1" indent="-260644">
              <a:lnSpc>
                <a:spcPct val="80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/>
              <a:t>User interface actions, e.g., invocations and responses</a:t>
            </a:r>
          </a:p>
          <a:p>
            <a:pPr marL="783372" lvl="1" indent="-260644">
              <a:lnSpc>
                <a:spcPct val="80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/>
              <a:t>Send/receive actions for interaction with channels</a:t>
            </a:r>
            <a:endParaRPr lang="en-US" sz="2000" dirty="0"/>
          </a:p>
          <a:p>
            <a:pPr marL="391686" indent="-293764" defTabSz="914414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/>
              <a:t>Problems </a:t>
            </a:r>
            <a:r>
              <a:rPr lang="en-US" sz="2400" dirty="0" smtClean="0"/>
              <a:t>specified </a:t>
            </a:r>
            <a:r>
              <a:rPr lang="en-US" sz="2400" dirty="0"/>
              <a:t>in terms of allowable traces at </a:t>
            </a:r>
            <a:r>
              <a:rPr lang="en-US" sz="2400" dirty="0" smtClean="0"/>
              <a:t>the user interface.</a:t>
            </a:r>
            <a:endParaRPr lang="en-US" sz="2400" dirty="0"/>
          </a:p>
          <a:p>
            <a:pPr marL="783372" lvl="1" indent="-260644" defTabSz="914414">
              <a:lnSpc>
                <a:spcPct val="8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/>
              <a:t>Hide send/receive </a:t>
            </a:r>
            <a:r>
              <a:rPr lang="en-US" sz="2000" dirty="0" smtClean="0"/>
              <a:t>actions.</a:t>
            </a:r>
            <a:endParaRPr lang="en-US" sz="2000" dirty="0"/>
          </a:p>
          <a:p>
            <a:pPr marL="391686" indent="-293764" defTabSz="914414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/>
              <a:t>Failure </a:t>
            </a:r>
            <a:r>
              <a:rPr lang="en-US" sz="2400" dirty="0" smtClean="0"/>
              <a:t>modeling:</a:t>
            </a:r>
            <a:endParaRPr lang="en-US" sz="2400" dirty="0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4800" y="0"/>
            <a:ext cx="8229600" cy="1219200"/>
          </a:xfrm>
        </p:spPr>
        <p:txBody>
          <a:bodyPr/>
          <a:lstStyle/>
          <a:p>
            <a:r>
              <a:rPr lang="en-US" dirty="0" smtClean="0"/>
              <a:t>Send/Receive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40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601" y="1143000"/>
                <a:ext cx="8533440" cy="1447802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91686" indent="-293764">
                  <a:lnSpc>
                    <a:spcPct val="80000"/>
                  </a:lnSpc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/>
                  <a:t>Digraph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𝐺</m:t>
                    </m:r>
                    <m:r>
                      <a:rPr lang="en-US" sz="2400" i="1" dirty="0" smtClean="0">
                        <a:latin typeface="Cambria Math"/>
                      </a:rPr>
                      <m:t> = (</m:t>
                    </m:r>
                    <m:r>
                      <a:rPr lang="en-US" sz="2400" i="1" dirty="0" smtClean="0">
                        <a:latin typeface="Cambria Math"/>
                      </a:rPr>
                      <m:t>𝑉</m:t>
                    </m:r>
                    <m:r>
                      <a:rPr lang="en-US" sz="2400" i="1" dirty="0" smtClean="0">
                        <a:latin typeface="Cambria Math"/>
                      </a:rPr>
                      <m:t>,</m:t>
                    </m:r>
                    <m:r>
                      <a:rPr lang="en-US" sz="2400" i="1" dirty="0" smtClean="0">
                        <a:latin typeface="Cambria Math"/>
                      </a:rPr>
                      <m:t>𝐸</m:t>
                    </m:r>
                    <m:r>
                      <a:rPr lang="en-US" sz="2400" i="1" dirty="0" smtClean="0">
                        <a:latin typeface="Cambria Math"/>
                      </a:rPr>
                      <m:t>), </m:t>
                    </m:r>
                  </m:oMath>
                </a14:m>
                <a:r>
                  <a:rPr lang="en-US" sz="2400" dirty="0"/>
                  <a:t>with:</a:t>
                </a:r>
              </a:p>
              <a:p>
                <a:pPr marL="783372" lvl="1" indent="-260644">
                  <a:lnSpc>
                    <a:spcPct val="80000"/>
                  </a:lnSpc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Process </a:t>
                </a:r>
                <a:r>
                  <a:rPr lang="en-US" sz="2000" dirty="0" smtClean="0"/>
                  <a:t>I/O automata </a:t>
                </a:r>
                <a:r>
                  <a:rPr lang="en-US" sz="2000" dirty="0"/>
                  <a:t>associated with nodes, and</a:t>
                </a:r>
              </a:p>
              <a:p>
                <a:pPr marL="783372" lvl="1" indent="-260644">
                  <a:lnSpc>
                    <a:spcPct val="80000"/>
                  </a:lnSpc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Channel </a:t>
                </a:r>
                <a:r>
                  <a:rPr lang="en-US" sz="2000" dirty="0" smtClean="0"/>
                  <a:t>I/O automata </a:t>
                </a:r>
                <a:r>
                  <a:rPr lang="en-US" sz="2000" dirty="0"/>
                  <a:t>associated with directed edges</a:t>
                </a:r>
                <a:r>
                  <a:rPr lang="en-US" sz="2000" dirty="0" smtClean="0"/>
                  <a:t>.</a:t>
                </a:r>
              </a:p>
              <a:p>
                <a:pPr marL="391686" indent="-293764">
                  <a:lnSpc>
                    <a:spcPct val="80000"/>
                  </a:lnSpc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 smtClean="0"/>
                  <a:t>Compose all the automata to get a system automaton.</a:t>
                </a:r>
              </a:p>
            </p:txBody>
          </p:sp>
        </mc:Choice>
        <mc:Fallback xmlns="">
          <p:sp>
            <p:nvSpPr>
              <p:cNvPr id="91140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1" y="1143000"/>
                <a:ext cx="8533440" cy="1447802"/>
              </a:xfrm>
              <a:blipFill rotWithShape="1">
                <a:blip r:embed="rId2"/>
                <a:stretch>
                  <a:fillRect t="-8017" b="-3797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141" name="Group 5"/>
          <p:cNvGrpSpPr>
            <a:grpSpLocks/>
          </p:cNvGrpSpPr>
          <p:nvPr/>
        </p:nvGrpSpPr>
        <p:grpSpPr bwMode="auto">
          <a:xfrm>
            <a:off x="5801760" y="2563692"/>
            <a:ext cx="3342240" cy="3248981"/>
            <a:chOff x="487" y="2045"/>
            <a:chExt cx="2321" cy="2256"/>
          </a:xfrm>
        </p:grpSpPr>
        <p:sp>
          <p:nvSpPr>
            <p:cNvPr id="91142" name="Oval 6"/>
            <p:cNvSpPr>
              <a:spLocks noChangeArrowheads="1"/>
            </p:cNvSpPr>
            <p:nvPr/>
          </p:nvSpPr>
          <p:spPr bwMode="auto">
            <a:xfrm>
              <a:off x="1159" y="2813"/>
              <a:ext cx="864" cy="864"/>
            </a:xfrm>
            <a:prstGeom prst="ellipse">
              <a:avLst/>
            </a:prstGeom>
            <a:solidFill>
              <a:schemeClr val="accent1"/>
            </a:solidFill>
            <a:ln w="18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000" tIns="54000" rIns="99000" bIns="54000" anchor="ctr" anchorCtr="1"/>
            <a:lstStyle/>
            <a:p>
              <a:pPr algn="ctr">
                <a:tabLst>
                  <a:tab pos="656650" algn="l"/>
                </a:tabLst>
              </a:pPr>
              <a:r>
                <a:rPr lang="en-US" sz="2500">
                  <a:solidFill>
                    <a:srgbClr val="000000"/>
                  </a:solidFill>
                </a:rPr>
                <a:t>p</a:t>
              </a:r>
              <a:r>
                <a:rPr lang="en-US" sz="2500" baseline="-3300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91143" name="Line 7"/>
            <p:cNvSpPr>
              <a:spLocks noChangeShapeType="1"/>
            </p:cNvSpPr>
            <p:nvPr/>
          </p:nvSpPr>
          <p:spPr bwMode="auto">
            <a:xfrm flipH="1">
              <a:off x="1111" y="3583"/>
              <a:ext cx="240" cy="718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44" name="Line 8"/>
            <p:cNvSpPr>
              <a:spLocks noChangeShapeType="1"/>
            </p:cNvSpPr>
            <p:nvPr/>
          </p:nvSpPr>
          <p:spPr bwMode="auto">
            <a:xfrm flipH="1" flipV="1">
              <a:off x="1783" y="3629"/>
              <a:ext cx="192" cy="624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45" name="Line 9"/>
            <p:cNvSpPr>
              <a:spLocks noChangeShapeType="1"/>
            </p:cNvSpPr>
            <p:nvPr/>
          </p:nvSpPr>
          <p:spPr bwMode="auto">
            <a:xfrm>
              <a:off x="1207" y="2045"/>
              <a:ext cx="240" cy="768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46" name="Line 10"/>
            <p:cNvSpPr>
              <a:spLocks noChangeShapeType="1"/>
            </p:cNvSpPr>
            <p:nvPr/>
          </p:nvSpPr>
          <p:spPr bwMode="auto">
            <a:xfrm flipV="1">
              <a:off x="1783" y="2093"/>
              <a:ext cx="192" cy="746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47" name="Text Box 11"/>
            <p:cNvSpPr txBox="1">
              <a:spLocks noChangeArrowheads="1"/>
            </p:cNvSpPr>
            <p:nvPr/>
          </p:nvSpPr>
          <p:spPr bwMode="auto">
            <a:xfrm>
              <a:off x="487" y="3677"/>
              <a:ext cx="783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send(m)</a:t>
              </a:r>
              <a:r>
                <a:rPr lang="en-US" baseline="-33000"/>
                <a:t>i,j</a:t>
              </a:r>
            </a:p>
          </p:txBody>
        </p:sp>
        <p:sp>
          <p:nvSpPr>
            <p:cNvPr id="91148" name="Text Box 12"/>
            <p:cNvSpPr txBox="1">
              <a:spLocks noChangeArrowheads="1"/>
            </p:cNvSpPr>
            <p:nvPr/>
          </p:nvSpPr>
          <p:spPr bwMode="auto">
            <a:xfrm>
              <a:off x="1879" y="3677"/>
              <a:ext cx="92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receive(m)</a:t>
              </a:r>
              <a:r>
                <a:rPr lang="en-US" baseline="-33000"/>
                <a:t>j,i</a:t>
              </a:r>
            </a:p>
          </p:txBody>
        </p:sp>
        <p:sp>
          <p:nvSpPr>
            <p:cNvPr id="91149" name="Text Box 13"/>
            <p:cNvSpPr txBox="1">
              <a:spLocks noChangeArrowheads="1"/>
            </p:cNvSpPr>
            <p:nvPr/>
          </p:nvSpPr>
          <p:spPr bwMode="auto">
            <a:xfrm>
              <a:off x="823" y="2381"/>
              <a:ext cx="514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inv(x)</a:t>
              </a:r>
              <a:r>
                <a:rPr lang="en-US" baseline="-33000"/>
                <a:t>i</a:t>
              </a:r>
            </a:p>
          </p:txBody>
        </p:sp>
        <p:sp>
          <p:nvSpPr>
            <p:cNvPr id="91150" name="Text Box 14"/>
            <p:cNvSpPr txBox="1">
              <a:spLocks noChangeArrowheads="1"/>
            </p:cNvSpPr>
            <p:nvPr/>
          </p:nvSpPr>
          <p:spPr bwMode="auto">
            <a:xfrm rot="-5400000">
              <a:off x="2106" y="2154"/>
              <a:ext cx="261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lIns="90000" tIns="45000" rIns="90000" bIns="45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resp(v)</a:t>
              </a:r>
              <a:r>
                <a:rPr lang="en-US" baseline="-33000"/>
                <a:t>i</a:t>
              </a:r>
            </a:p>
          </p:txBody>
        </p:sp>
      </p:grpSp>
      <p:sp>
        <p:nvSpPr>
          <p:cNvPr id="91151" name="Rectangle 15"/>
          <p:cNvSpPr>
            <a:spLocks noChangeArrowheads="1"/>
          </p:cNvSpPr>
          <p:nvPr/>
        </p:nvSpPr>
        <p:spPr bwMode="auto">
          <a:xfrm>
            <a:off x="4088160" y="2590801"/>
            <a:ext cx="4907520" cy="4018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97922" defTabSz="914414">
              <a:lnSpc>
                <a:spcPct val="80000"/>
              </a:lnSpc>
              <a:spcBef>
                <a:spcPct val="20000"/>
              </a:spcBef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200" dirty="0" smtClean="0"/>
          </a:p>
        </p:txBody>
      </p:sp>
      <p:grpSp>
        <p:nvGrpSpPr>
          <p:cNvPr id="91152" name="Group 16"/>
          <p:cNvGrpSpPr>
            <a:grpSpLocks/>
          </p:cNvGrpSpPr>
          <p:nvPr/>
        </p:nvGrpSpPr>
        <p:grpSpPr bwMode="auto">
          <a:xfrm>
            <a:off x="3587100" y="4821129"/>
            <a:ext cx="1974240" cy="937538"/>
            <a:chOff x="4855" y="3101"/>
            <a:chExt cx="1371" cy="651"/>
          </a:xfrm>
        </p:grpSpPr>
        <p:grpSp>
          <p:nvGrpSpPr>
            <p:cNvPr id="91153" name="Group 17"/>
            <p:cNvGrpSpPr>
              <a:grpSpLocks/>
            </p:cNvGrpSpPr>
            <p:nvPr/>
          </p:nvGrpSpPr>
          <p:grpSpPr bwMode="auto">
            <a:xfrm>
              <a:off x="4855" y="3101"/>
              <a:ext cx="1371" cy="651"/>
              <a:chOff x="4855" y="3101"/>
              <a:chExt cx="1371" cy="651"/>
            </a:xfrm>
          </p:grpSpPr>
          <p:sp>
            <p:nvSpPr>
              <p:cNvPr id="91154" name="Text Box 18"/>
              <p:cNvSpPr txBox="1">
                <a:spLocks noChangeArrowheads="1"/>
              </p:cNvSpPr>
              <p:nvPr/>
            </p:nvSpPr>
            <p:spPr bwMode="auto">
              <a:xfrm>
                <a:off x="4855" y="3129"/>
                <a:ext cx="721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5720" tIns="54000" rIns="99000" bIns="54000" anchor="b">
                <a:spAutoFit/>
              </a:bodyPr>
              <a:lstStyle>
                <a:lvl1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/>
                  <a:t>stop</a:t>
                </a:r>
                <a:r>
                  <a:rPr lang="en-US" baseline="-33000"/>
                  <a:t>1</a:t>
                </a:r>
              </a:p>
            </p:txBody>
          </p:sp>
          <p:sp>
            <p:nvSpPr>
              <p:cNvPr id="91155" name="Oval 19"/>
              <p:cNvSpPr>
                <a:spLocks noChangeAspect="1" noChangeArrowheads="1"/>
              </p:cNvSpPr>
              <p:nvPr/>
            </p:nvSpPr>
            <p:spPr bwMode="auto">
              <a:xfrm>
                <a:off x="5575" y="3101"/>
                <a:ext cx="651" cy="651"/>
              </a:xfrm>
              <a:prstGeom prst="ellipse">
                <a:avLst/>
              </a:prstGeom>
              <a:solidFill>
                <a:schemeClr val="accent1"/>
              </a:solidFill>
              <a:ln w="1841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9000" tIns="54000" rIns="99000" bIns="54000" anchor="ctr" anchorCtr="1"/>
              <a:lstStyle/>
              <a:p>
                <a:pPr algn="ctr">
                  <a:tabLst>
                    <a:tab pos="656650" algn="l"/>
                  </a:tabLst>
                </a:pPr>
                <a:r>
                  <a:rPr lang="en-US" sz="2500">
                    <a:solidFill>
                      <a:srgbClr val="000000"/>
                    </a:solidFill>
                  </a:rPr>
                  <a:t>p</a:t>
                </a:r>
                <a:r>
                  <a:rPr lang="en-US" sz="2500" baseline="-33000">
                    <a:solidFill>
                      <a:srgbClr val="000000"/>
                    </a:solidFill>
                  </a:rPr>
                  <a:t>i</a:t>
                </a:r>
              </a:p>
            </p:txBody>
          </p:sp>
        </p:grpSp>
        <p:sp>
          <p:nvSpPr>
            <p:cNvPr id="91156" name="Line 20"/>
            <p:cNvSpPr>
              <a:spLocks noChangeShapeType="1"/>
            </p:cNvSpPr>
            <p:nvPr/>
          </p:nvSpPr>
          <p:spPr bwMode="auto">
            <a:xfrm>
              <a:off x="4855" y="3389"/>
              <a:ext cx="720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4"/>
              <p:cNvSpPr txBox="1">
                <a:spLocks noChangeArrowheads="1"/>
              </p:cNvSpPr>
              <p:nvPr/>
            </p:nvSpPr>
            <p:spPr>
              <a:xfrm>
                <a:off x="381000" y="5638800"/>
                <a:ext cx="8386440" cy="1325617"/>
              </a:xfrm>
              <a:prstGeom prst="rect">
                <a:avLst/>
              </a:prstGeo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91686" indent="-293764" defTabSz="914414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endParaRPr lang="en-US" sz="2200" dirty="0"/>
              </a:p>
              <a:p>
                <a:pPr marL="391686" indent="-293764" defTabSz="914414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/>
                  <a:t>Having explicit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𝑠𝑡𝑜𝑝</m:t>
                    </m:r>
                  </m:oMath>
                </a14:m>
                <a:r>
                  <a:rPr lang="en-US" sz="2400" dirty="0"/>
                  <a:t> actions in </a:t>
                </a:r>
                <a:r>
                  <a:rPr lang="en-US" sz="2400" dirty="0" smtClean="0"/>
                  <a:t>the external </a:t>
                </a:r>
                <a:r>
                  <a:rPr lang="en-US" sz="2400" dirty="0"/>
                  <a:t>interface allows us to state requirements involving failures.</a:t>
                </a:r>
              </a:p>
              <a:p>
                <a:pPr marL="391686" indent="-293764">
                  <a:lnSpc>
                    <a:spcPct val="80000"/>
                  </a:lnSpc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endParaRPr lang="en-US" sz="2400" dirty="0"/>
              </a:p>
            </p:txBody>
          </p:sp>
        </mc:Choice>
        <mc:Fallback xmlns="">
          <p:sp>
            <p:nvSpPr>
              <p:cNvPr id="2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638800"/>
                <a:ext cx="8386440" cy="132561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26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33600"/>
                <a:ext cx="8229600" cy="4343400"/>
              </a:xfrm>
            </p:spPr>
            <p:txBody>
              <a:bodyPr/>
              <a:lstStyle/>
              <a:p>
                <a:pPr marL="391686" indent="-293764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500" dirty="0"/>
                  <a:t>Consider different kinds of channels with this interface:</a:t>
                </a:r>
              </a:p>
              <a:p>
                <a:pPr marL="783372" lvl="1" indent="-260644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200" dirty="0"/>
                  <a:t>Reliable FIFO, as before.</a:t>
                </a:r>
              </a:p>
              <a:p>
                <a:pPr marL="783372" lvl="1" indent="-260644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200" dirty="0"/>
                  <a:t>Weaker guarantees:  </a:t>
                </a:r>
                <a:r>
                  <a:rPr lang="en-US" sz="2200" dirty="0" err="1"/>
                  <a:t>Lossy</a:t>
                </a:r>
                <a:r>
                  <a:rPr lang="en-US" sz="2200" dirty="0"/>
                  <a:t>, duplicating, reordering</a:t>
                </a:r>
              </a:p>
              <a:p>
                <a:pPr marL="391686" indent="-293764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500" dirty="0"/>
                  <a:t>Can define channels by trace properties, using a </a:t>
                </a:r>
                <a14:m>
                  <m:oMath xmlns:m="http://schemas.openxmlformats.org/officeDocument/2006/math">
                    <m:r>
                      <a:rPr lang="en-US" sz="25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𝑐𝑎𝑢𝑠𝑒</m:t>
                    </m:r>
                    <m:r>
                      <a:rPr lang="en-US" sz="25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500" dirty="0"/>
                  <a:t>function mapping receives to sends.</a:t>
                </a:r>
              </a:p>
              <a:p>
                <a:pPr marL="783372" lvl="1" indent="-260644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200" dirty="0"/>
                  <a:t>Integrity:  The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𝑐𝑎𝑢𝑠𝑒</m:t>
                    </m:r>
                  </m:oMath>
                </a14:m>
                <a:r>
                  <a:rPr lang="en-US" sz="2200" dirty="0"/>
                  <a:t> function preserves the message.</a:t>
                </a:r>
              </a:p>
              <a:p>
                <a:pPr marL="783372" lvl="1" indent="-260644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200" dirty="0"/>
                  <a:t>No loss:  Function is onto (</a:t>
                </a:r>
                <a:r>
                  <a:rPr lang="en-US" sz="2200" dirty="0" err="1"/>
                  <a:t>surjective</a:t>
                </a:r>
                <a:r>
                  <a:rPr lang="en-US" sz="2200" dirty="0"/>
                  <a:t>).</a:t>
                </a:r>
              </a:p>
              <a:p>
                <a:pPr marL="783372" lvl="1" indent="-260644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200" dirty="0"/>
                  <a:t>No duplicates:  Function is 1-1 (injective).</a:t>
                </a:r>
              </a:p>
              <a:p>
                <a:pPr marL="783372" lvl="1" indent="-260644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200" dirty="0"/>
                  <a:t>No reordering:  Function is order-preserving.</a:t>
                </a:r>
              </a:p>
              <a:p>
                <a:pPr marL="391686" indent="-293764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500" dirty="0"/>
                  <a:t>Reliable channel satisfies all of these conditions; weaker channels satisfy Integrity but may weaken some of the other properties.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33600"/>
                <a:ext cx="8229600" cy="4343400"/>
              </a:xfrm>
              <a:blipFill rotWithShape="1">
                <a:blip r:embed="rId3"/>
                <a:stretch>
                  <a:fillRect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457920" y="275070"/>
            <a:ext cx="8231040" cy="114348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mtClean="0"/>
              <a:t>Channel automata</a:t>
            </a:r>
            <a:endParaRPr lang="en-US" dirty="0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291040" y="1355183"/>
            <a:ext cx="4769280" cy="540056"/>
            <a:chOff x="1584" y="1209"/>
            <a:chExt cx="3312" cy="375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2592" y="1296"/>
              <a:ext cx="1296" cy="288"/>
            </a:xfrm>
            <a:prstGeom prst="ellipse">
              <a:avLst/>
            </a:prstGeom>
            <a:solidFill>
              <a:srgbClr val="FFCC99"/>
            </a:solidFill>
            <a:ln w="18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000" tIns="54000" rIns="99000" bIns="54000" anchor="ctr" anchorCtr="1"/>
            <a:lstStyle/>
            <a:p>
              <a:pPr algn="ctr">
                <a:tabLst>
                  <a:tab pos="656650" algn="l"/>
                  <a:tab pos="1313299" algn="l"/>
                </a:tabLst>
              </a:pPr>
              <a:r>
                <a:rPr lang="en-US" sz="2000">
                  <a:solidFill>
                    <a:srgbClr val="000000"/>
                  </a:solidFill>
                </a:rPr>
                <a:t>C</a:t>
              </a:r>
              <a:r>
                <a:rPr lang="en-US" sz="2000" baseline="-33000">
                  <a:solidFill>
                    <a:srgbClr val="000000"/>
                  </a:solidFill>
                </a:rPr>
                <a:t>i,j</a:t>
              </a: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584" y="1445"/>
              <a:ext cx="1008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888" y="1440"/>
              <a:ext cx="1008" cy="5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635" y="1209"/>
              <a:ext cx="783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send(m)</a:t>
              </a:r>
              <a:r>
                <a:rPr lang="en-US" baseline="-33000"/>
                <a:t>i,j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851" y="1218"/>
              <a:ext cx="932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receive(m)</a:t>
              </a:r>
              <a:r>
                <a:rPr lang="en-US" baseline="-33000"/>
                <a:t>i,j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98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240" y="152400"/>
            <a:ext cx="8229600" cy="1143000"/>
          </a:xfrm>
        </p:spPr>
        <p:txBody>
          <a:bodyPr/>
          <a:lstStyle/>
          <a:p>
            <a:r>
              <a:rPr lang="en-US" dirty="0"/>
              <a:t>Broadcast and multicast systems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600" y="1524000"/>
            <a:ext cx="8534880" cy="30480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686" indent="-293764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 smtClean="0"/>
              <a:t>Broadcast</a:t>
            </a:r>
          </a:p>
          <a:p>
            <a:pPr marL="783372" lvl="1" indent="-260644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dirty="0" smtClean="0"/>
              <a:t>Reliable FIFO between each pair.</a:t>
            </a:r>
          </a:p>
          <a:p>
            <a:pPr marL="783372" lvl="1" indent="-260644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dirty="0" smtClean="0"/>
              <a:t>Different processes can receive messages from different senders in different orders.</a:t>
            </a:r>
          </a:p>
          <a:p>
            <a:pPr marL="783372" lvl="1" indent="-260644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dirty="0" smtClean="0"/>
              <a:t>Model  abstractly using separate queues for each pair.</a:t>
            </a:r>
          </a:p>
          <a:p>
            <a:pPr marL="391686" indent="-293764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 smtClean="0"/>
              <a:t>Multicast:  Processes designate recipients</a:t>
            </a:r>
            <a:r>
              <a:rPr lang="en-US" sz="2500" dirty="0" smtClean="0"/>
              <a:t>.</a:t>
            </a:r>
            <a:endParaRPr lang="en-US" sz="25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254240" y="4189400"/>
            <a:ext cx="6474240" cy="2163107"/>
            <a:chOff x="1254240" y="4189400"/>
            <a:chExt cx="6474240" cy="2163107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2073600" y="5315598"/>
              <a:ext cx="4976640" cy="1036909"/>
            </a:xfrm>
            <a:prstGeom prst="ellipse">
              <a:avLst/>
            </a:prstGeom>
            <a:solidFill>
              <a:srgbClr val="FFCC99"/>
            </a:solidFill>
            <a:ln w="18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/>
            <a:p>
              <a:pPr algn="ctr"/>
              <a:r>
                <a:rPr lang="en-US"/>
                <a:t>Broadcast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rot="17957144" flipV="1">
              <a:off x="2065648" y="4419158"/>
              <a:ext cx="614944" cy="101952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254240" y="4811546"/>
              <a:ext cx="1209600" cy="293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803" tIns="0" rIns="89803" bIns="16654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bcast(m)</a:t>
              </a:r>
              <a:r>
                <a:rPr lang="en-US" baseline="-33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 flipV="1">
              <a:off x="2465280" y="4342057"/>
              <a:ext cx="624960" cy="1039789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705760" y="4604164"/>
              <a:ext cx="1213920" cy="293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803" tIns="0" rIns="89803" bIns="16654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rcv(m)</a:t>
              </a:r>
              <a:r>
                <a:rPr lang="en-US" baseline="-33000">
                  <a:solidFill>
                    <a:srgbClr val="000000"/>
                  </a:solidFill>
                </a:rPr>
                <a:t>i,1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6172200" y="4189400"/>
              <a:ext cx="404280" cy="125705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 rot="5288" flipH="1">
              <a:off x="5194081" y="4595511"/>
              <a:ext cx="1297440" cy="293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803" tIns="0" rIns="89803" bIns="16654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bcast(m)</a:t>
              </a:r>
              <a:r>
                <a:rPr lang="en-US" baseline="-3300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V="1">
              <a:off x="6550561" y="4375180"/>
              <a:ext cx="324000" cy="1104596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6576480" y="4811546"/>
              <a:ext cx="1152000" cy="293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803" tIns="0" rIns="89803" bIns="16654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rcv(m)</a:t>
              </a:r>
              <a:r>
                <a:rPr lang="en-US" baseline="-33000">
                  <a:solidFill>
                    <a:srgbClr val="000000"/>
                  </a:solidFill>
                </a:rPr>
                <a:t>i,n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298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921" y="275070"/>
            <a:ext cx="8229600" cy="2600913"/>
          </a:xfrm>
        </p:spPr>
        <p:txBody>
          <a:bodyPr/>
          <a:lstStyle/>
          <a:p>
            <a:r>
              <a:rPr lang="en-US" dirty="0"/>
              <a:t>Asynchronous network </a:t>
            </a:r>
            <a:r>
              <a:rPr lang="en-US" dirty="0" smtClean="0"/>
              <a:t>algorithms</a:t>
            </a:r>
            <a:endParaRPr lang="en-US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6355630" y="4343400"/>
            <a:ext cx="2133600" cy="1828800"/>
            <a:chOff x="3408" y="2256"/>
            <a:chExt cx="1344" cy="1152"/>
          </a:xfrm>
        </p:grpSpPr>
        <p:sp>
          <p:nvSpPr>
            <p:cNvPr id="4" name="Line 5"/>
            <p:cNvSpPr>
              <a:spLocks noChangeShapeType="1"/>
            </p:cNvSpPr>
            <p:nvPr/>
          </p:nvSpPr>
          <p:spPr bwMode="auto">
            <a:xfrm rot="10800000" flipH="1" flipV="1">
              <a:off x="3696" y="273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3408" y="2256"/>
              <a:ext cx="1344" cy="1152"/>
              <a:chOff x="3408" y="2256"/>
              <a:chExt cx="1344" cy="1152"/>
            </a:xfrm>
          </p:grpSpPr>
          <p:grpSp>
            <p:nvGrpSpPr>
              <p:cNvPr id="6" name="Group 7"/>
              <p:cNvGrpSpPr>
                <a:grpSpLocks/>
              </p:cNvGrpSpPr>
              <p:nvPr/>
            </p:nvGrpSpPr>
            <p:grpSpPr bwMode="auto">
              <a:xfrm>
                <a:off x="3408" y="2256"/>
                <a:ext cx="1344" cy="1152"/>
                <a:chOff x="3408" y="2256"/>
                <a:chExt cx="1344" cy="1152"/>
              </a:xfrm>
            </p:grpSpPr>
            <p:sp>
              <p:nvSpPr>
                <p:cNvPr id="16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3552" y="2592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225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4608" y="2640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3408" y="326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4080" y="302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" name="Line 13"/>
              <p:cNvSpPr>
                <a:spLocks noChangeShapeType="1"/>
              </p:cNvSpPr>
              <p:nvPr/>
            </p:nvSpPr>
            <p:spPr bwMode="auto">
              <a:xfrm flipV="1">
                <a:off x="3696" y="235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Line 14"/>
              <p:cNvSpPr>
                <a:spLocks noChangeShapeType="1"/>
              </p:cNvSpPr>
              <p:nvPr/>
            </p:nvSpPr>
            <p:spPr bwMode="auto">
              <a:xfrm rot="10800000" flipV="1">
                <a:off x="3744" y="2448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15"/>
              <p:cNvSpPr>
                <a:spLocks noChangeShapeType="1"/>
              </p:cNvSpPr>
              <p:nvPr/>
            </p:nvSpPr>
            <p:spPr bwMode="auto">
              <a:xfrm rot="10800000" flipH="1">
                <a:off x="3504" y="2784"/>
                <a:ext cx="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16"/>
              <p:cNvSpPr>
                <a:spLocks noChangeShapeType="1"/>
              </p:cNvSpPr>
              <p:nvPr/>
            </p:nvSpPr>
            <p:spPr bwMode="auto">
              <a:xfrm rot="10800000" flipH="1" flipV="1">
                <a:off x="4320" y="2352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17"/>
              <p:cNvSpPr>
                <a:spLocks noChangeShapeType="1"/>
              </p:cNvSpPr>
              <p:nvPr/>
            </p:nvSpPr>
            <p:spPr bwMode="auto">
              <a:xfrm rot="10800000" flipH="1" flipV="1">
                <a:off x="4272" y="2400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8"/>
              <p:cNvSpPr>
                <a:spLocks noChangeShapeType="1"/>
              </p:cNvSpPr>
              <p:nvPr/>
            </p:nvSpPr>
            <p:spPr bwMode="auto">
              <a:xfrm rot="10800000" flipH="1">
                <a:off x="4224" y="2784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9"/>
              <p:cNvSpPr>
                <a:spLocks noChangeShapeType="1"/>
              </p:cNvSpPr>
              <p:nvPr/>
            </p:nvSpPr>
            <p:spPr bwMode="auto">
              <a:xfrm rot="10800000" flipH="1">
                <a:off x="3600" y="312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20"/>
              <p:cNvSpPr>
                <a:spLocks/>
              </p:cNvSpPr>
              <p:nvPr/>
            </p:nvSpPr>
            <p:spPr bwMode="auto">
              <a:xfrm>
                <a:off x="3648" y="2832"/>
                <a:ext cx="1008" cy="528"/>
              </a:xfrm>
              <a:custGeom>
                <a:avLst/>
                <a:gdLst>
                  <a:gd name="T0" fmla="*/ 1008 w 1008"/>
                  <a:gd name="T1" fmla="*/ 0 h 528"/>
                  <a:gd name="T2" fmla="*/ 672 w 1008"/>
                  <a:gd name="T3" fmla="*/ 336 h 528"/>
                  <a:gd name="T4" fmla="*/ 384 w 1008"/>
                  <a:gd name="T5" fmla="*/ 480 h 528"/>
                  <a:gd name="T6" fmla="*/ 0 w 1008"/>
                  <a:gd name="T7" fmla="*/ 52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" h="528">
                    <a:moveTo>
                      <a:pt x="1008" y="0"/>
                    </a:moveTo>
                    <a:cubicBezTo>
                      <a:pt x="892" y="128"/>
                      <a:pt x="776" y="256"/>
                      <a:pt x="672" y="336"/>
                    </a:cubicBezTo>
                    <a:cubicBezTo>
                      <a:pt x="568" y="416"/>
                      <a:pt x="496" y="448"/>
                      <a:pt x="384" y="480"/>
                    </a:cubicBezTo>
                    <a:cubicBezTo>
                      <a:pt x="272" y="512"/>
                      <a:pt x="136" y="520"/>
                      <a:pt x="0" y="52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1"/>
              <p:cNvSpPr>
                <a:spLocks noChangeShapeType="1"/>
              </p:cNvSpPr>
              <p:nvPr/>
            </p:nvSpPr>
            <p:spPr bwMode="auto">
              <a:xfrm flipH="1" flipV="1">
                <a:off x="3648" y="33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3839281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24893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Asynchronous network algorithms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752600"/>
            <a:ext cx="8228160" cy="472952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/>
              <a:t>Consider send/receive systems with </a:t>
            </a:r>
            <a:r>
              <a:rPr lang="en-US" sz="2400" dirty="0"/>
              <a:t>reliable FIFO point-to-point channels</a:t>
            </a: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/>
              <a:t>Revisit problems we considered in synchronous networks:</a:t>
            </a:r>
          </a:p>
          <a:p>
            <a:pPr marL="783372" lvl="1" indent="-260644"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/>
              <a:t>Leader </a:t>
            </a:r>
            <a:r>
              <a:rPr lang="en-US" sz="2000" dirty="0" smtClean="0"/>
              <a:t>election, in </a:t>
            </a:r>
            <a:r>
              <a:rPr lang="en-US" sz="2000" dirty="0"/>
              <a:t>a </a:t>
            </a:r>
            <a:r>
              <a:rPr lang="en-US" sz="2000" dirty="0" smtClean="0"/>
              <a:t>ring, and in </a:t>
            </a:r>
            <a:r>
              <a:rPr lang="en-US" sz="2000" dirty="0"/>
              <a:t>general undirected networks.</a:t>
            </a:r>
          </a:p>
          <a:p>
            <a:pPr marL="783372" lvl="1" indent="-260644"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/>
              <a:t>Spanning tree</a:t>
            </a:r>
          </a:p>
          <a:p>
            <a:pPr marL="783372" lvl="1" indent="-260644"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/>
              <a:t>Breadth-first search</a:t>
            </a:r>
          </a:p>
          <a:p>
            <a:pPr marL="783372" lvl="1" indent="-260644"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/>
              <a:t>Shortest paths</a:t>
            </a:r>
          </a:p>
          <a:p>
            <a:pPr marL="783372" lvl="1" indent="-260644"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/>
              <a:t>Minimum spanning tree</a:t>
            </a: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/>
              <a:t>What results carry over?</a:t>
            </a:r>
            <a:endParaRPr lang="en-US" sz="2400" dirty="0"/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/>
              <a:t>Where did we use the synchrony assumption?</a:t>
            </a:r>
          </a:p>
        </p:txBody>
      </p:sp>
    </p:spTree>
    <p:extLst>
      <p:ext uri="{BB962C8B-B14F-4D97-AF65-F5344CB8AC3E}">
        <p14:creationId xmlns:p14="http://schemas.microsoft.com/office/powerpoint/2010/main" val="2048378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59162"/>
          </a:xfrm>
        </p:spPr>
        <p:txBody>
          <a:bodyPr/>
          <a:lstStyle/>
          <a:p>
            <a:r>
              <a:rPr lang="en-US" dirty="0" smtClean="0"/>
              <a:t>Algorithms for </a:t>
            </a:r>
            <a:br>
              <a:rPr lang="en-US" dirty="0" smtClean="0"/>
            </a:br>
            <a:r>
              <a:rPr lang="en-US" dirty="0" smtClean="0"/>
              <a:t>Leader Election in a Ring</a:t>
            </a:r>
            <a:endParaRPr lang="en-US" dirty="0"/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4800600" y="4648987"/>
            <a:ext cx="1676400" cy="1447800"/>
            <a:chOff x="1104" y="3072"/>
            <a:chExt cx="1056" cy="912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488" y="3072"/>
              <a:ext cx="240" cy="96"/>
              <a:chOff x="4032" y="2592"/>
              <a:chExt cx="240" cy="96"/>
            </a:xfrm>
          </p:grpSpPr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1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1104" y="3072"/>
              <a:ext cx="1056" cy="912"/>
              <a:chOff x="1104" y="3072"/>
              <a:chExt cx="1056" cy="912"/>
            </a:xfrm>
          </p:grpSpPr>
          <p:sp>
            <p:nvSpPr>
              <p:cNvPr id="22" name="Oval 8"/>
              <p:cNvSpPr>
                <a:spLocks noChangeAspect="1" noChangeArrowheads="1"/>
              </p:cNvSpPr>
              <p:nvPr/>
            </p:nvSpPr>
            <p:spPr bwMode="auto">
              <a:xfrm>
                <a:off x="2016" y="345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Oval 9"/>
              <p:cNvSpPr>
                <a:spLocks noChangeAspect="1" noChangeArrowheads="1"/>
              </p:cNvSpPr>
              <p:nvPr/>
            </p:nvSpPr>
            <p:spPr bwMode="auto">
              <a:xfrm>
                <a:off x="1344" y="3072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Oval 10"/>
              <p:cNvSpPr>
                <a:spLocks noChangeAspect="1" noChangeArrowheads="1"/>
              </p:cNvSpPr>
              <p:nvPr/>
            </p:nvSpPr>
            <p:spPr bwMode="auto">
              <a:xfrm>
                <a:off x="1344" y="38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Oval 11"/>
              <p:cNvSpPr>
                <a:spLocks noChangeAspect="1" noChangeArrowheads="1"/>
              </p:cNvSpPr>
              <p:nvPr/>
            </p:nvSpPr>
            <p:spPr bwMode="auto">
              <a:xfrm>
                <a:off x="1776" y="307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Oval 12"/>
              <p:cNvSpPr>
                <a:spLocks noChangeAspect="1" noChangeArrowheads="1"/>
              </p:cNvSpPr>
              <p:nvPr/>
            </p:nvSpPr>
            <p:spPr bwMode="auto">
              <a:xfrm>
                <a:off x="1776" y="38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Oval 25"/>
              <p:cNvSpPr>
                <a:spLocks noChangeAspect="1" noChangeArrowheads="1"/>
              </p:cNvSpPr>
              <p:nvPr/>
            </p:nvSpPr>
            <p:spPr bwMode="auto">
              <a:xfrm>
                <a:off x="1104" y="345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8"/>
            <p:cNvGrpSpPr>
              <a:grpSpLocks/>
            </p:cNvGrpSpPr>
            <p:nvPr/>
          </p:nvGrpSpPr>
          <p:grpSpPr bwMode="auto">
            <a:xfrm rot="3517620">
              <a:off x="1872" y="3264"/>
              <a:ext cx="240" cy="96"/>
              <a:chOff x="4032" y="2592"/>
              <a:chExt cx="240" cy="96"/>
            </a:xfrm>
          </p:grpSpPr>
          <p:sp>
            <p:nvSpPr>
              <p:cNvPr id="20" name="Line 29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30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31"/>
            <p:cNvGrpSpPr>
              <a:grpSpLocks/>
            </p:cNvGrpSpPr>
            <p:nvPr/>
          </p:nvGrpSpPr>
          <p:grpSpPr bwMode="auto">
            <a:xfrm rot="14158839">
              <a:off x="1176" y="3672"/>
              <a:ext cx="240" cy="96"/>
              <a:chOff x="4032" y="2592"/>
              <a:chExt cx="240" cy="96"/>
            </a:xfrm>
          </p:grpSpPr>
          <p:sp>
            <p:nvSpPr>
              <p:cNvPr id="18" name="Line 32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3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34"/>
            <p:cNvGrpSpPr>
              <a:grpSpLocks/>
            </p:cNvGrpSpPr>
            <p:nvPr/>
          </p:nvGrpSpPr>
          <p:grpSpPr bwMode="auto">
            <a:xfrm rot="7157482">
              <a:off x="1848" y="3672"/>
              <a:ext cx="240" cy="96"/>
              <a:chOff x="4032" y="2592"/>
              <a:chExt cx="240" cy="96"/>
            </a:xfrm>
          </p:grpSpPr>
          <p:sp>
            <p:nvSpPr>
              <p:cNvPr id="16" name="Line 35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36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37"/>
            <p:cNvGrpSpPr>
              <a:grpSpLocks/>
            </p:cNvGrpSpPr>
            <p:nvPr/>
          </p:nvGrpSpPr>
          <p:grpSpPr bwMode="auto">
            <a:xfrm rot="10800000">
              <a:off x="1488" y="3840"/>
              <a:ext cx="240" cy="96"/>
              <a:chOff x="4032" y="2592"/>
              <a:chExt cx="240" cy="96"/>
            </a:xfrm>
          </p:grpSpPr>
          <p:sp>
            <p:nvSpPr>
              <p:cNvPr id="14" name="Line 38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39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40"/>
            <p:cNvGrpSpPr>
              <a:grpSpLocks/>
            </p:cNvGrpSpPr>
            <p:nvPr/>
          </p:nvGrpSpPr>
          <p:grpSpPr bwMode="auto">
            <a:xfrm rot="-3201953">
              <a:off x="1152" y="3264"/>
              <a:ext cx="240" cy="96"/>
              <a:chOff x="4032" y="2592"/>
              <a:chExt cx="240" cy="96"/>
            </a:xfrm>
          </p:grpSpPr>
          <p:sp>
            <p:nvSpPr>
              <p:cNvPr id="12" name="Line 41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42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56"/>
          <p:cNvGrpSpPr>
            <a:grpSpLocks/>
          </p:cNvGrpSpPr>
          <p:nvPr/>
        </p:nvGrpSpPr>
        <p:grpSpPr bwMode="auto">
          <a:xfrm>
            <a:off x="2552700" y="4648987"/>
            <a:ext cx="1676400" cy="1447800"/>
            <a:chOff x="2736" y="3072"/>
            <a:chExt cx="1056" cy="912"/>
          </a:xfrm>
        </p:grpSpPr>
        <p:sp>
          <p:nvSpPr>
            <p:cNvPr id="31" name="Line 15"/>
            <p:cNvSpPr>
              <a:spLocks noChangeShapeType="1"/>
            </p:cNvSpPr>
            <p:nvPr/>
          </p:nvSpPr>
          <p:spPr bwMode="auto">
            <a:xfrm rot="10800000" flipH="1">
              <a:off x="3168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" name="Group 43"/>
            <p:cNvGrpSpPr>
              <a:grpSpLocks/>
            </p:cNvGrpSpPr>
            <p:nvPr/>
          </p:nvGrpSpPr>
          <p:grpSpPr bwMode="auto">
            <a:xfrm>
              <a:off x="2736" y="3072"/>
              <a:ext cx="1056" cy="912"/>
              <a:chOff x="1104" y="3072"/>
              <a:chExt cx="1056" cy="912"/>
            </a:xfrm>
          </p:grpSpPr>
          <p:sp>
            <p:nvSpPr>
              <p:cNvPr id="38" name="Oval 44"/>
              <p:cNvSpPr>
                <a:spLocks noChangeAspect="1" noChangeArrowheads="1"/>
              </p:cNvSpPr>
              <p:nvPr/>
            </p:nvSpPr>
            <p:spPr bwMode="auto">
              <a:xfrm>
                <a:off x="2016" y="345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Oval 45"/>
              <p:cNvSpPr>
                <a:spLocks noChangeAspect="1" noChangeArrowheads="1"/>
              </p:cNvSpPr>
              <p:nvPr/>
            </p:nvSpPr>
            <p:spPr bwMode="auto">
              <a:xfrm>
                <a:off x="1344" y="3072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Oval 46"/>
              <p:cNvSpPr>
                <a:spLocks noChangeAspect="1" noChangeArrowheads="1"/>
              </p:cNvSpPr>
              <p:nvPr/>
            </p:nvSpPr>
            <p:spPr bwMode="auto">
              <a:xfrm>
                <a:off x="1344" y="38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Oval 47"/>
              <p:cNvSpPr>
                <a:spLocks noChangeAspect="1" noChangeArrowheads="1"/>
              </p:cNvSpPr>
              <p:nvPr/>
            </p:nvSpPr>
            <p:spPr bwMode="auto">
              <a:xfrm>
                <a:off x="1776" y="307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48"/>
              <p:cNvSpPr>
                <a:spLocks noChangeAspect="1" noChangeArrowheads="1"/>
              </p:cNvSpPr>
              <p:nvPr/>
            </p:nvSpPr>
            <p:spPr bwMode="auto">
              <a:xfrm>
                <a:off x="1776" y="38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49"/>
              <p:cNvSpPr>
                <a:spLocks noChangeAspect="1" noChangeArrowheads="1"/>
              </p:cNvSpPr>
              <p:nvPr/>
            </p:nvSpPr>
            <p:spPr bwMode="auto">
              <a:xfrm>
                <a:off x="1104" y="345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" name="Line 51"/>
            <p:cNvSpPr>
              <a:spLocks noChangeShapeType="1"/>
            </p:cNvSpPr>
            <p:nvPr/>
          </p:nvSpPr>
          <p:spPr bwMode="auto">
            <a:xfrm rot="10800000">
              <a:off x="2832" y="36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52"/>
            <p:cNvSpPr>
              <a:spLocks noChangeShapeType="1"/>
            </p:cNvSpPr>
            <p:nvPr/>
          </p:nvSpPr>
          <p:spPr bwMode="auto">
            <a:xfrm rot="10800000" flipH="1" flipV="1">
              <a:off x="3552" y="32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53"/>
            <p:cNvSpPr>
              <a:spLocks noChangeShapeType="1"/>
            </p:cNvSpPr>
            <p:nvPr/>
          </p:nvSpPr>
          <p:spPr bwMode="auto">
            <a:xfrm rot="10800000" flipV="1">
              <a:off x="3552" y="36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54"/>
            <p:cNvSpPr>
              <a:spLocks noChangeShapeType="1"/>
            </p:cNvSpPr>
            <p:nvPr/>
          </p:nvSpPr>
          <p:spPr bwMode="auto">
            <a:xfrm rot="10800000">
              <a:off x="3168" y="39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55"/>
            <p:cNvSpPr>
              <a:spLocks noChangeShapeType="1"/>
            </p:cNvSpPr>
            <p:nvPr/>
          </p:nvSpPr>
          <p:spPr bwMode="auto">
            <a:xfrm rot="10800000" flipH="1">
              <a:off x="2832" y="32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53607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  <a:tab pos="7879796" algn="l"/>
              </a:tabLst>
            </a:pPr>
            <a:r>
              <a:rPr lang="en-US" dirty="0" smtClean="0"/>
              <a:t>Channel </a:t>
            </a:r>
            <a:r>
              <a:rPr lang="en-US" dirty="0"/>
              <a:t>automaton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80960" y="2362200"/>
                <a:ext cx="8228160" cy="4314341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normAutofit fontScale="92500" lnSpcReduction="20000"/>
              </a:bodyPr>
              <a:lstStyle/>
              <a:p>
                <a:pPr marL="391686" indent="-293764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800" i="0" dirty="0" smtClean="0">
                    <a:latin typeface="+mj-lt"/>
                  </a:rPr>
                  <a:t>signature</a:t>
                </a:r>
                <a:endParaRPr lang="en-US" sz="2800" dirty="0"/>
              </a:p>
              <a:p>
                <a:pPr marL="781932" lvl="1" indent="-259204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400" dirty="0"/>
                  <a:t>input actions: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𝑠𝑒𝑛𝑑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𝑚</m:t>
                    </m:r>
                    <m:r>
                      <a:rPr lang="en-US" sz="2400" b="0" i="1" dirty="0" smtClean="0">
                        <a:latin typeface="Cambria Math"/>
                      </a:rPr>
                      <m:t>∈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𝑀</m:t>
                    </m:r>
                  </m:oMath>
                </a14:m>
                <a:endParaRPr lang="en-US" sz="2400" dirty="0"/>
              </a:p>
              <a:p>
                <a:pPr marL="781932" lvl="1" indent="-259204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400" dirty="0"/>
                  <a:t>output actions: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𝑟𝑒𝑐𝑒𝑖𝑣𝑒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𝑚</m:t>
                    </m:r>
                    <m:r>
                      <a:rPr lang="en-US" sz="2400" b="0" i="1" dirty="0" smtClean="0">
                        <a:latin typeface="Cambria Math"/>
                      </a:rPr>
                      <m:t>∈</m:t>
                    </m:r>
                    <m:r>
                      <a:rPr lang="en-US" sz="2400" b="0" i="1" dirty="0" smtClean="0">
                        <a:latin typeface="Cambria Math"/>
                      </a:rPr>
                      <m:t>𝑀</m:t>
                    </m:r>
                  </m:oMath>
                </a14:m>
                <a:endParaRPr lang="en-US" sz="2400" dirty="0"/>
              </a:p>
              <a:p>
                <a:pPr marL="391686" indent="-293764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800" i="0" dirty="0" smtClean="0">
                    <a:latin typeface="+mj-lt"/>
                  </a:rPr>
                  <a:t>states </a:t>
                </a:r>
                <a:endParaRPr lang="en-US" sz="2800" dirty="0"/>
              </a:p>
              <a:p>
                <a:pPr marL="781932" lvl="1" indent="-259204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𝑞𝑢𝑒𝑢𝑒</m:t>
                    </m:r>
                  </m:oMath>
                </a14:m>
                <a:r>
                  <a:rPr lang="en-US" sz="2400" dirty="0"/>
                  <a:t>:  FIFO queue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z="2400" dirty="0"/>
                  <a:t>, initially </a:t>
                </a:r>
                <a:r>
                  <a:rPr lang="en-US" sz="2400" dirty="0" smtClean="0"/>
                  <a:t>empty</a:t>
                </a:r>
              </a:p>
              <a:p>
                <a:pPr marL="391686" indent="-293764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800" dirty="0"/>
                  <a:t>trans</a:t>
                </a:r>
              </a:p>
              <a:p>
                <a:pPr marL="781932" lvl="1" indent="-259204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𝑠𝑒𝑛𝑑</m:t>
                    </m:r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𝑚</m:t>
                    </m:r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1175057" lvl="2" indent="-19584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dirty="0"/>
                  <a:t>effect: </a:t>
                </a:r>
                <a:r>
                  <a:rPr lang="en-US" dirty="0" smtClean="0"/>
                  <a:t> add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to (end of)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𝑞𝑢𝑒𝑢𝑒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781932" lvl="1" indent="-259204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𝑟𝑒𝑐𝑒𝑖𝑣𝑒</m:t>
                    </m:r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𝑚</m:t>
                    </m:r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1175057" lvl="2" indent="-19584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dirty="0"/>
                  <a:t>precondition: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is at head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𝑞𝑢𝑒𝑢𝑒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1175057" lvl="2" indent="-19584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dirty="0"/>
                  <a:t>effect: </a:t>
                </a:r>
                <a:r>
                  <a:rPr lang="en-US" dirty="0" smtClean="0"/>
                  <a:t> remove </a:t>
                </a:r>
                <a:r>
                  <a:rPr lang="en-US" dirty="0"/>
                  <a:t>head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𝑞𝑢𝑒𝑢𝑒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391686" indent="-293764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800" dirty="0"/>
                  <a:t>tasks</a:t>
                </a:r>
              </a:p>
              <a:p>
                <a:pPr marL="781932" lvl="1" indent="-259204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r>
                  <a:rPr lang="en-US" sz="2400" dirty="0"/>
                  <a:t>All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𝑟𝑒𝑐𝑒𝑖𝑣𝑒</m:t>
                    </m:r>
                  </m:oMath>
                </a14:m>
                <a:r>
                  <a:rPr lang="en-US" sz="2400" dirty="0"/>
                  <a:t> actions in one task.</a:t>
                </a:r>
              </a:p>
              <a:p>
                <a:pPr marL="781932" lvl="1" indent="-259204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5108" algn="l"/>
                    <a:tab pos="5253198" algn="l"/>
                    <a:tab pos="5909847" algn="l"/>
                    <a:tab pos="6565057" algn="l"/>
                    <a:tab pos="7221707" algn="l"/>
                    <a:tab pos="7879796" algn="l"/>
                  </a:tabLst>
                </a:pPr>
                <a:endParaRPr lang="en-US" sz="2400" dirty="0"/>
              </a:p>
            </p:txBody>
          </p:sp>
        </mc:Choice>
        <mc:Fallback>
          <p:sp>
            <p:nvSpPr>
              <p:cNvPr id="1126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0960" y="2362200"/>
                <a:ext cx="8228160" cy="4314341"/>
              </a:xfrm>
              <a:blipFill rotWithShape="1">
                <a:blip r:embed="rId3"/>
                <a:stretch>
                  <a:fillRect t="-4668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358726" y="1407027"/>
            <a:ext cx="6428160" cy="622146"/>
            <a:chOff x="1462406" y="1659054"/>
            <a:chExt cx="6428160" cy="622146"/>
          </a:xfrm>
        </p:grpSpPr>
        <p:sp>
          <p:nvSpPr>
            <p:cNvPr id="11267" name="Oval 3"/>
            <p:cNvSpPr>
              <a:spLocks/>
            </p:cNvSpPr>
            <p:nvPr/>
          </p:nvSpPr>
          <p:spPr bwMode="auto">
            <a:xfrm>
              <a:off x="3121286" y="1866436"/>
              <a:ext cx="2903040" cy="414764"/>
            </a:xfrm>
            <a:prstGeom prst="ellipse">
              <a:avLst/>
            </a:prstGeom>
            <a:solidFill>
              <a:srgbClr val="FF9999"/>
            </a:solidFill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9794" tIns="48978" rIns="89794" bIns="48978" anchor="ctr" anchorCtr="1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</a:tabLst>
              </a:pPr>
              <a:r>
                <a:rPr lang="en-US" sz="25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1268" name="Line 4"/>
            <p:cNvSpPr>
              <a:spLocks noChangeShapeType="1"/>
            </p:cNvSpPr>
            <p:nvPr/>
          </p:nvSpPr>
          <p:spPr bwMode="auto">
            <a:xfrm>
              <a:off x="1462406" y="2073818"/>
              <a:ext cx="1658880" cy="144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6024326" y="2073818"/>
              <a:ext cx="1866240" cy="144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1669767" y="1659054"/>
              <a:ext cx="1012320" cy="370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1" tIns="40816" rIns="81631" bIns="40816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indent="-230188"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send(m)</a:t>
              </a:r>
            </a:p>
          </p:txBody>
        </p:sp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6099840" y="1659054"/>
              <a:ext cx="1251360" cy="370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1" tIns="40816" rIns="81631" bIns="40816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indent="-230188"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receive(m)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60078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Leader election in a 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9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1534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Assumptions: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sz="2000" dirty="0"/>
                  <a:t> is a ring, with unidirectional or bidirectional communication</a:t>
                </a:r>
              </a:p>
              <a:p>
                <a:pPr lvl="1"/>
                <a:r>
                  <a:rPr lang="en-US" sz="2000" dirty="0"/>
                  <a:t>Local names for neighbors, UIDs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𝐴𝑠𝑦𝑛𝑐h𝐿𝐶𝑅</m:t>
                    </m:r>
                    <m:r>
                      <a:rPr lang="en-US" sz="2400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[</a:t>
                </a:r>
                <a:r>
                  <a:rPr lang="en-US" sz="2400" dirty="0" err="1" smtClean="0">
                    <a:solidFill>
                      <a:schemeClr val="accent3">
                        <a:lumMod val="50000"/>
                      </a:schemeClr>
                    </a:solidFill>
                  </a:rPr>
                  <a:t>LeLann</a:t>
                </a:r>
                <a:r>
                  <a:rPr lang="en-US" sz="24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] [Chang-Roberts] </a:t>
                </a:r>
              </a:p>
              <a:p>
                <a:pPr lvl="1"/>
                <a:r>
                  <a:rPr lang="en-US" sz="2000" dirty="0" smtClean="0"/>
                  <a:t>Send </a:t>
                </a:r>
                <a:r>
                  <a:rPr lang="en-US" sz="2000" dirty="0"/>
                  <a:t>UID clockwise around ring (unidirectional).</a:t>
                </a:r>
              </a:p>
              <a:p>
                <a:pPr lvl="1"/>
                <a:r>
                  <a:rPr lang="en-US" sz="2000" dirty="0"/>
                  <a:t>Discard UIDs smaller than your own.</a:t>
                </a:r>
              </a:p>
              <a:p>
                <a:pPr lvl="1"/>
                <a:r>
                  <a:rPr lang="en-US" sz="2000" dirty="0"/>
                  <a:t>Elect yourself if your UID comes back.</a:t>
                </a:r>
              </a:p>
              <a:p>
                <a:r>
                  <a:rPr lang="en-US" sz="2400" dirty="0"/>
                  <a:t>Correctness:  Basically the same as for synchronous version, with a few complications:</a:t>
                </a:r>
              </a:p>
              <a:p>
                <a:pPr lvl="1"/>
                <a:r>
                  <a:rPr lang="en-US" sz="2000" dirty="0"/>
                  <a:t>Finer granularity, </a:t>
                </a:r>
                <a:r>
                  <a:rPr lang="en-US" sz="2000" dirty="0" smtClean="0"/>
                  <a:t>must consider </a:t>
                </a:r>
                <a:r>
                  <a:rPr lang="en-US" sz="2000" dirty="0"/>
                  <a:t>individual steps rather than entire rounds.</a:t>
                </a:r>
              </a:p>
              <a:p>
                <a:pPr lvl="1"/>
                <a:r>
                  <a:rPr lang="en-US" sz="2000" dirty="0"/>
                  <a:t>Must consider messages in channels.</a:t>
                </a:r>
              </a:p>
            </p:txBody>
          </p:sp>
        </mc:Choice>
        <mc:Fallback xmlns="">
          <p:sp>
            <p:nvSpPr>
              <p:cNvPr id="2662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153400" cy="4525963"/>
              </a:xfrm>
              <a:blipFill rotWithShape="1">
                <a:blip r:embed="rId3"/>
                <a:stretch>
                  <a:fillRect l="-972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0944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49" name="Rectangle 1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457920" y="275070"/>
                <a:ext cx="8231040" cy="1143480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𝐴𝑠𝑦𝑛𝑐h𝐿𝐶𝑅</m:t>
                    </m:r>
                  </m:oMath>
                </a14:m>
                <a:r>
                  <a:rPr lang="en-US" dirty="0"/>
                  <a:t>, process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649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920" y="275070"/>
                <a:ext cx="8231040" cy="1143480"/>
              </a:xfrm>
              <a:blipFill rotWithShape="1">
                <a:blip r:embed="rId3"/>
                <a:stretch>
                  <a:fillRect b="-8511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3977280" cy="507365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91686" indent="-293764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/>
              <a:t>Signature</a:t>
            </a:r>
          </a:p>
          <a:p>
            <a:pPr marL="783372" lvl="1" indent="-260644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b="1" i="1" dirty="0"/>
              <a:t>in</a:t>
            </a:r>
            <a:r>
              <a:rPr lang="en-US" sz="2000" dirty="0"/>
              <a:t> </a:t>
            </a:r>
            <a:r>
              <a:rPr lang="en-US" sz="2000" i="0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rcv</a:t>
            </a:r>
            <a:r>
              <a:rPr lang="en-US" sz="2000" i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(v)</a:t>
            </a:r>
            <a:r>
              <a:rPr lang="en-US" sz="2000" i="0" baseline="-330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i-1,i</a:t>
            </a:r>
            <a:r>
              <a:rPr lang="en-US" sz="2000" dirty="0"/>
              <a:t>, v </a:t>
            </a:r>
            <a:r>
              <a:rPr lang="en-US" sz="2000" dirty="0" smtClean="0"/>
              <a:t>a </a:t>
            </a:r>
            <a:r>
              <a:rPr lang="en-US" sz="2000" dirty="0"/>
              <a:t>UID</a:t>
            </a:r>
          </a:p>
          <a:p>
            <a:pPr marL="783372" lvl="1" indent="-260644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b="1" i="1" dirty="0"/>
              <a:t>out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send(v)</a:t>
            </a:r>
            <a:r>
              <a:rPr lang="en-US" sz="2000" baseline="-33000" dirty="0">
                <a:solidFill>
                  <a:schemeClr val="accent2">
                    <a:lumMod val="75000"/>
                  </a:schemeClr>
                </a:solidFill>
              </a:rPr>
              <a:t>i,i+1</a:t>
            </a:r>
            <a:r>
              <a:rPr lang="en-US" sz="2000" dirty="0"/>
              <a:t>, v </a:t>
            </a:r>
            <a:r>
              <a:rPr lang="en-US" sz="2000" dirty="0" smtClean="0"/>
              <a:t>a </a:t>
            </a:r>
            <a:r>
              <a:rPr lang="en-US" sz="2000" dirty="0"/>
              <a:t>UID</a:t>
            </a:r>
          </a:p>
          <a:p>
            <a:pPr marL="783372" lvl="1" indent="-260644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b="1" i="1" dirty="0"/>
              <a:t>out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leader</a:t>
            </a:r>
            <a:r>
              <a:rPr lang="en-US" sz="2000" baseline="-330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endParaRPr lang="en-US" sz="2000" baseline="-33000" dirty="0">
              <a:solidFill>
                <a:schemeClr val="accent2">
                  <a:lumMod val="75000"/>
                </a:schemeClr>
              </a:solidFill>
            </a:endParaRPr>
          </a:p>
          <a:p>
            <a:pPr marL="391686" indent="-293764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/>
              <a:t>State variables</a:t>
            </a:r>
          </a:p>
          <a:p>
            <a:pPr marL="783372" lvl="1" indent="-260644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sz="2000" dirty="0" smtClean="0"/>
              <a:t>, a </a:t>
            </a:r>
            <a:r>
              <a:rPr lang="en-US" sz="2000" dirty="0"/>
              <a:t>UID, initially i’s UID</a:t>
            </a:r>
          </a:p>
          <a:p>
            <a:pPr marL="783372" lvl="1" indent="-260644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end</a:t>
            </a:r>
            <a:r>
              <a:rPr lang="en-US" sz="2000" dirty="0" smtClean="0"/>
              <a:t>, a </a:t>
            </a:r>
            <a:r>
              <a:rPr lang="en-US" sz="2000" dirty="0"/>
              <a:t>FIFO queue of UIDs, initially containing i’s UID</a:t>
            </a:r>
          </a:p>
          <a:p>
            <a:pPr marL="783372" lvl="1" indent="-260644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/>
              <a:t>unknown, chosen, or reported, initially unknown</a:t>
            </a:r>
          </a:p>
          <a:p>
            <a:pPr marL="391686" indent="-293764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/>
              <a:t>Tasks</a:t>
            </a:r>
          </a:p>
          <a:p>
            <a:pPr marL="783372" lvl="1" indent="-260644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/>
              <a:t>{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send(v)</a:t>
            </a:r>
            <a:r>
              <a:rPr lang="en-US" sz="2000" baseline="-33000" dirty="0">
                <a:solidFill>
                  <a:schemeClr val="accent2">
                    <a:lumMod val="75000"/>
                  </a:schemeClr>
                </a:solidFill>
              </a:rPr>
              <a:t>i,i+1</a:t>
            </a:r>
            <a:r>
              <a:rPr lang="en-US" sz="2000" dirty="0"/>
              <a:t> | v is a UID </a:t>
            </a:r>
            <a:r>
              <a:rPr lang="en-US" sz="2000" dirty="0" smtClean="0"/>
              <a:t>}</a:t>
            </a:r>
          </a:p>
          <a:p>
            <a:pPr marL="783372" lvl="1" indent="-260644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/>
              <a:t>{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leader</a:t>
            </a:r>
            <a:r>
              <a:rPr lang="en-US" sz="2000" baseline="-330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/>
              <a:t>}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4433760" y="1604329"/>
            <a:ext cx="4710240" cy="472801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91686" indent="-293764">
              <a:lnSpc>
                <a:spcPct val="90000"/>
              </a:lnSpc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400" dirty="0"/>
              <a:t>Transitions</a:t>
            </a:r>
          </a:p>
          <a:p>
            <a:pPr marL="391686" indent="-293764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send(v)</a:t>
            </a:r>
            <a:r>
              <a:rPr lang="en-US" sz="2400" baseline="-33000" dirty="0">
                <a:solidFill>
                  <a:schemeClr val="accent2">
                    <a:lumMod val="75000"/>
                  </a:schemeClr>
                </a:solidFill>
              </a:rPr>
              <a:t>i,i+1</a:t>
            </a:r>
            <a:r>
              <a:rPr lang="en-US" sz="2400" baseline="-33000" dirty="0"/>
              <a:t/>
            </a:r>
            <a:br>
              <a:rPr lang="en-US" sz="2400" baseline="-33000" dirty="0"/>
            </a:br>
            <a:r>
              <a:rPr lang="en-US" sz="2400" dirty="0" smtClean="0"/>
              <a:t>pre</a:t>
            </a:r>
            <a:r>
              <a:rPr lang="en-US" sz="2400" dirty="0"/>
              <a:t>: v = head(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send</a:t>
            </a:r>
            <a:r>
              <a:rPr lang="en-US" sz="2400" dirty="0"/>
              <a:t>)</a:t>
            </a:r>
          </a:p>
          <a:p>
            <a:pPr marL="391686" indent="-293764">
              <a:lnSpc>
                <a:spcPct val="90000"/>
              </a:lnSpc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400" b="1" dirty="0"/>
              <a:t>    </a:t>
            </a:r>
            <a:r>
              <a:rPr lang="en-US" sz="2400" b="1" dirty="0" smtClean="0"/>
              <a:t> </a:t>
            </a:r>
            <a:r>
              <a:rPr lang="en-US" sz="2400" dirty="0" err="1" smtClean="0"/>
              <a:t>eff</a:t>
            </a:r>
            <a:r>
              <a:rPr lang="en-US" sz="2400" dirty="0"/>
              <a:t>: remove head of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send</a:t>
            </a:r>
          </a:p>
          <a:p>
            <a:pPr marL="391686" indent="-293764">
              <a:lnSpc>
                <a:spcPct val="90000"/>
              </a:lnSpc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endParaRPr lang="en-US" sz="2400" b="1" dirty="0">
              <a:solidFill>
                <a:schemeClr val="accent2"/>
              </a:solidFill>
            </a:endParaRPr>
          </a:p>
          <a:p>
            <a:pPr marL="391686" indent="-293764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receive(v)</a:t>
            </a:r>
            <a:r>
              <a:rPr lang="en-US" sz="2400" baseline="-33000" dirty="0">
                <a:solidFill>
                  <a:schemeClr val="accent2">
                    <a:lumMod val="75000"/>
                  </a:schemeClr>
                </a:solidFill>
              </a:rPr>
              <a:t>i-1,i</a:t>
            </a:r>
            <a:r>
              <a:rPr lang="en-US" sz="2400" baseline="-33000" dirty="0"/>
              <a:t/>
            </a:r>
            <a:br>
              <a:rPr lang="en-US" sz="2400" baseline="-33000" dirty="0"/>
            </a:br>
            <a:r>
              <a:rPr lang="en-US" sz="2700" baseline="-33000" dirty="0"/>
              <a:t> </a:t>
            </a:r>
            <a:r>
              <a:rPr lang="en-US" sz="2400" dirty="0" err="1"/>
              <a:t>eff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2400" dirty="0"/>
              <a:t>   if v =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sz="2400" dirty="0"/>
              <a:t> then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400" dirty="0"/>
              <a:t> := chosen</a:t>
            </a:r>
            <a:br>
              <a:rPr lang="en-US" sz="2400" dirty="0"/>
            </a:br>
            <a:r>
              <a:rPr lang="en-US" sz="2400" dirty="0"/>
              <a:t>   if v &gt;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sz="2400" dirty="0"/>
              <a:t> then add v to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send</a:t>
            </a:r>
          </a:p>
          <a:p>
            <a:pPr marL="391686" indent="-293764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endParaRPr lang="en-US" sz="2400" b="1" dirty="0">
              <a:solidFill>
                <a:schemeClr val="accent2"/>
              </a:solidFill>
            </a:endParaRPr>
          </a:p>
          <a:p>
            <a:pPr marL="391686" indent="-293764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leader</a:t>
            </a:r>
            <a:r>
              <a:rPr lang="en-US" sz="2400" baseline="-330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2400" baseline="-33000" dirty="0"/>
              <a:t/>
            </a:r>
            <a:br>
              <a:rPr lang="en-US" sz="2400" baseline="-33000" dirty="0"/>
            </a:br>
            <a:r>
              <a:rPr lang="en-US" sz="2400" baseline="-33000" dirty="0"/>
              <a:t>  </a:t>
            </a:r>
            <a:r>
              <a:rPr lang="en-US" sz="2400" dirty="0"/>
              <a:t>pre: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400" dirty="0"/>
              <a:t> = chosen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/>
              <a:t>eff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status </a:t>
            </a:r>
            <a:r>
              <a:rPr lang="en-US" sz="2400" dirty="0"/>
              <a:t>:= reported</a:t>
            </a:r>
          </a:p>
        </p:txBody>
      </p:sp>
    </p:spTree>
    <p:extLst>
      <p:ext uri="{BB962C8B-B14F-4D97-AF65-F5344CB8AC3E}">
        <p14:creationId xmlns:p14="http://schemas.microsoft.com/office/powerpoint/2010/main" val="3782082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73" name="Rectangle 1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457920" y="275070"/>
                <a:ext cx="8231040" cy="1143480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normAutofit/>
              </a:bodyPr>
              <a:lstStyle/>
              <a:p>
                <a:pPr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𝐴𝑠𝑦𝑛𝑐h𝐿𝐶𝑅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properties</a:t>
                </a:r>
              </a:p>
            </p:txBody>
          </p:sp>
        </mc:Choice>
        <mc:Fallback xmlns="">
          <p:sp>
            <p:nvSpPr>
              <p:cNvPr id="28673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920" y="275070"/>
                <a:ext cx="8231040" cy="1143480"/>
              </a:xfrm>
              <a:blipFill rotWithShape="1">
                <a:blip r:embed="rId3"/>
                <a:stretch>
                  <a:fillRect b="-8511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74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600" y="1600008"/>
                <a:ext cx="8534880" cy="4877792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391686" indent="-293764"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900" dirty="0" smtClean="0">
                    <a:solidFill>
                      <a:srgbClr val="990033"/>
                    </a:solidFill>
                  </a:rPr>
                  <a:t>Safety:</a:t>
                </a:r>
                <a:r>
                  <a:rPr lang="en-US" sz="2900" dirty="0"/>
                  <a:t>  No process </a:t>
                </a:r>
                <a14:m>
                  <m:oMath xmlns:m="http://schemas.openxmlformats.org/officeDocument/2006/math">
                    <m:r>
                      <a:rPr lang="en-US" sz="2900" b="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900" b="0" i="1" dirty="0" smtClean="0">
                        <a:latin typeface="Cambria Math"/>
                        <a:sym typeface="Symbol" pitchFamily="18" charset="2"/>
                      </a:rPr>
                      <m:t>  </m:t>
                    </m:r>
                    <m:r>
                      <a:rPr lang="en-US" sz="2900" i="1" dirty="0" err="1">
                        <a:latin typeface="Cambria Math"/>
                      </a:rPr>
                      <m:t>𝑖</m:t>
                    </m:r>
                    <m:r>
                      <a:rPr lang="en-US" sz="2900" i="1" baseline="-33000" dirty="0" err="1">
                        <a:latin typeface="Cambria Math"/>
                      </a:rPr>
                      <m:t>𝑚𝑎𝑥</m:t>
                    </m:r>
                    <m:r>
                      <a:rPr lang="en-US" sz="29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900" dirty="0"/>
                  <a:t>ever performs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𝑙𝑒𝑎𝑑𝑒𝑟</m:t>
                    </m:r>
                    <m:r>
                      <a:rPr lang="en-US" sz="2900" i="1" baseline="-25000" dirty="0" err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  <m:r>
                      <a:rPr lang="en-US" sz="29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900" dirty="0"/>
              </a:p>
              <a:p>
                <a:pPr marL="391686" indent="-293764"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900" dirty="0" err="1">
                    <a:solidFill>
                      <a:srgbClr val="990033"/>
                    </a:solidFill>
                  </a:rPr>
                  <a:t>Liveness</a:t>
                </a:r>
                <a:r>
                  <a:rPr lang="en-US" sz="2900" dirty="0">
                    <a:solidFill>
                      <a:srgbClr val="990033"/>
                    </a:solidFill>
                  </a:rPr>
                  <a:t>:</a:t>
                </a:r>
                <a:r>
                  <a:rPr lang="en-US" sz="2900" dirty="0"/>
                  <a:t> 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/>
                      </a:rPr>
                      <m:t>𝑖</m:t>
                    </m:r>
                    <m:r>
                      <a:rPr lang="en-US" sz="2900" i="1" baseline="-33000" dirty="0" err="1">
                        <a:latin typeface="Cambria Math"/>
                      </a:rPr>
                      <m:t>𝑚𝑎𝑥</m:t>
                    </m:r>
                    <m:r>
                      <a:rPr lang="en-US" sz="29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900" dirty="0"/>
                  <a:t>eventually performs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𝑙𝑒𝑎𝑑𝑒</m:t>
                    </m:r>
                    <m:sSub>
                      <m:sSubPr>
                        <m:ctrlPr>
                          <a:rPr lang="en-US" sz="29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9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𝑖𝑚𝑎𝑥</m:t>
                        </m:r>
                      </m:sub>
                    </m:sSub>
                    <m:r>
                      <a:rPr lang="en-US" sz="29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9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6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0" y="1600008"/>
                <a:ext cx="8534880" cy="4877792"/>
              </a:xfrm>
              <a:blipFill rotWithShape="1">
                <a:blip r:embed="rId4"/>
                <a:stretch>
                  <a:fillRect t="-2122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2193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Safety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5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47800"/>
                <a:ext cx="8305800" cy="5029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 smtClean="0">
                    <a:solidFill>
                      <a:srgbClr val="990033"/>
                    </a:solidFill>
                  </a:rPr>
                  <a:t>Safety:</a:t>
                </a:r>
                <a:r>
                  <a:rPr lang="en-US" sz="2400" dirty="0"/>
                  <a:t>  No process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400" b="0" i="0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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  <m:r>
                      <a:rPr lang="en-US" sz="2400" i="1" dirty="0" err="1">
                        <a:latin typeface="Cambria Math"/>
                      </a:rPr>
                      <m:t>𝑖</m:t>
                    </m:r>
                    <m:r>
                      <a:rPr lang="en-US" sz="2400" i="1" baseline="-33000" dirty="0" err="1">
                        <a:latin typeface="Cambria Math"/>
                      </a:rPr>
                      <m:t>𝑚𝑎𝑥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ever performs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𝑙𝑒𝑎𝑑𝑒𝑟</m:t>
                    </m:r>
                    <m:r>
                      <a:rPr lang="en-US" sz="2400" i="1" baseline="-25000" dirty="0" err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/>
                  <a:t>Recall </a:t>
                </a:r>
                <a:r>
                  <a:rPr lang="en-US" sz="2400" dirty="0" smtClean="0"/>
                  <a:t>the synchronous </a:t>
                </a:r>
                <a:r>
                  <a:rPr lang="en-US" sz="2400" dirty="0"/>
                  <a:t>proof, based on </a:t>
                </a:r>
                <a:r>
                  <a:rPr lang="en-US" sz="2400" dirty="0" smtClean="0"/>
                  <a:t>showing an </a:t>
                </a:r>
                <a:r>
                  <a:rPr lang="en-US" sz="2400" dirty="0"/>
                  <a:t>invariant of global </a:t>
                </a:r>
                <a:r>
                  <a:rPr lang="en-US" sz="2400" dirty="0" smtClean="0"/>
                  <a:t>states:  After </a:t>
                </a:r>
                <a:r>
                  <a:rPr lang="en-US" sz="2400" dirty="0"/>
                  <a:t>any number of </a:t>
                </a:r>
                <a:r>
                  <a:rPr lang="en-US" sz="2400" dirty="0">
                    <a:solidFill>
                      <a:srgbClr val="990033"/>
                    </a:solidFill>
                  </a:rPr>
                  <a:t>rounds: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</a:rPr>
                      <m:t> ≠ </m:t>
                    </m:r>
                    <m:r>
                      <a:rPr lang="en-US" sz="2000" i="1" dirty="0" err="1">
                        <a:latin typeface="Cambria Math"/>
                      </a:rPr>
                      <m:t>𝑖</m:t>
                    </m:r>
                    <m:r>
                      <a:rPr lang="en-US" sz="2000" i="1" baseline="-33000" dirty="0" err="1">
                        <a:latin typeface="Cambria Math"/>
                      </a:rPr>
                      <m:t>𝑚𝑎𝑥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latin typeface="Cambria Math"/>
                      </a:rPr>
                      <m:t>∈[</m:t>
                    </m:r>
                    <m:r>
                      <a:rPr lang="en-US" sz="2000" i="1" dirty="0" err="1">
                        <a:latin typeface="Cambria Math"/>
                      </a:rPr>
                      <m:t>𝑖</m:t>
                    </m:r>
                    <m:r>
                      <a:rPr lang="en-US" sz="2000" i="1" baseline="-33000" dirty="0" err="1">
                        <a:latin typeface="Cambria Math"/>
                      </a:rPr>
                      <m:t>𝑚𝑎𝑥</m:t>
                    </m:r>
                    <m:r>
                      <a:rPr lang="en-US" sz="2000" i="1" dirty="0">
                        <a:latin typeface="Cambria Math"/>
                      </a:rPr>
                      <m:t>, </m:t>
                    </m:r>
                    <m:r>
                      <a:rPr lang="en-US" sz="2000" i="1" dirty="0">
                        <a:latin typeface="Cambria Math"/>
                      </a:rPr>
                      <m:t>𝑖</m:t>
                    </m:r>
                    <m:r>
                      <a:rPr lang="en-US" sz="20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𝑢</m:t>
                    </m:r>
                    <m:r>
                      <a:rPr lang="en-US" sz="2000" i="1" baseline="-33000" dirty="0" err="1">
                        <a:latin typeface="Cambria Math"/>
                      </a:rPr>
                      <m:t>𝑖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not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𝑠𝑒𝑛𝑑</m:t>
                    </m:r>
                    <m:r>
                      <a:rPr lang="en-US" sz="2000" i="1" baseline="-33000" dirty="0" err="1">
                        <a:latin typeface="Cambria Math"/>
                      </a:rPr>
                      <m:t>𝑗</m:t>
                    </m:r>
                    <m:r>
                      <a:rPr lang="en-US" sz="2000" i="1" dirty="0"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 smtClean="0"/>
                  <a:t>We can </a:t>
                </a:r>
                <a:r>
                  <a:rPr lang="en-US" sz="2400" dirty="0"/>
                  <a:t>use a similar invariant for the asynchronous </a:t>
                </a:r>
                <a:r>
                  <a:rPr lang="en-US" sz="2400" dirty="0" smtClean="0"/>
                  <a:t>algorithm:</a:t>
                </a:r>
                <a:endParaRPr lang="en-US" sz="2400" dirty="0"/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𝑖</m:t>
                    </m:r>
                    <m:r>
                      <a:rPr lang="en-US" sz="2000" i="1" dirty="0">
                        <a:latin typeface="Cambria Math"/>
                      </a:rPr>
                      <m:t> ≠ </m:t>
                    </m:r>
                    <m:r>
                      <a:rPr lang="en-US" sz="2000" i="1" dirty="0" err="1">
                        <a:latin typeface="Cambria Math"/>
                      </a:rPr>
                      <m:t>𝑖</m:t>
                    </m:r>
                    <m:r>
                      <a:rPr lang="en-US" sz="2000" i="1" baseline="-33000" dirty="0" err="1">
                        <a:latin typeface="Cambria Math"/>
                      </a:rPr>
                      <m:t>𝑚𝑎𝑥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𝑗</m:t>
                    </m:r>
                    <m:r>
                      <a:rPr lang="en-US" sz="2000" i="1">
                        <a:latin typeface="Cambria Math"/>
                      </a:rPr>
                      <m:t>∈[</m:t>
                    </m:r>
                    <m:r>
                      <a:rPr lang="en-US" sz="2000" i="1" dirty="0" err="1">
                        <a:latin typeface="Cambria Math"/>
                      </a:rPr>
                      <m:t>𝑖</m:t>
                    </m:r>
                    <m:r>
                      <a:rPr lang="en-US" sz="2000" i="1" baseline="-33000" dirty="0" err="1">
                        <a:latin typeface="Cambria Math"/>
                      </a:rPr>
                      <m:t>𝑚𝑎𝑥</m:t>
                    </m:r>
                    <m:r>
                      <a:rPr lang="en-US" sz="2000" i="1" dirty="0">
                        <a:latin typeface="Cambria Math"/>
                      </a:rPr>
                      <m:t>, </m:t>
                    </m:r>
                    <m:r>
                      <a:rPr lang="en-US" sz="2000" i="1" dirty="0">
                        <a:latin typeface="Cambria Math"/>
                      </a:rPr>
                      <m:t>𝑖</m:t>
                    </m:r>
                    <m:r>
                      <a:rPr lang="en-US" sz="20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𝑢</m:t>
                    </m:r>
                    <m:r>
                      <a:rPr lang="en-US" sz="2000" i="1" baseline="-33000" dirty="0" err="1">
                        <a:latin typeface="Cambria Math"/>
                      </a:rPr>
                      <m:t>𝑖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not in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𝑠𝑒𝑛𝑑</m:t>
                    </m:r>
                    <m:r>
                      <a:rPr lang="en-US" sz="2000" i="1" baseline="-33000" dirty="0" err="1">
                        <a:latin typeface="Cambria Math"/>
                      </a:rPr>
                      <m:t>𝑗</m:t>
                    </m:r>
                    <m:r>
                      <a:rPr lang="en-US" sz="2000" b="0" i="1" baseline="-3300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or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𝑞𝑢𝑒𝑢𝑒</m:t>
                    </m:r>
                  </m:oMath>
                </a14:m>
                <a:r>
                  <a:rPr lang="en-US" sz="2000" i="0" baseline="-33000" dirty="0" smtClean="0">
                    <a:latin typeface="+mj-lt"/>
                  </a:rPr>
                  <a:t>j,j+1</a:t>
                </a:r>
                <a:r>
                  <a:rPr lang="en-US" sz="2000" i="0" dirty="0" smtClean="0">
                    <a:latin typeface="+mj-lt"/>
                  </a:rPr>
                  <a:t>.</a:t>
                </a:r>
                <a:endParaRPr lang="en-US" sz="2000" dirty="0"/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/>
                  <a:t>The main difference is that now the invariant must hold after any number of </a:t>
                </a:r>
                <a:r>
                  <a:rPr lang="en-US" sz="2400" dirty="0">
                    <a:solidFill>
                      <a:srgbClr val="990033"/>
                    </a:solidFill>
                  </a:rPr>
                  <a:t>steps.</a:t>
                </a:r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/>
                  <a:t>Prove </a:t>
                </a:r>
                <a:r>
                  <a:rPr lang="en-US" sz="2400" dirty="0" smtClean="0"/>
                  <a:t>this by </a:t>
                </a:r>
                <a:r>
                  <a:rPr lang="en-US" sz="2400" dirty="0"/>
                  <a:t>induction on number of steps.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Use cases based on </a:t>
                </a:r>
                <a:r>
                  <a:rPr lang="en-US" sz="2000" dirty="0" smtClean="0"/>
                  <a:t>the type </a:t>
                </a:r>
                <a:r>
                  <a:rPr lang="en-US" sz="2000" dirty="0"/>
                  <a:t>of action.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Key case: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𝑟𝑒𝑐𝑒𝑖𝑣𝑒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𝑣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imax-1, </a:t>
                </a:r>
                <a:r>
                  <a:rPr lang="en-US" sz="2000" baseline="-25000" dirty="0" err="1">
                    <a:solidFill>
                      <a:schemeClr val="accent2">
                        <a:lumMod val="75000"/>
                      </a:schemeClr>
                    </a:solidFill>
                  </a:rPr>
                  <a:t>imax</a:t>
                </a:r>
                <a:endParaRPr lang="en-US" sz="2000" baseline="-25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2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/>
                  <a:t>Argue that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𝑣</m:t>
                    </m:r>
                    <m:r>
                      <a:rPr lang="en-US" sz="2000" i="1" dirty="0" smtClean="0">
                        <a:latin typeface="Cambria Math"/>
                      </a:rPr>
                      <m:t> ≠ </m:t>
                    </m:r>
                    <m:r>
                      <a:rPr lang="en-US" sz="2000" i="1" dirty="0" err="1">
                        <a:latin typeface="Cambria Math"/>
                      </a:rPr>
                      <m:t>𝑢</m:t>
                    </m:r>
                    <m:r>
                      <a:rPr lang="en-US" sz="2000" i="1" baseline="-33000" dirty="0" err="1">
                        <a:latin typeface="Cambria Math"/>
                      </a:rPr>
                      <m:t>𝑚𝑎𝑥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/>
                  <a:t> gets discarded.</a:t>
                </a:r>
              </a:p>
              <a:p>
                <a:pPr>
                  <a:lnSpc>
                    <a:spcPct val="90000"/>
                  </a:lnSpc>
                </a:pPr>
                <a:endParaRPr lang="en-US" sz="1800" dirty="0"/>
              </a:p>
            </p:txBody>
          </p:sp>
        </mc:Choice>
        <mc:Fallback xmlns="">
          <p:sp>
            <p:nvSpPr>
              <p:cNvPr id="1935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47800"/>
                <a:ext cx="8305800" cy="5029200"/>
              </a:xfrm>
              <a:blipFill rotWithShape="1">
                <a:blip r:embed="rId2"/>
                <a:stretch>
                  <a:fillRect t="-1697" r="-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68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Liveness</a:t>
            </a:r>
            <a:r>
              <a:rPr lang="en-US" dirty="0"/>
              <a:t>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381600" y="1600008"/>
                <a:ext cx="8381400" cy="4877792"/>
              </a:xfrm>
              <a:prstGeom prst="rect">
                <a:avLst/>
              </a:prstGeo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lIns="0" tIns="0" rIns="0" bIns="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91686" indent="-293764"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500" dirty="0" smtClean="0">
                    <a:solidFill>
                      <a:srgbClr val="990033"/>
                    </a:solidFill>
                  </a:rPr>
                  <a:t>Liveness</a:t>
                </a:r>
                <a:r>
                  <a:rPr lang="en-US" sz="2500" dirty="0">
                    <a:solidFill>
                      <a:srgbClr val="990033"/>
                    </a:solidFill>
                  </a:rPr>
                  <a:t>:</a:t>
                </a:r>
                <a:r>
                  <a:rPr lang="en-US" sz="2500" dirty="0"/>
                  <a:t> 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/>
                      </a:rPr>
                      <m:t>𝑖</m:t>
                    </m:r>
                    <m:r>
                      <a:rPr lang="en-US" sz="2500" i="1" baseline="-33000" dirty="0" err="1">
                        <a:latin typeface="Cambria Math"/>
                      </a:rPr>
                      <m:t>𝑚𝑎𝑥</m:t>
                    </m:r>
                  </m:oMath>
                </a14:m>
                <a:r>
                  <a:rPr lang="en-US" sz="2500" dirty="0"/>
                  <a:t> eventually performs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𝑙𝑒𝑎𝑑𝑒</m:t>
                    </m:r>
                    <m:sSub>
                      <m:sSubPr>
                        <m:ctrlPr>
                          <a:rPr lang="en-US" sz="25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5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𝑖𝑚𝑎𝑥</m:t>
                        </m:r>
                      </m:sub>
                    </m:sSub>
                    <m:r>
                      <a:rPr lang="en-US" sz="25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. </m:t>
                    </m:r>
                  </m:oMath>
                </a14:m>
                <a:endParaRPr lang="en-US" sz="25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391686" indent="-293764"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500" dirty="0"/>
                  <a:t>Synchronous proof used an invariant saying exactly where the max is after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500" dirty="0"/>
                  <a:t> rounds.</a:t>
                </a:r>
              </a:p>
              <a:p>
                <a:pPr marL="391686" indent="-293764"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500" dirty="0"/>
                  <a:t>Now we don’t have rounds, </a:t>
                </a:r>
                <a:r>
                  <a:rPr lang="en-US" sz="2500" dirty="0" smtClean="0"/>
                  <a:t>so we need </a:t>
                </a:r>
                <a:r>
                  <a:rPr lang="en-US" sz="2500" dirty="0"/>
                  <a:t>a different proof.</a:t>
                </a:r>
              </a:p>
              <a:p>
                <a:pPr marL="391686" indent="-293764"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500" dirty="0"/>
                  <a:t>Can establish intermediate </a:t>
                </a:r>
                <a:r>
                  <a:rPr lang="en-US" sz="2500" dirty="0" smtClean="0"/>
                  <a:t>milestones, e.g.:</a:t>
                </a:r>
                <a:endParaRPr lang="en-US" sz="2500" dirty="0"/>
              </a:p>
              <a:p>
                <a:pPr marL="783372" lvl="1" indent="-260644"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200" dirty="0"/>
                  <a:t>For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</a:rPr>
                      <m:t>𝑘</m:t>
                    </m:r>
                    <m:r>
                      <a:rPr lang="en-US" sz="220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 smtClean="0">
                            <a:latin typeface="Cambria Math"/>
                          </a:rPr>
                          <m:t>0,</m:t>
                        </m:r>
                        <m:r>
                          <a:rPr lang="en-US" sz="2200" i="1" smtClean="0">
                            <a:latin typeface="Cambria Math"/>
                          </a:rPr>
                          <m:t>𝑛</m:t>
                        </m:r>
                        <m:r>
                          <a:rPr lang="en-US" sz="220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200" dirty="0" smtClean="0"/>
                  <a:t>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𝑢</m:t>
                    </m:r>
                    <m:r>
                      <a:rPr lang="en-US" sz="2200" i="1" baseline="-33000" dirty="0" err="1">
                        <a:latin typeface="Cambria Math"/>
                      </a:rPr>
                      <m:t>𝑚𝑎𝑥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smtClean="0"/>
                  <a:t>is eventually </a:t>
                </a:r>
                <a:r>
                  <a:rPr lang="en-US" sz="2200" dirty="0"/>
                  <a:t>in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𝑠𝑒𝑛𝑑</m:t>
                    </m:r>
                  </m:oMath>
                </a14:m>
                <a:r>
                  <a:rPr lang="en-US" sz="2200" baseline="-33000" dirty="0" err="1"/>
                  <a:t>i</a:t>
                </a:r>
                <a:r>
                  <a:rPr lang="en-US" sz="2200" baseline="-30000" dirty="0" err="1"/>
                  <a:t>max</a:t>
                </a:r>
                <a:r>
                  <a:rPr lang="en-US" sz="2200" baseline="-33000" dirty="0" err="1"/>
                  <a:t>+k</a:t>
                </a:r>
                <a:r>
                  <a:rPr lang="en-US" sz="2200" dirty="0"/>
                  <a:t> </a:t>
                </a:r>
                <a:endParaRPr lang="en-US" sz="2200" baseline="-33000" dirty="0"/>
              </a:p>
              <a:p>
                <a:pPr marL="783372" lvl="1" indent="-260644"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200" dirty="0"/>
                  <a:t>Prove by induction on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200" dirty="0"/>
                  <a:t>; use fairness for </a:t>
                </a:r>
                <a:r>
                  <a:rPr lang="en-US" sz="2200" dirty="0" smtClean="0"/>
                  <a:t>a process </a:t>
                </a:r>
                <a:r>
                  <a:rPr lang="en-US" sz="2200" dirty="0"/>
                  <a:t>and </a:t>
                </a:r>
                <a:r>
                  <a:rPr lang="en-US" sz="2200" dirty="0" smtClean="0"/>
                  <a:t>a channel </a:t>
                </a:r>
                <a:r>
                  <a:rPr lang="en-US" sz="2200" dirty="0"/>
                  <a:t>to prove </a:t>
                </a:r>
                <a:r>
                  <a:rPr lang="en-US" sz="2200" dirty="0" smtClean="0"/>
                  <a:t>the inductive </a:t>
                </a:r>
                <a:r>
                  <a:rPr lang="en-US" sz="2200" dirty="0"/>
                  <a:t>step.</a:t>
                </a: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00" y="1600008"/>
                <a:ext cx="8381400" cy="4877792"/>
              </a:xfrm>
              <a:prstGeom prst="rect">
                <a:avLst/>
              </a:prstGeom>
              <a:blipFill rotWithShape="1">
                <a:blip r:embed="rId2"/>
                <a:stretch>
                  <a:fillRect t="-1748" r="-2545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00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6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 smtClean="0">
                    <a:solidFill>
                      <a:srgbClr val="990033"/>
                    </a:solidFill>
                  </a:rPr>
                  <a:t>Messages: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baseline="33000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as before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>
                    <a:solidFill>
                      <a:srgbClr val="990033"/>
                    </a:solidFill>
                  </a:rPr>
                  <a:t>Time: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err="1">
                        <a:latin typeface="Cambria Math"/>
                      </a:rPr>
                      <m:t>𝑙</m:t>
                    </m:r>
                    <m:r>
                      <a:rPr lang="en-US" sz="2400" i="1" dirty="0" err="1">
                        <a:latin typeface="Cambria Math"/>
                      </a:rPr>
                      <m:t>+</m:t>
                    </m:r>
                    <m:r>
                      <a:rPr lang="en-US" sz="2400" i="1" dirty="0" err="1">
                        <a:latin typeface="Cambria Math"/>
                      </a:rPr>
                      <m:t>𝑑</m:t>
                    </m:r>
                    <m:r>
                      <a:rPr lang="en-US" sz="2400" i="1" dirty="0">
                        <a:latin typeface="Cambria Math"/>
                      </a:rPr>
                      <m:t>) )</m:t>
                    </m:r>
                  </m:oMath>
                </a14:m>
                <a:endParaRPr lang="en-US" sz="2400" dirty="0"/>
              </a:p>
              <a:p>
                <a:pPr lvl="1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sz="2000" dirty="0"/>
                  <a:t> is an upper bound on local step time for each process (that is, for each process task).</a:t>
                </a:r>
              </a:p>
              <a:p>
                <a:pPr lvl="1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sz="2000" dirty="0"/>
                  <a:t> is an upper bound on time to deliver </a:t>
                </a:r>
                <a:r>
                  <a:rPr lang="en-US" sz="2000" dirty="0" smtClean="0"/>
                  <a:t>the first </a:t>
                </a:r>
                <a:r>
                  <a:rPr lang="en-US" sz="2000" dirty="0"/>
                  <a:t>message in each channel (that is, for each channel task).</a:t>
                </a:r>
              </a:p>
              <a:p>
                <a:pPr lvl="1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/>
                  <a:t>Measuring real time here (not counting rounds).</a:t>
                </a:r>
              </a:p>
              <a:p>
                <a:pPr lvl="1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/>
                  <a:t>Only upper bounds, so this does not restrict executions.</a:t>
                </a:r>
              </a:p>
              <a:p>
                <a:pPr lvl="1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/>
                  <a:t>Bound still holds in spite of the possibility of “pileups” of messages in channels and send buffers.</a:t>
                </a:r>
              </a:p>
              <a:p>
                <a:pPr lvl="2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/>
                  <a:t>Pileups can be interpreted as meaning that some tokens have sped up.</a:t>
                </a:r>
              </a:p>
              <a:p>
                <a:pPr lvl="2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/>
                  <a:t>See analysis in book.</a:t>
                </a:r>
                <a:endParaRPr lang="en-US" sz="1800" dirty="0"/>
              </a:p>
            </p:txBody>
          </p:sp>
        </mc:Choice>
        <mc:Fallback xmlns="">
          <p:sp>
            <p:nvSpPr>
              <p:cNvPr id="1945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t="-1887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5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/>
              <a:t>Reducing the message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58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800" dirty="0">
                    <a:solidFill>
                      <a:schemeClr val="accent3">
                        <a:lumMod val="50000"/>
                      </a:schemeClr>
                    </a:solidFill>
                  </a:rPr>
                  <a:t>Hirschberg-Sinclair: </a:t>
                </a:r>
              </a:p>
              <a:p>
                <a:pPr lvl="1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500" dirty="0" smtClean="0"/>
                  <a:t>Uses bidirectional communication.</a:t>
                </a:r>
              </a:p>
              <a:p>
                <a:pPr lvl="1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500" dirty="0" smtClean="0"/>
                  <a:t>Send </a:t>
                </a:r>
                <a:r>
                  <a:rPr lang="en-US" sz="2500" dirty="0"/>
                  <a:t>in both directions, to successively doubled distances.</a:t>
                </a:r>
              </a:p>
              <a:p>
                <a:pPr lvl="1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500" dirty="0"/>
                  <a:t>Extends immediately to </a:t>
                </a:r>
                <a:r>
                  <a:rPr lang="en-US" sz="2500" dirty="0" smtClean="0"/>
                  <a:t>the asynchronous </a:t>
                </a:r>
                <a:r>
                  <a:rPr lang="en-US" sz="2500" dirty="0"/>
                  <a:t>model.</a:t>
                </a:r>
              </a:p>
              <a:p>
                <a:pPr lvl="1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/>
                      </a:rPr>
                      <m:t>𝑂</m:t>
                    </m:r>
                    <m:r>
                      <a:rPr lang="en-US" sz="2500" i="1" dirty="0" smtClean="0">
                        <a:latin typeface="Cambria Math"/>
                      </a:rPr>
                      <m:t>(</m:t>
                    </m:r>
                    <m:r>
                      <a:rPr lang="en-US" sz="2500" i="1" dirty="0" smtClean="0">
                        <a:latin typeface="Cambria Math"/>
                      </a:rPr>
                      <m:t>𝑛</m:t>
                    </m:r>
                    <m:r>
                      <a:rPr lang="en-US" sz="2500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500" i="1" dirty="0" smtClean="0">
                        <a:latin typeface="Cambria Math"/>
                      </a:rPr>
                      <m:t>log</m:t>
                    </m:r>
                    <m:r>
                      <a:rPr lang="en-US" sz="2500" i="1" dirty="0" smtClean="0">
                        <a:latin typeface="Cambria Math"/>
                      </a:rPr>
                      <m:t>⁡</m:t>
                    </m:r>
                    <m:r>
                      <a:rPr lang="en-US" sz="2500" i="1" dirty="0" smtClean="0">
                        <a:latin typeface="Cambria Math"/>
                      </a:rPr>
                      <m:t>𝑛</m:t>
                    </m:r>
                    <m:r>
                      <a:rPr lang="en-US" sz="25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500" dirty="0"/>
                  <a:t>messages.</a:t>
                </a:r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8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Peterson:</a:t>
                </a:r>
                <a:endParaRPr lang="en-US" sz="2800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500" dirty="0" smtClean="0">
                    <a:solidFill>
                      <a:srgbClr val="990033"/>
                    </a:solidFill>
                  </a:rPr>
                  <a:t>Unidirectional communication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/>
                      </a:rPr>
                      <m:t>𝑂</m:t>
                    </m:r>
                    <m:r>
                      <a:rPr lang="en-US" sz="2500" i="1" dirty="0">
                        <a:latin typeface="Cambria Math"/>
                      </a:rPr>
                      <m:t>(</m:t>
                    </m:r>
                    <m:r>
                      <a:rPr lang="en-US" sz="2500" i="1" dirty="0">
                        <a:latin typeface="Cambria Math"/>
                      </a:rPr>
                      <m:t>𝑛</m:t>
                    </m:r>
                    <m:r>
                      <a:rPr lang="en-US" sz="2500" i="1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500" i="1" dirty="0">
                        <a:latin typeface="Cambria Math"/>
                      </a:rPr>
                      <m:t>log</m:t>
                    </m:r>
                    <m:r>
                      <a:rPr lang="en-US" sz="2500" i="1" dirty="0">
                        <a:latin typeface="Cambria Math"/>
                      </a:rPr>
                      <m:t>⁡ </m:t>
                    </m:r>
                    <m:r>
                      <a:rPr lang="en-US" sz="2500" i="1" dirty="0">
                        <a:latin typeface="Cambria Math"/>
                      </a:rPr>
                      <m:t>𝑛</m:t>
                    </m:r>
                    <m:r>
                      <a:rPr lang="en-US" sz="25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sz="2500" dirty="0"/>
                  <a:t>messages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500" dirty="0" smtClean="0"/>
                  <a:t>Unknown </a:t>
                </a:r>
                <a:r>
                  <a:rPr lang="en-US" sz="2500" dirty="0"/>
                  <a:t>ring size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500" dirty="0"/>
                  <a:t>Comparison-based</a:t>
                </a:r>
                <a:endParaRPr lang="en-US" sz="2400" dirty="0"/>
              </a:p>
            </p:txBody>
          </p:sp>
        </mc:Choice>
        <mc:Fallback xmlns="">
          <p:sp>
            <p:nvSpPr>
              <p:cNvPr id="1955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t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408086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31040" cy="963461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Peterson’s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0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6481" y="1143000"/>
                <a:ext cx="8228160" cy="5465854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391686" indent="-293764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 smtClean="0"/>
                  <a:t>Proceed in asynchronous “phases” (may execute concurrently).</a:t>
                </a:r>
              </a:p>
              <a:p>
                <a:pPr marL="391686" indent="-293764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/>
                  <a:t>In each phase, each process is </a:t>
                </a:r>
                <a:r>
                  <a:rPr lang="en-US" sz="2400" dirty="0">
                    <a:solidFill>
                      <a:srgbClr val="990033"/>
                    </a:solidFill>
                  </a:rPr>
                  <a:t>active</a:t>
                </a:r>
                <a:r>
                  <a:rPr lang="en-US" sz="2400" dirty="0"/>
                  <a:t> or </a:t>
                </a:r>
                <a:r>
                  <a:rPr lang="en-US" sz="2400" dirty="0" smtClean="0">
                    <a:solidFill>
                      <a:srgbClr val="990033"/>
                    </a:solidFill>
                  </a:rPr>
                  <a:t>passive</a:t>
                </a:r>
                <a:r>
                  <a:rPr lang="en-US" sz="2400" dirty="0" smtClean="0"/>
                  <a:t>; passive </a:t>
                </a:r>
                <a:r>
                  <a:rPr lang="en-US" sz="2400" dirty="0"/>
                  <a:t>processes just pass messages along.</a:t>
                </a:r>
              </a:p>
              <a:p>
                <a:pPr marL="391686" indent="-293764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/>
                  <a:t>In each phase, at least half of the active processes become passive; so </a:t>
                </a:r>
                <a:r>
                  <a:rPr lang="en-US" sz="2400" dirty="0" smtClean="0"/>
                  <a:t>there are at </a:t>
                </a:r>
                <a:r>
                  <a:rPr lang="en-US" sz="2400" dirty="0"/>
                  <a:t>most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/>
                      </a:rPr>
                      <m:t>log</m:t>
                    </m:r>
                    <m:r>
                      <a:rPr lang="en-US" sz="2400" i="1" dirty="0" smtClean="0">
                        <a:latin typeface="Cambria Math"/>
                      </a:rPr>
                      <m:t>⁡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phases until election.</a:t>
                </a:r>
              </a:p>
              <a:p>
                <a:pPr marL="391686" indent="-293764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>
                    <a:solidFill>
                      <a:srgbClr val="990033"/>
                    </a:solidFill>
                  </a:rPr>
                  <a:t>Phase 1:</a:t>
                </a:r>
              </a:p>
              <a:p>
                <a:pPr marL="783372" lvl="1" indent="-260644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Send UID two processes clockwise; collect two UIDs from predecessors.</a:t>
                </a:r>
              </a:p>
              <a:p>
                <a:pPr marL="783372" lvl="1" indent="-260644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Remain active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the middle UID </a:t>
                </a:r>
                <a:r>
                  <a:rPr lang="en-US" sz="2000" dirty="0" smtClean="0"/>
                  <a:t>is larger than the other two.</a:t>
                </a:r>
                <a:endParaRPr lang="en-US" sz="2000" dirty="0"/>
              </a:p>
              <a:p>
                <a:pPr marL="783372" lvl="1" indent="-260644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In this case, adopt </a:t>
                </a:r>
                <a:r>
                  <a:rPr lang="en-US" sz="2000" dirty="0" smtClean="0"/>
                  <a:t>the middle UID.</a:t>
                </a:r>
                <a:endParaRPr lang="en-US" sz="2000" dirty="0"/>
              </a:p>
              <a:p>
                <a:pPr marL="783372" lvl="1" indent="-260644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Some process remains active (assuming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𝑛</m:t>
                    </m:r>
                    <m:r>
                      <a:rPr lang="en-US" sz="2000" b="0" i="1" dirty="0" smtClean="0">
                        <a:latin typeface="Cambria Math"/>
                      </a:rPr>
                      <m:t>≥2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), but no more than half.</a:t>
                </a:r>
              </a:p>
              <a:p>
                <a:pPr marL="391686" indent="-293764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>
                    <a:solidFill>
                      <a:srgbClr val="990033"/>
                    </a:solidFill>
                  </a:rPr>
                  <a:t>Later phases: </a:t>
                </a:r>
              </a:p>
              <a:p>
                <a:pPr marL="783372" lvl="1" indent="-260644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Same, except that the passive processes just pass messages on.</a:t>
                </a:r>
              </a:p>
              <a:p>
                <a:pPr marL="783372" lvl="1" indent="-260644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No more than half of those active </a:t>
                </a:r>
                <a:r>
                  <a:rPr lang="en-US" sz="2000" dirty="0" smtClean="0"/>
                  <a:t>before the </a:t>
                </a:r>
                <a:r>
                  <a:rPr lang="en-US" sz="2000" dirty="0"/>
                  <a:t>phase remain active.</a:t>
                </a:r>
              </a:p>
              <a:p>
                <a:pPr marL="391686" indent="-293764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>
                    <a:solidFill>
                      <a:srgbClr val="990033"/>
                    </a:solidFill>
                  </a:rPr>
                  <a:t>Termination:</a:t>
                </a:r>
              </a:p>
              <a:p>
                <a:pPr marL="783372" lvl="1" indent="-260644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If a process sees that its immediate predecessor’s UID is the same as its own, </a:t>
                </a:r>
                <a:r>
                  <a:rPr lang="en-US" sz="2000" dirty="0" smtClean="0"/>
                  <a:t>it elects </a:t>
                </a:r>
                <a:r>
                  <a:rPr lang="en-US" sz="2000" dirty="0"/>
                  <a:t>itself the leader (knows it’s the only active process left).</a:t>
                </a:r>
              </a:p>
            </p:txBody>
          </p:sp>
        </mc:Choice>
        <mc:Fallback xmlns="">
          <p:sp>
            <p:nvSpPr>
              <p:cNvPr id="3277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6481" y="1143000"/>
                <a:ext cx="8228160" cy="5465854"/>
              </a:xfrm>
              <a:blipFill rotWithShape="1">
                <a:blip r:embed="rId3"/>
                <a:stretch>
                  <a:fillRect t="-3013" r="-1481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3025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PetersonLeader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4046400" cy="376023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91686" indent="-293764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400" dirty="0"/>
              <a:t>Signature</a:t>
            </a:r>
          </a:p>
          <a:p>
            <a:pPr marL="783372" lvl="1" indent="-260644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i="1" dirty="0"/>
              <a:t>in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receive(v)</a:t>
            </a:r>
            <a:r>
              <a:rPr lang="en-US" sz="2000" baseline="-33000" dirty="0">
                <a:solidFill>
                  <a:schemeClr val="accent2">
                    <a:lumMod val="75000"/>
                  </a:schemeClr>
                </a:solidFill>
              </a:rPr>
              <a:t>i-1,i</a:t>
            </a:r>
            <a:r>
              <a:rPr lang="en-US" sz="2000" dirty="0"/>
              <a:t>, v </a:t>
            </a:r>
            <a:r>
              <a:rPr lang="en-US" sz="2000" dirty="0" smtClean="0"/>
              <a:t>a </a:t>
            </a:r>
            <a:r>
              <a:rPr lang="en-US" sz="2000" dirty="0"/>
              <a:t>UID</a:t>
            </a:r>
          </a:p>
          <a:p>
            <a:pPr marL="783372" lvl="1" indent="-260644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i="1" dirty="0"/>
              <a:t>out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send(v)</a:t>
            </a:r>
            <a:r>
              <a:rPr lang="en-US" sz="2000" baseline="-33000" dirty="0">
                <a:solidFill>
                  <a:schemeClr val="accent2">
                    <a:lumMod val="75000"/>
                  </a:schemeClr>
                </a:solidFill>
              </a:rPr>
              <a:t>i,i+1</a:t>
            </a:r>
            <a:r>
              <a:rPr lang="en-US" sz="2000" dirty="0"/>
              <a:t>, v </a:t>
            </a:r>
            <a:r>
              <a:rPr lang="en-US" sz="2000" dirty="0" smtClean="0"/>
              <a:t>a </a:t>
            </a:r>
            <a:r>
              <a:rPr lang="en-US" sz="2000" dirty="0"/>
              <a:t>UID</a:t>
            </a:r>
          </a:p>
          <a:p>
            <a:pPr marL="783372" lvl="1" indent="-260644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i="1" dirty="0"/>
              <a:t>out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leader</a:t>
            </a:r>
            <a:r>
              <a:rPr lang="en-US" sz="2000" baseline="-330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endParaRPr lang="en-US" sz="2000" baseline="-33000" dirty="0">
              <a:solidFill>
                <a:schemeClr val="accent2">
                  <a:lumMod val="75000"/>
                </a:schemeClr>
              </a:solidFill>
            </a:endParaRPr>
          </a:p>
          <a:p>
            <a:pPr marL="783372" lvl="1" indent="-260644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endParaRPr lang="en-US" sz="2000" baseline="-33000" dirty="0"/>
          </a:p>
          <a:p>
            <a:pPr marL="783372" lvl="1" indent="-260644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i="1" dirty="0" err="1"/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get-second-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uid</a:t>
            </a:r>
            <a:r>
              <a:rPr lang="en-US" sz="2000" baseline="-330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endParaRPr lang="en-US" sz="2000" baseline="-33000" dirty="0">
              <a:solidFill>
                <a:schemeClr val="accent2">
                  <a:lumMod val="75000"/>
                </a:schemeClr>
              </a:solidFill>
            </a:endParaRPr>
          </a:p>
          <a:p>
            <a:pPr marL="783372" lvl="1" indent="-260644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i="1" dirty="0" err="1"/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get-third-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uid</a:t>
            </a:r>
            <a:r>
              <a:rPr lang="en-US" sz="2000" baseline="-330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endParaRPr lang="en-US" sz="2000" baseline="-33000" dirty="0">
              <a:solidFill>
                <a:schemeClr val="accent2">
                  <a:lumMod val="75000"/>
                </a:schemeClr>
              </a:solidFill>
            </a:endParaRPr>
          </a:p>
          <a:p>
            <a:pPr marL="783372" lvl="1" indent="-260644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i="1" dirty="0" err="1"/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advance-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phase</a:t>
            </a:r>
            <a:r>
              <a:rPr lang="en-US" sz="2000" baseline="-330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endParaRPr lang="en-US" sz="2000" baseline="-33000" dirty="0">
              <a:solidFill>
                <a:schemeClr val="accent2">
                  <a:lumMod val="75000"/>
                </a:schemeClr>
              </a:solidFill>
            </a:endParaRPr>
          </a:p>
          <a:p>
            <a:pPr marL="783372" lvl="1" indent="-260644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i="1" dirty="0" err="1"/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become-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relay</a:t>
            </a:r>
            <a:r>
              <a:rPr lang="en-US" sz="2000" baseline="-330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endParaRPr lang="en-US" sz="2000" baseline="-33000" dirty="0">
              <a:solidFill>
                <a:schemeClr val="accent2">
                  <a:lumMod val="75000"/>
                </a:schemeClr>
              </a:solidFill>
            </a:endParaRPr>
          </a:p>
          <a:p>
            <a:pPr marL="783372" lvl="1" indent="-260644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i="1" dirty="0" err="1"/>
              <a:t>int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relay</a:t>
            </a:r>
            <a:r>
              <a:rPr lang="en-US" sz="2000" baseline="-330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endParaRPr lang="en-US" sz="2000" baseline="-3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4561920" y="1604328"/>
            <a:ext cx="4354560" cy="525367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91686" indent="-293764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400" dirty="0"/>
              <a:t>State variables</a:t>
            </a:r>
          </a:p>
          <a:p>
            <a:pPr marL="783372" lvl="1" indent="-260644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mode:</a:t>
            </a:r>
            <a:r>
              <a:rPr lang="en-US" sz="2000" dirty="0"/>
              <a:t> active or relay,</a:t>
            </a:r>
            <a:br>
              <a:rPr lang="en-US" sz="2000" dirty="0"/>
            </a:br>
            <a:r>
              <a:rPr lang="en-US" sz="2000" dirty="0"/>
              <a:t>   initially active</a:t>
            </a:r>
          </a:p>
          <a:p>
            <a:pPr marL="783372" lvl="1" indent="-260644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status:</a:t>
            </a:r>
            <a:r>
              <a:rPr lang="en-US" sz="2000" dirty="0"/>
              <a:t> unknown, chosen, or reported, initially unknown</a:t>
            </a:r>
          </a:p>
          <a:p>
            <a:pPr marL="783372" lvl="1" indent="-260644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id1,</a:t>
            </a:r>
            <a:r>
              <a:rPr lang="en-US" sz="2000" dirty="0" smtClean="0"/>
              <a:t> </a:t>
            </a:r>
            <a:r>
              <a:rPr lang="en-US" sz="2000" dirty="0"/>
              <a:t>initially i's UID</a:t>
            </a:r>
          </a:p>
          <a:p>
            <a:pPr marL="783372" lvl="1" indent="-260644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id2,</a:t>
            </a:r>
            <a:r>
              <a:rPr lang="en-US" sz="2000" dirty="0" smtClean="0"/>
              <a:t> </a:t>
            </a:r>
            <a:r>
              <a:rPr lang="en-US" sz="2000" dirty="0"/>
              <a:t>initially null</a:t>
            </a:r>
          </a:p>
          <a:p>
            <a:pPr marL="783372" lvl="1" indent="-260644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id3,</a:t>
            </a:r>
            <a:r>
              <a:rPr lang="en-US" sz="2000" dirty="0" smtClean="0"/>
              <a:t> </a:t>
            </a:r>
            <a:r>
              <a:rPr lang="en-US" sz="2000" dirty="0"/>
              <a:t>initially null</a:t>
            </a:r>
          </a:p>
          <a:p>
            <a:pPr marL="783372" lvl="1" indent="-260644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end,</a:t>
            </a:r>
            <a:r>
              <a:rPr lang="en-US" sz="2000" dirty="0" smtClean="0"/>
              <a:t> </a:t>
            </a:r>
            <a:r>
              <a:rPr lang="en-US" sz="2000" dirty="0"/>
              <a:t>FIFO queue of UIDs;</a:t>
            </a:r>
            <a:br>
              <a:rPr lang="en-US" sz="2000" dirty="0"/>
            </a:br>
            <a:r>
              <a:rPr lang="en-US" sz="2000" dirty="0"/>
              <a:t>  initially </a:t>
            </a:r>
            <a:r>
              <a:rPr lang="en-US" sz="2000" dirty="0" smtClean="0"/>
              <a:t>contains just </a:t>
            </a:r>
            <a:r>
              <a:rPr lang="en-US" sz="2000" dirty="0"/>
              <a:t>i's UID</a:t>
            </a:r>
          </a:p>
          <a:p>
            <a:pPr marL="783372" lvl="1" indent="-260644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receive:</a:t>
            </a:r>
            <a:r>
              <a:rPr lang="en-US" sz="2000" dirty="0"/>
              <a:t> FIFO queue of </a:t>
            </a:r>
            <a:r>
              <a:rPr lang="en-US" sz="2000" dirty="0" smtClean="0"/>
              <a:t>UIDs, </a:t>
            </a:r>
          </a:p>
          <a:p>
            <a:pPr marL="522728" lvl="1" indent="0">
              <a:lnSpc>
                <a:spcPct val="90000"/>
              </a:lnSpc>
              <a:buSzPct val="7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 initially empty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24158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PetersonLeader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474715"/>
            <a:ext cx="4014720" cy="499876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91686" indent="-293764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/>
              <a:t>get-second-</a:t>
            </a:r>
            <a:r>
              <a:rPr lang="en-US" sz="2000" dirty="0" err="1"/>
              <a:t>uid</a:t>
            </a:r>
            <a:r>
              <a:rPr lang="en-US" sz="2000" baseline="-33000" dirty="0" err="1"/>
              <a:t>i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  pre: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mode</a:t>
            </a:r>
            <a:r>
              <a:rPr lang="en-US" sz="2000" dirty="0"/>
              <a:t> = active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receive</a:t>
            </a:r>
            <a:r>
              <a:rPr lang="en-US" sz="2000" dirty="0"/>
              <a:t> is nonempty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uid2 </a:t>
            </a:r>
            <a:r>
              <a:rPr lang="en-US" sz="2000" dirty="0"/>
              <a:t>= null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 err="1"/>
              <a:t>eff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uid2 </a:t>
            </a:r>
            <a:r>
              <a:rPr lang="en-US" sz="2000" dirty="0"/>
              <a:t>:= head(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receive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        remove head of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receive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/>
              <a:t>        add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uid2</a:t>
            </a:r>
            <a:r>
              <a:rPr lang="en-US" sz="2000" dirty="0"/>
              <a:t> to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send</a:t>
            </a:r>
            <a:r>
              <a:rPr lang="en-US" sz="2000" dirty="0">
                <a:solidFill>
                  <a:schemeClr val="accent2"/>
                </a:solidFill>
              </a:rPr>
              <a:t/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/>
              <a:t>        if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uid2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uid1</a:t>
            </a:r>
            <a:r>
              <a:rPr lang="en-US" sz="2000" dirty="0"/>
              <a:t> then</a:t>
            </a:r>
            <a:br>
              <a:rPr lang="en-US" sz="2000" dirty="0"/>
            </a:br>
            <a:r>
              <a:rPr lang="en-US" sz="2000" dirty="0"/>
              <a:t> 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:= chosen</a:t>
            </a:r>
          </a:p>
          <a:p>
            <a:pPr marL="391686" indent="-293764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endParaRPr lang="en-US" sz="2000" dirty="0"/>
          </a:p>
          <a:p>
            <a:pPr marL="391686" indent="-293764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/>
              <a:t>get-third-</a:t>
            </a:r>
            <a:r>
              <a:rPr lang="en-US" sz="2000" dirty="0" err="1"/>
              <a:t>uid</a:t>
            </a:r>
            <a:r>
              <a:rPr lang="en-US" sz="2000" baseline="-33000" dirty="0" err="1"/>
              <a:t>i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  pre: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mode</a:t>
            </a:r>
            <a:r>
              <a:rPr lang="en-US" sz="2000" dirty="0"/>
              <a:t> = active</a:t>
            </a:r>
            <a:br>
              <a:rPr lang="en-US" sz="2000" dirty="0"/>
            </a:br>
            <a:r>
              <a:rPr lang="en-US" sz="2000" dirty="0"/>
              <a:t>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receive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is nonempty</a:t>
            </a:r>
            <a:br>
              <a:rPr lang="en-US" sz="2000" dirty="0"/>
            </a:br>
            <a:r>
              <a:rPr lang="en-US" sz="2000" dirty="0"/>
              <a:t>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uid2</a:t>
            </a:r>
            <a:r>
              <a:rPr lang="en-US" sz="2000" dirty="0"/>
              <a:t> ≠ null</a:t>
            </a:r>
            <a:br>
              <a:rPr lang="en-US" sz="2000" dirty="0"/>
            </a:br>
            <a:r>
              <a:rPr lang="en-US" sz="2000" dirty="0"/>
              <a:t>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uid3</a:t>
            </a:r>
            <a:r>
              <a:rPr lang="en-US" sz="2000" dirty="0"/>
              <a:t> = null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 err="1"/>
              <a:t>eff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uid3</a:t>
            </a:r>
            <a:r>
              <a:rPr lang="en-US" sz="2000" dirty="0"/>
              <a:t> := head(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receive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        remove head of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receive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4672800" y="1474715"/>
            <a:ext cx="4243680" cy="538328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91686" indent="-293764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/>
              <a:t>advance-</a:t>
            </a:r>
            <a:r>
              <a:rPr lang="en-US" sz="2000" dirty="0" err="1"/>
              <a:t>phase</a:t>
            </a:r>
            <a:r>
              <a:rPr lang="en-US" sz="2000" baseline="-33000" dirty="0" err="1"/>
              <a:t>i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  pre: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mode</a:t>
            </a:r>
            <a:r>
              <a:rPr lang="en-US" sz="2000" dirty="0"/>
              <a:t> = active</a:t>
            </a:r>
            <a:br>
              <a:rPr lang="en-US" sz="2000" dirty="0"/>
            </a:br>
            <a:r>
              <a:rPr lang="en-US" sz="2000" dirty="0"/>
              <a:t>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uid3</a:t>
            </a:r>
            <a:r>
              <a:rPr lang="en-US" sz="2000" dirty="0"/>
              <a:t> ≠ null</a:t>
            </a:r>
            <a:br>
              <a:rPr lang="en-US" sz="2000" dirty="0"/>
            </a:br>
            <a:r>
              <a:rPr lang="en-US" sz="2000" dirty="0"/>
              <a:t>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uid2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&gt; max(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uid1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uid3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 err="1"/>
              <a:t>eff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uid1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:=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uid2</a:t>
            </a:r>
            <a:r>
              <a:rPr lang="en-US" sz="2000" dirty="0">
                <a:solidFill>
                  <a:schemeClr val="accent2"/>
                </a:solidFill>
              </a:rPr>
              <a:t/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/>
              <a:t> 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uid2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, uid3 </a:t>
            </a:r>
            <a:r>
              <a:rPr lang="en-US" sz="2000" dirty="0"/>
              <a:t>:= null</a:t>
            </a:r>
            <a:br>
              <a:rPr lang="en-US" sz="2000" dirty="0"/>
            </a:br>
            <a:r>
              <a:rPr lang="en-US" sz="2000" dirty="0"/>
              <a:t>        add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uid1</a:t>
            </a:r>
            <a:r>
              <a:rPr lang="en-US" sz="2000" dirty="0"/>
              <a:t> to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send </a:t>
            </a:r>
          </a:p>
          <a:p>
            <a:pPr marL="391686" indent="-293764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endParaRPr lang="en-US" sz="2000" dirty="0">
              <a:solidFill>
                <a:schemeClr val="accent2"/>
              </a:solidFill>
            </a:endParaRPr>
          </a:p>
          <a:p>
            <a:pPr marL="391686" indent="-293764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/>
              <a:t>become-</a:t>
            </a:r>
            <a:r>
              <a:rPr lang="en-US" sz="2000" dirty="0" err="1"/>
              <a:t>relay</a:t>
            </a:r>
            <a:r>
              <a:rPr lang="en-US" sz="2000" baseline="-33000" dirty="0" err="1"/>
              <a:t>i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  pre: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mode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= active</a:t>
            </a:r>
            <a:br>
              <a:rPr lang="en-US" sz="2000" dirty="0"/>
            </a:br>
            <a:r>
              <a:rPr lang="en-US" sz="2000" dirty="0"/>
              <a:t>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uid3</a:t>
            </a:r>
            <a:r>
              <a:rPr lang="en-US" sz="2000" dirty="0"/>
              <a:t> ≠ null</a:t>
            </a:r>
            <a:br>
              <a:rPr lang="en-US" sz="2000" dirty="0"/>
            </a:br>
            <a:r>
              <a:rPr lang="en-US" sz="2000" dirty="0"/>
              <a:t>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uid2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≤ max(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uid1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uid3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 err="1"/>
              <a:t>eff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mode</a:t>
            </a:r>
            <a:r>
              <a:rPr lang="en-US" sz="2000" dirty="0"/>
              <a:t> := relay</a:t>
            </a:r>
          </a:p>
          <a:p>
            <a:pPr marL="391686" indent="-293764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endParaRPr lang="en-US" sz="2000" dirty="0"/>
          </a:p>
          <a:p>
            <a:pPr marL="391686" indent="-293764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 err="1"/>
              <a:t>relay</a:t>
            </a:r>
            <a:r>
              <a:rPr lang="en-US" sz="2000" baseline="-33000" dirty="0" err="1"/>
              <a:t>i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  pre: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mode</a:t>
            </a:r>
            <a:r>
              <a:rPr lang="en-US" sz="2000" dirty="0"/>
              <a:t> = relay</a:t>
            </a:r>
            <a:br>
              <a:rPr lang="en-US" sz="2000" dirty="0"/>
            </a:br>
            <a:r>
              <a:rPr lang="en-US" sz="2000" dirty="0"/>
              <a:t>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receive</a:t>
            </a:r>
            <a:r>
              <a:rPr lang="en-US" sz="2000" dirty="0"/>
              <a:t> is nonempty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 err="1"/>
              <a:t>eff</a:t>
            </a:r>
            <a:r>
              <a:rPr lang="en-US" sz="2000" dirty="0"/>
              <a:t>: move head(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receive</a:t>
            </a:r>
            <a:r>
              <a:rPr lang="en-US" sz="2000" dirty="0"/>
              <a:t>) to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11043673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  <a:tab pos="7879796" algn="l"/>
              </a:tabLst>
            </a:pPr>
            <a:r>
              <a:rPr lang="en-US"/>
              <a:t>Executions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600" y="1600008"/>
            <a:ext cx="8534880" cy="4800791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normAutofit lnSpcReduction="10000"/>
          </a:bodyPr>
          <a:lstStyle/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  <a:tab pos="7879796" algn="l"/>
              </a:tabLst>
            </a:pPr>
            <a:r>
              <a:rPr lang="en-US" sz="2800" dirty="0"/>
              <a:t>A</a:t>
            </a:r>
            <a:r>
              <a:rPr lang="en-US" sz="2800" dirty="0" smtClean="0"/>
              <a:t>n </a:t>
            </a:r>
            <a:r>
              <a:rPr lang="en-US" sz="2800" dirty="0">
                <a:solidFill>
                  <a:srgbClr val="A50021"/>
                </a:solidFill>
              </a:rPr>
              <a:t>execution</a:t>
            </a:r>
            <a:r>
              <a:rPr lang="en-US" sz="2800" dirty="0"/>
              <a:t> </a:t>
            </a:r>
            <a:r>
              <a:rPr lang="en-US" sz="2800" dirty="0" smtClean="0"/>
              <a:t>of an I/O automaton is </a:t>
            </a:r>
            <a:r>
              <a:rPr lang="en-US" sz="2800" dirty="0"/>
              <a:t>a finite or infinite </a:t>
            </a:r>
            <a:r>
              <a:rPr lang="en-US" sz="2800" dirty="0" smtClean="0"/>
              <a:t>sequence:</a:t>
            </a:r>
          </a:p>
          <a:p>
            <a:pPr marL="781932" lvl="1" indent="-259204"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  <a:tab pos="7879796" algn="l"/>
              </a:tabLst>
            </a:pPr>
            <a:r>
              <a:rPr lang="en-US" sz="2400" dirty="0" smtClean="0"/>
              <a:t>s</a:t>
            </a:r>
            <a:r>
              <a:rPr lang="en-US" sz="2400" baseline="-33000" dirty="0" smtClean="0"/>
              <a:t>0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</a:t>
            </a:r>
            <a:r>
              <a:rPr lang="en-US" sz="2400" baseline="-33000" dirty="0" smtClean="0"/>
              <a:t>1</a:t>
            </a:r>
            <a:r>
              <a:rPr lang="en-US" sz="2400" dirty="0" smtClean="0"/>
              <a:t> s</a:t>
            </a:r>
            <a:r>
              <a:rPr lang="en-US" sz="2400" baseline="-33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</a:t>
            </a:r>
            <a:r>
              <a:rPr lang="en-US" sz="2400" baseline="-33000" dirty="0" smtClean="0">
                <a:latin typeface="Symbol" pitchFamily="18" charset="2"/>
              </a:rPr>
              <a:t>2</a:t>
            </a:r>
            <a:r>
              <a:rPr lang="en-US" sz="2400" dirty="0" smtClean="0"/>
              <a:t> s</a:t>
            </a:r>
            <a:r>
              <a:rPr lang="en-US" sz="2400" baseline="-33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</a:t>
            </a:r>
            <a:r>
              <a:rPr lang="en-US" sz="2400" baseline="-33000" dirty="0" smtClean="0">
                <a:latin typeface="Symbol" pitchFamily="18" charset="2"/>
              </a:rPr>
              <a:t>3</a:t>
            </a:r>
            <a:r>
              <a:rPr lang="en-US" sz="2400" dirty="0" smtClean="0"/>
              <a:t> s</a:t>
            </a:r>
            <a:r>
              <a:rPr lang="en-US" sz="2400" baseline="-33000" dirty="0" smtClean="0"/>
              <a:t>3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</a:t>
            </a:r>
            <a:r>
              <a:rPr lang="en-US" sz="2400" baseline="-33000" dirty="0" smtClean="0">
                <a:latin typeface="Symbol" pitchFamily="18" charset="2"/>
              </a:rPr>
              <a:t>4</a:t>
            </a:r>
            <a:r>
              <a:rPr lang="en-US" sz="2400" dirty="0" smtClean="0"/>
              <a:t> s</a:t>
            </a:r>
            <a:r>
              <a:rPr lang="en-US" sz="2400" baseline="-33000" dirty="0" smtClean="0"/>
              <a:t>4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</a:t>
            </a:r>
            <a:r>
              <a:rPr lang="en-US" sz="2400" baseline="-33000" dirty="0" smtClean="0">
                <a:latin typeface="Symbol" pitchFamily="18" charset="2"/>
              </a:rPr>
              <a:t>5</a:t>
            </a:r>
            <a:r>
              <a:rPr lang="en-US" sz="2400" dirty="0" smtClean="0"/>
              <a:t> s</a:t>
            </a:r>
            <a:r>
              <a:rPr lang="en-US" sz="2400" baseline="-33000" dirty="0" smtClean="0"/>
              <a:t>5</a:t>
            </a:r>
            <a:r>
              <a:rPr lang="en-US" sz="2400" dirty="0" smtClean="0"/>
              <a:t> ... (if finite, ends in state)</a:t>
            </a:r>
          </a:p>
          <a:p>
            <a:pPr marL="781932" lvl="1" indent="-259204"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  <a:tab pos="7879796" algn="l"/>
              </a:tabLst>
            </a:pPr>
            <a:r>
              <a:rPr lang="en-US" sz="2400" dirty="0" smtClean="0"/>
              <a:t>s</a:t>
            </a:r>
            <a:r>
              <a:rPr lang="en-US" sz="2400" baseline="-33000" dirty="0" smtClean="0"/>
              <a:t>0</a:t>
            </a:r>
            <a:r>
              <a:rPr lang="en-US" sz="2400" dirty="0" smtClean="0"/>
              <a:t> is a start state</a:t>
            </a:r>
          </a:p>
          <a:p>
            <a:pPr marL="781932" lvl="1" indent="-259204"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  <a:tab pos="7879796" algn="l"/>
              </a:tabLst>
            </a:pPr>
            <a:r>
              <a:rPr lang="en-US" sz="2400" dirty="0" smtClean="0"/>
              <a:t>(</a:t>
            </a:r>
            <a:r>
              <a:rPr lang="en-US" sz="2400" dirty="0" err="1" smtClean="0"/>
              <a:t>s</a:t>
            </a:r>
            <a:r>
              <a:rPr lang="en-US" sz="2400" baseline="-33000" dirty="0" err="1" smtClean="0"/>
              <a:t>i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</a:t>
            </a:r>
            <a:r>
              <a:rPr lang="en-US" sz="2400" baseline="-33000" dirty="0" smtClean="0"/>
              <a:t>i</a:t>
            </a:r>
            <a:r>
              <a:rPr lang="en-US" sz="2400" baseline="-33000" dirty="0" smtClean="0">
                <a:latin typeface="Symbol" pitchFamily="18" charset="2"/>
              </a:rPr>
              <a:t>+1</a:t>
            </a:r>
            <a:r>
              <a:rPr lang="en-US" sz="2400" dirty="0" smtClean="0"/>
              <a:t>, s</a:t>
            </a:r>
            <a:r>
              <a:rPr lang="en-US" sz="2400" baseline="-33000" dirty="0" smtClean="0"/>
              <a:t>i+1</a:t>
            </a:r>
            <a:r>
              <a:rPr lang="en-US" sz="2400" dirty="0" smtClean="0"/>
              <a:t>) is a step (i.e., in trans)</a:t>
            </a: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  <a:tab pos="7879796" algn="l"/>
              </a:tabLst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Execution fragment:  </a:t>
            </a:r>
            <a:r>
              <a:rPr lang="en-US" sz="2800" dirty="0" smtClean="0"/>
              <a:t>Same, but might not begin in a start state.</a:t>
            </a:r>
          </a:p>
          <a:p>
            <a:pPr marL="391686" indent="-293764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  <a:tab pos="7879796" algn="l"/>
              </a:tabLst>
            </a:pPr>
            <a:r>
              <a:rPr lang="en-US" sz="2800" dirty="0" smtClean="0"/>
              <a:t>The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trace </a:t>
            </a:r>
            <a:r>
              <a:rPr lang="en-US" sz="2800" dirty="0"/>
              <a:t>of an execution is the subsequence of external actions in the execution</a:t>
            </a:r>
            <a:r>
              <a:rPr lang="en-US" sz="2800" dirty="0" smtClean="0"/>
              <a:t>.</a:t>
            </a:r>
          </a:p>
          <a:p>
            <a:pPr marL="391686" indent="-293764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  <a:tab pos="7879796" algn="l"/>
              </a:tabLst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trace</a:t>
            </a:r>
            <a:r>
              <a:rPr lang="en-US" sz="2800" dirty="0" smtClean="0"/>
              <a:t> of an I/O automaton is the trace of any execution of the automaton.</a:t>
            </a:r>
            <a:endParaRPr lang="en-US" sz="2800" dirty="0"/>
          </a:p>
          <a:p>
            <a:pPr marL="381882" indent="-259204"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  <a:tab pos="7879796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606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PetersonLeader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600" y="1600008"/>
                <a:ext cx="8534880" cy="4877792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391686" indent="-293764"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900" dirty="0"/>
                  <a:t>Tasks:</a:t>
                </a:r>
              </a:p>
              <a:p>
                <a:pPr marL="783372" lvl="1" indent="-260644"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500" dirty="0"/>
                  <a:t>{ </a:t>
                </a:r>
                <a:r>
                  <a:rPr lang="en-US" sz="2500" dirty="0">
                    <a:solidFill>
                      <a:schemeClr val="accent2">
                        <a:lumMod val="75000"/>
                      </a:schemeClr>
                    </a:solidFill>
                  </a:rPr>
                  <a:t>send(v)</a:t>
                </a:r>
                <a:r>
                  <a:rPr lang="en-US" sz="2500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i,i+1</a:t>
                </a:r>
                <a:r>
                  <a:rPr lang="en-US" sz="25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500" dirty="0"/>
                  <a:t>| v is a UID }</a:t>
                </a:r>
              </a:p>
              <a:p>
                <a:pPr marL="783372" lvl="1" indent="-260644"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500" dirty="0"/>
                  <a:t>{ </a:t>
                </a:r>
                <a:r>
                  <a:rPr lang="en-US" sz="2500" dirty="0">
                    <a:solidFill>
                      <a:schemeClr val="accent2">
                        <a:lumMod val="75000"/>
                      </a:schemeClr>
                    </a:solidFill>
                  </a:rPr>
                  <a:t>get-second-</a:t>
                </a:r>
                <a:r>
                  <a:rPr lang="en-US" sz="2500" dirty="0" err="1">
                    <a:solidFill>
                      <a:schemeClr val="accent2">
                        <a:lumMod val="75000"/>
                      </a:schemeClr>
                    </a:solidFill>
                  </a:rPr>
                  <a:t>uid</a:t>
                </a:r>
                <a:r>
                  <a:rPr lang="en-US" sz="2500" baseline="-33000" dirty="0" err="1">
                    <a:solidFill>
                      <a:schemeClr val="accent2">
                        <a:lumMod val="75000"/>
                      </a:schemeClr>
                    </a:solidFill>
                  </a:rPr>
                  <a:t>i</a:t>
                </a:r>
                <a:r>
                  <a:rPr lang="en-US" sz="2500" dirty="0">
                    <a:solidFill>
                      <a:schemeClr val="accent2">
                        <a:lumMod val="75000"/>
                      </a:schemeClr>
                    </a:solidFill>
                  </a:rPr>
                  <a:t>, get-third-</a:t>
                </a:r>
                <a:r>
                  <a:rPr lang="en-US" sz="2500" dirty="0" err="1">
                    <a:solidFill>
                      <a:schemeClr val="accent2">
                        <a:lumMod val="75000"/>
                      </a:schemeClr>
                    </a:solidFill>
                  </a:rPr>
                  <a:t>uid</a:t>
                </a:r>
                <a:r>
                  <a:rPr lang="en-US" sz="2500" baseline="-33000" dirty="0" err="1">
                    <a:solidFill>
                      <a:schemeClr val="accent2">
                        <a:lumMod val="75000"/>
                      </a:schemeClr>
                    </a:solidFill>
                  </a:rPr>
                  <a:t>i</a:t>
                </a:r>
                <a:r>
                  <a:rPr lang="en-US" sz="2500" dirty="0">
                    <a:solidFill>
                      <a:schemeClr val="accent2">
                        <a:lumMod val="75000"/>
                      </a:schemeClr>
                    </a:solidFill>
                  </a:rPr>
                  <a:t>, advance-</a:t>
                </a:r>
                <a:r>
                  <a:rPr lang="en-US" sz="2500" dirty="0" err="1">
                    <a:solidFill>
                      <a:schemeClr val="accent2">
                        <a:lumMod val="75000"/>
                      </a:schemeClr>
                    </a:solidFill>
                  </a:rPr>
                  <a:t>phase</a:t>
                </a:r>
                <a:r>
                  <a:rPr lang="en-US" sz="2500" baseline="-33000" dirty="0" err="1">
                    <a:solidFill>
                      <a:schemeClr val="accent2">
                        <a:lumMod val="75000"/>
                      </a:schemeClr>
                    </a:solidFill>
                  </a:rPr>
                  <a:t>i</a:t>
                </a:r>
                <a:r>
                  <a:rPr lang="en-US" sz="2500" dirty="0">
                    <a:solidFill>
                      <a:schemeClr val="accent2">
                        <a:lumMod val="75000"/>
                      </a:schemeClr>
                    </a:solidFill>
                  </a:rPr>
                  <a:t>, </a:t>
                </a:r>
                <a:br>
                  <a:rPr lang="en-US" sz="2500" dirty="0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en-US" sz="2500" dirty="0">
                    <a:solidFill>
                      <a:schemeClr val="accent2">
                        <a:lumMod val="75000"/>
                      </a:schemeClr>
                    </a:solidFill>
                  </a:rPr>
                  <a:t>  become-</a:t>
                </a:r>
                <a:r>
                  <a:rPr lang="en-US" sz="2500" dirty="0" err="1">
                    <a:solidFill>
                      <a:schemeClr val="accent2">
                        <a:lumMod val="75000"/>
                      </a:schemeClr>
                    </a:solidFill>
                  </a:rPr>
                  <a:t>relay</a:t>
                </a:r>
                <a:r>
                  <a:rPr lang="en-US" sz="2500" baseline="-33000" dirty="0" err="1">
                    <a:solidFill>
                      <a:schemeClr val="accent2">
                        <a:lumMod val="75000"/>
                      </a:schemeClr>
                    </a:solidFill>
                  </a:rPr>
                  <a:t>i</a:t>
                </a:r>
                <a:r>
                  <a:rPr lang="en-US" sz="2500" dirty="0">
                    <a:solidFill>
                      <a:schemeClr val="accent2">
                        <a:lumMod val="75000"/>
                      </a:schemeClr>
                    </a:solidFill>
                  </a:rPr>
                  <a:t>, </a:t>
                </a:r>
                <a:r>
                  <a:rPr lang="en-US" sz="2500" dirty="0" err="1">
                    <a:solidFill>
                      <a:schemeClr val="accent2">
                        <a:lumMod val="75000"/>
                      </a:schemeClr>
                    </a:solidFill>
                  </a:rPr>
                  <a:t>relay</a:t>
                </a:r>
                <a:r>
                  <a:rPr lang="en-US" sz="2500" baseline="-33000" dirty="0" err="1">
                    <a:solidFill>
                      <a:schemeClr val="accent2">
                        <a:lumMod val="75000"/>
                      </a:schemeClr>
                    </a:solidFill>
                  </a:rPr>
                  <a:t>i</a:t>
                </a:r>
                <a:r>
                  <a:rPr lang="en-US" sz="25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500" dirty="0"/>
                  <a:t>}</a:t>
                </a:r>
              </a:p>
              <a:p>
                <a:pPr marL="783372" lvl="1" indent="-260644"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500" dirty="0"/>
                  <a:t>{ </a:t>
                </a:r>
                <a:r>
                  <a:rPr lang="en-US" sz="2500" dirty="0" err="1">
                    <a:solidFill>
                      <a:schemeClr val="accent2">
                        <a:lumMod val="75000"/>
                      </a:schemeClr>
                    </a:solidFill>
                  </a:rPr>
                  <a:t>leader</a:t>
                </a:r>
                <a:r>
                  <a:rPr lang="en-US" sz="2500" baseline="-33000" dirty="0" err="1">
                    <a:solidFill>
                      <a:schemeClr val="accent2">
                        <a:lumMod val="75000"/>
                      </a:schemeClr>
                    </a:solidFill>
                  </a:rPr>
                  <a:t>i</a:t>
                </a:r>
                <a:r>
                  <a:rPr lang="en-US" sz="25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500" dirty="0"/>
                  <a:t>}</a:t>
                </a:r>
              </a:p>
              <a:p>
                <a:pPr marL="391686" indent="-293764"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900" dirty="0"/>
                  <a:t>Number of phases is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/>
                      </a:rPr>
                      <m:t>𝑂</m:t>
                    </m:r>
                    <m:r>
                      <a:rPr lang="en-US" sz="2900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900" i="1" dirty="0" smtClean="0">
                        <a:latin typeface="Cambria Math"/>
                      </a:rPr>
                      <m:t>log</m:t>
                    </m:r>
                    <m:r>
                      <a:rPr lang="en-US" sz="2900" i="1" dirty="0" smtClean="0">
                        <a:latin typeface="Cambria Math"/>
                      </a:rPr>
                      <m:t>⁡</m:t>
                    </m:r>
                    <m:r>
                      <a:rPr lang="en-US" sz="2900" i="1" dirty="0" smtClean="0">
                        <a:latin typeface="Cambria Math"/>
                      </a:rPr>
                      <m:t>𝑛</m:t>
                    </m:r>
                    <m:r>
                      <a:rPr lang="en-US" sz="29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2900" dirty="0"/>
              </a:p>
              <a:p>
                <a:pPr marL="391686" indent="-293764"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900" dirty="0"/>
                  <a:t>Complexity</a:t>
                </a:r>
              </a:p>
              <a:p>
                <a:pPr marL="783372" lvl="1" indent="-260644"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500" dirty="0"/>
                  <a:t>Messages: 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/>
                      </a:rPr>
                      <m:t>𝑂</m:t>
                    </m:r>
                    <m:r>
                      <a:rPr lang="en-US" sz="2500" i="1" dirty="0" smtClean="0">
                        <a:latin typeface="Cambria Math"/>
                      </a:rPr>
                      <m:t>(</m:t>
                    </m:r>
                    <m:r>
                      <a:rPr lang="en-US" sz="2500" i="1" dirty="0" smtClean="0">
                        <a:latin typeface="Cambria Math"/>
                      </a:rPr>
                      <m:t>𝑛</m:t>
                    </m:r>
                    <m:r>
                      <a:rPr lang="en-US" sz="2500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500" i="1" dirty="0" smtClean="0">
                        <a:latin typeface="Cambria Math"/>
                      </a:rPr>
                      <m:t>log</m:t>
                    </m:r>
                    <m:r>
                      <a:rPr lang="en-US" sz="2500" i="1" dirty="0" smtClean="0">
                        <a:latin typeface="Cambria Math"/>
                      </a:rPr>
                      <m:t>⁡</m:t>
                    </m:r>
                    <m:r>
                      <a:rPr lang="en-US" sz="2500" i="1" dirty="0" smtClean="0">
                        <a:latin typeface="Cambria Math"/>
                      </a:rPr>
                      <m:t>𝑛</m:t>
                    </m:r>
                    <m:r>
                      <a:rPr lang="en-US" sz="25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2500" dirty="0"/>
              </a:p>
              <a:p>
                <a:pPr marL="783372" lvl="1" indent="-260644"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500" dirty="0"/>
                  <a:t>Time: 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/>
                      </a:rPr>
                      <m:t>𝑂</m:t>
                    </m:r>
                    <m:r>
                      <a:rPr lang="en-US" sz="2500" i="1" dirty="0" smtClean="0">
                        <a:latin typeface="Cambria Math"/>
                      </a:rPr>
                      <m:t>( </m:t>
                    </m:r>
                    <m:r>
                      <a:rPr lang="en-US" sz="2500" i="1" dirty="0" smtClean="0">
                        <a:latin typeface="Cambria Math"/>
                      </a:rPr>
                      <m:t>𝑛</m:t>
                    </m:r>
                    <m:r>
                      <a:rPr lang="en-US" sz="2500" i="1" dirty="0" smtClean="0">
                        <a:latin typeface="Cambria Math"/>
                      </a:rPr>
                      <m:t>(</m:t>
                    </m:r>
                    <m:r>
                      <a:rPr lang="en-US" sz="2500" i="1" dirty="0" err="1">
                        <a:latin typeface="Cambria Math"/>
                      </a:rPr>
                      <m:t>𝑙</m:t>
                    </m:r>
                    <m:r>
                      <a:rPr lang="en-US" sz="2500" i="1" dirty="0" err="1">
                        <a:latin typeface="Cambria Math"/>
                      </a:rPr>
                      <m:t>+</m:t>
                    </m:r>
                    <m:r>
                      <a:rPr lang="en-US" sz="2500" i="1" dirty="0" err="1">
                        <a:latin typeface="Cambria Math"/>
                      </a:rPr>
                      <m:t>𝑑</m:t>
                    </m:r>
                    <m:r>
                      <a:rPr lang="en-US" sz="2500" i="1" dirty="0">
                        <a:latin typeface="Cambria Math"/>
                      </a:rPr>
                      <m:t>) )</m:t>
                    </m:r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358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0" y="1600008"/>
                <a:ext cx="8534880" cy="4877792"/>
              </a:xfrm>
              <a:blipFill rotWithShape="1">
                <a:blip r:embed="rId3"/>
                <a:stretch>
                  <a:fillRect t="-2122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0837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Leader election in a 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6481" y="1604329"/>
                <a:ext cx="8228160" cy="4935399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391686" indent="-293764"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dirty="0">
                    <a:solidFill>
                      <a:srgbClr val="990033"/>
                    </a:solidFill>
                  </a:rPr>
                  <a:t>Q:</a:t>
                </a:r>
                <a:r>
                  <a:rPr lang="en-US" dirty="0"/>
                  <a:t>  Can we do better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message complexity?</a:t>
                </a:r>
              </a:p>
              <a:p>
                <a:pPr marL="391686" indent="-293764"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dirty="0"/>
                  <a:t>Not with comparison-based algorithms.  (Why?)</a:t>
                </a:r>
              </a:p>
              <a:p>
                <a:pPr marL="391686" indent="-293764"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Not at all:  </a:t>
                </a:r>
                <a:endParaRPr lang="en-US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791736" lvl="1" indent="-293764"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dirty="0" smtClean="0"/>
                  <a:t>Can </a:t>
                </a:r>
                <a:r>
                  <a:rPr lang="en-US" dirty="0"/>
                  <a:t>prove </a:t>
                </a:r>
                <a:r>
                  <a:rPr lang="en-US" dirty="0" smtClean="0"/>
                  <a:t>another </a:t>
                </a:r>
                <a:r>
                  <a:rPr lang="en-US" dirty="0"/>
                  <a:t>lower bound</a:t>
                </a:r>
                <a:r>
                  <a:rPr lang="en-US" dirty="0" smtClean="0"/>
                  <a:t>.</a:t>
                </a:r>
              </a:p>
              <a:p>
                <a:pPr marL="791736" lvl="1" indent="-293764"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dirty="0" smtClean="0"/>
                  <a:t>This one depends on asynchrony.</a:t>
                </a:r>
                <a:endParaRPr lang="en-US" dirty="0"/>
              </a:p>
            </p:txBody>
          </p:sp>
        </mc:Choice>
        <mc:Fallback xmlns="">
          <p:sp>
            <p:nvSpPr>
              <p:cNvPr id="3686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6481" y="1604329"/>
                <a:ext cx="8228160" cy="4935399"/>
              </a:xfrm>
              <a:blipFill rotWithShape="1">
                <a:blip r:embed="rId3"/>
                <a:stretch>
                  <a:fillRect l="-1111" t="-2346" r="-1852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2983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59162"/>
          </a:xfrm>
        </p:spPr>
        <p:txBody>
          <a:bodyPr/>
          <a:lstStyle/>
          <a:p>
            <a:r>
              <a:rPr lang="en-US" dirty="0" smtClean="0"/>
              <a:t>Lower Bound for </a:t>
            </a:r>
            <a:br>
              <a:rPr lang="en-US" dirty="0" smtClean="0"/>
            </a:br>
            <a:r>
              <a:rPr lang="en-US" dirty="0" smtClean="0"/>
              <a:t>Leader Election in a Ring</a:t>
            </a:r>
            <a:endParaRPr lang="en-US" dirty="0"/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4800600" y="4648987"/>
            <a:ext cx="1676400" cy="1447800"/>
            <a:chOff x="1104" y="3072"/>
            <a:chExt cx="1056" cy="912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488" y="3072"/>
              <a:ext cx="240" cy="96"/>
              <a:chOff x="4032" y="2592"/>
              <a:chExt cx="240" cy="96"/>
            </a:xfrm>
          </p:grpSpPr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1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1104" y="3072"/>
              <a:ext cx="1056" cy="912"/>
              <a:chOff x="1104" y="3072"/>
              <a:chExt cx="1056" cy="912"/>
            </a:xfrm>
          </p:grpSpPr>
          <p:sp>
            <p:nvSpPr>
              <p:cNvPr id="22" name="Oval 8"/>
              <p:cNvSpPr>
                <a:spLocks noChangeAspect="1" noChangeArrowheads="1"/>
              </p:cNvSpPr>
              <p:nvPr/>
            </p:nvSpPr>
            <p:spPr bwMode="auto">
              <a:xfrm>
                <a:off x="2016" y="345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Oval 9"/>
              <p:cNvSpPr>
                <a:spLocks noChangeAspect="1" noChangeArrowheads="1"/>
              </p:cNvSpPr>
              <p:nvPr/>
            </p:nvSpPr>
            <p:spPr bwMode="auto">
              <a:xfrm>
                <a:off x="1344" y="3072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Oval 10"/>
              <p:cNvSpPr>
                <a:spLocks noChangeAspect="1" noChangeArrowheads="1"/>
              </p:cNvSpPr>
              <p:nvPr/>
            </p:nvSpPr>
            <p:spPr bwMode="auto">
              <a:xfrm>
                <a:off x="1344" y="38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Oval 11"/>
              <p:cNvSpPr>
                <a:spLocks noChangeAspect="1" noChangeArrowheads="1"/>
              </p:cNvSpPr>
              <p:nvPr/>
            </p:nvSpPr>
            <p:spPr bwMode="auto">
              <a:xfrm>
                <a:off x="1776" y="307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Oval 12"/>
              <p:cNvSpPr>
                <a:spLocks noChangeAspect="1" noChangeArrowheads="1"/>
              </p:cNvSpPr>
              <p:nvPr/>
            </p:nvSpPr>
            <p:spPr bwMode="auto">
              <a:xfrm>
                <a:off x="1776" y="38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Oval 25"/>
              <p:cNvSpPr>
                <a:spLocks noChangeAspect="1" noChangeArrowheads="1"/>
              </p:cNvSpPr>
              <p:nvPr/>
            </p:nvSpPr>
            <p:spPr bwMode="auto">
              <a:xfrm>
                <a:off x="1104" y="345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8"/>
            <p:cNvGrpSpPr>
              <a:grpSpLocks/>
            </p:cNvGrpSpPr>
            <p:nvPr/>
          </p:nvGrpSpPr>
          <p:grpSpPr bwMode="auto">
            <a:xfrm rot="3517620">
              <a:off x="1872" y="3264"/>
              <a:ext cx="240" cy="96"/>
              <a:chOff x="4032" y="2592"/>
              <a:chExt cx="240" cy="96"/>
            </a:xfrm>
          </p:grpSpPr>
          <p:sp>
            <p:nvSpPr>
              <p:cNvPr id="20" name="Line 29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30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31"/>
            <p:cNvGrpSpPr>
              <a:grpSpLocks/>
            </p:cNvGrpSpPr>
            <p:nvPr/>
          </p:nvGrpSpPr>
          <p:grpSpPr bwMode="auto">
            <a:xfrm rot="14158839">
              <a:off x="1176" y="3672"/>
              <a:ext cx="240" cy="96"/>
              <a:chOff x="4032" y="2592"/>
              <a:chExt cx="240" cy="96"/>
            </a:xfrm>
          </p:grpSpPr>
          <p:sp>
            <p:nvSpPr>
              <p:cNvPr id="18" name="Line 32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3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34"/>
            <p:cNvGrpSpPr>
              <a:grpSpLocks/>
            </p:cNvGrpSpPr>
            <p:nvPr/>
          </p:nvGrpSpPr>
          <p:grpSpPr bwMode="auto">
            <a:xfrm rot="7157482">
              <a:off x="1848" y="3672"/>
              <a:ext cx="240" cy="96"/>
              <a:chOff x="4032" y="2592"/>
              <a:chExt cx="240" cy="96"/>
            </a:xfrm>
          </p:grpSpPr>
          <p:sp>
            <p:nvSpPr>
              <p:cNvPr id="16" name="Line 35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36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37"/>
            <p:cNvGrpSpPr>
              <a:grpSpLocks/>
            </p:cNvGrpSpPr>
            <p:nvPr/>
          </p:nvGrpSpPr>
          <p:grpSpPr bwMode="auto">
            <a:xfrm rot="10800000">
              <a:off x="1488" y="3840"/>
              <a:ext cx="240" cy="96"/>
              <a:chOff x="4032" y="2592"/>
              <a:chExt cx="240" cy="96"/>
            </a:xfrm>
          </p:grpSpPr>
          <p:sp>
            <p:nvSpPr>
              <p:cNvPr id="14" name="Line 38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39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40"/>
            <p:cNvGrpSpPr>
              <a:grpSpLocks/>
            </p:cNvGrpSpPr>
            <p:nvPr/>
          </p:nvGrpSpPr>
          <p:grpSpPr bwMode="auto">
            <a:xfrm rot="-3201953">
              <a:off x="1152" y="3264"/>
              <a:ext cx="240" cy="96"/>
              <a:chOff x="4032" y="2592"/>
              <a:chExt cx="240" cy="96"/>
            </a:xfrm>
          </p:grpSpPr>
          <p:sp>
            <p:nvSpPr>
              <p:cNvPr id="12" name="Line 41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42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56"/>
          <p:cNvGrpSpPr>
            <a:grpSpLocks/>
          </p:cNvGrpSpPr>
          <p:nvPr/>
        </p:nvGrpSpPr>
        <p:grpSpPr bwMode="auto">
          <a:xfrm>
            <a:off x="2552700" y="4648987"/>
            <a:ext cx="1676400" cy="1447800"/>
            <a:chOff x="2736" y="3072"/>
            <a:chExt cx="1056" cy="912"/>
          </a:xfrm>
        </p:grpSpPr>
        <p:sp>
          <p:nvSpPr>
            <p:cNvPr id="31" name="Line 15"/>
            <p:cNvSpPr>
              <a:spLocks noChangeShapeType="1"/>
            </p:cNvSpPr>
            <p:nvPr/>
          </p:nvSpPr>
          <p:spPr bwMode="auto">
            <a:xfrm rot="10800000" flipH="1">
              <a:off x="3168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" name="Group 43"/>
            <p:cNvGrpSpPr>
              <a:grpSpLocks/>
            </p:cNvGrpSpPr>
            <p:nvPr/>
          </p:nvGrpSpPr>
          <p:grpSpPr bwMode="auto">
            <a:xfrm>
              <a:off x="2736" y="3072"/>
              <a:ext cx="1056" cy="912"/>
              <a:chOff x="1104" y="3072"/>
              <a:chExt cx="1056" cy="912"/>
            </a:xfrm>
          </p:grpSpPr>
          <p:sp>
            <p:nvSpPr>
              <p:cNvPr id="38" name="Oval 44"/>
              <p:cNvSpPr>
                <a:spLocks noChangeAspect="1" noChangeArrowheads="1"/>
              </p:cNvSpPr>
              <p:nvPr/>
            </p:nvSpPr>
            <p:spPr bwMode="auto">
              <a:xfrm>
                <a:off x="2016" y="345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Oval 45"/>
              <p:cNvSpPr>
                <a:spLocks noChangeAspect="1" noChangeArrowheads="1"/>
              </p:cNvSpPr>
              <p:nvPr/>
            </p:nvSpPr>
            <p:spPr bwMode="auto">
              <a:xfrm>
                <a:off x="1344" y="3072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Oval 46"/>
              <p:cNvSpPr>
                <a:spLocks noChangeAspect="1" noChangeArrowheads="1"/>
              </p:cNvSpPr>
              <p:nvPr/>
            </p:nvSpPr>
            <p:spPr bwMode="auto">
              <a:xfrm>
                <a:off x="1344" y="38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Oval 47"/>
              <p:cNvSpPr>
                <a:spLocks noChangeAspect="1" noChangeArrowheads="1"/>
              </p:cNvSpPr>
              <p:nvPr/>
            </p:nvSpPr>
            <p:spPr bwMode="auto">
              <a:xfrm>
                <a:off x="1776" y="307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48"/>
              <p:cNvSpPr>
                <a:spLocks noChangeAspect="1" noChangeArrowheads="1"/>
              </p:cNvSpPr>
              <p:nvPr/>
            </p:nvSpPr>
            <p:spPr bwMode="auto">
              <a:xfrm>
                <a:off x="1776" y="38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49"/>
              <p:cNvSpPr>
                <a:spLocks noChangeAspect="1" noChangeArrowheads="1"/>
              </p:cNvSpPr>
              <p:nvPr/>
            </p:nvSpPr>
            <p:spPr bwMode="auto">
              <a:xfrm>
                <a:off x="1104" y="345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" name="Line 51"/>
            <p:cNvSpPr>
              <a:spLocks noChangeShapeType="1"/>
            </p:cNvSpPr>
            <p:nvPr/>
          </p:nvSpPr>
          <p:spPr bwMode="auto">
            <a:xfrm rot="10800000">
              <a:off x="2832" y="36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52"/>
            <p:cNvSpPr>
              <a:spLocks noChangeShapeType="1"/>
            </p:cNvSpPr>
            <p:nvPr/>
          </p:nvSpPr>
          <p:spPr bwMode="auto">
            <a:xfrm rot="10800000" flipH="1" flipV="1">
              <a:off x="3552" y="32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53"/>
            <p:cNvSpPr>
              <a:spLocks noChangeShapeType="1"/>
            </p:cNvSpPr>
            <p:nvPr/>
          </p:nvSpPr>
          <p:spPr bwMode="auto">
            <a:xfrm rot="10800000" flipV="1">
              <a:off x="3552" y="36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54"/>
            <p:cNvSpPr>
              <a:spLocks noChangeShapeType="1"/>
            </p:cNvSpPr>
            <p:nvPr/>
          </p:nvSpPr>
          <p:spPr bwMode="auto">
            <a:xfrm rot="10800000">
              <a:off x="3168" y="39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55"/>
            <p:cNvSpPr>
              <a:spLocks noChangeShapeType="1"/>
            </p:cNvSpPr>
            <p:nvPr/>
          </p:nvSpPr>
          <p:spPr bwMode="auto">
            <a:xfrm rot="10800000" flipH="1">
              <a:off x="2832" y="32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8362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152400"/>
                <a:ext cx="8229600" cy="1143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(</m:t>
                    </m:r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/>
                        <a:sym typeface="Symbol" pitchFamily="18" charset="2"/>
                      </a:rPr>
                      <m:t>log</m:t>
                    </m:r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⁡</m:t>
                    </m:r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) </m:t>
                    </m:r>
                  </m:oMath>
                </a14:m>
                <a:r>
                  <a:rPr lang="en-US" dirty="0"/>
                  <a:t>lower bound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52400"/>
                <a:ext cx="8229600" cy="1143000"/>
              </a:xfrm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267201"/>
          </a:xfrm>
        </p:spPr>
        <p:txBody>
          <a:bodyPr>
            <a:normAutofit lnSpcReduction="10000"/>
          </a:bodyPr>
          <a:lstStyle/>
          <a:p>
            <a:pPr marL="391686" indent="-293764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/>
              <a:t>Lower bound for leader election in asynchronous ring network.</a:t>
            </a:r>
          </a:p>
          <a:p>
            <a:pPr marL="391686" indent="-293764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/>
              <a:t>Assume:  </a:t>
            </a:r>
          </a:p>
          <a:p>
            <a:pPr marL="783372" lvl="1" indent="-260644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/>
              <a:t>Ring size n is unknown (algorithm must work in arbitrary size rings).</a:t>
            </a:r>
          </a:p>
          <a:p>
            <a:pPr marL="783372" lvl="1" indent="-260644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/>
              <a:t>UIDS:  </a:t>
            </a:r>
          </a:p>
          <a:p>
            <a:pPr marL="1175057" lvl="2" indent="-195843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/>
              <a:t>Chosen from some infinite set.</a:t>
            </a:r>
          </a:p>
          <a:p>
            <a:pPr marL="1175057" lvl="2" indent="-195843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/>
              <a:t>No restriction on allowable operations.</a:t>
            </a:r>
          </a:p>
          <a:p>
            <a:pPr marL="1175057" lvl="2" indent="-195843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/>
              <a:t>All processes are identical except for UIDs.</a:t>
            </a:r>
          </a:p>
          <a:p>
            <a:pPr marL="783372" lvl="1" indent="-260644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/>
              <a:t>Bidirectional communication allowed.</a:t>
            </a:r>
          </a:p>
          <a:p>
            <a:pPr marL="391686" indent="-293764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/>
              <a:t>Consider combinations of processes to form:</a:t>
            </a:r>
          </a:p>
          <a:p>
            <a:pPr marL="783372" lvl="1" indent="-260644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/>
              <a:t>Rings, as usual.</a:t>
            </a:r>
          </a:p>
          <a:p>
            <a:pPr marL="783372" lvl="1" indent="-260644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/>
              <a:t>Lines, where nothing is connected to the ends and no input arrives at the ends.</a:t>
            </a:r>
          </a:p>
          <a:p>
            <a:pPr marL="783372" lvl="1" indent="-260644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/>
              <a:t>Ring looks like a line if communication is delayed across a boundary.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354" y="5848454"/>
            <a:ext cx="6635520" cy="622145"/>
            <a:chOff x="1254240" y="5502818"/>
            <a:chExt cx="6635520" cy="622145"/>
          </a:xfrm>
        </p:grpSpPr>
        <p:grpSp>
          <p:nvGrpSpPr>
            <p:cNvPr id="5" name="Group 4"/>
            <p:cNvGrpSpPr/>
            <p:nvPr/>
          </p:nvGrpSpPr>
          <p:grpSpPr>
            <a:xfrm>
              <a:off x="1254240" y="5502818"/>
              <a:ext cx="6428160" cy="622145"/>
              <a:chOff x="1254240" y="5502818"/>
              <a:chExt cx="6428160" cy="622145"/>
            </a:xfrm>
          </p:grpSpPr>
          <p:sp>
            <p:nvSpPr>
              <p:cNvPr id="8" name="Oval 4"/>
              <p:cNvSpPr>
                <a:spLocks noChangeAspect="1" noChangeArrowheads="1"/>
              </p:cNvSpPr>
              <p:nvPr/>
            </p:nvSpPr>
            <p:spPr bwMode="auto">
              <a:xfrm>
                <a:off x="1461600" y="5502818"/>
                <a:ext cx="622080" cy="6221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945" tIns="41473" rIns="82945" bIns="41473" anchor="ctr"/>
              <a:lstStyle/>
              <a:p>
                <a:endParaRPr lang="en-US"/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2291040" y="5502818"/>
                <a:ext cx="829440" cy="207382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945" tIns="41473" rIns="82945" bIns="41473" anchor="ctr"/>
              <a:lstStyle/>
              <a:p>
                <a:endParaRPr lang="en-US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2291040" y="5848454"/>
                <a:ext cx="829440" cy="207382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945" tIns="41473" rIns="82945" bIns="41473" anchor="ctr"/>
              <a:lstStyle/>
              <a:p>
                <a:endParaRPr lang="en-US"/>
              </a:p>
            </p:txBody>
          </p:sp>
          <p:sp>
            <p:nvSpPr>
              <p:cNvPr id="11" name="Oval 12"/>
              <p:cNvSpPr>
                <a:spLocks noChangeAspect="1" noChangeArrowheads="1"/>
              </p:cNvSpPr>
              <p:nvPr/>
            </p:nvSpPr>
            <p:spPr bwMode="auto">
              <a:xfrm>
                <a:off x="3327840" y="5502818"/>
                <a:ext cx="622080" cy="6221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945" tIns="41473" rIns="82945" bIns="41473" anchor="ctr"/>
              <a:lstStyle/>
              <a:p>
                <a:endParaRPr lang="en-US"/>
              </a:p>
            </p:txBody>
          </p:sp>
          <p:sp>
            <p:nvSpPr>
              <p:cNvPr id="12" name="Line 14"/>
              <p:cNvSpPr>
                <a:spLocks noChangeShapeType="1"/>
              </p:cNvSpPr>
              <p:nvPr/>
            </p:nvSpPr>
            <p:spPr bwMode="auto">
              <a:xfrm flipV="1">
                <a:off x="2083680" y="5641073"/>
                <a:ext cx="207360" cy="69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2945" tIns="41473" rIns="82945" bIns="41473"/>
              <a:lstStyle/>
              <a:p>
                <a:endParaRPr lang="en-US"/>
              </a:p>
            </p:txBody>
          </p:sp>
          <p:sp>
            <p:nvSpPr>
              <p:cNvPr id="13" name="Line 15"/>
              <p:cNvSpPr>
                <a:spLocks noChangeShapeType="1"/>
              </p:cNvSpPr>
              <p:nvPr/>
            </p:nvSpPr>
            <p:spPr bwMode="auto">
              <a:xfrm>
                <a:off x="3120480" y="5641073"/>
                <a:ext cx="207360" cy="69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2945" tIns="41473" rIns="82945" bIns="41473"/>
              <a:lstStyle/>
              <a:p>
                <a:endParaRPr lang="en-US"/>
              </a:p>
            </p:txBody>
          </p:sp>
          <p:sp>
            <p:nvSpPr>
              <p:cNvPr id="14" name="Line 16"/>
              <p:cNvSpPr>
                <a:spLocks noChangeShapeType="1"/>
              </p:cNvSpPr>
              <p:nvPr/>
            </p:nvSpPr>
            <p:spPr bwMode="auto">
              <a:xfrm flipV="1">
                <a:off x="3120480" y="5917582"/>
                <a:ext cx="207360" cy="69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2945" tIns="41473" rIns="82945" bIns="41473"/>
              <a:lstStyle/>
              <a:p>
                <a:endParaRPr lang="en-US"/>
              </a:p>
            </p:txBody>
          </p:sp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>
                <a:off x="2083680" y="5917582"/>
                <a:ext cx="207360" cy="69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2945" tIns="41473" rIns="82945" bIns="41473"/>
              <a:lstStyle/>
              <a:p>
                <a:endParaRPr lang="en-US"/>
              </a:p>
            </p:txBody>
          </p:sp>
          <p:grpSp>
            <p:nvGrpSpPr>
              <p:cNvPr id="16" name="Group 19"/>
              <p:cNvGrpSpPr>
                <a:grpSpLocks/>
              </p:cNvGrpSpPr>
              <p:nvPr/>
            </p:nvGrpSpPr>
            <p:grpSpPr bwMode="auto">
              <a:xfrm>
                <a:off x="3949920" y="5502818"/>
                <a:ext cx="1866240" cy="622145"/>
                <a:chOff x="1447" y="3821"/>
                <a:chExt cx="1296" cy="432"/>
              </a:xfrm>
            </p:grpSpPr>
            <p:sp>
              <p:nvSpPr>
                <p:cNvPr id="27" name="Oval 20"/>
                <p:cNvSpPr>
                  <a:spLocks noChangeArrowheads="1"/>
                </p:cNvSpPr>
                <p:nvPr/>
              </p:nvSpPr>
              <p:spPr bwMode="auto">
                <a:xfrm>
                  <a:off x="1591" y="3821"/>
                  <a:ext cx="576" cy="144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Oval 21"/>
                <p:cNvSpPr>
                  <a:spLocks noChangeArrowheads="1"/>
                </p:cNvSpPr>
                <p:nvPr/>
              </p:nvSpPr>
              <p:spPr bwMode="auto">
                <a:xfrm>
                  <a:off x="1591" y="4061"/>
                  <a:ext cx="576" cy="144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Oval 22"/>
                <p:cNvSpPr>
                  <a:spLocks noChangeAspect="1" noChangeArrowheads="1"/>
                </p:cNvSpPr>
                <p:nvPr/>
              </p:nvSpPr>
              <p:spPr bwMode="auto">
                <a:xfrm>
                  <a:off x="2311" y="3821"/>
                  <a:ext cx="432" cy="4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447" y="3917"/>
                  <a:ext cx="14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24"/>
                <p:cNvSpPr>
                  <a:spLocks noChangeShapeType="1"/>
                </p:cNvSpPr>
                <p:nvPr/>
              </p:nvSpPr>
              <p:spPr bwMode="auto">
                <a:xfrm>
                  <a:off x="2167" y="3917"/>
                  <a:ext cx="14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167" y="4109"/>
                  <a:ext cx="14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Line 26"/>
                <p:cNvSpPr>
                  <a:spLocks noChangeShapeType="1"/>
                </p:cNvSpPr>
                <p:nvPr/>
              </p:nvSpPr>
              <p:spPr bwMode="auto">
                <a:xfrm>
                  <a:off x="1447" y="4109"/>
                  <a:ext cx="14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27"/>
              <p:cNvGrpSpPr>
                <a:grpSpLocks/>
              </p:cNvGrpSpPr>
              <p:nvPr/>
            </p:nvGrpSpPr>
            <p:grpSpPr bwMode="auto">
              <a:xfrm>
                <a:off x="5816160" y="5502818"/>
                <a:ext cx="1866240" cy="622145"/>
                <a:chOff x="1447" y="3821"/>
                <a:chExt cx="1296" cy="432"/>
              </a:xfrm>
            </p:grpSpPr>
            <p:sp>
              <p:nvSpPr>
                <p:cNvPr id="20" name="Oval 28"/>
                <p:cNvSpPr>
                  <a:spLocks noChangeArrowheads="1"/>
                </p:cNvSpPr>
                <p:nvPr/>
              </p:nvSpPr>
              <p:spPr bwMode="auto">
                <a:xfrm>
                  <a:off x="1591" y="3821"/>
                  <a:ext cx="576" cy="144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Oval 29"/>
                <p:cNvSpPr>
                  <a:spLocks noChangeArrowheads="1"/>
                </p:cNvSpPr>
                <p:nvPr/>
              </p:nvSpPr>
              <p:spPr bwMode="auto">
                <a:xfrm>
                  <a:off x="1591" y="4061"/>
                  <a:ext cx="576" cy="144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2311" y="3821"/>
                  <a:ext cx="432" cy="4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447" y="3917"/>
                  <a:ext cx="14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Line 32"/>
                <p:cNvSpPr>
                  <a:spLocks noChangeShapeType="1"/>
                </p:cNvSpPr>
                <p:nvPr/>
              </p:nvSpPr>
              <p:spPr bwMode="auto">
                <a:xfrm>
                  <a:off x="2167" y="3917"/>
                  <a:ext cx="14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167" y="4109"/>
                  <a:ext cx="14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Line 34"/>
                <p:cNvSpPr>
                  <a:spLocks noChangeShapeType="1"/>
                </p:cNvSpPr>
                <p:nvPr/>
              </p:nvSpPr>
              <p:spPr bwMode="auto">
                <a:xfrm>
                  <a:off x="1447" y="4109"/>
                  <a:ext cx="14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" name="Line 35"/>
              <p:cNvSpPr>
                <a:spLocks noChangeShapeType="1"/>
              </p:cNvSpPr>
              <p:nvPr/>
            </p:nvSpPr>
            <p:spPr bwMode="auto">
              <a:xfrm>
                <a:off x="1254240" y="5641073"/>
                <a:ext cx="207360" cy="69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2945" tIns="41473" rIns="82945" bIns="41473"/>
              <a:lstStyle/>
              <a:p>
                <a:endParaRPr lang="en-US"/>
              </a:p>
            </p:txBody>
          </p:sp>
          <p:sp>
            <p:nvSpPr>
              <p:cNvPr id="19" name="Line 36"/>
              <p:cNvSpPr>
                <a:spLocks noChangeShapeType="1"/>
              </p:cNvSpPr>
              <p:nvPr/>
            </p:nvSpPr>
            <p:spPr bwMode="auto">
              <a:xfrm flipV="1">
                <a:off x="1254240" y="5917582"/>
                <a:ext cx="207360" cy="69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2945" tIns="41473" rIns="82945" bIns="41473"/>
              <a:lstStyle/>
              <a:p>
                <a:endParaRPr lang="en-US"/>
              </a:p>
            </p:txBody>
          </p:sp>
        </p:grpSp>
        <p:sp>
          <p:nvSpPr>
            <p:cNvPr id="6" name="Line 37"/>
            <p:cNvSpPr>
              <a:spLocks noChangeShapeType="1"/>
            </p:cNvSpPr>
            <p:nvPr/>
          </p:nvSpPr>
          <p:spPr bwMode="auto">
            <a:xfrm flipV="1">
              <a:off x="7682400" y="5641073"/>
              <a:ext cx="207360" cy="69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7" name="Line 38"/>
            <p:cNvSpPr>
              <a:spLocks noChangeShapeType="1"/>
            </p:cNvSpPr>
            <p:nvPr/>
          </p:nvSpPr>
          <p:spPr bwMode="auto">
            <a:xfrm>
              <a:off x="7682400" y="5917582"/>
              <a:ext cx="207360" cy="69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945" tIns="41473" rIns="82945" bIns="41473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243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69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601" y="1524001"/>
                <a:ext cx="8533440" cy="4600964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Lemma 1:</a:t>
                </a:r>
                <a:r>
                  <a:rPr lang="en-US" sz="2400" dirty="0"/>
                  <a:t>  There are infinitely many process automata, each of which can send at least one message without first receiving one (in some execution).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Proof: 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If not, then there are two processes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</a:rPr>
                      <m:t>,</m:t>
                    </m:r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  <m:r>
                      <a:rPr lang="en-US" sz="2000" i="1" dirty="0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neither of which sends a message without first receiving one.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Consider 1-node ring:</a:t>
                </a: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 must elect itself, with no messages sent or received.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Consider another 1-node ring:</a:t>
                </a: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 must elect itself, with no messages sent or received.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Now consider: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/>
                  <a:t>Both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 elect themselves, contradiction.</a:t>
                </a:r>
              </a:p>
            </p:txBody>
          </p:sp>
        </mc:Choice>
        <mc:Fallback xmlns="">
          <p:sp>
            <p:nvSpPr>
              <p:cNvPr id="1269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1" y="1524001"/>
                <a:ext cx="8533440" cy="4600964"/>
              </a:xfrm>
              <a:blipFill rotWithShape="1">
                <a:blip r:embed="rId2"/>
                <a:stretch>
                  <a:fillRect l="-1001" t="-1854" r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978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(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  <a:sym typeface="Symbol" pitchFamily="18" charset="2"/>
                      </a:rPr>
                      <m:t>log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⁡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) </m:t>
                    </m:r>
                  </m:oMath>
                </a14:m>
                <a:r>
                  <a:rPr lang="en-US" dirty="0"/>
                  <a:t>lower bound</a:t>
                </a:r>
              </a:p>
            </p:txBody>
          </p:sp>
        </mc:Choice>
        <mc:Fallback xmlns="">
          <p:sp>
            <p:nvSpPr>
              <p:cNvPr id="12697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987" name="Group 11"/>
          <p:cNvGrpSpPr>
            <a:grpSpLocks/>
          </p:cNvGrpSpPr>
          <p:nvPr/>
        </p:nvGrpSpPr>
        <p:grpSpPr bwMode="auto">
          <a:xfrm>
            <a:off x="7613280" y="3429000"/>
            <a:ext cx="1232640" cy="1094515"/>
            <a:chOff x="3559" y="3677"/>
            <a:chExt cx="856" cy="760"/>
          </a:xfrm>
        </p:grpSpPr>
        <p:grpSp>
          <p:nvGrpSpPr>
            <p:cNvPr id="126986" name="Group 10"/>
            <p:cNvGrpSpPr>
              <a:grpSpLocks/>
            </p:cNvGrpSpPr>
            <p:nvPr/>
          </p:nvGrpSpPr>
          <p:grpSpPr bwMode="auto">
            <a:xfrm>
              <a:off x="3559" y="3677"/>
              <a:ext cx="856" cy="760"/>
              <a:chOff x="3559" y="3677"/>
              <a:chExt cx="856" cy="760"/>
            </a:xfrm>
          </p:grpSpPr>
          <p:sp>
            <p:nvSpPr>
              <p:cNvPr id="126983" name="Oval 7"/>
              <p:cNvSpPr>
                <a:spLocks noChangeAspect="1" noChangeArrowheads="1"/>
              </p:cNvSpPr>
              <p:nvPr/>
            </p:nvSpPr>
            <p:spPr bwMode="auto">
              <a:xfrm>
                <a:off x="3655" y="3677"/>
                <a:ext cx="760" cy="7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982" name="Oval 6"/>
              <p:cNvSpPr>
                <a:spLocks noChangeArrowheads="1"/>
              </p:cNvSpPr>
              <p:nvPr/>
            </p:nvSpPr>
            <p:spPr bwMode="auto">
              <a:xfrm>
                <a:off x="3703" y="3773"/>
                <a:ext cx="576" cy="57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980" name="Oval 4"/>
              <p:cNvSpPr>
                <a:spLocks noChangeAspect="1" noChangeArrowheads="1"/>
              </p:cNvSpPr>
              <p:nvPr/>
            </p:nvSpPr>
            <p:spPr bwMode="auto">
              <a:xfrm>
                <a:off x="3559" y="3869"/>
                <a:ext cx="432" cy="4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i</a:t>
                </a:r>
              </a:p>
            </p:txBody>
          </p:sp>
        </p:grpSp>
        <p:sp>
          <p:nvSpPr>
            <p:cNvPr id="126984" name="Line 8"/>
            <p:cNvSpPr>
              <a:spLocks noChangeShapeType="1"/>
            </p:cNvSpPr>
            <p:nvPr/>
          </p:nvSpPr>
          <p:spPr bwMode="auto">
            <a:xfrm flipH="1" flipV="1">
              <a:off x="3751" y="4301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985" name="Line 9"/>
            <p:cNvSpPr>
              <a:spLocks noChangeShapeType="1"/>
            </p:cNvSpPr>
            <p:nvPr/>
          </p:nvSpPr>
          <p:spPr bwMode="auto">
            <a:xfrm flipH="1">
              <a:off x="3751" y="3821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988" name="Group 12"/>
          <p:cNvGrpSpPr>
            <a:grpSpLocks/>
          </p:cNvGrpSpPr>
          <p:nvPr/>
        </p:nvGrpSpPr>
        <p:grpSpPr bwMode="auto">
          <a:xfrm>
            <a:off x="7613280" y="4604164"/>
            <a:ext cx="1232640" cy="1094515"/>
            <a:chOff x="3559" y="3677"/>
            <a:chExt cx="856" cy="760"/>
          </a:xfrm>
        </p:grpSpPr>
        <p:grpSp>
          <p:nvGrpSpPr>
            <p:cNvPr id="126989" name="Group 13"/>
            <p:cNvGrpSpPr>
              <a:grpSpLocks/>
            </p:cNvGrpSpPr>
            <p:nvPr/>
          </p:nvGrpSpPr>
          <p:grpSpPr bwMode="auto">
            <a:xfrm>
              <a:off x="3559" y="3677"/>
              <a:ext cx="856" cy="760"/>
              <a:chOff x="3559" y="3677"/>
              <a:chExt cx="856" cy="760"/>
            </a:xfrm>
          </p:grpSpPr>
          <p:sp>
            <p:nvSpPr>
              <p:cNvPr id="126990" name="Oval 14"/>
              <p:cNvSpPr>
                <a:spLocks noChangeAspect="1" noChangeArrowheads="1"/>
              </p:cNvSpPr>
              <p:nvPr/>
            </p:nvSpPr>
            <p:spPr bwMode="auto">
              <a:xfrm>
                <a:off x="3655" y="3677"/>
                <a:ext cx="760" cy="7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991" name="Oval 15"/>
              <p:cNvSpPr>
                <a:spLocks noChangeArrowheads="1"/>
              </p:cNvSpPr>
              <p:nvPr/>
            </p:nvSpPr>
            <p:spPr bwMode="auto">
              <a:xfrm>
                <a:off x="3703" y="3773"/>
                <a:ext cx="576" cy="57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992" name="Oval 16"/>
              <p:cNvSpPr>
                <a:spLocks noChangeAspect="1" noChangeArrowheads="1"/>
              </p:cNvSpPr>
              <p:nvPr/>
            </p:nvSpPr>
            <p:spPr bwMode="auto">
              <a:xfrm>
                <a:off x="3559" y="3869"/>
                <a:ext cx="432" cy="4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j</a:t>
                </a:r>
              </a:p>
            </p:txBody>
          </p:sp>
        </p:grpSp>
        <p:sp>
          <p:nvSpPr>
            <p:cNvPr id="126993" name="Line 17"/>
            <p:cNvSpPr>
              <a:spLocks noChangeShapeType="1"/>
            </p:cNvSpPr>
            <p:nvPr/>
          </p:nvSpPr>
          <p:spPr bwMode="auto">
            <a:xfrm flipH="1" flipV="1">
              <a:off x="3751" y="4301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994" name="Line 18"/>
            <p:cNvSpPr>
              <a:spLocks noChangeShapeType="1"/>
            </p:cNvSpPr>
            <p:nvPr/>
          </p:nvSpPr>
          <p:spPr bwMode="auto">
            <a:xfrm flipH="1">
              <a:off x="3751" y="3821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002" name="Group 26"/>
          <p:cNvGrpSpPr>
            <a:grpSpLocks/>
          </p:cNvGrpSpPr>
          <p:nvPr/>
        </p:nvGrpSpPr>
        <p:grpSpPr bwMode="auto">
          <a:xfrm>
            <a:off x="2636640" y="5779327"/>
            <a:ext cx="2004480" cy="622145"/>
            <a:chOff x="1831" y="4013"/>
            <a:chExt cx="1392" cy="432"/>
          </a:xfrm>
        </p:grpSpPr>
        <p:sp>
          <p:nvSpPr>
            <p:cNvPr id="126995" name="Oval 19"/>
            <p:cNvSpPr>
              <a:spLocks noChangeAspect="1" noChangeArrowheads="1"/>
            </p:cNvSpPr>
            <p:nvPr/>
          </p:nvSpPr>
          <p:spPr bwMode="auto">
            <a:xfrm>
              <a:off x="1831" y="4013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26996" name="Oval 20"/>
            <p:cNvSpPr>
              <a:spLocks noChangeAspect="1" noChangeArrowheads="1"/>
            </p:cNvSpPr>
            <p:nvPr/>
          </p:nvSpPr>
          <p:spPr bwMode="auto">
            <a:xfrm>
              <a:off x="2791" y="4013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127000" name="Line 24"/>
            <p:cNvSpPr>
              <a:spLocks noChangeShapeType="1"/>
            </p:cNvSpPr>
            <p:nvPr/>
          </p:nvSpPr>
          <p:spPr bwMode="auto">
            <a:xfrm>
              <a:off x="2215" y="410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01" name="Line 25"/>
            <p:cNvSpPr>
              <a:spLocks noChangeShapeType="1"/>
            </p:cNvSpPr>
            <p:nvPr/>
          </p:nvSpPr>
          <p:spPr bwMode="auto">
            <a:xfrm flipV="1">
              <a:off x="2215" y="434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710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8002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424800" y="0"/>
                <a:ext cx="8229600" cy="114204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(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  <a:sym typeface="Symbol" pitchFamily="18" charset="2"/>
                      </a:rPr>
                      <m:t>log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⁡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) </m:t>
                    </m:r>
                  </m:oMath>
                </a14:m>
                <a:r>
                  <a:rPr lang="en-US" dirty="0"/>
                  <a:t>lower bound</a:t>
                </a:r>
              </a:p>
            </p:txBody>
          </p:sp>
        </mc:Choice>
        <mc:Fallback xmlns="">
          <p:sp>
            <p:nvSpPr>
              <p:cNvPr id="12800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4800" y="0"/>
                <a:ext cx="8229600" cy="1142040"/>
              </a:xfrm>
              <a:blipFill rotWithShape="1"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0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86560" y="1286055"/>
                <a:ext cx="8628480" cy="5322799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𝐶</m:t>
                    </m:r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𝐿</m:t>
                    </m:r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= maximum (actually, </a:t>
                </a:r>
                <a:r>
                  <a:rPr lang="en-US" sz="2400" dirty="0" err="1"/>
                  <a:t>supremum</a:t>
                </a:r>
                <a:r>
                  <a:rPr lang="en-US" sz="2400" dirty="0"/>
                  <a:t>) of the number of messages that are sent in a single input-free execution of line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>
                    <a:solidFill>
                      <a:srgbClr val="990033"/>
                    </a:solidFill>
                  </a:rPr>
                  <a:t>Lemma 2:</a:t>
                </a:r>
                <a:r>
                  <a:rPr lang="en-US" sz="2400" dirty="0"/>
                  <a:t> 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𝐿</m:t>
                    </m:r>
                    <m:r>
                      <a:rPr lang="en-US" sz="2400" i="1" baseline="-33000" dirty="0">
                        <a:latin typeface="Cambria Math"/>
                      </a:rPr>
                      <m:t>1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𝐿</m:t>
                    </m:r>
                    <m:r>
                      <a:rPr lang="en-US" sz="2400" i="1" baseline="-33000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𝐿</m:t>
                    </m:r>
                    <m:r>
                      <a:rPr lang="en-US" sz="2400" i="1" baseline="-33000" dirty="0">
                        <a:latin typeface="Cambria Math"/>
                      </a:rPr>
                      <m:t>3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are three line graphs of even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sz="2400" dirty="0"/>
                  <a:t> such </a:t>
                </a:r>
                <a:r>
                  <a:rPr lang="en-US" sz="2400" dirty="0" smtClean="0"/>
                  <a:t>that each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𝐶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40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) ≥ </m:t>
                    </m:r>
                    <m:r>
                      <a:rPr lang="en-US" sz="2400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𝐶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40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𝑗𝑜𝑖𝑛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  <m:r>
                      <a:rPr lang="en-US" sz="2400" i="1" dirty="0" err="1">
                        <a:latin typeface="Cambria Math"/>
                      </a:rPr>
                      <m:t>𝐿</m:t>
                    </m:r>
                    <m:r>
                      <a:rPr lang="en-US" sz="2400" i="1" baseline="-33000" dirty="0" err="1">
                        <a:latin typeface="Cambria Math"/>
                      </a:rPr>
                      <m:t>𝑗</m:t>
                    </m:r>
                    <m:r>
                      <a:rPr lang="en-US" sz="2400" i="1" dirty="0">
                        <a:latin typeface="Cambria Math"/>
                      </a:rPr>
                      <m:t>) ≥ 2</m:t>
                    </m:r>
                    <m:r>
                      <a:rPr lang="en-US" sz="2400" i="1" dirty="0">
                        <a:latin typeface="Cambria Math"/>
                      </a:rPr>
                      <m:t>𝑘</m:t>
                    </m:r>
                    <m:r>
                      <a:rPr lang="en-US" sz="2400" i="1" dirty="0">
                        <a:latin typeface="Cambria Math"/>
                      </a:rPr>
                      <m:t> + </m:t>
                    </m:r>
                    <m:r>
                      <a:rPr lang="en-US" sz="2400" i="1" dirty="0">
                        <a:latin typeface="Cambria Math"/>
                      </a:rPr>
                      <m:t>𝑙</m:t>
                    </m:r>
                    <m:r>
                      <a:rPr lang="en-US" sz="2400" i="1" dirty="0">
                        <a:latin typeface="Cambria Math"/>
                      </a:rPr>
                      <m:t>/2 </m:t>
                    </m:r>
                  </m:oMath>
                </a14:m>
                <a:r>
                  <a:rPr lang="en-US" sz="2400" dirty="0"/>
                  <a:t>for some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𝑗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𝑖</m:t>
                    </m:r>
                    <m:r>
                      <a:rPr lang="en-US" sz="2400" i="1" dirty="0">
                        <a:latin typeface="Cambria Math"/>
                      </a:rPr>
                      <m:t> ≠ </m:t>
                    </m:r>
                    <m:r>
                      <a:rPr lang="en-US" sz="2400" i="1" dirty="0">
                        <a:latin typeface="Cambria Math"/>
                      </a:rPr>
                      <m:t>𝑗</m:t>
                    </m:r>
                    <m:r>
                      <a:rPr lang="en-US" sz="2400" i="1" dirty="0">
                        <a:latin typeface="Cambria Math"/>
                      </a:rPr>
                      <m:t>.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>
                    <a:solidFill>
                      <a:srgbClr val="990033"/>
                    </a:solidFill>
                  </a:rPr>
                  <a:t>Proof: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Suppose not.  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Construct an execution </a:t>
                </a:r>
                <a:r>
                  <a:rPr lang="en-US" sz="2000" dirty="0">
                    <a:latin typeface="Symbol" pitchFamily="18" charset="2"/>
                    <a:sym typeface="Symbol" pitchFamily="18" charset="2"/>
                  </a:rPr>
                  <a:t></a:t>
                </a:r>
                <a:r>
                  <a:rPr lang="en-US" sz="2000" baseline="-33000" dirty="0"/>
                  <a:t>1,2 </a:t>
                </a:r>
                <a:r>
                  <a:rPr lang="en-US" sz="2000" dirty="0"/>
                  <a:t>of</a:t>
                </a:r>
                <a:r>
                  <a:rPr lang="en-US" sz="2000" baseline="-33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𝐿</m:t>
                    </m:r>
                    <m:r>
                      <a:rPr lang="en-US" sz="2000" i="1" baseline="-33000" dirty="0">
                        <a:latin typeface="Cambria Math"/>
                      </a:rPr>
                      <m:t>1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𝑗𝑜𝑖𝑛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𝐿</m:t>
                    </m:r>
                    <m:r>
                      <a:rPr lang="en-US" sz="2000" i="1" baseline="-33000" dirty="0">
                        <a:latin typeface="Cambria Math"/>
                      </a:rPr>
                      <m:t>2</m:t>
                    </m:r>
                    <m:r>
                      <a:rPr lang="en-US" sz="2000" i="1" dirty="0">
                        <a:latin typeface="Cambria Math"/>
                      </a:rPr>
                      <m:t>: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Let </a:t>
                </a:r>
                <a:r>
                  <a:rPr lang="en-US" sz="2000" dirty="0">
                    <a:latin typeface="Symbol" pitchFamily="18" charset="2"/>
                    <a:sym typeface="Symbol" pitchFamily="18" charset="2"/>
                  </a:rPr>
                  <a:t></a:t>
                </a:r>
                <a14:m>
                  <m:oMath xmlns:m="http://schemas.openxmlformats.org/officeDocument/2006/math">
                    <m:r>
                      <a:rPr lang="en-US" sz="2000" i="1" baseline="-33000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be a finite execution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𝐿</m:t>
                    </m:r>
                    <m:r>
                      <a:rPr lang="en-US" sz="2000" i="1" baseline="-33000" dirty="0">
                        <a:latin typeface="Cambria Math"/>
                      </a:rPr>
                      <m:t>𝑖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≥ </m:t>
                    </m:r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messages,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</a:rPr>
                      <m:t> = 1, 2.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Run </a:t>
                </a:r>
                <a:r>
                  <a:rPr lang="en-US" sz="2000" dirty="0">
                    <a:latin typeface="Symbol" pitchFamily="18" charset="2"/>
                    <a:sym typeface="Symbol" pitchFamily="18" charset="2"/>
                  </a:rPr>
                  <a:t></a:t>
                </a:r>
                <a:r>
                  <a:rPr lang="en-US" sz="2000" baseline="-33000" dirty="0"/>
                  <a:t>1</a:t>
                </a:r>
                <a:r>
                  <a:rPr lang="en-US" sz="2000" dirty="0"/>
                  <a:t> then </a:t>
                </a:r>
                <a:r>
                  <a:rPr lang="en-US" sz="2000" dirty="0">
                    <a:latin typeface="Symbol" pitchFamily="18" charset="2"/>
                    <a:sym typeface="Symbol" pitchFamily="18" charset="2"/>
                  </a:rPr>
                  <a:t></a:t>
                </a:r>
                <a:r>
                  <a:rPr lang="en-US" sz="2000" baseline="-33000" dirty="0"/>
                  <a:t>2</a:t>
                </a:r>
                <a:r>
                  <a:rPr lang="en-US" sz="2000" dirty="0"/>
                  <a:t> then continue to a quiescent state (no more messages),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May involve delivering delayed messages across the join boundary.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By assumption,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&lt; </m:t>
                    </m:r>
                    <m:r>
                      <a:rPr lang="en-US" sz="2000" i="1" dirty="0" smtClean="0">
                        <a:latin typeface="Cambria Math"/>
                      </a:rPr>
                      <m:t>𝑙</m:t>
                    </m:r>
                    <m:r>
                      <a:rPr lang="en-US" sz="2000" i="1" dirty="0" smtClean="0">
                        <a:latin typeface="Cambria Math"/>
                      </a:rPr>
                      <m:t>/2 </m:t>
                    </m:r>
                  </m:oMath>
                </a14:m>
                <a:r>
                  <a:rPr lang="en-US" sz="2000" dirty="0"/>
                  <a:t>additional messages are sent in </a:t>
                </a:r>
                <a:r>
                  <a:rPr lang="en-US" sz="2000" dirty="0">
                    <a:latin typeface="Symbol" pitchFamily="18" charset="2"/>
                    <a:sym typeface="Symbol" pitchFamily="18" charset="2"/>
                  </a:rPr>
                  <a:t></a:t>
                </a:r>
                <a:r>
                  <a:rPr lang="en-US" sz="2000" baseline="-33000" dirty="0"/>
                  <a:t>1,2</a:t>
                </a:r>
                <a:r>
                  <a:rPr lang="en-US" sz="2000" dirty="0"/>
                  <a:t>. 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So, execution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  <a:latin typeface="Symbol" pitchFamily="18" charset="2"/>
                    <a:sym typeface="Symbol" pitchFamily="18" charset="2"/>
                  </a:rPr>
                  <a:t></a:t>
                </a:r>
                <a:r>
                  <a:rPr lang="en-US" sz="2000" baseline="-33000" dirty="0">
                    <a:solidFill>
                      <a:schemeClr val="accent2">
                        <a:lumMod val="75000"/>
                      </a:schemeClr>
                    </a:solidFill>
                  </a:rPr>
                  <a:t>1,2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2">
                        <a:lumMod val="75000"/>
                      </a:schemeClr>
                    </a:solidFill>
                  </a:rPr>
                  <a:t>quiesces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before the effects of the new inputs can cross the middle edge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𝐿</m:t>
                    </m:r>
                    <m:r>
                      <a:rPr lang="en-US" sz="2000" i="1" baseline="-33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or the middle edge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𝐿</m:t>
                    </m:r>
                    <m:r>
                      <a:rPr lang="en-US" sz="2000" i="1" baseline="-33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2</m:t>
                    </m:r>
                    <m:r>
                      <a:rPr lang="en-US" sz="2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80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6560" y="1286055"/>
                <a:ext cx="8628480" cy="5322799"/>
              </a:xfrm>
              <a:blipFill rotWithShape="1">
                <a:blip r:embed="rId3"/>
                <a:stretch>
                  <a:fillRect t="-1604" r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020" name="Group 20"/>
          <p:cNvGrpSpPr>
            <a:grpSpLocks/>
          </p:cNvGrpSpPr>
          <p:nvPr/>
        </p:nvGrpSpPr>
        <p:grpSpPr bwMode="auto">
          <a:xfrm>
            <a:off x="5105400" y="3128728"/>
            <a:ext cx="3317760" cy="842488"/>
            <a:chOff x="667" y="1151"/>
            <a:chExt cx="2304" cy="585"/>
          </a:xfrm>
        </p:grpSpPr>
        <p:sp>
          <p:nvSpPr>
            <p:cNvPr id="128021" name="Line 21"/>
            <p:cNvSpPr>
              <a:spLocks noChangeShapeType="1"/>
            </p:cNvSpPr>
            <p:nvPr/>
          </p:nvSpPr>
          <p:spPr bwMode="auto">
            <a:xfrm flipV="1">
              <a:off x="1788" y="1151"/>
              <a:ext cx="1" cy="290"/>
            </a:xfrm>
            <a:prstGeom prst="line">
              <a:avLst/>
            </a:prstGeom>
            <a:noFill/>
            <a:ln w="54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022" name="Text Box 22"/>
            <p:cNvSpPr txBox="1">
              <a:spLocks noChangeArrowheads="1"/>
            </p:cNvSpPr>
            <p:nvPr/>
          </p:nvSpPr>
          <p:spPr bwMode="auto">
            <a:xfrm>
              <a:off x="1102" y="1326"/>
              <a:ext cx="366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472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17360" tIns="72360" rIns="117360" bIns="72360"/>
            <a:lstStyle/>
            <a:p>
              <a:r>
                <a:rPr lang="en-US" sz="2500">
                  <a:solidFill>
                    <a:srgbClr val="000000"/>
                  </a:solidFill>
                </a:rPr>
                <a:t>L</a:t>
              </a:r>
              <a:r>
                <a:rPr lang="en-US" sz="2500" baseline="-33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28023" name="Text Box 23"/>
            <p:cNvSpPr txBox="1">
              <a:spLocks noChangeArrowheads="1"/>
            </p:cNvSpPr>
            <p:nvPr/>
          </p:nvSpPr>
          <p:spPr bwMode="auto">
            <a:xfrm>
              <a:off x="2190" y="1326"/>
              <a:ext cx="366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472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17360" tIns="72360" rIns="117360" bIns="72360"/>
            <a:lstStyle/>
            <a:p>
              <a:r>
                <a:rPr lang="en-US" sz="2500">
                  <a:solidFill>
                    <a:srgbClr val="000000"/>
                  </a:solidFill>
                </a:rPr>
                <a:t>L</a:t>
              </a:r>
              <a:r>
                <a:rPr lang="en-US" sz="2500" baseline="-33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28024" name="Line 24"/>
            <p:cNvSpPr>
              <a:spLocks noChangeShapeType="1"/>
            </p:cNvSpPr>
            <p:nvPr/>
          </p:nvSpPr>
          <p:spPr bwMode="auto">
            <a:xfrm>
              <a:off x="667" y="1297"/>
              <a:ext cx="2304" cy="1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025" name="Line 25"/>
            <p:cNvSpPr>
              <a:spLocks noChangeShapeType="1"/>
            </p:cNvSpPr>
            <p:nvPr/>
          </p:nvSpPr>
          <p:spPr bwMode="auto">
            <a:xfrm>
              <a:off x="1183" y="1220"/>
              <a:ext cx="1152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796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882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424800" y="0"/>
                <a:ext cx="8229600" cy="114204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(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  <a:sym typeface="Symbol" pitchFamily="18" charset="2"/>
                      </a:rPr>
                      <m:t>log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⁡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) </m:t>
                    </m:r>
                  </m:oMath>
                </a14:m>
                <a:r>
                  <a:rPr lang="en-US" dirty="0"/>
                  <a:t>lower bound</a:t>
                </a:r>
              </a:p>
            </p:txBody>
          </p:sp>
        </mc:Choice>
        <mc:Fallback xmlns="">
          <p:sp>
            <p:nvSpPr>
              <p:cNvPr id="25088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4800" y="0"/>
                <a:ext cx="8229600" cy="1142040"/>
              </a:xfrm>
              <a:blipFill rotWithShape="1"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8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143000"/>
                <a:ext cx="8839200" cy="5396727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𝐶</m:t>
                    </m:r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𝐿</m:t>
                    </m:r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= maximum (actually, </a:t>
                </a:r>
                <a:r>
                  <a:rPr lang="en-US" sz="2400" dirty="0" err="1"/>
                  <a:t>supremum</a:t>
                </a:r>
                <a:r>
                  <a:rPr lang="en-US" sz="2400" dirty="0"/>
                  <a:t>) of the number of messages that are sent in a single input-free execution of line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𝐿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>
                    <a:solidFill>
                      <a:srgbClr val="990033"/>
                    </a:solidFill>
                  </a:rPr>
                  <a:t>Lemma 2:</a:t>
                </a:r>
                <a:r>
                  <a:rPr lang="en-US" sz="2400" dirty="0"/>
                  <a:t>  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𝐿</m:t>
                    </m:r>
                    <m:r>
                      <a:rPr lang="en-US" sz="2400" i="1" baseline="-33000" dirty="0">
                        <a:latin typeface="Cambria Math"/>
                      </a:rPr>
                      <m:t>1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𝐿</m:t>
                    </m:r>
                    <m:r>
                      <a:rPr lang="en-US" sz="2400" i="1" baseline="-33000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𝐿</m:t>
                    </m:r>
                    <m:r>
                      <a:rPr lang="en-US" sz="2400" i="1" baseline="-33000" dirty="0">
                        <a:latin typeface="Cambria Math"/>
                      </a:rPr>
                      <m:t>3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are three line graphs of even length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𝑙</m:t>
                    </m:r>
                  </m:oMath>
                </a14:m>
                <a:r>
                  <a:rPr lang="en-US" sz="2400" dirty="0"/>
                  <a:t> such that each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𝐶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) ≥ </m:t>
                    </m:r>
                    <m:r>
                      <a:rPr lang="en-US" sz="2400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𝐶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𝑗𝑜𝑖𝑛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  <m:r>
                      <a:rPr lang="en-US" sz="2400" i="1" dirty="0" err="1">
                        <a:latin typeface="Cambria Math"/>
                      </a:rPr>
                      <m:t>𝐿</m:t>
                    </m:r>
                    <m:r>
                      <a:rPr lang="en-US" sz="2400" i="1" baseline="-33000" dirty="0" err="1">
                        <a:latin typeface="Cambria Math"/>
                      </a:rPr>
                      <m:t>𝑗</m:t>
                    </m:r>
                    <m:r>
                      <a:rPr lang="en-US" sz="2400" i="1" dirty="0">
                        <a:latin typeface="Cambria Math"/>
                      </a:rPr>
                      <m:t>) ≥ 2</m:t>
                    </m:r>
                    <m:r>
                      <a:rPr lang="en-US" sz="2400" i="1" dirty="0">
                        <a:latin typeface="Cambria Math"/>
                      </a:rPr>
                      <m:t>𝑘</m:t>
                    </m:r>
                    <m:r>
                      <a:rPr lang="en-US" sz="2400" i="1" dirty="0">
                        <a:latin typeface="Cambria Math"/>
                      </a:rPr>
                      <m:t> + </m:t>
                    </m:r>
                    <m:r>
                      <a:rPr lang="en-US" sz="2400" i="1" dirty="0">
                        <a:latin typeface="Cambria Math"/>
                      </a:rPr>
                      <m:t>𝑙</m:t>
                    </m:r>
                    <m:r>
                      <a:rPr lang="en-US" sz="2400" i="1" dirty="0">
                        <a:latin typeface="Cambria Math"/>
                      </a:rPr>
                      <m:t>/2 </m:t>
                    </m:r>
                  </m:oMath>
                </a14:m>
                <a:r>
                  <a:rPr lang="en-US" sz="2400" dirty="0"/>
                  <a:t>for some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𝑖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𝑗</m:t>
                    </m:r>
                    <m:r>
                      <a:rPr lang="en-US" sz="2400" i="1" dirty="0">
                        <a:latin typeface="Cambria Math"/>
                      </a:rPr>
                      <m:t>.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>
                    <a:solidFill>
                      <a:srgbClr val="990033"/>
                    </a:solidFill>
                  </a:rPr>
                  <a:t>Proof, cont’d: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 smtClean="0"/>
                  <a:t>Execution </a:t>
                </a:r>
                <a:r>
                  <a:rPr lang="en-US" sz="2000" dirty="0">
                    <a:latin typeface="Symbol" pitchFamily="18" charset="2"/>
                    <a:sym typeface="Symbol" pitchFamily="18" charset="2"/>
                  </a:rPr>
                  <a:t></a:t>
                </a:r>
                <a:r>
                  <a:rPr lang="en-US" sz="2000" baseline="-33000" dirty="0"/>
                  <a:t>1,2</a:t>
                </a:r>
                <a:r>
                  <a:rPr lang="en-US" sz="2000" dirty="0"/>
                  <a:t> </a:t>
                </a:r>
                <a:r>
                  <a:rPr lang="en-US" sz="2000" dirty="0" err="1"/>
                  <a:t>quiesces</a:t>
                </a:r>
                <a:r>
                  <a:rPr lang="en-US" sz="2000" dirty="0"/>
                  <a:t> before the effects of the new inputs can cross the middle edge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𝐿</m:t>
                    </m:r>
                    <m:r>
                      <a:rPr lang="en-US" sz="2000" i="1" baseline="-33000" dirty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𝐿</m:t>
                    </m:r>
                    <m:r>
                      <a:rPr lang="en-US" sz="2000" i="1" baseline="-33000" dirty="0"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endParaRPr lang="en-US" sz="2000" dirty="0"/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endParaRPr lang="en-US" sz="2000" dirty="0" smtClean="0"/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endParaRPr lang="en-US" sz="2000" dirty="0"/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Similarly, construct </a:t>
                </a:r>
                <a:r>
                  <a:rPr lang="en-US" sz="2000" dirty="0">
                    <a:latin typeface="Symbol" pitchFamily="18" charset="2"/>
                    <a:sym typeface="Symbol" pitchFamily="18" charset="2"/>
                  </a:rPr>
                  <a:t></a:t>
                </a:r>
                <a:r>
                  <a:rPr lang="en-US" sz="2000" baseline="-33000" dirty="0"/>
                  <a:t>2,1</a:t>
                </a:r>
                <a:r>
                  <a:rPr lang="en-US" sz="2000" dirty="0"/>
                  <a:t>, an execution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𝐿</m:t>
                    </m:r>
                    <m:r>
                      <a:rPr lang="en-US" sz="2000" i="1" baseline="-25000" dirty="0">
                        <a:latin typeface="Cambria Math"/>
                      </a:rPr>
                      <m:t>2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𝑗𝑜𝑖𝑛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𝐿</m:t>
                    </m:r>
                    <m:r>
                      <a:rPr lang="en-US" sz="2000" i="1" baseline="-25000" dirty="0">
                        <a:latin typeface="Cambria Math"/>
                      </a:rPr>
                      <m:t>1</m:t>
                    </m:r>
                    <m:r>
                      <a:rPr lang="en-US" sz="2000" i="1" dirty="0"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endParaRPr lang="en-US" sz="2000" dirty="0"/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endParaRPr lang="en-US" sz="2000" dirty="0"/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endParaRPr lang="en-US" sz="2000" dirty="0"/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Execution </a:t>
                </a:r>
                <a:r>
                  <a:rPr lang="en-US" sz="2000" dirty="0">
                    <a:latin typeface="Symbol" pitchFamily="18" charset="2"/>
                    <a:sym typeface="Symbol" pitchFamily="18" charset="2"/>
                  </a:rPr>
                  <a:t></a:t>
                </a:r>
                <a:r>
                  <a:rPr lang="en-US" sz="2000" baseline="-33000" dirty="0"/>
                  <a:t>2,1</a:t>
                </a:r>
                <a:r>
                  <a:rPr lang="en-US" sz="2000" dirty="0"/>
                  <a:t> </a:t>
                </a:r>
                <a:r>
                  <a:rPr lang="en-US" sz="2000" dirty="0" err="1"/>
                  <a:t>quiesces</a:t>
                </a:r>
                <a:r>
                  <a:rPr lang="en-US" sz="2000" dirty="0"/>
                  <a:t> before the effects of the new inputs can cross the middle edge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𝐿</m:t>
                    </m:r>
                    <m:r>
                      <a:rPr lang="en-US" sz="2000" i="1" baseline="-33000" dirty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or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𝐿</m:t>
                    </m:r>
                    <m:r>
                      <a:rPr lang="en-US" sz="2000" i="1" baseline="-33000" dirty="0">
                        <a:latin typeface="Cambria Math"/>
                      </a:rPr>
                      <m:t>2</m:t>
                    </m:r>
                    <m:r>
                      <a:rPr lang="en-US" sz="2000" i="1" dirty="0"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endParaRPr lang="en-US" sz="1800" dirty="0"/>
              </a:p>
            </p:txBody>
          </p:sp>
        </mc:Choice>
        <mc:Fallback xmlns="">
          <p:sp>
            <p:nvSpPr>
              <p:cNvPr id="2508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143000"/>
                <a:ext cx="8839200" cy="5396727"/>
              </a:xfrm>
              <a:blipFill rotWithShape="1">
                <a:blip r:embed="rId4"/>
                <a:stretch>
                  <a:fillRect t="-2147" r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0884" name="Group 4"/>
          <p:cNvGrpSpPr>
            <a:grpSpLocks/>
          </p:cNvGrpSpPr>
          <p:nvPr/>
        </p:nvGrpSpPr>
        <p:grpSpPr bwMode="auto">
          <a:xfrm>
            <a:off x="5577016" y="3579623"/>
            <a:ext cx="3317760" cy="842488"/>
            <a:chOff x="667" y="1151"/>
            <a:chExt cx="2304" cy="585"/>
          </a:xfrm>
        </p:grpSpPr>
        <p:sp>
          <p:nvSpPr>
            <p:cNvPr id="250885" name="Line 5"/>
            <p:cNvSpPr>
              <a:spLocks noChangeShapeType="1"/>
            </p:cNvSpPr>
            <p:nvPr/>
          </p:nvSpPr>
          <p:spPr bwMode="auto">
            <a:xfrm flipV="1">
              <a:off x="1788" y="1151"/>
              <a:ext cx="1" cy="290"/>
            </a:xfrm>
            <a:prstGeom prst="line">
              <a:avLst/>
            </a:prstGeom>
            <a:noFill/>
            <a:ln w="54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86" name="Text Box 6"/>
            <p:cNvSpPr txBox="1">
              <a:spLocks noChangeArrowheads="1"/>
            </p:cNvSpPr>
            <p:nvPr/>
          </p:nvSpPr>
          <p:spPr bwMode="auto">
            <a:xfrm>
              <a:off x="1102" y="1326"/>
              <a:ext cx="366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472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17360" tIns="72360" rIns="117360" bIns="72360"/>
            <a:lstStyle/>
            <a:p>
              <a:r>
                <a:rPr lang="en-US" sz="2500">
                  <a:solidFill>
                    <a:srgbClr val="000000"/>
                  </a:solidFill>
                </a:rPr>
                <a:t>L</a:t>
              </a:r>
              <a:r>
                <a:rPr lang="en-US" sz="2500" baseline="-33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50887" name="Text Box 7"/>
            <p:cNvSpPr txBox="1">
              <a:spLocks noChangeArrowheads="1"/>
            </p:cNvSpPr>
            <p:nvPr/>
          </p:nvSpPr>
          <p:spPr bwMode="auto">
            <a:xfrm>
              <a:off x="2190" y="1326"/>
              <a:ext cx="366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472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17360" tIns="72360" rIns="117360" bIns="72360"/>
            <a:lstStyle/>
            <a:p>
              <a:r>
                <a:rPr lang="en-US" sz="2500">
                  <a:solidFill>
                    <a:srgbClr val="000000"/>
                  </a:solidFill>
                </a:rPr>
                <a:t>L</a:t>
              </a:r>
              <a:r>
                <a:rPr lang="en-US" sz="2500" baseline="-33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0888" name="Line 8"/>
            <p:cNvSpPr>
              <a:spLocks noChangeShapeType="1"/>
            </p:cNvSpPr>
            <p:nvPr/>
          </p:nvSpPr>
          <p:spPr bwMode="auto">
            <a:xfrm>
              <a:off x="667" y="1296"/>
              <a:ext cx="2304" cy="1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89" name="Line 9"/>
            <p:cNvSpPr>
              <a:spLocks noChangeShapeType="1"/>
            </p:cNvSpPr>
            <p:nvPr/>
          </p:nvSpPr>
          <p:spPr bwMode="auto">
            <a:xfrm>
              <a:off x="1183" y="1220"/>
              <a:ext cx="1152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0890" name="Group 10"/>
          <p:cNvGrpSpPr>
            <a:grpSpLocks/>
          </p:cNvGrpSpPr>
          <p:nvPr/>
        </p:nvGrpSpPr>
        <p:grpSpPr bwMode="auto">
          <a:xfrm>
            <a:off x="5594608" y="4966075"/>
            <a:ext cx="3317760" cy="841048"/>
            <a:chOff x="3388" y="1151"/>
            <a:chExt cx="2304" cy="584"/>
          </a:xfrm>
        </p:grpSpPr>
        <p:sp>
          <p:nvSpPr>
            <p:cNvPr id="250891" name="Line 11"/>
            <p:cNvSpPr>
              <a:spLocks noChangeShapeType="1"/>
            </p:cNvSpPr>
            <p:nvPr/>
          </p:nvSpPr>
          <p:spPr bwMode="auto">
            <a:xfrm flipV="1">
              <a:off x="4509" y="1151"/>
              <a:ext cx="1" cy="290"/>
            </a:xfrm>
            <a:prstGeom prst="line">
              <a:avLst/>
            </a:prstGeom>
            <a:noFill/>
            <a:ln w="54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92" name="Text Box 12"/>
            <p:cNvSpPr txBox="1">
              <a:spLocks noChangeArrowheads="1"/>
            </p:cNvSpPr>
            <p:nvPr/>
          </p:nvSpPr>
          <p:spPr bwMode="auto">
            <a:xfrm>
              <a:off x="3823" y="1325"/>
              <a:ext cx="366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472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17360" tIns="72360" rIns="117360" bIns="72360"/>
            <a:lstStyle/>
            <a:p>
              <a:r>
                <a:rPr lang="en-US" sz="2500">
                  <a:solidFill>
                    <a:srgbClr val="000000"/>
                  </a:solidFill>
                </a:rPr>
                <a:t>L</a:t>
              </a:r>
              <a:r>
                <a:rPr lang="en-US" sz="2500" baseline="-33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0893" name="Text Box 13"/>
            <p:cNvSpPr txBox="1">
              <a:spLocks noChangeArrowheads="1"/>
            </p:cNvSpPr>
            <p:nvPr/>
          </p:nvSpPr>
          <p:spPr bwMode="auto">
            <a:xfrm>
              <a:off x="4912" y="1325"/>
              <a:ext cx="366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472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17360" tIns="72360" rIns="117360" bIns="72360"/>
            <a:lstStyle/>
            <a:p>
              <a:r>
                <a:rPr lang="en-US" sz="2500">
                  <a:solidFill>
                    <a:srgbClr val="000000"/>
                  </a:solidFill>
                </a:rPr>
                <a:t>L</a:t>
              </a:r>
              <a:r>
                <a:rPr lang="en-US" sz="2500" baseline="-33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50894" name="Line 14"/>
            <p:cNvSpPr>
              <a:spLocks noChangeShapeType="1"/>
            </p:cNvSpPr>
            <p:nvPr/>
          </p:nvSpPr>
          <p:spPr bwMode="auto">
            <a:xfrm>
              <a:off x="3388" y="1296"/>
              <a:ext cx="2304" cy="1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95" name="Line 15"/>
            <p:cNvSpPr>
              <a:spLocks noChangeShapeType="1"/>
            </p:cNvSpPr>
            <p:nvPr/>
          </p:nvSpPr>
          <p:spPr bwMode="auto">
            <a:xfrm>
              <a:off x="3927" y="1220"/>
              <a:ext cx="1152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144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43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Lemma 2</a:t>
            </a:r>
          </a:p>
        </p:txBody>
      </p:sp>
      <p:sp>
        <p:nvSpPr>
          <p:cNvPr id="129044" name="Rectangle 2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Now consider three rings:</a:t>
            </a:r>
          </a:p>
        </p:txBody>
      </p:sp>
      <p:grpSp>
        <p:nvGrpSpPr>
          <p:cNvPr id="129047" name="Group 23"/>
          <p:cNvGrpSpPr>
            <a:grpSpLocks/>
          </p:cNvGrpSpPr>
          <p:nvPr/>
        </p:nvGrpSpPr>
        <p:grpSpPr bwMode="auto">
          <a:xfrm>
            <a:off x="3310560" y="2322965"/>
            <a:ext cx="2160000" cy="1660494"/>
            <a:chOff x="2251" y="1613"/>
            <a:chExt cx="1500" cy="1153"/>
          </a:xfrm>
        </p:grpSpPr>
        <p:sp>
          <p:nvSpPr>
            <p:cNvPr id="129032" name="Oval 8"/>
            <p:cNvSpPr>
              <a:spLocks noChangeArrowheads="1"/>
            </p:cNvSpPr>
            <p:nvPr/>
          </p:nvSpPr>
          <p:spPr bwMode="auto">
            <a:xfrm>
              <a:off x="2551" y="1757"/>
              <a:ext cx="864" cy="864"/>
            </a:xfrm>
            <a:prstGeom prst="ellipse">
              <a:avLst/>
            </a:prstGeom>
            <a:noFill/>
            <a:ln w="54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33" name="Line 9"/>
            <p:cNvSpPr>
              <a:spLocks noChangeShapeType="1"/>
            </p:cNvSpPr>
            <p:nvPr/>
          </p:nvSpPr>
          <p:spPr bwMode="auto">
            <a:xfrm>
              <a:off x="2983" y="1613"/>
              <a:ext cx="1" cy="288"/>
            </a:xfrm>
            <a:prstGeom prst="line">
              <a:avLst/>
            </a:prstGeom>
            <a:noFill/>
            <a:ln w="54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34" name="Line 10"/>
            <p:cNvSpPr>
              <a:spLocks noChangeShapeType="1"/>
            </p:cNvSpPr>
            <p:nvPr/>
          </p:nvSpPr>
          <p:spPr bwMode="auto">
            <a:xfrm flipV="1">
              <a:off x="2983" y="2476"/>
              <a:ext cx="1" cy="290"/>
            </a:xfrm>
            <a:prstGeom prst="line">
              <a:avLst/>
            </a:prstGeom>
            <a:noFill/>
            <a:ln w="54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35" name="Text Box 11"/>
            <p:cNvSpPr txBox="1">
              <a:spLocks noChangeArrowheads="1"/>
            </p:cNvSpPr>
            <p:nvPr/>
          </p:nvSpPr>
          <p:spPr bwMode="auto">
            <a:xfrm>
              <a:off x="2251" y="2030"/>
              <a:ext cx="366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472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17360" tIns="72360" rIns="117360" bIns="72360"/>
            <a:lstStyle/>
            <a:p>
              <a:r>
                <a:rPr lang="en-US" sz="2500">
                  <a:solidFill>
                    <a:srgbClr val="000000"/>
                  </a:solidFill>
                </a:rPr>
                <a:t>L</a:t>
              </a:r>
              <a:r>
                <a:rPr lang="en-US" sz="2500" baseline="-33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29036" name="Text Box 12"/>
            <p:cNvSpPr txBox="1">
              <a:spLocks noChangeArrowheads="1"/>
            </p:cNvSpPr>
            <p:nvPr/>
          </p:nvSpPr>
          <p:spPr bwMode="auto">
            <a:xfrm>
              <a:off x="3385" y="2030"/>
              <a:ext cx="366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472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17360" tIns="72360" rIns="117360" bIns="72360"/>
            <a:lstStyle/>
            <a:p>
              <a:r>
                <a:rPr lang="en-US" sz="2500">
                  <a:solidFill>
                    <a:srgbClr val="000000"/>
                  </a:solidFill>
                </a:rPr>
                <a:t>L</a:t>
              </a:r>
              <a:r>
                <a:rPr lang="en-US" sz="2500" baseline="-3300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129046" name="Group 22"/>
          <p:cNvGrpSpPr>
            <a:grpSpLocks/>
          </p:cNvGrpSpPr>
          <p:nvPr/>
        </p:nvGrpSpPr>
        <p:grpSpPr bwMode="auto">
          <a:xfrm>
            <a:off x="6023520" y="2322965"/>
            <a:ext cx="2160000" cy="1660494"/>
            <a:chOff x="4163" y="3312"/>
            <a:chExt cx="1500" cy="1153"/>
          </a:xfrm>
        </p:grpSpPr>
        <p:sp>
          <p:nvSpPr>
            <p:cNvPr id="129037" name="Oval 13"/>
            <p:cNvSpPr>
              <a:spLocks noChangeArrowheads="1"/>
            </p:cNvSpPr>
            <p:nvPr/>
          </p:nvSpPr>
          <p:spPr bwMode="auto">
            <a:xfrm>
              <a:off x="4463" y="3456"/>
              <a:ext cx="864" cy="864"/>
            </a:xfrm>
            <a:prstGeom prst="ellipse">
              <a:avLst/>
            </a:prstGeom>
            <a:noFill/>
            <a:ln w="54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38" name="Line 14"/>
            <p:cNvSpPr>
              <a:spLocks noChangeShapeType="1"/>
            </p:cNvSpPr>
            <p:nvPr/>
          </p:nvSpPr>
          <p:spPr bwMode="auto">
            <a:xfrm>
              <a:off x="4895" y="3312"/>
              <a:ext cx="1" cy="288"/>
            </a:xfrm>
            <a:prstGeom prst="line">
              <a:avLst/>
            </a:prstGeom>
            <a:noFill/>
            <a:ln w="54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39" name="Line 15"/>
            <p:cNvSpPr>
              <a:spLocks noChangeShapeType="1"/>
            </p:cNvSpPr>
            <p:nvPr/>
          </p:nvSpPr>
          <p:spPr bwMode="auto">
            <a:xfrm flipV="1">
              <a:off x="4895" y="4175"/>
              <a:ext cx="1" cy="290"/>
            </a:xfrm>
            <a:prstGeom prst="line">
              <a:avLst/>
            </a:prstGeom>
            <a:noFill/>
            <a:ln w="54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40" name="Text Box 16"/>
            <p:cNvSpPr txBox="1">
              <a:spLocks noChangeArrowheads="1"/>
            </p:cNvSpPr>
            <p:nvPr/>
          </p:nvSpPr>
          <p:spPr bwMode="auto">
            <a:xfrm>
              <a:off x="4163" y="3729"/>
              <a:ext cx="366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472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17360" tIns="72360" rIns="117360" bIns="72360"/>
            <a:lstStyle/>
            <a:p>
              <a:r>
                <a:rPr lang="en-US" sz="2500">
                  <a:solidFill>
                    <a:srgbClr val="000000"/>
                  </a:solidFill>
                </a:rPr>
                <a:t>L</a:t>
              </a:r>
              <a:r>
                <a:rPr lang="en-US" sz="2500" baseline="-33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29041" name="Text Box 17"/>
            <p:cNvSpPr txBox="1">
              <a:spLocks noChangeArrowheads="1"/>
            </p:cNvSpPr>
            <p:nvPr/>
          </p:nvSpPr>
          <p:spPr bwMode="auto">
            <a:xfrm>
              <a:off x="5297" y="3729"/>
              <a:ext cx="366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472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17360" tIns="72360" rIns="117360" bIns="72360"/>
            <a:lstStyle/>
            <a:p>
              <a:r>
                <a:rPr lang="en-US" sz="2500">
                  <a:solidFill>
                    <a:srgbClr val="000000"/>
                  </a:solidFill>
                </a:rPr>
                <a:t>L</a:t>
              </a:r>
              <a:r>
                <a:rPr lang="en-US" sz="2500" baseline="-3300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129045" name="Group 21"/>
          <p:cNvGrpSpPr>
            <a:grpSpLocks/>
          </p:cNvGrpSpPr>
          <p:nvPr/>
        </p:nvGrpSpPr>
        <p:grpSpPr bwMode="auto">
          <a:xfrm>
            <a:off x="701280" y="2392092"/>
            <a:ext cx="2160000" cy="1618730"/>
            <a:chOff x="557" y="3341"/>
            <a:chExt cx="1500" cy="1124"/>
          </a:xfrm>
        </p:grpSpPr>
        <p:sp>
          <p:nvSpPr>
            <p:cNvPr id="129028" name="Oval 4"/>
            <p:cNvSpPr>
              <a:spLocks noChangeArrowheads="1"/>
            </p:cNvSpPr>
            <p:nvPr/>
          </p:nvSpPr>
          <p:spPr bwMode="auto">
            <a:xfrm>
              <a:off x="857" y="3456"/>
              <a:ext cx="864" cy="864"/>
            </a:xfrm>
            <a:prstGeom prst="ellipse">
              <a:avLst/>
            </a:prstGeom>
            <a:noFill/>
            <a:ln w="54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29" name="Line 5"/>
            <p:cNvSpPr>
              <a:spLocks noChangeShapeType="1"/>
            </p:cNvSpPr>
            <p:nvPr/>
          </p:nvSpPr>
          <p:spPr bwMode="auto">
            <a:xfrm flipV="1">
              <a:off x="1289" y="4175"/>
              <a:ext cx="1" cy="290"/>
            </a:xfrm>
            <a:prstGeom prst="line">
              <a:avLst/>
            </a:prstGeom>
            <a:noFill/>
            <a:ln w="54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30" name="Text Box 6"/>
            <p:cNvSpPr txBox="1">
              <a:spLocks noChangeArrowheads="1"/>
            </p:cNvSpPr>
            <p:nvPr/>
          </p:nvSpPr>
          <p:spPr bwMode="auto">
            <a:xfrm>
              <a:off x="557" y="3729"/>
              <a:ext cx="366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472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17360" tIns="72360" rIns="117360" bIns="72360"/>
            <a:lstStyle/>
            <a:p>
              <a:r>
                <a:rPr lang="en-US" sz="2500">
                  <a:solidFill>
                    <a:srgbClr val="000000"/>
                  </a:solidFill>
                </a:rPr>
                <a:t>L</a:t>
              </a:r>
              <a:r>
                <a:rPr lang="en-US" sz="2500" baseline="-33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29031" name="Text Box 7"/>
            <p:cNvSpPr txBox="1">
              <a:spLocks noChangeArrowheads="1"/>
            </p:cNvSpPr>
            <p:nvPr/>
          </p:nvSpPr>
          <p:spPr bwMode="auto">
            <a:xfrm>
              <a:off x="1691" y="3729"/>
              <a:ext cx="366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472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17360" tIns="72360" rIns="117360" bIns="72360"/>
            <a:lstStyle/>
            <a:p>
              <a:r>
                <a:rPr lang="en-US" sz="2500">
                  <a:solidFill>
                    <a:srgbClr val="000000"/>
                  </a:solidFill>
                </a:rPr>
                <a:t>L</a:t>
              </a:r>
              <a:r>
                <a:rPr lang="en-US" sz="2500" baseline="-33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29042" name="Line 18"/>
            <p:cNvSpPr>
              <a:spLocks noChangeShapeType="1"/>
            </p:cNvSpPr>
            <p:nvPr/>
          </p:nvSpPr>
          <p:spPr bwMode="auto">
            <a:xfrm>
              <a:off x="1303" y="3341"/>
              <a:ext cx="1" cy="288"/>
            </a:xfrm>
            <a:prstGeom prst="line">
              <a:avLst/>
            </a:prstGeom>
            <a:noFill/>
            <a:ln w="54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95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147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Proof of Lemma 2</a:t>
            </a:r>
          </a:p>
        </p:txBody>
      </p:sp>
      <p:sp>
        <p:nvSpPr>
          <p:cNvPr id="108547" name="Oval 3"/>
          <p:cNvSpPr>
            <a:spLocks noChangeArrowheads="1"/>
          </p:cNvSpPr>
          <p:nvPr/>
        </p:nvSpPr>
        <p:spPr bwMode="auto">
          <a:xfrm>
            <a:off x="3944160" y="1841954"/>
            <a:ext cx="1244160" cy="1244291"/>
          </a:xfrm>
          <a:prstGeom prst="ellips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08548" name="Line 4"/>
          <p:cNvSpPr>
            <a:spLocks noChangeShapeType="1"/>
          </p:cNvSpPr>
          <p:nvPr/>
        </p:nvSpPr>
        <p:spPr bwMode="auto">
          <a:xfrm>
            <a:off x="4566241" y="1634572"/>
            <a:ext cx="1440" cy="414764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8549" name="Line 5"/>
          <p:cNvSpPr>
            <a:spLocks noChangeShapeType="1"/>
          </p:cNvSpPr>
          <p:nvPr/>
        </p:nvSpPr>
        <p:spPr bwMode="auto">
          <a:xfrm flipV="1">
            <a:off x="4566241" y="2877422"/>
            <a:ext cx="1440" cy="417644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3513600" y="2235115"/>
            <a:ext cx="527040" cy="59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457" tIns="65638" rIns="106457" bIns="65638"/>
          <a:lstStyle/>
          <a:p>
            <a:r>
              <a:rPr lang="en-US" sz="2500">
                <a:solidFill>
                  <a:srgbClr val="000000"/>
                </a:solidFill>
              </a:rPr>
              <a:t>L</a:t>
            </a:r>
            <a:r>
              <a:rPr lang="en-US" sz="2500" baseline="-33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5146560" y="2235115"/>
            <a:ext cx="527040" cy="59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457" tIns="65638" rIns="106457" bIns="65638"/>
          <a:lstStyle/>
          <a:p>
            <a:r>
              <a:rPr lang="en-US" sz="2500">
                <a:solidFill>
                  <a:srgbClr val="000000"/>
                </a:solidFill>
              </a:rPr>
              <a:t>L</a:t>
            </a:r>
            <a:r>
              <a:rPr lang="en-US" sz="2500" baseline="-33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8552" name="AutoShape 8"/>
          <p:cNvSpPr>
            <a:spLocks noChangeArrowheads="1"/>
          </p:cNvSpPr>
          <p:nvPr/>
        </p:nvSpPr>
        <p:spPr bwMode="auto">
          <a:xfrm rot="10860000">
            <a:off x="3824640" y="1867877"/>
            <a:ext cx="1451520" cy="1355182"/>
          </a:xfrm>
          <a:custGeom>
            <a:avLst/>
            <a:gdLst>
              <a:gd name="G0" fmla="+- 6541 0 0"/>
              <a:gd name="G1" fmla="+- 11627648 0 0"/>
              <a:gd name="G2" fmla="+- 0 0 11627648"/>
              <a:gd name="T0" fmla="*/ 0 256 1"/>
              <a:gd name="T1" fmla="*/ 180 256 1"/>
              <a:gd name="G3" fmla="+- 11627648 T0 T1"/>
              <a:gd name="T2" fmla="*/ 0 256 1"/>
              <a:gd name="T3" fmla="*/ 90 256 1"/>
              <a:gd name="G4" fmla="+- 11627648 T2 T3"/>
              <a:gd name="G5" fmla="*/ G4 2 1"/>
              <a:gd name="T4" fmla="*/ 90 256 1"/>
              <a:gd name="T5" fmla="*/ 0 256 1"/>
              <a:gd name="G6" fmla="+- 11627648 T4 T5"/>
              <a:gd name="G7" fmla="*/ G6 2 1"/>
              <a:gd name="G8" fmla="abs 11627648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541"/>
              <a:gd name="G18" fmla="*/ 6541 1 2"/>
              <a:gd name="G19" fmla="+- G18 5400 0"/>
              <a:gd name="G20" fmla="cos G19 11627648"/>
              <a:gd name="G21" fmla="sin G19 11627648"/>
              <a:gd name="G22" fmla="+- G20 10800 0"/>
              <a:gd name="G23" fmla="+- G21 10800 0"/>
              <a:gd name="G24" fmla="+- 10800 0 G20"/>
              <a:gd name="G25" fmla="+- 6541 10800 0"/>
              <a:gd name="G26" fmla="?: G9 G17 G25"/>
              <a:gd name="G27" fmla="?: G9 0 21600"/>
              <a:gd name="G28" fmla="cos 10800 11627648"/>
              <a:gd name="G29" fmla="sin 10800 11627648"/>
              <a:gd name="G30" fmla="sin 6541 11627648"/>
              <a:gd name="G31" fmla="+- G28 10800 0"/>
              <a:gd name="G32" fmla="+- G29 10800 0"/>
              <a:gd name="G33" fmla="+- G30 10800 0"/>
              <a:gd name="G34" fmla="?: G4 0 G31"/>
              <a:gd name="G35" fmla="?: 11627648 G34 0"/>
              <a:gd name="G36" fmla="?: G6 G35 G31"/>
              <a:gd name="G37" fmla="+- 21600 0 G36"/>
              <a:gd name="G38" fmla="?: G4 0 G33"/>
              <a:gd name="G39" fmla="?: 11627648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137 w 21600"/>
              <a:gd name="T15" fmla="*/ 11189 h 21600"/>
              <a:gd name="T16" fmla="*/ 10800 w 21600"/>
              <a:gd name="T17" fmla="*/ 4259 h 21600"/>
              <a:gd name="T18" fmla="*/ 19463 w 21600"/>
              <a:gd name="T19" fmla="*/ 11189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4265" y="11094"/>
                </a:moveTo>
                <a:cubicBezTo>
                  <a:pt x="4261" y="10996"/>
                  <a:pt x="4259" y="10898"/>
                  <a:pt x="4259" y="10800"/>
                </a:cubicBezTo>
                <a:cubicBezTo>
                  <a:pt x="4259" y="7187"/>
                  <a:pt x="7187" y="4259"/>
                  <a:pt x="10800" y="4259"/>
                </a:cubicBezTo>
                <a:cubicBezTo>
                  <a:pt x="14412" y="4259"/>
                  <a:pt x="17341" y="7187"/>
                  <a:pt x="17341" y="10800"/>
                </a:cubicBezTo>
                <a:cubicBezTo>
                  <a:pt x="17341" y="10898"/>
                  <a:pt x="17338" y="10996"/>
                  <a:pt x="17334" y="11094"/>
                </a:cubicBezTo>
                <a:lnTo>
                  <a:pt x="21589" y="11285"/>
                </a:lnTo>
                <a:cubicBezTo>
                  <a:pt x="21596" y="11123"/>
                  <a:pt x="21600" y="10961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961"/>
                  <a:pt x="3" y="11123"/>
                  <a:pt x="10" y="11285"/>
                </a:cubicBezTo>
                <a:close/>
              </a:path>
            </a:pathLst>
          </a:custGeom>
          <a:noFill/>
          <a:ln w="183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08553" name="Oval 9"/>
          <p:cNvSpPr>
            <a:spLocks noChangeArrowheads="1"/>
          </p:cNvSpPr>
          <p:nvPr/>
        </p:nvSpPr>
        <p:spPr bwMode="auto">
          <a:xfrm>
            <a:off x="4728960" y="2903345"/>
            <a:ext cx="207360" cy="20738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554" name="Rectangle 10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6481" y="3394437"/>
                <a:ext cx="8228160" cy="3214417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305285" indent="-205923" defTabSz="414726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/>
                  <a:t>Connect both ends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𝐿</m:t>
                    </m:r>
                    <m:r>
                      <a:rPr lang="en-US" sz="2400" i="1" baseline="-33000" dirty="0"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𝐿</m:t>
                    </m:r>
                    <m:r>
                      <a:rPr lang="en-US" sz="2400" i="1" baseline="-33000" dirty="0">
                        <a:latin typeface="Cambria Math"/>
                      </a:rPr>
                      <m:t>2 </m:t>
                    </m:r>
                    <m:r>
                      <a:rPr lang="en-US" sz="2400" i="1" dirty="0">
                        <a:latin typeface="Cambria Math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505448" lvl="1" indent="-172803" defTabSz="414726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Right neighbor in line is clockwise around ring.</a:t>
                </a:r>
              </a:p>
              <a:p>
                <a:pPr marL="305285" indent="-205923" defTabSz="414726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/>
                  <a:t>Run </a:t>
                </a:r>
                <a:r>
                  <a:rPr lang="en-US" sz="2400" dirty="0">
                    <a:latin typeface="Symbol" pitchFamily="18" charset="2"/>
                    <a:sym typeface="Symbol" pitchFamily="18" charset="2"/>
                  </a:rPr>
                  <a:t></a:t>
                </a:r>
                <a:r>
                  <a:rPr lang="en-US" sz="2400" baseline="-33000" dirty="0"/>
                  <a:t>1</a:t>
                </a:r>
                <a:r>
                  <a:rPr lang="en-US" sz="2400" dirty="0"/>
                  <a:t>, then </a:t>
                </a:r>
                <a:r>
                  <a:rPr lang="en-US" sz="2400" dirty="0">
                    <a:latin typeface="Symbol" pitchFamily="18" charset="2"/>
                    <a:sym typeface="Symbol" pitchFamily="18" charset="2"/>
                  </a:rPr>
                  <a:t></a:t>
                </a:r>
                <a:r>
                  <a:rPr lang="en-US" sz="2400" baseline="-33000" dirty="0"/>
                  <a:t>2</a:t>
                </a:r>
                <a:r>
                  <a:rPr lang="en-US" sz="2400" dirty="0"/>
                  <a:t>, then finish </a:t>
                </a:r>
                <a:r>
                  <a:rPr lang="en-US" sz="2400" dirty="0">
                    <a:latin typeface="Symbol" pitchFamily="18" charset="2"/>
                    <a:sym typeface="Symbol" pitchFamily="18" charset="2"/>
                  </a:rPr>
                  <a:t></a:t>
                </a:r>
                <a:r>
                  <a:rPr lang="en-US" sz="2400" baseline="-33000" dirty="0"/>
                  <a:t>1,2</a:t>
                </a:r>
                <a:r>
                  <a:rPr lang="en-US" sz="2400" dirty="0"/>
                  <a:t>,  then finish </a:t>
                </a:r>
                <a:r>
                  <a:rPr lang="en-US" sz="2400" dirty="0">
                    <a:latin typeface="Symbol" pitchFamily="18" charset="2"/>
                    <a:sym typeface="Symbol" pitchFamily="18" charset="2"/>
                  </a:rPr>
                  <a:t></a:t>
                </a:r>
                <a:r>
                  <a:rPr lang="en-US" sz="2400" baseline="-33000" dirty="0"/>
                  <a:t>2,1</a:t>
                </a:r>
                <a:r>
                  <a:rPr lang="en-US" sz="2400" dirty="0"/>
                  <a:t>.</a:t>
                </a:r>
              </a:p>
              <a:p>
                <a:pPr marL="505448" lvl="1" indent="-172803" defTabSz="414726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No interference between the last parts of </a:t>
                </a:r>
                <a:r>
                  <a:rPr lang="en-US" sz="2000" dirty="0">
                    <a:latin typeface="Symbol" pitchFamily="18" charset="2"/>
                    <a:sym typeface="Symbol" pitchFamily="18" charset="2"/>
                  </a:rPr>
                  <a:t></a:t>
                </a:r>
                <a:r>
                  <a:rPr lang="en-US" sz="2000" baseline="-33000" dirty="0"/>
                  <a:t>1,2</a:t>
                </a:r>
                <a:r>
                  <a:rPr lang="en-US" sz="2000" dirty="0"/>
                  <a:t> and </a:t>
                </a:r>
                <a:r>
                  <a:rPr lang="en-US" sz="2000" dirty="0">
                    <a:latin typeface="Symbol" pitchFamily="18" charset="2"/>
                    <a:sym typeface="Symbol" pitchFamily="18" charset="2"/>
                  </a:rPr>
                  <a:t></a:t>
                </a:r>
                <a:r>
                  <a:rPr lang="en-US" sz="2000" baseline="-33000" dirty="0"/>
                  <a:t>2,1</a:t>
                </a:r>
                <a:r>
                  <a:rPr lang="en-US" sz="2000" dirty="0"/>
                  <a:t>.</a:t>
                </a:r>
              </a:p>
              <a:p>
                <a:pPr marL="505448" lvl="1" indent="-172803" defTabSz="414726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 err="1"/>
                  <a:t>Quiesces</a:t>
                </a:r>
                <a:r>
                  <a:rPr lang="en-US" sz="2000" dirty="0"/>
                  <a:t>:  Eventually no more messages are sent.</a:t>
                </a:r>
              </a:p>
              <a:p>
                <a:pPr marL="505448" lvl="1" indent="-172803" defTabSz="414726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000" dirty="0"/>
                  <a:t>Must eventually elect a </a:t>
                </a:r>
                <a:r>
                  <a:rPr lang="en-US" sz="2000" dirty="0" smtClean="0"/>
                  <a:t>leader.</a:t>
                </a:r>
                <a:endParaRPr lang="en-US" sz="2000" dirty="0"/>
              </a:p>
              <a:p>
                <a:pPr marL="305285" indent="-205923" defTabSz="414726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/>
                  <a:t>Assume WLOG that elected leader is in the “bottom half”.</a:t>
                </a:r>
                <a:endParaRPr lang="en-US" sz="2400" baseline="30000" dirty="0"/>
              </a:p>
            </p:txBody>
          </p:sp>
        </mc:Choice>
        <mc:Fallback>
          <p:sp>
            <p:nvSpPr>
              <p:cNvPr id="108554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6481" y="3394437"/>
                <a:ext cx="8228160" cy="3214417"/>
              </a:xfrm>
              <a:blipFill rotWithShape="1">
                <a:blip r:embed="rId3"/>
                <a:stretch>
                  <a:fillRect t="-4175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7888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Lemma 2</a:t>
            </a:r>
          </a:p>
        </p:txBody>
      </p:sp>
      <p:grpSp>
        <p:nvGrpSpPr>
          <p:cNvPr id="197636" name="Group 4"/>
          <p:cNvGrpSpPr>
            <a:grpSpLocks/>
          </p:cNvGrpSpPr>
          <p:nvPr/>
        </p:nvGrpSpPr>
        <p:grpSpPr bwMode="auto">
          <a:xfrm>
            <a:off x="443520" y="1634572"/>
            <a:ext cx="2160000" cy="1660494"/>
            <a:chOff x="308" y="1135"/>
            <a:chExt cx="1500" cy="1153"/>
          </a:xfrm>
        </p:grpSpPr>
        <p:sp>
          <p:nvSpPr>
            <p:cNvPr id="197637" name="Oval 5"/>
            <p:cNvSpPr>
              <a:spLocks noChangeArrowheads="1"/>
            </p:cNvSpPr>
            <p:nvPr/>
          </p:nvSpPr>
          <p:spPr bwMode="auto">
            <a:xfrm>
              <a:off x="608" y="1279"/>
              <a:ext cx="864" cy="864"/>
            </a:xfrm>
            <a:prstGeom prst="ellipse">
              <a:avLst/>
            </a:prstGeom>
            <a:noFill/>
            <a:ln w="54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7638" name="Line 6"/>
            <p:cNvSpPr>
              <a:spLocks noChangeShapeType="1"/>
            </p:cNvSpPr>
            <p:nvPr/>
          </p:nvSpPr>
          <p:spPr bwMode="auto">
            <a:xfrm>
              <a:off x="1040" y="1135"/>
              <a:ext cx="1" cy="288"/>
            </a:xfrm>
            <a:prstGeom prst="line">
              <a:avLst/>
            </a:prstGeom>
            <a:noFill/>
            <a:ln w="54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639" name="Line 7"/>
            <p:cNvSpPr>
              <a:spLocks noChangeShapeType="1"/>
            </p:cNvSpPr>
            <p:nvPr/>
          </p:nvSpPr>
          <p:spPr bwMode="auto">
            <a:xfrm flipV="1">
              <a:off x="1040" y="1998"/>
              <a:ext cx="1" cy="290"/>
            </a:xfrm>
            <a:prstGeom prst="line">
              <a:avLst/>
            </a:prstGeom>
            <a:noFill/>
            <a:ln w="54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640" name="Text Box 8"/>
            <p:cNvSpPr txBox="1">
              <a:spLocks noChangeArrowheads="1"/>
            </p:cNvSpPr>
            <p:nvPr/>
          </p:nvSpPr>
          <p:spPr bwMode="auto">
            <a:xfrm>
              <a:off x="308" y="1552"/>
              <a:ext cx="366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472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17360" tIns="72360" rIns="117360" bIns="72360"/>
            <a:lstStyle/>
            <a:p>
              <a:r>
                <a:rPr lang="en-US" sz="2500">
                  <a:solidFill>
                    <a:srgbClr val="000000"/>
                  </a:solidFill>
                </a:rPr>
                <a:t>L</a:t>
              </a:r>
              <a:r>
                <a:rPr lang="en-US" sz="2500" baseline="-33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97641" name="Text Box 9"/>
            <p:cNvSpPr txBox="1">
              <a:spLocks noChangeArrowheads="1"/>
            </p:cNvSpPr>
            <p:nvPr/>
          </p:nvSpPr>
          <p:spPr bwMode="auto">
            <a:xfrm>
              <a:off x="1442" y="1552"/>
              <a:ext cx="366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472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17360" tIns="72360" rIns="117360" bIns="72360"/>
            <a:lstStyle/>
            <a:p>
              <a:r>
                <a:rPr lang="en-US" sz="2500">
                  <a:solidFill>
                    <a:srgbClr val="000000"/>
                  </a:solidFill>
                </a:rPr>
                <a:t>L</a:t>
              </a:r>
              <a:r>
                <a:rPr lang="en-US" sz="2500" baseline="-33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97642" name="AutoShape 10"/>
            <p:cNvSpPr>
              <a:spLocks noChangeArrowheads="1"/>
            </p:cNvSpPr>
            <p:nvPr/>
          </p:nvSpPr>
          <p:spPr bwMode="auto">
            <a:xfrm rot="10860000">
              <a:off x="525" y="1297"/>
              <a:ext cx="1008" cy="941"/>
            </a:xfrm>
            <a:custGeom>
              <a:avLst/>
              <a:gdLst>
                <a:gd name="G0" fmla="+- 6541 0 0"/>
                <a:gd name="G1" fmla="+- 11627648 0 0"/>
                <a:gd name="G2" fmla="+- 0 0 11627648"/>
                <a:gd name="T0" fmla="*/ 0 256 1"/>
                <a:gd name="T1" fmla="*/ 180 256 1"/>
                <a:gd name="G3" fmla="+- 11627648 T0 T1"/>
                <a:gd name="T2" fmla="*/ 0 256 1"/>
                <a:gd name="T3" fmla="*/ 90 256 1"/>
                <a:gd name="G4" fmla="+- 11627648 T2 T3"/>
                <a:gd name="G5" fmla="*/ G4 2 1"/>
                <a:gd name="T4" fmla="*/ 90 256 1"/>
                <a:gd name="T5" fmla="*/ 0 256 1"/>
                <a:gd name="G6" fmla="+- 11627648 T4 T5"/>
                <a:gd name="G7" fmla="*/ G6 2 1"/>
                <a:gd name="G8" fmla="abs 11627648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541"/>
                <a:gd name="G18" fmla="*/ 6541 1 2"/>
                <a:gd name="G19" fmla="+- G18 5400 0"/>
                <a:gd name="G20" fmla="cos G19 11627648"/>
                <a:gd name="G21" fmla="sin G19 11627648"/>
                <a:gd name="G22" fmla="+- G20 10800 0"/>
                <a:gd name="G23" fmla="+- G21 10800 0"/>
                <a:gd name="G24" fmla="+- 10800 0 G20"/>
                <a:gd name="G25" fmla="+- 6541 10800 0"/>
                <a:gd name="G26" fmla="?: G9 G17 G25"/>
                <a:gd name="G27" fmla="?: G9 0 21600"/>
                <a:gd name="G28" fmla="cos 10800 11627648"/>
                <a:gd name="G29" fmla="sin 10800 11627648"/>
                <a:gd name="G30" fmla="sin 6541 11627648"/>
                <a:gd name="G31" fmla="+- G28 10800 0"/>
                <a:gd name="G32" fmla="+- G29 10800 0"/>
                <a:gd name="G33" fmla="+- G30 10800 0"/>
                <a:gd name="G34" fmla="?: G4 0 G31"/>
                <a:gd name="G35" fmla="?: 11627648 G34 0"/>
                <a:gd name="G36" fmla="?: G6 G35 G31"/>
                <a:gd name="G37" fmla="+- 21600 0 G36"/>
                <a:gd name="G38" fmla="?: G4 0 G33"/>
                <a:gd name="G39" fmla="?: 11627648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137 w 21600"/>
                <a:gd name="T15" fmla="*/ 11189 h 21600"/>
                <a:gd name="T16" fmla="*/ 10800 w 21600"/>
                <a:gd name="T17" fmla="*/ 4259 h 21600"/>
                <a:gd name="T18" fmla="*/ 19463 w 21600"/>
                <a:gd name="T19" fmla="*/ 11189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265" y="11094"/>
                  </a:moveTo>
                  <a:cubicBezTo>
                    <a:pt x="4261" y="10996"/>
                    <a:pt x="4259" y="10898"/>
                    <a:pt x="4259" y="10800"/>
                  </a:cubicBezTo>
                  <a:cubicBezTo>
                    <a:pt x="4259" y="7187"/>
                    <a:pt x="7187" y="4259"/>
                    <a:pt x="10800" y="4259"/>
                  </a:cubicBezTo>
                  <a:cubicBezTo>
                    <a:pt x="14412" y="4259"/>
                    <a:pt x="17341" y="7187"/>
                    <a:pt x="17341" y="10800"/>
                  </a:cubicBezTo>
                  <a:cubicBezTo>
                    <a:pt x="17341" y="10898"/>
                    <a:pt x="17338" y="10996"/>
                    <a:pt x="17334" y="11094"/>
                  </a:cubicBezTo>
                  <a:lnTo>
                    <a:pt x="21589" y="11285"/>
                  </a:lnTo>
                  <a:cubicBezTo>
                    <a:pt x="21596" y="11123"/>
                    <a:pt x="21600" y="10961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961"/>
                    <a:pt x="3" y="11123"/>
                    <a:pt x="10" y="11285"/>
                  </a:cubicBezTo>
                  <a:close/>
                </a:path>
              </a:pathLst>
            </a:custGeom>
            <a:noFill/>
            <a:ln w="1836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43" name="Oval 11"/>
            <p:cNvSpPr>
              <a:spLocks noChangeArrowheads="1"/>
            </p:cNvSpPr>
            <p:nvPr/>
          </p:nvSpPr>
          <p:spPr bwMode="auto">
            <a:xfrm>
              <a:off x="1152" y="2016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7644" name="Group 12"/>
          <p:cNvGrpSpPr>
            <a:grpSpLocks/>
          </p:cNvGrpSpPr>
          <p:nvPr/>
        </p:nvGrpSpPr>
        <p:grpSpPr bwMode="auto">
          <a:xfrm>
            <a:off x="2892960" y="1634572"/>
            <a:ext cx="2160000" cy="1660494"/>
            <a:chOff x="2009" y="1135"/>
            <a:chExt cx="1500" cy="1153"/>
          </a:xfrm>
        </p:grpSpPr>
        <p:sp>
          <p:nvSpPr>
            <p:cNvPr id="197645" name="Oval 13"/>
            <p:cNvSpPr>
              <a:spLocks noChangeArrowheads="1"/>
            </p:cNvSpPr>
            <p:nvPr/>
          </p:nvSpPr>
          <p:spPr bwMode="auto">
            <a:xfrm>
              <a:off x="2309" y="1279"/>
              <a:ext cx="864" cy="864"/>
            </a:xfrm>
            <a:prstGeom prst="ellipse">
              <a:avLst/>
            </a:prstGeom>
            <a:noFill/>
            <a:ln w="54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>
              <a:off x="2741" y="1135"/>
              <a:ext cx="1" cy="288"/>
            </a:xfrm>
            <a:prstGeom prst="line">
              <a:avLst/>
            </a:prstGeom>
            <a:noFill/>
            <a:ln w="54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647" name="Line 15"/>
            <p:cNvSpPr>
              <a:spLocks noChangeShapeType="1"/>
            </p:cNvSpPr>
            <p:nvPr/>
          </p:nvSpPr>
          <p:spPr bwMode="auto">
            <a:xfrm flipV="1">
              <a:off x="2741" y="1998"/>
              <a:ext cx="1" cy="290"/>
            </a:xfrm>
            <a:prstGeom prst="line">
              <a:avLst/>
            </a:prstGeom>
            <a:noFill/>
            <a:ln w="54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648" name="Text Box 16"/>
            <p:cNvSpPr txBox="1">
              <a:spLocks noChangeArrowheads="1"/>
            </p:cNvSpPr>
            <p:nvPr/>
          </p:nvSpPr>
          <p:spPr bwMode="auto">
            <a:xfrm>
              <a:off x="2009" y="1552"/>
              <a:ext cx="366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472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17360" tIns="72360" rIns="117360" bIns="72360"/>
            <a:lstStyle/>
            <a:p>
              <a:r>
                <a:rPr lang="en-US" sz="2500">
                  <a:solidFill>
                    <a:srgbClr val="000000"/>
                  </a:solidFill>
                </a:rPr>
                <a:t>L</a:t>
              </a:r>
              <a:r>
                <a:rPr lang="en-US" sz="2500" baseline="-33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97649" name="Text Box 17"/>
            <p:cNvSpPr txBox="1">
              <a:spLocks noChangeArrowheads="1"/>
            </p:cNvSpPr>
            <p:nvPr/>
          </p:nvSpPr>
          <p:spPr bwMode="auto">
            <a:xfrm>
              <a:off x="3143" y="1552"/>
              <a:ext cx="366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472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17360" tIns="72360" rIns="117360" bIns="72360"/>
            <a:lstStyle/>
            <a:p>
              <a:r>
                <a:rPr lang="en-US" sz="2500">
                  <a:solidFill>
                    <a:srgbClr val="000000"/>
                  </a:solidFill>
                </a:rPr>
                <a:t>L</a:t>
              </a:r>
              <a:r>
                <a:rPr lang="en-US" sz="2500" baseline="-33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97650" name="Oval 18"/>
            <p:cNvSpPr>
              <a:spLocks noChangeArrowheads="1"/>
            </p:cNvSpPr>
            <p:nvPr/>
          </p:nvSpPr>
          <p:spPr bwMode="auto">
            <a:xfrm>
              <a:off x="2309" y="1880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51" name="AutoShape 19"/>
            <p:cNvSpPr>
              <a:spLocks noChangeArrowheads="1"/>
            </p:cNvSpPr>
            <p:nvPr/>
          </p:nvSpPr>
          <p:spPr bwMode="auto">
            <a:xfrm rot="10860000">
              <a:off x="2225" y="1298"/>
              <a:ext cx="1008" cy="941"/>
            </a:xfrm>
            <a:custGeom>
              <a:avLst/>
              <a:gdLst>
                <a:gd name="G0" fmla="+- 6541 0 0"/>
                <a:gd name="G1" fmla="+- 11627648 0 0"/>
                <a:gd name="G2" fmla="+- 0 0 11627648"/>
                <a:gd name="T0" fmla="*/ 0 256 1"/>
                <a:gd name="T1" fmla="*/ 180 256 1"/>
                <a:gd name="G3" fmla="+- 11627648 T0 T1"/>
                <a:gd name="T2" fmla="*/ 0 256 1"/>
                <a:gd name="T3" fmla="*/ 90 256 1"/>
                <a:gd name="G4" fmla="+- 11627648 T2 T3"/>
                <a:gd name="G5" fmla="*/ G4 2 1"/>
                <a:gd name="T4" fmla="*/ 90 256 1"/>
                <a:gd name="T5" fmla="*/ 0 256 1"/>
                <a:gd name="G6" fmla="+- 11627648 T4 T5"/>
                <a:gd name="G7" fmla="*/ G6 2 1"/>
                <a:gd name="G8" fmla="abs 11627648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541"/>
                <a:gd name="G18" fmla="*/ 6541 1 2"/>
                <a:gd name="G19" fmla="+- G18 5400 0"/>
                <a:gd name="G20" fmla="cos G19 11627648"/>
                <a:gd name="G21" fmla="sin G19 11627648"/>
                <a:gd name="G22" fmla="+- G20 10800 0"/>
                <a:gd name="G23" fmla="+- G21 10800 0"/>
                <a:gd name="G24" fmla="+- 10800 0 G20"/>
                <a:gd name="G25" fmla="+- 6541 10800 0"/>
                <a:gd name="G26" fmla="?: G9 G17 G25"/>
                <a:gd name="G27" fmla="?: G9 0 21600"/>
                <a:gd name="G28" fmla="cos 10800 11627648"/>
                <a:gd name="G29" fmla="sin 10800 11627648"/>
                <a:gd name="G30" fmla="sin 6541 11627648"/>
                <a:gd name="G31" fmla="+- G28 10800 0"/>
                <a:gd name="G32" fmla="+- G29 10800 0"/>
                <a:gd name="G33" fmla="+- G30 10800 0"/>
                <a:gd name="G34" fmla="?: G4 0 G31"/>
                <a:gd name="G35" fmla="?: 11627648 G34 0"/>
                <a:gd name="G36" fmla="?: G6 G35 G31"/>
                <a:gd name="G37" fmla="+- 21600 0 G36"/>
                <a:gd name="G38" fmla="?: G4 0 G33"/>
                <a:gd name="G39" fmla="?: 11627648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137 w 21600"/>
                <a:gd name="T15" fmla="*/ 11189 h 21600"/>
                <a:gd name="T16" fmla="*/ 10800 w 21600"/>
                <a:gd name="T17" fmla="*/ 4259 h 21600"/>
                <a:gd name="T18" fmla="*/ 19463 w 21600"/>
                <a:gd name="T19" fmla="*/ 11189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265" y="11094"/>
                  </a:moveTo>
                  <a:cubicBezTo>
                    <a:pt x="4261" y="10996"/>
                    <a:pt x="4259" y="10898"/>
                    <a:pt x="4259" y="10800"/>
                  </a:cubicBezTo>
                  <a:cubicBezTo>
                    <a:pt x="4259" y="7187"/>
                    <a:pt x="7187" y="4259"/>
                    <a:pt x="10800" y="4259"/>
                  </a:cubicBezTo>
                  <a:cubicBezTo>
                    <a:pt x="14412" y="4259"/>
                    <a:pt x="17341" y="7187"/>
                    <a:pt x="17341" y="10800"/>
                  </a:cubicBezTo>
                  <a:cubicBezTo>
                    <a:pt x="17341" y="10898"/>
                    <a:pt x="17338" y="10996"/>
                    <a:pt x="17334" y="11094"/>
                  </a:cubicBezTo>
                  <a:lnTo>
                    <a:pt x="21589" y="11285"/>
                  </a:lnTo>
                  <a:cubicBezTo>
                    <a:pt x="21596" y="11123"/>
                    <a:pt x="21600" y="10961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961"/>
                    <a:pt x="3" y="11123"/>
                    <a:pt x="10" y="11285"/>
                  </a:cubicBezTo>
                  <a:close/>
                </a:path>
              </a:pathLst>
            </a:custGeom>
            <a:noFill/>
            <a:ln w="18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7652" name="Group 20"/>
          <p:cNvGrpSpPr>
            <a:grpSpLocks/>
          </p:cNvGrpSpPr>
          <p:nvPr/>
        </p:nvGrpSpPr>
        <p:grpSpPr bwMode="auto">
          <a:xfrm>
            <a:off x="5702400" y="1340782"/>
            <a:ext cx="2681280" cy="2922066"/>
            <a:chOff x="3960" y="931"/>
            <a:chExt cx="1862" cy="2029"/>
          </a:xfrm>
        </p:grpSpPr>
        <p:grpSp>
          <p:nvGrpSpPr>
            <p:cNvPr id="197653" name="Group 21"/>
            <p:cNvGrpSpPr>
              <a:grpSpLocks/>
            </p:cNvGrpSpPr>
            <p:nvPr/>
          </p:nvGrpSpPr>
          <p:grpSpPr bwMode="auto">
            <a:xfrm>
              <a:off x="3960" y="931"/>
              <a:ext cx="1862" cy="2029"/>
              <a:chOff x="3960" y="931"/>
              <a:chExt cx="1862" cy="2029"/>
            </a:xfrm>
          </p:grpSpPr>
          <p:sp>
            <p:nvSpPr>
              <p:cNvPr id="197654" name="Text Box 22"/>
              <p:cNvSpPr txBox="1">
                <a:spLocks noChangeArrowheads="1"/>
              </p:cNvSpPr>
              <p:nvPr/>
            </p:nvSpPr>
            <p:spPr bwMode="auto">
              <a:xfrm>
                <a:off x="4730" y="2550"/>
                <a:ext cx="366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472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117360" tIns="72360" rIns="117360" bIns="72360"/>
              <a:lstStyle/>
              <a:p>
                <a:r>
                  <a:rPr lang="en-US" sz="2500">
                    <a:solidFill>
                      <a:srgbClr val="000000"/>
                    </a:solidFill>
                  </a:rPr>
                  <a:t>L</a:t>
                </a:r>
                <a:r>
                  <a:rPr lang="en-US" sz="2500" baseline="-330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197655" name="Oval 23"/>
              <p:cNvSpPr>
                <a:spLocks noChangeArrowheads="1"/>
              </p:cNvSpPr>
              <p:nvPr/>
            </p:nvSpPr>
            <p:spPr bwMode="auto">
              <a:xfrm>
                <a:off x="4176" y="1092"/>
                <a:ext cx="1440" cy="1440"/>
              </a:xfrm>
              <a:prstGeom prst="ellipse">
                <a:avLst/>
              </a:prstGeom>
              <a:noFill/>
              <a:ln w="5472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56" name="Line 24"/>
              <p:cNvSpPr>
                <a:spLocks noChangeShapeType="1"/>
              </p:cNvSpPr>
              <p:nvPr/>
            </p:nvSpPr>
            <p:spPr bwMode="auto">
              <a:xfrm>
                <a:off x="4895" y="931"/>
                <a:ext cx="1" cy="288"/>
              </a:xfrm>
              <a:prstGeom prst="line">
                <a:avLst/>
              </a:prstGeom>
              <a:noFill/>
              <a:ln w="5472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57" name="Line 25"/>
              <p:cNvSpPr>
                <a:spLocks noChangeShapeType="1"/>
              </p:cNvSpPr>
              <p:nvPr/>
            </p:nvSpPr>
            <p:spPr bwMode="auto">
              <a:xfrm>
                <a:off x="5328" y="2100"/>
                <a:ext cx="288" cy="288"/>
              </a:xfrm>
              <a:prstGeom prst="line">
                <a:avLst/>
              </a:prstGeom>
              <a:noFill/>
              <a:ln w="5472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58" name="Line 26"/>
              <p:cNvSpPr>
                <a:spLocks noChangeShapeType="1"/>
              </p:cNvSpPr>
              <p:nvPr/>
            </p:nvSpPr>
            <p:spPr bwMode="auto">
              <a:xfrm flipH="1">
                <a:off x="4175" y="2100"/>
                <a:ext cx="290" cy="288"/>
              </a:xfrm>
              <a:prstGeom prst="line">
                <a:avLst/>
              </a:prstGeom>
              <a:noFill/>
              <a:ln w="5472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59" name="Text Box 27"/>
              <p:cNvSpPr txBox="1">
                <a:spLocks noChangeArrowheads="1"/>
              </p:cNvSpPr>
              <p:nvPr/>
            </p:nvSpPr>
            <p:spPr bwMode="auto">
              <a:xfrm>
                <a:off x="5456" y="1167"/>
                <a:ext cx="366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472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117360" tIns="72360" rIns="117360" bIns="72360"/>
              <a:lstStyle/>
              <a:p>
                <a:r>
                  <a:rPr lang="en-US" sz="2500">
                    <a:solidFill>
                      <a:srgbClr val="000000"/>
                    </a:solidFill>
                  </a:rPr>
                  <a:t>L</a:t>
                </a:r>
                <a:r>
                  <a:rPr lang="en-US" sz="2500" baseline="-33000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197660" name="Text Box 28"/>
              <p:cNvSpPr txBox="1">
                <a:spLocks noChangeArrowheads="1"/>
              </p:cNvSpPr>
              <p:nvPr/>
            </p:nvSpPr>
            <p:spPr bwMode="auto">
              <a:xfrm>
                <a:off x="3960" y="1167"/>
                <a:ext cx="366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472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117360" tIns="72360" rIns="117360" bIns="72360"/>
              <a:lstStyle/>
              <a:p>
                <a:r>
                  <a:rPr lang="en-US" sz="2500">
                    <a:solidFill>
                      <a:srgbClr val="000000"/>
                    </a:solidFill>
                  </a:rPr>
                  <a:t>L</a:t>
                </a:r>
                <a:r>
                  <a:rPr lang="en-US" sz="2500" baseline="-330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97661" name="AutoShape 29"/>
              <p:cNvSpPr>
                <a:spLocks noChangeArrowheads="1"/>
              </p:cNvSpPr>
              <p:nvPr/>
            </p:nvSpPr>
            <p:spPr bwMode="auto">
              <a:xfrm rot="7440000">
                <a:off x="4071" y="985"/>
                <a:ext cx="1659" cy="1661"/>
              </a:xfrm>
              <a:custGeom>
                <a:avLst/>
                <a:gdLst>
                  <a:gd name="G0" fmla="+- 7720 0 0"/>
                  <a:gd name="G1" fmla="+- -9517762 0 0"/>
                  <a:gd name="G2" fmla="+- 0 0 -9517762"/>
                  <a:gd name="T0" fmla="*/ 0 256 1"/>
                  <a:gd name="T1" fmla="*/ 180 256 1"/>
                  <a:gd name="G3" fmla="+- -9517762 T0 T1"/>
                  <a:gd name="T2" fmla="*/ 0 256 1"/>
                  <a:gd name="T3" fmla="*/ 90 256 1"/>
                  <a:gd name="G4" fmla="+- -9517762 T2 T3"/>
                  <a:gd name="G5" fmla="*/ G4 2 1"/>
                  <a:gd name="T4" fmla="*/ 90 256 1"/>
                  <a:gd name="T5" fmla="*/ 0 256 1"/>
                  <a:gd name="G6" fmla="+- -9517762 T4 T5"/>
                  <a:gd name="G7" fmla="*/ G6 2 1"/>
                  <a:gd name="G8" fmla="abs -9517762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7720"/>
                  <a:gd name="G18" fmla="*/ 7720 1 2"/>
                  <a:gd name="G19" fmla="+- G18 5400 0"/>
                  <a:gd name="G20" fmla="cos G19 -9517762"/>
                  <a:gd name="G21" fmla="sin G19 -9517762"/>
                  <a:gd name="G22" fmla="+- G20 10800 0"/>
                  <a:gd name="G23" fmla="+- G21 10800 0"/>
                  <a:gd name="G24" fmla="+- 10800 0 G20"/>
                  <a:gd name="G25" fmla="+- 7720 10800 0"/>
                  <a:gd name="G26" fmla="?: G9 G17 G25"/>
                  <a:gd name="G27" fmla="?: G9 0 21600"/>
                  <a:gd name="G28" fmla="cos 10800 -9517762"/>
                  <a:gd name="G29" fmla="sin 10800 -9517762"/>
                  <a:gd name="G30" fmla="sin 7720 -9517762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517762 G34 0"/>
                  <a:gd name="G36" fmla="?: G6 G35 G31"/>
                  <a:gd name="G37" fmla="+- 21600 0 G36"/>
                  <a:gd name="G38" fmla="?: G4 0 G33"/>
                  <a:gd name="G39" fmla="?: -9517762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3193 w 21600"/>
                  <a:gd name="T15" fmla="*/ 5519 h 21600"/>
                  <a:gd name="T16" fmla="*/ 10800 w 21600"/>
                  <a:gd name="T17" fmla="*/ 3080 h 21600"/>
                  <a:gd name="T18" fmla="*/ 18407 w 21600"/>
                  <a:gd name="T19" fmla="*/ 5519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4458" y="6397"/>
                    </a:moveTo>
                    <a:cubicBezTo>
                      <a:pt x="5901" y="4319"/>
                      <a:pt x="8270" y="3079"/>
                      <a:pt x="10800" y="3080"/>
                    </a:cubicBezTo>
                    <a:cubicBezTo>
                      <a:pt x="13329" y="3080"/>
                      <a:pt x="15698" y="4319"/>
                      <a:pt x="17141" y="6397"/>
                    </a:cubicBezTo>
                    <a:lnTo>
                      <a:pt x="19671" y="4640"/>
                    </a:lnTo>
                    <a:cubicBezTo>
                      <a:pt x="17653" y="1733"/>
                      <a:pt x="14338" y="-1"/>
                      <a:pt x="10799" y="0"/>
                    </a:cubicBezTo>
                    <a:cubicBezTo>
                      <a:pt x="7261" y="0"/>
                      <a:pt x="3946" y="1733"/>
                      <a:pt x="1928" y="4640"/>
                    </a:cubicBez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62" name="AutoShape 30"/>
              <p:cNvSpPr>
                <a:spLocks noChangeArrowheads="1"/>
              </p:cNvSpPr>
              <p:nvPr/>
            </p:nvSpPr>
            <p:spPr bwMode="auto">
              <a:xfrm rot="14280000">
                <a:off x="4069" y="986"/>
                <a:ext cx="1659" cy="1661"/>
              </a:xfrm>
              <a:custGeom>
                <a:avLst/>
                <a:gdLst>
                  <a:gd name="G0" fmla="+- 7720 0 0"/>
                  <a:gd name="G1" fmla="+- -9517762 0 0"/>
                  <a:gd name="G2" fmla="+- 0 0 -9517762"/>
                  <a:gd name="T0" fmla="*/ 0 256 1"/>
                  <a:gd name="T1" fmla="*/ 180 256 1"/>
                  <a:gd name="G3" fmla="+- -9517762 T0 T1"/>
                  <a:gd name="T2" fmla="*/ 0 256 1"/>
                  <a:gd name="T3" fmla="*/ 90 256 1"/>
                  <a:gd name="G4" fmla="+- -9517762 T2 T3"/>
                  <a:gd name="G5" fmla="*/ G4 2 1"/>
                  <a:gd name="T4" fmla="*/ 90 256 1"/>
                  <a:gd name="T5" fmla="*/ 0 256 1"/>
                  <a:gd name="G6" fmla="+- -9517762 T4 T5"/>
                  <a:gd name="G7" fmla="*/ G6 2 1"/>
                  <a:gd name="G8" fmla="abs -9517762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7720"/>
                  <a:gd name="G18" fmla="*/ 7720 1 2"/>
                  <a:gd name="G19" fmla="+- G18 5400 0"/>
                  <a:gd name="G20" fmla="cos G19 -9517762"/>
                  <a:gd name="G21" fmla="sin G19 -9517762"/>
                  <a:gd name="G22" fmla="+- G20 10800 0"/>
                  <a:gd name="G23" fmla="+- G21 10800 0"/>
                  <a:gd name="G24" fmla="+- 10800 0 G20"/>
                  <a:gd name="G25" fmla="+- 7720 10800 0"/>
                  <a:gd name="G26" fmla="?: G9 G17 G25"/>
                  <a:gd name="G27" fmla="?: G9 0 21600"/>
                  <a:gd name="G28" fmla="cos 10800 -9517762"/>
                  <a:gd name="G29" fmla="sin 10800 -9517762"/>
                  <a:gd name="G30" fmla="sin 7720 -9517762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517762 G34 0"/>
                  <a:gd name="G36" fmla="?: G6 G35 G31"/>
                  <a:gd name="G37" fmla="+- 21600 0 G36"/>
                  <a:gd name="G38" fmla="?: G4 0 G33"/>
                  <a:gd name="G39" fmla="?: -9517762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3193 w 21600"/>
                  <a:gd name="T15" fmla="*/ 5519 h 21600"/>
                  <a:gd name="T16" fmla="*/ 10800 w 21600"/>
                  <a:gd name="T17" fmla="*/ 3080 h 21600"/>
                  <a:gd name="T18" fmla="*/ 18407 w 21600"/>
                  <a:gd name="T19" fmla="*/ 5519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4458" y="6397"/>
                    </a:moveTo>
                    <a:cubicBezTo>
                      <a:pt x="5901" y="4319"/>
                      <a:pt x="8270" y="3079"/>
                      <a:pt x="10800" y="3080"/>
                    </a:cubicBezTo>
                    <a:cubicBezTo>
                      <a:pt x="13329" y="3080"/>
                      <a:pt x="15698" y="4319"/>
                      <a:pt x="17141" y="6397"/>
                    </a:cubicBezTo>
                    <a:lnTo>
                      <a:pt x="19671" y="4640"/>
                    </a:lnTo>
                    <a:cubicBezTo>
                      <a:pt x="17653" y="1733"/>
                      <a:pt x="14338" y="-1"/>
                      <a:pt x="10799" y="0"/>
                    </a:cubicBezTo>
                    <a:cubicBezTo>
                      <a:pt x="7261" y="0"/>
                      <a:pt x="3946" y="1733"/>
                      <a:pt x="1928" y="4640"/>
                    </a:cubicBezTo>
                    <a:close/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663" name="Oval 31"/>
            <p:cNvSpPr>
              <a:spLocks noChangeArrowheads="1"/>
            </p:cNvSpPr>
            <p:nvPr/>
          </p:nvSpPr>
          <p:spPr bwMode="auto">
            <a:xfrm>
              <a:off x="4395" y="2311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64" name="Oval 32"/>
            <p:cNvSpPr>
              <a:spLocks noChangeArrowheads="1"/>
            </p:cNvSpPr>
            <p:nvPr/>
          </p:nvSpPr>
          <p:spPr bwMode="auto">
            <a:xfrm>
              <a:off x="5121" y="2380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7665" name="Group 33"/>
          <p:cNvGrpSpPr>
            <a:grpSpLocks/>
          </p:cNvGrpSpPr>
          <p:nvPr/>
        </p:nvGrpSpPr>
        <p:grpSpPr bwMode="auto">
          <a:xfrm>
            <a:off x="5263200" y="4811546"/>
            <a:ext cx="2160000" cy="1660494"/>
            <a:chOff x="331" y="3085"/>
            <a:chExt cx="1500" cy="1153"/>
          </a:xfrm>
        </p:grpSpPr>
        <p:grpSp>
          <p:nvGrpSpPr>
            <p:cNvPr id="197666" name="Group 34"/>
            <p:cNvGrpSpPr>
              <a:grpSpLocks/>
            </p:cNvGrpSpPr>
            <p:nvPr/>
          </p:nvGrpSpPr>
          <p:grpSpPr bwMode="auto">
            <a:xfrm>
              <a:off x="331" y="3085"/>
              <a:ext cx="1500" cy="1153"/>
              <a:chOff x="331" y="3085"/>
              <a:chExt cx="1500" cy="1153"/>
            </a:xfrm>
          </p:grpSpPr>
          <p:sp>
            <p:nvSpPr>
              <p:cNvPr id="197667" name="Oval 35"/>
              <p:cNvSpPr>
                <a:spLocks noChangeArrowheads="1"/>
              </p:cNvSpPr>
              <p:nvPr/>
            </p:nvSpPr>
            <p:spPr bwMode="auto">
              <a:xfrm>
                <a:off x="630" y="3229"/>
                <a:ext cx="864" cy="864"/>
              </a:xfrm>
              <a:prstGeom prst="ellipse">
                <a:avLst/>
              </a:prstGeom>
              <a:noFill/>
              <a:ln w="5472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68" name="Line 36"/>
              <p:cNvSpPr>
                <a:spLocks noChangeShapeType="1"/>
              </p:cNvSpPr>
              <p:nvPr/>
            </p:nvSpPr>
            <p:spPr bwMode="auto">
              <a:xfrm>
                <a:off x="1062" y="3085"/>
                <a:ext cx="1" cy="288"/>
              </a:xfrm>
              <a:prstGeom prst="line">
                <a:avLst/>
              </a:prstGeom>
              <a:noFill/>
              <a:ln w="5472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69" name="Line 37"/>
              <p:cNvSpPr>
                <a:spLocks noChangeShapeType="1"/>
              </p:cNvSpPr>
              <p:nvPr/>
            </p:nvSpPr>
            <p:spPr bwMode="auto">
              <a:xfrm flipV="1">
                <a:off x="1062" y="3948"/>
                <a:ext cx="1" cy="290"/>
              </a:xfrm>
              <a:prstGeom prst="line">
                <a:avLst/>
              </a:prstGeom>
              <a:noFill/>
              <a:ln w="5472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70" name="Text Box 38"/>
              <p:cNvSpPr txBox="1">
                <a:spLocks noChangeArrowheads="1"/>
              </p:cNvSpPr>
              <p:nvPr/>
            </p:nvSpPr>
            <p:spPr bwMode="auto">
              <a:xfrm>
                <a:off x="331" y="3502"/>
                <a:ext cx="366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472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117360" tIns="72360" rIns="117360" bIns="72360"/>
              <a:lstStyle/>
              <a:p>
                <a:r>
                  <a:rPr lang="en-US" sz="2500">
                    <a:solidFill>
                      <a:srgbClr val="000000"/>
                    </a:solidFill>
                  </a:rPr>
                  <a:t>L</a:t>
                </a:r>
                <a:r>
                  <a:rPr lang="en-US" sz="2500" baseline="-330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197671" name="Text Box 39"/>
              <p:cNvSpPr txBox="1">
                <a:spLocks noChangeArrowheads="1"/>
              </p:cNvSpPr>
              <p:nvPr/>
            </p:nvSpPr>
            <p:spPr bwMode="auto">
              <a:xfrm>
                <a:off x="1465" y="3502"/>
                <a:ext cx="366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472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117360" tIns="72360" rIns="117360" bIns="72360"/>
              <a:lstStyle/>
              <a:p>
                <a:r>
                  <a:rPr lang="en-US" sz="2500">
                    <a:solidFill>
                      <a:srgbClr val="000000"/>
                    </a:solidFill>
                  </a:rPr>
                  <a:t>L</a:t>
                </a:r>
                <a:r>
                  <a:rPr lang="en-US" sz="2500" baseline="-33000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197672" name="AutoShape 40"/>
              <p:cNvSpPr>
                <a:spLocks noChangeArrowheads="1"/>
              </p:cNvSpPr>
              <p:nvPr/>
            </p:nvSpPr>
            <p:spPr bwMode="auto">
              <a:xfrm rot="60000">
                <a:off x="547" y="3156"/>
                <a:ext cx="1008" cy="941"/>
              </a:xfrm>
              <a:custGeom>
                <a:avLst/>
                <a:gdLst>
                  <a:gd name="G0" fmla="+- 6541 0 0"/>
                  <a:gd name="G1" fmla="+- 11627648 0 0"/>
                  <a:gd name="G2" fmla="+- 0 0 11627648"/>
                  <a:gd name="T0" fmla="*/ 0 256 1"/>
                  <a:gd name="T1" fmla="*/ 180 256 1"/>
                  <a:gd name="G3" fmla="+- 11627648 T0 T1"/>
                  <a:gd name="T2" fmla="*/ 0 256 1"/>
                  <a:gd name="T3" fmla="*/ 90 256 1"/>
                  <a:gd name="G4" fmla="+- 11627648 T2 T3"/>
                  <a:gd name="G5" fmla="*/ G4 2 1"/>
                  <a:gd name="T4" fmla="*/ 90 256 1"/>
                  <a:gd name="T5" fmla="*/ 0 256 1"/>
                  <a:gd name="G6" fmla="+- 11627648 T4 T5"/>
                  <a:gd name="G7" fmla="*/ G6 2 1"/>
                  <a:gd name="G8" fmla="abs 11627648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6541"/>
                  <a:gd name="G18" fmla="*/ 6541 1 2"/>
                  <a:gd name="G19" fmla="+- G18 5400 0"/>
                  <a:gd name="G20" fmla="cos G19 11627648"/>
                  <a:gd name="G21" fmla="sin G19 11627648"/>
                  <a:gd name="G22" fmla="+- G20 10800 0"/>
                  <a:gd name="G23" fmla="+- G21 10800 0"/>
                  <a:gd name="G24" fmla="+- 10800 0 G20"/>
                  <a:gd name="G25" fmla="+- 6541 10800 0"/>
                  <a:gd name="G26" fmla="?: G9 G17 G25"/>
                  <a:gd name="G27" fmla="?: G9 0 21600"/>
                  <a:gd name="G28" fmla="cos 10800 11627648"/>
                  <a:gd name="G29" fmla="sin 10800 11627648"/>
                  <a:gd name="G30" fmla="sin 6541 11627648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627648 G34 0"/>
                  <a:gd name="G36" fmla="?: G6 G35 G31"/>
                  <a:gd name="G37" fmla="+- 21600 0 G36"/>
                  <a:gd name="G38" fmla="?: G4 0 G33"/>
                  <a:gd name="G39" fmla="?: 11627648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137 w 21600"/>
                  <a:gd name="T15" fmla="*/ 11189 h 21600"/>
                  <a:gd name="T16" fmla="*/ 10800 w 21600"/>
                  <a:gd name="T17" fmla="*/ 4259 h 21600"/>
                  <a:gd name="T18" fmla="*/ 19463 w 21600"/>
                  <a:gd name="T19" fmla="*/ 11189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4265" y="11094"/>
                    </a:moveTo>
                    <a:cubicBezTo>
                      <a:pt x="4261" y="10996"/>
                      <a:pt x="4259" y="10898"/>
                      <a:pt x="4259" y="10800"/>
                    </a:cubicBezTo>
                    <a:cubicBezTo>
                      <a:pt x="4259" y="7187"/>
                      <a:pt x="7187" y="4259"/>
                      <a:pt x="10800" y="4259"/>
                    </a:cubicBezTo>
                    <a:cubicBezTo>
                      <a:pt x="14412" y="4259"/>
                      <a:pt x="17341" y="7187"/>
                      <a:pt x="17341" y="10800"/>
                    </a:cubicBezTo>
                    <a:cubicBezTo>
                      <a:pt x="17341" y="10898"/>
                      <a:pt x="17338" y="10996"/>
                      <a:pt x="17334" y="11094"/>
                    </a:cubicBezTo>
                    <a:lnTo>
                      <a:pt x="21589" y="11285"/>
                    </a:lnTo>
                    <a:cubicBezTo>
                      <a:pt x="21596" y="11123"/>
                      <a:pt x="21600" y="10961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0961"/>
                      <a:pt x="3" y="11123"/>
                      <a:pt x="10" y="11285"/>
                    </a:cubicBezTo>
                    <a:close/>
                  </a:path>
                </a:pathLst>
              </a:custGeom>
              <a:noFill/>
              <a:ln w="1836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673" name="Oval 41"/>
            <p:cNvSpPr>
              <a:spLocks noChangeArrowheads="1"/>
            </p:cNvSpPr>
            <p:nvPr/>
          </p:nvSpPr>
          <p:spPr bwMode="auto">
            <a:xfrm>
              <a:off x="1130" y="3195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7674" name="Rectangle 4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5681" y="4189400"/>
                <a:ext cx="8533440" cy="1520800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05285" indent="-205923" defTabSz="414726">
                  <a:lnSpc>
                    <a:spcPct val="80000"/>
                  </a:lnSpc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/>
                  <a:t>Same argument for ring constructed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𝐿</m:t>
                    </m:r>
                    <m:r>
                      <a:rPr lang="en-US" sz="2400" i="1" baseline="-25000" dirty="0">
                        <a:latin typeface="Cambria Math"/>
                      </a:rPr>
                      <m:t>2</m:t>
                    </m:r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𝐿</m:t>
                    </m:r>
                    <m:r>
                      <a:rPr lang="en-US" sz="2400" i="1" baseline="-25000" dirty="0">
                        <a:latin typeface="Cambria Math"/>
                      </a:rPr>
                      <m:t>3</m:t>
                    </m:r>
                    <m:r>
                      <a:rPr lang="en-US" sz="2400" i="1" dirty="0">
                        <a:latin typeface="Cambria Math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305285" indent="-205923" defTabSz="414726">
                  <a:lnSpc>
                    <a:spcPct val="80000"/>
                  </a:lnSpc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/>
                  <a:t>Can the leader be in the bottom half?</a:t>
                </a:r>
              </a:p>
              <a:p>
                <a:pPr marL="305285" indent="-205923" defTabSz="414726">
                  <a:lnSpc>
                    <a:spcPct val="80000"/>
                  </a:lnSpc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/>
                  <a:t>No!</a:t>
                </a:r>
              </a:p>
              <a:p>
                <a:pPr marL="305285" indent="-205923" defTabSz="414726">
                  <a:lnSpc>
                    <a:spcPct val="80000"/>
                  </a:lnSpc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/>
                  <a:t>So it must be in top half.</a:t>
                </a:r>
              </a:p>
            </p:txBody>
          </p:sp>
        </mc:Choice>
        <mc:Fallback xmlns="">
          <p:sp>
            <p:nvSpPr>
              <p:cNvPr id="197674" name="Rectangle 4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5681" y="4189400"/>
                <a:ext cx="8533440" cy="1520800"/>
              </a:xfrm>
              <a:blipFill rotWithShape="1">
                <a:blip r:embed="rId2"/>
                <a:stretch>
                  <a:fillRect t="-7600" b="-6800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96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and Proof Methods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Compositional reasoning</a:t>
            </a:r>
          </a:p>
          <a:p>
            <a:r>
              <a:rPr lang="en-US"/>
              <a:t>Invariants</a:t>
            </a:r>
          </a:p>
          <a:p>
            <a:r>
              <a:rPr lang="en-US"/>
              <a:t>Trace properties</a:t>
            </a:r>
          </a:p>
          <a:p>
            <a:r>
              <a:rPr lang="en-US"/>
              <a:t>Simulation relations</a:t>
            </a:r>
          </a:p>
        </p:txBody>
      </p:sp>
    </p:spTree>
    <p:extLst>
      <p:ext uri="{BB962C8B-B14F-4D97-AF65-F5344CB8AC3E}">
        <p14:creationId xmlns:p14="http://schemas.microsoft.com/office/powerpoint/2010/main" val="3108891638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147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Proof of Lemma 2</a:t>
            </a:r>
          </a:p>
        </p:txBody>
      </p:sp>
      <p:sp>
        <p:nvSpPr>
          <p:cNvPr id="114691" name="Oval 3"/>
          <p:cNvSpPr>
            <a:spLocks noChangeArrowheads="1"/>
          </p:cNvSpPr>
          <p:nvPr/>
        </p:nvSpPr>
        <p:spPr bwMode="auto">
          <a:xfrm>
            <a:off x="875520" y="1777146"/>
            <a:ext cx="1244160" cy="1244291"/>
          </a:xfrm>
          <a:prstGeom prst="ellips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1497600" y="1569765"/>
            <a:ext cx="1440" cy="414764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 flipV="1">
            <a:off x="1497600" y="2812616"/>
            <a:ext cx="1440" cy="417644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443520" y="2170309"/>
            <a:ext cx="527040" cy="59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457" tIns="65638" rIns="106457" bIns="65638"/>
          <a:lstStyle/>
          <a:p>
            <a:r>
              <a:rPr lang="en-US" sz="2500">
                <a:solidFill>
                  <a:srgbClr val="000000"/>
                </a:solidFill>
              </a:rPr>
              <a:t>L</a:t>
            </a:r>
            <a:r>
              <a:rPr lang="en-US" sz="2500" baseline="-33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2076480" y="2170309"/>
            <a:ext cx="527040" cy="59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457" tIns="65638" rIns="106457" bIns="65638"/>
          <a:lstStyle/>
          <a:p>
            <a:r>
              <a:rPr lang="en-US" sz="2500">
                <a:solidFill>
                  <a:srgbClr val="000000"/>
                </a:solidFill>
              </a:rPr>
              <a:t>L</a:t>
            </a:r>
            <a:r>
              <a:rPr lang="en-US" sz="2500" baseline="-33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4701" name="AutoShape 13"/>
          <p:cNvSpPr>
            <a:spLocks noChangeArrowheads="1"/>
          </p:cNvSpPr>
          <p:nvPr/>
        </p:nvSpPr>
        <p:spPr bwMode="auto">
          <a:xfrm rot="10860000">
            <a:off x="756000" y="1803069"/>
            <a:ext cx="1451520" cy="1355183"/>
          </a:xfrm>
          <a:custGeom>
            <a:avLst/>
            <a:gdLst>
              <a:gd name="G0" fmla="+- 6541 0 0"/>
              <a:gd name="G1" fmla="+- 11627648 0 0"/>
              <a:gd name="G2" fmla="+- 0 0 11627648"/>
              <a:gd name="T0" fmla="*/ 0 256 1"/>
              <a:gd name="T1" fmla="*/ 180 256 1"/>
              <a:gd name="G3" fmla="+- 11627648 T0 T1"/>
              <a:gd name="T2" fmla="*/ 0 256 1"/>
              <a:gd name="T3" fmla="*/ 90 256 1"/>
              <a:gd name="G4" fmla="+- 11627648 T2 T3"/>
              <a:gd name="G5" fmla="*/ G4 2 1"/>
              <a:gd name="T4" fmla="*/ 90 256 1"/>
              <a:gd name="T5" fmla="*/ 0 256 1"/>
              <a:gd name="G6" fmla="+- 11627648 T4 T5"/>
              <a:gd name="G7" fmla="*/ G6 2 1"/>
              <a:gd name="G8" fmla="abs 11627648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541"/>
              <a:gd name="G18" fmla="*/ 6541 1 2"/>
              <a:gd name="G19" fmla="+- G18 5400 0"/>
              <a:gd name="G20" fmla="cos G19 11627648"/>
              <a:gd name="G21" fmla="sin G19 11627648"/>
              <a:gd name="G22" fmla="+- G20 10800 0"/>
              <a:gd name="G23" fmla="+- G21 10800 0"/>
              <a:gd name="G24" fmla="+- 10800 0 G20"/>
              <a:gd name="G25" fmla="+- 6541 10800 0"/>
              <a:gd name="G26" fmla="?: G9 G17 G25"/>
              <a:gd name="G27" fmla="?: G9 0 21600"/>
              <a:gd name="G28" fmla="cos 10800 11627648"/>
              <a:gd name="G29" fmla="sin 10800 11627648"/>
              <a:gd name="G30" fmla="sin 6541 11627648"/>
              <a:gd name="G31" fmla="+- G28 10800 0"/>
              <a:gd name="G32" fmla="+- G29 10800 0"/>
              <a:gd name="G33" fmla="+- G30 10800 0"/>
              <a:gd name="G34" fmla="?: G4 0 G31"/>
              <a:gd name="G35" fmla="?: 11627648 G34 0"/>
              <a:gd name="G36" fmla="?: G6 G35 G31"/>
              <a:gd name="G37" fmla="+- 21600 0 G36"/>
              <a:gd name="G38" fmla="?: G4 0 G33"/>
              <a:gd name="G39" fmla="?: 11627648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137 w 21600"/>
              <a:gd name="T15" fmla="*/ 11189 h 21600"/>
              <a:gd name="T16" fmla="*/ 10800 w 21600"/>
              <a:gd name="T17" fmla="*/ 4259 h 21600"/>
              <a:gd name="T18" fmla="*/ 19463 w 21600"/>
              <a:gd name="T19" fmla="*/ 11189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4265" y="11094"/>
                </a:moveTo>
                <a:cubicBezTo>
                  <a:pt x="4261" y="10996"/>
                  <a:pt x="4259" y="10898"/>
                  <a:pt x="4259" y="10800"/>
                </a:cubicBezTo>
                <a:cubicBezTo>
                  <a:pt x="4259" y="7187"/>
                  <a:pt x="7187" y="4259"/>
                  <a:pt x="10800" y="4259"/>
                </a:cubicBezTo>
                <a:cubicBezTo>
                  <a:pt x="14412" y="4259"/>
                  <a:pt x="17341" y="7187"/>
                  <a:pt x="17341" y="10800"/>
                </a:cubicBezTo>
                <a:cubicBezTo>
                  <a:pt x="17341" y="10898"/>
                  <a:pt x="17338" y="10996"/>
                  <a:pt x="17334" y="11094"/>
                </a:cubicBezTo>
                <a:lnTo>
                  <a:pt x="21589" y="11285"/>
                </a:lnTo>
                <a:cubicBezTo>
                  <a:pt x="21596" y="11123"/>
                  <a:pt x="21600" y="10961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961"/>
                  <a:pt x="3" y="11123"/>
                  <a:pt x="10" y="11285"/>
                </a:cubicBezTo>
                <a:close/>
              </a:path>
            </a:pathLst>
          </a:custGeom>
          <a:noFill/>
          <a:ln w="183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14702" name="Oval 14"/>
          <p:cNvSpPr>
            <a:spLocks noChangeArrowheads="1"/>
          </p:cNvSpPr>
          <p:nvPr/>
        </p:nvSpPr>
        <p:spPr bwMode="auto">
          <a:xfrm>
            <a:off x="1658880" y="2838538"/>
            <a:ext cx="207360" cy="20738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grpSp>
        <p:nvGrpSpPr>
          <p:cNvPr id="114706" name="Group 18"/>
          <p:cNvGrpSpPr>
            <a:grpSpLocks/>
          </p:cNvGrpSpPr>
          <p:nvPr/>
        </p:nvGrpSpPr>
        <p:grpSpPr bwMode="auto">
          <a:xfrm>
            <a:off x="476640" y="4442867"/>
            <a:ext cx="2160000" cy="1660494"/>
            <a:chOff x="331" y="3085"/>
            <a:chExt cx="1500" cy="1153"/>
          </a:xfrm>
        </p:grpSpPr>
        <p:grpSp>
          <p:nvGrpSpPr>
            <p:cNvPr id="114705" name="Group 17"/>
            <p:cNvGrpSpPr>
              <a:grpSpLocks/>
            </p:cNvGrpSpPr>
            <p:nvPr/>
          </p:nvGrpSpPr>
          <p:grpSpPr bwMode="auto">
            <a:xfrm>
              <a:off x="331" y="3085"/>
              <a:ext cx="1500" cy="1153"/>
              <a:chOff x="331" y="3085"/>
              <a:chExt cx="1500" cy="1153"/>
            </a:xfrm>
          </p:grpSpPr>
          <p:sp>
            <p:nvSpPr>
              <p:cNvPr id="114696" name="Oval 8"/>
              <p:cNvSpPr>
                <a:spLocks noChangeArrowheads="1"/>
              </p:cNvSpPr>
              <p:nvPr/>
            </p:nvSpPr>
            <p:spPr bwMode="auto">
              <a:xfrm>
                <a:off x="630" y="3229"/>
                <a:ext cx="864" cy="864"/>
              </a:xfrm>
              <a:prstGeom prst="ellipse">
                <a:avLst/>
              </a:prstGeom>
              <a:noFill/>
              <a:ln w="5472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697" name="Line 9"/>
              <p:cNvSpPr>
                <a:spLocks noChangeShapeType="1"/>
              </p:cNvSpPr>
              <p:nvPr/>
            </p:nvSpPr>
            <p:spPr bwMode="auto">
              <a:xfrm>
                <a:off x="1062" y="3085"/>
                <a:ext cx="1" cy="288"/>
              </a:xfrm>
              <a:prstGeom prst="line">
                <a:avLst/>
              </a:prstGeom>
              <a:noFill/>
              <a:ln w="5472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98" name="Line 10"/>
              <p:cNvSpPr>
                <a:spLocks noChangeShapeType="1"/>
              </p:cNvSpPr>
              <p:nvPr/>
            </p:nvSpPr>
            <p:spPr bwMode="auto">
              <a:xfrm flipV="1">
                <a:off x="1062" y="3948"/>
                <a:ext cx="1" cy="290"/>
              </a:xfrm>
              <a:prstGeom prst="line">
                <a:avLst/>
              </a:prstGeom>
              <a:noFill/>
              <a:ln w="5472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99" name="Text Box 11"/>
              <p:cNvSpPr txBox="1">
                <a:spLocks noChangeArrowheads="1"/>
              </p:cNvSpPr>
              <p:nvPr/>
            </p:nvSpPr>
            <p:spPr bwMode="auto">
              <a:xfrm>
                <a:off x="331" y="3502"/>
                <a:ext cx="366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472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117360" tIns="72360" rIns="117360" bIns="72360"/>
              <a:lstStyle/>
              <a:p>
                <a:r>
                  <a:rPr lang="en-US" sz="2500">
                    <a:solidFill>
                      <a:srgbClr val="000000"/>
                    </a:solidFill>
                  </a:rPr>
                  <a:t>L</a:t>
                </a:r>
                <a:r>
                  <a:rPr lang="en-US" sz="2500" baseline="-330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114700" name="Text Box 12"/>
              <p:cNvSpPr txBox="1">
                <a:spLocks noChangeArrowheads="1"/>
              </p:cNvSpPr>
              <p:nvPr/>
            </p:nvSpPr>
            <p:spPr bwMode="auto">
              <a:xfrm>
                <a:off x="1465" y="3502"/>
                <a:ext cx="366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472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117360" tIns="72360" rIns="117360" bIns="72360"/>
              <a:lstStyle/>
              <a:p>
                <a:r>
                  <a:rPr lang="en-US" sz="2500">
                    <a:solidFill>
                      <a:srgbClr val="000000"/>
                    </a:solidFill>
                  </a:rPr>
                  <a:t>L</a:t>
                </a:r>
                <a:r>
                  <a:rPr lang="en-US" sz="2500" baseline="-33000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114704" name="AutoShape 16"/>
              <p:cNvSpPr>
                <a:spLocks noChangeArrowheads="1"/>
              </p:cNvSpPr>
              <p:nvPr/>
            </p:nvSpPr>
            <p:spPr bwMode="auto">
              <a:xfrm rot="60000">
                <a:off x="547" y="3156"/>
                <a:ext cx="1008" cy="941"/>
              </a:xfrm>
              <a:custGeom>
                <a:avLst/>
                <a:gdLst>
                  <a:gd name="G0" fmla="+- 6541 0 0"/>
                  <a:gd name="G1" fmla="+- 11627648 0 0"/>
                  <a:gd name="G2" fmla="+- 0 0 11627648"/>
                  <a:gd name="T0" fmla="*/ 0 256 1"/>
                  <a:gd name="T1" fmla="*/ 180 256 1"/>
                  <a:gd name="G3" fmla="+- 11627648 T0 T1"/>
                  <a:gd name="T2" fmla="*/ 0 256 1"/>
                  <a:gd name="T3" fmla="*/ 90 256 1"/>
                  <a:gd name="G4" fmla="+- 11627648 T2 T3"/>
                  <a:gd name="G5" fmla="*/ G4 2 1"/>
                  <a:gd name="T4" fmla="*/ 90 256 1"/>
                  <a:gd name="T5" fmla="*/ 0 256 1"/>
                  <a:gd name="G6" fmla="+- 11627648 T4 T5"/>
                  <a:gd name="G7" fmla="*/ G6 2 1"/>
                  <a:gd name="G8" fmla="abs 11627648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6541"/>
                  <a:gd name="G18" fmla="*/ 6541 1 2"/>
                  <a:gd name="G19" fmla="+- G18 5400 0"/>
                  <a:gd name="G20" fmla="cos G19 11627648"/>
                  <a:gd name="G21" fmla="sin G19 11627648"/>
                  <a:gd name="G22" fmla="+- G20 10800 0"/>
                  <a:gd name="G23" fmla="+- G21 10800 0"/>
                  <a:gd name="G24" fmla="+- 10800 0 G20"/>
                  <a:gd name="G25" fmla="+- 6541 10800 0"/>
                  <a:gd name="G26" fmla="?: G9 G17 G25"/>
                  <a:gd name="G27" fmla="?: G9 0 21600"/>
                  <a:gd name="G28" fmla="cos 10800 11627648"/>
                  <a:gd name="G29" fmla="sin 10800 11627648"/>
                  <a:gd name="G30" fmla="sin 6541 11627648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627648 G34 0"/>
                  <a:gd name="G36" fmla="?: G6 G35 G31"/>
                  <a:gd name="G37" fmla="+- 21600 0 G36"/>
                  <a:gd name="G38" fmla="?: G4 0 G33"/>
                  <a:gd name="G39" fmla="?: 11627648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137 w 21600"/>
                  <a:gd name="T15" fmla="*/ 11189 h 21600"/>
                  <a:gd name="T16" fmla="*/ 10800 w 21600"/>
                  <a:gd name="T17" fmla="*/ 4259 h 21600"/>
                  <a:gd name="T18" fmla="*/ 19463 w 21600"/>
                  <a:gd name="T19" fmla="*/ 11189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4265" y="11094"/>
                    </a:moveTo>
                    <a:cubicBezTo>
                      <a:pt x="4261" y="10996"/>
                      <a:pt x="4259" y="10898"/>
                      <a:pt x="4259" y="10800"/>
                    </a:cubicBezTo>
                    <a:cubicBezTo>
                      <a:pt x="4259" y="7187"/>
                      <a:pt x="7187" y="4259"/>
                      <a:pt x="10800" y="4259"/>
                    </a:cubicBezTo>
                    <a:cubicBezTo>
                      <a:pt x="14412" y="4259"/>
                      <a:pt x="17341" y="7187"/>
                      <a:pt x="17341" y="10800"/>
                    </a:cubicBezTo>
                    <a:cubicBezTo>
                      <a:pt x="17341" y="10898"/>
                      <a:pt x="17338" y="10996"/>
                      <a:pt x="17334" y="11094"/>
                    </a:cubicBezTo>
                    <a:lnTo>
                      <a:pt x="21589" y="11285"/>
                    </a:lnTo>
                    <a:cubicBezTo>
                      <a:pt x="21596" y="11123"/>
                      <a:pt x="21600" y="10961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0961"/>
                      <a:pt x="3" y="11123"/>
                      <a:pt x="10" y="11285"/>
                    </a:cubicBezTo>
                    <a:close/>
                  </a:path>
                </a:pathLst>
              </a:custGeom>
              <a:noFill/>
              <a:ln w="1836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703" name="Oval 15"/>
            <p:cNvSpPr>
              <a:spLocks noChangeArrowheads="1"/>
            </p:cNvSpPr>
            <p:nvPr/>
          </p:nvSpPr>
          <p:spPr bwMode="auto">
            <a:xfrm>
              <a:off x="1130" y="3195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5018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147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Proof of Lemma 2</a:t>
            </a:r>
          </a:p>
        </p:txBody>
      </p:sp>
      <p:sp>
        <p:nvSpPr>
          <p:cNvPr id="116739" name="Oval 3"/>
          <p:cNvSpPr>
            <a:spLocks noChangeArrowheads="1"/>
          </p:cNvSpPr>
          <p:nvPr/>
        </p:nvSpPr>
        <p:spPr bwMode="auto">
          <a:xfrm>
            <a:off x="875520" y="1777146"/>
            <a:ext cx="1244160" cy="1244291"/>
          </a:xfrm>
          <a:prstGeom prst="ellips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16740" name="Line 4"/>
          <p:cNvSpPr>
            <a:spLocks noChangeShapeType="1"/>
          </p:cNvSpPr>
          <p:nvPr/>
        </p:nvSpPr>
        <p:spPr bwMode="auto">
          <a:xfrm>
            <a:off x="1497600" y="1569765"/>
            <a:ext cx="1440" cy="414764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 flipV="1">
            <a:off x="1497600" y="2812616"/>
            <a:ext cx="1440" cy="417644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443520" y="2170309"/>
            <a:ext cx="527040" cy="59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457" tIns="65638" rIns="106457" bIns="65638"/>
          <a:lstStyle/>
          <a:p>
            <a:r>
              <a:rPr lang="en-US" sz="2500">
                <a:solidFill>
                  <a:srgbClr val="000000"/>
                </a:solidFill>
              </a:rPr>
              <a:t>L</a:t>
            </a:r>
            <a:r>
              <a:rPr lang="en-US" sz="2500" baseline="-33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2076480" y="2170309"/>
            <a:ext cx="527040" cy="59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457" tIns="65638" rIns="106457" bIns="65638"/>
          <a:lstStyle/>
          <a:p>
            <a:r>
              <a:rPr lang="en-US" sz="2500">
                <a:solidFill>
                  <a:srgbClr val="000000"/>
                </a:solidFill>
              </a:rPr>
              <a:t>L</a:t>
            </a:r>
            <a:r>
              <a:rPr lang="en-US" sz="2500" baseline="-33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6744" name="Oval 8"/>
          <p:cNvSpPr>
            <a:spLocks noChangeArrowheads="1"/>
          </p:cNvSpPr>
          <p:nvPr/>
        </p:nvSpPr>
        <p:spPr bwMode="auto">
          <a:xfrm>
            <a:off x="907200" y="4650248"/>
            <a:ext cx="1244160" cy="1244291"/>
          </a:xfrm>
          <a:prstGeom prst="ellips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16745" name="Line 9"/>
          <p:cNvSpPr>
            <a:spLocks noChangeShapeType="1"/>
          </p:cNvSpPr>
          <p:nvPr/>
        </p:nvSpPr>
        <p:spPr bwMode="auto">
          <a:xfrm>
            <a:off x="1529280" y="4442867"/>
            <a:ext cx="1440" cy="414764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 flipV="1">
            <a:off x="1529280" y="5685717"/>
            <a:ext cx="1440" cy="417644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476641" y="5043410"/>
            <a:ext cx="527040" cy="59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457" tIns="65638" rIns="106457" bIns="65638"/>
          <a:lstStyle/>
          <a:p>
            <a:r>
              <a:rPr lang="en-US" sz="2500">
                <a:solidFill>
                  <a:srgbClr val="000000"/>
                </a:solidFill>
              </a:rPr>
              <a:t>L</a:t>
            </a:r>
            <a:r>
              <a:rPr lang="en-US" sz="2500" baseline="-33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6748" name="Text Box 12"/>
          <p:cNvSpPr txBox="1">
            <a:spLocks noChangeArrowheads="1"/>
          </p:cNvSpPr>
          <p:nvPr/>
        </p:nvSpPr>
        <p:spPr bwMode="auto">
          <a:xfrm>
            <a:off x="2109601" y="5043410"/>
            <a:ext cx="527040" cy="59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457" tIns="65638" rIns="106457" bIns="65638"/>
          <a:lstStyle/>
          <a:p>
            <a:r>
              <a:rPr lang="en-US" sz="2500">
                <a:solidFill>
                  <a:srgbClr val="000000"/>
                </a:solidFill>
              </a:rPr>
              <a:t>L</a:t>
            </a:r>
            <a:r>
              <a:rPr lang="en-US" sz="2500" baseline="-33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 rot="10860000">
            <a:off x="756000" y="1803069"/>
            <a:ext cx="1451520" cy="1355183"/>
          </a:xfrm>
          <a:custGeom>
            <a:avLst/>
            <a:gdLst>
              <a:gd name="G0" fmla="+- 6541 0 0"/>
              <a:gd name="G1" fmla="+- 11627648 0 0"/>
              <a:gd name="G2" fmla="+- 0 0 11627648"/>
              <a:gd name="T0" fmla="*/ 0 256 1"/>
              <a:gd name="T1" fmla="*/ 180 256 1"/>
              <a:gd name="G3" fmla="+- 11627648 T0 T1"/>
              <a:gd name="T2" fmla="*/ 0 256 1"/>
              <a:gd name="T3" fmla="*/ 90 256 1"/>
              <a:gd name="G4" fmla="+- 11627648 T2 T3"/>
              <a:gd name="G5" fmla="*/ G4 2 1"/>
              <a:gd name="T4" fmla="*/ 90 256 1"/>
              <a:gd name="T5" fmla="*/ 0 256 1"/>
              <a:gd name="G6" fmla="+- 11627648 T4 T5"/>
              <a:gd name="G7" fmla="*/ G6 2 1"/>
              <a:gd name="G8" fmla="abs 11627648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541"/>
              <a:gd name="G18" fmla="*/ 6541 1 2"/>
              <a:gd name="G19" fmla="+- G18 5400 0"/>
              <a:gd name="G20" fmla="cos G19 11627648"/>
              <a:gd name="G21" fmla="sin G19 11627648"/>
              <a:gd name="G22" fmla="+- G20 10800 0"/>
              <a:gd name="G23" fmla="+- G21 10800 0"/>
              <a:gd name="G24" fmla="+- 10800 0 G20"/>
              <a:gd name="G25" fmla="+- 6541 10800 0"/>
              <a:gd name="G26" fmla="?: G9 G17 G25"/>
              <a:gd name="G27" fmla="?: G9 0 21600"/>
              <a:gd name="G28" fmla="cos 10800 11627648"/>
              <a:gd name="G29" fmla="sin 10800 11627648"/>
              <a:gd name="G30" fmla="sin 6541 11627648"/>
              <a:gd name="G31" fmla="+- G28 10800 0"/>
              <a:gd name="G32" fmla="+- G29 10800 0"/>
              <a:gd name="G33" fmla="+- G30 10800 0"/>
              <a:gd name="G34" fmla="?: G4 0 G31"/>
              <a:gd name="G35" fmla="?: 11627648 G34 0"/>
              <a:gd name="G36" fmla="?: G6 G35 G31"/>
              <a:gd name="G37" fmla="+- 21600 0 G36"/>
              <a:gd name="G38" fmla="?: G4 0 G33"/>
              <a:gd name="G39" fmla="?: 11627648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137 w 21600"/>
              <a:gd name="T15" fmla="*/ 11189 h 21600"/>
              <a:gd name="T16" fmla="*/ 10800 w 21600"/>
              <a:gd name="T17" fmla="*/ 4259 h 21600"/>
              <a:gd name="T18" fmla="*/ 19463 w 21600"/>
              <a:gd name="T19" fmla="*/ 11189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4265" y="11094"/>
                </a:moveTo>
                <a:cubicBezTo>
                  <a:pt x="4261" y="10996"/>
                  <a:pt x="4259" y="10898"/>
                  <a:pt x="4259" y="10800"/>
                </a:cubicBezTo>
                <a:cubicBezTo>
                  <a:pt x="4259" y="7187"/>
                  <a:pt x="7187" y="4259"/>
                  <a:pt x="10800" y="4259"/>
                </a:cubicBezTo>
                <a:cubicBezTo>
                  <a:pt x="14412" y="4259"/>
                  <a:pt x="17341" y="7187"/>
                  <a:pt x="17341" y="10800"/>
                </a:cubicBezTo>
                <a:cubicBezTo>
                  <a:pt x="17341" y="10898"/>
                  <a:pt x="17338" y="10996"/>
                  <a:pt x="17334" y="11094"/>
                </a:cubicBezTo>
                <a:lnTo>
                  <a:pt x="21589" y="11285"/>
                </a:lnTo>
                <a:cubicBezTo>
                  <a:pt x="21596" y="11123"/>
                  <a:pt x="21600" y="10961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961"/>
                  <a:pt x="3" y="11123"/>
                  <a:pt x="10" y="11285"/>
                </a:cubicBezTo>
                <a:close/>
              </a:path>
            </a:pathLst>
          </a:custGeom>
          <a:noFill/>
          <a:ln w="183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16750" name="Oval 14"/>
          <p:cNvSpPr>
            <a:spLocks noChangeArrowheads="1"/>
          </p:cNvSpPr>
          <p:nvPr/>
        </p:nvSpPr>
        <p:spPr bwMode="auto">
          <a:xfrm>
            <a:off x="1658880" y="2838538"/>
            <a:ext cx="207360" cy="20738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16751" name="Oval 15"/>
          <p:cNvSpPr>
            <a:spLocks noChangeArrowheads="1"/>
          </p:cNvSpPr>
          <p:nvPr/>
        </p:nvSpPr>
        <p:spPr bwMode="auto">
          <a:xfrm>
            <a:off x="1627200" y="4601283"/>
            <a:ext cx="207360" cy="20738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16752" name="AutoShape 16"/>
          <p:cNvSpPr>
            <a:spLocks noChangeArrowheads="1"/>
          </p:cNvSpPr>
          <p:nvPr/>
        </p:nvSpPr>
        <p:spPr bwMode="auto">
          <a:xfrm rot="60000">
            <a:off x="787680" y="4543678"/>
            <a:ext cx="1451520" cy="1355182"/>
          </a:xfrm>
          <a:custGeom>
            <a:avLst/>
            <a:gdLst>
              <a:gd name="G0" fmla="+- 6541 0 0"/>
              <a:gd name="G1" fmla="+- 11627648 0 0"/>
              <a:gd name="G2" fmla="+- 0 0 11627648"/>
              <a:gd name="T0" fmla="*/ 0 256 1"/>
              <a:gd name="T1" fmla="*/ 180 256 1"/>
              <a:gd name="G3" fmla="+- 11627648 T0 T1"/>
              <a:gd name="T2" fmla="*/ 0 256 1"/>
              <a:gd name="T3" fmla="*/ 90 256 1"/>
              <a:gd name="G4" fmla="+- 11627648 T2 T3"/>
              <a:gd name="G5" fmla="*/ G4 2 1"/>
              <a:gd name="T4" fmla="*/ 90 256 1"/>
              <a:gd name="T5" fmla="*/ 0 256 1"/>
              <a:gd name="G6" fmla="+- 11627648 T4 T5"/>
              <a:gd name="G7" fmla="*/ G6 2 1"/>
              <a:gd name="G8" fmla="abs 11627648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541"/>
              <a:gd name="G18" fmla="*/ 6541 1 2"/>
              <a:gd name="G19" fmla="+- G18 5400 0"/>
              <a:gd name="G20" fmla="cos G19 11627648"/>
              <a:gd name="G21" fmla="sin G19 11627648"/>
              <a:gd name="G22" fmla="+- G20 10800 0"/>
              <a:gd name="G23" fmla="+- G21 10800 0"/>
              <a:gd name="G24" fmla="+- 10800 0 G20"/>
              <a:gd name="G25" fmla="+- 6541 10800 0"/>
              <a:gd name="G26" fmla="?: G9 G17 G25"/>
              <a:gd name="G27" fmla="?: G9 0 21600"/>
              <a:gd name="G28" fmla="cos 10800 11627648"/>
              <a:gd name="G29" fmla="sin 10800 11627648"/>
              <a:gd name="G30" fmla="sin 6541 11627648"/>
              <a:gd name="G31" fmla="+- G28 10800 0"/>
              <a:gd name="G32" fmla="+- G29 10800 0"/>
              <a:gd name="G33" fmla="+- G30 10800 0"/>
              <a:gd name="G34" fmla="?: G4 0 G31"/>
              <a:gd name="G35" fmla="?: 11627648 G34 0"/>
              <a:gd name="G36" fmla="?: G6 G35 G31"/>
              <a:gd name="G37" fmla="+- 21600 0 G36"/>
              <a:gd name="G38" fmla="?: G4 0 G33"/>
              <a:gd name="G39" fmla="?: 11627648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137 w 21600"/>
              <a:gd name="T15" fmla="*/ 11189 h 21600"/>
              <a:gd name="T16" fmla="*/ 10800 w 21600"/>
              <a:gd name="T17" fmla="*/ 4259 h 21600"/>
              <a:gd name="T18" fmla="*/ 19463 w 21600"/>
              <a:gd name="T19" fmla="*/ 11189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4265" y="11094"/>
                </a:moveTo>
                <a:cubicBezTo>
                  <a:pt x="4261" y="10996"/>
                  <a:pt x="4259" y="10898"/>
                  <a:pt x="4259" y="10800"/>
                </a:cubicBezTo>
                <a:cubicBezTo>
                  <a:pt x="4259" y="7187"/>
                  <a:pt x="7187" y="4259"/>
                  <a:pt x="10800" y="4259"/>
                </a:cubicBezTo>
                <a:cubicBezTo>
                  <a:pt x="14412" y="4259"/>
                  <a:pt x="17341" y="7187"/>
                  <a:pt x="17341" y="10800"/>
                </a:cubicBezTo>
                <a:cubicBezTo>
                  <a:pt x="17341" y="10898"/>
                  <a:pt x="17338" y="10996"/>
                  <a:pt x="17334" y="11094"/>
                </a:cubicBezTo>
                <a:lnTo>
                  <a:pt x="21589" y="11285"/>
                </a:lnTo>
                <a:cubicBezTo>
                  <a:pt x="21596" y="11123"/>
                  <a:pt x="21600" y="10961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961"/>
                  <a:pt x="3" y="11123"/>
                  <a:pt x="10" y="11285"/>
                </a:cubicBezTo>
                <a:close/>
              </a:path>
            </a:pathLst>
          </a:custGeom>
          <a:noFill/>
          <a:ln w="183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16753" name="Oval 17"/>
          <p:cNvSpPr>
            <a:spLocks noChangeArrowheads="1"/>
          </p:cNvSpPr>
          <p:nvPr/>
        </p:nvSpPr>
        <p:spPr bwMode="auto">
          <a:xfrm>
            <a:off x="3356640" y="4683372"/>
            <a:ext cx="1244160" cy="1244291"/>
          </a:xfrm>
          <a:prstGeom prst="ellips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16754" name="Line 18"/>
          <p:cNvSpPr>
            <a:spLocks noChangeShapeType="1"/>
          </p:cNvSpPr>
          <p:nvPr/>
        </p:nvSpPr>
        <p:spPr bwMode="auto">
          <a:xfrm>
            <a:off x="3978721" y="4475990"/>
            <a:ext cx="1440" cy="414764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16755" name="Line 19"/>
          <p:cNvSpPr>
            <a:spLocks noChangeShapeType="1"/>
          </p:cNvSpPr>
          <p:nvPr/>
        </p:nvSpPr>
        <p:spPr bwMode="auto">
          <a:xfrm flipV="1">
            <a:off x="3978721" y="5718841"/>
            <a:ext cx="1440" cy="417644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2924641" y="5076534"/>
            <a:ext cx="527040" cy="59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457" tIns="65638" rIns="106457" bIns="65638"/>
          <a:lstStyle/>
          <a:p>
            <a:r>
              <a:rPr lang="en-US" sz="2500">
                <a:solidFill>
                  <a:srgbClr val="000000"/>
                </a:solidFill>
              </a:rPr>
              <a:t>L</a:t>
            </a:r>
            <a:r>
              <a:rPr lang="en-US" sz="2500" baseline="-33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4559040" y="5076534"/>
            <a:ext cx="527040" cy="59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457" tIns="65638" rIns="106457" bIns="65638"/>
          <a:lstStyle/>
          <a:p>
            <a:r>
              <a:rPr lang="en-US" sz="2500">
                <a:solidFill>
                  <a:srgbClr val="000000"/>
                </a:solidFill>
              </a:rPr>
              <a:t>L</a:t>
            </a:r>
            <a:r>
              <a:rPr lang="en-US" sz="2500" baseline="-33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6758" name="Oval 22"/>
          <p:cNvSpPr>
            <a:spLocks noChangeArrowheads="1"/>
          </p:cNvSpPr>
          <p:nvPr/>
        </p:nvSpPr>
        <p:spPr bwMode="auto">
          <a:xfrm>
            <a:off x="3356640" y="5548903"/>
            <a:ext cx="207360" cy="207382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16759" name="AutoShape 23"/>
          <p:cNvSpPr>
            <a:spLocks noChangeArrowheads="1"/>
          </p:cNvSpPr>
          <p:nvPr/>
        </p:nvSpPr>
        <p:spPr bwMode="auto">
          <a:xfrm rot="10860000">
            <a:off x="3237120" y="4710735"/>
            <a:ext cx="1451520" cy="1355182"/>
          </a:xfrm>
          <a:custGeom>
            <a:avLst/>
            <a:gdLst>
              <a:gd name="G0" fmla="+- 6541 0 0"/>
              <a:gd name="G1" fmla="+- 11627648 0 0"/>
              <a:gd name="G2" fmla="+- 0 0 11627648"/>
              <a:gd name="T0" fmla="*/ 0 256 1"/>
              <a:gd name="T1" fmla="*/ 180 256 1"/>
              <a:gd name="G3" fmla="+- 11627648 T0 T1"/>
              <a:gd name="T2" fmla="*/ 0 256 1"/>
              <a:gd name="T3" fmla="*/ 90 256 1"/>
              <a:gd name="G4" fmla="+- 11627648 T2 T3"/>
              <a:gd name="G5" fmla="*/ G4 2 1"/>
              <a:gd name="T4" fmla="*/ 90 256 1"/>
              <a:gd name="T5" fmla="*/ 0 256 1"/>
              <a:gd name="G6" fmla="+- 11627648 T4 T5"/>
              <a:gd name="G7" fmla="*/ G6 2 1"/>
              <a:gd name="G8" fmla="abs 11627648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541"/>
              <a:gd name="G18" fmla="*/ 6541 1 2"/>
              <a:gd name="G19" fmla="+- G18 5400 0"/>
              <a:gd name="G20" fmla="cos G19 11627648"/>
              <a:gd name="G21" fmla="sin G19 11627648"/>
              <a:gd name="G22" fmla="+- G20 10800 0"/>
              <a:gd name="G23" fmla="+- G21 10800 0"/>
              <a:gd name="G24" fmla="+- 10800 0 G20"/>
              <a:gd name="G25" fmla="+- 6541 10800 0"/>
              <a:gd name="G26" fmla="?: G9 G17 G25"/>
              <a:gd name="G27" fmla="?: G9 0 21600"/>
              <a:gd name="G28" fmla="cos 10800 11627648"/>
              <a:gd name="G29" fmla="sin 10800 11627648"/>
              <a:gd name="G30" fmla="sin 6541 11627648"/>
              <a:gd name="G31" fmla="+- G28 10800 0"/>
              <a:gd name="G32" fmla="+- G29 10800 0"/>
              <a:gd name="G33" fmla="+- G30 10800 0"/>
              <a:gd name="G34" fmla="?: G4 0 G31"/>
              <a:gd name="G35" fmla="?: 11627648 G34 0"/>
              <a:gd name="G36" fmla="?: G6 G35 G31"/>
              <a:gd name="G37" fmla="+- 21600 0 G36"/>
              <a:gd name="G38" fmla="?: G4 0 G33"/>
              <a:gd name="G39" fmla="?: 11627648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137 w 21600"/>
              <a:gd name="T15" fmla="*/ 11189 h 21600"/>
              <a:gd name="T16" fmla="*/ 10800 w 21600"/>
              <a:gd name="T17" fmla="*/ 4259 h 21600"/>
              <a:gd name="T18" fmla="*/ 19463 w 21600"/>
              <a:gd name="T19" fmla="*/ 11189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4265" y="11094"/>
                </a:moveTo>
                <a:cubicBezTo>
                  <a:pt x="4261" y="10996"/>
                  <a:pt x="4259" y="10898"/>
                  <a:pt x="4259" y="10800"/>
                </a:cubicBezTo>
                <a:cubicBezTo>
                  <a:pt x="4259" y="7187"/>
                  <a:pt x="7187" y="4259"/>
                  <a:pt x="10800" y="4259"/>
                </a:cubicBezTo>
                <a:cubicBezTo>
                  <a:pt x="14412" y="4259"/>
                  <a:pt x="17341" y="7187"/>
                  <a:pt x="17341" y="10800"/>
                </a:cubicBezTo>
                <a:cubicBezTo>
                  <a:pt x="17341" y="10898"/>
                  <a:pt x="17338" y="10996"/>
                  <a:pt x="17334" y="11094"/>
                </a:cubicBezTo>
                <a:lnTo>
                  <a:pt x="21589" y="11285"/>
                </a:lnTo>
                <a:cubicBezTo>
                  <a:pt x="21596" y="11123"/>
                  <a:pt x="21600" y="10961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961"/>
                  <a:pt x="3" y="11123"/>
                  <a:pt x="10" y="11285"/>
                </a:cubicBezTo>
                <a:close/>
              </a:path>
            </a:pathLst>
          </a:custGeom>
          <a:noFill/>
          <a:ln w="1836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16760" name="Oval 24"/>
          <p:cNvSpPr>
            <a:spLocks noChangeArrowheads="1"/>
          </p:cNvSpPr>
          <p:nvPr/>
        </p:nvSpPr>
        <p:spPr bwMode="auto">
          <a:xfrm>
            <a:off x="3356640" y="1744023"/>
            <a:ext cx="1244160" cy="1244291"/>
          </a:xfrm>
          <a:prstGeom prst="ellips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16761" name="Line 25"/>
          <p:cNvSpPr>
            <a:spLocks noChangeShapeType="1"/>
          </p:cNvSpPr>
          <p:nvPr/>
        </p:nvSpPr>
        <p:spPr bwMode="auto">
          <a:xfrm>
            <a:off x="3978721" y="1536642"/>
            <a:ext cx="1440" cy="414764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16762" name="Line 26"/>
          <p:cNvSpPr>
            <a:spLocks noChangeShapeType="1"/>
          </p:cNvSpPr>
          <p:nvPr/>
        </p:nvSpPr>
        <p:spPr bwMode="auto">
          <a:xfrm flipV="1">
            <a:off x="3978721" y="2779492"/>
            <a:ext cx="1440" cy="417644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16763" name="Text Box 27"/>
          <p:cNvSpPr txBox="1">
            <a:spLocks noChangeArrowheads="1"/>
          </p:cNvSpPr>
          <p:nvPr/>
        </p:nvSpPr>
        <p:spPr bwMode="auto">
          <a:xfrm>
            <a:off x="2924641" y="2137185"/>
            <a:ext cx="527040" cy="59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457" tIns="65638" rIns="106457" bIns="65638"/>
          <a:lstStyle/>
          <a:p>
            <a:r>
              <a:rPr lang="en-US" sz="2500">
                <a:solidFill>
                  <a:srgbClr val="000000"/>
                </a:solidFill>
              </a:rPr>
              <a:t>L</a:t>
            </a:r>
            <a:r>
              <a:rPr lang="en-US" sz="2500" baseline="-33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6764" name="Oval 28"/>
          <p:cNvSpPr>
            <a:spLocks noChangeArrowheads="1"/>
          </p:cNvSpPr>
          <p:nvPr/>
        </p:nvSpPr>
        <p:spPr bwMode="auto">
          <a:xfrm>
            <a:off x="3618720" y="1695058"/>
            <a:ext cx="207360" cy="207382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16765" name="AutoShape 29"/>
          <p:cNvSpPr>
            <a:spLocks noChangeArrowheads="1"/>
          </p:cNvSpPr>
          <p:nvPr/>
        </p:nvSpPr>
        <p:spPr bwMode="auto">
          <a:xfrm rot="21480000">
            <a:off x="3235680" y="1638892"/>
            <a:ext cx="1451520" cy="1355183"/>
          </a:xfrm>
          <a:custGeom>
            <a:avLst/>
            <a:gdLst>
              <a:gd name="G0" fmla="+- 6541 0 0"/>
              <a:gd name="G1" fmla="+- 11627648 0 0"/>
              <a:gd name="G2" fmla="+- 0 0 11627648"/>
              <a:gd name="T0" fmla="*/ 0 256 1"/>
              <a:gd name="T1" fmla="*/ 180 256 1"/>
              <a:gd name="G3" fmla="+- 11627648 T0 T1"/>
              <a:gd name="T2" fmla="*/ 0 256 1"/>
              <a:gd name="T3" fmla="*/ 90 256 1"/>
              <a:gd name="G4" fmla="+- 11627648 T2 T3"/>
              <a:gd name="G5" fmla="*/ G4 2 1"/>
              <a:gd name="T4" fmla="*/ 90 256 1"/>
              <a:gd name="T5" fmla="*/ 0 256 1"/>
              <a:gd name="G6" fmla="+- 11627648 T4 T5"/>
              <a:gd name="G7" fmla="*/ G6 2 1"/>
              <a:gd name="G8" fmla="abs 11627648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541"/>
              <a:gd name="G18" fmla="*/ 6541 1 2"/>
              <a:gd name="G19" fmla="+- G18 5400 0"/>
              <a:gd name="G20" fmla="cos G19 11627648"/>
              <a:gd name="G21" fmla="sin G19 11627648"/>
              <a:gd name="G22" fmla="+- G20 10800 0"/>
              <a:gd name="G23" fmla="+- G21 10800 0"/>
              <a:gd name="G24" fmla="+- 10800 0 G20"/>
              <a:gd name="G25" fmla="+- 6541 10800 0"/>
              <a:gd name="G26" fmla="?: G9 G17 G25"/>
              <a:gd name="G27" fmla="?: G9 0 21600"/>
              <a:gd name="G28" fmla="cos 10800 11627648"/>
              <a:gd name="G29" fmla="sin 10800 11627648"/>
              <a:gd name="G30" fmla="sin 6541 11627648"/>
              <a:gd name="G31" fmla="+- G28 10800 0"/>
              <a:gd name="G32" fmla="+- G29 10800 0"/>
              <a:gd name="G33" fmla="+- G30 10800 0"/>
              <a:gd name="G34" fmla="?: G4 0 G31"/>
              <a:gd name="G35" fmla="?: 11627648 G34 0"/>
              <a:gd name="G36" fmla="?: G6 G35 G31"/>
              <a:gd name="G37" fmla="+- 21600 0 G36"/>
              <a:gd name="G38" fmla="?: G4 0 G33"/>
              <a:gd name="G39" fmla="?: 11627648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137 w 21600"/>
              <a:gd name="T15" fmla="*/ 11189 h 21600"/>
              <a:gd name="T16" fmla="*/ 10800 w 21600"/>
              <a:gd name="T17" fmla="*/ 4259 h 21600"/>
              <a:gd name="T18" fmla="*/ 19463 w 21600"/>
              <a:gd name="T19" fmla="*/ 11189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4265" y="11094"/>
                </a:moveTo>
                <a:cubicBezTo>
                  <a:pt x="4261" y="10996"/>
                  <a:pt x="4259" y="10898"/>
                  <a:pt x="4259" y="10800"/>
                </a:cubicBezTo>
                <a:cubicBezTo>
                  <a:pt x="4259" y="7187"/>
                  <a:pt x="7187" y="4259"/>
                  <a:pt x="10800" y="4259"/>
                </a:cubicBezTo>
                <a:cubicBezTo>
                  <a:pt x="14412" y="4259"/>
                  <a:pt x="17341" y="7187"/>
                  <a:pt x="17341" y="10800"/>
                </a:cubicBezTo>
                <a:cubicBezTo>
                  <a:pt x="17341" y="10898"/>
                  <a:pt x="17338" y="10996"/>
                  <a:pt x="17334" y="11094"/>
                </a:cubicBezTo>
                <a:lnTo>
                  <a:pt x="21589" y="11285"/>
                </a:lnTo>
                <a:cubicBezTo>
                  <a:pt x="21596" y="11123"/>
                  <a:pt x="21600" y="10961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961"/>
                  <a:pt x="3" y="11123"/>
                  <a:pt x="10" y="11285"/>
                </a:cubicBezTo>
                <a:close/>
              </a:path>
            </a:pathLst>
          </a:custGeom>
          <a:noFill/>
          <a:ln w="1836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16766" name="Text Box 30"/>
          <p:cNvSpPr txBox="1">
            <a:spLocks noChangeArrowheads="1"/>
          </p:cNvSpPr>
          <p:nvPr/>
        </p:nvSpPr>
        <p:spPr bwMode="auto">
          <a:xfrm>
            <a:off x="4559040" y="2137185"/>
            <a:ext cx="527040" cy="59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457" tIns="65638" rIns="106457" bIns="65638"/>
          <a:lstStyle/>
          <a:p>
            <a:r>
              <a:rPr lang="en-US" sz="2500">
                <a:solidFill>
                  <a:srgbClr val="000000"/>
                </a:solidFill>
              </a:rPr>
              <a:t>L</a:t>
            </a:r>
            <a:r>
              <a:rPr lang="en-US" sz="2500" baseline="-33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6767" name="Text Box 31"/>
          <p:cNvSpPr txBox="1">
            <a:spLocks noChangeArrowheads="1"/>
          </p:cNvSpPr>
          <p:nvPr/>
        </p:nvSpPr>
        <p:spPr bwMode="auto">
          <a:xfrm>
            <a:off x="6811200" y="3443402"/>
            <a:ext cx="527040" cy="59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457" tIns="65638" rIns="106457" bIns="65638"/>
          <a:lstStyle/>
          <a:p>
            <a:r>
              <a:rPr lang="en-US" sz="2500">
                <a:solidFill>
                  <a:srgbClr val="000000"/>
                </a:solidFill>
              </a:rPr>
              <a:t>L</a:t>
            </a:r>
            <a:r>
              <a:rPr lang="en-US" sz="2500" baseline="-33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6768" name="Oval 32"/>
          <p:cNvSpPr>
            <a:spLocks noChangeArrowheads="1"/>
          </p:cNvSpPr>
          <p:nvPr/>
        </p:nvSpPr>
        <p:spPr bwMode="auto">
          <a:xfrm>
            <a:off x="6013440" y="1343661"/>
            <a:ext cx="2073600" cy="2073818"/>
          </a:xfrm>
          <a:prstGeom prst="ellips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16769" name="Line 33"/>
          <p:cNvSpPr>
            <a:spLocks noChangeShapeType="1"/>
          </p:cNvSpPr>
          <p:nvPr/>
        </p:nvSpPr>
        <p:spPr bwMode="auto">
          <a:xfrm>
            <a:off x="7048801" y="1111796"/>
            <a:ext cx="1440" cy="414764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16770" name="Line 34"/>
          <p:cNvSpPr>
            <a:spLocks noChangeShapeType="1"/>
          </p:cNvSpPr>
          <p:nvPr/>
        </p:nvSpPr>
        <p:spPr bwMode="auto">
          <a:xfrm>
            <a:off x="7672320" y="2795334"/>
            <a:ext cx="414720" cy="414764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16771" name="Line 35"/>
          <p:cNvSpPr>
            <a:spLocks noChangeShapeType="1"/>
          </p:cNvSpPr>
          <p:nvPr/>
        </p:nvSpPr>
        <p:spPr bwMode="auto">
          <a:xfrm flipH="1">
            <a:off x="6012001" y="2795334"/>
            <a:ext cx="417600" cy="414764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16772" name="Text Box 36"/>
          <p:cNvSpPr txBox="1">
            <a:spLocks noChangeArrowheads="1"/>
          </p:cNvSpPr>
          <p:nvPr/>
        </p:nvSpPr>
        <p:spPr bwMode="auto">
          <a:xfrm>
            <a:off x="7856640" y="1451673"/>
            <a:ext cx="527040" cy="59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457" tIns="65638" rIns="106457" bIns="65638"/>
          <a:lstStyle/>
          <a:p>
            <a:r>
              <a:rPr lang="en-US" sz="2500">
                <a:solidFill>
                  <a:srgbClr val="000000"/>
                </a:solidFill>
              </a:rPr>
              <a:t>L</a:t>
            </a:r>
            <a:r>
              <a:rPr lang="en-US" sz="2500" baseline="-33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6773" name="Text Box 37"/>
          <p:cNvSpPr txBox="1">
            <a:spLocks noChangeArrowheads="1"/>
          </p:cNvSpPr>
          <p:nvPr/>
        </p:nvSpPr>
        <p:spPr bwMode="auto">
          <a:xfrm>
            <a:off x="5702400" y="1451673"/>
            <a:ext cx="527040" cy="59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457" tIns="65638" rIns="106457" bIns="65638"/>
          <a:lstStyle/>
          <a:p>
            <a:r>
              <a:rPr lang="en-US" sz="2500">
                <a:solidFill>
                  <a:srgbClr val="000000"/>
                </a:solidFill>
              </a:rPr>
              <a:t>L</a:t>
            </a:r>
            <a:r>
              <a:rPr lang="en-US" sz="2500" baseline="-33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6774" name="Oval 38"/>
          <p:cNvSpPr>
            <a:spLocks noChangeArrowheads="1"/>
          </p:cNvSpPr>
          <p:nvPr/>
        </p:nvSpPr>
        <p:spPr bwMode="auto">
          <a:xfrm>
            <a:off x="6328800" y="3100646"/>
            <a:ext cx="207360" cy="20738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16775" name="Oval 39"/>
          <p:cNvSpPr>
            <a:spLocks noChangeArrowheads="1"/>
          </p:cNvSpPr>
          <p:nvPr/>
        </p:nvSpPr>
        <p:spPr bwMode="auto">
          <a:xfrm>
            <a:off x="6655680" y="1271654"/>
            <a:ext cx="207360" cy="207382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16776" name="Text Box 40"/>
          <p:cNvSpPr txBox="1">
            <a:spLocks noChangeArrowheads="1"/>
          </p:cNvSpPr>
          <p:nvPr/>
        </p:nvSpPr>
        <p:spPr bwMode="auto">
          <a:xfrm>
            <a:off x="6811200" y="6351067"/>
            <a:ext cx="527040" cy="59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457" tIns="65638" rIns="106457" bIns="65638"/>
          <a:lstStyle/>
          <a:p>
            <a:r>
              <a:rPr lang="en-US" sz="2500">
                <a:solidFill>
                  <a:srgbClr val="000000"/>
                </a:solidFill>
              </a:rPr>
              <a:t>L</a:t>
            </a:r>
            <a:r>
              <a:rPr lang="en-US" sz="2500" baseline="-33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6777" name="Oval 41"/>
          <p:cNvSpPr>
            <a:spLocks noChangeArrowheads="1"/>
          </p:cNvSpPr>
          <p:nvPr/>
        </p:nvSpPr>
        <p:spPr bwMode="auto">
          <a:xfrm>
            <a:off x="6013440" y="4249886"/>
            <a:ext cx="2073600" cy="2073818"/>
          </a:xfrm>
          <a:prstGeom prst="ellips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16778" name="Line 42"/>
          <p:cNvSpPr>
            <a:spLocks noChangeShapeType="1"/>
          </p:cNvSpPr>
          <p:nvPr/>
        </p:nvSpPr>
        <p:spPr bwMode="auto">
          <a:xfrm>
            <a:off x="7048801" y="4018022"/>
            <a:ext cx="1440" cy="414764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16779" name="Line 43"/>
          <p:cNvSpPr>
            <a:spLocks noChangeShapeType="1"/>
          </p:cNvSpPr>
          <p:nvPr/>
        </p:nvSpPr>
        <p:spPr bwMode="auto">
          <a:xfrm>
            <a:off x="7672320" y="5701559"/>
            <a:ext cx="414720" cy="414764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16780" name="Line 44"/>
          <p:cNvSpPr>
            <a:spLocks noChangeShapeType="1"/>
          </p:cNvSpPr>
          <p:nvPr/>
        </p:nvSpPr>
        <p:spPr bwMode="auto">
          <a:xfrm flipH="1">
            <a:off x="6012001" y="5701559"/>
            <a:ext cx="417600" cy="414764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16781" name="Text Box 45"/>
          <p:cNvSpPr txBox="1">
            <a:spLocks noChangeArrowheads="1"/>
          </p:cNvSpPr>
          <p:nvPr/>
        </p:nvSpPr>
        <p:spPr bwMode="auto">
          <a:xfrm>
            <a:off x="7856640" y="4357898"/>
            <a:ext cx="527040" cy="59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457" tIns="65638" rIns="106457" bIns="65638"/>
          <a:lstStyle/>
          <a:p>
            <a:r>
              <a:rPr lang="en-US" sz="2500">
                <a:solidFill>
                  <a:srgbClr val="000000"/>
                </a:solidFill>
              </a:rPr>
              <a:t>L</a:t>
            </a:r>
            <a:r>
              <a:rPr lang="en-US" sz="2500" baseline="-33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6782" name="Text Box 46"/>
          <p:cNvSpPr txBox="1">
            <a:spLocks noChangeArrowheads="1"/>
          </p:cNvSpPr>
          <p:nvPr/>
        </p:nvSpPr>
        <p:spPr bwMode="auto">
          <a:xfrm>
            <a:off x="5702400" y="4357898"/>
            <a:ext cx="527040" cy="59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457" tIns="65638" rIns="106457" bIns="65638"/>
          <a:lstStyle/>
          <a:p>
            <a:r>
              <a:rPr lang="en-US" sz="2500">
                <a:solidFill>
                  <a:srgbClr val="000000"/>
                </a:solidFill>
              </a:rPr>
              <a:t>L</a:t>
            </a:r>
            <a:r>
              <a:rPr lang="en-US" sz="2500" baseline="-33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6783" name="Oval 47"/>
          <p:cNvSpPr>
            <a:spLocks noChangeArrowheads="1"/>
          </p:cNvSpPr>
          <p:nvPr/>
        </p:nvSpPr>
        <p:spPr bwMode="auto">
          <a:xfrm>
            <a:off x="5970240" y="5484096"/>
            <a:ext cx="207360" cy="207382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16784" name="Oval 48"/>
          <p:cNvSpPr>
            <a:spLocks noChangeArrowheads="1"/>
          </p:cNvSpPr>
          <p:nvPr/>
        </p:nvSpPr>
        <p:spPr bwMode="auto">
          <a:xfrm>
            <a:off x="7636320" y="5973747"/>
            <a:ext cx="207360" cy="20738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16785" name="AutoShape 49"/>
          <p:cNvSpPr>
            <a:spLocks noChangeArrowheads="1"/>
          </p:cNvSpPr>
          <p:nvPr/>
        </p:nvSpPr>
        <p:spPr bwMode="auto">
          <a:xfrm rot="21420000">
            <a:off x="5857921" y="1189565"/>
            <a:ext cx="2388960" cy="2392092"/>
          </a:xfrm>
          <a:custGeom>
            <a:avLst/>
            <a:gdLst>
              <a:gd name="G0" fmla="+- 7795 0 0"/>
              <a:gd name="G1" fmla="+- -10079366 0 0"/>
              <a:gd name="G2" fmla="+- 0 0 -10079366"/>
              <a:gd name="T0" fmla="*/ 0 256 1"/>
              <a:gd name="T1" fmla="*/ 180 256 1"/>
              <a:gd name="G3" fmla="+- -10079366 T0 T1"/>
              <a:gd name="T2" fmla="*/ 0 256 1"/>
              <a:gd name="T3" fmla="*/ 90 256 1"/>
              <a:gd name="G4" fmla="+- -10079366 T2 T3"/>
              <a:gd name="G5" fmla="*/ G4 2 1"/>
              <a:gd name="T4" fmla="*/ 90 256 1"/>
              <a:gd name="T5" fmla="*/ 0 256 1"/>
              <a:gd name="G6" fmla="+- -10079366 T4 T5"/>
              <a:gd name="G7" fmla="*/ G6 2 1"/>
              <a:gd name="G8" fmla="abs -10079366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795"/>
              <a:gd name="G18" fmla="*/ 7795 1 2"/>
              <a:gd name="G19" fmla="+- G18 5400 0"/>
              <a:gd name="G20" fmla="cos G19 -10079366"/>
              <a:gd name="G21" fmla="sin G19 -10079366"/>
              <a:gd name="G22" fmla="+- G20 10800 0"/>
              <a:gd name="G23" fmla="+- G21 10800 0"/>
              <a:gd name="G24" fmla="+- 10800 0 G20"/>
              <a:gd name="G25" fmla="+- 7795 10800 0"/>
              <a:gd name="G26" fmla="?: G9 G17 G25"/>
              <a:gd name="G27" fmla="?: G9 0 21600"/>
              <a:gd name="G28" fmla="cos 10800 -10079366"/>
              <a:gd name="G29" fmla="sin 10800 -10079366"/>
              <a:gd name="G30" fmla="sin 7795 -10079366"/>
              <a:gd name="G31" fmla="+- G28 10800 0"/>
              <a:gd name="G32" fmla="+- G29 10800 0"/>
              <a:gd name="G33" fmla="+- G30 10800 0"/>
              <a:gd name="G34" fmla="?: G4 0 G31"/>
              <a:gd name="G35" fmla="?: -10079366 G34 0"/>
              <a:gd name="G36" fmla="?: G6 G35 G31"/>
              <a:gd name="G37" fmla="+- 21600 0 G36"/>
              <a:gd name="G38" fmla="?: G4 0 G33"/>
              <a:gd name="G39" fmla="?: -10079366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457 w 21600"/>
              <a:gd name="T15" fmla="*/ 6694 h 21600"/>
              <a:gd name="T16" fmla="*/ 10800 w 21600"/>
              <a:gd name="T17" fmla="*/ 3005 h 21600"/>
              <a:gd name="T18" fmla="*/ 19143 w 21600"/>
              <a:gd name="T19" fmla="*/ 6694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805" y="7358"/>
                </a:moveTo>
                <a:cubicBezTo>
                  <a:pt x="5117" y="4693"/>
                  <a:pt x="7829" y="3004"/>
                  <a:pt x="10800" y="3005"/>
                </a:cubicBezTo>
                <a:cubicBezTo>
                  <a:pt x="13770" y="3005"/>
                  <a:pt x="16482" y="4693"/>
                  <a:pt x="17794" y="7358"/>
                </a:cubicBezTo>
                <a:lnTo>
                  <a:pt x="20490" y="6031"/>
                </a:lnTo>
                <a:cubicBezTo>
                  <a:pt x="18673" y="2338"/>
                  <a:pt x="14915" y="-1"/>
                  <a:pt x="10799" y="0"/>
                </a:cubicBezTo>
                <a:cubicBezTo>
                  <a:pt x="6684" y="0"/>
                  <a:pt x="2926" y="2338"/>
                  <a:pt x="1109" y="6031"/>
                </a:cubicBez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16786" name="AutoShape 50"/>
          <p:cNvSpPr>
            <a:spLocks noChangeArrowheads="1"/>
          </p:cNvSpPr>
          <p:nvPr/>
        </p:nvSpPr>
        <p:spPr bwMode="auto">
          <a:xfrm rot="14100000">
            <a:off x="5859235" y="1191131"/>
            <a:ext cx="2389211" cy="2391840"/>
          </a:xfrm>
          <a:custGeom>
            <a:avLst/>
            <a:gdLst>
              <a:gd name="G0" fmla="+- 7720 0 0"/>
              <a:gd name="G1" fmla="+- -9517762 0 0"/>
              <a:gd name="G2" fmla="+- 0 0 -9517762"/>
              <a:gd name="T0" fmla="*/ 0 256 1"/>
              <a:gd name="T1" fmla="*/ 180 256 1"/>
              <a:gd name="G3" fmla="+- -9517762 T0 T1"/>
              <a:gd name="T2" fmla="*/ 0 256 1"/>
              <a:gd name="T3" fmla="*/ 90 256 1"/>
              <a:gd name="G4" fmla="+- -9517762 T2 T3"/>
              <a:gd name="G5" fmla="*/ G4 2 1"/>
              <a:gd name="T4" fmla="*/ 90 256 1"/>
              <a:gd name="T5" fmla="*/ 0 256 1"/>
              <a:gd name="G6" fmla="+- -9517762 T4 T5"/>
              <a:gd name="G7" fmla="*/ G6 2 1"/>
              <a:gd name="G8" fmla="abs -9517762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720"/>
              <a:gd name="G18" fmla="*/ 7720 1 2"/>
              <a:gd name="G19" fmla="+- G18 5400 0"/>
              <a:gd name="G20" fmla="cos G19 -9517762"/>
              <a:gd name="G21" fmla="sin G19 -9517762"/>
              <a:gd name="G22" fmla="+- G20 10800 0"/>
              <a:gd name="G23" fmla="+- G21 10800 0"/>
              <a:gd name="G24" fmla="+- 10800 0 G20"/>
              <a:gd name="G25" fmla="+- 7720 10800 0"/>
              <a:gd name="G26" fmla="?: G9 G17 G25"/>
              <a:gd name="G27" fmla="?: G9 0 21600"/>
              <a:gd name="G28" fmla="cos 10800 -9517762"/>
              <a:gd name="G29" fmla="sin 10800 -9517762"/>
              <a:gd name="G30" fmla="sin 7720 -9517762"/>
              <a:gd name="G31" fmla="+- G28 10800 0"/>
              <a:gd name="G32" fmla="+- G29 10800 0"/>
              <a:gd name="G33" fmla="+- G30 10800 0"/>
              <a:gd name="G34" fmla="?: G4 0 G31"/>
              <a:gd name="G35" fmla="?: -9517762 G34 0"/>
              <a:gd name="G36" fmla="?: G6 G35 G31"/>
              <a:gd name="G37" fmla="+- 21600 0 G36"/>
              <a:gd name="G38" fmla="?: G4 0 G33"/>
              <a:gd name="G39" fmla="?: -9517762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3193 w 21600"/>
              <a:gd name="T15" fmla="*/ 5519 h 21600"/>
              <a:gd name="T16" fmla="*/ 10800 w 21600"/>
              <a:gd name="T17" fmla="*/ 3080 h 21600"/>
              <a:gd name="T18" fmla="*/ 18407 w 21600"/>
              <a:gd name="T19" fmla="*/ 5519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4458" y="6397"/>
                </a:moveTo>
                <a:cubicBezTo>
                  <a:pt x="5901" y="4319"/>
                  <a:pt x="8270" y="3079"/>
                  <a:pt x="10800" y="3080"/>
                </a:cubicBezTo>
                <a:cubicBezTo>
                  <a:pt x="13329" y="3080"/>
                  <a:pt x="15698" y="4319"/>
                  <a:pt x="17141" y="6397"/>
                </a:cubicBezTo>
                <a:lnTo>
                  <a:pt x="19671" y="4640"/>
                </a:lnTo>
                <a:cubicBezTo>
                  <a:pt x="17653" y="1733"/>
                  <a:pt x="14338" y="-1"/>
                  <a:pt x="10799" y="0"/>
                </a:cubicBezTo>
                <a:cubicBezTo>
                  <a:pt x="7261" y="0"/>
                  <a:pt x="3946" y="1733"/>
                  <a:pt x="1928" y="4640"/>
                </a:cubicBezTo>
                <a:close/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16787" name="AutoShape 51"/>
          <p:cNvSpPr>
            <a:spLocks noChangeArrowheads="1"/>
          </p:cNvSpPr>
          <p:nvPr/>
        </p:nvSpPr>
        <p:spPr bwMode="auto">
          <a:xfrm rot="14040000">
            <a:off x="5860675" y="4131920"/>
            <a:ext cx="2389211" cy="2391840"/>
          </a:xfrm>
          <a:custGeom>
            <a:avLst/>
            <a:gdLst>
              <a:gd name="G0" fmla="+- 7720 0 0"/>
              <a:gd name="G1" fmla="+- -9517762 0 0"/>
              <a:gd name="G2" fmla="+- 0 0 -9517762"/>
              <a:gd name="T0" fmla="*/ 0 256 1"/>
              <a:gd name="T1" fmla="*/ 180 256 1"/>
              <a:gd name="G3" fmla="+- -9517762 T0 T1"/>
              <a:gd name="T2" fmla="*/ 0 256 1"/>
              <a:gd name="T3" fmla="*/ 90 256 1"/>
              <a:gd name="G4" fmla="+- -9517762 T2 T3"/>
              <a:gd name="G5" fmla="*/ G4 2 1"/>
              <a:gd name="T4" fmla="*/ 90 256 1"/>
              <a:gd name="T5" fmla="*/ 0 256 1"/>
              <a:gd name="G6" fmla="+- -9517762 T4 T5"/>
              <a:gd name="G7" fmla="*/ G6 2 1"/>
              <a:gd name="G8" fmla="abs -9517762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720"/>
              <a:gd name="G18" fmla="*/ 7720 1 2"/>
              <a:gd name="G19" fmla="+- G18 5400 0"/>
              <a:gd name="G20" fmla="cos G19 -9517762"/>
              <a:gd name="G21" fmla="sin G19 -9517762"/>
              <a:gd name="G22" fmla="+- G20 10800 0"/>
              <a:gd name="G23" fmla="+- G21 10800 0"/>
              <a:gd name="G24" fmla="+- 10800 0 G20"/>
              <a:gd name="G25" fmla="+- 7720 10800 0"/>
              <a:gd name="G26" fmla="?: G9 G17 G25"/>
              <a:gd name="G27" fmla="?: G9 0 21600"/>
              <a:gd name="G28" fmla="cos 10800 -9517762"/>
              <a:gd name="G29" fmla="sin 10800 -9517762"/>
              <a:gd name="G30" fmla="sin 7720 -9517762"/>
              <a:gd name="G31" fmla="+- G28 10800 0"/>
              <a:gd name="G32" fmla="+- G29 10800 0"/>
              <a:gd name="G33" fmla="+- G30 10800 0"/>
              <a:gd name="G34" fmla="?: G4 0 G31"/>
              <a:gd name="G35" fmla="?: -9517762 G34 0"/>
              <a:gd name="G36" fmla="?: G6 G35 G31"/>
              <a:gd name="G37" fmla="+- 21600 0 G36"/>
              <a:gd name="G38" fmla="?: G4 0 G33"/>
              <a:gd name="G39" fmla="?: -9517762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3193 w 21600"/>
              <a:gd name="T15" fmla="*/ 5519 h 21600"/>
              <a:gd name="T16" fmla="*/ 10800 w 21600"/>
              <a:gd name="T17" fmla="*/ 3080 h 21600"/>
              <a:gd name="T18" fmla="*/ 18407 w 21600"/>
              <a:gd name="T19" fmla="*/ 5519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4458" y="6397"/>
                </a:moveTo>
                <a:cubicBezTo>
                  <a:pt x="5901" y="4319"/>
                  <a:pt x="8270" y="3079"/>
                  <a:pt x="10800" y="3080"/>
                </a:cubicBezTo>
                <a:cubicBezTo>
                  <a:pt x="13329" y="3080"/>
                  <a:pt x="15698" y="4319"/>
                  <a:pt x="17141" y="6397"/>
                </a:cubicBezTo>
                <a:lnTo>
                  <a:pt x="19671" y="4640"/>
                </a:lnTo>
                <a:cubicBezTo>
                  <a:pt x="17653" y="1733"/>
                  <a:pt x="14338" y="-1"/>
                  <a:pt x="10799" y="0"/>
                </a:cubicBezTo>
                <a:cubicBezTo>
                  <a:pt x="7261" y="0"/>
                  <a:pt x="3946" y="1733"/>
                  <a:pt x="1928" y="4640"/>
                </a:cubicBez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16788" name="AutoShape 52"/>
          <p:cNvSpPr>
            <a:spLocks noChangeArrowheads="1"/>
          </p:cNvSpPr>
          <p:nvPr/>
        </p:nvSpPr>
        <p:spPr bwMode="auto">
          <a:xfrm rot="7320000">
            <a:off x="5860675" y="4129040"/>
            <a:ext cx="2389211" cy="2391840"/>
          </a:xfrm>
          <a:custGeom>
            <a:avLst/>
            <a:gdLst>
              <a:gd name="G0" fmla="+- 7720 0 0"/>
              <a:gd name="G1" fmla="+- -9517762 0 0"/>
              <a:gd name="G2" fmla="+- 0 0 -9517762"/>
              <a:gd name="T0" fmla="*/ 0 256 1"/>
              <a:gd name="T1" fmla="*/ 180 256 1"/>
              <a:gd name="G3" fmla="+- -9517762 T0 T1"/>
              <a:gd name="T2" fmla="*/ 0 256 1"/>
              <a:gd name="T3" fmla="*/ 90 256 1"/>
              <a:gd name="G4" fmla="+- -9517762 T2 T3"/>
              <a:gd name="G5" fmla="*/ G4 2 1"/>
              <a:gd name="T4" fmla="*/ 90 256 1"/>
              <a:gd name="T5" fmla="*/ 0 256 1"/>
              <a:gd name="G6" fmla="+- -9517762 T4 T5"/>
              <a:gd name="G7" fmla="*/ G6 2 1"/>
              <a:gd name="G8" fmla="abs -9517762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720"/>
              <a:gd name="G18" fmla="*/ 7720 1 2"/>
              <a:gd name="G19" fmla="+- G18 5400 0"/>
              <a:gd name="G20" fmla="cos G19 -9517762"/>
              <a:gd name="G21" fmla="sin G19 -9517762"/>
              <a:gd name="G22" fmla="+- G20 10800 0"/>
              <a:gd name="G23" fmla="+- G21 10800 0"/>
              <a:gd name="G24" fmla="+- 10800 0 G20"/>
              <a:gd name="G25" fmla="+- 7720 10800 0"/>
              <a:gd name="G26" fmla="?: G9 G17 G25"/>
              <a:gd name="G27" fmla="?: G9 0 21600"/>
              <a:gd name="G28" fmla="cos 10800 -9517762"/>
              <a:gd name="G29" fmla="sin 10800 -9517762"/>
              <a:gd name="G30" fmla="sin 7720 -9517762"/>
              <a:gd name="G31" fmla="+- G28 10800 0"/>
              <a:gd name="G32" fmla="+- G29 10800 0"/>
              <a:gd name="G33" fmla="+- G30 10800 0"/>
              <a:gd name="G34" fmla="?: G4 0 G31"/>
              <a:gd name="G35" fmla="?: -9517762 G34 0"/>
              <a:gd name="G36" fmla="?: G6 G35 G31"/>
              <a:gd name="G37" fmla="+- 21600 0 G36"/>
              <a:gd name="G38" fmla="?: G4 0 G33"/>
              <a:gd name="G39" fmla="?: -9517762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3193 w 21600"/>
              <a:gd name="T15" fmla="*/ 5519 h 21600"/>
              <a:gd name="T16" fmla="*/ 10800 w 21600"/>
              <a:gd name="T17" fmla="*/ 3080 h 21600"/>
              <a:gd name="T18" fmla="*/ 18407 w 21600"/>
              <a:gd name="T19" fmla="*/ 5519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4458" y="6397"/>
                </a:moveTo>
                <a:cubicBezTo>
                  <a:pt x="5901" y="4319"/>
                  <a:pt x="8270" y="3079"/>
                  <a:pt x="10800" y="3080"/>
                </a:cubicBezTo>
                <a:cubicBezTo>
                  <a:pt x="13329" y="3080"/>
                  <a:pt x="15698" y="4319"/>
                  <a:pt x="17141" y="6397"/>
                </a:cubicBezTo>
                <a:lnTo>
                  <a:pt x="19671" y="4640"/>
                </a:lnTo>
                <a:cubicBezTo>
                  <a:pt x="17653" y="1733"/>
                  <a:pt x="14338" y="-1"/>
                  <a:pt x="10799" y="0"/>
                </a:cubicBezTo>
                <a:cubicBezTo>
                  <a:pt x="7261" y="0"/>
                  <a:pt x="3946" y="1733"/>
                  <a:pt x="1928" y="4640"/>
                </a:cubicBezTo>
                <a:close/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68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Lower bound, cont’d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0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447800"/>
                <a:ext cx="8610600" cy="5105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200" dirty="0" smtClean="0"/>
                  <a:t>Summarizing:</a:t>
                </a:r>
                <a:endParaRPr lang="en-US" sz="2200" dirty="0" smtClean="0"/>
              </a:p>
              <a:p>
                <a:pPr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200" dirty="0">
                    <a:solidFill>
                      <a:srgbClr val="990033"/>
                    </a:solidFill>
                  </a:rPr>
                  <a:t>Lemma 1:</a:t>
                </a:r>
                <a:r>
                  <a:rPr lang="en-US" sz="2200" dirty="0"/>
                  <a:t>  There are infinitely many process automata, each of which can send at least one message without first receiving one.</a:t>
                </a:r>
              </a:p>
              <a:p>
                <a:pPr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200" dirty="0">
                    <a:solidFill>
                      <a:srgbClr val="990033"/>
                    </a:solidFill>
                  </a:rPr>
                  <a:t>Lemma 2:</a:t>
                </a:r>
                <a:r>
                  <a:rPr lang="en-US" sz="2200" dirty="0"/>
                  <a:t>  If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𝐿</m:t>
                    </m:r>
                    <m:r>
                      <a:rPr lang="en-US" sz="2200" i="1" baseline="-33000" dirty="0">
                        <a:latin typeface="Cambria Math"/>
                      </a:rPr>
                      <m:t>1</m:t>
                    </m:r>
                    <m:r>
                      <a:rPr lang="en-US" sz="2200" i="1" dirty="0">
                        <a:latin typeface="Cambria Math"/>
                      </a:rPr>
                      <m:t>, </m:t>
                    </m:r>
                    <m:r>
                      <a:rPr lang="en-US" sz="2200" i="1" dirty="0">
                        <a:latin typeface="Cambria Math"/>
                      </a:rPr>
                      <m:t>𝐿</m:t>
                    </m:r>
                    <m:r>
                      <a:rPr lang="en-US" sz="2200" i="1" baseline="-33000" dirty="0">
                        <a:latin typeface="Cambria Math"/>
                      </a:rPr>
                      <m:t>2</m:t>
                    </m:r>
                    <m:r>
                      <a:rPr lang="en-US" sz="2200" i="1" dirty="0">
                        <a:latin typeface="Cambria Math"/>
                      </a:rPr>
                      <m:t>, </m:t>
                    </m:r>
                    <m:r>
                      <a:rPr lang="en-US" sz="2200" i="1" dirty="0">
                        <a:latin typeface="Cambria Math"/>
                      </a:rPr>
                      <m:t>𝐿</m:t>
                    </m:r>
                    <m:r>
                      <a:rPr lang="en-US" sz="2200" i="1" baseline="-33000" dirty="0">
                        <a:latin typeface="Cambria Math"/>
                      </a:rPr>
                      <m:t>3</m:t>
                    </m:r>
                    <m:r>
                      <a:rPr lang="en-US" sz="22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are three line graphs of even length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sz="2200" dirty="0"/>
                  <a:t> such </a:t>
                </a:r>
                <a:r>
                  <a:rPr lang="en-US" sz="2200" dirty="0" smtClean="0"/>
                  <a:t>that each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𝐶</m:t>
                    </m:r>
                    <m:r>
                      <a:rPr lang="en-US" sz="22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20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200" i="1" dirty="0">
                        <a:latin typeface="Cambria Math"/>
                      </a:rPr>
                      <m:t>) ≥ </m:t>
                    </m:r>
                    <m:r>
                      <a:rPr lang="en-US" sz="2200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200" dirty="0" smtClean="0"/>
                  <a:t>, </a:t>
                </a:r>
                <a:r>
                  <a:rPr lang="en-US" sz="2200" dirty="0"/>
                  <a:t>then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𝐶</m:t>
                    </m:r>
                    <m:r>
                      <a:rPr lang="en-US" sz="22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20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200" i="1" dirty="0">
                        <a:latin typeface="Cambria Math"/>
                      </a:rPr>
                      <m:t> </m:t>
                    </m:r>
                    <m:r>
                      <a:rPr lang="en-US" sz="2200" i="1" dirty="0">
                        <a:latin typeface="Cambria Math"/>
                      </a:rPr>
                      <m:t>𝑗𝑜𝑖𝑛</m:t>
                    </m:r>
                    <m:r>
                      <a:rPr lang="en-US" sz="2200" i="1" dirty="0">
                        <a:latin typeface="Cambria Math"/>
                      </a:rPr>
                      <m:t> </m:t>
                    </m:r>
                    <m:r>
                      <a:rPr lang="en-US" sz="2200" i="1" dirty="0" err="1">
                        <a:latin typeface="Cambria Math"/>
                      </a:rPr>
                      <m:t>𝐿</m:t>
                    </m:r>
                    <m:r>
                      <a:rPr lang="en-US" sz="2200" i="1" baseline="-33000" dirty="0" err="1">
                        <a:latin typeface="Cambria Math"/>
                      </a:rPr>
                      <m:t>𝑗</m:t>
                    </m:r>
                    <m:r>
                      <a:rPr lang="en-US" sz="2200" i="1" dirty="0">
                        <a:latin typeface="Cambria Math"/>
                      </a:rPr>
                      <m:t>) ≥ 2</m:t>
                    </m:r>
                    <m:r>
                      <a:rPr lang="en-US" sz="2200" i="1" dirty="0">
                        <a:latin typeface="Cambria Math"/>
                      </a:rPr>
                      <m:t>𝑘</m:t>
                    </m:r>
                    <m:r>
                      <a:rPr lang="en-US" sz="2200" i="1" dirty="0">
                        <a:latin typeface="Cambria Math"/>
                      </a:rPr>
                      <m:t> + </m:t>
                    </m:r>
                    <m:r>
                      <a:rPr lang="en-US" sz="2200" i="1" dirty="0">
                        <a:latin typeface="Cambria Math"/>
                      </a:rPr>
                      <m:t>𝑙</m:t>
                    </m:r>
                    <m:r>
                      <a:rPr lang="en-US" sz="2200" i="1" dirty="0">
                        <a:latin typeface="Cambria Math"/>
                      </a:rPr>
                      <m:t>/2 </m:t>
                    </m:r>
                  </m:oMath>
                </a14:m>
                <a:r>
                  <a:rPr lang="en-US" sz="2200" dirty="0"/>
                  <a:t>for some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𝑖</m:t>
                    </m:r>
                    <m:r>
                      <a:rPr lang="en-US" sz="2200" i="1" dirty="0" smtClean="0">
                        <a:latin typeface="Cambria Math"/>
                      </a:rPr>
                      <m:t> ≠ </m:t>
                    </m:r>
                    <m:r>
                      <a:rPr lang="en-US" sz="2200" i="1" dirty="0" smtClean="0">
                        <a:latin typeface="Cambria Math"/>
                      </a:rPr>
                      <m:t>𝑗</m:t>
                    </m:r>
                    <m:r>
                      <a:rPr lang="en-US" sz="220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sz="2200" dirty="0"/>
              </a:p>
              <a:p>
                <a:pPr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200" dirty="0" smtClean="0"/>
                  <a:t>Combining, we get:</a:t>
                </a:r>
                <a:endParaRPr lang="en-US" sz="2200" dirty="0"/>
              </a:p>
              <a:p>
                <a:pPr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200" dirty="0">
                    <a:solidFill>
                      <a:srgbClr val="990033"/>
                    </a:solidFill>
                  </a:rPr>
                  <a:t>Lemma 3:</a:t>
                </a:r>
                <a:r>
                  <a:rPr lang="en-US" sz="2200" dirty="0"/>
                  <a:t> For any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𝑟</m:t>
                    </m:r>
                    <m:r>
                      <a:rPr lang="en-US" sz="2200" i="1" dirty="0" smtClean="0">
                        <a:latin typeface="Cambria Math"/>
                      </a:rPr>
                      <m:t> ≥ 0</m:t>
                    </m:r>
                  </m:oMath>
                </a14:m>
                <a:r>
                  <a:rPr lang="en-US" sz="2200" dirty="0"/>
                  <a:t>, there are infinitely many disjoint line graphs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z="2200" dirty="0"/>
                  <a:t> of length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2</m:t>
                    </m:r>
                    <m:r>
                      <a:rPr lang="en-US" sz="2200" i="1" baseline="33000" dirty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200" dirty="0"/>
                  <a:t> such that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𝐶</m:t>
                    </m:r>
                    <m:r>
                      <a:rPr lang="en-US" sz="2200" i="1" dirty="0" smtClean="0">
                        <a:latin typeface="Cambria Math"/>
                      </a:rPr>
                      <m:t>(</m:t>
                    </m:r>
                    <m:r>
                      <a:rPr lang="en-US" sz="2200" i="1" dirty="0" smtClean="0">
                        <a:latin typeface="Cambria Math"/>
                      </a:rPr>
                      <m:t>𝐿</m:t>
                    </m:r>
                    <m:r>
                      <a:rPr lang="en-US" sz="2200" i="1" dirty="0" smtClean="0">
                        <a:latin typeface="Cambria Math"/>
                      </a:rPr>
                      <m:t>) ≥ </m:t>
                    </m:r>
                    <m:r>
                      <a:rPr lang="en-US" sz="2200" i="1" dirty="0" smtClean="0">
                        <a:latin typeface="Cambria Math"/>
                      </a:rPr>
                      <m:t>𝑟</m:t>
                    </m:r>
                    <m:r>
                      <a:rPr lang="en-US" sz="2200" i="1" dirty="0" smtClean="0">
                        <a:latin typeface="Cambria Math"/>
                      </a:rPr>
                      <m:t> 2</m:t>
                    </m:r>
                  </m:oMath>
                </a14:m>
                <a:r>
                  <a:rPr lang="en-US" sz="2200" i="0" baseline="33000" dirty="0" smtClean="0">
                    <a:latin typeface="+mj-lt"/>
                  </a:rPr>
                  <a:t>r-2</a:t>
                </a:r>
                <a:r>
                  <a:rPr lang="en-US" sz="2200" i="0" dirty="0" smtClean="0">
                    <a:latin typeface="+mj-lt"/>
                  </a:rPr>
                  <a:t>.</a:t>
                </a:r>
              </a:p>
              <a:p>
                <a:pPr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200" dirty="0" smtClean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Proof:  </a:t>
                </a:r>
                <a:r>
                  <a:rPr lang="en-US" sz="2200" dirty="0" smtClean="0">
                    <a:latin typeface="+mj-lt"/>
                  </a:rPr>
                  <a:t>Induction on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.</a:t>
                </a:r>
                <a:endParaRPr lang="en-US" sz="2200" dirty="0"/>
              </a:p>
              <a:p>
                <a:pPr lvl="1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Base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</a:rPr>
                      <m:t> = 0</m:t>
                    </m:r>
                  </m:oMath>
                </a14:m>
                <a:r>
                  <a:rPr lang="en-US" sz="2000" dirty="0"/>
                  <a:t>):  Trivial claim.</a:t>
                </a:r>
              </a:p>
              <a:p>
                <a:pPr lvl="1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Base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</a:rPr>
                      <m:t> = 1</m:t>
                    </m:r>
                  </m:oMath>
                </a14:m>
                <a:r>
                  <a:rPr lang="en-US" sz="2000" dirty="0"/>
                  <a:t>):  Use Lemma 1</a:t>
                </a:r>
              </a:p>
              <a:p>
                <a:pPr lvl="2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Just need length-2 lines sending at least one message.</a:t>
                </a:r>
              </a:p>
              <a:p>
                <a:pPr lvl="1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Inductive step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</a:rPr>
                      <m:t> ≥ 2</m:t>
                    </m:r>
                  </m:oMath>
                </a14:m>
                <a:r>
                  <a:rPr lang="en-US" sz="2000" dirty="0"/>
                  <a:t>):</a:t>
                </a:r>
              </a:p>
              <a:p>
                <a:pPr lvl="2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/>
                  <a:t>Choose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𝐿</m:t>
                    </m:r>
                    <m:r>
                      <a:rPr lang="en-US" sz="2000" i="1" baseline="-33000" dirty="0">
                        <a:latin typeface="Cambria Math"/>
                      </a:rPr>
                      <m:t>1</m:t>
                    </m:r>
                    <m:r>
                      <a:rPr lang="en-US" sz="2000" i="1" dirty="0">
                        <a:latin typeface="Cambria Math"/>
                      </a:rPr>
                      <m:t>, </m:t>
                    </m:r>
                    <m:r>
                      <a:rPr lang="en-US" sz="2000" i="1" dirty="0">
                        <a:latin typeface="Cambria Math"/>
                      </a:rPr>
                      <m:t>𝐿</m:t>
                    </m:r>
                    <m:r>
                      <a:rPr lang="en-US" sz="2000" i="1" baseline="-33000" dirty="0">
                        <a:latin typeface="Cambria Math"/>
                      </a:rPr>
                      <m:t>2</m:t>
                    </m:r>
                    <m:r>
                      <a:rPr lang="en-US" sz="2000" i="1" dirty="0">
                        <a:latin typeface="Cambria Math"/>
                      </a:rPr>
                      <m:t>, </m:t>
                    </m:r>
                    <m:r>
                      <a:rPr lang="en-US" sz="2000" i="1" dirty="0">
                        <a:latin typeface="Cambria Math"/>
                      </a:rPr>
                      <m:t>𝐿</m:t>
                    </m:r>
                    <m:r>
                      <a:rPr lang="en-US" sz="2000" i="1" baseline="-33000" dirty="0">
                        <a:latin typeface="Cambria Math"/>
                      </a:rPr>
                      <m:t>3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length 2</a:t>
                </a:r>
                <a:r>
                  <a:rPr lang="en-US" sz="2000" baseline="33000" dirty="0"/>
                  <a:t>r-1</a:t>
                </a:r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𝐶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) ≥ (</m:t>
                    </m:r>
                    <m:r>
                      <a:rPr lang="en-US" sz="2000" i="1" dirty="0">
                        <a:latin typeface="Cambria Math"/>
                      </a:rPr>
                      <m:t>𝑟</m:t>
                    </m:r>
                    <m:r>
                      <a:rPr lang="en-US" sz="2000" i="1" dirty="0">
                        <a:latin typeface="Cambria Math"/>
                      </a:rPr>
                      <m:t>−1) 2</m:t>
                    </m:r>
                  </m:oMath>
                </a14:m>
                <a:r>
                  <a:rPr lang="en-US" sz="2000" baseline="33000" dirty="0"/>
                  <a:t>r-3</a:t>
                </a:r>
                <a:r>
                  <a:rPr lang="en-US" sz="2000" dirty="0"/>
                  <a:t>.</a:t>
                </a:r>
              </a:p>
              <a:p>
                <a:pPr lvl="2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/>
                  <a:t>By Lemma 2, for some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</a:rPr>
                      <m:t>,</m:t>
                    </m:r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𝐶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𝑗𝑜𝑖𝑛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 err="1">
                        <a:latin typeface="Cambria Math"/>
                      </a:rPr>
                      <m:t>𝐿</m:t>
                    </m:r>
                    <m:r>
                      <a:rPr lang="en-US" sz="2000" i="1" baseline="-33000" dirty="0" err="1">
                        <a:latin typeface="Cambria Math"/>
                      </a:rPr>
                      <m:t>𝑗</m:t>
                    </m:r>
                    <m:r>
                      <a:rPr lang="en-US" sz="20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 smtClean="0"/>
                  <a:t>≥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2(</m:t>
                    </m:r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</a:rPr>
                      <m:t>−1)2</m:t>
                    </m:r>
                  </m:oMath>
                </a14:m>
                <a:r>
                  <a:rPr lang="en-US" sz="2000" baseline="33000" dirty="0"/>
                  <a:t>r-3</a:t>
                </a:r>
                <a:r>
                  <a:rPr lang="en-US" sz="2000" dirty="0"/>
                  <a:t> + 2</a:t>
                </a:r>
                <a:r>
                  <a:rPr lang="en-US" sz="2000" baseline="33000" dirty="0"/>
                  <a:t>r-1</a:t>
                </a:r>
                <a:r>
                  <a:rPr lang="en-US" sz="2000" dirty="0"/>
                  <a:t>/2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</a:rPr>
                      <m:t> 2</m:t>
                    </m:r>
                  </m:oMath>
                </a14:m>
                <a:r>
                  <a:rPr lang="en-US" sz="2000" baseline="33000" dirty="0"/>
                  <a:t>r-2</a:t>
                </a:r>
                <a:r>
                  <a:rPr lang="en-US" sz="2000" dirty="0"/>
                  <a:t>.</a:t>
                </a:r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>
          <p:sp>
            <p:nvSpPr>
              <p:cNvPr id="1300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447800"/>
                <a:ext cx="8610600" cy="5105400"/>
              </a:xfrm>
              <a:blipFill rotWithShape="1">
                <a:blip r:embed="rId2"/>
                <a:stretch>
                  <a:fillRect t="-1912" r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94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147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Lower bound, cont’d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8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600" y="1600009"/>
                <a:ext cx="8534880" cy="4789943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305285" indent="-205923" defTabSz="414726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400" dirty="0">
                    <a:solidFill>
                      <a:srgbClr val="990033"/>
                    </a:solidFill>
                  </a:rPr>
                  <a:t>Lemma 3:</a:t>
                </a:r>
                <a:r>
                  <a:rPr lang="en-US" sz="2400" dirty="0"/>
                  <a:t> For any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𝑟</m:t>
                    </m:r>
                    <m:r>
                      <a:rPr lang="en-US" sz="2400" i="1" dirty="0">
                        <a:latin typeface="Cambria Math"/>
                      </a:rPr>
                      <m:t> ≥ 0</m:t>
                    </m:r>
                  </m:oMath>
                </a14:m>
                <a:r>
                  <a:rPr lang="en-US" sz="2400" dirty="0"/>
                  <a:t>, there are infinitely many disjoint line graphs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𝐿</m:t>
                    </m:r>
                  </m:oMath>
                </a14:m>
                <a:r>
                  <a:rPr lang="en-US" sz="2400" dirty="0"/>
                  <a:t> of length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baseline="33000" dirty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𝐶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𝐿</m:t>
                    </m:r>
                    <m:r>
                      <a:rPr lang="en-US" sz="2400" i="1" dirty="0">
                        <a:latin typeface="Cambria Math"/>
                      </a:rPr>
                      <m:t>) ≥ </m:t>
                    </m:r>
                    <m:r>
                      <a:rPr lang="en-US" sz="2400" i="1" dirty="0">
                        <a:latin typeface="Cambria Math"/>
                      </a:rPr>
                      <m:t>𝑟</m:t>
                    </m:r>
                    <m:r>
                      <a:rPr lang="en-US" sz="2400" i="1" dirty="0">
                        <a:latin typeface="Cambria Math"/>
                      </a:rPr>
                      <m:t> 2</m:t>
                    </m:r>
                  </m:oMath>
                </a14:m>
                <a:r>
                  <a:rPr lang="en-US" sz="2400" baseline="33000" dirty="0"/>
                  <a:t>r-2</a:t>
                </a:r>
                <a:r>
                  <a:rPr lang="en-US" sz="2400" dirty="0"/>
                  <a:t>. </a:t>
                </a:r>
              </a:p>
              <a:p>
                <a:pPr marL="305285" indent="-205923" defTabSz="414726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endParaRPr lang="en-US" sz="2200" dirty="0"/>
              </a:p>
              <a:p>
                <a:pPr marL="305285" indent="-205923" defTabSz="414726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200" dirty="0">
                    <a:solidFill>
                      <a:srgbClr val="990033"/>
                    </a:solidFill>
                  </a:rPr>
                  <a:t>Theorem:</a:t>
                </a:r>
                <a:r>
                  <a:rPr lang="en-US" sz="2200" dirty="0"/>
                  <a:t>  For any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𝑟</m:t>
                    </m:r>
                    <m:r>
                      <a:rPr lang="en-US" sz="2200" i="1" dirty="0" smtClean="0">
                        <a:latin typeface="Cambria Math"/>
                      </a:rPr>
                      <m:t> ≥ 0</m:t>
                    </m:r>
                  </m:oMath>
                </a14:m>
                <a:r>
                  <a:rPr lang="en-US" sz="2200" dirty="0"/>
                  <a:t>, there is a ring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𝑅</m:t>
                    </m:r>
                    <m:r>
                      <a:rPr lang="en-US" sz="22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of size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𝑛</m:t>
                    </m:r>
                    <m:r>
                      <a:rPr lang="en-US" sz="2200" i="1" dirty="0" smtClean="0">
                        <a:latin typeface="Cambria Math"/>
                      </a:rPr>
                      <m:t> = 2</m:t>
                    </m:r>
                    <m:r>
                      <a:rPr lang="en-US" sz="2200" i="1" baseline="33000" dirty="0">
                        <a:latin typeface="Cambria Math"/>
                      </a:rPr>
                      <m:t>𝑟</m:t>
                    </m:r>
                    <m:r>
                      <a:rPr lang="en-US" sz="2200" i="1" dirty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200" dirty="0"/>
                  <a:t>such that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𝐶</m:t>
                    </m:r>
                    <m:r>
                      <a:rPr lang="en-US" sz="2200" i="1" dirty="0" smtClean="0">
                        <a:latin typeface="Cambria Math"/>
                      </a:rPr>
                      <m:t>(</m:t>
                    </m:r>
                    <m:r>
                      <a:rPr lang="en-US" sz="2200" i="1" dirty="0" smtClean="0">
                        <a:latin typeface="Cambria Math"/>
                      </a:rPr>
                      <m:t>𝑅</m:t>
                    </m:r>
                    <m:r>
                      <a:rPr lang="en-US" sz="2200" i="1" dirty="0" smtClean="0">
                        <a:latin typeface="Cambria Math"/>
                      </a:rPr>
                      <m:t>) = Ω(</m:t>
                    </m:r>
                    <m:r>
                      <a:rPr lang="en-US" sz="2200" i="1" dirty="0" smtClean="0">
                        <a:latin typeface="Cambria Math"/>
                      </a:rPr>
                      <m:t>𝑛</m:t>
                    </m:r>
                    <m:r>
                      <a:rPr lang="en-US" sz="2200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1" dirty="0" smtClean="0">
                        <a:latin typeface="Cambria Math"/>
                      </a:rPr>
                      <m:t>log</m:t>
                    </m:r>
                    <m:r>
                      <a:rPr lang="en-US" sz="2200" i="1" dirty="0" smtClean="0">
                        <a:latin typeface="Cambria Math"/>
                      </a:rPr>
                      <m:t>⁡</m:t>
                    </m:r>
                    <m:r>
                      <a:rPr lang="en-US" sz="2200" i="1" dirty="0" smtClean="0">
                        <a:latin typeface="Cambria Math"/>
                      </a:rPr>
                      <m:t>𝑛</m:t>
                    </m:r>
                    <m:r>
                      <a:rPr lang="en-US" sz="2200" i="1" dirty="0" smtClean="0">
                        <a:latin typeface="Cambria Math"/>
                      </a:rPr>
                      <m:t>).</m:t>
                    </m:r>
                  </m:oMath>
                </a14:m>
                <a:endParaRPr lang="en-US" sz="2200" dirty="0"/>
              </a:p>
              <a:p>
                <a:pPr marL="505448" lvl="1" indent="-172803" defTabSz="414726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200" dirty="0"/>
                  <a:t>Choose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𝐿</m:t>
                    </m:r>
                    <m:r>
                      <a:rPr lang="en-US" sz="22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of length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2</m:t>
                    </m:r>
                    <m:r>
                      <a:rPr lang="en-US" sz="2200" i="1" baseline="33000" dirty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200" dirty="0"/>
                  <a:t> such that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𝐶</m:t>
                    </m:r>
                    <m:r>
                      <a:rPr lang="en-US" sz="2200" i="1" dirty="0" smtClean="0">
                        <a:latin typeface="Cambria Math"/>
                      </a:rPr>
                      <m:t>(</m:t>
                    </m:r>
                    <m:r>
                      <a:rPr lang="en-US" sz="2200" i="1" dirty="0" smtClean="0">
                        <a:latin typeface="Cambria Math"/>
                      </a:rPr>
                      <m:t>𝐿</m:t>
                    </m:r>
                    <m:r>
                      <a:rPr lang="en-US" sz="2200" i="1" dirty="0" smtClean="0">
                        <a:latin typeface="Cambria Math"/>
                      </a:rPr>
                      <m:t>) ≥ </m:t>
                    </m:r>
                    <m:r>
                      <a:rPr lang="en-US" sz="2200" i="1" dirty="0" smtClean="0">
                        <a:latin typeface="Cambria Math"/>
                      </a:rPr>
                      <m:t>𝑟</m:t>
                    </m:r>
                    <m:r>
                      <a:rPr lang="en-US" sz="2200" i="1" dirty="0" smtClean="0">
                        <a:latin typeface="Cambria Math"/>
                      </a:rPr>
                      <m:t> 2</m:t>
                    </m:r>
                  </m:oMath>
                </a14:m>
                <a:r>
                  <a:rPr lang="en-US" sz="2200" baseline="33000" dirty="0"/>
                  <a:t>r-2</a:t>
                </a:r>
                <a:r>
                  <a:rPr lang="en-US" sz="2200" dirty="0"/>
                  <a:t>.</a:t>
                </a:r>
              </a:p>
              <a:p>
                <a:pPr marL="505448" lvl="1" indent="-172803" defTabSz="414726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200" dirty="0"/>
                  <a:t>Connect ends, but delay communication across boundary.</a:t>
                </a:r>
              </a:p>
              <a:p>
                <a:pPr marL="305285" indent="-205923" defTabSz="414726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endParaRPr lang="en-US" sz="2200" dirty="0"/>
              </a:p>
              <a:p>
                <a:pPr marL="305285" indent="-205923" defTabSz="414726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200" dirty="0"/>
                  <a:t>Theorem can be extended to non-powers of 2.  LTTR.</a:t>
                </a:r>
              </a:p>
            </p:txBody>
          </p:sp>
        </mc:Choice>
        <mc:Fallback xmlns="">
          <p:sp>
            <p:nvSpPr>
              <p:cNvPr id="1228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0" y="1600009"/>
                <a:ext cx="8534880" cy="4789943"/>
              </a:xfrm>
              <a:blipFill rotWithShape="1">
                <a:blip r:embed="rId3"/>
                <a:stretch>
                  <a:fillRect t="-2672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384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59162"/>
          </a:xfrm>
        </p:spPr>
        <p:txBody>
          <a:bodyPr/>
          <a:lstStyle/>
          <a:p>
            <a:r>
              <a:rPr lang="en-US" dirty="0" smtClean="0"/>
              <a:t>Leader Election in General Networks</a:t>
            </a:r>
            <a:endParaRPr lang="en-US" dirty="0"/>
          </a:p>
        </p:txBody>
      </p:sp>
      <p:grpSp>
        <p:nvGrpSpPr>
          <p:cNvPr id="44" name="Group 4"/>
          <p:cNvGrpSpPr>
            <a:grpSpLocks/>
          </p:cNvGrpSpPr>
          <p:nvPr/>
        </p:nvGrpSpPr>
        <p:grpSpPr bwMode="auto">
          <a:xfrm>
            <a:off x="6355630" y="4343400"/>
            <a:ext cx="2133600" cy="1828800"/>
            <a:chOff x="3408" y="2256"/>
            <a:chExt cx="1344" cy="1152"/>
          </a:xfrm>
        </p:grpSpPr>
        <p:sp>
          <p:nvSpPr>
            <p:cNvPr id="45" name="Line 5"/>
            <p:cNvSpPr>
              <a:spLocks noChangeShapeType="1"/>
            </p:cNvSpPr>
            <p:nvPr/>
          </p:nvSpPr>
          <p:spPr bwMode="auto">
            <a:xfrm rot="10800000" flipH="1" flipV="1">
              <a:off x="3696" y="273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" name="Group 6"/>
            <p:cNvGrpSpPr>
              <a:grpSpLocks/>
            </p:cNvGrpSpPr>
            <p:nvPr/>
          </p:nvGrpSpPr>
          <p:grpSpPr bwMode="auto">
            <a:xfrm>
              <a:off x="3408" y="2256"/>
              <a:ext cx="1344" cy="1152"/>
              <a:chOff x="3408" y="2256"/>
              <a:chExt cx="1344" cy="1152"/>
            </a:xfrm>
          </p:grpSpPr>
          <p:grpSp>
            <p:nvGrpSpPr>
              <p:cNvPr id="47" name="Group 7"/>
              <p:cNvGrpSpPr>
                <a:grpSpLocks/>
              </p:cNvGrpSpPr>
              <p:nvPr/>
            </p:nvGrpSpPr>
            <p:grpSpPr bwMode="auto">
              <a:xfrm>
                <a:off x="3408" y="2256"/>
                <a:ext cx="1344" cy="1152"/>
                <a:chOff x="3408" y="2256"/>
                <a:chExt cx="1344" cy="1152"/>
              </a:xfrm>
            </p:grpSpPr>
            <p:sp>
              <p:nvSpPr>
                <p:cNvPr id="57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3552" y="2592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225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4608" y="2640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3408" y="326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4080" y="302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" name="Line 13"/>
              <p:cNvSpPr>
                <a:spLocks noChangeShapeType="1"/>
              </p:cNvSpPr>
              <p:nvPr/>
            </p:nvSpPr>
            <p:spPr bwMode="auto">
              <a:xfrm flipV="1">
                <a:off x="3696" y="235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14"/>
              <p:cNvSpPr>
                <a:spLocks noChangeShapeType="1"/>
              </p:cNvSpPr>
              <p:nvPr/>
            </p:nvSpPr>
            <p:spPr bwMode="auto">
              <a:xfrm rot="10800000" flipV="1">
                <a:off x="3744" y="2448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15"/>
              <p:cNvSpPr>
                <a:spLocks noChangeShapeType="1"/>
              </p:cNvSpPr>
              <p:nvPr/>
            </p:nvSpPr>
            <p:spPr bwMode="auto">
              <a:xfrm rot="10800000" flipH="1">
                <a:off x="3504" y="2784"/>
                <a:ext cx="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16"/>
              <p:cNvSpPr>
                <a:spLocks noChangeShapeType="1"/>
              </p:cNvSpPr>
              <p:nvPr/>
            </p:nvSpPr>
            <p:spPr bwMode="auto">
              <a:xfrm rot="10800000" flipH="1" flipV="1">
                <a:off x="4320" y="2352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17"/>
              <p:cNvSpPr>
                <a:spLocks noChangeShapeType="1"/>
              </p:cNvSpPr>
              <p:nvPr/>
            </p:nvSpPr>
            <p:spPr bwMode="auto">
              <a:xfrm rot="10800000" flipH="1" flipV="1">
                <a:off x="4272" y="2400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18"/>
              <p:cNvSpPr>
                <a:spLocks noChangeShapeType="1"/>
              </p:cNvSpPr>
              <p:nvPr/>
            </p:nvSpPr>
            <p:spPr bwMode="auto">
              <a:xfrm rot="10800000" flipH="1">
                <a:off x="4224" y="2784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19"/>
              <p:cNvSpPr>
                <a:spLocks noChangeShapeType="1"/>
              </p:cNvSpPr>
              <p:nvPr/>
            </p:nvSpPr>
            <p:spPr bwMode="auto">
              <a:xfrm rot="10800000" flipH="1">
                <a:off x="3600" y="312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3648" y="2832"/>
                <a:ext cx="1008" cy="528"/>
              </a:xfrm>
              <a:custGeom>
                <a:avLst/>
                <a:gdLst>
                  <a:gd name="T0" fmla="*/ 1008 w 1008"/>
                  <a:gd name="T1" fmla="*/ 0 h 528"/>
                  <a:gd name="T2" fmla="*/ 672 w 1008"/>
                  <a:gd name="T3" fmla="*/ 336 h 528"/>
                  <a:gd name="T4" fmla="*/ 384 w 1008"/>
                  <a:gd name="T5" fmla="*/ 480 h 528"/>
                  <a:gd name="T6" fmla="*/ 0 w 1008"/>
                  <a:gd name="T7" fmla="*/ 52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" h="528">
                    <a:moveTo>
                      <a:pt x="1008" y="0"/>
                    </a:moveTo>
                    <a:cubicBezTo>
                      <a:pt x="892" y="128"/>
                      <a:pt x="776" y="256"/>
                      <a:pt x="672" y="336"/>
                    </a:cubicBezTo>
                    <a:cubicBezTo>
                      <a:pt x="568" y="416"/>
                      <a:pt x="496" y="448"/>
                      <a:pt x="384" y="480"/>
                    </a:cubicBezTo>
                    <a:cubicBezTo>
                      <a:pt x="272" y="512"/>
                      <a:pt x="136" y="520"/>
                      <a:pt x="0" y="52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21"/>
              <p:cNvSpPr>
                <a:spLocks noChangeShapeType="1"/>
              </p:cNvSpPr>
              <p:nvPr/>
            </p:nvSpPr>
            <p:spPr bwMode="auto">
              <a:xfrm flipH="1" flipV="1">
                <a:off x="3648" y="33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82345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6560" y="275070"/>
            <a:ext cx="8570880" cy="1142039"/>
          </a:xfrm>
        </p:spPr>
        <p:txBody>
          <a:bodyPr/>
          <a:lstStyle/>
          <a:p>
            <a:r>
              <a:rPr lang="en-US" sz="4100"/>
              <a:t>Leader election in general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07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 smtClean="0"/>
                  <a:t>Consider undirected </a:t>
                </a:r>
                <a:r>
                  <a:rPr lang="en-US" sz="2400" dirty="0"/>
                  <a:t>graphs.</a:t>
                </a:r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 smtClean="0"/>
                  <a:t>We can </a:t>
                </a:r>
                <a:r>
                  <a:rPr lang="en-US" sz="2400" dirty="0"/>
                  <a:t>get </a:t>
                </a:r>
                <a:r>
                  <a:rPr lang="en-US" sz="2400" dirty="0" smtClean="0"/>
                  <a:t>an asynchronous </a:t>
                </a:r>
                <a:r>
                  <a:rPr lang="en-US" sz="2400" dirty="0"/>
                  <a:t>version of </a:t>
                </a:r>
                <a:r>
                  <a:rPr lang="en-US" sz="2400" dirty="0" smtClean="0"/>
                  <a:t>the synchronous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𝐹𝑙𝑜𝑜𝑑𝑀𝑎𝑥</m:t>
                    </m:r>
                  </m:oMath>
                </a14:m>
                <a:r>
                  <a:rPr lang="en-US" sz="2400" dirty="0"/>
                  <a:t> algorithm: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Simulate rounds with </a:t>
                </a:r>
                <a:r>
                  <a:rPr lang="en-US" sz="2000" dirty="0" smtClean="0"/>
                  <a:t>local counters</a:t>
                </a:r>
                <a:r>
                  <a:rPr lang="en-US" sz="2000" dirty="0"/>
                  <a:t>.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Need to know </a:t>
                </a:r>
                <a:r>
                  <a:rPr lang="en-US" sz="2000" dirty="0" smtClean="0"/>
                  <a:t>the diameter </a:t>
                </a:r>
                <a:r>
                  <a:rPr lang="en-US" sz="2000" dirty="0"/>
                  <a:t>for termination.</a:t>
                </a:r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/>
                  <a:t>We’ll see </a:t>
                </a:r>
                <a:r>
                  <a:rPr lang="en-US" sz="2400" dirty="0" smtClean="0"/>
                  <a:t>several better </a:t>
                </a:r>
                <a:r>
                  <a:rPr lang="en-US" sz="2400" dirty="0"/>
                  <a:t>asynchronous algorithms later: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Don’t need to know diameter.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Lower message complexity.</a:t>
                </a:r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/>
                  <a:t>Depend on techniques such as: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Breadth-first search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 err="1"/>
                  <a:t>Convergecast</a:t>
                </a:r>
                <a:r>
                  <a:rPr lang="en-US" sz="2000" dirty="0"/>
                  <a:t> using a spanning tree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Synchronizers to simulate synchronous </a:t>
                </a:r>
                <a:r>
                  <a:rPr lang="en-US" sz="2000" dirty="0" smtClean="0"/>
                  <a:t>algorithms</a:t>
                </a:r>
                <a:endParaRPr lang="en-US" sz="2000" dirty="0"/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Consistent global snapshots to detect </a:t>
                </a:r>
                <a:r>
                  <a:rPr lang="en-US" sz="2000" dirty="0" smtClean="0"/>
                  <a:t>termination</a:t>
                </a:r>
                <a:endParaRPr lang="en-US" sz="2000" dirty="0"/>
              </a:p>
            </p:txBody>
          </p:sp>
        </mc:Choice>
        <mc:Fallback xmlns="">
          <p:sp>
            <p:nvSpPr>
              <p:cNvPr id="131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22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921" y="275070"/>
            <a:ext cx="8229600" cy="3983458"/>
          </a:xfrm>
        </p:spPr>
        <p:txBody>
          <a:bodyPr/>
          <a:lstStyle/>
          <a:p>
            <a:r>
              <a:rPr lang="en-US"/>
              <a:t>Spanning Trees and Searching</a:t>
            </a:r>
          </a:p>
        </p:txBody>
      </p:sp>
    </p:spTree>
    <p:extLst>
      <p:ext uri="{BB962C8B-B14F-4D97-AF65-F5344CB8AC3E}">
        <p14:creationId xmlns:p14="http://schemas.microsoft.com/office/powerpoint/2010/main" val="301369464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4800" y="0"/>
            <a:ext cx="8229600" cy="1142040"/>
          </a:xfrm>
        </p:spPr>
        <p:txBody>
          <a:bodyPr/>
          <a:lstStyle/>
          <a:p>
            <a:r>
              <a:rPr lang="en-US"/>
              <a:t>Spanning trees and searching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601" y="1216928"/>
                <a:ext cx="8533440" cy="5259432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200" dirty="0"/>
                  <a:t>Spanning trees are used for communication, e.g., </a:t>
                </a:r>
                <a:r>
                  <a:rPr lang="en-US" sz="2200" dirty="0" err="1"/>
                  <a:t>bcast</a:t>
                </a:r>
                <a:r>
                  <a:rPr lang="en-US" sz="2200" dirty="0"/>
                  <a:t>/</a:t>
                </a:r>
                <a:r>
                  <a:rPr lang="en-US" sz="2200" dirty="0" err="1"/>
                  <a:t>ccast</a:t>
                </a:r>
                <a:endParaRPr lang="en-US" sz="2200" dirty="0"/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200" dirty="0"/>
                  <a:t>Start with the simple task of setting up some (arbitrary) spanning tree with a (given) root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𝑖</m:t>
                    </m:r>
                    <m:r>
                      <a:rPr lang="en-US" sz="2200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200" dirty="0">
                    <a:solidFill>
                      <a:srgbClr val="990033"/>
                    </a:solidFill>
                  </a:rPr>
                  <a:t>Assume: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1800" dirty="0"/>
                  <a:t>Undirected, connected graph (i.e., bidirectional communication).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1800" dirty="0"/>
                  <a:t>Root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𝑖</m:t>
                    </m:r>
                    <m:r>
                      <a:rPr lang="en-US" sz="1800" i="1" baseline="-33000" dirty="0">
                        <a:latin typeface="Cambria Math"/>
                      </a:rPr>
                      <m:t>0</m:t>
                    </m:r>
                  </m:oMath>
                </a14:m>
                <a:endParaRPr lang="en-US" sz="1800" baseline="-33000" dirty="0"/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1800" dirty="0"/>
                  <a:t>Size and diameter unknown.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1800" dirty="0"/>
                  <a:t>UIDs, with comparisons for equality.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1800" dirty="0"/>
                  <a:t>Can identify in- and out-edges to same neighbor.</a:t>
                </a:r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200" dirty="0">
                    <a:solidFill>
                      <a:srgbClr val="990033"/>
                    </a:solidFill>
                  </a:rPr>
                  <a:t>Require:</a:t>
                </a:r>
                <a:r>
                  <a:rPr lang="en-US" sz="2200" dirty="0"/>
                  <a:t>  Each process should output its parent in tree, with a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𝑝𝑎𝑟𝑒𝑛𝑡</m:t>
                    </m:r>
                  </m:oMath>
                </a14:m>
                <a:r>
                  <a:rPr lang="en-US" sz="2200" dirty="0">
                    <a:solidFill>
                      <a:srgbClr val="990033"/>
                    </a:solidFill>
                  </a:rPr>
                  <a:t> </a:t>
                </a:r>
                <a:r>
                  <a:rPr lang="en-US" sz="2200" dirty="0"/>
                  <a:t>output action.</a:t>
                </a:r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200" dirty="0"/>
                  <a:t>Starting point: 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𝑆𝑦𝑛𝑐h𝐵𝐹𝑆</m:t>
                    </m:r>
                  </m:oMath>
                </a14:m>
                <a:r>
                  <a:rPr lang="en-US" sz="2200" dirty="0"/>
                  <a:t> algorithm: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𝑖</m:t>
                    </m:r>
                    <m:r>
                      <a:rPr lang="en-US" sz="1800" i="1" baseline="-33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sz="1800" dirty="0"/>
                  <a:t> floods </a:t>
                </a:r>
                <a:r>
                  <a:rPr lang="en-US" sz="1800" dirty="0" smtClean="0"/>
                  <a:t>a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𝑠𝑒𝑎𝑟𝑐h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message; parent of a node is the first node from which it receives a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𝑠𝑒𝑎𝑟𝑐h</m:t>
                    </m:r>
                  </m:oMath>
                </a14:m>
                <a:r>
                  <a:rPr lang="en-US" sz="1800" dirty="0"/>
                  <a:t> message.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1800" dirty="0" smtClean="0"/>
                  <a:t>Q:  What if we try to run </a:t>
                </a:r>
                <a:r>
                  <a:rPr lang="en-US" sz="1800" dirty="0"/>
                  <a:t>the same algorithm in </a:t>
                </a:r>
                <a:r>
                  <a:rPr lang="en-US" sz="1800" dirty="0" smtClean="0"/>
                  <a:t>an asynchronous network?</a:t>
                </a:r>
                <a:endParaRPr lang="en-US" sz="1800" dirty="0"/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1800" dirty="0"/>
                  <a:t>Still yields a spanning tree, but not necessarily a breadth-first tree.</a:t>
                </a:r>
              </a:p>
            </p:txBody>
          </p:sp>
        </mc:Choice>
        <mc:Fallback xmlns="">
          <p:sp>
            <p:nvSpPr>
              <p:cNvPr id="142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1" y="1216928"/>
                <a:ext cx="8533440" cy="5259432"/>
              </a:xfrm>
              <a:blipFill rotWithShape="1">
                <a:blip r:embed="rId2"/>
                <a:stretch>
                  <a:fillRect t="-1392" r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81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57" name="Rectangle 1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457920" y="275070"/>
                <a:ext cx="8231040" cy="1143480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𝐴𝑠𝑦𝑛𝑐h𝑆𝑝𝑎𝑛𝑛𝑖𝑛𝑔𝑇𝑟𝑒𝑒</m:t>
                    </m:r>
                  </m:oMath>
                </a14:m>
                <a:r>
                  <a:rPr lang="en-US" dirty="0"/>
                  <a:t>, Process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457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920" y="275070"/>
                <a:ext cx="8231040" cy="1143480"/>
              </a:xfrm>
              <a:blipFill rotWithShape="1">
                <a:blip r:embed="rId3"/>
                <a:stretch>
                  <a:fillRect b="-8511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17440" y="1604329"/>
            <a:ext cx="4354560" cy="4797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6550" indent="-227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557213" indent="-1905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858838" indent="-1730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Aft>
                <a:spcPts val="1293"/>
              </a:spcAft>
              <a:buSzPct val="45000"/>
              <a:buFont typeface="Wingdings" pitchFamily="2" charset="2"/>
              <a:buChar char=""/>
            </a:pPr>
            <a:r>
              <a:rPr lang="en-US" sz="2200" dirty="0"/>
              <a:t>Signature</a:t>
            </a:r>
          </a:p>
          <a:p>
            <a:pPr lvl="1">
              <a:spcAft>
                <a:spcPts val="1032"/>
              </a:spcAft>
              <a:buSzPct val="75000"/>
              <a:buFont typeface="Symbol" pitchFamily="18" charset="2"/>
              <a:buChar char=""/>
            </a:pPr>
            <a:r>
              <a:rPr lang="en-US" sz="2200" b="1" i="1" dirty="0"/>
              <a:t>in</a:t>
            </a:r>
            <a:r>
              <a:rPr lang="en-US" sz="2200" dirty="0"/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receive(search)</a:t>
            </a:r>
            <a:r>
              <a:rPr lang="en-US" sz="2200" baseline="-33000" dirty="0" err="1" smtClean="0">
                <a:solidFill>
                  <a:schemeClr val="accent2">
                    <a:lumMod val="75000"/>
                  </a:schemeClr>
                </a:solidFill>
              </a:rPr>
              <a:t>j,i</a:t>
            </a:r>
            <a:r>
              <a:rPr lang="en-US" sz="2200" dirty="0"/>
              <a:t>, j </a:t>
            </a:r>
            <a:r>
              <a:rPr lang="en-US" sz="2200" dirty="0">
                <a:latin typeface="Symbol" pitchFamily="18" charset="2"/>
                <a:sym typeface="Symbol" pitchFamily="18" charset="2"/>
              </a:rPr>
              <a:t></a:t>
            </a:r>
            <a:r>
              <a:rPr lang="en-US" sz="2200" dirty="0"/>
              <a:t> </a:t>
            </a:r>
            <a:r>
              <a:rPr lang="en-US" sz="2200" dirty="0" err="1"/>
              <a:t>nbrs</a:t>
            </a:r>
            <a:endParaRPr lang="en-US" sz="2200" dirty="0"/>
          </a:p>
          <a:p>
            <a:pPr lvl="1">
              <a:spcAft>
                <a:spcPts val="1032"/>
              </a:spcAft>
              <a:buSzPct val="75000"/>
              <a:buFont typeface="Symbol" pitchFamily="18" charset="2"/>
              <a:buChar char=""/>
            </a:pPr>
            <a:r>
              <a:rPr lang="en-US" sz="2200" b="1" i="1" dirty="0"/>
              <a:t>out</a:t>
            </a:r>
            <a:r>
              <a:rPr lang="en-US" sz="2200" dirty="0"/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send(search)</a:t>
            </a:r>
            <a:r>
              <a:rPr lang="en-US" sz="2200" baseline="-33000" dirty="0" err="1" smtClean="0">
                <a:solidFill>
                  <a:schemeClr val="accent2">
                    <a:lumMod val="75000"/>
                  </a:schemeClr>
                </a:solidFill>
              </a:rPr>
              <a:t>i,j</a:t>
            </a:r>
            <a:r>
              <a:rPr lang="en-US" sz="2200" dirty="0"/>
              <a:t>, j </a:t>
            </a:r>
            <a:r>
              <a:rPr lang="en-US" sz="2200" dirty="0">
                <a:sym typeface="Symbol" pitchFamily="18" charset="2"/>
              </a:rPr>
              <a:t></a:t>
            </a:r>
            <a:r>
              <a:rPr lang="en-US" sz="2200" dirty="0"/>
              <a:t> </a:t>
            </a:r>
            <a:r>
              <a:rPr lang="en-US" sz="2200" dirty="0" err="1"/>
              <a:t>nbrs</a:t>
            </a:r>
            <a:endParaRPr lang="en-US" sz="2200" dirty="0"/>
          </a:p>
          <a:p>
            <a:pPr lvl="1">
              <a:spcAft>
                <a:spcPts val="1032"/>
              </a:spcAft>
              <a:buSzPct val="75000"/>
              <a:buFont typeface="Symbol" pitchFamily="18" charset="2"/>
              <a:buChar char=""/>
            </a:pPr>
            <a:r>
              <a:rPr lang="en-US" sz="2200" b="1" i="1" dirty="0"/>
              <a:t>out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parent(j)</a:t>
            </a:r>
            <a:r>
              <a:rPr lang="en-US" sz="2200" baseline="-330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2200" dirty="0"/>
              <a:t>, j </a:t>
            </a:r>
            <a:r>
              <a:rPr lang="en-US" sz="2200" dirty="0">
                <a:sym typeface="Symbol" pitchFamily="18" charset="2"/>
              </a:rPr>
              <a:t></a:t>
            </a:r>
            <a:r>
              <a:rPr lang="en-US" sz="2200" dirty="0"/>
              <a:t> </a:t>
            </a:r>
            <a:r>
              <a:rPr lang="en-US" sz="2200" dirty="0" err="1"/>
              <a:t>nbrs</a:t>
            </a:r>
            <a:endParaRPr lang="en-US" sz="2200" dirty="0"/>
          </a:p>
          <a:p>
            <a:pPr>
              <a:spcAft>
                <a:spcPts val="1293"/>
              </a:spcAft>
              <a:buSzPct val="45000"/>
              <a:buFont typeface="Wingdings" pitchFamily="2" charset="2"/>
              <a:buChar char=""/>
            </a:pPr>
            <a:r>
              <a:rPr lang="en-US" sz="2200" dirty="0"/>
              <a:t>State</a:t>
            </a:r>
          </a:p>
          <a:p>
            <a:pPr lvl="1">
              <a:spcAft>
                <a:spcPts val="1032"/>
              </a:spcAft>
              <a:buSzPct val="75000"/>
              <a:buFont typeface="Symbol" pitchFamily="18" charset="2"/>
              <a:buChar char="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parent:</a:t>
            </a:r>
            <a:r>
              <a:rPr lang="en-US" sz="2200" dirty="0"/>
              <a:t>  </a:t>
            </a:r>
            <a:r>
              <a:rPr lang="en-US" sz="2200" dirty="0" err="1"/>
              <a:t>nbrs</a:t>
            </a:r>
            <a:r>
              <a:rPr lang="en-US" sz="2200" dirty="0"/>
              <a:t> U { </a:t>
            </a:r>
            <a:r>
              <a:rPr lang="en-US" sz="2200" dirty="0">
                <a:sym typeface="Symbol" pitchFamily="18" charset="2"/>
              </a:rPr>
              <a:t></a:t>
            </a:r>
            <a:r>
              <a:rPr lang="en-US" sz="2200" dirty="0"/>
              <a:t> }, </a:t>
            </a:r>
            <a:r>
              <a:rPr lang="en-US" sz="2200" dirty="0" err="1"/>
              <a:t>init</a:t>
            </a:r>
            <a:r>
              <a:rPr lang="en-US" sz="2200" dirty="0"/>
              <a:t> </a:t>
            </a:r>
            <a:r>
              <a:rPr lang="en-US" sz="2200" dirty="0">
                <a:sym typeface="Symbol" pitchFamily="18" charset="2"/>
              </a:rPr>
              <a:t></a:t>
            </a:r>
            <a:endParaRPr lang="en-US" sz="2200" dirty="0"/>
          </a:p>
          <a:p>
            <a:pPr lvl="1">
              <a:spcAft>
                <a:spcPts val="1032"/>
              </a:spcAft>
              <a:buSzPct val="75000"/>
              <a:buFont typeface="Symbol" pitchFamily="18" charset="2"/>
              <a:buChar char="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reported:</a:t>
            </a:r>
            <a:r>
              <a:rPr lang="en-US" sz="2200" dirty="0"/>
              <a:t>  Boolean, </a:t>
            </a:r>
            <a:r>
              <a:rPr lang="en-US" sz="2200" dirty="0" err="1"/>
              <a:t>init</a:t>
            </a:r>
            <a:r>
              <a:rPr lang="en-US" sz="2200" dirty="0"/>
              <a:t> false</a:t>
            </a:r>
          </a:p>
          <a:p>
            <a:pPr lvl="1">
              <a:spcAft>
                <a:spcPts val="1032"/>
              </a:spcAft>
              <a:buSzPct val="75000"/>
              <a:buFont typeface="Symbol" pitchFamily="18" charset="2"/>
              <a:buChar char=""/>
            </a:pPr>
            <a:r>
              <a:rPr lang="en-US" sz="2200" dirty="0"/>
              <a:t>for each j </a:t>
            </a:r>
            <a:r>
              <a:rPr lang="en-US" sz="2200" dirty="0">
                <a:sym typeface="Symbol" pitchFamily="18" charset="2"/>
              </a:rPr>
              <a:t></a:t>
            </a:r>
            <a:r>
              <a:rPr lang="en-US" sz="2200" dirty="0"/>
              <a:t> </a:t>
            </a:r>
            <a:r>
              <a:rPr lang="en-US" sz="2200" dirty="0" err="1"/>
              <a:t>nbrs</a:t>
            </a:r>
            <a:r>
              <a:rPr lang="en-US" sz="2200" dirty="0"/>
              <a:t>:</a:t>
            </a:r>
          </a:p>
          <a:p>
            <a:pPr lvl="2">
              <a:spcAft>
                <a:spcPts val="771"/>
              </a:spcAft>
              <a:buSzPct val="45000"/>
              <a:buFont typeface="Wingdings" pitchFamily="2" charset="2"/>
              <a:buChar char="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send(j)</a:t>
            </a:r>
            <a:r>
              <a:rPr lang="en-US" sz="2200" dirty="0"/>
              <a:t> </a:t>
            </a:r>
            <a:r>
              <a:rPr lang="en-US" sz="2200" dirty="0">
                <a:sym typeface="Symbol" pitchFamily="18" charset="2"/>
              </a:rPr>
              <a:t></a:t>
            </a:r>
            <a:r>
              <a:rPr lang="en-US" sz="2200" dirty="0"/>
              <a:t> </a:t>
            </a:r>
            <a:r>
              <a:rPr lang="en-US" sz="2200" dirty="0" smtClean="0"/>
              <a:t>{search</a:t>
            </a:r>
            <a:r>
              <a:rPr lang="en-US" sz="2200" dirty="0"/>
              <a:t>, </a:t>
            </a:r>
            <a:r>
              <a:rPr lang="en-US" sz="2200" dirty="0">
                <a:sym typeface="Symbol" pitchFamily="18" charset="2"/>
              </a:rPr>
              <a:t></a:t>
            </a:r>
            <a:r>
              <a:rPr lang="en-US" sz="2200" dirty="0"/>
              <a:t>},</a:t>
            </a:r>
            <a:br>
              <a:rPr lang="en-US" sz="2200" dirty="0"/>
            </a:br>
            <a:r>
              <a:rPr lang="en-US" sz="2200" dirty="0" err="1"/>
              <a:t>init</a:t>
            </a:r>
            <a:r>
              <a:rPr lang="en-US" sz="2200" dirty="0"/>
              <a:t> search if i = i</a:t>
            </a:r>
            <a:r>
              <a:rPr lang="en-US" sz="2200" baseline="-33000" dirty="0"/>
              <a:t>0</a:t>
            </a:r>
            <a:r>
              <a:rPr lang="en-US" sz="2200" dirty="0"/>
              <a:t>, else </a:t>
            </a:r>
            <a:r>
              <a:rPr lang="en-US" sz="2200" dirty="0">
                <a:sym typeface="Symbol" pitchFamily="18" charset="2"/>
              </a:rPr>
              <a:t>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626720" y="1604329"/>
            <a:ext cx="4354560" cy="458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6550" indent="-227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Aft>
                <a:spcPts val="1293"/>
              </a:spcAft>
              <a:buSzPct val="45000"/>
              <a:buFont typeface="Wingdings" pitchFamily="2" charset="2"/>
              <a:buChar char=""/>
            </a:pP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send(search)</a:t>
            </a:r>
            <a:r>
              <a:rPr lang="en-US" sz="2200" baseline="-33000" dirty="0" err="1" smtClean="0">
                <a:solidFill>
                  <a:schemeClr val="accent2">
                    <a:lumMod val="75000"/>
                  </a:schemeClr>
                </a:solidFill>
              </a:rPr>
              <a:t>i,j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pre: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send(j) </a:t>
            </a:r>
            <a:r>
              <a:rPr lang="en-US" sz="2200" dirty="0"/>
              <a:t>= search</a:t>
            </a:r>
            <a:br>
              <a:rPr lang="en-US" sz="2200" dirty="0"/>
            </a:br>
            <a:r>
              <a:rPr lang="en-US" sz="2200" dirty="0" err="1"/>
              <a:t>eff</a:t>
            </a:r>
            <a:r>
              <a:rPr lang="en-US" sz="2200" dirty="0"/>
              <a:t>: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send(j)</a:t>
            </a:r>
            <a:r>
              <a:rPr lang="en-US" sz="2200" dirty="0"/>
              <a:t> := </a:t>
            </a:r>
            <a:r>
              <a:rPr lang="en-US" sz="2200" dirty="0">
                <a:sym typeface="Symbol" pitchFamily="18" charset="2"/>
              </a:rPr>
              <a:t></a:t>
            </a:r>
            <a:endParaRPr lang="en-US" sz="2200" dirty="0"/>
          </a:p>
          <a:p>
            <a:pPr>
              <a:spcAft>
                <a:spcPts val="1293"/>
              </a:spcAft>
              <a:buSzPct val="45000"/>
              <a:buFont typeface="Wingdings" pitchFamily="2" charset="2"/>
              <a:buChar char=""/>
            </a:pP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receive(search)</a:t>
            </a:r>
            <a:r>
              <a:rPr lang="en-US" sz="2200" baseline="-33000" dirty="0" err="1" smtClean="0">
                <a:solidFill>
                  <a:schemeClr val="accent2">
                    <a:lumMod val="75000"/>
                  </a:schemeClr>
                </a:solidFill>
              </a:rPr>
              <a:t>j,i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err="1"/>
              <a:t>eff</a:t>
            </a:r>
            <a:r>
              <a:rPr lang="en-US" sz="2200" dirty="0"/>
              <a:t>: if i ≠ i</a:t>
            </a:r>
            <a:r>
              <a:rPr lang="en-US" sz="2200" baseline="-33000" dirty="0"/>
              <a:t>0</a:t>
            </a:r>
            <a:r>
              <a:rPr lang="en-US" sz="2200" dirty="0"/>
              <a:t> and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parent </a:t>
            </a:r>
            <a:r>
              <a:rPr lang="en-US" sz="2200" dirty="0"/>
              <a:t>= </a:t>
            </a:r>
            <a:r>
              <a:rPr lang="en-US" sz="2200" dirty="0">
                <a:sym typeface="Symbol" pitchFamily="18" charset="2"/>
              </a:rPr>
              <a:t></a:t>
            </a:r>
            <a:r>
              <a:rPr lang="en-US" sz="2200" dirty="0"/>
              <a:t> then</a:t>
            </a:r>
            <a:br>
              <a:rPr lang="en-US" sz="2200" dirty="0"/>
            </a:br>
            <a:r>
              <a:rPr lang="en-US" sz="2200" dirty="0"/>
              <a:t>       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parent </a:t>
            </a:r>
            <a:r>
              <a:rPr lang="en-US" sz="2200" dirty="0"/>
              <a:t>:= j</a:t>
            </a:r>
            <a:br>
              <a:rPr lang="en-US" sz="2200" dirty="0"/>
            </a:br>
            <a:r>
              <a:rPr lang="en-US" sz="2200" dirty="0"/>
              <a:t>        for k </a:t>
            </a:r>
            <a:r>
              <a:rPr lang="en-US" sz="2200" dirty="0">
                <a:sym typeface="Symbol" pitchFamily="18" charset="2"/>
              </a:rPr>
              <a:t></a:t>
            </a:r>
            <a:r>
              <a:rPr lang="en-US" sz="2200" dirty="0"/>
              <a:t> </a:t>
            </a:r>
            <a:r>
              <a:rPr lang="en-US" sz="2200" dirty="0" err="1"/>
              <a:t>nbrs</a:t>
            </a:r>
            <a:r>
              <a:rPr lang="en-US" sz="2200" dirty="0"/>
              <a:t> - { j } do</a:t>
            </a:r>
            <a:br>
              <a:rPr lang="en-US" sz="2200" dirty="0"/>
            </a:br>
            <a:r>
              <a:rPr lang="en-US" sz="2200" dirty="0"/>
              <a:t>         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send(k) </a:t>
            </a:r>
            <a:r>
              <a:rPr lang="en-US" sz="2200" dirty="0"/>
              <a:t>:= search</a:t>
            </a:r>
          </a:p>
          <a:p>
            <a:pPr>
              <a:spcAft>
                <a:spcPts val="1293"/>
              </a:spcAft>
              <a:buSzPct val="45000"/>
              <a:buFont typeface="Wingdings" pitchFamily="2" charset="2"/>
              <a:buChar char=""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parent(j)</a:t>
            </a:r>
            <a:r>
              <a:rPr lang="en-US" sz="2200" baseline="-330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pre: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parent </a:t>
            </a:r>
            <a:r>
              <a:rPr lang="en-US" sz="2200" dirty="0"/>
              <a:t>= j</a:t>
            </a:r>
            <a:br>
              <a:rPr lang="en-US" sz="2200" dirty="0"/>
            </a:br>
            <a:r>
              <a:rPr lang="en-US" sz="2200" dirty="0"/>
              <a:t>      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reported </a:t>
            </a:r>
            <a:r>
              <a:rPr lang="en-US" sz="2200" dirty="0"/>
              <a:t>= false</a:t>
            </a:r>
            <a:br>
              <a:rPr lang="en-US" sz="2200" dirty="0"/>
            </a:br>
            <a:r>
              <a:rPr lang="en-US" sz="2200" dirty="0" err="1"/>
              <a:t>eff</a:t>
            </a:r>
            <a:r>
              <a:rPr lang="en-US" sz="2200" dirty="0"/>
              <a:t>: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reported</a:t>
            </a:r>
            <a:r>
              <a:rPr lang="en-US" sz="2200" dirty="0"/>
              <a:t> := true</a:t>
            </a:r>
          </a:p>
        </p:txBody>
      </p:sp>
    </p:spTree>
    <p:extLst>
      <p:ext uri="{BB962C8B-B14F-4D97-AF65-F5344CB8AC3E}">
        <p14:creationId xmlns:p14="http://schemas.microsoft.com/office/powerpoint/2010/main" val="11377949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AsynchSpanningTree</a:t>
            </a:r>
          </a:p>
        </p:txBody>
      </p:sp>
      <p:sp>
        <p:nvSpPr>
          <p:cNvPr id="20482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V="1">
            <a:off x="5806080" y="4746739"/>
            <a:ext cx="103680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3875040" y="4509114"/>
            <a:ext cx="13536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502" name="Oval 22"/>
          <p:cNvSpPr>
            <a:spLocks noChangeArrowheads="1"/>
          </p:cNvSpPr>
          <p:nvPr/>
        </p:nvSpPr>
        <p:spPr bwMode="auto">
          <a:xfrm>
            <a:off x="3216960" y="252314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503" name="Oval 23"/>
          <p:cNvSpPr>
            <a:spLocks noChangeArrowheads="1"/>
          </p:cNvSpPr>
          <p:nvPr/>
        </p:nvSpPr>
        <p:spPr bwMode="auto">
          <a:xfrm>
            <a:off x="3510720" y="2654199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504" name="Oval 24"/>
          <p:cNvSpPr>
            <a:spLocks noChangeArrowheads="1"/>
          </p:cNvSpPr>
          <p:nvPr/>
        </p:nvSpPr>
        <p:spPr bwMode="auto">
          <a:xfrm>
            <a:off x="3772800" y="252314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95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Compositional reasoning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Theorems </a:t>
            </a:r>
            <a:r>
              <a:rPr lang="en-US" dirty="0" smtClean="0"/>
              <a:t>1-6 (projection, pasting, </a:t>
            </a:r>
            <a:r>
              <a:rPr lang="en-US" dirty="0" err="1" smtClean="0"/>
              <a:t>substitutivity</a:t>
            </a:r>
            <a:r>
              <a:rPr lang="en-US" dirty="0" smtClean="0"/>
              <a:t>) </a:t>
            </a:r>
            <a:r>
              <a:rPr lang="en-US" dirty="0"/>
              <a:t>to infer properties of a system from properties of its components.</a:t>
            </a:r>
          </a:p>
          <a:p>
            <a:r>
              <a:rPr lang="en-US" dirty="0"/>
              <a:t>And vice versa.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92582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AsynchSpanningTree</a:t>
            </a:r>
          </a:p>
        </p:txBody>
      </p:sp>
      <p:sp>
        <p:nvSpPr>
          <p:cNvPr id="21506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V="1">
            <a:off x="5806080" y="4746739"/>
            <a:ext cx="103680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3875040" y="4509114"/>
            <a:ext cx="13536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526" name="Oval 22"/>
          <p:cNvSpPr>
            <a:spLocks noChangeArrowheads="1"/>
          </p:cNvSpPr>
          <p:nvPr/>
        </p:nvSpPr>
        <p:spPr bwMode="auto">
          <a:xfrm>
            <a:off x="3216960" y="252314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27" name="Oval 23"/>
          <p:cNvSpPr>
            <a:spLocks noChangeArrowheads="1"/>
          </p:cNvSpPr>
          <p:nvPr/>
        </p:nvSpPr>
        <p:spPr bwMode="auto">
          <a:xfrm>
            <a:off x="3510720" y="2654199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4321441" y="2695964"/>
            <a:ext cx="31824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1708512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AsynchSpanningTree</a:t>
            </a:r>
          </a:p>
        </p:txBody>
      </p:sp>
      <p:sp>
        <p:nvSpPr>
          <p:cNvPr id="22530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 flipV="1">
            <a:off x="5806080" y="4746739"/>
            <a:ext cx="103680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3875040" y="4509114"/>
            <a:ext cx="13536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3216960" y="252314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4321441" y="2695964"/>
            <a:ext cx="31824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3571200" y="3120809"/>
            <a:ext cx="31824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5292098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AsynchSpanningTree</a:t>
            </a:r>
          </a:p>
        </p:txBody>
      </p:sp>
      <p:sp>
        <p:nvSpPr>
          <p:cNvPr id="23554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V="1">
            <a:off x="5806080" y="4746739"/>
            <a:ext cx="103680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3875040" y="4509114"/>
            <a:ext cx="13536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574" name="Oval 22"/>
          <p:cNvSpPr>
            <a:spLocks noChangeArrowheads="1"/>
          </p:cNvSpPr>
          <p:nvPr/>
        </p:nvSpPr>
        <p:spPr bwMode="auto">
          <a:xfrm>
            <a:off x="3216960" y="252314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4321441" y="2695964"/>
            <a:ext cx="31824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3576" name="Oval 24"/>
          <p:cNvSpPr>
            <a:spLocks noChangeArrowheads="1"/>
          </p:cNvSpPr>
          <p:nvPr/>
        </p:nvSpPr>
        <p:spPr bwMode="auto">
          <a:xfrm>
            <a:off x="3250080" y="4025223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3577" name="Oval 25"/>
          <p:cNvSpPr>
            <a:spLocks noChangeArrowheads="1"/>
          </p:cNvSpPr>
          <p:nvPr/>
        </p:nvSpPr>
        <p:spPr bwMode="auto">
          <a:xfrm>
            <a:off x="3250080" y="4352137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3578" name="Oval 26"/>
          <p:cNvSpPr>
            <a:spLocks noChangeArrowheads="1"/>
          </p:cNvSpPr>
          <p:nvPr/>
        </p:nvSpPr>
        <p:spPr bwMode="auto">
          <a:xfrm>
            <a:off x="3739680" y="4385261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168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AsynchSpanningTree</a:t>
            </a:r>
          </a:p>
        </p:txBody>
      </p:sp>
      <p:sp>
        <p:nvSpPr>
          <p:cNvPr id="24578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 flipV="1">
            <a:off x="5806080" y="4746739"/>
            <a:ext cx="103680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3875040" y="4509114"/>
            <a:ext cx="13536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4598" name="Oval 22"/>
          <p:cNvSpPr>
            <a:spLocks noChangeArrowheads="1"/>
          </p:cNvSpPr>
          <p:nvPr/>
        </p:nvSpPr>
        <p:spPr bwMode="auto">
          <a:xfrm>
            <a:off x="3216960" y="252314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599" name="Oval 23"/>
          <p:cNvSpPr>
            <a:spLocks noChangeArrowheads="1"/>
          </p:cNvSpPr>
          <p:nvPr/>
        </p:nvSpPr>
        <p:spPr bwMode="auto">
          <a:xfrm>
            <a:off x="3250080" y="4025223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600" name="Oval 24"/>
          <p:cNvSpPr>
            <a:spLocks noChangeArrowheads="1"/>
          </p:cNvSpPr>
          <p:nvPr/>
        </p:nvSpPr>
        <p:spPr bwMode="auto">
          <a:xfrm>
            <a:off x="3250080" y="4352137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601" name="Oval 25"/>
          <p:cNvSpPr>
            <a:spLocks noChangeArrowheads="1"/>
          </p:cNvSpPr>
          <p:nvPr/>
        </p:nvSpPr>
        <p:spPr bwMode="auto">
          <a:xfrm>
            <a:off x="5241600" y="3274904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602" name="Oval 26"/>
          <p:cNvSpPr>
            <a:spLocks noChangeArrowheads="1"/>
          </p:cNvSpPr>
          <p:nvPr/>
        </p:nvSpPr>
        <p:spPr bwMode="auto">
          <a:xfrm>
            <a:off x="5112000" y="3830802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4224960" y="4427025"/>
            <a:ext cx="31824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794374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AsynchSpanningTree</a:t>
            </a:r>
          </a:p>
        </p:txBody>
      </p:sp>
      <p:sp>
        <p:nvSpPr>
          <p:cNvPr id="25602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flipV="1">
            <a:off x="5806080" y="4746739"/>
            <a:ext cx="103680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875040" y="4509114"/>
            <a:ext cx="13536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622" name="Oval 22"/>
          <p:cNvSpPr>
            <a:spLocks noChangeArrowheads="1"/>
          </p:cNvSpPr>
          <p:nvPr/>
        </p:nvSpPr>
        <p:spPr bwMode="auto">
          <a:xfrm>
            <a:off x="3216960" y="252314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5623" name="Oval 23"/>
          <p:cNvSpPr>
            <a:spLocks noChangeArrowheads="1"/>
          </p:cNvSpPr>
          <p:nvPr/>
        </p:nvSpPr>
        <p:spPr bwMode="auto">
          <a:xfrm>
            <a:off x="3250080" y="4025223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4224960" y="4427025"/>
            <a:ext cx="31824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5625" name="Oval 25"/>
          <p:cNvSpPr>
            <a:spLocks noChangeArrowheads="1"/>
          </p:cNvSpPr>
          <p:nvPr/>
        </p:nvSpPr>
        <p:spPr bwMode="auto">
          <a:xfrm>
            <a:off x="6743520" y="4645928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5626" name="Oval 26"/>
          <p:cNvSpPr>
            <a:spLocks noChangeArrowheads="1"/>
          </p:cNvSpPr>
          <p:nvPr/>
        </p:nvSpPr>
        <p:spPr bwMode="auto">
          <a:xfrm>
            <a:off x="5112000" y="3830802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2913121" y="4535037"/>
            <a:ext cx="31824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053452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AsynchSpanningTree</a:t>
            </a:r>
          </a:p>
        </p:txBody>
      </p:sp>
      <p:sp>
        <p:nvSpPr>
          <p:cNvPr id="26626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V="1">
            <a:off x="5806080" y="4746739"/>
            <a:ext cx="1036800" cy="625026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3875040" y="4509114"/>
            <a:ext cx="13536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6646" name="Oval 22"/>
          <p:cNvSpPr>
            <a:spLocks noChangeArrowheads="1"/>
          </p:cNvSpPr>
          <p:nvPr/>
        </p:nvSpPr>
        <p:spPr bwMode="auto">
          <a:xfrm>
            <a:off x="3216960" y="252314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6647" name="Oval 23"/>
          <p:cNvSpPr>
            <a:spLocks noChangeArrowheads="1"/>
          </p:cNvSpPr>
          <p:nvPr/>
        </p:nvSpPr>
        <p:spPr bwMode="auto">
          <a:xfrm>
            <a:off x="3250080" y="4025223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2844001" y="4578242"/>
            <a:ext cx="31824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6649" name="Oval 25"/>
          <p:cNvSpPr>
            <a:spLocks noChangeArrowheads="1"/>
          </p:cNvSpPr>
          <p:nvPr/>
        </p:nvSpPr>
        <p:spPr bwMode="auto">
          <a:xfrm>
            <a:off x="2075040" y="4647368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6650" name="Oval 26"/>
          <p:cNvSpPr>
            <a:spLocks noChangeArrowheads="1"/>
          </p:cNvSpPr>
          <p:nvPr/>
        </p:nvSpPr>
        <p:spPr bwMode="auto">
          <a:xfrm>
            <a:off x="2401920" y="481010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246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AsynchSpanningTree</a:t>
            </a:r>
          </a:p>
        </p:txBody>
      </p:sp>
      <p:sp>
        <p:nvSpPr>
          <p:cNvPr id="27650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flipV="1">
            <a:off x="5806080" y="4746739"/>
            <a:ext cx="1036800" cy="625026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3875040" y="4509114"/>
            <a:ext cx="13536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7670" name="Oval 22"/>
          <p:cNvSpPr>
            <a:spLocks noChangeArrowheads="1"/>
          </p:cNvSpPr>
          <p:nvPr/>
        </p:nvSpPr>
        <p:spPr bwMode="auto">
          <a:xfrm>
            <a:off x="3216960" y="2523145"/>
            <a:ext cx="207360" cy="207382"/>
          </a:xfrm>
          <a:prstGeom prst="ellipse">
            <a:avLst/>
          </a:prstGeom>
          <a:solidFill>
            <a:srgbClr val="000000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2774881" y="3748715"/>
            <a:ext cx="31824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1939681" y="4199481"/>
            <a:ext cx="31824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2636641" y="4396783"/>
            <a:ext cx="318240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/>
          <a:p>
            <a:r>
              <a:rPr lang="en-US" sz="2200">
                <a:solidFill>
                  <a:srgbClr val="0000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902831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AsynchSpanningTree</a:t>
            </a:r>
          </a:p>
        </p:txBody>
      </p:sp>
      <p:sp>
        <p:nvSpPr>
          <p:cNvPr id="28674" name="Oval 2"/>
          <p:cNvSpPr>
            <a:spLocks noChangeArrowheads="1"/>
          </p:cNvSpPr>
          <p:nvPr/>
        </p:nvSpPr>
        <p:spPr bwMode="auto">
          <a:xfrm>
            <a:off x="1910880" y="3122248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3284640" y="2129984"/>
            <a:ext cx="622080" cy="62214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3296160" y="4028104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4813920" y="3329630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5882400" y="224807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5184000" y="5162943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1889280" y="472801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6778080" y="4257087"/>
            <a:ext cx="622080" cy="62214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H="1">
            <a:off x="2498401" y="2609554"/>
            <a:ext cx="83232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2532960" y="3537011"/>
            <a:ext cx="82944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H="1">
            <a:off x="2181600" y="3744393"/>
            <a:ext cx="79200" cy="938979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V="1">
            <a:off x="2511360" y="4486072"/>
            <a:ext cx="829440" cy="41764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3601441" y="2783813"/>
            <a:ext cx="1440" cy="124429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3841920" y="2609554"/>
            <a:ext cx="1036800" cy="82952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V="1">
            <a:off x="5338080" y="2770851"/>
            <a:ext cx="622080" cy="625026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6330240" y="2805415"/>
            <a:ext cx="622080" cy="145167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V="1">
            <a:off x="5806080" y="4746739"/>
            <a:ext cx="1036800" cy="625026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5195520" y="3930173"/>
            <a:ext cx="207360" cy="127741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2499840" y="5131259"/>
            <a:ext cx="2695680" cy="349956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3875040" y="4509114"/>
            <a:ext cx="135360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248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AsynchSpanningTree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600" y="1600009"/>
                <a:ext cx="8534880" cy="2312883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305285" indent="-20592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500" dirty="0"/>
                  <a:t>Complexity</a:t>
                </a:r>
              </a:p>
              <a:p>
                <a:pPr marL="505448" lvl="1" indent="-17280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200" dirty="0"/>
                  <a:t>Messages: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𝑂</m:t>
                    </m:r>
                    <m:r>
                      <a:rPr lang="en-US" sz="2200" i="1" dirty="0" smtClean="0">
                        <a:latin typeface="Cambria Math"/>
                      </a:rPr>
                      <m:t>( |</m:t>
                    </m:r>
                    <m:r>
                      <a:rPr lang="en-US" sz="2200" i="1" dirty="0" smtClean="0">
                        <a:latin typeface="Cambria Math"/>
                      </a:rPr>
                      <m:t>𝐸</m:t>
                    </m:r>
                    <m:r>
                      <a:rPr lang="en-US" sz="2200" i="1" dirty="0" smtClean="0">
                        <a:latin typeface="Cambria Math"/>
                      </a:rPr>
                      <m:t>| )</m:t>
                    </m:r>
                  </m:oMath>
                </a14:m>
                <a:endParaRPr lang="en-US" sz="2200" dirty="0"/>
              </a:p>
              <a:p>
                <a:pPr marL="505448" lvl="1" indent="-17280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200" dirty="0"/>
                  <a:t>Time: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𝑑𝑖𝑎𝑚</m:t>
                    </m:r>
                    <m:r>
                      <a:rPr lang="en-US" sz="2200" i="1" dirty="0">
                        <a:latin typeface="Cambria Math"/>
                      </a:rPr>
                      <m:t> (</m:t>
                    </m:r>
                    <m:r>
                      <a:rPr lang="en-US" sz="2200" i="1" dirty="0" err="1">
                        <a:latin typeface="Cambria Math"/>
                      </a:rPr>
                      <m:t>𝑙</m:t>
                    </m:r>
                    <m:r>
                      <a:rPr lang="en-US" sz="2200" i="1" dirty="0" err="1">
                        <a:latin typeface="Cambria Math"/>
                      </a:rPr>
                      <m:t>+</m:t>
                    </m:r>
                    <m:r>
                      <a:rPr lang="en-US" sz="2200" i="1" dirty="0" err="1">
                        <a:latin typeface="Cambria Math"/>
                      </a:rPr>
                      <m:t>𝑑</m:t>
                    </m:r>
                    <m:r>
                      <a:rPr lang="en-US" sz="2200" i="1" dirty="0">
                        <a:latin typeface="Cambria Math"/>
                      </a:rPr>
                      <m:t>) + </m:t>
                    </m:r>
                    <m:r>
                      <a:rPr lang="en-US" sz="2200" i="1" dirty="0">
                        <a:latin typeface="Cambria Math"/>
                      </a:rPr>
                      <m:t>𝑙</m:t>
                    </m:r>
                  </m:oMath>
                </a14:m>
                <a:endParaRPr lang="en-US" sz="2200" dirty="0"/>
              </a:p>
              <a:p>
                <a:pPr marL="305285" indent="-20592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500" dirty="0">
                    <a:solidFill>
                      <a:schemeClr val="accent2">
                        <a:lumMod val="75000"/>
                      </a:schemeClr>
                    </a:solidFill>
                  </a:rPr>
                  <a:t>Anomaly:  Paths may be longer than </a:t>
                </a:r>
                <a:r>
                  <a:rPr lang="en-US" sz="25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the diameter</a:t>
                </a:r>
                <a:r>
                  <a:rPr lang="en-US" sz="2500" dirty="0">
                    <a:solidFill>
                      <a:schemeClr val="accent2">
                        <a:lumMod val="75000"/>
                      </a:schemeClr>
                    </a:solidFill>
                  </a:rPr>
                  <a:t>!</a:t>
                </a:r>
              </a:p>
              <a:p>
                <a:pPr marL="505448" lvl="1" indent="-172803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</a:rPr>
                  <a:t>Messages may travel faster along longer paths, in asynchronous networks.</a:t>
                </a:r>
              </a:p>
            </p:txBody>
          </p:sp>
        </mc:Choice>
        <mc:Fallback xmlns="">
          <p:sp>
            <p:nvSpPr>
              <p:cNvPr id="296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0" y="1600009"/>
                <a:ext cx="8534880" cy="2312883"/>
              </a:xfrm>
              <a:blipFill rotWithShape="1">
                <a:blip r:embed="rId3"/>
                <a:stretch>
                  <a:fillRect t="-5263" b="-1053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1906561" y="4728017"/>
            <a:ext cx="488160" cy="453647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2986560" y="4003621"/>
            <a:ext cx="489600" cy="453648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2995201" y="5387606"/>
            <a:ext cx="488160" cy="453647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4187521" y="4877793"/>
            <a:ext cx="488160" cy="453647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5028481" y="4091470"/>
            <a:ext cx="488160" cy="453647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4479840" y="6214253"/>
            <a:ext cx="488160" cy="453647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1889281" y="5897420"/>
            <a:ext cx="488160" cy="453647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5732640" y="5553224"/>
            <a:ext cx="488160" cy="453648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 flipH="1">
            <a:off x="2367361" y="4353578"/>
            <a:ext cx="655200" cy="45364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394721" y="5029008"/>
            <a:ext cx="652320" cy="45364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 flipH="1">
            <a:off x="2118240" y="5180224"/>
            <a:ext cx="63360" cy="684071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V="1">
            <a:off x="2378880" y="5720281"/>
            <a:ext cx="652320" cy="30531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3235681" y="4481751"/>
            <a:ext cx="1440" cy="90729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>
            <a:off x="3424320" y="4353577"/>
            <a:ext cx="815040" cy="604864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V="1">
            <a:off x="4599361" y="4470230"/>
            <a:ext cx="488160" cy="456528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5379841" y="4496152"/>
            <a:ext cx="488160" cy="105707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 flipV="1">
            <a:off x="4968000" y="5910381"/>
            <a:ext cx="815040" cy="456528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4488481" y="5315599"/>
            <a:ext cx="162720" cy="93033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2368800" y="6189770"/>
            <a:ext cx="2119680" cy="254907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3450241" y="5737562"/>
            <a:ext cx="1064160" cy="60486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30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Applications of AsynchSpanningTree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600" y="1600008"/>
                <a:ext cx="8534880" cy="4877792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305285" indent="-20592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900" dirty="0"/>
                  <a:t>Similar to synchronous BFS</a:t>
                </a:r>
              </a:p>
              <a:p>
                <a:pPr marL="305285" indent="-20592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900" dirty="0"/>
                  <a:t>Message broadcast:  Piggyback on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solidFill>
                          <a:schemeClr val="accent2"/>
                        </a:solidFill>
                        <a:latin typeface="Cambria Math"/>
                      </a:rPr>
                      <m:t>𝑠𝑒𝑎𝑟𝑐h</m:t>
                    </m:r>
                  </m:oMath>
                </a14:m>
                <a:r>
                  <a:rPr lang="en-US" sz="29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900" dirty="0"/>
                  <a:t>message.</a:t>
                </a:r>
              </a:p>
              <a:p>
                <a:pPr marL="305285" indent="-20592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900" dirty="0"/>
                  <a:t>Child pointers:  Add responses to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solidFill>
                          <a:schemeClr val="accent2"/>
                        </a:solidFill>
                        <a:latin typeface="Cambria Math"/>
                      </a:rPr>
                      <m:t>𝑠𝑒𝑎𝑟𝑐h</m:t>
                    </m:r>
                  </m:oMath>
                </a14:m>
                <a:r>
                  <a:rPr lang="en-US" sz="29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900" dirty="0"/>
                  <a:t>messages, easy because of bidirectional communication.</a:t>
                </a:r>
              </a:p>
              <a:p>
                <a:pPr marL="305285" indent="-20592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900" dirty="0"/>
                  <a:t>Use </a:t>
                </a:r>
                <a:r>
                  <a:rPr lang="en-US" sz="2900" dirty="0" err="1"/>
                  <a:t>precomputed</a:t>
                </a:r>
                <a:r>
                  <a:rPr lang="en-US" sz="2900" dirty="0"/>
                  <a:t> tree for </a:t>
                </a:r>
                <a:r>
                  <a:rPr lang="en-US" sz="2900" dirty="0" err="1"/>
                  <a:t>bcast</a:t>
                </a:r>
                <a:r>
                  <a:rPr lang="en-US" sz="2900" dirty="0"/>
                  <a:t>/</a:t>
                </a:r>
                <a:r>
                  <a:rPr lang="en-US" sz="2900" dirty="0" err="1"/>
                  <a:t>convergecast</a:t>
                </a:r>
                <a:endParaRPr lang="en-US" sz="2900" dirty="0"/>
              </a:p>
              <a:p>
                <a:pPr marL="779052" lvl="2" indent="-15696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200" dirty="0"/>
                  <a:t>Now the timing anomaly becomes significant.</a:t>
                </a:r>
              </a:p>
              <a:p>
                <a:pPr marL="779052" lvl="2" indent="-15696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𝑂</m:t>
                    </m:r>
                    <m:r>
                      <a:rPr lang="en-US" sz="2200" i="1" dirty="0" smtClean="0">
                        <a:latin typeface="Cambria Math"/>
                      </a:rPr>
                      <m:t>( </m:t>
                    </m:r>
                    <m:r>
                      <a:rPr lang="en-US" sz="2200" i="1" dirty="0" smtClean="0">
                        <a:latin typeface="Cambria Math"/>
                      </a:rPr>
                      <m:t>h</m:t>
                    </m:r>
                    <m:r>
                      <a:rPr lang="en-US" sz="2200" i="1" dirty="0" smtClean="0">
                        <a:latin typeface="Cambria Math"/>
                      </a:rPr>
                      <m:t>(</m:t>
                    </m:r>
                    <m:r>
                      <a:rPr lang="en-US" sz="2200" i="1" dirty="0" err="1">
                        <a:latin typeface="Cambria Math"/>
                      </a:rPr>
                      <m:t>𝑙</m:t>
                    </m:r>
                    <m:r>
                      <a:rPr lang="en-US" sz="2200" i="1" dirty="0" err="1">
                        <a:latin typeface="Cambria Math"/>
                      </a:rPr>
                      <m:t>+</m:t>
                    </m:r>
                    <m:r>
                      <a:rPr lang="en-US" sz="2200" i="1" dirty="0" err="1">
                        <a:latin typeface="Cambria Math"/>
                      </a:rPr>
                      <m:t>𝑑</m:t>
                    </m:r>
                    <m:r>
                      <a:rPr lang="en-US" sz="2200" i="1" dirty="0">
                        <a:latin typeface="Cambria Math"/>
                      </a:rPr>
                      <m:t>) ) </m:t>
                    </m:r>
                  </m:oMath>
                </a14:m>
                <a:r>
                  <a:rPr lang="en-US" sz="2200" dirty="0"/>
                  <a:t>time complexity.</a:t>
                </a:r>
              </a:p>
              <a:p>
                <a:pPr marL="779052" lvl="2" indent="-15696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𝑂</m:t>
                    </m:r>
                    <m:r>
                      <a:rPr lang="en-US" sz="2200" i="1" dirty="0" smtClean="0">
                        <a:latin typeface="Cambria Math"/>
                      </a:rPr>
                      <m:t>(|</m:t>
                    </m:r>
                    <m:r>
                      <a:rPr lang="en-US" sz="2200" i="1" dirty="0" smtClean="0">
                        <a:latin typeface="Cambria Math"/>
                      </a:rPr>
                      <m:t>𝐸</m:t>
                    </m:r>
                    <m:r>
                      <a:rPr lang="en-US" sz="2200" i="1" dirty="0" smtClean="0">
                        <a:latin typeface="Cambria Math"/>
                      </a:rPr>
                      <m:t>|) </m:t>
                    </m:r>
                  </m:oMath>
                </a14:m>
                <a:r>
                  <a:rPr lang="en-US" sz="2200" dirty="0"/>
                  <a:t>message complexity. </a:t>
                </a:r>
              </a:p>
              <a:p>
                <a:pPr marL="779052" lvl="2" indent="-156963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sz="2200" dirty="0"/>
                  <a:t>See book for details.</a:t>
                </a:r>
              </a:p>
            </p:txBody>
          </p:sp>
        </mc:Choice>
        <mc:Fallback xmlns="">
          <p:sp>
            <p:nvSpPr>
              <p:cNvPr id="3072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0" y="1600008"/>
                <a:ext cx="8534880" cy="4877792"/>
              </a:xfrm>
              <a:blipFill rotWithShape="1">
                <a:blip r:embed="rId3"/>
                <a:stretch>
                  <a:fillRect t="-3121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AutoShape 3"/>
              <p:cNvSpPr>
                <a:spLocks noChangeArrowheads="1"/>
              </p:cNvSpPr>
              <p:nvPr/>
            </p:nvSpPr>
            <p:spPr bwMode="auto">
              <a:xfrm>
                <a:off x="4876800" y="5410200"/>
                <a:ext cx="3525120" cy="880228"/>
              </a:xfrm>
              <a:prstGeom prst="wedgeRoundRectCallout">
                <a:avLst>
                  <a:gd name="adj1" fmla="val -55000"/>
                  <a:gd name="adj2" fmla="val -147560"/>
                  <a:gd name="adj3" fmla="val 16667"/>
                </a:avLst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9" tIns="40820" rIns="81639" bIns="40820" anchor="ctr"/>
              <a:lstStyle/>
              <a:p>
                <a:pPr algn="ctr"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</a:tabLst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= height of tree; may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be as large as  </a:t>
                </a:r>
                <a:r>
                  <a:rPr lang="en-US" sz="2000" dirty="0">
                    <a:solidFill>
                      <a:srgbClr val="000000"/>
                    </a:solidFill>
                  </a:rPr>
                  <a:t>n</a:t>
                </a:r>
              </a:p>
            </p:txBody>
          </p:sp>
        </mc:Choice>
        <mc:Fallback xmlns="">
          <p:sp>
            <p:nvSpPr>
              <p:cNvPr id="30723" name="AutoShap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800" y="5410200"/>
                <a:ext cx="3525120" cy="880228"/>
              </a:xfrm>
              <a:prstGeom prst="wedgeRoundRectCallout">
                <a:avLst>
                  <a:gd name="adj1" fmla="val -55000"/>
                  <a:gd name="adj2" fmla="val -147560"/>
                  <a:gd name="adj3" fmla="val 16667"/>
                </a:avLst>
              </a:prstGeom>
              <a:blipFill rotWithShape="1">
                <a:blip r:embed="rId4"/>
                <a:stretch>
                  <a:fillRect b="-697"/>
                </a:stretch>
              </a:blip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8628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Invariants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Pct val="45000"/>
              <a:buFont typeface="Wingdings" pitchFamily="2" charset="2"/>
              <a:buChar char=""/>
            </a:pPr>
            <a:r>
              <a:rPr lang="en-US" sz="2800" dirty="0"/>
              <a:t>A state is </a:t>
            </a:r>
            <a:r>
              <a:rPr lang="en-US" sz="2800" dirty="0">
                <a:solidFill>
                  <a:srgbClr val="A50021"/>
                </a:solidFill>
              </a:rPr>
              <a:t>reachable </a:t>
            </a:r>
            <a:r>
              <a:rPr lang="en-US" sz="2800" dirty="0"/>
              <a:t>if it appears in some execution (or, at the end of some finite execution).</a:t>
            </a:r>
          </a:p>
          <a:p>
            <a:pPr>
              <a:lnSpc>
                <a:spcPct val="80000"/>
              </a:lnSpc>
              <a:buSzPct val="45000"/>
              <a:buFont typeface="Wingdings" pitchFamily="2" charset="2"/>
              <a:buChar char=""/>
            </a:pPr>
            <a:r>
              <a:rPr lang="en-US" sz="2800" dirty="0"/>
              <a:t>An </a:t>
            </a:r>
            <a:r>
              <a:rPr lang="en-US" sz="2800" dirty="0">
                <a:solidFill>
                  <a:srgbClr val="A50021"/>
                </a:solidFill>
              </a:rPr>
              <a:t>invariant</a:t>
            </a:r>
            <a:r>
              <a:rPr lang="en-US" sz="2800" dirty="0"/>
              <a:t> is a predicate that is true for every reachable state.</a:t>
            </a:r>
          </a:p>
          <a:p>
            <a:pPr>
              <a:lnSpc>
                <a:spcPct val="80000"/>
              </a:lnSpc>
              <a:buSzPct val="45000"/>
              <a:buFont typeface="Wingdings" pitchFamily="2" charset="2"/>
              <a:buChar char=""/>
            </a:pPr>
            <a:r>
              <a:rPr lang="en-US" sz="2800" dirty="0"/>
              <a:t>Most important tool for proving properties of concurrent and distributed algorithms.</a:t>
            </a:r>
          </a:p>
          <a:p>
            <a:pPr>
              <a:lnSpc>
                <a:spcPct val="80000"/>
              </a:lnSpc>
              <a:buSzPct val="45000"/>
              <a:buFont typeface="Wingdings" pitchFamily="2" charset="2"/>
              <a:buChar char=""/>
            </a:pPr>
            <a:r>
              <a:rPr lang="en-US" sz="2800" dirty="0"/>
              <a:t>Proving invariants:</a:t>
            </a:r>
          </a:p>
          <a:p>
            <a:pPr lvl="1">
              <a:lnSpc>
                <a:spcPct val="80000"/>
              </a:lnSpc>
              <a:buSzPct val="75000"/>
              <a:buFont typeface="Symbol" pitchFamily="18" charset="2"/>
              <a:buChar char=""/>
            </a:pPr>
            <a:r>
              <a:rPr lang="en-US" sz="2400" dirty="0"/>
              <a:t>Typically, by induction on length of execution.</a:t>
            </a:r>
          </a:p>
          <a:p>
            <a:pPr lvl="1">
              <a:lnSpc>
                <a:spcPct val="80000"/>
              </a:lnSpc>
              <a:buSzPct val="75000"/>
              <a:buFont typeface="Symbol" pitchFamily="18" charset="2"/>
              <a:buChar char=""/>
            </a:pPr>
            <a:r>
              <a:rPr lang="en-US" sz="2400" dirty="0"/>
              <a:t>Often prove batches of </a:t>
            </a:r>
            <a:r>
              <a:rPr lang="en-US" sz="2400" dirty="0" smtClean="0"/>
              <a:t>interdependent </a:t>
            </a:r>
            <a:r>
              <a:rPr lang="en-US" sz="2400" dirty="0"/>
              <a:t>invariants together. </a:t>
            </a:r>
          </a:p>
          <a:p>
            <a:pPr lvl="1">
              <a:lnSpc>
                <a:spcPct val="80000"/>
              </a:lnSpc>
              <a:buSzPct val="75000"/>
              <a:buFont typeface="Symbol" pitchFamily="18" charset="2"/>
              <a:buChar char=""/>
            </a:pPr>
            <a:r>
              <a:rPr lang="en-US" sz="2400" dirty="0"/>
              <a:t>Step granularity is finer than round granularity, so proofs </a:t>
            </a:r>
            <a:r>
              <a:rPr lang="en-US" sz="2400" dirty="0" smtClean="0"/>
              <a:t>are more complicated and detailed </a:t>
            </a:r>
            <a:r>
              <a:rPr lang="en-US" sz="2400" dirty="0"/>
              <a:t>than those for synchronous algorithms.</a:t>
            </a:r>
          </a:p>
        </p:txBody>
      </p:sp>
    </p:spTree>
    <p:extLst>
      <p:ext uri="{BB962C8B-B14F-4D97-AF65-F5344CB8AC3E}">
        <p14:creationId xmlns:p14="http://schemas.microsoft.com/office/powerpoint/2010/main" val="492643726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93920" y="180020"/>
            <a:ext cx="8229600" cy="1142039"/>
          </a:xfrm>
        </p:spPr>
        <p:txBody>
          <a:bodyPr/>
          <a:lstStyle/>
          <a:p>
            <a:r>
              <a:rPr lang="en-US"/>
              <a:t>More applications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601" y="1355183"/>
                <a:ext cx="8533440" cy="5322799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500" dirty="0"/>
                  <a:t>Asynchronous broadcast/</a:t>
                </a:r>
                <a:r>
                  <a:rPr lang="en-US" sz="2500" dirty="0" err="1"/>
                  <a:t>convergecast</a:t>
                </a:r>
                <a:r>
                  <a:rPr lang="en-US" sz="2500" dirty="0"/>
                  <a:t>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200" dirty="0"/>
                  <a:t>Can also construct spanning tree while using it to broadcast message and also to collect responses.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200" dirty="0"/>
                  <a:t>E.g., to tell the root when the </a:t>
                </a:r>
                <a:r>
                  <a:rPr lang="en-US" sz="2200" dirty="0" err="1"/>
                  <a:t>bcast</a:t>
                </a:r>
                <a:r>
                  <a:rPr lang="en-US" sz="2200" dirty="0"/>
                  <a:t> is done, or to collect aggregated data.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200" dirty="0"/>
                  <a:t>See book, p. 499-500,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𝐴𝑠𝑦𝑛𝑐h𝐵𝑐𝑎𝑠𝑡𝐴𝑐𝑘</m:t>
                    </m:r>
                    <m:r>
                      <a:rPr lang="en-US" sz="2200" i="1" dirty="0">
                        <a:latin typeface="Cambria Math"/>
                      </a:rPr>
                      <m:t>.</m:t>
                    </m:r>
                  </m:oMath>
                </a14:m>
                <a:endParaRPr lang="en-US" sz="22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200" dirty="0"/>
                  <a:t>Complexity: </a:t>
                </a:r>
              </a:p>
              <a:p>
                <a:pPr lvl="2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𝑂</m:t>
                    </m:r>
                    <m:r>
                      <a:rPr lang="en-US" sz="1800" i="1" dirty="0" smtClean="0">
                        <a:latin typeface="Cambria Math"/>
                      </a:rPr>
                      <m:t>(|</m:t>
                    </m:r>
                    <m:r>
                      <a:rPr lang="en-US" sz="1800" i="1" dirty="0" smtClean="0">
                        <a:latin typeface="Cambria Math"/>
                      </a:rPr>
                      <m:t>𝐸</m:t>
                    </m:r>
                    <m:r>
                      <a:rPr lang="en-US" sz="1800" i="1" dirty="0" smtClean="0">
                        <a:latin typeface="Cambria Math"/>
                      </a:rPr>
                      <m:t>|) </m:t>
                    </m:r>
                  </m:oMath>
                </a14:m>
                <a:r>
                  <a:rPr lang="en-US" sz="1800" dirty="0"/>
                  <a:t>message complexity. </a:t>
                </a:r>
              </a:p>
              <a:p>
                <a:pPr lvl="2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𝑂</m:t>
                    </m:r>
                    <m:r>
                      <a:rPr lang="en-US" sz="1800" i="1" dirty="0" smtClean="0">
                        <a:latin typeface="Cambria Math"/>
                      </a:rPr>
                      <m:t>( </m:t>
                    </m:r>
                    <m:r>
                      <a:rPr lang="en-US" sz="1800" i="1" dirty="0" smtClean="0">
                        <a:latin typeface="Cambria Math"/>
                      </a:rPr>
                      <m:t>𝑛</m:t>
                    </m:r>
                    <m:r>
                      <a:rPr lang="en-US" sz="1800" i="1" dirty="0" smtClean="0">
                        <a:latin typeface="Cambria Math"/>
                      </a:rPr>
                      <m:t> (</m:t>
                    </m:r>
                    <m:r>
                      <a:rPr lang="en-US" sz="1800" i="1" dirty="0" err="1">
                        <a:latin typeface="Cambria Math"/>
                      </a:rPr>
                      <m:t>𝑙</m:t>
                    </m:r>
                    <m:r>
                      <a:rPr lang="en-US" sz="1800" i="1" dirty="0" err="1">
                        <a:latin typeface="Cambria Math"/>
                      </a:rPr>
                      <m:t>+</m:t>
                    </m:r>
                    <m:r>
                      <a:rPr lang="en-US" sz="1800" i="1" dirty="0" err="1">
                        <a:latin typeface="Cambria Math"/>
                      </a:rPr>
                      <m:t>𝑑</m:t>
                    </m:r>
                    <m:r>
                      <a:rPr lang="en-US" sz="1800" i="1" dirty="0">
                        <a:latin typeface="Cambria Math"/>
                      </a:rPr>
                      <m:t>) ) </m:t>
                    </m:r>
                  </m:oMath>
                </a14:m>
                <a:r>
                  <a:rPr lang="en-US" sz="1800" dirty="0"/>
                  <a:t>time complexity, timing anomaly.</a:t>
                </a:r>
              </a:p>
              <a:p>
                <a:pPr lvl="2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1800" dirty="0"/>
                  <a:t>See book for details.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500" dirty="0"/>
                  <a:t>Elect leader when nodes have no info about the network (no knowledge of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/>
                      </a:rPr>
                      <m:t>𝑛</m:t>
                    </m:r>
                    <m:r>
                      <a:rPr lang="en-US" sz="2500" i="1" dirty="0" smtClean="0">
                        <a:latin typeface="Cambria Math"/>
                      </a:rPr>
                      <m:t>, </m:t>
                    </m:r>
                    <m:r>
                      <a:rPr lang="en-US" sz="2500" i="1" dirty="0" err="1">
                        <a:latin typeface="Cambria Math"/>
                      </a:rPr>
                      <m:t>𝑑𝑖𝑎𝑚</m:t>
                    </m:r>
                    <m:r>
                      <a:rPr lang="en-US" sz="2500" i="1" dirty="0">
                        <a:latin typeface="Cambria Math"/>
                      </a:rPr>
                      <m:t>, </m:t>
                    </m:r>
                  </m:oMath>
                </a14:m>
                <a:r>
                  <a:rPr lang="en-US" sz="2500" dirty="0"/>
                  <a:t>etc.; no root, no spanning tree):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200" dirty="0"/>
                  <a:t>All independently initiate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𝐴𝑠𝑦𝑛𝑐h𝐵𝑐𝑎𝑠𝑡𝐴𝑐𝑘</m:t>
                    </m:r>
                  </m:oMath>
                </a14:m>
                <a:r>
                  <a:rPr lang="en-US" sz="2200" dirty="0"/>
                  <a:t>, use it to determine max, max elects itself.</a:t>
                </a:r>
              </a:p>
            </p:txBody>
          </p:sp>
        </mc:Choice>
        <mc:Fallback xmlns="">
          <p:sp>
            <p:nvSpPr>
              <p:cNvPr id="143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1" y="1355183"/>
                <a:ext cx="8533440" cy="5322799"/>
              </a:xfrm>
              <a:blipFill rotWithShape="1">
                <a:blip r:embed="rId3"/>
                <a:stretch>
                  <a:fillRect l="-1072" t="-1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4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275070"/>
            <a:ext cx="8231040" cy="114348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Next lecture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600" y="1600008"/>
            <a:ext cx="8534880" cy="487779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More asynchronous network algorithms</a:t>
            </a:r>
          </a:p>
          <a:p>
            <a:pPr marL="783372" lvl="1" indent="-260644"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Breadth-first </a:t>
            </a:r>
            <a:r>
              <a:rPr lang="en-US" dirty="0"/>
              <a:t>search</a:t>
            </a:r>
          </a:p>
          <a:p>
            <a:pPr marL="783372" lvl="1" indent="-260644"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Shortest paths</a:t>
            </a:r>
          </a:p>
          <a:p>
            <a:pPr marL="783372" lvl="1" indent="-260644"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Minimum spanning tree (GHS)</a:t>
            </a: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Readings:  </a:t>
            </a:r>
          </a:p>
          <a:p>
            <a:pPr marL="791736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900" dirty="0" smtClean="0"/>
              <a:t>Sections 15.3-15.5</a:t>
            </a:r>
          </a:p>
          <a:p>
            <a:pPr marL="791736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900" dirty="0" smtClean="0">
                <a:solidFill>
                  <a:srgbClr val="008000"/>
                </a:solidFill>
              </a:rPr>
              <a:t>[</a:t>
            </a:r>
            <a:r>
              <a:rPr lang="en-US" sz="2900" dirty="0" err="1" smtClean="0">
                <a:solidFill>
                  <a:srgbClr val="008000"/>
                </a:solidFill>
              </a:rPr>
              <a:t>Gallager</a:t>
            </a:r>
            <a:r>
              <a:rPr lang="en-US" sz="2900" dirty="0">
                <a:solidFill>
                  <a:srgbClr val="008000"/>
                </a:solidFill>
              </a:rPr>
              <a:t>, </a:t>
            </a:r>
            <a:r>
              <a:rPr lang="en-US" sz="2900" dirty="0" err="1">
                <a:solidFill>
                  <a:srgbClr val="008000"/>
                </a:solidFill>
              </a:rPr>
              <a:t>Humblet</a:t>
            </a:r>
            <a:r>
              <a:rPr lang="en-US" sz="2900" dirty="0">
                <a:solidFill>
                  <a:srgbClr val="008000"/>
                </a:solidFill>
              </a:rPr>
              <a:t>, </a:t>
            </a:r>
            <a:r>
              <a:rPr lang="en-US" sz="2900" dirty="0" err="1">
                <a:solidFill>
                  <a:srgbClr val="008000"/>
                </a:solidFill>
              </a:rPr>
              <a:t>Spira</a:t>
            </a:r>
            <a:r>
              <a:rPr lang="en-US" sz="2900" dirty="0">
                <a:solidFill>
                  <a:srgbClr val="008000"/>
                </a:solidFill>
              </a:rPr>
              <a:t>]</a:t>
            </a: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82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4800" y="0"/>
            <a:ext cx="8229600" cy="1142040"/>
          </a:xfrm>
        </p:spPr>
        <p:txBody>
          <a:bodyPr/>
          <a:lstStyle/>
          <a:p>
            <a:r>
              <a:rPr lang="en-US"/>
              <a:t>Example:  Incrementing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601" y="1295400"/>
                <a:ext cx="8533440" cy="51809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200" dirty="0" smtClean="0"/>
                  <a:t>Two processes,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𝑃</m:t>
                    </m:r>
                    <m:r>
                      <a:rPr lang="en-US" sz="2200" i="1" baseline="-25000" dirty="0">
                        <a:latin typeface="Cambria Math"/>
                      </a:rPr>
                      <m:t>1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𝑃</m:t>
                    </m:r>
                    <m:r>
                      <a:rPr lang="en-US" sz="2200" i="1" baseline="-25000" dirty="0">
                        <a:latin typeface="Cambria Math"/>
                      </a:rPr>
                      <m:t>2</m:t>
                    </m:r>
                  </m:oMath>
                </a14:m>
                <a:r>
                  <a:rPr lang="en-US" sz="2200" dirty="0"/>
                  <a:t>, </a:t>
                </a:r>
                <a:r>
                  <a:rPr lang="en-US" sz="2200" dirty="0" smtClean="0"/>
                  <a:t>communicating via channels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𝐶</m:t>
                    </m:r>
                    <m:r>
                      <a:rPr lang="en-US" sz="2200" i="1" baseline="-25000" dirty="0" smtClean="0">
                        <a:latin typeface="Cambria Math"/>
                      </a:rPr>
                      <m:t>12</m:t>
                    </m:r>
                  </m:oMath>
                </a14:m>
                <a:r>
                  <a:rPr lang="en-US" sz="2200" baseline="-25000" dirty="0" smtClean="0"/>
                  <a:t>  </a:t>
                </a:r>
                <a:r>
                  <a:rPr lang="en-US" sz="22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𝐶</m:t>
                    </m:r>
                    <m:r>
                      <a:rPr lang="en-US" sz="2200" i="1" baseline="-25000" dirty="0" smtClean="0">
                        <a:latin typeface="Cambria Math"/>
                      </a:rPr>
                      <m:t>21</m:t>
                    </m:r>
                  </m:oMath>
                </a14:m>
                <a:r>
                  <a:rPr lang="en-US" sz="2200" dirty="0" smtClean="0"/>
                  <a:t>: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A50021"/>
                        </a:solidFill>
                        <a:latin typeface="Cambria Math"/>
                      </a:rPr>
                      <m:t>𝑠𝑒𝑛𝑑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A50021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i="1" dirty="0" smtClean="0">
                                <a:solidFill>
                                  <a:srgbClr val="A5002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i="1" dirty="0" smtClean="0">
                                <a:solidFill>
                                  <a:srgbClr val="A5002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sz="2200" b="0" i="1" dirty="0" smtClean="0">
                            <a:solidFill>
                              <a:srgbClr val="A50021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i="1" dirty="0" smtClean="0">
                        <a:solidFill>
                          <a:srgbClr val="A50021"/>
                        </a:solidFill>
                        <a:latin typeface="Cambria Math"/>
                      </a:rPr>
                      <m:t>, </m:t>
                    </m:r>
                    <m:r>
                      <a:rPr lang="en-US" sz="2200" i="1" dirty="0" smtClean="0">
                        <a:solidFill>
                          <a:srgbClr val="A50021"/>
                        </a:solidFill>
                        <a:latin typeface="Cambria Math"/>
                      </a:rPr>
                      <m:t>𝑟𝑒𝑐𝑒𝑖𝑣𝑒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A50021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i="1" dirty="0" smtClean="0">
                                <a:solidFill>
                                  <a:srgbClr val="A5002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i="1" dirty="0" smtClean="0">
                                <a:solidFill>
                                  <a:srgbClr val="A5002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sz="2200" b="0" i="1" dirty="0" smtClean="0">
                            <a:solidFill>
                              <a:srgbClr val="A50021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i="1" dirty="0" smtClean="0">
                        <a:solidFill>
                          <a:srgbClr val="A50021"/>
                        </a:solidFill>
                        <a:latin typeface="Cambria Math"/>
                      </a:rPr>
                      <m:t>, </m:t>
                    </m:r>
                    <m:r>
                      <a:rPr lang="en-US" sz="2200" i="1" dirty="0" smtClean="0">
                        <a:solidFill>
                          <a:srgbClr val="A50021"/>
                        </a:solidFill>
                        <a:latin typeface="Cambria Math"/>
                      </a:rPr>
                      <m:t>𝑠𝑒𝑛𝑑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A50021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i="1" dirty="0" smtClean="0">
                                <a:solidFill>
                                  <a:srgbClr val="A5002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i="1" dirty="0" smtClean="0">
                                <a:solidFill>
                                  <a:srgbClr val="A5002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sz="2200" b="0" i="1" dirty="0" smtClean="0">
                            <a:solidFill>
                              <a:srgbClr val="A50021"/>
                            </a:solidFill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sz="2200" i="1" dirty="0" smtClean="0">
                        <a:solidFill>
                          <a:srgbClr val="A50021"/>
                        </a:solidFill>
                        <a:latin typeface="Cambria Math"/>
                      </a:rPr>
                      <m:t>, </m:t>
                    </m:r>
                    <m:r>
                      <a:rPr lang="en-US" sz="2200" i="1" dirty="0" smtClean="0">
                        <a:solidFill>
                          <a:srgbClr val="A50021"/>
                        </a:solidFill>
                        <a:latin typeface="Cambria Math"/>
                      </a:rPr>
                      <m:t>𝑟𝑒𝑐𝑒𝑖𝑣𝑒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A50021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i="1" dirty="0" smtClean="0">
                                <a:solidFill>
                                  <a:srgbClr val="A5002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i="1" dirty="0" smtClean="0">
                                <a:solidFill>
                                  <a:srgbClr val="A5002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sz="2200" i="1" dirty="0" smtClean="0">
                            <a:solidFill>
                              <a:srgbClr val="A50021"/>
                            </a:solidFill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sz="2200" i="1" dirty="0" smtClean="0">
                        <a:solidFill>
                          <a:srgbClr val="A5002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200" dirty="0" smtClean="0">
                  <a:solidFill>
                    <a:srgbClr val="A5002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200" dirty="0" smtClean="0"/>
                  <a:t>Each process has a </a:t>
                </a:r>
                <a:r>
                  <a:rPr lang="en-US" sz="2200" dirty="0"/>
                  <a:t>local variable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𝑣𝑎𝑙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200" dirty="0"/>
                  <a:t>Initially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𝑃</m:t>
                    </m:r>
                    <m:r>
                      <a:rPr lang="en-US" sz="2200" i="1" baseline="-25000" dirty="0">
                        <a:latin typeface="Cambria Math"/>
                      </a:rPr>
                      <m:t>1</m:t>
                    </m:r>
                    <m:r>
                      <a:rPr lang="en-US" sz="2200" i="1" dirty="0">
                        <a:latin typeface="Cambria Math"/>
                      </a:rPr>
                      <m:t>.</m:t>
                    </m:r>
                    <m:r>
                      <a:rPr lang="en-US" sz="22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𝑣𝑎𝑙</m:t>
                    </m:r>
                    <m:r>
                      <a:rPr lang="en-US" sz="2200" i="1" dirty="0">
                        <a:latin typeface="Cambria Math"/>
                      </a:rPr>
                      <m:t> = 1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𝑃</m:t>
                    </m:r>
                    <m:r>
                      <a:rPr lang="en-US" sz="2200" i="1" baseline="-25000" dirty="0">
                        <a:latin typeface="Cambria Math"/>
                      </a:rPr>
                      <m:t>2</m:t>
                    </m:r>
                    <m:r>
                      <a:rPr lang="en-US" sz="2200" i="1" dirty="0">
                        <a:latin typeface="Cambria Math"/>
                      </a:rPr>
                      <m:t>.</m:t>
                    </m:r>
                    <m:r>
                      <a:rPr lang="en-US" sz="22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𝑣𝑎𝑙</m:t>
                    </m:r>
                    <m:r>
                      <a:rPr lang="en-US" sz="2200" i="1" dirty="0">
                        <a:latin typeface="Cambria Math"/>
                      </a:rPr>
                      <m:t> = 2.</m:t>
                    </m:r>
                  </m:oMath>
                </a14:m>
                <a:endParaRPr lang="en-US" sz="2200" dirty="0"/>
              </a:p>
              <a:p>
                <a:pPr>
                  <a:lnSpc>
                    <a:spcPct val="90000"/>
                  </a:lnSpc>
                </a:pPr>
                <a:r>
                  <a:rPr lang="en-US" sz="2200" dirty="0" smtClean="0"/>
                  <a:t>Transitions</a:t>
                </a:r>
                <a:r>
                  <a:rPr lang="en-US" sz="2200" dirty="0"/>
                  <a:t>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A50021"/>
                        </a:solidFill>
                        <a:latin typeface="Cambria Math"/>
                      </a:rPr>
                      <m:t>𝑠𝑒𝑛𝑑</m:t>
                    </m:r>
                    <m:r>
                      <a:rPr lang="en-US" sz="1800" i="1" dirty="0" smtClean="0">
                        <a:solidFill>
                          <a:srgbClr val="A50021"/>
                        </a:solidFill>
                        <a:latin typeface="Cambria Math"/>
                      </a:rPr>
                      <m:t>(</m:t>
                    </m:r>
                    <m:r>
                      <a:rPr lang="en-US" sz="1800" i="1" dirty="0" smtClean="0">
                        <a:solidFill>
                          <a:srgbClr val="A50021"/>
                        </a:solidFill>
                        <a:latin typeface="Cambria Math"/>
                      </a:rPr>
                      <m:t>𝑣</m:t>
                    </m:r>
                    <m:r>
                      <a:rPr lang="en-US" sz="1800" i="1" dirty="0" smtClean="0">
                        <a:solidFill>
                          <a:srgbClr val="A5002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A50021"/>
                    </a:solidFill>
                  </a:rPr>
                  <a:t>,</a:t>
                </a:r>
                <a:r>
                  <a:rPr lang="en-US" sz="1800" dirty="0"/>
                  <a:t> where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𝑣</m:t>
                    </m:r>
                    <m:r>
                      <a:rPr lang="en-US" sz="1800" i="1" dirty="0" smtClean="0">
                        <a:latin typeface="Cambria Math"/>
                      </a:rPr>
                      <m:t> = </m:t>
                    </m:r>
                    <m:r>
                      <a:rPr lang="en-US" sz="1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𝑣𝑎𝑙</m:t>
                    </m:r>
                  </m:oMath>
                </a14:m>
                <a:r>
                  <a:rPr lang="en-US" sz="1800" dirty="0"/>
                  <a:t>, at any time.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800" dirty="0"/>
                  <a:t>When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A50021"/>
                        </a:solidFill>
                        <a:latin typeface="Cambria Math"/>
                      </a:rPr>
                      <m:t>𝑟𝑒𝑐𝑒𝑖𝑣𝑒</m:t>
                    </m:r>
                    <m:r>
                      <a:rPr lang="en-US" sz="1800" i="1" dirty="0" smtClean="0">
                        <a:solidFill>
                          <a:srgbClr val="A50021"/>
                        </a:solidFill>
                        <a:latin typeface="Cambria Math"/>
                      </a:rPr>
                      <m:t>(</m:t>
                    </m:r>
                    <m:r>
                      <a:rPr lang="en-US" sz="1800" i="1" dirty="0" smtClean="0">
                        <a:solidFill>
                          <a:srgbClr val="A50021"/>
                        </a:solidFill>
                        <a:latin typeface="Cambria Math"/>
                      </a:rPr>
                      <m:t>𝑣</m:t>
                    </m:r>
                    <m:r>
                      <a:rPr lang="en-US" sz="1800" i="1" dirty="0" smtClean="0">
                        <a:solidFill>
                          <a:srgbClr val="A50021"/>
                        </a:solidFill>
                        <a:latin typeface="Cambria Math"/>
                      </a:rPr>
                      <m:t>):  </m:t>
                    </m:r>
                    <m:r>
                      <a:rPr lang="en-US" sz="1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𝑣𝑎𝑙</m:t>
                    </m:r>
                    <m:r>
                      <a:rPr lang="en-US" sz="18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sz="1800" i="1" dirty="0">
                        <a:latin typeface="Cambria Math"/>
                      </a:rPr>
                      <m:t>:= </m:t>
                    </m:r>
                    <m:r>
                      <a:rPr lang="en-US" sz="1800" i="1" dirty="0">
                        <a:latin typeface="Cambria Math"/>
                      </a:rPr>
                      <m:t>𝑣</m:t>
                    </m:r>
                    <m:r>
                      <a:rPr lang="en-US" sz="1800" i="1" dirty="0">
                        <a:latin typeface="Cambria Math"/>
                      </a:rPr>
                      <m:t> + 1.</m:t>
                    </m:r>
                  </m:oMath>
                </a14:m>
                <a:endParaRPr lang="en-US" sz="1800" dirty="0"/>
              </a:p>
              <a:p>
                <a:pPr>
                  <a:lnSpc>
                    <a:spcPct val="90000"/>
                  </a:lnSpc>
                </a:pPr>
                <a:r>
                  <a:rPr lang="en-US" sz="2200" dirty="0">
                    <a:solidFill>
                      <a:srgbClr val="A50021"/>
                    </a:solidFill>
                  </a:rPr>
                  <a:t>Invariant 1:</a:t>
                </a:r>
                <a:r>
                  <a:rPr lang="en-US" sz="2200" dirty="0"/>
                  <a:t>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𝑃</m:t>
                    </m:r>
                    <m:r>
                      <a:rPr lang="en-US" sz="2200" i="1" baseline="-25000" dirty="0">
                        <a:latin typeface="Cambria Math"/>
                      </a:rPr>
                      <m:t>1</m:t>
                    </m:r>
                    <m:r>
                      <a:rPr lang="en-US" sz="2200" b="0" i="1" dirty="0" smtClean="0">
                        <a:latin typeface="Cambria Math"/>
                      </a:rPr>
                      <m:t>.</m:t>
                    </m:r>
                    <m:r>
                      <a:rPr lang="en-US" sz="22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𝑣</m:t>
                    </m:r>
                    <m:r>
                      <a:rPr lang="en-US" sz="22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𝑎𝑙</m:t>
                    </m:r>
                    <m:r>
                      <a:rPr lang="en-US" sz="22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is odd 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𝑃</m:t>
                    </m:r>
                    <m:r>
                      <a:rPr lang="en-US" sz="2200" i="1" baseline="-25000" dirty="0">
                        <a:latin typeface="Cambria Math"/>
                      </a:rPr>
                      <m:t>2</m:t>
                    </m:r>
                    <m:r>
                      <a:rPr lang="en-US" sz="2200" i="1" dirty="0">
                        <a:latin typeface="Cambria Math"/>
                      </a:rPr>
                      <m:t>.</m:t>
                    </m:r>
                    <m:r>
                      <a:rPr lang="en-US" sz="22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𝑣𝑎𝑙</m:t>
                    </m:r>
                  </m:oMath>
                </a14:m>
                <a:r>
                  <a:rPr lang="en-US" sz="2200" dirty="0"/>
                  <a:t> is even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200" dirty="0">
                    <a:solidFill>
                      <a:srgbClr val="A50021"/>
                    </a:solidFill>
                  </a:rPr>
                  <a:t>Proof:</a:t>
                </a:r>
                <a:r>
                  <a:rPr lang="en-US" sz="2200" dirty="0"/>
                  <a:t>  By induction.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800" dirty="0"/>
                  <a:t>Base:  Yes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800" dirty="0"/>
                  <a:t>Inductive step: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/>
                  <a:t>Cases based on various </a:t>
                </a:r>
                <a:r>
                  <a:rPr lang="en-US" sz="1800" dirty="0" smtClean="0"/>
                  <a:t>kinds of send/receive </a:t>
                </a:r>
                <a:r>
                  <a:rPr lang="en-US" sz="1800" dirty="0"/>
                  <a:t>actions.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/>
                  <a:t>Strengthen invariant?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 smtClean="0"/>
                  <a:t>Add that any </a:t>
                </a:r>
                <a:r>
                  <a:rPr lang="en-US" sz="1800" dirty="0"/>
                  <a:t>value 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𝐶</m:t>
                    </m:r>
                    <m:r>
                      <a:rPr lang="en-US" sz="1800" i="1" baseline="-25000" dirty="0">
                        <a:latin typeface="Cambria Math"/>
                      </a:rPr>
                      <m:t>12</m:t>
                    </m:r>
                  </m:oMath>
                </a14:m>
                <a:r>
                  <a:rPr lang="en-US" sz="1800" dirty="0"/>
                  <a:t> is </a:t>
                </a:r>
                <a:r>
                  <a:rPr lang="en-US" sz="1800" dirty="0" smtClean="0"/>
                  <a:t>odd, and any </a:t>
                </a:r>
                <a:r>
                  <a:rPr lang="en-US" sz="1800" dirty="0"/>
                  <a:t>value 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𝐶</m:t>
                    </m:r>
                    <m:r>
                      <a:rPr lang="en-US" sz="1800" i="1" baseline="-25000" dirty="0">
                        <a:latin typeface="Cambria Math"/>
                      </a:rPr>
                      <m:t>21</m:t>
                    </m:r>
                  </m:oMath>
                </a14:m>
                <a:r>
                  <a:rPr lang="en-US" sz="1800" dirty="0"/>
                  <a:t> is even.</a:t>
                </a:r>
              </a:p>
            </p:txBody>
          </p:sp>
        </mc:Choice>
        <mc:Fallback xmlns="">
          <p:sp>
            <p:nvSpPr>
              <p:cNvPr id="182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1" y="1295400"/>
                <a:ext cx="8533440" cy="5180960"/>
              </a:xfrm>
              <a:blipFill rotWithShape="1">
                <a:blip r:embed="rId3"/>
                <a:stretch>
                  <a:fillRect l="-858" t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21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70995</TotalTime>
  <Words>6581</Words>
  <Application>Microsoft Office PowerPoint</Application>
  <PresentationFormat>On-screen Show (4:3)</PresentationFormat>
  <Paragraphs>925</Paragraphs>
  <Slides>81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Office Theme</vt:lpstr>
      <vt:lpstr>6.852: Distributed Algorithms Fall, 2015</vt:lpstr>
      <vt:lpstr>Today’s plan</vt:lpstr>
      <vt:lpstr>Input/Output automaton</vt:lpstr>
      <vt:lpstr>Channel automaton</vt:lpstr>
      <vt:lpstr>Executions</vt:lpstr>
      <vt:lpstr>Properties and Proof Methods</vt:lpstr>
      <vt:lpstr>Compositional reasoning</vt:lpstr>
      <vt:lpstr>Invariants</vt:lpstr>
      <vt:lpstr>Example:  Incrementing</vt:lpstr>
      <vt:lpstr>Example:  Incrementing</vt:lpstr>
      <vt:lpstr>Trace properties</vt:lpstr>
      <vt:lpstr>Safety and liveness properties</vt:lpstr>
      <vt:lpstr>Safety property S</vt:lpstr>
      <vt:lpstr>Proving a safety property</vt:lpstr>
      <vt:lpstr>Liveness property L</vt:lpstr>
      <vt:lpstr>Safety and liveness</vt:lpstr>
      <vt:lpstr>Automata as specifications</vt:lpstr>
      <vt:lpstr>Hierarchical proofs</vt:lpstr>
      <vt:lpstr>Hierarchical proofs</vt:lpstr>
      <vt:lpstr>Hierarchical proofs</vt:lpstr>
      <vt:lpstr>Simulation relations</vt:lpstr>
      <vt:lpstr>Simulation relations</vt:lpstr>
      <vt:lpstr>Simulation relations</vt:lpstr>
      <vt:lpstr>Simulation relations</vt:lpstr>
      <vt:lpstr>Simulation relations</vt:lpstr>
      <vt:lpstr>Simulation relations</vt:lpstr>
      <vt:lpstr>Example:  Channels</vt:lpstr>
      <vt:lpstr>Two channels implement one</vt:lpstr>
      <vt:lpstr>Two channels implement one</vt:lpstr>
      <vt:lpstr>Two channels implement one</vt:lpstr>
      <vt:lpstr>Showing R is a simulation relation</vt:lpstr>
      <vt:lpstr>Showing R is a simulation relation</vt:lpstr>
      <vt:lpstr>Asynchronous network model</vt:lpstr>
      <vt:lpstr>Send/Receive System</vt:lpstr>
      <vt:lpstr>PowerPoint Presentation</vt:lpstr>
      <vt:lpstr>Broadcast and multicast systems</vt:lpstr>
      <vt:lpstr>Asynchronous network algorithms</vt:lpstr>
      <vt:lpstr>Asynchronous network algorithms</vt:lpstr>
      <vt:lpstr>Algorithms for  Leader Election in a Ring</vt:lpstr>
      <vt:lpstr>Leader election in a ring</vt:lpstr>
      <vt:lpstr>AsynchLCR, process i</vt:lpstr>
      <vt:lpstr>AsynchLCR properties</vt:lpstr>
      <vt:lpstr>Safety proof</vt:lpstr>
      <vt:lpstr>Liveness proof</vt:lpstr>
      <vt:lpstr>Complexity</vt:lpstr>
      <vt:lpstr>Reducing the message complexity</vt:lpstr>
      <vt:lpstr>Peterson’s algorithm</vt:lpstr>
      <vt:lpstr>PetersonLeader</vt:lpstr>
      <vt:lpstr>PetersonLeader</vt:lpstr>
      <vt:lpstr>PetersonLeader</vt:lpstr>
      <vt:lpstr>Leader election in a ring</vt:lpstr>
      <vt:lpstr>Lower Bound for  Leader Election in a Ring</vt:lpstr>
      <vt:lpstr>(n log⁡n) lower bound</vt:lpstr>
      <vt:lpstr>(n log⁡n) lower bound</vt:lpstr>
      <vt:lpstr>(n log⁡n) lower bound</vt:lpstr>
      <vt:lpstr>(n log⁡n) lower bound</vt:lpstr>
      <vt:lpstr>Proof of Lemma 2</vt:lpstr>
      <vt:lpstr>Proof of Lemma 2</vt:lpstr>
      <vt:lpstr>Proof of Lemma 2</vt:lpstr>
      <vt:lpstr>Proof of Lemma 2</vt:lpstr>
      <vt:lpstr>Proof of Lemma 2</vt:lpstr>
      <vt:lpstr>Lower bound, cont’d</vt:lpstr>
      <vt:lpstr>Lower bound, cont’d</vt:lpstr>
      <vt:lpstr>Leader Election in General Networks</vt:lpstr>
      <vt:lpstr>Leader election in general networks</vt:lpstr>
      <vt:lpstr>Spanning Trees and Searching</vt:lpstr>
      <vt:lpstr>Spanning trees and searching</vt:lpstr>
      <vt:lpstr>AsynchSpanningTree, Process i</vt:lpstr>
      <vt:lpstr>AsynchSpanningTree</vt:lpstr>
      <vt:lpstr>AsynchSpanningTree</vt:lpstr>
      <vt:lpstr>AsynchSpanningTree</vt:lpstr>
      <vt:lpstr>AsynchSpanningTree</vt:lpstr>
      <vt:lpstr>AsynchSpanningTree</vt:lpstr>
      <vt:lpstr>AsynchSpanningTree</vt:lpstr>
      <vt:lpstr>AsynchSpanningTree</vt:lpstr>
      <vt:lpstr>AsynchSpanningTree</vt:lpstr>
      <vt:lpstr>AsynchSpanningTree</vt:lpstr>
      <vt:lpstr>AsynchSpanningTree</vt:lpstr>
      <vt:lpstr>Applications of AsynchSpanningTree</vt:lpstr>
      <vt:lpstr>More applications</vt:lpstr>
      <vt:lpstr>Next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 for Wireless Networks</dc:title>
  <dc:creator>Nancy Lynch</dc:creator>
  <cp:lastModifiedBy>Nancy Lynch</cp:lastModifiedBy>
  <cp:revision>2647</cp:revision>
  <dcterms:created xsi:type="dcterms:W3CDTF">2012-01-05T23:07:25Z</dcterms:created>
  <dcterms:modified xsi:type="dcterms:W3CDTF">2015-10-14T19:03:32Z</dcterms:modified>
</cp:coreProperties>
</file>