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590" r:id="rId2"/>
    <p:sldId id="899" r:id="rId3"/>
    <p:sldId id="924" r:id="rId4"/>
    <p:sldId id="922" r:id="rId5"/>
    <p:sldId id="926" r:id="rId6"/>
    <p:sldId id="904" r:id="rId7"/>
    <p:sldId id="905" r:id="rId8"/>
    <p:sldId id="906" r:id="rId9"/>
    <p:sldId id="907" r:id="rId10"/>
    <p:sldId id="908" r:id="rId11"/>
    <p:sldId id="909" r:id="rId12"/>
    <p:sldId id="910" r:id="rId13"/>
    <p:sldId id="911" r:id="rId14"/>
    <p:sldId id="912" r:id="rId15"/>
    <p:sldId id="913" r:id="rId16"/>
    <p:sldId id="914" r:id="rId17"/>
    <p:sldId id="915" r:id="rId18"/>
    <p:sldId id="918" r:id="rId19"/>
    <p:sldId id="917" r:id="rId20"/>
    <p:sldId id="900" r:id="rId21"/>
    <p:sldId id="919" r:id="rId22"/>
    <p:sldId id="838" r:id="rId23"/>
    <p:sldId id="839" r:id="rId24"/>
    <p:sldId id="840" r:id="rId25"/>
    <p:sldId id="841" r:id="rId26"/>
    <p:sldId id="842" r:id="rId27"/>
    <p:sldId id="843" r:id="rId28"/>
    <p:sldId id="844" r:id="rId29"/>
    <p:sldId id="845" r:id="rId30"/>
    <p:sldId id="846" r:id="rId31"/>
    <p:sldId id="847" r:id="rId32"/>
    <p:sldId id="848" r:id="rId33"/>
    <p:sldId id="849" r:id="rId34"/>
    <p:sldId id="850" r:id="rId35"/>
    <p:sldId id="851" r:id="rId36"/>
    <p:sldId id="852" r:id="rId37"/>
    <p:sldId id="853" r:id="rId38"/>
    <p:sldId id="854" r:id="rId39"/>
    <p:sldId id="855" r:id="rId40"/>
    <p:sldId id="856" r:id="rId41"/>
    <p:sldId id="928" r:id="rId42"/>
    <p:sldId id="901" r:id="rId43"/>
    <p:sldId id="858" r:id="rId44"/>
    <p:sldId id="859" r:id="rId45"/>
    <p:sldId id="860" r:id="rId46"/>
    <p:sldId id="861" r:id="rId47"/>
    <p:sldId id="862" r:id="rId48"/>
    <p:sldId id="863" r:id="rId49"/>
    <p:sldId id="864" r:id="rId50"/>
    <p:sldId id="920" r:id="rId51"/>
    <p:sldId id="866" r:id="rId52"/>
    <p:sldId id="867" r:id="rId53"/>
    <p:sldId id="868" r:id="rId54"/>
    <p:sldId id="927" r:id="rId55"/>
    <p:sldId id="870" r:id="rId56"/>
    <p:sldId id="871" r:id="rId57"/>
    <p:sldId id="872" r:id="rId58"/>
    <p:sldId id="873" r:id="rId59"/>
    <p:sldId id="874" r:id="rId60"/>
    <p:sldId id="875" r:id="rId61"/>
    <p:sldId id="876" r:id="rId62"/>
    <p:sldId id="902" r:id="rId63"/>
    <p:sldId id="878" r:id="rId64"/>
    <p:sldId id="879" r:id="rId65"/>
    <p:sldId id="880" r:id="rId66"/>
    <p:sldId id="881" r:id="rId67"/>
    <p:sldId id="882" r:id="rId68"/>
    <p:sldId id="883" r:id="rId69"/>
    <p:sldId id="88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3085" autoAdjust="0"/>
  </p:normalViewPr>
  <p:slideViewPr>
    <p:cSldViewPr>
      <p:cViewPr varScale="1">
        <p:scale>
          <a:sx n="88" d="100"/>
          <a:sy n="8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consistent global </a:t>
            </a:r>
            <a:r>
              <a:rPr lang="en-US" dirty="0" err="1" smtClean="0"/>
              <a:t>shapshots</a:t>
            </a:r>
            <a:r>
              <a:rPr lang="en-US" dirty="0" smtClean="0"/>
              <a:t> can be used to detect termination.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F0203-6CBE-4E31-A27A-3590DE2CA2FA}" type="slidenum">
              <a:rPr lang="en-US"/>
              <a:pPr/>
              <a:t>15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Now a message arrives from the middle node to the lower left, with no effect, since the node already has a parent.  </a:t>
            </a:r>
          </a:p>
          <a:p>
            <a:r>
              <a:rPr lang="en-US"/>
              <a:t>Then three more messages in buffers are sent.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792F2-64E4-4914-8C79-7833C75F00A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The message to the left node arrives, setting the parent pointer.  </a:t>
            </a:r>
          </a:p>
          <a:p>
            <a:r>
              <a:rPr lang="en-US" dirty="0"/>
              <a:t>The other messages arrive, having no effect.  </a:t>
            </a:r>
          </a:p>
          <a:p>
            <a:r>
              <a:rPr lang="en-US" dirty="0"/>
              <a:t>The final message from the root is sent and arrives, with no effect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 this shows the final spanning tree.</a:t>
            </a:r>
          </a:p>
          <a:p>
            <a:r>
              <a:rPr lang="en-US" dirty="0"/>
              <a:t>It’s not breadth-first.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AD3EC4-4236-45FC-BD52-BDE1331E573C}" type="slidenum">
              <a:rPr lang="en-US"/>
              <a:pPr/>
              <a:t>17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Time is bounded linearly in terms of the diameter because time to reach nodes at distance k from i0</a:t>
            </a:r>
            <a:r>
              <a:rPr lang="en-US" baseline="0" dirty="0" smtClean="0"/>
              <a:t> is bounded linearly in terms of k.</a:t>
            </a:r>
          </a:p>
          <a:p>
            <a:r>
              <a:rPr lang="en-US" baseline="0" dirty="0" smtClean="0"/>
              <a:t>Can prove this by induction on k.</a:t>
            </a:r>
          </a:p>
          <a:p>
            <a:r>
              <a:rPr lang="en-US" baseline="0" dirty="0" smtClean="0"/>
              <a:t>No pile-ups to worry about here.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Convergecast</a:t>
            </a:r>
            <a:r>
              <a:rPr lang="en-US" dirty="0" smtClean="0"/>
              <a:t> works as in the synchronous setting:  leafs initiate responses,</a:t>
            </a:r>
            <a:r>
              <a:rPr lang="en-US" baseline="0" dirty="0" smtClean="0"/>
              <a:t> internal nodes wait for responses from children before sending response to parent.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9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a relaxation algorithm,</a:t>
            </a:r>
            <a:r>
              <a:rPr lang="en-US" baseline="0" dirty="0" smtClean="0"/>
              <a:t> just to get a BF tree.  In the synchronous case, we didn’t need relaxation here, but only when we introduced weights.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D46C24-8DD0-4825-A61E-AAFCE5DC5D3E}" type="slidenum">
              <a:rPr lang="en-US"/>
              <a:pPr/>
              <a:t>22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8C23B2-2DA6-4A06-8301-E42755862652}" type="slidenum">
              <a:rPr lang="en-US"/>
              <a:pPr/>
              <a:t>23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Following the same order of steps as for AsynchSpanningTree, but now with distances and corrections.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FD7325-CCEE-42F4-A5D4-E443066B7A12}" type="slidenum">
              <a:rPr lang="en-US"/>
              <a:pPr/>
              <a:t>24</a:t>
            </a:fld>
            <a:endParaRPr 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Direction of messages indicated</a:t>
            </a:r>
            <a:r>
              <a:rPr lang="en-US" baseline="0" dirty="0" smtClean="0"/>
              <a:t> by putting the message on the left of the outgoing edge.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B7CFEA-F516-421B-8750-62EAC9EB881C}" type="slidenum">
              <a:rPr lang="en-US"/>
              <a:pPr/>
              <a:t>25</a:t>
            </a:fld>
            <a:endParaRPr 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444F7F-3997-40BE-A816-A94C3496EDB2}" type="slidenum">
              <a:rPr lang="en-US"/>
              <a:pPr/>
              <a:t>26</a:t>
            </a:fld>
            <a:endParaRPr 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E70FBB-610E-41E1-8947-6A68EBB5502E}" type="slidenum">
              <a:rPr lang="en-US"/>
              <a:pPr/>
              <a:t>7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Notice that the process ignores an</a:t>
            </a:r>
            <a:r>
              <a:rPr lang="en-US" baseline="0" dirty="0" smtClean="0"/>
              <a:t> incoming message if it already has its parent determined.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A502A-B98B-4CD4-90B1-5419CC6E85E6}" type="slidenum">
              <a:rPr lang="en-US"/>
              <a:pPr/>
              <a:t>27</a:t>
            </a:fld>
            <a:endParaRPr 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Not representing the messages</a:t>
            </a:r>
            <a:r>
              <a:rPr lang="en-US" baseline="0" dirty="0" smtClean="0"/>
              <a:t> going back to the parent---we don’t actually need them.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CFD2B6-BBEF-4971-94F8-7D6A03A96950}" type="slidenum">
              <a:rPr lang="en-US"/>
              <a:pPr/>
              <a:t>28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169FB3-E1E4-4A4A-9A90-3533460671E7}" type="slidenum">
              <a:rPr lang="en-US"/>
              <a:pPr/>
              <a:t>29</a:t>
            </a:fld>
            <a:endParaRPr 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7FA48B-B215-4709-AA9C-43558D461026}" type="slidenum">
              <a:rPr lang="en-US"/>
              <a:pPr/>
              <a:t>30</a:t>
            </a:fld>
            <a:endParaRPr 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81EE3A-24CB-48C8-A20F-958F65D309DD}" type="slidenum">
              <a:rPr lang="en-US"/>
              <a:pPr/>
              <a:t>31</a:t>
            </a:fld>
            <a:endParaRPr 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Here we have a correction, when the message from the middle node arrives at the lower node.  Instead of discarding it as in AsynchSpanningTree, now the estimate is lowered from 4 to 2.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21C19-3FE9-4C18-B283-F3173B8D3DF0}" type="slidenum">
              <a:rPr lang="en-US"/>
              <a:pPr/>
              <a:t>32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One 4 message arrives and gets ignored.  </a:t>
            </a:r>
          </a:p>
          <a:p>
            <a:r>
              <a:rPr lang="en-US"/>
              <a:t>Another arrives and causes a dist to be set to 5.</a:t>
            </a:r>
          </a:p>
          <a:p>
            <a:r>
              <a:rPr lang="en-US"/>
              <a:t>The bottom node sends out 2.</a:t>
            </a:r>
          </a:p>
          <a:p>
            <a:r>
              <a:rPr lang="en-US"/>
              <a:t>The valley node sends out 1.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553F0-B37E-438C-AC70-3D549707F06D}" type="slidenum">
              <a:rPr lang="en-US"/>
              <a:pPr/>
              <a:t>33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Messages from the 5-node get </a:t>
            </a:r>
            <a:r>
              <a:rPr lang="en-US" dirty="0" smtClean="0"/>
              <a:t>sent </a:t>
            </a:r>
            <a:r>
              <a:rPr lang="en-US" dirty="0"/>
              <a:t>and received.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A54F0-6DCC-404A-B3BE-271396441E95}" type="slidenum">
              <a:rPr lang="en-US"/>
              <a:pPr/>
              <a:t>34</a:t>
            </a:fld>
            <a:endParaRPr 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Another correction, lower left from 5 to 3.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AE3EA6-9381-47DB-8813-46630D0833D6}" type="slidenum">
              <a:rPr lang="en-US"/>
              <a:pPr/>
              <a:t>35</a:t>
            </a:fld>
            <a:endParaRPr 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And corrected yet again, from 3 to 2.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76E391-EA98-4F37-AC39-70268B391F69}" type="slidenum">
              <a:rPr lang="en-US"/>
              <a:pPr/>
              <a:t>36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And a correction from 6 to 2.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AD2D49-D1E0-41A1-9EB4-75BB4D280253}" type="slidenum">
              <a:rPr lang="en-US"/>
              <a:pPr/>
              <a:t>8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The black dots represent the search messages in local send buffers.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C29394-7755-463E-8F02-A517910C6554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And a final correction on the left, from 2 to 1.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D9187-CB47-4A5F-AC89-F67D21AF5934}" type="slidenum">
              <a:rPr lang="en-US"/>
              <a:pPr/>
              <a:t>38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time bound, the shortest path info has to propagate at most </a:t>
            </a:r>
            <a:r>
              <a:rPr lang="en-US" dirty="0" err="1"/>
              <a:t>diam</a:t>
            </a:r>
            <a:r>
              <a:rPr lang="en-US" dirty="0"/>
              <a:t> steps.  But at each hop, the message could be behind other messages, at most n of them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Actually,</a:t>
            </a:r>
            <a:r>
              <a:rPr lang="en-US" baseline="0" dirty="0" smtClean="0"/>
              <a:t> the bound should be better than this because of a pipelining effect.  As we have seen before.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Discuss the new type of </a:t>
            </a:r>
            <a:r>
              <a:rPr lang="en-US" dirty="0" err="1" smtClean="0"/>
              <a:t>convergecast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Baruch </a:t>
            </a:r>
            <a:r>
              <a:rPr lang="en-US" dirty="0" err="1" smtClean="0"/>
              <a:t>Awerbuch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3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38690-666E-4C0C-B99E-A6BAF72FF091}" type="slidenum">
              <a:rPr lang="en-US"/>
              <a:pPr/>
              <a:t>40</a:t>
            </a:fld>
            <a:endParaRPr lang="en-US"/>
          </a:p>
        </p:txBody>
      </p:sp>
      <p:sp>
        <p:nvSpPr>
          <p:cNvPr id="1474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</p:spPr>
      </p:sp>
      <p:sp>
        <p:nvSpPr>
          <p:cNvPr id="1474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 dirty="0" smtClean="0"/>
              <a:t>We have </a:t>
            </a:r>
            <a:r>
              <a:rPr lang="en-US" dirty="0" err="1" smtClean="0"/>
              <a:t>diam</a:t>
            </a:r>
            <a:r>
              <a:rPr lang="en-US" dirty="0" smtClean="0"/>
              <a:t> phases.</a:t>
            </a:r>
          </a:p>
          <a:p>
            <a:endParaRPr lang="en-US" dirty="0" smtClean="0"/>
          </a:p>
          <a:p>
            <a:r>
              <a:rPr lang="en-US" dirty="0" smtClean="0"/>
              <a:t>Messages</a:t>
            </a:r>
            <a:r>
              <a:rPr lang="en-US" dirty="0"/>
              <a:t>:  O(|E|) search/</a:t>
            </a:r>
            <a:r>
              <a:rPr lang="en-US" dirty="0" err="1"/>
              <a:t>ack</a:t>
            </a:r>
            <a:r>
              <a:rPr lang="en-US" dirty="0"/>
              <a:t> messages because each edge is explored once in each direction.</a:t>
            </a:r>
          </a:p>
          <a:p>
            <a:r>
              <a:rPr lang="en-US" dirty="0"/>
              <a:t>The n </a:t>
            </a:r>
            <a:r>
              <a:rPr lang="en-US" dirty="0" err="1"/>
              <a:t>diam</a:t>
            </a:r>
            <a:r>
              <a:rPr lang="en-US" dirty="0"/>
              <a:t> messages arise because each tree edge is traversed at most once by </a:t>
            </a:r>
            <a:r>
              <a:rPr lang="en-US" dirty="0" err="1"/>
              <a:t>newphase</a:t>
            </a:r>
            <a:r>
              <a:rPr lang="en-US" dirty="0"/>
              <a:t>/</a:t>
            </a:r>
            <a:r>
              <a:rPr lang="en-US" dirty="0" err="1"/>
              <a:t>convergecast</a:t>
            </a:r>
            <a:r>
              <a:rPr lang="en-US" dirty="0"/>
              <a:t> messages at each phase.</a:t>
            </a:r>
          </a:p>
          <a:p>
            <a:endParaRPr lang="en-US" dirty="0"/>
          </a:p>
          <a:p>
            <a:r>
              <a:rPr lang="en-US" dirty="0"/>
              <a:t>For the time analysis, we have </a:t>
            </a:r>
            <a:r>
              <a:rPr lang="en-US" dirty="0" err="1"/>
              <a:t>diam</a:t>
            </a:r>
            <a:r>
              <a:rPr lang="en-US" dirty="0"/>
              <a:t> phases, each of which takes time at most </a:t>
            </a:r>
            <a:r>
              <a:rPr lang="en-US" dirty="0" err="1"/>
              <a:t>diam</a:t>
            </a:r>
            <a:r>
              <a:rPr lang="en-US" dirty="0"/>
              <a:t> d.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comparisons are neglecting local processing time l and pileups.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LayeredBFS</a:t>
            </a:r>
            <a:r>
              <a:rPr lang="en-US" dirty="0" smtClean="0"/>
              <a:t> improves on communication, but at a cost in time.</a:t>
            </a:r>
          </a:p>
          <a:p>
            <a:endParaRPr lang="en-US" dirty="0" smtClean="0"/>
          </a:p>
          <a:p>
            <a:r>
              <a:rPr lang="en-US" dirty="0" smtClean="0"/>
              <a:t>Message complexity for </a:t>
            </a:r>
            <a:r>
              <a:rPr lang="en-US" dirty="0" err="1" smtClean="0"/>
              <a:t>AsynchBFS</a:t>
            </a:r>
            <a:r>
              <a:rPr lang="en-US" dirty="0" smtClean="0"/>
              <a:t>:  If </a:t>
            </a:r>
            <a:r>
              <a:rPr lang="en-US" dirty="0" err="1" smtClean="0"/>
              <a:t>diam</a:t>
            </a:r>
            <a:r>
              <a:rPr lang="en-US" dirty="0" smtClean="0"/>
              <a:t> is known, we need consider only </a:t>
            </a:r>
            <a:r>
              <a:rPr lang="en-US" dirty="0" err="1" smtClean="0"/>
              <a:t>diam</a:t>
            </a:r>
            <a:r>
              <a:rPr lang="en-US" dirty="0" smtClean="0"/>
              <a:t> different estimates along each edge (only estimates of size \</a:t>
            </a:r>
            <a:r>
              <a:rPr lang="en-US" dirty="0" err="1" smtClean="0"/>
              <a:t>leq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Time complexity for </a:t>
            </a:r>
            <a:r>
              <a:rPr lang="en-US" dirty="0" err="1" smtClean="0"/>
              <a:t>AsynchBFS</a:t>
            </a:r>
            <a:r>
              <a:rPr lang="en-US" dirty="0" smtClean="0"/>
              <a:t>:  Because we are ignoring the pileups in the channels.  Each shortest</a:t>
            </a:r>
            <a:r>
              <a:rPr lang="en-US" baseline="0" dirty="0" smtClean="0"/>
              <a:t> path gets traversed in just </a:t>
            </a:r>
            <a:r>
              <a:rPr lang="en-US" baseline="0" dirty="0" err="1" smtClean="0"/>
              <a:t>diam</a:t>
            </a:r>
            <a:r>
              <a:rPr lang="en-US" baseline="0" dirty="0" smtClean="0"/>
              <a:t> d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5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43A945-AD09-4289-8B03-4FF22E6B18B6}" type="slidenum">
              <a:rPr lang="en-US"/>
              <a:pPr/>
              <a:t>43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095BE-A400-4DA5-9514-BE823544E2C3}" type="slidenum">
              <a:rPr lang="en-US"/>
              <a:pPr/>
              <a:t>44</a:t>
            </a:fld>
            <a:endParaRPr 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0B3D5D-8837-4837-87AD-B6E639CC1433}" type="slidenum">
              <a:rPr lang="en-US"/>
              <a:pPr/>
              <a:t>49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unique edge in each level 1 component, that is…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9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 edge in each level (k+1) component,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D8461B-C78F-4BF0-BD8C-C11BEAB25A56}" type="slidenum">
              <a:rPr lang="en-US"/>
              <a:pPr/>
              <a:t>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Send a message.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FD530A-7974-4E4B-9C32-AF410F00AB05}" type="slidenum">
              <a:rPr lang="en-US"/>
              <a:pPr/>
              <a:t>56</a:t>
            </a:fld>
            <a:endParaRPr lang="en-US"/>
          </a:p>
        </p:txBody>
      </p:sp>
      <p:sp>
        <p:nvSpPr>
          <p:cNvPr id="1628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C8DE1B-4FE9-4CF7-9AB9-39625710400B}" type="slidenum">
              <a:rPr lang="en-US"/>
              <a:pPr/>
              <a:t>57</a:t>
            </a:fld>
            <a:endParaRPr lang="en-US"/>
          </a:p>
        </p:txBody>
      </p:sp>
      <p:sp>
        <p:nvSpPr>
          <p:cNvPr id="1648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48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/>
              <a:t>General theory requires just that an edge being added should be the MWOE of some component.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2F47E8-E0E3-40D8-B9B4-63808D5B560D}" type="slidenum">
              <a:rPr lang="en-US"/>
              <a:pPr/>
              <a:t>58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Lemma 4.5 in the book and a following argument about decreasing weights to show the existence of the pair C, C’.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82FCE-26AD-4B0D-AFC7-AE6B85B310BC}" type="slidenum">
              <a:rPr lang="en-US"/>
              <a:pPr/>
              <a:t>60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algorithm is basically like</a:t>
            </a:r>
            <a:r>
              <a:rPr lang="en-US" baseline="0" dirty="0" smtClean="0"/>
              <a:t> the synchronous one.</a:t>
            </a:r>
          </a:p>
          <a:p>
            <a:r>
              <a:rPr lang="en-US" baseline="0" dirty="0" smtClean="0"/>
              <a:t>Leaders initiate the searches throughout their component </a:t>
            </a:r>
            <a:r>
              <a:rPr lang="en-US" baseline="0" dirty="0" err="1" smtClean="0"/>
              <a:t>triees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slide addresses the local search part.</a:t>
            </a:r>
          </a:p>
          <a:p>
            <a:endParaRPr lang="en-US" baseline="0" dirty="0" smtClean="0"/>
          </a:p>
          <a:p>
            <a:r>
              <a:rPr lang="en-US" dirty="0" smtClean="0"/>
              <a:t>The </a:t>
            </a:r>
            <a:r>
              <a:rPr lang="en-US" dirty="0"/>
              <a:t>second case is tricky---it’s really two </a:t>
            </a:r>
            <a:r>
              <a:rPr lang="en-US" dirty="0" smtClean="0"/>
              <a:t>cases:</a:t>
            </a:r>
          </a:p>
          <a:p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/>
              <a:t>levels are the same then the cores must be </a:t>
            </a:r>
            <a:r>
              <a:rPr lang="en-US" dirty="0" smtClean="0"/>
              <a:t>different, </a:t>
            </a:r>
            <a:r>
              <a:rPr lang="en-US" dirty="0"/>
              <a:t>and the components are therefore different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On the other hand, if j’s level is higher, then it can’t be in the same component because that component is currently searching. 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imagining that the absorb occurs and j learns about it atomically.  Later when we implement this at a finer level of granularity, the absorb will be defined to occur when i SENDS a connect message to j.  </a:t>
            </a:r>
          </a:p>
          <a:p>
            <a:r>
              <a:rPr lang="en-US" baseline="0" dirty="0" smtClean="0"/>
              <a:t>But this case analysis is based on when j RECEIVES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59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j already reported its </a:t>
            </a:r>
            <a:r>
              <a:rPr lang="en-US" dirty="0" err="1" smtClean="0"/>
              <a:t>mwoe</a:t>
            </a:r>
            <a:r>
              <a:rPr lang="en-US" dirty="0" smtClean="0"/>
              <a:t>, it must lead to a node that</a:t>
            </a:r>
            <a:r>
              <a:rPr lang="en-US" baseline="0" dirty="0" smtClean="0"/>
              <a:t> is “caught up”, that is, with level at least as high as the current level of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8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290369-DD87-4512-A175-B4CBDF1458A5}" type="slidenum">
              <a:rPr lang="en-US"/>
              <a:pPr/>
              <a:t>66</a:t>
            </a:fld>
            <a:endParaRPr lang="en-US"/>
          </a:p>
        </p:txBody>
      </p:sp>
      <p:sp>
        <p:nvSpPr>
          <p:cNvPr id="1331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/>
              <a:t>The time bound assumes all nodes wake up together, at time 0.</a:t>
            </a:r>
          </a:p>
          <a:p>
            <a:r>
              <a:rPr lang="en-US"/>
              <a:t>LTTR.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C8D00-6392-48B5-A0E9-F40173FB0FB5}" type="slidenum">
              <a:rPr lang="en-US"/>
              <a:pPr/>
              <a:t>67</a:t>
            </a:fld>
            <a:endParaRPr lang="en-US"/>
          </a:p>
        </p:txBody>
      </p:sp>
      <p:sp>
        <p:nvSpPr>
          <p:cNvPr id="1351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340C-19DD-43B5-AD92-C273251FB272}" type="slidenum">
              <a:rPr lang="en-US"/>
              <a:pPr/>
              <a:t>68</a:t>
            </a:fld>
            <a:endParaRPr lang="en-US"/>
          </a:p>
        </p:txBody>
      </p:sp>
      <p:sp>
        <p:nvSpPr>
          <p:cNvPr id="1781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817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 dirty="0" smtClean="0"/>
              <a:t>This leader election algorithm works in arbitrary graphs, nodes don’t need to know anything</a:t>
            </a:r>
            <a:r>
              <a:rPr lang="en-US" baseline="0" dirty="0" smtClean="0"/>
              <a:t> about the graph.</a:t>
            </a:r>
          </a:p>
          <a:p>
            <a:endParaRPr lang="en-US" baseline="0" dirty="0" smtClean="0"/>
          </a:p>
          <a:p>
            <a:r>
              <a:rPr lang="en-US" dirty="0" smtClean="0"/>
              <a:t>Actually</a:t>
            </a:r>
            <a:r>
              <a:rPr lang="en-US" dirty="0"/>
              <a:t>, </a:t>
            </a:r>
            <a:r>
              <a:rPr lang="en-US"/>
              <a:t>the </a:t>
            </a:r>
            <a:r>
              <a:rPr lang="en-US" smtClean="0"/>
              <a:t>GHS algorithm </a:t>
            </a:r>
            <a:r>
              <a:rPr lang="en-US" dirty="0"/>
              <a:t>yields a leader as a by-product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Lower</a:t>
            </a:r>
            <a:r>
              <a:rPr lang="en-US" baseline="0" dirty="0" smtClean="0"/>
              <a:t> bound:  Considering MST in unknown graph, so we can use the leader election lower bound, which works for an unknown ring.</a:t>
            </a: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5BC7AA-9093-406C-ACC4-A3AA280218F0}" type="slidenum">
              <a:rPr lang="en-US"/>
              <a:pPr/>
              <a:t>69</a:t>
            </a:fld>
            <a:endParaRPr 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29C9F1-7314-4060-AEA9-AEAF9A3BAE64}" type="slidenum">
              <a:rPr lang="en-US"/>
              <a:pPr/>
              <a:t>10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Send another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Disambiguating</a:t>
            </a:r>
            <a:r>
              <a:rPr lang="en-US" baseline="0" dirty="0" smtClean="0"/>
              <a:t> who sent by having the s on the left-hand side of the line, from the sender’s </a:t>
            </a:r>
            <a:r>
              <a:rPr lang="en-US" baseline="0" dirty="0" smtClean="0"/>
              <a:t>viewpoint.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FE03C1-5959-4A6E-85BD-C4F710EED9F6}" type="slidenum">
              <a:rPr lang="en-US"/>
              <a:pPr/>
              <a:t>11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Arrival of a message at the middle node, producing three messages in its send buffers and also setting the parent pointer for the recipient node (reverse the arrow in the diagram).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1B5BD6-D21B-45D0-936F-C1E7F0F500BF}" type="slidenum">
              <a:rPr lang="en-US"/>
              <a:pPr/>
              <a:t>12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This shows the result of two more steps:  </a:t>
            </a:r>
          </a:p>
          <a:p>
            <a:r>
              <a:rPr lang="en-US"/>
              <a:t>Arrival of one message at the “valley” node, causing two messages to be placed in its send buffers and causing its parent pointer to be set, and</a:t>
            </a:r>
          </a:p>
          <a:p>
            <a:r>
              <a:rPr lang="en-US"/>
              <a:t>Sending of a message by the middle node.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0DBF6F-E2AF-418A-A4B2-448E3E91AF21}" type="slidenum">
              <a:rPr lang="en-US"/>
              <a:pPr/>
              <a:t>13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And several more steps.  The “middle” node sends a message from its buffer.</a:t>
            </a:r>
          </a:p>
          <a:p>
            <a:r>
              <a:rPr lang="en-US" dirty="0"/>
              <a:t>Then the valley node sends a message, which gets relayed to the rightmost node.</a:t>
            </a:r>
          </a:p>
          <a:p>
            <a:r>
              <a:rPr lang="en-US" dirty="0"/>
              <a:t>Two </a:t>
            </a:r>
            <a:r>
              <a:rPr lang="en-US" dirty="0" smtClean="0"/>
              <a:t>more parent </a:t>
            </a:r>
            <a:r>
              <a:rPr lang="en-US" dirty="0"/>
              <a:t>pointers are set.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F258BD-47F1-46F3-9672-EE9C29E03FFF}" type="slidenum">
              <a:rPr lang="en-US"/>
              <a:pPr/>
              <a:t>14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Now the two rightmost messages in send buffers are sent and then arrive at the bottom node, with the rightmost arriving first. 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there a message is sent to the lower left node, resulting in two messages in its local buffers.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6.852: Distributed Algorithms</a:t>
            </a:r>
            <a:br>
              <a:rPr lang="en-US" dirty="0"/>
            </a:br>
            <a:r>
              <a:rPr lang="en-US" dirty="0"/>
              <a:t>Fall,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11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7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321441" y="2695964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571200" y="3120809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3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321441" y="2695964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3250080" y="4352137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3739680" y="4385261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56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3250080" y="4352137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5241600" y="327490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224960" y="4427025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5821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224960" y="4427025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6743520" y="4645928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2913121" y="4535037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57069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AsynchSpanningTree</a:t>
            </a:r>
            <a:endParaRPr lang="en-US" dirty="0"/>
          </a:p>
        </p:txBody>
      </p:sp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47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844001" y="4578242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2075040" y="4647368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2401920" y="481010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3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0" dirty="0" err="1" smtClean="0">
                <a:latin typeface="+mj-lt"/>
              </a:rPr>
              <a:t>AsynchSpanningTree</a:t>
            </a:r>
            <a:endParaRPr lang="en-US" dirty="0"/>
          </a:p>
        </p:txBody>
      </p:sp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774881" y="3748715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939681" y="4199481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636641" y="4396783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92237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0" dirty="0" err="1" smtClean="0">
                <a:latin typeface="+mj-lt"/>
              </a:rPr>
              <a:t>AsynchSpanningTree</a:t>
            </a:r>
            <a:endParaRPr lang="en-US" dirty="0"/>
          </a:p>
        </p:txBody>
      </p:sp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7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0" dirty="0" err="1" smtClean="0">
                <a:latin typeface="+mj-lt"/>
              </a:rPr>
              <a:t>AsynchSpanningTree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2312883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Complexity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Messages: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𝑂</m:t>
                    </m:r>
                    <m:r>
                      <a:rPr lang="en-US" sz="2200" i="1" dirty="0" smtClean="0">
                        <a:latin typeface="Cambria Math"/>
                      </a:rPr>
                      <m:t>( |</m:t>
                    </m:r>
                    <m:r>
                      <a:rPr lang="en-US" sz="2200" i="1" dirty="0" smtClean="0">
                        <a:latin typeface="Cambria Math"/>
                      </a:rPr>
                      <m:t>𝐸</m:t>
                    </m:r>
                    <m:r>
                      <a:rPr lang="en-US" sz="2200" i="1" dirty="0" smtClean="0">
                        <a:latin typeface="Cambria Math"/>
                      </a:rPr>
                      <m:t>| )</m:t>
                    </m:r>
                  </m:oMath>
                </a14:m>
                <a:endParaRPr lang="en-US" sz="22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Time: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𝑑𝑖𝑎𝑚</m:t>
                    </m:r>
                    <m:r>
                      <a:rPr lang="en-US" sz="2200" i="1" dirty="0">
                        <a:latin typeface="Cambria Math"/>
                      </a:rPr>
                      <m:t> (</m:t>
                    </m:r>
                    <m:r>
                      <a:rPr lang="en-US" sz="2200" i="1" dirty="0" err="1">
                        <a:latin typeface="Cambria Math"/>
                      </a:rPr>
                      <m:t>𝑙</m:t>
                    </m:r>
                    <m:r>
                      <a:rPr lang="en-US" sz="2200" i="1" dirty="0" err="1">
                        <a:latin typeface="Cambria Math"/>
                      </a:rPr>
                      <m:t>+</m:t>
                    </m:r>
                    <m:r>
                      <a:rPr lang="en-US" sz="2200" i="1" dirty="0" err="1">
                        <a:latin typeface="Cambria Math"/>
                      </a:rPr>
                      <m:t>𝑑</m:t>
                    </m:r>
                    <m:r>
                      <a:rPr lang="en-US" sz="2200" i="1" dirty="0">
                        <a:latin typeface="Cambria Math"/>
                      </a:rPr>
                      <m:t>) + </m:t>
                    </m:r>
                    <m:r>
                      <a:rPr lang="en-US" sz="2200" i="1" dirty="0">
                        <a:latin typeface="Cambria Math"/>
                      </a:rPr>
                      <m:t>𝑙</m:t>
                    </m:r>
                  </m:oMath>
                </a14:m>
                <a:endParaRPr lang="en-US" sz="2200" dirty="0"/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Anomaly:  Paths may be longer than </a:t>
                </a:r>
                <a:r>
                  <a:rPr lang="en-US" sz="25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the diameter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!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Messages may travel faster along longer paths, in asynchronous networks.</a:t>
                </a:r>
              </a:p>
            </p:txBody>
          </p:sp>
        </mc:Choice>
        <mc:Fallback xmlns="">
          <p:sp>
            <p:nvSpPr>
              <p:cNvPr id="296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2312883"/>
              </a:xfrm>
              <a:blipFill rotWithShape="1">
                <a:blip r:embed="rId3"/>
                <a:stretch>
                  <a:fillRect t="-5263" b="-105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906561" y="4728017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986560" y="4003621"/>
            <a:ext cx="489600" cy="453648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995201" y="5387606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187521" y="4877793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028481" y="4091470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479840" y="6214253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889281" y="5897420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5732640" y="5553224"/>
            <a:ext cx="488160" cy="453648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2367361" y="4353578"/>
            <a:ext cx="655200" cy="45364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394721" y="5029008"/>
            <a:ext cx="652320" cy="45364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2118240" y="5180224"/>
            <a:ext cx="63360" cy="684071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2378880" y="5720281"/>
            <a:ext cx="652320" cy="30531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235681" y="4481751"/>
            <a:ext cx="1440" cy="90729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3424320" y="4353577"/>
            <a:ext cx="815040" cy="60486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599361" y="4470230"/>
            <a:ext cx="488160" cy="45652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379841" y="4496152"/>
            <a:ext cx="488160" cy="105707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968000" y="5910381"/>
            <a:ext cx="815040" cy="456528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488481" y="5315599"/>
            <a:ext cx="162720" cy="9303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368800" y="6189770"/>
            <a:ext cx="2119680" cy="254907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3450241" y="5737562"/>
            <a:ext cx="1064160" cy="60486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56480" y="152400"/>
            <a:ext cx="8231040" cy="114348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 smtClean="0"/>
              <a:t>Applications of </a:t>
            </a:r>
            <a:r>
              <a:rPr lang="en-US" sz="4000" i="0" dirty="0" err="1" smtClean="0">
                <a:latin typeface="+mj-lt"/>
              </a:rPr>
              <a:t>AsynchSpanningTree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 txBox="1">
                <a:spLocks noChangeArrowheads="1"/>
              </p:cNvSpPr>
              <p:nvPr/>
            </p:nvSpPr>
            <p:spPr>
              <a:xfrm>
                <a:off x="381000" y="1429133"/>
                <a:ext cx="8534880" cy="4877792"/>
              </a:xfrm>
              <a:prstGeom prst="rect">
                <a:avLst/>
              </a:prstGeo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lIns="0" tIns="0" rIns="0" bIns="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 smtClean="0"/>
                  <a:t>Similar to those for synchronous BFS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Message broadcast:  Piggyback on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9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900" dirty="0"/>
                  <a:t>message.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Child pointers:  Add responses to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9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900" dirty="0"/>
                  <a:t>messages, easy because of bidirectional communication.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Use </a:t>
                </a:r>
                <a:r>
                  <a:rPr lang="en-US" sz="2900" dirty="0" err="1"/>
                  <a:t>precomputed</a:t>
                </a:r>
                <a:r>
                  <a:rPr lang="en-US" sz="2900" dirty="0"/>
                  <a:t> tree for </a:t>
                </a:r>
                <a:r>
                  <a:rPr lang="en-US" sz="2900" dirty="0" smtClean="0"/>
                  <a:t>broadcast/</a:t>
                </a:r>
                <a:r>
                  <a:rPr lang="en-US" sz="2900" dirty="0" err="1" smtClean="0"/>
                  <a:t>convergecast</a:t>
                </a:r>
                <a:endParaRPr lang="en-US" sz="2900" dirty="0"/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 err="1" smtClean="0"/>
                  <a:t>Convergecast</a:t>
                </a:r>
                <a:r>
                  <a:rPr lang="en-US" sz="2200" dirty="0" smtClean="0"/>
                  <a:t> works as in the synchronous setting.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 smtClean="0"/>
                  <a:t>Now </a:t>
                </a:r>
                <a:r>
                  <a:rPr lang="en-US" sz="2200" dirty="0"/>
                  <a:t>the timing anomaly becomes significant.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𝑂</m:t>
                    </m:r>
                    <m:r>
                      <a:rPr lang="en-US" sz="2200" i="1" dirty="0" smtClean="0">
                        <a:latin typeface="Cambria Math"/>
                      </a:rPr>
                      <m:t>( </m:t>
                    </m:r>
                    <m:r>
                      <a:rPr lang="en-US" sz="2200" i="1" dirty="0" smtClean="0">
                        <a:latin typeface="Cambria Math"/>
                      </a:rPr>
                      <m:t>h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err="1">
                        <a:latin typeface="Cambria Math"/>
                      </a:rPr>
                      <m:t>𝑙</m:t>
                    </m:r>
                    <m:r>
                      <a:rPr lang="en-US" sz="2200" i="1" dirty="0" err="1">
                        <a:latin typeface="Cambria Math"/>
                      </a:rPr>
                      <m:t>+</m:t>
                    </m:r>
                    <m:r>
                      <a:rPr lang="en-US" sz="2200" i="1" dirty="0" err="1">
                        <a:latin typeface="Cambria Math"/>
                      </a:rPr>
                      <m:t>𝑑</m:t>
                    </m:r>
                    <m:r>
                      <a:rPr lang="en-US" sz="2200" i="1" dirty="0">
                        <a:latin typeface="Cambria Math"/>
                      </a:rPr>
                      <m:t>) ) </m:t>
                    </m:r>
                  </m:oMath>
                </a14:m>
                <a:r>
                  <a:rPr lang="en-US" sz="2200" dirty="0"/>
                  <a:t>time complexity.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𝑂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dirty="0"/>
                  <a:t>message complexity. 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See book for details.</a:t>
                </a:r>
              </a:p>
            </p:txBody>
          </p:sp>
        </mc:Choice>
        <mc:Fallback xmlns="">
          <p:sp>
            <p:nvSpPr>
              <p:cNvPr id="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29133"/>
                <a:ext cx="8534880" cy="4877792"/>
              </a:xfrm>
              <a:prstGeom prst="rect">
                <a:avLst/>
              </a:prstGeom>
              <a:blipFill rotWithShape="1">
                <a:blip r:embed="rId4"/>
                <a:stretch>
                  <a:fillRect t="-312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3"/>
              <p:cNvSpPr>
                <a:spLocks noChangeArrowheads="1"/>
              </p:cNvSpPr>
              <p:nvPr/>
            </p:nvSpPr>
            <p:spPr bwMode="auto">
              <a:xfrm>
                <a:off x="4572000" y="5850314"/>
                <a:ext cx="3525120" cy="880228"/>
              </a:xfrm>
              <a:prstGeom prst="wedgeRoundRectCallout">
                <a:avLst>
                  <a:gd name="adj1" fmla="val -55000"/>
                  <a:gd name="adj2" fmla="val -147560"/>
                  <a:gd name="adj3" fmla="val 16667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9" tIns="40820" rIns="81639" bIns="40820" anchor="ctr"/>
              <a:lstStyle/>
              <a:p>
                <a:pPr algn="ctr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height of tree; may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be as large as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6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5850314"/>
                <a:ext cx="3525120" cy="880228"/>
              </a:xfrm>
              <a:prstGeom prst="wedgeRoundRectCallout">
                <a:avLst>
                  <a:gd name="adj1" fmla="val -55000"/>
                  <a:gd name="adj2" fmla="val -147560"/>
                  <a:gd name="adj3" fmla="val 16667"/>
                </a:avLst>
              </a:prstGeom>
              <a:blipFill rotWithShape="1">
                <a:blip r:embed="rId5"/>
                <a:stretch>
                  <a:fillRect b="-697"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0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920" y="180020"/>
            <a:ext cx="8229600" cy="1142039"/>
          </a:xfrm>
        </p:spPr>
        <p:txBody>
          <a:bodyPr/>
          <a:lstStyle/>
          <a:p>
            <a:r>
              <a:rPr lang="en-US"/>
              <a:t>More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355183"/>
                <a:ext cx="8533440" cy="5322799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500" dirty="0"/>
                  <a:t>Asynchronous broadcast/</a:t>
                </a:r>
                <a:r>
                  <a:rPr lang="en-US" sz="2500" dirty="0" err="1"/>
                  <a:t>convergecast</a:t>
                </a:r>
                <a:r>
                  <a:rPr lang="en-US" sz="25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Can also construct spanning tree while using it to </a:t>
                </a:r>
                <a:r>
                  <a:rPr lang="en-US" sz="2200" dirty="0" smtClean="0"/>
                  <a:t>broadcast a </a:t>
                </a:r>
                <a:r>
                  <a:rPr lang="en-US" sz="2200" dirty="0"/>
                  <a:t>message and also to collect responses.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E.g., to tell the root when the </a:t>
                </a:r>
                <a:r>
                  <a:rPr lang="en-US" sz="2200" dirty="0" err="1"/>
                  <a:t>bcast</a:t>
                </a:r>
                <a:r>
                  <a:rPr lang="en-US" sz="2200" dirty="0"/>
                  <a:t> is done, or to collect aggregated data.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See book, p. 499-500,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𝐴𝑠𝑦𝑛𝑐h𝐵𝑐𝑎𝑠𝑡𝐴𝑐𝑘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Complexity: 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(|</m:t>
                    </m:r>
                    <m:r>
                      <a:rPr lang="en-US" sz="1800" i="1" dirty="0" smtClean="0">
                        <a:latin typeface="Cambria Math"/>
                      </a:rPr>
                      <m:t>𝐸</m:t>
                    </m:r>
                    <m:r>
                      <a:rPr lang="en-US" sz="1800" i="1" dirty="0" smtClean="0">
                        <a:latin typeface="Cambria Math"/>
                      </a:rPr>
                      <m:t>|) </m:t>
                    </m:r>
                  </m:oMath>
                </a14:m>
                <a:r>
                  <a:rPr lang="en-US" sz="1800" dirty="0"/>
                  <a:t>message complexity. 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 </m:t>
                    </m:r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 (</m:t>
                    </m:r>
                    <m:r>
                      <a:rPr lang="en-US" sz="1800" i="1" dirty="0" err="1">
                        <a:latin typeface="Cambria Math"/>
                      </a:rPr>
                      <m:t>𝑙</m:t>
                    </m:r>
                    <m:r>
                      <a:rPr lang="en-US" sz="1800" i="1" dirty="0" err="1">
                        <a:latin typeface="Cambria Math"/>
                      </a:rPr>
                      <m:t>+</m:t>
                    </m:r>
                    <m:r>
                      <a:rPr lang="en-US" sz="1800" i="1" dirty="0" err="1">
                        <a:latin typeface="Cambria Math"/>
                      </a:rPr>
                      <m:t>𝑑</m:t>
                    </m:r>
                    <m:r>
                      <a:rPr lang="en-US" sz="1800" i="1" dirty="0">
                        <a:latin typeface="Cambria Math"/>
                      </a:rPr>
                      <m:t>) ) </m:t>
                    </m:r>
                  </m:oMath>
                </a14:m>
                <a:r>
                  <a:rPr lang="en-US" sz="1800" dirty="0"/>
                  <a:t>time complexity, timing anomaly.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1800" dirty="0"/>
                  <a:t>See book for details.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500" dirty="0"/>
                  <a:t>Elect leader when nodes have no info about the network (no knowledge of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, </m:t>
                    </m:r>
                    <m:r>
                      <a:rPr lang="en-US" sz="2500" i="1" dirty="0" err="1">
                        <a:latin typeface="Cambria Math"/>
                      </a:rPr>
                      <m:t>𝑑𝑖𝑎𝑚</m:t>
                    </m:r>
                    <m:r>
                      <a:rPr lang="en-US" sz="2500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500" dirty="0"/>
                  <a:t>etc.; no root, no spanning tree):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All independently initiate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𝐴𝑠𝑦𝑛𝑐h𝐵𝑐𝑎𝑠𝑡𝐴𝑐𝑘</m:t>
                    </m:r>
                  </m:oMath>
                </a14:m>
                <a:r>
                  <a:rPr lang="en-US" sz="2200" dirty="0"/>
                  <a:t>, use it to determine max, max elects itself.</a:t>
                </a:r>
              </a:p>
            </p:txBody>
          </p:sp>
        </mc:Choice>
        <mc:Fallback xmlns=""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355183"/>
                <a:ext cx="8533440" cy="5322799"/>
              </a:xfrm>
              <a:blipFill rotWithShape="1">
                <a:blip r:embed="rId2"/>
                <a:stretch>
                  <a:fillRect l="-1072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5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Basic asynchronous network </a:t>
            </a:r>
            <a:r>
              <a:rPr lang="en-US" sz="2800" dirty="0" smtClean="0"/>
              <a:t>algorithms, general networks:</a:t>
            </a:r>
          </a:p>
          <a:p>
            <a:pPr lvl="1"/>
            <a:r>
              <a:rPr lang="en-US" sz="2400" dirty="0" smtClean="0"/>
              <a:t>Leader election</a:t>
            </a:r>
          </a:p>
          <a:p>
            <a:pPr lvl="1"/>
            <a:r>
              <a:rPr lang="en-US" sz="2400" dirty="0" smtClean="0"/>
              <a:t>(Arbitrary) spanning trees</a:t>
            </a:r>
          </a:p>
          <a:p>
            <a:pPr lvl="1"/>
            <a:r>
              <a:rPr lang="en-US" sz="2400" dirty="0" smtClean="0"/>
              <a:t>Breadth-first spanning trees</a:t>
            </a:r>
          </a:p>
          <a:p>
            <a:pPr lvl="1"/>
            <a:r>
              <a:rPr lang="en-US" sz="2400" dirty="0" smtClean="0"/>
              <a:t>Shortest-paths spanning trees</a:t>
            </a:r>
          </a:p>
          <a:p>
            <a:pPr lvl="1"/>
            <a:r>
              <a:rPr lang="en-US" sz="2400" dirty="0" smtClean="0"/>
              <a:t>Minimum Spanning Trees (MSTs)</a:t>
            </a:r>
          </a:p>
          <a:p>
            <a:r>
              <a:rPr lang="en-US" sz="2800" dirty="0" smtClean="0"/>
              <a:t>Readings:</a:t>
            </a:r>
          </a:p>
          <a:p>
            <a:pPr lvl="1"/>
            <a:r>
              <a:rPr lang="en-US" sz="2400" dirty="0" smtClean="0"/>
              <a:t>Chapter 15</a:t>
            </a:r>
          </a:p>
          <a:p>
            <a:pPr lvl="1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Gallager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Humblet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Spira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</a:p>
          <a:p>
            <a:r>
              <a:rPr lang="en-US" sz="2800" dirty="0" smtClean="0"/>
              <a:t>Next time:</a:t>
            </a:r>
          </a:p>
          <a:p>
            <a:pPr lvl="1"/>
            <a:r>
              <a:rPr lang="en-US" sz="2400" dirty="0" smtClean="0"/>
              <a:t>Synchronizers</a:t>
            </a:r>
          </a:p>
          <a:p>
            <a:pPr lvl="1"/>
            <a:r>
              <a:rPr lang="en-US" sz="2400" dirty="0"/>
              <a:t>Reading:  Chapter 16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3983458"/>
          </a:xfrm>
        </p:spPr>
        <p:txBody>
          <a:bodyPr/>
          <a:lstStyle/>
          <a:p>
            <a:r>
              <a:rPr lang="en-US" dirty="0" smtClean="0"/>
              <a:t>Breadth-First Spanning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202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spanning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Assume (same as above):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Undirected, connected graph (i.e., bidirectional communication).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Root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i="1" baseline="-33000" dirty="0">
                        <a:latin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Size and diameter unknown.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UIDs, with comparisons.</a:t>
                </a:r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Require:</a:t>
                </a:r>
                <a:r>
                  <a:rPr lang="en-US" sz="2400" dirty="0"/>
                  <a:t>  Each process should output its parent in 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breadth-first spanning tree.</a:t>
                </a:r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𝐴𝑠𝑦𝑛𝑐h𝑆𝑝𝑎𝑛𝑛𝑖𝑛𝑔𝑇𝑟𝑒𝑒</m:t>
                    </m:r>
                  </m:oMath>
                </a14:m>
                <a:r>
                  <a:rPr lang="en-US" sz="2400" dirty="0"/>
                  <a:t> does not guarantee that the spanning tree constructed is breadth-first.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Long paths may be traversed faster than short ones.</a:t>
                </a:r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Now modify each process to keep track of distance, change parent when it hears of </a:t>
                </a:r>
                <a:r>
                  <a:rPr lang="en-US" sz="2400" dirty="0" smtClean="0"/>
                  <a:t>a shorter </a:t>
                </a:r>
                <a:r>
                  <a:rPr lang="en-US" sz="2400" dirty="0"/>
                  <a:t>path.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Relaxation algorithm (like Bellman-Ford).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Must inform neighbors of changes.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Eventually, tree stabilizes to a breadth-first spanning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t="-230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69" name="Rectangle 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𝐴𝑠𝑦𝑛𝑐h𝐵𝐹𝑆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69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blipFill rotWithShape="1">
                <a:blip r:embed="rId3"/>
                <a:stretch>
                  <a:fillRect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4386239" cy="348372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5285" indent="-20592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200" dirty="0"/>
              <a:t>Signature</a:t>
            </a:r>
          </a:p>
          <a:p>
            <a:pPr marL="505448" lvl="1" indent="-172803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1800" b="1" i="1" dirty="0"/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receive(m)</a:t>
            </a:r>
            <a:r>
              <a:rPr lang="en-US" sz="1800" baseline="-33000" dirty="0" err="1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sz="1800" dirty="0"/>
              <a:t>, m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/>
              <a:t>N, </a:t>
            </a:r>
            <a:r>
              <a:rPr lang="en-US" sz="1800" dirty="0"/>
              <a:t>j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dirty="0" err="1"/>
              <a:t>nbrs</a:t>
            </a:r>
            <a:endParaRPr lang="en-US" sz="1800" dirty="0"/>
          </a:p>
          <a:p>
            <a:pPr marL="505448" lvl="1" indent="-172803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1800" b="1" i="1" dirty="0"/>
              <a:t>out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send(m)</a:t>
            </a:r>
            <a:r>
              <a:rPr lang="en-US" sz="1800" baseline="-33000" dirty="0" err="1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sz="1800" dirty="0"/>
              <a:t>, m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/>
              <a:t>N</a:t>
            </a:r>
            <a:r>
              <a:rPr lang="en-US" sz="1800" dirty="0"/>
              <a:t>, j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dirty="0" err="1"/>
              <a:t>nbrs</a:t>
            </a:r>
            <a:endParaRPr lang="en-US" sz="1800" dirty="0"/>
          </a:p>
          <a:p>
            <a:pPr marL="505448" lvl="1" indent="-172803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1800" dirty="0"/>
          </a:p>
          <a:p>
            <a:pPr marL="305285" indent="-20592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200" dirty="0"/>
              <a:t>State</a:t>
            </a:r>
          </a:p>
          <a:p>
            <a:pPr marL="505448" lvl="1" indent="-172803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1800" dirty="0"/>
              <a:t> N U { </a:t>
            </a:r>
            <a:r>
              <a:rPr lang="en-US" sz="1800" dirty="0">
                <a:latin typeface="Symbol" pitchFamily="18" charset="2"/>
                <a:sym typeface="Symbol" pitchFamily="18" charset="2"/>
              </a:rPr>
              <a:t></a:t>
            </a:r>
            <a:r>
              <a:rPr lang="en-US" sz="1800" dirty="0"/>
              <a:t> }, </a:t>
            </a:r>
            <a:r>
              <a:rPr lang="en-US" sz="1800" dirty="0" smtClean="0"/>
              <a:t>initially </a:t>
            </a:r>
            <a:r>
              <a:rPr lang="en-US" sz="1800" dirty="0"/>
              <a:t>0 if i = i</a:t>
            </a:r>
            <a:r>
              <a:rPr lang="en-US" sz="1800" baseline="-33000" dirty="0"/>
              <a:t>0</a:t>
            </a:r>
            <a:r>
              <a:rPr lang="en-US" sz="1800" dirty="0"/>
              <a:t>, else </a:t>
            </a:r>
            <a:r>
              <a:rPr lang="en-US" sz="1800" dirty="0">
                <a:latin typeface="Symbol" pitchFamily="18" charset="2"/>
                <a:sym typeface="Symbol" pitchFamily="18" charset="2"/>
              </a:rPr>
              <a:t></a:t>
            </a:r>
            <a:endParaRPr lang="en-US" sz="1800" dirty="0">
              <a:latin typeface="Symbol" pitchFamily="18" charset="2"/>
            </a:endParaRPr>
          </a:p>
          <a:p>
            <a:pPr marL="505448" lvl="1" indent="-172803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parent:</a:t>
            </a:r>
            <a:r>
              <a:rPr lang="en-US" sz="1800" dirty="0"/>
              <a:t> </a:t>
            </a:r>
            <a:r>
              <a:rPr lang="en-US" sz="1800" dirty="0" err="1"/>
              <a:t>nbrs</a:t>
            </a:r>
            <a:r>
              <a:rPr lang="en-US" sz="1800" dirty="0"/>
              <a:t> U {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1800" dirty="0"/>
              <a:t> }, </a:t>
            </a:r>
            <a:r>
              <a:rPr lang="en-US" sz="1800" dirty="0" err="1"/>
              <a:t>init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</a:t>
            </a:r>
            <a:endParaRPr lang="en-US" sz="1800" dirty="0"/>
          </a:p>
          <a:p>
            <a:pPr marL="505448" lvl="1" indent="-172803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1800" dirty="0"/>
              <a:t>for each j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dirty="0" err="1"/>
              <a:t>nbrs</a:t>
            </a:r>
            <a:r>
              <a:rPr lang="en-US" sz="1800" dirty="0"/>
              <a:t>:</a:t>
            </a:r>
          </a:p>
          <a:p>
            <a:pPr marL="779052" lvl="2" indent="-15696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sz="1800" dirty="0"/>
              <a:t>: FIFO queue of N, </a:t>
            </a:r>
            <a:r>
              <a:rPr lang="en-US" sz="1800" dirty="0" smtClean="0"/>
              <a:t>initially </a:t>
            </a:r>
            <a:r>
              <a:rPr lang="en-US" sz="1800" dirty="0"/>
              <a:t>(0) if i = i</a:t>
            </a:r>
            <a:r>
              <a:rPr lang="en-US" sz="1800" baseline="-33000" dirty="0"/>
              <a:t>0</a:t>
            </a:r>
            <a:r>
              <a:rPr lang="en-US" sz="1800" dirty="0"/>
              <a:t>, else empty </a:t>
            </a:r>
            <a:endParaRPr lang="en-US" sz="18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986721" y="1604329"/>
            <a:ext cx="3983040" cy="376023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5285" indent="-20592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send(m)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pre: m = head(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eff</a:t>
            </a:r>
            <a:r>
              <a:rPr lang="en-US" sz="2000" dirty="0"/>
              <a:t>: remove head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</a:p>
          <a:p>
            <a:pPr marL="305285" indent="-20592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000" dirty="0"/>
          </a:p>
          <a:p>
            <a:pPr marL="305285" indent="-20592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receive(m)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eff</a:t>
            </a:r>
            <a:r>
              <a:rPr lang="en-US" sz="2000" dirty="0"/>
              <a:t>: if m+1 &lt;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sz="2000" dirty="0"/>
              <a:t> then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sz="2000" dirty="0"/>
              <a:t> := m +1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parent</a:t>
            </a:r>
            <a:r>
              <a:rPr lang="en-US" sz="2000" dirty="0"/>
              <a:t> := j</a:t>
            </a:r>
            <a:br>
              <a:rPr lang="en-US" sz="2000" dirty="0"/>
            </a:br>
            <a:r>
              <a:rPr lang="en-US" sz="2000" dirty="0"/>
              <a:t>        for k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dirty="0" err="1"/>
              <a:t>nbrs</a:t>
            </a:r>
            <a:r>
              <a:rPr lang="en-US" sz="2000" dirty="0"/>
              <a:t> - { j } do</a:t>
            </a:r>
            <a:br>
              <a:rPr lang="en-US" sz="2000" dirty="0"/>
            </a:br>
            <a:r>
              <a:rPr lang="en-US" sz="2000" dirty="0"/>
              <a:t>          add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send(k)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498400" y="5803809"/>
            <a:ext cx="4688640" cy="6377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/>
              <a:t>Note:  No parent output actions---no one </a:t>
            </a:r>
          </a:p>
          <a:p>
            <a:r>
              <a:rPr lang="en-US"/>
              <a:t>knows when the algorithm is done</a:t>
            </a:r>
          </a:p>
        </p:txBody>
      </p:sp>
    </p:spTree>
    <p:extLst>
      <p:ext uri="{BB962C8B-B14F-4D97-AF65-F5344CB8AC3E}">
        <p14:creationId xmlns:p14="http://schemas.microsoft.com/office/powerpoint/2010/main" val="51847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3510720" y="265419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377280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510720" y="265419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321440" y="26959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57282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321440" y="26959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571200" y="3120809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2099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321440" y="26959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3250080" y="4352137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3739680" y="4385261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3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3250080" y="4352137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5241600" y="327490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4224960" y="4427025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0666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35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224960" y="4427025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6743520" y="4645928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2913120" y="46041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1246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224960" y="4427025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306400" y="507077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2844000" y="46041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5143680" y="5234950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5112000" y="536600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7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/>
          <a:lstStyle/>
          <a:p>
            <a:r>
              <a:rPr lang="en-US" dirty="0" smtClean="0"/>
              <a:t>Leader Election in General Networks</a:t>
            </a:r>
            <a:endParaRPr lang="en-US" dirty="0"/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6355630" y="4343400"/>
            <a:ext cx="2133600" cy="1828800"/>
            <a:chOff x="3408" y="2256"/>
            <a:chExt cx="1344" cy="1152"/>
          </a:xfrm>
        </p:grpSpPr>
        <p:sp>
          <p:nvSpPr>
            <p:cNvPr id="4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4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5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765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4224960" y="4427025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844000" y="46041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5143680" y="5234950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4986720" y="4535037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551840" y="5433691"/>
            <a:ext cx="334080" cy="34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7097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3882671" y="4520635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913120" y="460416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5143680" y="5234950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055840" y="4465910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551840" y="5341522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5307840" y="5103896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5699520" y="526807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112000" y="536600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7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844000" y="4535037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143680" y="5234950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194080" y="412027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2400480" y="477698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2075040" y="461424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551840" y="5342962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6035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403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844000" y="4535037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5143680" y="5234950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263200" y="4189401"/>
            <a:ext cx="334080" cy="4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551840" y="5342962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 flipV="1">
            <a:off x="5806080" y="4755380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844000" y="4535037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5143680" y="5234950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5194080" y="4189401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2400480" y="477698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2075040" y="461424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705760" y="3774637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263200" y="4189401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2075040" y="461424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>
            <a:off x="2368800" y="503908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8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852640" y="2468420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263200" y="4120274"/>
            <a:ext cx="33408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2139840" y="363494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2337120" y="317841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1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AsynchBFS</a:t>
            </a:r>
          </a:p>
        </p:txBody>
      </p:sp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2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 i="0" dirty="0" err="1" smtClean="0">
                <a:latin typeface="+mj-lt"/>
              </a:rPr>
              <a:t>AsynchBFS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7440" y="1066800"/>
                <a:ext cx="8570880" cy="5611181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Complexity: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olidFill>
                      <a:srgbClr val="990033"/>
                    </a:solidFill>
                  </a:rPr>
                  <a:t>Messages: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May send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messages on each link (one for each distance estimate).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olidFill>
                      <a:srgbClr val="990033"/>
                    </a:solidFill>
                  </a:rPr>
                  <a:t>Time: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(</m:t>
                    </m:r>
                    <m:r>
                      <a:rPr lang="en-US" sz="2000" i="1" dirty="0" err="1">
                        <a:latin typeface="Cambria Math"/>
                      </a:rPr>
                      <m:t>𝑙</m:t>
                    </m:r>
                    <m:r>
                      <a:rPr lang="en-US" sz="2000" i="1" dirty="0" err="1">
                        <a:latin typeface="Cambria Math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)) </m:t>
                    </m:r>
                  </m:oMath>
                </a14:m>
                <a:r>
                  <a:rPr lang="en-US" sz="2000" dirty="0"/>
                  <a:t>(taking pileups into account).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smtClean="0"/>
                  <a:t>We can </a:t>
                </a:r>
                <a:r>
                  <a:rPr lang="en-US" sz="2000" dirty="0"/>
                  <a:t>reduce complexity if </a:t>
                </a:r>
                <a:r>
                  <a:rPr lang="en-US" sz="2000" dirty="0" smtClean="0"/>
                  <a:t>we know an upper bound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/>
                  <a:t> on diameter:</a:t>
                </a:r>
              </a:p>
              <a:p>
                <a:pPr lvl="2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Allow only distance estimates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𝐷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Messages: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  <m:r>
                      <a:rPr lang="en-US" sz="2000" i="1" dirty="0" smtClean="0">
                        <a:latin typeface="Cambria Math"/>
                      </a:rPr>
                      <m:t> 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|); </m:t>
                    </m:r>
                  </m:oMath>
                </a14:m>
                <a:r>
                  <a:rPr lang="en-US" sz="2000" dirty="0"/>
                  <a:t>Time: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𝐷</m:t>
                    </m:r>
                    <m:r>
                      <a:rPr lang="en-US" sz="2000" i="1" dirty="0">
                        <a:latin typeface="Cambria Math"/>
                      </a:rPr>
                      <m:t> (</m:t>
                    </m:r>
                    <m:r>
                      <a:rPr lang="en-US" sz="2000" i="1" dirty="0" err="1">
                        <a:latin typeface="Cambria Math"/>
                      </a:rPr>
                      <m:t>𝑙</m:t>
                    </m:r>
                    <m:r>
                      <a:rPr lang="en-US" sz="2000" i="1" dirty="0" err="1">
                        <a:latin typeface="Cambria Math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Termination: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No one knows when this is done, so </a:t>
                </a:r>
                <a:r>
                  <a:rPr lang="en-US" sz="1800" dirty="0" smtClean="0"/>
                  <a:t>they can’t </a:t>
                </a:r>
                <a:r>
                  <a:rPr lang="en-US" sz="1800" dirty="0"/>
                  <a:t>produce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1800" dirty="0"/>
                  <a:t> outputs.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Can augment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1800" dirty="0" err="1"/>
                  <a:t>s</a:t>
                </a:r>
                <a:r>
                  <a:rPr lang="en-US" sz="1800" dirty="0"/>
                  <a:t> for search messages, </a:t>
                </a:r>
                <a:r>
                  <a:rPr lang="en-US" sz="1800" dirty="0" err="1"/>
                  <a:t>convergecast</a:t>
                </a:r>
                <a:r>
                  <a:rPr lang="en-US" sz="1800" dirty="0"/>
                  <a:t> back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>
                        <a:latin typeface="Cambria Math"/>
                      </a:rPr>
                      <m:t>0</m:t>
                    </m:r>
                    <m:r>
                      <a:rPr lang="en-US" sz="1800" i="1" dirty="0">
                        <a:latin typeface="Cambria Math"/>
                      </a:rPr>
                      <m:t>. 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>
                        <a:latin typeface="Cambria Math"/>
                      </a:rPr>
                      <m:t>0 </m:t>
                    </m:r>
                  </m:oMath>
                </a14:m>
                <a:r>
                  <a:rPr lang="en-US" sz="1800" dirty="0"/>
                  <a:t>learns when the tree has stabilized, tells everyone else.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 bit tricky: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Tree grows and shrinks.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Some processes may participate many times, as they learn improvements.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Bookkeeping needed.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Complexity?</a:t>
                </a:r>
              </a:p>
            </p:txBody>
          </p:sp>
        </mc:Choice>
        <mc:Fallback xmlns="">
          <p:sp>
            <p:nvSpPr>
              <p:cNvPr id="144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7440" y="1066800"/>
                <a:ext cx="8570880" cy="5611181"/>
              </a:xfrm>
              <a:blipFill rotWithShape="1">
                <a:blip r:embed="rId3"/>
                <a:stretch>
                  <a:fillRect l="-996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990600"/>
          </a:xfrm>
        </p:spPr>
        <p:txBody>
          <a:bodyPr/>
          <a:lstStyle/>
          <a:p>
            <a:r>
              <a:rPr lang="en-US" dirty="0"/>
              <a:t>Layered BFS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990600"/>
                <a:ext cx="8839200" cy="5867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smtClean="0"/>
                  <a:t>Asynchrony leads to many corrections, which lead to lots of communication.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>
                    <a:solidFill>
                      <a:srgbClr val="990033"/>
                    </a:solidFill>
                  </a:rPr>
                  <a:t>Idea:</a:t>
                </a:r>
                <a:r>
                  <a:rPr lang="en-US" sz="2000" dirty="0"/>
                  <a:t>  Slow down communication, grow the tree in synchronized phases.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In 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, incorporate all nodes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synchronizes between incorporating nodes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+1.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>
                    <a:solidFill>
                      <a:srgbClr val="990033"/>
                    </a:solidFill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1:  </m:t>
                    </m:r>
                  </m:oMath>
                </a14:m>
                <a:endParaRPr lang="en-US" sz="2000" dirty="0">
                  <a:solidFill>
                    <a:srgbClr val="990033"/>
                  </a:solidFill>
                </a:endParaRP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messages to neighbors.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Neighbors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r>
                  <a:rPr lang="en-US" sz="2000" dirty="0"/>
                  <a:t> := 1, send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2000" dirty="0" err="1"/>
                  <a:t>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>
                    <a:solidFill>
                      <a:srgbClr val="990033"/>
                    </a:solidFill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+1: </m:t>
                    </m:r>
                  </m:oMath>
                </a14:m>
                <a:endParaRPr lang="en-US" sz="2000" dirty="0">
                  <a:solidFill>
                    <a:srgbClr val="990033"/>
                  </a:solidFill>
                </a:endParaRP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Assume phases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1,…,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completed:  each node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knows its parent, and each node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−1 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also knows its children.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0 </m:t>
                    </m:r>
                  </m:oMath>
                </a14:m>
                <a:r>
                  <a:rPr lang="en-US" sz="2000" dirty="0" smtClean="0"/>
                  <a:t>broadcasts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𝑛𝑒𝑤𝑝h𝑎𝑠𝑒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message along tree edges, to </a:t>
                </a:r>
                <a:r>
                  <a:rPr lang="en-US" sz="2000" dirty="0" smtClean="0"/>
                  <a:t>distance-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processes.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Each of these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000" dirty="0"/>
                  <a:t> message to all neighbors except its parent.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When any </a:t>
                </a:r>
                <a:r>
                  <a:rPr lang="en-US" sz="2000" dirty="0" smtClean="0"/>
                  <a:t>non-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baseline="-25000" dirty="0" smtClean="0"/>
                  <a:t> </a:t>
                </a:r>
                <a:r>
                  <a:rPr lang="en-US" sz="2000" dirty="0"/>
                  <a:t>process </a:t>
                </a:r>
                <a:r>
                  <a:rPr lang="en-US" sz="2000" dirty="0" smtClean="0"/>
                  <a:t>receives its </a:t>
                </a:r>
                <a:r>
                  <a:rPr lang="en-US" sz="2000" dirty="0"/>
                  <a:t>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000" dirty="0"/>
                  <a:t> message, </a:t>
                </a:r>
                <a:r>
                  <a:rPr lang="en-US" sz="2000" dirty="0" smtClean="0"/>
                  <a:t>it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000" dirty="0"/>
                  <a:t> := sender and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2000" dirty="0"/>
                  <a:t>;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𝑛𝑎𝑐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𝑘𝑠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for subsequent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messages.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When distance</a:t>
                </a:r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process receives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𝑎𝑐𝑘𝑠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𝑛𝑎𝑐𝑘𝑠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for all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messages, </a:t>
                </a:r>
                <a:r>
                  <a:rPr lang="en-US" sz="2000" dirty="0" smtClean="0"/>
                  <a:t>it designates </a:t>
                </a:r>
                <a:r>
                  <a:rPr lang="en-US" sz="2000" dirty="0"/>
                  <a:t>nodes that sent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𝑎𝑐𝑘𝑠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as its children.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D</a:t>
                </a:r>
                <a:r>
                  <a:rPr lang="en-US" sz="2000" dirty="0" smtClean="0"/>
                  <a:t>istance</a:t>
                </a:r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processes </a:t>
                </a:r>
                <a:r>
                  <a:rPr lang="en-US" sz="2000" dirty="0" err="1"/>
                  <a:t>convergecast</a:t>
                </a:r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along </a:t>
                </a:r>
                <a:r>
                  <a:rPr lang="en-US" sz="2000" dirty="0" smtClean="0"/>
                  <a:t>the depth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tree to say that they’re done; include a bit saying whether </a:t>
                </a:r>
                <a:r>
                  <a:rPr lang="en-US" sz="2000" dirty="0" smtClean="0"/>
                  <a:t>any new </a:t>
                </a:r>
                <a:r>
                  <a:rPr lang="en-US" sz="2000" dirty="0"/>
                  <a:t>nodes were found.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990600"/>
                <a:ext cx="8839200" cy="5867400"/>
              </a:xfrm>
              <a:blipFill rotWithShape="1">
                <a:blip r:embed="rId3"/>
                <a:stretch>
                  <a:fillRect t="-1455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5854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0" y="275070"/>
            <a:ext cx="8570880" cy="1142039"/>
          </a:xfrm>
        </p:spPr>
        <p:txBody>
          <a:bodyPr/>
          <a:lstStyle/>
          <a:p>
            <a:r>
              <a:rPr lang="en-US" sz="4100"/>
              <a:t>Leader election in general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0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Consider undirected </a:t>
                </a:r>
                <a:r>
                  <a:rPr lang="en-US" sz="2400" dirty="0"/>
                  <a:t>graphs.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We can </a:t>
                </a:r>
                <a:r>
                  <a:rPr lang="en-US" sz="2400" dirty="0"/>
                  <a:t>get </a:t>
                </a:r>
                <a:r>
                  <a:rPr lang="en-US" sz="2400" dirty="0" smtClean="0"/>
                  <a:t>an asynchronous </a:t>
                </a:r>
                <a:r>
                  <a:rPr lang="en-US" sz="2400" dirty="0"/>
                  <a:t>version of </a:t>
                </a:r>
                <a:r>
                  <a:rPr lang="en-US" sz="2400" dirty="0" smtClean="0"/>
                  <a:t>the synchronous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𝐹𝑙𝑜𝑜𝑑𝑀𝑎𝑥</m:t>
                    </m:r>
                  </m:oMath>
                </a14:m>
                <a:r>
                  <a:rPr lang="en-US" sz="2400" dirty="0"/>
                  <a:t> algorithm: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Simulate rounds with </a:t>
                </a:r>
                <a:r>
                  <a:rPr lang="en-US" sz="2000" dirty="0" smtClean="0"/>
                  <a:t>local counters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Need to know </a:t>
                </a:r>
                <a:r>
                  <a:rPr lang="en-US" sz="2000" dirty="0" smtClean="0"/>
                  <a:t>the diameter </a:t>
                </a:r>
                <a:r>
                  <a:rPr lang="en-US" sz="2000" dirty="0"/>
                  <a:t>for termination.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We’ll see </a:t>
                </a:r>
                <a:r>
                  <a:rPr lang="en-US" sz="2400" dirty="0" smtClean="0"/>
                  <a:t>several better </a:t>
                </a:r>
                <a:r>
                  <a:rPr lang="en-US" sz="2400" dirty="0"/>
                  <a:t>asynchronous algorithms later: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Don’t need to know diameter</a:t>
                </a:r>
                <a:r>
                  <a:rPr lang="en-US" sz="2000" dirty="0" smtClean="0"/>
                  <a:t>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smtClean="0"/>
                  <a:t>In some cases, better message complexity.</a:t>
                </a:r>
                <a:endParaRPr lang="en-US" sz="20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Depend on techniques such as: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Breadth-first search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err="1"/>
                  <a:t>Convergecast</a:t>
                </a:r>
                <a:r>
                  <a:rPr lang="en-US" sz="2000" dirty="0"/>
                  <a:t> using a spanning tree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Synchronizers to simulate synchronous </a:t>
                </a:r>
                <a:r>
                  <a:rPr lang="en-US" sz="2000" dirty="0" smtClean="0"/>
                  <a:t>algorithms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Consistent global </a:t>
                </a:r>
                <a:r>
                  <a:rPr lang="en-US" sz="2000" dirty="0" smtClean="0"/>
                  <a:t>snapshots</a:t>
                </a:r>
                <a:endParaRPr lang="en-US" sz="2000" dirty="0"/>
              </a:p>
            </p:txBody>
          </p:sp>
        </mc:Choice>
        <mc:Fallback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8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Layered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147801"/>
                <a:ext cx="8534880" cy="5329999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 smtClean="0">
                    <a:solidFill>
                      <a:srgbClr val="990033"/>
                    </a:solidFill>
                  </a:rPr>
                  <a:t>Terminates:</a:t>
                </a:r>
                <a:r>
                  <a:rPr lang="en-US" sz="2800" dirty="0"/>
                  <a:t>  When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  <m:r>
                      <a:rPr lang="en-US" sz="28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learns, in some phase, that no new nodes were </a:t>
                </a:r>
                <a:r>
                  <a:rPr lang="en-US" sz="2800" dirty="0" smtClean="0"/>
                  <a:t>found.</a:t>
                </a:r>
                <a:endParaRPr lang="en-US" sz="2800" dirty="0"/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/>
                  <a:t>Obviously produces BFS </a:t>
                </a:r>
                <a:r>
                  <a:rPr lang="en-US" sz="2800" dirty="0" smtClean="0"/>
                  <a:t>tree,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𝑑𝑖𝑎𝑚</m:t>
                    </m:r>
                  </m:oMath>
                </a14:m>
                <a:r>
                  <a:rPr lang="en-US" sz="2800" dirty="0" smtClean="0"/>
                  <a:t> phases.</a:t>
                </a:r>
                <a:endParaRPr lang="en-US" sz="2800" dirty="0"/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Complexity: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Messages: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(|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|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𝑑𝑖𝑎𝑚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4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4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4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Time:  </a:t>
                </a:r>
              </a:p>
              <a:p>
                <a:pPr lvl="2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S</a:t>
                </a:r>
                <a:r>
                  <a:rPr lang="en-US" sz="2000" dirty="0" smtClean="0"/>
                  <a:t>implified </a:t>
                </a:r>
                <a:r>
                  <a:rPr lang="en-US" sz="2000" dirty="0"/>
                  <a:t>analysis:</a:t>
                </a:r>
              </a:p>
              <a:p>
                <a:pPr lvl="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1800" dirty="0" smtClean="0"/>
                  <a:t>Neglect </a:t>
                </a:r>
                <a:r>
                  <a:rPr lang="en-US" sz="1800" dirty="0"/>
                  <a:t>local computation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𝑙</m:t>
                    </m:r>
                  </m:oMath>
                </a14:m>
                <a:endParaRPr lang="en-US" sz="1800" dirty="0"/>
              </a:p>
              <a:p>
                <a:pPr lvl="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1800" dirty="0" smtClean="0"/>
                  <a:t>Assume every </a:t>
                </a:r>
                <a:r>
                  <a:rPr lang="en-US" sz="1800" dirty="0"/>
                  <a:t>message in a channel is delivered in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800" dirty="0"/>
                  <a:t> (</a:t>
                </a:r>
                <a:r>
                  <a:rPr lang="en-US" sz="1800" dirty="0" smtClean="0"/>
                  <a:t>ignore </a:t>
                </a:r>
                <a:r>
                  <a:rPr lang="en-US" sz="1800" dirty="0"/>
                  <a:t>congestion delays).</a:t>
                </a:r>
              </a:p>
              <a:p>
                <a:pPr lvl="2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𝑑𝑖𝑎𝑚</m:t>
                    </m:r>
                    <m:r>
                      <a:rPr lang="en-US" sz="2000" i="1" baseline="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6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147801"/>
                <a:ext cx="8534880" cy="5329999"/>
              </a:xfrm>
              <a:blipFill rotWithShape="1">
                <a:blip r:embed="rId3"/>
                <a:stretch>
                  <a:fillRect t="-2629" r="-2643" b="-34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436" name="AutoShape 4"/>
          <p:cNvSpPr>
            <a:spLocks noChangeArrowheads="1"/>
          </p:cNvSpPr>
          <p:nvPr/>
        </p:nvSpPr>
        <p:spPr bwMode="auto">
          <a:xfrm rot="10800000">
            <a:off x="286560" y="3498127"/>
            <a:ext cx="3732480" cy="691273"/>
          </a:xfrm>
          <a:prstGeom prst="wedgeRoundRectCallout">
            <a:avLst>
              <a:gd name="adj1" fmla="val -19191"/>
              <a:gd name="adj2" fmla="val 8454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82945" tIns="41473" rIns="82945" bIns="41473"/>
          <a:lstStyle/>
          <a:p>
            <a:pPr algn="ctr"/>
            <a:r>
              <a:rPr lang="en-US" dirty="0"/>
              <a:t>Each edge </a:t>
            </a:r>
            <a:r>
              <a:rPr lang="en-US" dirty="0" smtClean="0"/>
              <a:t>is explored </a:t>
            </a:r>
            <a:r>
              <a:rPr lang="en-US" dirty="0"/>
              <a:t>at most once in each direction by search/ack.</a:t>
            </a:r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0800000">
            <a:off x="4502880" y="3567255"/>
            <a:ext cx="4285440" cy="691273"/>
          </a:xfrm>
          <a:prstGeom prst="wedgeRoundRectCallout">
            <a:avLst>
              <a:gd name="adj1" fmla="val 65486"/>
              <a:gd name="adj2" fmla="val 9082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82945" tIns="41473" rIns="82945" bIns="41473"/>
          <a:lstStyle/>
          <a:p>
            <a:pPr algn="ctr"/>
            <a:r>
              <a:rPr lang="en-US" dirty="0"/>
              <a:t>Each tree edge </a:t>
            </a:r>
            <a:r>
              <a:rPr lang="en-US" dirty="0" smtClean="0"/>
              <a:t>is traversed </a:t>
            </a:r>
            <a:r>
              <a:rPr lang="en-US" dirty="0"/>
              <a:t>at most once in each phase by </a:t>
            </a:r>
            <a:r>
              <a:rPr lang="en-US" dirty="0" err="1"/>
              <a:t>newphase</a:t>
            </a:r>
            <a:r>
              <a:rPr lang="en-US" dirty="0"/>
              <a:t>/</a:t>
            </a:r>
            <a:r>
              <a:rPr lang="en-US" dirty="0" err="1"/>
              <a:t>convergecast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9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Message complexity: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𝐴𝑠𝑦𝑛𝑐h𝐵𝐹𝑆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|), </m:t>
                    </m:r>
                  </m:oMath>
                </a14:m>
                <a:r>
                  <a:rPr lang="en-US" sz="2000" dirty="0"/>
                  <a:t>assuming </a:t>
                </a:r>
                <a:r>
                  <a:rPr lang="en-US" sz="2000" dirty="0"/>
                  <a:t>diameter </a:t>
                </a:r>
                <a:r>
                  <a:rPr lang="en-US" sz="2000" dirty="0"/>
                  <a:t>is known,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|) </m:t>
                    </m:r>
                  </m:oMath>
                </a14:m>
                <a:r>
                  <a:rPr lang="en-US" sz="2000" dirty="0"/>
                  <a:t>if not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𝐿𝑎𝑦𝑒𝑟𝑒𝑑𝐵𝐹𝑆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 dirty="0">
                        <a:latin typeface="Cambria Math"/>
                      </a:rPr>
                      <m:t>(|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 +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Time complexity: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𝐴𝑠𝑦𝑛𝑐h𝐵𝐹𝑆</m:t>
                    </m:r>
                    <m:r>
                      <a:rPr lang="en-US" sz="2000" i="1" dirty="0">
                        <a:latin typeface="Cambria Math"/>
                      </a:rPr>
                      <m:t>: </m:t>
                    </m:r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𝐿𝑎𝑦𝑒𝑟𝑒𝑑𝐵𝐹𝑆</m:t>
                    </m:r>
                    <m:r>
                      <a:rPr lang="en-US" sz="2000" i="1" dirty="0">
                        <a:latin typeface="Cambria Math"/>
                      </a:rPr>
                      <m:t>: </m:t>
                    </m:r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𝑑𝑖𝑎𝑚</m:t>
                    </m:r>
                    <m:r>
                      <a:rPr lang="en-US" sz="2000" i="1" baseline="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05285" indent="-205923">
                  <a:lnSpc>
                    <a:spcPct val="90000"/>
                  </a:lnSpc>
                  <a:buSzPct val="45000"/>
                  <a:buNone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400" dirty="0"/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Can also define “hybrid” algorithm (in book)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Add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layers in each </a:t>
                </a:r>
                <a:r>
                  <a:rPr lang="en-US" sz="2000" dirty="0"/>
                  <a:t>phase instead of just one.</a:t>
                </a:r>
                <a:endParaRPr lang="en-US" sz="20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Within each phase, layers </a:t>
                </a:r>
                <a:r>
                  <a:rPr lang="en-US" sz="2000" dirty="0"/>
                  <a:t>get constructed </a:t>
                </a:r>
                <a:r>
                  <a:rPr lang="en-US" sz="2000" dirty="0"/>
                  <a:t>asynchronously.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Intermediate performance.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88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 txBox="1">
                <a:spLocks noChangeArrowheads="1"/>
              </p:cNvSpPr>
              <p:nvPr/>
            </p:nvSpPr>
            <p:spPr>
              <a:xfrm>
                <a:off x="457920" y="275070"/>
                <a:ext cx="8231040" cy="1143480"/>
              </a:xfrm>
              <a:prstGeom prst="rect">
                <a:avLst/>
              </a:prstGeo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lIns="0" tIns="0" rIns="0" bIns="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𝐿𝑎𝑦𝑒𝑟𝑒𝑑𝐵𝐹𝑆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𝐴𝑠𝑦𝑛𝑐h𝐵𝐹𝑆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0" y="275070"/>
                <a:ext cx="8231040" cy="1143480"/>
              </a:xfrm>
              <a:prstGeom prst="rect">
                <a:avLst/>
              </a:prstGeom>
              <a:blipFill rotWithShape="1">
                <a:blip r:embed="rId4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3983458"/>
          </a:xfrm>
        </p:spPr>
        <p:txBody>
          <a:bodyPr/>
          <a:lstStyle/>
          <a:p>
            <a:r>
              <a:rPr lang="en-US" dirty="0" smtClean="0"/>
              <a:t>Shortest-Paths </a:t>
            </a:r>
            <a:r>
              <a:rPr lang="en-US" dirty="0"/>
              <a:t>Spanning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256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Assumptions: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Same as for BFS, plus edge weights.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𝑤𝑒𝑖𝑔h𝑡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r>
                  <a:rPr lang="en-US" sz="2400" dirty="0"/>
                  <a:t>nonnegative real, same in both directions.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Require: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Output shortest distance and parent in shortest-paths tree.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/>
                  <a:t>Use Bellman-Ford asynchronously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Used to establish routes in ARPANET 1969-1980.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Can augment with </a:t>
                </a:r>
                <a:r>
                  <a:rPr lang="en-US" sz="2400" dirty="0" err="1"/>
                  <a:t>convergecast</a:t>
                </a:r>
                <a:r>
                  <a:rPr lang="en-US" sz="2400" dirty="0"/>
                  <a:t> as for BFS, for termination.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But worst-case complexity is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very, very </a:t>
                </a:r>
                <a:r>
                  <a:rPr lang="en-US" sz="2400" dirty="0">
                    <a:solidFill>
                      <a:srgbClr val="990033"/>
                    </a:solidFill>
                  </a:rPr>
                  <a:t>bad</a:t>
                </a:r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522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blipFill rotWithShape="1">
                <a:blip r:embed="rId3"/>
                <a:stretch>
                  <a:fillRect t="-287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AsynchBellmanFord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4329"/>
            <a:ext cx="4495800" cy="481442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marL="305285" indent="-20592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/>
              <a:t>Signature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b="1" i="1" dirty="0"/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receive(w)</a:t>
            </a:r>
            <a:r>
              <a:rPr lang="en-US" baseline="-33000" dirty="0" err="1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dirty="0"/>
              <a:t>, </a:t>
            </a:r>
            <a:r>
              <a:rPr lang="en-US" dirty="0" smtClean="0"/>
              <a:t>w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baseline="33000" dirty="0"/>
              <a:t>≥0</a:t>
            </a:r>
            <a:r>
              <a:rPr lang="en-US" b="1" dirty="0"/>
              <a:t>, </a:t>
            </a:r>
            <a:r>
              <a:rPr lang="en-US" dirty="0"/>
              <a:t>j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 err="1"/>
              <a:t>nbrs</a:t>
            </a:r>
            <a:endParaRPr lang="en-US" dirty="0"/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b="1" i="1" dirty="0"/>
              <a:t>out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send(w)</a:t>
            </a:r>
            <a:r>
              <a:rPr lang="en-US" baseline="-33000" dirty="0" err="1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dirty="0"/>
              <a:t>, </a:t>
            </a:r>
            <a:r>
              <a:rPr lang="en-US" dirty="0" smtClean="0"/>
              <a:t>w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baseline="33000" dirty="0"/>
              <a:t>≥0</a:t>
            </a:r>
            <a:r>
              <a:rPr lang="en-US" b="1" dirty="0"/>
              <a:t>, </a:t>
            </a:r>
            <a:r>
              <a:rPr lang="en-US" dirty="0"/>
              <a:t>j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 err="1"/>
              <a:t>nbrs</a:t>
            </a:r>
            <a:endParaRPr lang="en-US" dirty="0"/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dirty="0"/>
          </a:p>
          <a:p>
            <a:pPr marL="305285" indent="-20592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/>
              <a:t>State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 R</a:t>
            </a:r>
            <a:r>
              <a:rPr lang="en-US" baseline="33000" dirty="0"/>
              <a:t>≥0</a:t>
            </a:r>
            <a:r>
              <a:rPr lang="en-US" dirty="0"/>
              <a:t> U { </a:t>
            </a:r>
            <a:r>
              <a:rPr lang="en-US" dirty="0">
                <a:sym typeface="Symbol" pitchFamily="18" charset="2"/>
              </a:rPr>
              <a:t></a:t>
            </a:r>
            <a:r>
              <a:rPr lang="en-US" dirty="0"/>
              <a:t> }, </a:t>
            </a:r>
            <a:r>
              <a:rPr lang="en-US" dirty="0" smtClean="0"/>
              <a:t>initially </a:t>
            </a:r>
            <a:r>
              <a:rPr lang="en-US" dirty="0"/>
              <a:t>0 if i = i</a:t>
            </a:r>
            <a:r>
              <a:rPr lang="en-US" baseline="-33000" dirty="0"/>
              <a:t>0</a:t>
            </a:r>
            <a:r>
              <a:rPr lang="en-US" dirty="0"/>
              <a:t>, else </a:t>
            </a:r>
            <a:r>
              <a:rPr lang="en-US" dirty="0">
                <a:sym typeface="Symbol" pitchFamily="18" charset="2"/>
              </a:rPr>
              <a:t></a:t>
            </a:r>
            <a:endParaRPr lang="en-US" dirty="0"/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parent:</a:t>
            </a:r>
            <a:r>
              <a:rPr lang="en-US" dirty="0"/>
              <a:t> </a:t>
            </a:r>
            <a:r>
              <a:rPr lang="en-US" dirty="0" err="1"/>
              <a:t>nbrs</a:t>
            </a:r>
            <a:r>
              <a:rPr lang="en-US" dirty="0"/>
              <a:t> U { </a:t>
            </a:r>
            <a:r>
              <a:rPr lang="en-US" dirty="0">
                <a:sym typeface="Symbol" pitchFamily="18" charset="2"/>
              </a:rPr>
              <a:t></a:t>
            </a:r>
            <a:r>
              <a:rPr lang="en-US" dirty="0"/>
              <a:t> },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sz="2300" dirty="0">
                <a:sym typeface="Symbol" pitchFamily="18" charset="2"/>
              </a:rPr>
              <a:t></a:t>
            </a:r>
            <a:endParaRPr lang="en-US" dirty="0"/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/>
              <a:t>for each j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 err="1"/>
              <a:t>nbrs</a:t>
            </a:r>
            <a:r>
              <a:rPr lang="en-US" dirty="0"/>
              <a:t>:</a:t>
            </a:r>
          </a:p>
          <a:p>
            <a:pPr marL="779052" lvl="2" indent="-15696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send(j): </a:t>
            </a:r>
            <a:r>
              <a:rPr lang="en-US" sz="2200" dirty="0"/>
              <a:t>FIFO queue of R</a:t>
            </a:r>
            <a:r>
              <a:rPr lang="en-US" sz="2200" baseline="33000" dirty="0"/>
              <a:t>≥0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 err="1"/>
              <a:t>init</a:t>
            </a:r>
            <a:r>
              <a:rPr lang="en-US" sz="2200" dirty="0"/>
              <a:t> (0) if i = i</a:t>
            </a:r>
            <a:r>
              <a:rPr lang="en-US" sz="2200" baseline="-33000" dirty="0"/>
              <a:t>0</a:t>
            </a:r>
            <a:r>
              <a:rPr lang="en-US" sz="2200" dirty="0"/>
              <a:t>, else empty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815360" y="1600200"/>
            <a:ext cx="4328640" cy="444430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marL="305285" indent="-20592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 smtClean="0"/>
              <a:t>Transitions</a:t>
            </a:r>
            <a:endParaRPr lang="en-US" dirty="0"/>
          </a:p>
          <a:p>
            <a:pPr lvl="1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send(w)</a:t>
            </a:r>
            <a:r>
              <a:rPr lang="en-US" baseline="-33000" dirty="0" err="1" smtClean="0">
                <a:solidFill>
                  <a:schemeClr val="accent2">
                    <a:lumMod val="75000"/>
                  </a:schemeClr>
                </a:solidFill>
              </a:rPr>
              <a:t>i,j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/>
              <a:t> </a:t>
            </a:r>
            <a:r>
              <a:rPr lang="en-US" dirty="0" smtClean="0"/>
              <a:t>  pre</a:t>
            </a:r>
            <a:r>
              <a:rPr lang="en-US" dirty="0"/>
              <a:t>: </a:t>
            </a:r>
            <a:r>
              <a:rPr lang="en-US" dirty="0" smtClean="0"/>
              <a:t>w </a:t>
            </a:r>
            <a:r>
              <a:rPr lang="en-US" dirty="0"/>
              <a:t>= head(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/>
              <a:t>   </a:t>
            </a:r>
            <a:r>
              <a:rPr lang="en-US" dirty="0" err="1"/>
              <a:t>eff</a:t>
            </a:r>
            <a:r>
              <a:rPr lang="en-US" dirty="0"/>
              <a:t>: remove head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</a:p>
          <a:p>
            <a:pPr lvl="1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dirty="0"/>
          </a:p>
          <a:p>
            <a:pPr lvl="1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receive(w)</a:t>
            </a:r>
            <a:r>
              <a:rPr lang="en-US" baseline="-33000" dirty="0" err="1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eff</a:t>
            </a:r>
            <a:r>
              <a:rPr lang="en-US" dirty="0"/>
              <a:t>: if w +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weight(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j,i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/>
              <a:t> &lt;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then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dirty="0"/>
              <a:t> := w +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weight(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j,i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parent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:= j</a:t>
            </a:r>
            <a:br>
              <a:rPr lang="en-US" dirty="0"/>
            </a:br>
            <a:r>
              <a:rPr lang="en-US" dirty="0"/>
              <a:t>        for k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 err="1"/>
              <a:t>nbrs</a:t>
            </a:r>
            <a:r>
              <a:rPr lang="en-US" dirty="0"/>
              <a:t> - { j } do</a:t>
            </a:r>
            <a:br>
              <a:rPr lang="en-US" dirty="0"/>
            </a:br>
            <a:r>
              <a:rPr lang="en-US" dirty="0"/>
              <a:t>          add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US" dirty="0"/>
              <a:t>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send(k)</a:t>
            </a:r>
          </a:p>
          <a:p>
            <a:pPr marL="305285" indent="-205923">
              <a:lnSpc>
                <a:spcPct val="90000"/>
              </a:lnSpc>
              <a:buFontTx/>
              <a:buChar char=" 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7931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/>
              <a:t>AsynchBellmanFord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286055"/>
                <a:ext cx="8533440" cy="366374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Termination: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Use </a:t>
                </a:r>
                <a:r>
                  <a:rPr lang="en-US" sz="2000" dirty="0" err="1"/>
                  <a:t>convergecast</a:t>
                </a:r>
                <a:r>
                  <a:rPr lang="en-US" sz="2000" dirty="0"/>
                  <a:t> (as for </a:t>
                </a:r>
                <a:r>
                  <a:rPr lang="en-US" sz="2000" dirty="0" err="1"/>
                  <a:t>AsynchBFS</a:t>
                </a:r>
                <a:r>
                  <a:rPr lang="en-US" sz="2000" dirty="0"/>
                  <a:t>).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Complexity: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!) </m:t>
                    </m:r>
                  </m:oMath>
                </a14:m>
                <a:r>
                  <a:rPr lang="en-US" sz="2000" dirty="0"/>
                  <a:t>simple paths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to any other node, which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𝑛</m:t>
                    </m:r>
                    <m:r>
                      <a:rPr lang="en-US" sz="2000" i="1" baseline="30000" dirty="0" err="1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).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So the number of messages sent on any channel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𝑛</m:t>
                    </m:r>
                    <m:r>
                      <a:rPr lang="en-US" sz="2000" i="1" baseline="30000" dirty="0" err="1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).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So message complexity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𝑛</m:t>
                    </m:r>
                    <m:r>
                      <a:rPr lang="en-US" sz="2000" i="1" baseline="30000" dirty="0" err="1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|), </m:t>
                    </m:r>
                  </m:oMath>
                </a14:m>
                <a:r>
                  <a:rPr lang="en-US" sz="2000" dirty="0"/>
                  <a:t>time complexity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𝑛</m:t>
                    </m:r>
                    <m:r>
                      <a:rPr lang="en-US" sz="2000" i="1" baseline="30000" dirty="0" err="1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(</m:t>
                    </m:r>
                    <m:r>
                      <a:rPr lang="en-US" sz="2000" i="1" dirty="0" err="1">
                        <a:latin typeface="Cambria Math"/>
                      </a:rPr>
                      <m:t>𝑙</m:t>
                    </m:r>
                    <m:r>
                      <a:rPr lang="en-US" sz="2000" i="1" dirty="0" err="1">
                        <a:latin typeface="Cambria Math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)).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olidFill>
                      <a:srgbClr val="990033"/>
                    </a:solidFill>
                  </a:rPr>
                  <a:t>Q:</a:t>
                </a:r>
                <a:r>
                  <a:rPr lang="en-US" sz="2000" dirty="0"/>
                  <a:t>  Are the message and time complexity really exponential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olidFill>
                      <a:srgbClr val="990033"/>
                    </a:solidFill>
                  </a:rPr>
                  <a:t>A:</a:t>
                </a:r>
                <a:r>
                  <a:rPr lang="en-US" sz="2000" dirty="0"/>
                  <a:t>  Yes:  In some execution of </a:t>
                </a:r>
                <a:r>
                  <a:rPr lang="en-US" sz="2000" dirty="0" smtClean="0"/>
                  <a:t>the network </a:t>
                </a:r>
                <a:r>
                  <a:rPr lang="en-US" sz="2000" dirty="0"/>
                  <a:t>below,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33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baseline="33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messages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0" baseline="-33000" dirty="0" smtClean="0">
                    <a:latin typeface="+mj-lt"/>
                  </a:rPr>
                  <a:t>k+1</a:t>
                </a:r>
                <a:r>
                  <a:rPr lang="en-US" sz="2000" i="0" dirty="0" smtClean="0">
                    <a:latin typeface="+mj-lt"/>
                  </a:rPr>
                  <a:t>,</a:t>
                </a:r>
                <a:r>
                  <a:rPr lang="en-US" sz="2000" dirty="0"/>
                  <a:t> so message complexity is </a:t>
                </a:r>
                <a:r>
                  <a:rPr lang="en-US" sz="2000" i="0" dirty="0" smtClean="0">
                    <a:latin typeface="+mj-lt"/>
                  </a:rPr>
                  <a:t>Ω(2</a:t>
                </a:r>
                <a:r>
                  <a:rPr lang="en-US" sz="2000" i="0" baseline="33000" dirty="0" smtClean="0">
                    <a:latin typeface="+mj-lt"/>
                  </a:rPr>
                  <a:t>n/2</a:t>
                </a:r>
                <a:r>
                  <a:rPr lang="en-US" sz="2000" i="0" dirty="0" smtClean="0">
                    <a:latin typeface="+mj-lt"/>
                  </a:rPr>
                  <a:t>)</a:t>
                </a:r>
                <a:r>
                  <a:rPr lang="en-US" sz="2000" dirty="0"/>
                  <a:t> and time complexity is Ω(2</a:t>
                </a:r>
                <a:r>
                  <a:rPr lang="en-US" sz="2000" baseline="33000" dirty="0"/>
                  <a:t>n/2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81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286055"/>
                <a:ext cx="8533440" cy="3663745"/>
              </a:xfrm>
              <a:blipFill rotWithShape="1">
                <a:blip r:embed="rId2"/>
                <a:stretch>
                  <a:fillRect t="-2329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252" name="Group 4"/>
          <p:cNvGrpSpPr>
            <a:grpSpLocks noChangeAspect="1"/>
          </p:cNvGrpSpPr>
          <p:nvPr/>
        </p:nvGrpSpPr>
        <p:grpSpPr bwMode="auto">
          <a:xfrm>
            <a:off x="493921" y="4880673"/>
            <a:ext cx="8291520" cy="1716660"/>
            <a:chOff x="152" y="3394"/>
            <a:chExt cx="6074" cy="1258"/>
          </a:xfrm>
        </p:grpSpPr>
        <p:grpSp>
          <p:nvGrpSpPr>
            <p:cNvPr id="181253" name="Group 5"/>
            <p:cNvGrpSpPr>
              <a:grpSpLocks noChangeAspect="1"/>
            </p:cNvGrpSpPr>
            <p:nvPr/>
          </p:nvGrpSpPr>
          <p:grpSpPr bwMode="auto">
            <a:xfrm>
              <a:off x="152" y="3394"/>
              <a:ext cx="6074" cy="1258"/>
              <a:chOff x="152" y="3394"/>
              <a:chExt cx="6074" cy="1258"/>
            </a:xfrm>
          </p:grpSpPr>
          <p:sp>
            <p:nvSpPr>
              <p:cNvPr id="181254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485" y="3757"/>
                <a:ext cx="288" cy="434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55" name="Line 7"/>
              <p:cNvSpPr>
                <a:spLocks noChangeAspect="1" noChangeShapeType="1"/>
              </p:cNvSpPr>
              <p:nvPr/>
            </p:nvSpPr>
            <p:spPr bwMode="auto">
              <a:xfrm>
                <a:off x="584" y="4356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56" name="Line 8"/>
              <p:cNvSpPr>
                <a:spLocks noChangeAspect="1" noChangeShapeType="1"/>
              </p:cNvSpPr>
              <p:nvPr/>
            </p:nvSpPr>
            <p:spPr bwMode="auto">
              <a:xfrm>
                <a:off x="1741" y="4357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57" name="Line 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448" y="3757"/>
                <a:ext cx="290" cy="434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58" name="Line 10"/>
              <p:cNvSpPr>
                <a:spLocks noChangeAspect="1" noChangeShapeType="1"/>
              </p:cNvSpPr>
              <p:nvPr/>
            </p:nvSpPr>
            <p:spPr bwMode="auto">
              <a:xfrm>
                <a:off x="3941" y="4357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1259" name="Group 11"/>
              <p:cNvGrpSpPr>
                <a:grpSpLocks noChangeAspect="1"/>
              </p:cNvGrpSpPr>
              <p:nvPr/>
            </p:nvGrpSpPr>
            <p:grpSpPr bwMode="auto">
              <a:xfrm>
                <a:off x="152" y="3394"/>
                <a:ext cx="6074" cy="1258"/>
                <a:chOff x="152" y="3394"/>
                <a:chExt cx="6074" cy="1258"/>
              </a:xfrm>
            </p:grpSpPr>
            <p:sp>
              <p:nvSpPr>
                <p:cNvPr id="18126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152" y="4136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6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728" y="3394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26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304" y="4136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1263" name="Text Box 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7" y="3778"/>
                  <a:ext cx="232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64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57" y="4345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65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09" y="3778"/>
                  <a:ext cx="388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k-1</a:t>
                  </a:r>
                </a:p>
              </p:txBody>
            </p:sp>
            <p:sp>
              <p:nvSpPr>
                <p:cNvPr id="18126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885" y="3394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26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2461" y="4137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81268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014" y="4345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69" name="Text Box 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66" y="3778"/>
                  <a:ext cx="388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k-2</a:t>
                  </a:r>
                </a:p>
              </p:txBody>
            </p:sp>
            <p:sp>
              <p:nvSpPr>
                <p:cNvPr id="181270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3504" y="4137"/>
                  <a:ext cx="439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 sz="1600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sz="1600" baseline="-33000" dirty="0">
                      <a:solidFill>
                        <a:srgbClr val="000000"/>
                      </a:solidFill>
                    </a:rPr>
                    <a:t>k-1</a:t>
                  </a:r>
                </a:p>
              </p:txBody>
            </p:sp>
            <p:sp>
              <p:nvSpPr>
                <p:cNvPr id="181271" name="Text Box 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09" y="3778"/>
                  <a:ext cx="296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1272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4085" y="3394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273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4661" y="4137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k</a:t>
                  </a:r>
                </a:p>
              </p:txBody>
            </p:sp>
            <p:sp>
              <p:nvSpPr>
                <p:cNvPr id="181274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03" y="3778"/>
                  <a:ext cx="232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75" name="Text Box 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14" y="4346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76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66" y="3779"/>
                  <a:ext cx="296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81277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5794" y="4137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sz="1400" baseline="-33000" dirty="0">
                      <a:solidFill>
                        <a:srgbClr val="000000"/>
                      </a:solidFill>
                    </a:rPr>
                    <a:t>k+1</a:t>
                  </a:r>
                </a:p>
              </p:txBody>
            </p:sp>
            <p:sp>
              <p:nvSpPr>
                <p:cNvPr id="181278" name="Text Box 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48" y="4346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1279" name="Line 31"/>
              <p:cNvSpPr>
                <a:spLocks noChangeAspect="1" noChangeShapeType="1"/>
              </p:cNvSpPr>
              <p:nvPr/>
            </p:nvSpPr>
            <p:spPr bwMode="auto">
              <a:xfrm>
                <a:off x="5074" y="4357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280" name="Line 32"/>
            <p:cNvSpPr>
              <a:spLocks noChangeAspect="1" noChangeShapeType="1"/>
            </p:cNvSpPr>
            <p:nvPr/>
          </p:nvSpPr>
          <p:spPr bwMode="auto">
            <a:xfrm flipH="1" flipV="1">
              <a:off x="1091" y="3757"/>
              <a:ext cx="290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1" name="Line 33"/>
            <p:cNvSpPr>
              <a:spLocks noChangeAspect="1" noChangeShapeType="1"/>
            </p:cNvSpPr>
            <p:nvPr/>
          </p:nvSpPr>
          <p:spPr bwMode="auto">
            <a:xfrm flipV="1">
              <a:off x="1642" y="3757"/>
              <a:ext cx="288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2" name="Line 34"/>
            <p:cNvSpPr>
              <a:spLocks noChangeAspect="1" noChangeShapeType="1"/>
            </p:cNvSpPr>
            <p:nvPr/>
          </p:nvSpPr>
          <p:spPr bwMode="auto">
            <a:xfrm flipH="1" flipV="1">
              <a:off x="2248" y="3757"/>
              <a:ext cx="290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3" name="Text Box 35"/>
            <p:cNvSpPr txBox="1">
              <a:spLocks noChangeAspect="1" noChangeArrowheads="1"/>
            </p:cNvSpPr>
            <p:nvPr/>
          </p:nvSpPr>
          <p:spPr bwMode="auto">
            <a:xfrm>
              <a:off x="1604" y="3778"/>
              <a:ext cx="23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41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/>
            <a:lstStyle/>
            <a:p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1284" name="Line 36"/>
            <p:cNvSpPr>
              <a:spLocks noChangeAspect="1" noChangeShapeType="1"/>
            </p:cNvSpPr>
            <p:nvPr/>
          </p:nvSpPr>
          <p:spPr bwMode="auto">
            <a:xfrm flipH="1" flipV="1">
              <a:off x="3291" y="3757"/>
              <a:ext cx="290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5" name="Line 37"/>
            <p:cNvSpPr>
              <a:spLocks noChangeAspect="1" noChangeShapeType="1"/>
            </p:cNvSpPr>
            <p:nvPr/>
          </p:nvSpPr>
          <p:spPr bwMode="auto">
            <a:xfrm flipV="1">
              <a:off x="3842" y="3757"/>
              <a:ext cx="288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33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/>
              <a:t>Exponential time/message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009"/>
                <a:ext cx="8686441" cy="3073283"/>
              </a:xfrm>
            </p:spPr>
            <p:txBody>
              <a:bodyPr/>
              <a:lstStyle/>
              <a:p>
                <a:pPr marL="342900" lvl="1" indent="-342900">
                  <a:lnSpc>
                    <a:spcPct val="8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In some execution,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i="1" baseline="-33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sends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2</m:t>
                    </m:r>
                    <m:r>
                      <a:rPr lang="en-US" sz="2000" i="1" baseline="33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messages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aseline="-33000" dirty="0"/>
                  <a:t>k+1</a:t>
                </a:r>
                <a:r>
                  <a:rPr lang="en-US" sz="2000" dirty="0"/>
                  <a:t>, so message complexity is Ω(2</a:t>
                </a:r>
                <a:r>
                  <a:rPr lang="en-US" sz="2000" baseline="33000" dirty="0"/>
                  <a:t>n/2</a:t>
                </a:r>
                <a:r>
                  <a:rPr lang="en-US" sz="2000" dirty="0"/>
                  <a:t>) and time complexity is Ω(2</a:t>
                </a:r>
                <a:r>
                  <a:rPr lang="en-US" sz="2000" baseline="33000" dirty="0"/>
                  <a:t>n/2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Possible </a:t>
                </a:r>
                <a:r>
                  <a:rPr lang="en-US" sz="2000" dirty="0"/>
                  <a:t>distance estimates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baseline="30000" dirty="0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 – 1, 2</m:t>
                    </m:r>
                    <m:r>
                      <a:rPr lang="en-US" sz="2000" i="1" baseline="30000" dirty="0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 – 2,…,0.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Moreover,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can take on all these estimates in sequence: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First, messages traverse upper links,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2</m:t>
                    </m:r>
                    <m:r>
                      <a:rPr lang="en-US" sz="1800" i="1" baseline="30000" dirty="0"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 – 1.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Then last lower message arrives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2</m:t>
                    </m:r>
                    <m:r>
                      <a:rPr lang="en-US" sz="1800" i="1" baseline="30000" dirty="0"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 – 2.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Then lower message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0" i="0" baseline="-2500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b="0" i="1" baseline="-25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0" i="0" baseline="-2500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b="0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 arrives, reduces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0" i="0" baseline="-2500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b="0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’s estimate by 2, message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0" i="0" baseline="-2500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b="0" i="1" baseline="-25000" dirty="0" smtClean="0">
                        <a:latin typeface="Cambria Math"/>
                      </a:rPr>
                      <m:t>1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arrives on upper links,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2</m:t>
                    </m:r>
                    <m:r>
                      <a:rPr lang="en-US" sz="1800" i="1" baseline="30000" dirty="0"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 – 3.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Etc.  Count down in binary.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If this happens quickly, get pileup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2</m:t>
                    </m:r>
                    <m:r>
                      <a:rPr lang="en-US" sz="1800" i="1" baseline="30000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aseline="30000" dirty="0"/>
                  <a:t> </a:t>
                </a:r>
                <a:r>
                  <a:rPr lang="en-US" sz="1800" dirty="0"/>
                  <a:t>search messages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800" baseline="-25000" dirty="0"/>
                  <a:t>k,k+1</a:t>
                </a:r>
                <a:r>
                  <a:rPr lang="en-US" sz="18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009"/>
                <a:ext cx="8686441" cy="3073283"/>
              </a:xfrm>
              <a:blipFill rotWithShape="1">
                <a:blip r:embed="rId2"/>
                <a:stretch>
                  <a:fillRect l="-632" t="-2772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532" name="Group 4"/>
          <p:cNvGrpSpPr>
            <a:grpSpLocks noChangeAspect="1"/>
          </p:cNvGrpSpPr>
          <p:nvPr/>
        </p:nvGrpSpPr>
        <p:grpSpPr bwMode="auto">
          <a:xfrm>
            <a:off x="493921" y="4880673"/>
            <a:ext cx="8291520" cy="1716660"/>
            <a:chOff x="152" y="3394"/>
            <a:chExt cx="6074" cy="1258"/>
          </a:xfrm>
        </p:grpSpPr>
        <p:grpSp>
          <p:nvGrpSpPr>
            <p:cNvPr id="150533" name="Group 5"/>
            <p:cNvGrpSpPr>
              <a:grpSpLocks noChangeAspect="1"/>
            </p:cNvGrpSpPr>
            <p:nvPr/>
          </p:nvGrpSpPr>
          <p:grpSpPr bwMode="auto">
            <a:xfrm>
              <a:off x="152" y="3394"/>
              <a:ext cx="6074" cy="1258"/>
              <a:chOff x="152" y="3394"/>
              <a:chExt cx="6074" cy="1258"/>
            </a:xfrm>
          </p:grpSpPr>
          <p:sp>
            <p:nvSpPr>
              <p:cNvPr id="150534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485" y="3757"/>
                <a:ext cx="288" cy="434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35" name="Line 7"/>
              <p:cNvSpPr>
                <a:spLocks noChangeAspect="1" noChangeShapeType="1"/>
              </p:cNvSpPr>
              <p:nvPr/>
            </p:nvSpPr>
            <p:spPr bwMode="auto">
              <a:xfrm>
                <a:off x="584" y="4356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36" name="Line 8"/>
              <p:cNvSpPr>
                <a:spLocks noChangeAspect="1" noChangeShapeType="1"/>
              </p:cNvSpPr>
              <p:nvPr/>
            </p:nvSpPr>
            <p:spPr bwMode="auto">
              <a:xfrm>
                <a:off x="1741" y="4357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37" name="Line 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448" y="3757"/>
                <a:ext cx="290" cy="434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38" name="Line 10"/>
              <p:cNvSpPr>
                <a:spLocks noChangeAspect="1" noChangeShapeType="1"/>
              </p:cNvSpPr>
              <p:nvPr/>
            </p:nvSpPr>
            <p:spPr bwMode="auto">
              <a:xfrm>
                <a:off x="3941" y="4357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539" name="Group 11"/>
              <p:cNvGrpSpPr>
                <a:grpSpLocks noChangeAspect="1"/>
              </p:cNvGrpSpPr>
              <p:nvPr/>
            </p:nvGrpSpPr>
            <p:grpSpPr bwMode="auto">
              <a:xfrm>
                <a:off x="152" y="3394"/>
                <a:ext cx="6074" cy="1258"/>
                <a:chOff x="152" y="3394"/>
                <a:chExt cx="6074" cy="1258"/>
              </a:xfrm>
            </p:grpSpPr>
            <p:sp>
              <p:nvSpPr>
                <p:cNvPr id="15054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152" y="4136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4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728" y="3394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54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304" y="4136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50543" name="Text Box 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7" y="3778"/>
                  <a:ext cx="232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44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57" y="4345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45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09" y="3778"/>
                  <a:ext cx="388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k-1</a:t>
                  </a:r>
                </a:p>
              </p:txBody>
            </p:sp>
            <p:sp>
              <p:nvSpPr>
                <p:cNvPr id="15054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885" y="3394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54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2461" y="4137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50548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014" y="4345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49" name="Text Box 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66" y="3778"/>
                  <a:ext cx="388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k-2</a:t>
                  </a:r>
                </a:p>
              </p:txBody>
            </p:sp>
            <p:sp>
              <p:nvSpPr>
                <p:cNvPr id="150550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3504" y="4137"/>
                  <a:ext cx="439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 sz="1600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sz="1600" baseline="-33000" dirty="0">
                      <a:solidFill>
                        <a:srgbClr val="000000"/>
                      </a:solidFill>
                    </a:rPr>
                    <a:t>k-1</a:t>
                  </a:r>
                </a:p>
              </p:txBody>
            </p:sp>
            <p:sp>
              <p:nvSpPr>
                <p:cNvPr id="150551" name="Text Box 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09" y="3778"/>
                  <a:ext cx="296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50552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4085" y="3394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553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4661" y="4137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i</a:t>
                  </a:r>
                  <a:r>
                    <a:rPr lang="en-US" baseline="-33000">
                      <a:solidFill>
                        <a:srgbClr val="000000"/>
                      </a:solidFill>
                    </a:rPr>
                    <a:t>k</a:t>
                  </a:r>
                </a:p>
              </p:txBody>
            </p:sp>
            <p:sp>
              <p:nvSpPr>
                <p:cNvPr id="150554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03" y="3778"/>
                  <a:ext cx="232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55" name="Text Box 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14" y="4346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56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66" y="3779"/>
                  <a:ext cx="296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2</a:t>
                  </a:r>
                  <a:r>
                    <a:rPr lang="en-US" baseline="33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150557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5794" y="4137"/>
                  <a:ext cx="432" cy="432"/>
                </a:xfrm>
                <a:prstGeom prst="ellipse">
                  <a:avLst/>
                </a:prstGeom>
                <a:noFill/>
                <a:ln w="1841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 anchor="ctr" anchorCtr="1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sz="1400" baseline="-33000" dirty="0">
                      <a:solidFill>
                        <a:srgbClr val="000000"/>
                      </a:solidFill>
                    </a:rPr>
                    <a:t>k+1</a:t>
                  </a:r>
                </a:p>
              </p:txBody>
            </p:sp>
            <p:sp>
              <p:nvSpPr>
                <p:cNvPr id="150558" name="Text Box 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48" y="4346"/>
                  <a:ext cx="230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841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000" tIns="54000" rIns="99000" bIns="54000"/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50559" name="Line 31"/>
              <p:cNvSpPr>
                <a:spLocks noChangeAspect="1" noChangeShapeType="1"/>
              </p:cNvSpPr>
              <p:nvPr/>
            </p:nvSpPr>
            <p:spPr bwMode="auto">
              <a:xfrm>
                <a:off x="5074" y="4357"/>
                <a:ext cx="720" cy="1"/>
              </a:xfrm>
              <a:prstGeom prst="line">
                <a:avLst/>
              </a:prstGeom>
              <a:noFill/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0560" name="Line 32"/>
            <p:cNvSpPr>
              <a:spLocks noChangeAspect="1" noChangeShapeType="1"/>
            </p:cNvSpPr>
            <p:nvPr/>
          </p:nvSpPr>
          <p:spPr bwMode="auto">
            <a:xfrm flipH="1" flipV="1">
              <a:off x="1091" y="3757"/>
              <a:ext cx="290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1" name="Line 33"/>
            <p:cNvSpPr>
              <a:spLocks noChangeAspect="1" noChangeShapeType="1"/>
            </p:cNvSpPr>
            <p:nvPr/>
          </p:nvSpPr>
          <p:spPr bwMode="auto">
            <a:xfrm flipV="1">
              <a:off x="1642" y="3757"/>
              <a:ext cx="288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2" name="Line 34"/>
            <p:cNvSpPr>
              <a:spLocks noChangeAspect="1" noChangeShapeType="1"/>
            </p:cNvSpPr>
            <p:nvPr/>
          </p:nvSpPr>
          <p:spPr bwMode="auto">
            <a:xfrm flipH="1" flipV="1">
              <a:off x="2248" y="3757"/>
              <a:ext cx="290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3" name="Text Box 35"/>
            <p:cNvSpPr txBox="1">
              <a:spLocks noChangeAspect="1" noChangeArrowheads="1"/>
            </p:cNvSpPr>
            <p:nvPr/>
          </p:nvSpPr>
          <p:spPr bwMode="auto">
            <a:xfrm>
              <a:off x="1604" y="3778"/>
              <a:ext cx="23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41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/>
            <a:lstStyle/>
            <a:p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0564" name="Line 36"/>
            <p:cNvSpPr>
              <a:spLocks noChangeAspect="1" noChangeShapeType="1"/>
            </p:cNvSpPr>
            <p:nvPr/>
          </p:nvSpPr>
          <p:spPr bwMode="auto">
            <a:xfrm flipH="1" flipV="1">
              <a:off x="3291" y="3757"/>
              <a:ext cx="290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5" name="Line 37"/>
            <p:cNvSpPr>
              <a:spLocks noChangeAspect="1" noChangeShapeType="1"/>
            </p:cNvSpPr>
            <p:nvPr/>
          </p:nvSpPr>
          <p:spPr bwMode="auto">
            <a:xfrm flipV="1">
              <a:off x="3842" y="3757"/>
              <a:ext cx="288" cy="434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6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Moral:  Unrestrained asynchrony can cause problems.</a:t>
            </a:r>
          </a:p>
          <a:p>
            <a:r>
              <a:rPr lang="en-US"/>
              <a:t>Return to this problem after we have better synchronization methods.</a:t>
            </a:r>
          </a:p>
          <a:p>
            <a:endParaRPr lang="en-US"/>
          </a:p>
          <a:p>
            <a:r>
              <a:rPr lang="en-US"/>
              <a:t>Now, another good illustration of the problems introduced by asynchrony:</a:t>
            </a:r>
          </a:p>
        </p:txBody>
      </p:sp>
    </p:spTree>
    <p:extLst>
      <p:ext uri="{BB962C8B-B14F-4D97-AF65-F5344CB8AC3E}">
        <p14:creationId xmlns:p14="http://schemas.microsoft.com/office/powerpoint/2010/main" val="737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3983458"/>
          </a:xfrm>
        </p:spPr>
        <p:txBody>
          <a:bodyPr/>
          <a:lstStyle/>
          <a:p>
            <a:r>
              <a:rPr lang="en-US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96384020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Minimum spanning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Assumptions: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</m:t>
                    </m:r>
                    <m:r>
                      <a:rPr lang="en-US" sz="2000" i="1" dirty="0" smtClean="0">
                        <a:latin typeface="Cambria Math"/>
                      </a:rPr>
                      <m:t> = (</m:t>
                    </m:r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connected, undirected.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Weighted edges, weights known to endpoint processes, weights distinct. 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UIDs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Processes don’t know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𝑑𝑖𝑎𝑚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Can identify </a:t>
                </a:r>
                <a:r>
                  <a:rPr lang="en-US" sz="2000" dirty="0" smtClean="0"/>
                  <a:t>in-edge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out-edge connecting </a:t>
                </a:r>
                <a:r>
                  <a:rPr lang="en-US" sz="2000" dirty="0"/>
                  <a:t>to </a:t>
                </a:r>
                <a:r>
                  <a:rPr lang="en-US" sz="2000" dirty="0" smtClean="0"/>
                  <a:t>the same </a:t>
                </a:r>
                <a:r>
                  <a:rPr lang="en-US" sz="2000" dirty="0"/>
                  <a:t>neighbor.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Input: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𝑤𝑎𝑘𝑒𝑢𝑝</m:t>
                    </m:r>
                  </m:oMath>
                </a14:m>
                <a:r>
                  <a:rPr lang="en-US" sz="2000" dirty="0"/>
                  <a:t> actions, occurring at any time at one or more nodes.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Process wakes up when it first receives either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𝑤𝑎𝑘𝑒𝑢𝑝</m:t>
                    </m:r>
                  </m:oMath>
                </a14:m>
                <a:r>
                  <a:rPr lang="en-US" sz="2000" dirty="0"/>
                  <a:t> input or a protocol message. </a:t>
                </a:r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Requires:  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Produce MST, where each process knows which of its incident edges belong to the tree.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Guaranteed to be unique, because of unique weights.</a:t>
                </a:r>
              </a:p>
              <a:p>
                <a:pPr marL="505448" lvl="1" indent="-172803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000" dirty="0"/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008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8000"/>
                    </a:solidFill>
                  </a:rPr>
                  <a:t>Gallager-Humblet-Spira</a:t>
                </a:r>
                <a:r>
                  <a:rPr lang="en-US" sz="2400" dirty="0">
                    <a:solidFill>
                      <a:srgbClr val="008000"/>
                    </a:solidFill>
                  </a:rPr>
                  <a:t>]</a:t>
                </a:r>
                <a:r>
                  <a:rPr lang="en-US" sz="2400" dirty="0"/>
                  <a:t>:  </a:t>
                </a:r>
                <a:r>
                  <a:rPr lang="en-US" sz="2400" dirty="0" smtClean="0"/>
                  <a:t>Recommended reading!</a:t>
                </a:r>
                <a:endParaRPr lang="en-US" sz="2400" dirty="0"/>
              </a:p>
            </p:txBody>
          </p:sp>
        </mc:Choice>
        <mc:Fallback>
          <p:sp>
            <p:nvSpPr>
              <p:cNvPr id="55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blipFill rotWithShape="1">
                <a:blip r:embed="rId3"/>
                <a:stretch>
                  <a:fillRect t="-324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2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3983458"/>
          </a:xfrm>
        </p:spPr>
        <p:txBody>
          <a:bodyPr/>
          <a:lstStyle/>
          <a:p>
            <a:r>
              <a:rPr lang="en-US"/>
              <a:t>Spanning Trees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84444709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Recall synchronous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Proceeds in </a:t>
                </a:r>
                <a:r>
                  <a:rPr lang="en-US" sz="2400" dirty="0">
                    <a:solidFill>
                      <a:srgbClr val="990033"/>
                    </a:solidFill>
                  </a:rPr>
                  <a:t>phases (levels).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After each phase, we have 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spanning forest</a:t>
                </a:r>
                <a:r>
                  <a:rPr lang="en-US" sz="2400" dirty="0"/>
                  <a:t>, in which each component tree has a leader.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In each phase, each component finds </a:t>
                </a:r>
                <a:r>
                  <a:rPr lang="en-US" sz="2400" dirty="0">
                    <a:solidFill>
                      <a:srgbClr val="990033"/>
                    </a:solidFill>
                  </a:rPr>
                  <a:t>min weight outgoing edge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),</a:t>
                </a:r>
                <a:r>
                  <a:rPr lang="en-US" sz="2400" dirty="0"/>
                  <a:t>  then components merge using 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/>
                  <a:t>s to get components for next phase.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In more detail: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Each node is initially in component by itself (level 0 components).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>
                    <a:solidFill>
                      <a:srgbClr val="990033"/>
                    </a:solidFill>
                  </a:rPr>
                  <a:t>Phase 1 (produces level 1 components):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1800" dirty="0"/>
                  <a:t>Each node uses its min weight edge as the component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𝑀𝑊𝑂𝐸</m:t>
                    </m:r>
                    <m: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1800" dirty="0"/>
                  <a:t>Send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990033"/>
                        </a:solidFill>
                        <a:latin typeface="Cambria Math"/>
                      </a:rPr>
                      <m:t>𝑐𝑜𝑛𝑛𝑒𝑐𝑡</m:t>
                    </m:r>
                  </m:oMath>
                </a14:m>
                <a:r>
                  <a:rPr lang="en-US" sz="1800" dirty="0"/>
                  <a:t> message across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𝑀𝑊𝑂𝐸</m:t>
                    </m:r>
                    <m: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1800" dirty="0"/>
                  <a:t>There is a unique edge that is the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1800" dirty="0"/>
                  <a:t> of two components.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1800" dirty="0"/>
                  <a:t>Leader of new component is higher-id endpoint of this unique edge.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>
                    <a:solidFill>
                      <a:srgbClr val="990033"/>
                    </a:solidFill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</a:rPr>
                  <a:t> (produces level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</a:rPr>
                  <a:t> components):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3"/>
                <a:stretch>
                  <a:fillRect t="-164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3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/>
              <a:t>Synchronous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7801"/>
                <a:ext cx="8686441" cy="553018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800" dirty="0" smtClean="0">
                    <a:solidFill>
                      <a:srgbClr val="990033"/>
                    </a:solidFill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990033"/>
                    </a:solidFill>
                  </a:rPr>
                  <a:t> (produces level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990033"/>
                    </a:solidFill>
                  </a:rPr>
                  <a:t> components):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Leader of each component initiates search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/>
                  <a:t> (broadcast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𝑖𝑛𝑖𝑡𝑖𝑎𝑡𝑒</m:t>
                    </m:r>
                  </m:oMath>
                </a14:m>
                <a:r>
                  <a:rPr lang="en-US" sz="2400" dirty="0"/>
                  <a:t> on tree edges).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Each node finds its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𝑚𝑤𝑜𝑒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200" dirty="0"/>
                  <a:t>Send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𝑡𝑒𝑠𝑡</m:t>
                    </m:r>
                  </m:oMath>
                </a14:m>
                <a:r>
                  <a:rPr lang="en-US" sz="2200" dirty="0"/>
                  <a:t> on potential edges, wait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𝑎𝑐𝑐𝑒𝑝𝑡</m:t>
                    </m:r>
                  </m:oMath>
                </a14:m>
                <a:r>
                  <a:rPr lang="en-US" sz="2200" dirty="0"/>
                  <a:t> (different component) 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𝑟𝑒𝑗𝑒𝑐𝑡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(same component).</a:t>
                </a:r>
              </a:p>
              <a:p>
                <a:pPr lvl="2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200" dirty="0"/>
                  <a:t>Test edges one at a time in order of weight.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Report to leader (</a:t>
                </a:r>
                <a:r>
                  <a:rPr lang="en-US" sz="2400" dirty="0" err="1"/>
                  <a:t>convergecast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𝑟𝑒𝑝𝑜𝑟𝑡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); </a:t>
                </a:r>
                <a:r>
                  <a:rPr lang="en-US" sz="2400" dirty="0"/>
                  <a:t>remember direction of best edge.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Leader picks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/>
                  <a:t> for </a:t>
                </a:r>
                <a:r>
                  <a:rPr lang="en-US" sz="2400" dirty="0" smtClean="0"/>
                  <a:t>component.</a:t>
                </a:r>
                <a:endParaRPr lang="en-US" sz="2400" dirty="0"/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𝑐h𝑎𝑛𝑔𝑒𝑟𝑜𝑜𝑡</m:t>
                    </m:r>
                  </m:oMath>
                </a14:m>
                <a:r>
                  <a:rPr lang="en-US" sz="2400" dirty="0" smtClean="0"/>
                  <a:t> message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/>
                  <a:t>’s endpoint, using remembered best edges.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𝑐𝑜𝑛𝑛𝑒𝑐𝑡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 </a:t>
                </a:r>
                <a:r>
                  <a:rPr lang="en-US" sz="2400" dirty="0" smtClean="0"/>
                  <a:t>message across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There is a unique edge that is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/>
                  <a:t> of two components.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Leader of new component is higher-id endpoint of this unique edge.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Wait sufficient time for phase to end.</a:t>
                </a:r>
              </a:p>
            </p:txBody>
          </p:sp>
        </mc:Choice>
        <mc:Fallback xmlns="">
          <p:sp>
            <p:nvSpPr>
              <p:cNvPr id="182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7801"/>
                <a:ext cx="8686441" cy="5530181"/>
              </a:xfrm>
              <a:blipFill rotWithShape="1">
                <a:blip r:embed="rId3"/>
                <a:stretch>
                  <a:fillRect t="-2205" r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1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Complexity is good: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Messages: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+ |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Time (rounds):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Low message complexity depends on the way nodes test their incident edges, in order of weight, not retesting </a:t>
                </a:r>
                <a:r>
                  <a:rPr lang="en-US" sz="2800" dirty="0" smtClean="0"/>
                  <a:t>the same </a:t>
                </a:r>
                <a:r>
                  <a:rPr lang="en-US" sz="2800" dirty="0"/>
                  <a:t>edge once it’s rejected.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Q:</a:t>
                </a:r>
                <a:r>
                  <a:rPr lang="en-US" sz="2800" dirty="0"/>
                  <a:t>  How to run this algorithm asynchronously?</a:t>
                </a:r>
              </a:p>
            </p:txBody>
          </p:sp>
        </mc:Choice>
        <mc:Fallback xmlns="">
          <p:sp>
            <p:nvSpPr>
              <p:cNvPr id="183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259" t="-296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 sz="3600"/>
              <a:t>Running the algorithm asynchronously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24" name="Rectangle 4"/>
              <p:cNvSpPr>
                <a:spLocks noChangeArrowheads="1"/>
              </p:cNvSpPr>
              <p:nvPr/>
            </p:nvSpPr>
            <p:spPr bwMode="auto">
              <a:xfrm>
                <a:off x="355680" y="1147801"/>
                <a:ext cx="8534880" cy="3349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05285" indent="-205923" defTabSz="914414">
                  <a:lnSpc>
                    <a:spcPct val="80000"/>
                  </a:lnSpc>
                  <a:spcBef>
                    <a:spcPct val="20000"/>
                  </a:spcBef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Problems arise:</a:t>
                </a:r>
              </a:p>
              <a:p>
                <a:pPr marL="505448" lvl="1" indent="-17280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>
                    <a:solidFill>
                      <a:srgbClr val="A50021"/>
                    </a:solidFill>
                  </a:rPr>
                  <a:t>Inaccurate information about outgoing edges:</a:t>
                </a:r>
              </a:p>
              <a:p>
                <a:pPr marL="779052" lvl="2" indent="-15696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/>
                  <a:t>In </a:t>
                </a:r>
                <a:r>
                  <a:rPr lang="en-US" dirty="0" smtClean="0"/>
                  <a:t>the synchronous </a:t>
                </a:r>
                <a:r>
                  <a:rPr lang="en-US" dirty="0"/>
                  <a:t>algorithm, when a node tests its edges, it knows that its neighbors are already up to the same level, and have up-to-date information about their component.</a:t>
                </a:r>
              </a:p>
              <a:p>
                <a:pPr marL="779052" lvl="2" indent="-15696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/>
                  <a:t>In asynchronous version, neighbors could lag behind; they might be in same component but not yet know this.</a:t>
                </a:r>
              </a:p>
              <a:p>
                <a:pPr marL="505448" lvl="1" indent="-17280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>
                    <a:solidFill>
                      <a:srgbClr val="A50021"/>
                    </a:solidFill>
                  </a:rPr>
                  <a:t>Less “balanced” combination of components:</a:t>
                </a:r>
              </a:p>
              <a:p>
                <a:pPr marL="779052" lvl="2" indent="-15696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/>
                  <a:t>In synchronous algorithm,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components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 2</m:t>
                    </m:r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nodes, and</a:t>
                </a:r>
                <a:r>
                  <a:rPr lang="en-US" dirty="0"/>
                  <a:t>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dirty="0"/>
                  <a:t>components are constructed from at least two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components.</a:t>
                </a:r>
              </a:p>
              <a:p>
                <a:pPr marL="779052" lvl="2" indent="-15696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/>
                  <a:t>In asynchronous version, components at different levels could be combined.</a:t>
                </a:r>
              </a:p>
              <a:p>
                <a:pPr marL="779052" lvl="2" indent="-156963" defTabSz="914414">
                  <a:lnSpc>
                    <a:spcPct val="8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/>
                  <a:t>Can lead to more messages overall. </a:t>
                </a:r>
              </a:p>
            </p:txBody>
          </p:sp>
        </mc:Choice>
        <mc:Fallback xmlns="">
          <p:sp>
            <p:nvSpPr>
              <p:cNvPr id="18432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80" y="1147801"/>
                <a:ext cx="8534880" cy="3349792"/>
              </a:xfrm>
              <a:prstGeom prst="rect">
                <a:avLst/>
              </a:prstGeom>
              <a:blipFill rotWithShape="1">
                <a:blip r:embed="rId2"/>
                <a:stretch>
                  <a:fillRect t="-4727" r="-1643" b="-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325" name="Group 5"/>
          <p:cNvGrpSpPr>
            <a:grpSpLocks/>
          </p:cNvGrpSpPr>
          <p:nvPr/>
        </p:nvGrpSpPr>
        <p:grpSpPr bwMode="auto">
          <a:xfrm>
            <a:off x="5263200" y="4880673"/>
            <a:ext cx="3732480" cy="1659054"/>
            <a:chOff x="2811" y="3252"/>
            <a:chExt cx="2592" cy="1152"/>
          </a:xfrm>
        </p:grpSpPr>
        <p:sp>
          <p:nvSpPr>
            <p:cNvPr id="184326" name="Oval 6"/>
            <p:cNvSpPr>
              <a:spLocks noChangeArrowheads="1"/>
            </p:cNvSpPr>
            <p:nvPr/>
          </p:nvSpPr>
          <p:spPr bwMode="auto">
            <a:xfrm>
              <a:off x="3167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27" name="Oval 7"/>
            <p:cNvSpPr>
              <a:spLocks noChangeArrowheads="1"/>
            </p:cNvSpPr>
            <p:nvPr/>
          </p:nvSpPr>
          <p:spPr bwMode="auto">
            <a:xfrm>
              <a:off x="3756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28" name="Line 8"/>
            <p:cNvSpPr>
              <a:spLocks noChangeShapeType="1"/>
            </p:cNvSpPr>
            <p:nvPr/>
          </p:nvSpPr>
          <p:spPr bwMode="auto">
            <a:xfrm>
              <a:off x="3455" y="3828"/>
              <a:ext cx="28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29" name="Oval 9"/>
            <p:cNvSpPr>
              <a:spLocks noChangeArrowheads="1"/>
            </p:cNvSpPr>
            <p:nvPr/>
          </p:nvSpPr>
          <p:spPr bwMode="auto">
            <a:xfrm>
              <a:off x="4346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4044" y="3828"/>
              <a:ext cx="28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31" name="Oval 11"/>
            <p:cNvSpPr>
              <a:spLocks noChangeArrowheads="1"/>
            </p:cNvSpPr>
            <p:nvPr/>
          </p:nvSpPr>
          <p:spPr bwMode="auto">
            <a:xfrm>
              <a:off x="4958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2" name="Line 12"/>
            <p:cNvSpPr>
              <a:spLocks noChangeShapeType="1"/>
            </p:cNvSpPr>
            <p:nvPr/>
          </p:nvSpPr>
          <p:spPr bwMode="auto">
            <a:xfrm>
              <a:off x="4657" y="3828"/>
              <a:ext cx="28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33" name="Oval 13"/>
            <p:cNvSpPr>
              <a:spLocks noChangeArrowheads="1"/>
            </p:cNvSpPr>
            <p:nvPr/>
          </p:nvSpPr>
          <p:spPr bwMode="auto">
            <a:xfrm>
              <a:off x="3023" y="3540"/>
              <a:ext cx="1152" cy="576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4" name="Oval 14"/>
            <p:cNvSpPr>
              <a:spLocks noChangeArrowheads="1"/>
            </p:cNvSpPr>
            <p:nvPr/>
          </p:nvSpPr>
          <p:spPr bwMode="auto">
            <a:xfrm>
              <a:off x="2879" y="3396"/>
              <a:ext cx="1872" cy="864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5" name="Oval 15"/>
            <p:cNvSpPr>
              <a:spLocks noChangeArrowheads="1"/>
            </p:cNvSpPr>
            <p:nvPr/>
          </p:nvSpPr>
          <p:spPr bwMode="auto">
            <a:xfrm>
              <a:off x="2811" y="3252"/>
              <a:ext cx="2592" cy="1152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336" name="Rectangle 16"/>
              <p:cNvSpPr>
                <a:spLocks noChangeArrowheads="1"/>
              </p:cNvSpPr>
              <p:nvPr/>
            </p:nvSpPr>
            <p:spPr bwMode="auto">
              <a:xfrm>
                <a:off x="355680" y="4742419"/>
                <a:ext cx="4838400" cy="1728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779052" lvl="2" indent="-156963" defTabSz="914414">
                  <a:lnSpc>
                    <a:spcPct val="90000"/>
                  </a:lnSpc>
                  <a:spcBef>
                    <a:spcPct val="20000"/>
                  </a:spcBef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>
                    <a:solidFill>
                      <a:srgbClr val="A50021"/>
                    </a:solidFill>
                  </a:rPr>
                  <a:t>Example:</a:t>
                </a:r>
                <a:r>
                  <a:rPr lang="en-US" dirty="0"/>
                  <a:t>  One component </a:t>
                </a:r>
                <a:r>
                  <a:rPr lang="en-US" dirty="0" smtClean="0"/>
                  <a:t>might </a:t>
                </a:r>
                <a:r>
                  <a:rPr lang="en-US" dirty="0"/>
                  <a:t>keep merging with level 0 single-node components.  After each merge, the number of messages sent in the tree is proportional to the component’s size. 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(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messages overall.</a:t>
                </a:r>
              </a:p>
            </p:txBody>
          </p:sp>
        </mc:Choice>
        <mc:Fallback xmlns="">
          <p:sp>
            <p:nvSpPr>
              <p:cNvPr id="18433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80" y="4742419"/>
                <a:ext cx="4838400" cy="1728181"/>
              </a:xfrm>
              <a:prstGeom prst="rect">
                <a:avLst/>
              </a:prstGeom>
              <a:blipFill rotWithShape="1">
                <a:blip r:embed="rId3"/>
                <a:stretch>
                  <a:fillRect t="-60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410200"/>
          </a:xfrm>
        </p:spPr>
        <p:txBody>
          <a:bodyPr>
            <a:normAutofit/>
          </a:bodyPr>
          <a:lstStyle/>
          <a:p>
            <a:pPr marL="305285" indent="-205923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Problems arise:</a:t>
            </a: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rgbClr val="A50021"/>
                </a:solidFill>
              </a:rPr>
              <a:t>Inaccurate information about outgoing edges.</a:t>
            </a: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rgbClr val="990033"/>
                </a:solidFill>
              </a:rPr>
              <a:t>Less “balanced” combination of components:</a:t>
            </a: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>
              <a:solidFill>
                <a:srgbClr val="990033"/>
              </a:solidFill>
            </a:endParaRP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>
              <a:solidFill>
                <a:srgbClr val="990033"/>
              </a:solidFill>
            </a:endParaRP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>
              <a:solidFill>
                <a:srgbClr val="990033"/>
              </a:solidFill>
            </a:endParaRP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>
              <a:solidFill>
                <a:srgbClr val="990033"/>
              </a:solidFill>
            </a:endParaRPr>
          </a:p>
          <a:p>
            <a:pPr marL="505448" lvl="1" indent="-17280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rgbClr val="A50021"/>
                </a:solidFill>
              </a:rPr>
              <a:t>Concurrent overlapping searches/</a:t>
            </a:r>
            <a:r>
              <a:rPr lang="en-US" sz="2000" dirty="0" err="1">
                <a:solidFill>
                  <a:srgbClr val="A50021"/>
                </a:solidFill>
              </a:rPr>
              <a:t>convergecasts</a:t>
            </a:r>
            <a:r>
              <a:rPr lang="en-US" sz="2000" dirty="0">
                <a:solidFill>
                  <a:srgbClr val="A50021"/>
                </a:solidFill>
              </a:rPr>
              <a:t>:</a:t>
            </a:r>
          </a:p>
          <a:p>
            <a:pPr marL="779052" lvl="2" indent="-156963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/>
              <a:t>When nodes are out of synch, concurrent searches for MWOEs could interfere with each other (we’ll see this).</a:t>
            </a:r>
            <a:endParaRPr lang="en-US" sz="1800" dirty="0">
              <a:solidFill>
                <a:srgbClr val="A50021"/>
              </a:solidFill>
            </a:endParaRPr>
          </a:p>
          <a:p>
            <a:pPr marL="305285" indent="-205923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These problems result from nodes being out-of-synch, at different levels.</a:t>
            </a:r>
          </a:p>
          <a:p>
            <a:pPr marL="305285" indent="-205923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We could try to synchronize levels, but carefully, so as not to hurt the time and message complexity too much.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52400"/>
            <a:ext cx="8778240" cy="114348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smtClean="0"/>
              <a:t>Running the algorithm asynchronously</a:t>
            </a:r>
            <a:endParaRPr lang="en-US" sz="3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30080" y="2248278"/>
            <a:ext cx="3732480" cy="1659054"/>
            <a:chOff x="2811" y="3252"/>
            <a:chExt cx="2592" cy="115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167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756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455" y="3828"/>
              <a:ext cx="28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346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044" y="3828"/>
              <a:ext cx="28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958" y="3684"/>
              <a:ext cx="288" cy="288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7" y="3828"/>
              <a:ext cx="28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023" y="3540"/>
              <a:ext cx="1152" cy="576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879" y="3396"/>
              <a:ext cx="1872" cy="864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11" y="3252"/>
              <a:ext cx="2592" cy="1152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GHS algorithm (asynchronous)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3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219200"/>
                <a:ext cx="8533440" cy="5458781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Same basic ideas as before: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Form components, combine along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000" dirty="0"/>
                  <a:t>s.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Within any component, processes cooperate to find component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Broadcast from leader, </a:t>
                </a:r>
                <a:r>
                  <a:rPr lang="en-US" sz="2000" dirty="0" err="1"/>
                  <a:t>convergecast</a:t>
                </a:r>
                <a:r>
                  <a:rPr lang="en-US" sz="2000" dirty="0"/>
                  <a:t>, etc.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Introduce synchronization</a:t>
                </a:r>
                <a:r>
                  <a:rPr lang="en-US" sz="2400" dirty="0"/>
                  <a:t> to prevent nodes from getting too far ahead of their neighbors.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Associate a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level </a:t>
                </a:r>
                <a:r>
                  <a:rPr lang="en-US" sz="2000" dirty="0"/>
                  <a:t>with each component, as before.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Number of nodes in a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component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 2</m:t>
                    </m:r>
                    <m:r>
                      <a:rPr lang="en-US" sz="2000" i="1" baseline="30000" dirty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, as before.</a:t>
                </a: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ym typeface="Symbol" pitchFamily="18" charset="2"/>
                  </a:rPr>
                  <a:t>Now, each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component will be (initially) formed from 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exactly two</a:t>
                </a:r>
                <a:r>
                  <a:rPr lang="en-US" sz="2000" dirty="0">
                    <a:sym typeface="Symbol" pitchFamily="18" charset="2"/>
                  </a:rPr>
                  <a:t>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components.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ym typeface="Symbol" pitchFamily="18" charset="2"/>
                  </a:rPr>
                  <a:t>Level numbers are used for synchronization, and for determining who is in the same component.</a:t>
                </a:r>
                <a:endParaRPr lang="en-US" sz="20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Complexity: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olidFill>
                      <a:srgbClr val="990033"/>
                    </a:solidFill>
                  </a:rPr>
                  <a:t>Messages: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 +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>
                    <a:solidFill>
                      <a:srgbClr val="990033"/>
                    </a:solidFill>
                  </a:rPr>
                  <a:t>Time: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))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5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219200"/>
                <a:ext cx="8533440" cy="5458781"/>
              </a:xfrm>
              <a:blipFill rotWithShape="1">
                <a:blip r:embed="rId2"/>
                <a:stretch>
                  <a:fillRect t="-156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79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600009"/>
                <a:ext cx="8533440" cy="4179319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Combine pairs of components in two ways, </a:t>
                </a:r>
                <a:r>
                  <a:rPr lang="en-US" sz="2400" dirty="0">
                    <a:solidFill>
                      <a:srgbClr val="990033"/>
                    </a:solidFill>
                  </a:rPr>
                  <a:t>merging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990033"/>
                    </a:solidFill>
                  </a:rPr>
                  <a:t>absorbing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Merging: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990033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have same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, and have a common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𝑀𝑊𝑂𝐸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Result is a new merged component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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, with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+1.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600009"/>
                <a:ext cx="8533440" cy="4179319"/>
              </a:xfrm>
              <a:blipFill rotWithShape="1">
                <a:blip r:embed="rId3"/>
                <a:stretch>
                  <a:fillRect l="-1001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810" name="Group 18"/>
          <p:cNvGrpSpPr>
            <a:grpSpLocks/>
          </p:cNvGrpSpPr>
          <p:nvPr/>
        </p:nvGrpSpPr>
        <p:grpSpPr bwMode="auto">
          <a:xfrm>
            <a:off x="4710240" y="2530346"/>
            <a:ext cx="3732480" cy="1866436"/>
            <a:chOff x="2263" y="2141"/>
            <a:chExt cx="2592" cy="1296"/>
          </a:xfrm>
        </p:grpSpPr>
        <p:grpSp>
          <p:nvGrpSpPr>
            <p:cNvPr id="161809" name="Group 17"/>
            <p:cNvGrpSpPr>
              <a:grpSpLocks/>
            </p:cNvGrpSpPr>
            <p:nvPr/>
          </p:nvGrpSpPr>
          <p:grpSpPr bwMode="auto">
            <a:xfrm>
              <a:off x="2263" y="2141"/>
              <a:ext cx="2592" cy="1296"/>
              <a:chOff x="2263" y="2141"/>
              <a:chExt cx="2592" cy="1296"/>
            </a:xfrm>
          </p:grpSpPr>
          <p:sp>
            <p:nvSpPr>
              <p:cNvPr id="161802" name="Line 10"/>
              <p:cNvSpPr>
                <a:spLocks noChangeShapeType="1"/>
              </p:cNvSpPr>
              <p:nvPr/>
            </p:nvSpPr>
            <p:spPr bwMode="auto">
              <a:xfrm>
                <a:off x="3127" y="2861"/>
                <a:ext cx="864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808" name="Group 16"/>
              <p:cNvGrpSpPr>
                <a:grpSpLocks/>
              </p:cNvGrpSpPr>
              <p:nvPr/>
            </p:nvGrpSpPr>
            <p:grpSpPr bwMode="auto">
              <a:xfrm>
                <a:off x="2263" y="2141"/>
                <a:ext cx="2592" cy="1296"/>
                <a:chOff x="2263" y="2141"/>
                <a:chExt cx="2592" cy="1296"/>
              </a:xfrm>
            </p:grpSpPr>
            <p:sp>
              <p:nvSpPr>
                <p:cNvPr id="161801" name="Line 9"/>
                <p:cNvSpPr>
                  <a:spLocks noChangeShapeType="1"/>
                </p:cNvSpPr>
                <p:nvPr/>
              </p:nvSpPr>
              <p:spPr bwMode="auto">
                <a:xfrm>
                  <a:off x="3127" y="2725"/>
                  <a:ext cx="864" cy="1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1807" name="Group 15"/>
                <p:cNvGrpSpPr>
                  <a:grpSpLocks/>
                </p:cNvGrpSpPr>
                <p:nvPr/>
              </p:nvGrpSpPr>
              <p:grpSpPr bwMode="auto">
                <a:xfrm>
                  <a:off x="2407" y="2437"/>
                  <a:ext cx="2308" cy="720"/>
                  <a:chOff x="2407" y="2437"/>
                  <a:chExt cx="2308" cy="720"/>
                </a:xfrm>
              </p:grpSpPr>
              <p:sp>
                <p:nvSpPr>
                  <p:cNvPr id="16179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407" y="2437"/>
                    <a:ext cx="720" cy="720"/>
                  </a:xfrm>
                  <a:prstGeom prst="ellips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9000" tIns="54000" rIns="99000" bIns="54000" anchor="ctr" anchorCtr="1"/>
                  <a:lstStyle/>
                  <a:p>
                    <a:pPr algn="ctr">
                      <a:tabLst>
                        <a:tab pos="656650" algn="l"/>
                      </a:tabLst>
                    </a:pPr>
                    <a:r>
                      <a:rPr lang="en-US">
                        <a:solidFill>
                          <a:srgbClr val="000000"/>
                        </a:solidFill>
                      </a:rPr>
                      <a:t>C</a:t>
                    </a:r>
                  </a:p>
                  <a:p>
                    <a:pPr algn="ctr">
                      <a:tabLst>
                        <a:tab pos="656650" algn="l"/>
                      </a:tabLst>
                    </a:pPr>
                    <a:r>
                      <a:rPr lang="en-US" sz="1500">
                        <a:solidFill>
                          <a:srgbClr val="000000"/>
                        </a:solidFill>
                      </a:rPr>
                      <a:t>Level k</a:t>
                    </a:r>
                  </a:p>
                </p:txBody>
              </p:sp>
              <p:sp>
                <p:nvSpPr>
                  <p:cNvPr id="16180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995" y="2437"/>
                    <a:ext cx="720" cy="720"/>
                  </a:xfrm>
                  <a:prstGeom prst="ellips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9000" tIns="54000" rIns="99000" bIns="54000" anchor="ctr" anchorCtr="1"/>
                  <a:lstStyle/>
                  <a:p>
                    <a:pPr algn="ctr">
                      <a:tabLst>
                        <a:tab pos="656650" algn="l"/>
                      </a:tabLst>
                    </a:pPr>
                    <a:r>
                      <a:rPr lang="en-US">
                        <a:solidFill>
                          <a:srgbClr val="000000"/>
                        </a:solidFill>
                      </a:rPr>
                      <a:t>C</a:t>
                    </a:r>
                    <a:r>
                      <a:rPr lang="en-US">
                        <a:solidFill>
                          <a:srgbClr val="000000"/>
                        </a:solidFill>
                        <a:sym typeface="Symbol" pitchFamily="18" charset="2"/>
                      </a:rPr>
                      <a:t></a:t>
                    </a:r>
                  </a:p>
                  <a:p>
                    <a:pPr algn="ctr">
                      <a:tabLst>
                        <a:tab pos="656650" algn="l"/>
                      </a:tabLst>
                    </a:pPr>
                    <a:r>
                      <a:rPr lang="en-US" sz="1500">
                        <a:solidFill>
                          <a:srgbClr val="000000"/>
                        </a:solidFill>
                      </a:rPr>
                      <a:t>Level k</a:t>
                    </a:r>
                  </a:p>
                </p:txBody>
              </p:sp>
              <p:sp>
                <p:nvSpPr>
                  <p:cNvPr id="16180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2485"/>
                    <a:ext cx="758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9000" tIns="54000" rIns="99000" bIns="54000"/>
                  <a:lstStyle>
                    <a:lvl1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/>
                      <a:t>MWOE(C)</a:t>
                    </a:r>
                  </a:p>
                </p:txBody>
              </p:sp>
              <p:sp>
                <p:nvSpPr>
                  <p:cNvPr id="16180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3" y="2848"/>
                    <a:ext cx="720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9000" tIns="54000" rIns="99000" bIns="54000"/>
                  <a:lstStyle>
                    <a:lvl1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457200" fontAlgn="base" hangingPunct="0">
                      <a:lnSpc>
                        <a:spcPct val="10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tabLst>
                        <a:tab pos="7239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/>
                      <a:t>MWOE(C</a:t>
                    </a:r>
                    <a:r>
                      <a:rPr lang="en-US">
                        <a:sym typeface="Symbol" pitchFamily="18" charset="2"/>
                      </a:rPr>
                      <a:t></a:t>
                    </a:r>
                    <a:r>
                      <a:rPr lang="en-US"/>
                      <a:t>)</a:t>
                    </a:r>
                  </a:p>
                </p:txBody>
              </p:sp>
            </p:grpSp>
            <p:sp>
              <p:nvSpPr>
                <p:cNvPr id="161805" name="Oval 13"/>
                <p:cNvSpPr>
                  <a:spLocks noChangeArrowheads="1"/>
                </p:cNvSpPr>
                <p:nvPr/>
              </p:nvSpPr>
              <p:spPr bwMode="auto">
                <a:xfrm>
                  <a:off x="2263" y="2141"/>
                  <a:ext cx="2592" cy="1296"/>
                </a:xfrm>
                <a:prstGeom prst="ellips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1806" name="Text Box 14"/>
            <p:cNvSpPr txBox="1">
              <a:spLocks noChangeArrowheads="1"/>
            </p:cNvSpPr>
            <p:nvPr/>
          </p:nvSpPr>
          <p:spPr bwMode="auto">
            <a:xfrm>
              <a:off x="3384" y="2149"/>
              <a:ext cx="348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/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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964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5181600" cy="1143000"/>
          </a:xfrm>
        </p:spPr>
        <p:txBody>
          <a:bodyPr/>
          <a:lstStyle/>
          <a:p>
            <a:r>
              <a:rPr lang="en-US" dirty="0"/>
              <a:t>GHS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2133600"/>
                <a:ext cx="8382000" cy="4495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Absorbing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: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) &lt;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</a:rPr>
                      <m:t>),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’s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leads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Result is to absorb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Not creating a new component---just adding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to existing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 “catches up” with the more advanced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Absorbing is cheap, local.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sym typeface="Symbol" pitchFamily="18" charset="2"/>
                  </a:rPr>
                  <a:t>Merging and absorbing ensure that the n</a:t>
                </a:r>
                <a:r>
                  <a:rPr lang="en-US" sz="2400" dirty="0"/>
                  <a:t>umber of nodes in any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component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 2</m:t>
                    </m:r>
                    <m:r>
                      <a:rPr lang="en-US" sz="2400" i="1" baseline="30000" dirty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Merging and absorbing are both allowable operations in computing the MST, because they are allowed by the general theory for MSTs.</a:t>
                </a:r>
              </a:p>
            </p:txBody>
          </p:sp>
        </mc:Choice>
        <mc:Fallback xmlns=""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2133600"/>
                <a:ext cx="8382000" cy="4495800"/>
              </a:xfrm>
              <a:blipFill rotWithShape="1">
                <a:blip r:embed="rId3"/>
                <a:stretch>
                  <a:fillRect l="-945" t="-2575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856" name="Group 16"/>
          <p:cNvGrpSpPr>
            <a:grpSpLocks/>
          </p:cNvGrpSpPr>
          <p:nvPr/>
        </p:nvGrpSpPr>
        <p:grpSpPr bwMode="auto">
          <a:xfrm>
            <a:off x="5257800" y="457200"/>
            <a:ext cx="3732480" cy="1866436"/>
            <a:chOff x="3271" y="1757"/>
            <a:chExt cx="2592" cy="1296"/>
          </a:xfrm>
        </p:grpSpPr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>
              <a:off x="4135" y="2341"/>
              <a:ext cx="864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50" name="Oval 10"/>
            <p:cNvSpPr>
              <a:spLocks noChangeArrowheads="1"/>
            </p:cNvSpPr>
            <p:nvPr/>
          </p:nvSpPr>
          <p:spPr bwMode="auto">
            <a:xfrm>
              <a:off x="3415" y="2053"/>
              <a:ext cx="720" cy="720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000" tIns="54000" rIns="99000" bIns="54000" anchor="ctr" anchorCtr="1"/>
            <a:lstStyle/>
            <a:p>
              <a:pPr algn="ctr">
                <a:tabLst>
                  <a:tab pos="65665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 sz="1500">
                <a:solidFill>
                  <a:srgbClr val="000000"/>
                </a:solidFill>
              </a:endParaRPr>
            </a:p>
          </p:txBody>
        </p:sp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5003" y="2053"/>
              <a:ext cx="720" cy="720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000" tIns="54000" rIns="99000" bIns="54000" anchor="ctr" anchorCtr="1"/>
            <a:lstStyle/>
            <a:p>
              <a:pPr algn="ctr">
                <a:tabLst>
                  <a:tab pos="65665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</a:t>
              </a:r>
              <a:endParaRPr lang="en-US" sz="1500">
                <a:solidFill>
                  <a:srgbClr val="000000"/>
                </a:solidFill>
              </a:endParaRPr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4098" y="2101"/>
              <a:ext cx="7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MWOE(C)</a:t>
              </a:r>
            </a:p>
          </p:txBody>
        </p:sp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3271" y="1757"/>
              <a:ext cx="2592" cy="1296"/>
            </a:xfrm>
            <a:prstGeom prst="ellips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4392" y="1765"/>
              <a:ext cx="348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/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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017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920" y="0"/>
            <a:ext cx="8229600" cy="1142040"/>
          </a:xfrm>
        </p:spPr>
        <p:txBody>
          <a:bodyPr/>
          <a:lstStyle/>
          <a:p>
            <a:r>
              <a:rPr lang="en-US"/>
              <a:t>Liveness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1" y="1066801"/>
                <a:ext cx="8534400" cy="540956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Q:</a:t>
                </a:r>
                <a:r>
                  <a:rPr lang="en-US" sz="2400" dirty="0"/>
                  <a:t>  Why are merging and absorbing sufficient to ensure that the construction is eventually completed?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Lemma:</a:t>
                </a:r>
                <a:r>
                  <a:rPr lang="en-US" sz="2400" dirty="0"/>
                  <a:t>  After any allowable finite sequence of merges and absorbs, either the forest consists of one tree (so we’re done), or some merge or absorb is enabled.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Proof: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Consider the current “component digraph”: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Nodes = components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Directed edges correspond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1800" dirty="0"/>
                  <a:t>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Then there must be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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whose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s point to each other.  (Why?)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These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s must be the same edge. (Why?)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Can combine, using either merge or </a:t>
                </a:r>
                <a:r>
                  <a:rPr lang="en-US" sz="2000" dirty="0" smtClean="0">
                    <a:solidFill>
                      <a:srgbClr val="000000"/>
                    </a:solidFill>
                    <a:sym typeface="Symbol" pitchFamily="18" charset="2"/>
                  </a:rPr>
                  <a:t>absorb:  If </a:t>
                </a:r>
                <a:r>
                  <a:rPr lang="en-US" sz="2000" dirty="0">
                    <a:solidFill>
                      <a:srgbClr val="000000"/>
                    </a:solidFill>
                    <a:sym typeface="Symbol" pitchFamily="18" charset="2"/>
                  </a:rPr>
                  <a:t>same level, merge, else absorb</a:t>
                </a:r>
                <a:r>
                  <a:rPr lang="en-US" sz="2000" dirty="0" smtClean="0">
                    <a:solidFill>
                      <a:srgbClr val="000000"/>
                    </a:solidFill>
                    <a:sym typeface="Symbol" pitchFamily="18" charset="2"/>
                  </a:rPr>
                  <a:t>.</a:t>
                </a:r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So, merging and absorbing are enough.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Now, how to implement them with a distributed algorithm?</a:t>
                </a:r>
              </a:p>
            </p:txBody>
          </p:sp>
        </mc:Choice>
        <mc:Fallback xmlns=""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1" y="1066801"/>
                <a:ext cx="8534400" cy="5409560"/>
              </a:xfrm>
              <a:blipFill rotWithShape="1">
                <a:blip r:embed="rId3"/>
                <a:stretch>
                  <a:fillRect l="-929" t="-2142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4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names and leaders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For every component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𝑙𝑒𝑣𝑒𝑙</m:t>
                    </m:r>
                    <m:r>
                      <a:rPr lang="en-US" sz="2400" b="0" i="1" dirty="0" smtClean="0">
                        <a:latin typeface="Cambria Math"/>
                      </a:rPr>
                      <m:t>&gt;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define the </a:t>
                </a: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core edge</a:t>
                </a:r>
                <a:r>
                  <a:rPr lang="en-US" sz="2400" dirty="0">
                    <a:sym typeface="Symbol" pitchFamily="18" charset="2"/>
                  </a:rPr>
                  <a:t> of the component’s tree.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Defined in terms of the merge and absorb operations used to construct the component: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After merge:  Use the common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After absorb:  Keep the old core edge of the higher-level component.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“The edge along which the most recent merge occurred.”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Component name: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𝑐𝑜𝑟𝑒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Leader:  </a:t>
                </a:r>
                <a:r>
                  <a:rPr lang="en-US" sz="2400" dirty="0">
                    <a:sym typeface="Symbol" pitchFamily="18" charset="2"/>
                  </a:rPr>
                  <a:t>Endpoint of core edge with higher id.</a:t>
                </a:r>
              </a:p>
            </p:txBody>
          </p:sp>
        </mc:Choice>
        <mc:Fallback xmlns="">
          <p:sp>
            <p:nvSpPr>
              <p:cNvPr id="168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963" t="-188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295400"/>
          </a:xfrm>
        </p:spPr>
        <p:txBody>
          <a:bodyPr/>
          <a:lstStyle/>
          <a:p>
            <a:r>
              <a:rPr lang="en-US" dirty="0"/>
              <a:t>Spanning trees and searching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371600"/>
                <a:ext cx="8457599" cy="510476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 smtClean="0"/>
                  <a:t>Start </a:t>
                </a:r>
                <a:r>
                  <a:rPr lang="en-US" sz="2200" dirty="0"/>
                  <a:t>with the simple task of setting up some (arbitrary) spanning tree with a (given) root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𝑖</m:t>
                    </m:r>
                    <m:r>
                      <a:rPr lang="en-US" sz="22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Assume: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Undirected, connected graph (i.e., bidirectional communication).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Root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33000" dirty="0">
                        <a:latin typeface="Cambria Math"/>
                      </a:rPr>
                      <m:t>0</m:t>
                    </m:r>
                  </m:oMath>
                </a14:m>
                <a:endParaRPr lang="en-US" sz="1800" baseline="-33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Size and diameter unknown.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UIDs, with comparisons for equality.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Can </a:t>
                </a:r>
                <a:r>
                  <a:rPr lang="en-US" sz="1800" dirty="0" smtClean="0"/>
                  <a:t>recognize when</a:t>
                </a:r>
                <a:r>
                  <a:rPr lang="en-US" sz="1800" dirty="0" smtClean="0"/>
                  <a:t> in-edges </a:t>
                </a:r>
                <a:r>
                  <a:rPr lang="en-US" sz="1800" dirty="0"/>
                  <a:t>and out-edges </a:t>
                </a:r>
                <a:r>
                  <a:rPr lang="en-US" sz="1800" dirty="0" smtClean="0"/>
                  <a:t>connect to </a:t>
                </a:r>
                <a:r>
                  <a:rPr lang="en-US" sz="1800" dirty="0" smtClean="0"/>
                  <a:t>the same </a:t>
                </a:r>
                <a:r>
                  <a:rPr lang="en-US" sz="1800" dirty="0"/>
                  <a:t>neighbor.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Require:</a:t>
                </a:r>
                <a:r>
                  <a:rPr lang="en-US" sz="2200" dirty="0"/>
                  <a:t>  Each process should output its parent in tree, with 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200" dirty="0">
                    <a:solidFill>
                      <a:srgbClr val="990033"/>
                    </a:solidFill>
                  </a:rPr>
                  <a:t> </a:t>
                </a:r>
                <a:r>
                  <a:rPr lang="en-US" sz="2200" dirty="0"/>
                  <a:t>output action.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/>
                  <a:t>Starting point: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𝑆𝑦𝑛𝑐h𝐵𝐹𝑆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algorithm: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 floods </a:t>
                </a:r>
                <a:r>
                  <a:rPr lang="en-US" sz="1800" dirty="0" smtClean="0"/>
                  <a:t>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message; parent of a node is the first </a:t>
                </a:r>
                <a:r>
                  <a:rPr lang="en-US" sz="1800" dirty="0" smtClean="0"/>
                  <a:t>neighbor </a:t>
                </a:r>
                <a:r>
                  <a:rPr lang="en-US" sz="1800" dirty="0"/>
                  <a:t>from which it receives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1800" dirty="0"/>
                  <a:t> message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 smtClean="0"/>
                  <a:t>If we try to run </a:t>
                </a:r>
                <a:r>
                  <a:rPr lang="en-US" sz="2200" dirty="0"/>
                  <a:t>the same algorithm in </a:t>
                </a:r>
                <a:r>
                  <a:rPr lang="en-US" sz="2200" dirty="0" smtClean="0"/>
                  <a:t>an asynchronous network, then we still get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a </a:t>
                </a:r>
                <a:r>
                  <a:rPr lang="en-US" sz="2200" dirty="0"/>
                  <a:t>spanning tree, but not necessarily a breadth-first tree</a:t>
                </a:r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371600"/>
                <a:ext cx="8457599" cy="5104760"/>
              </a:xfrm>
              <a:blipFill rotWithShape="1">
                <a:blip r:embed="rId2"/>
                <a:stretch>
                  <a:fillRect t="-1434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Determining </a:t>
            </a:r>
            <a:r>
              <a:rPr lang="en-US" sz="4100" dirty="0" smtClean="0"/>
              <a:t>whether </a:t>
            </a:r>
            <a:r>
              <a:rPr lang="en-US" sz="4100" dirty="0"/>
              <a:t>an edge is outgoing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43000"/>
                <a:ext cx="85344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wants to know </a:t>
                </a:r>
                <a:r>
                  <a:rPr lang="en-US" sz="2400" dirty="0" smtClean="0"/>
                  <a:t>whether </a:t>
                </a:r>
                <a:r>
                  <a:rPr lang="en-US" sz="2400" dirty="0"/>
                  <a:t>the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𝑖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is outgoing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’s current component.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At that point,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’s component name info is up-to-date: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Component is in “search mode”.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has received 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𝑖𝑛𝑖𝑡𝑖𝑎𝑡𝑒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message from the leader, which included the component name.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𝑡𝑒𝑠𝑡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message.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Three cases: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/>
                  <a:t>s current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𝑐𝑜𝑟𝑒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is the same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’s,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knows that</a:t>
                </a:r>
                <a:r>
                  <a:rPr lang="en-US" sz="2000" dirty="0" smtClean="0"/>
                  <a:t> it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in the same component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’s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𝑐𝑜𝑟𝑒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is different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’s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’s level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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’s,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knows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is in a different component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 smtClean="0">
                    <a:sym typeface="Symbol" pitchFamily="18" charset="2"/>
                  </a:rPr>
                  <a:t>Each component </a:t>
                </a:r>
                <a:r>
                  <a:rPr lang="en-US" sz="1800" dirty="0">
                    <a:sym typeface="Symbol" pitchFamily="18" charset="2"/>
                  </a:rPr>
                  <a:t>has only one core per level.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No one in the same component currently has a higher level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does, since the component is still searching for its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’s level is &lt;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’s,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doesn’t know if it is in the same or a different component.  So it doesn’t yet respond-</a:t>
                </a:r>
                <a:r>
                  <a:rPr lang="en-US" sz="2000" dirty="0" smtClean="0">
                    <a:sym typeface="Symbol" pitchFamily="18" charset="2"/>
                  </a:rPr>
                  <a:t>--it waits </a:t>
                </a:r>
                <a:r>
                  <a:rPr lang="en-US" sz="2000" dirty="0">
                    <a:sym typeface="Symbol" pitchFamily="18" charset="2"/>
                  </a:rPr>
                  <a:t>to catch up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’s level.</a:t>
                </a:r>
              </a:p>
            </p:txBody>
          </p:sp>
        </mc:Choice>
        <mc:Fallback xmlns=""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43000"/>
                <a:ext cx="8534400" cy="5486400"/>
              </a:xfrm>
              <a:blipFill rotWithShape="1">
                <a:blip r:embed="rId3"/>
                <a:stretch>
                  <a:fillRect l="-929" t="-2111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2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Liveness,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Q:</a:t>
                </a:r>
                <a:r>
                  <a:rPr lang="en-US" sz="2800" dirty="0"/>
                  <a:t>  Can the extra delays imposed here affect the progress argument?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No: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We can redo the progress argument, this time considering only those components with the lowest current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All processes in these components must succeed in determining 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𝑚𝑤𝑜𝑒</m:t>
                    </m:r>
                  </m:oMath>
                </a14:m>
                <a:r>
                  <a:rPr lang="en-US" sz="2400" dirty="0" err="1"/>
                  <a:t>s</a:t>
                </a:r>
                <a:r>
                  <a:rPr lang="en-US" sz="2400" dirty="0"/>
                  <a:t>, so these components succeed in determining the component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If any of these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components’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400" dirty="0"/>
                  <a:t>s leads to a higher level, </a:t>
                </a:r>
                <a:r>
                  <a:rPr lang="en-US" sz="2400" dirty="0" smtClean="0"/>
                  <a:t>then we can </a:t>
                </a:r>
                <a:r>
                  <a:rPr lang="en-US" sz="2400" dirty="0"/>
                  <a:t>absorb.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If not then all lead to other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components, so as before, we must have two components that point to each other; so </a:t>
                </a:r>
                <a:r>
                  <a:rPr lang="en-US" sz="2400" dirty="0" smtClean="0"/>
                  <a:t>we can </a:t>
                </a:r>
                <a:r>
                  <a:rPr lang="en-US" sz="2400" dirty="0"/>
                  <a:t>merge.</a:t>
                </a:r>
              </a:p>
            </p:txBody>
          </p:sp>
        </mc:Choice>
        <mc:Fallback xmlns="">
          <p:sp>
            <p:nvSpPr>
              <p:cNvPr id="172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259" t="-2965" r="-296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76200"/>
                <a:ext cx="8610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Interference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𝑀𝑊𝑂𝐸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searches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76200"/>
                <a:ext cx="8610600" cy="1143000"/>
              </a:xfrm>
              <a:blipFill rotWithShape="1">
                <a:blip r:embed="rId3"/>
                <a:stretch>
                  <a:fillRect l="-567" r="-425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3820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gets absorbed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via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while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is working on determining its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400" dirty="0" smtClean="0">
                  <a:sym typeface="Symbol" pitchFamily="18" charset="2"/>
                </a:endParaRPr>
              </a:p>
              <a:p>
                <a:endParaRPr lang="en-US" sz="2400" dirty="0">
                  <a:sym typeface="Symbol" pitchFamily="18" charset="2"/>
                </a:endParaRPr>
              </a:p>
              <a:p>
                <a:endParaRPr lang="en-US" sz="2400" dirty="0" smtClean="0">
                  <a:sym typeface="Symbol" pitchFamily="18" charset="2"/>
                </a:endParaRPr>
              </a:p>
              <a:p>
                <a:endParaRPr lang="en-US" sz="2400" dirty="0" smtClean="0">
                  <a:sym typeface="Symbol" pitchFamily="18" charset="2"/>
                </a:endParaRPr>
              </a:p>
              <a:p>
                <a:r>
                  <a:rPr lang="en-US" sz="2400" dirty="0" smtClean="0">
                    <a:sym typeface="Symbol" pitchFamily="18" charset="2"/>
                  </a:rPr>
                  <a:t>Two cases:</a:t>
                </a:r>
                <a:endParaRPr lang="en-US" sz="2400" dirty="0">
                  <a:sym typeface="Symbol" pitchFamily="18" charset="2"/>
                </a:endParaRPr>
              </a:p>
              <a:p>
                <a:pPr lvl="1"/>
                <a:r>
                  <a:rPr lang="en-US" sz="2000" dirty="0" smtClean="0">
                    <a:sym typeface="Symbol" pitchFamily="18" charset="2"/>
                  </a:rPr>
                  <a:t>When the absorb occurs,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has not yet reported its local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𝑚𝑤𝑜𝑒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.</a:t>
                </a:r>
              </a:p>
              <a:p>
                <a:pPr marL="1363701" lvl="2" indent="-449287">
                  <a:lnSpc>
                    <a:spcPct val="9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Then it’s 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not too late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𝐶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to </a:t>
                </a:r>
                <a:r>
                  <a:rPr lang="en-US" sz="2000" dirty="0">
                    <a:sym typeface="Symbol" pitchFamily="18" charset="2"/>
                  </a:rPr>
                  <a:t>include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</a:t>
                </a:r>
                <a:r>
                  <a:rPr lang="en-US" sz="2000" dirty="0" smtClean="0">
                    <a:sym typeface="Symbol" pitchFamily="18" charset="2"/>
                  </a:rPr>
                  <a:t>its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𝑀𝑊𝑂𝐸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search.  </a:t>
                </a:r>
                <a:r>
                  <a:rPr lang="en-US" sz="2000" dirty="0">
                    <a:sym typeface="Symbol" pitchFamily="18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passes </a:t>
                </a:r>
                <a:r>
                  <a:rPr lang="en-US" sz="2000" dirty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𝑖𝑛𝑖𝑡𝑖𝑎𝑡𝑒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message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has already reported its local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𝑚𝑤𝑜𝑒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marL="1363701" lvl="2" indent="-449287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Then it’s 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too late</a:t>
                </a:r>
                <a:r>
                  <a:rPr lang="en-US" sz="2000" dirty="0">
                    <a:sym typeface="Symbol" pitchFamily="18" charset="2"/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the search.  </a:t>
                </a:r>
              </a:p>
              <a:p>
                <a:pPr marL="1363701" lvl="2" indent="-449287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But it doesn’t matter: 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for the combined component can’t be outgoing from a node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anyhow</a:t>
                </a:r>
                <a:r>
                  <a:rPr lang="en-US" sz="2000" dirty="0" smtClean="0">
                    <a:sym typeface="Symbol" pitchFamily="18" charset="2"/>
                  </a:rPr>
                  <a:t>!</a:t>
                </a:r>
              </a:p>
              <a:p>
                <a:pPr marL="1363701" lvl="2" indent="-449287">
                  <a:lnSpc>
                    <a:spcPct val="9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Why not?</a:t>
                </a:r>
                <a:endParaRPr lang="en-US" sz="2000" dirty="0">
                  <a:sym typeface="Symbol" pitchFamily="18" charset="2"/>
                </a:endParaRPr>
              </a:p>
              <a:p>
                <a:endParaRPr lang="en-US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382000" cy="5410200"/>
              </a:xfrm>
              <a:blipFill rotWithShape="1">
                <a:blip r:embed="rId4"/>
                <a:stretch>
                  <a:fillRect l="-945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32797" y="1816032"/>
            <a:ext cx="3732480" cy="1866436"/>
            <a:chOff x="3463" y="1661"/>
            <a:chExt cx="2592" cy="129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463" y="1661"/>
              <a:ext cx="2592" cy="1296"/>
              <a:chOff x="3271" y="1757"/>
              <a:chExt cx="2592" cy="1296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4135" y="2341"/>
                <a:ext cx="864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3415" y="2053"/>
                <a:ext cx="720" cy="720"/>
              </a:xfrm>
              <a:prstGeom prst="ellips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000" tIns="54000" rIns="99000" bIns="54000" anchor="ctr" anchorCtr="1"/>
              <a:lstStyle/>
              <a:p>
                <a:pPr algn="ctr">
                  <a:tabLst>
                    <a:tab pos="65665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US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5003" y="2053"/>
                <a:ext cx="720" cy="720"/>
              </a:xfrm>
              <a:prstGeom prst="ellips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000" tIns="54000" rIns="99000" bIns="54000" anchor="ctr" anchorCtr="1"/>
              <a:lstStyle/>
              <a:p>
                <a:pPr algn="ctr">
                  <a:tabLst>
                    <a:tab pos="65665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r>
                  <a:rPr lang="en-US">
                    <a:solidFill>
                      <a:srgbClr val="000000"/>
                    </a:solidFill>
                    <a:sym typeface="Symbol" pitchFamily="18" charset="2"/>
                  </a:rPr>
                  <a:t></a:t>
                </a:r>
                <a:endParaRPr lang="en-US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098" y="2101"/>
                <a:ext cx="75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/>
                  <a:t>MWOE(C)</a:t>
                </a: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3271" y="1757"/>
                <a:ext cx="2592" cy="1296"/>
              </a:xfrm>
              <a:prstGeom prst="ellips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392" y="1765"/>
                <a:ext cx="348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/>
              <a:lstStyle/>
              <a:p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r>
                  <a:rPr lang="en-US">
                    <a:solidFill>
                      <a:srgbClr val="000000"/>
                    </a:solidFill>
                    <a:sym typeface="Symbol" pitchFamily="18" charset="2"/>
                  </a:rPr>
                  <a:t>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Oval 11"/>
            <p:cNvSpPr>
              <a:spLocks noChangeAspect="1" noChangeArrowheads="1"/>
            </p:cNvSpPr>
            <p:nvPr/>
          </p:nvSpPr>
          <p:spPr bwMode="auto">
            <a:xfrm>
              <a:off x="4135" y="2189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" name="Oval 12"/>
            <p:cNvSpPr>
              <a:spLocks noChangeAspect="1" noChangeArrowheads="1"/>
            </p:cNvSpPr>
            <p:nvPr/>
          </p:nvSpPr>
          <p:spPr bwMode="auto">
            <a:xfrm>
              <a:off x="5239" y="2189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9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100" dirty="0"/>
                  <a:t>Interference </a:t>
                </a:r>
                <a:r>
                  <a:rPr lang="en-US" sz="41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41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4100" dirty="0" smtClean="0"/>
                  <a:t> </a:t>
                </a:r>
                <a:r>
                  <a:rPr lang="en-US" sz="4100" dirty="0"/>
                  <a:t>searches</a:t>
                </a:r>
              </a:p>
            </p:txBody>
          </p:sp>
        </mc:Choice>
        <mc:Fallback xmlns="">
          <p:sp>
            <p:nvSpPr>
              <p:cNvPr id="1740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0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1"/>
                <a:ext cx="3429000" cy="5230182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has already reported its local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𝑚𝑤𝑜𝑒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, then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for the combined component </a:t>
                </a:r>
                <a:r>
                  <a:rPr lang="en-US" sz="2000" dirty="0" smtClean="0">
                    <a:sym typeface="Symbol" pitchFamily="18" charset="2"/>
                  </a:rPr>
                  <a:t>is not outgoing </a:t>
                </a:r>
                <a:r>
                  <a:rPr lang="en-US" sz="2000" dirty="0">
                    <a:sym typeface="Symbol" pitchFamily="18" charset="2"/>
                  </a:rPr>
                  <a:t>from a node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Claim 1: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‘s reported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𝑚𝑤𝑜𝑒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is not </a:t>
                </a:r>
                <a:r>
                  <a:rPr lang="en-US" sz="2000" dirty="0">
                    <a:sym typeface="Symbol" pitchFamily="18" charset="2"/>
                  </a:rPr>
                  <a:t>the edge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b="0" i="1" dirty="0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000" dirty="0">
                    <a:sym typeface="Symbol" pitchFamily="18" charset="2"/>
                  </a:rPr>
                  <a:t>  </a:t>
                </a:r>
                <a:endParaRPr lang="en-US" sz="2000" dirty="0" smtClean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‘s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𝑚𝑤𝑜𝑒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Symbol" pitchFamily="18" charset="2"/>
                  </a:rPr>
                  <a:t>must </a:t>
                </a:r>
                <a:r>
                  <a:rPr lang="en-US" sz="1800" dirty="0">
                    <a:sym typeface="Symbol" pitchFamily="18" charset="2"/>
                  </a:rPr>
                  <a:t>lead to a node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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d>
                      <m:dPr>
                        <m:ctrlPr>
                          <a:rPr lang="en-US" sz="1800" i="1" dirty="0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</m:t>
                        </m:r>
                      </m:e>
                    </m:d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800" dirty="0">
                    <a:solidFill>
                      <a:srgbClr val="000000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‘s level  &lt;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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sym typeface="Symbol" pitchFamily="18" charset="2"/>
                  </a:rPr>
                  <a:t>when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𝑎𝑏𝑠𝑜𝑟𝑏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  <a:sym typeface="Symbol" pitchFamily="18" charset="2"/>
                  </a:rPr>
                  <a:t>occurs.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800" dirty="0" smtClean="0">
                    <a:solidFill>
                      <a:srgbClr val="000000"/>
                    </a:solidFill>
                    <a:sym typeface="Symbol" pitchFamily="18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‘s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𝑚𝑤𝑜𝑒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must </a:t>
                </a:r>
                <a:r>
                  <a:rPr lang="en-US" sz="1800" dirty="0" smtClean="0">
                    <a:sym typeface="Symbol" pitchFamily="18" charset="2"/>
                  </a:rPr>
                  <a:t>be a different edge, with weight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&lt;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𝑤𝑒𝑖𝑔h𝑡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1"/>
                <a:ext cx="3429000" cy="5230182"/>
              </a:xfrm>
              <a:blipFill rotWithShape="1">
                <a:blip r:embed="rId4"/>
                <a:stretch>
                  <a:fillRect l="-1601" t="-1634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094" name="Group 14"/>
          <p:cNvGrpSpPr>
            <a:grpSpLocks/>
          </p:cNvGrpSpPr>
          <p:nvPr/>
        </p:nvGrpSpPr>
        <p:grpSpPr bwMode="auto">
          <a:xfrm>
            <a:off x="4648200" y="1361669"/>
            <a:ext cx="3732480" cy="1866436"/>
            <a:chOff x="3463" y="1661"/>
            <a:chExt cx="2592" cy="1296"/>
          </a:xfrm>
        </p:grpSpPr>
        <p:grpSp>
          <p:nvGrpSpPr>
            <p:cNvPr id="174095" name="Group 15"/>
            <p:cNvGrpSpPr>
              <a:grpSpLocks/>
            </p:cNvGrpSpPr>
            <p:nvPr/>
          </p:nvGrpSpPr>
          <p:grpSpPr bwMode="auto">
            <a:xfrm>
              <a:off x="3463" y="1661"/>
              <a:ext cx="2592" cy="1296"/>
              <a:chOff x="3271" y="1757"/>
              <a:chExt cx="2592" cy="1296"/>
            </a:xfrm>
          </p:grpSpPr>
          <p:sp>
            <p:nvSpPr>
              <p:cNvPr id="174096" name="Line 16"/>
              <p:cNvSpPr>
                <a:spLocks noChangeShapeType="1"/>
              </p:cNvSpPr>
              <p:nvPr/>
            </p:nvSpPr>
            <p:spPr bwMode="auto">
              <a:xfrm>
                <a:off x="4135" y="2341"/>
                <a:ext cx="864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3415" y="2053"/>
                <a:ext cx="720" cy="720"/>
              </a:xfrm>
              <a:prstGeom prst="ellips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000" tIns="54000" rIns="99000" bIns="54000" anchor="ctr" anchorCtr="1"/>
              <a:lstStyle/>
              <a:p>
                <a:pPr algn="ctr">
                  <a:tabLst>
                    <a:tab pos="65665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US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098" name="Oval 18"/>
              <p:cNvSpPr>
                <a:spLocks noChangeArrowheads="1"/>
              </p:cNvSpPr>
              <p:nvPr/>
            </p:nvSpPr>
            <p:spPr bwMode="auto">
              <a:xfrm>
                <a:off x="5003" y="2053"/>
                <a:ext cx="720" cy="720"/>
              </a:xfrm>
              <a:prstGeom prst="ellips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000" tIns="54000" rIns="99000" bIns="54000" anchor="ctr" anchorCtr="1"/>
              <a:lstStyle/>
              <a:p>
                <a:pPr algn="ctr">
                  <a:tabLst>
                    <a:tab pos="65665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r>
                  <a:rPr lang="en-US">
                    <a:solidFill>
                      <a:srgbClr val="000000"/>
                    </a:solidFill>
                    <a:sym typeface="Symbol" pitchFamily="18" charset="2"/>
                  </a:rPr>
                  <a:t></a:t>
                </a:r>
                <a:endParaRPr lang="en-US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099" name="Text Box 19"/>
              <p:cNvSpPr txBox="1">
                <a:spLocks noChangeArrowheads="1"/>
              </p:cNvSpPr>
              <p:nvPr/>
            </p:nvSpPr>
            <p:spPr bwMode="auto">
              <a:xfrm>
                <a:off x="4098" y="2101"/>
                <a:ext cx="75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/>
                  <a:t>mwoe(C)</a:t>
                </a:r>
              </a:p>
            </p:txBody>
          </p:sp>
          <p:sp>
            <p:nvSpPr>
              <p:cNvPr id="174100" name="Oval 20"/>
              <p:cNvSpPr>
                <a:spLocks noChangeArrowheads="1"/>
              </p:cNvSpPr>
              <p:nvPr/>
            </p:nvSpPr>
            <p:spPr bwMode="auto">
              <a:xfrm>
                <a:off x="3271" y="1757"/>
                <a:ext cx="2592" cy="1296"/>
              </a:xfrm>
              <a:prstGeom prst="ellips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01" name="Text Box 21"/>
              <p:cNvSpPr txBox="1">
                <a:spLocks noChangeArrowheads="1"/>
              </p:cNvSpPr>
              <p:nvPr/>
            </p:nvSpPr>
            <p:spPr bwMode="auto">
              <a:xfrm>
                <a:off x="4392" y="1765"/>
                <a:ext cx="348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/>
              <a:lstStyle/>
              <a:p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r>
                  <a:rPr lang="en-US">
                    <a:solidFill>
                      <a:srgbClr val="000000"/>
                    </a:solidFill>
                    <a:sym typeface="Symbol" pitchFamily="18" charset="2"/>
                  </a:rPr>
                  <a:t>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102" name="Oval 22"/>
            <p:cNvSpPr>
              <a:spLocks noChangeAspect="1" noChangeArrowheads="1"/>
            </p:cNvSpPr>
            <p:nvPr/>
          </p:nvSpPr>
          <p:spPr bwMode="auto">
            <a:xfrm>
              <a:off x="4135" y="2189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3" name="Oval 23"/>
            <p:cNvSpPr>
              <a:spLocks noChangeAspect="1" noChangeArrowheads="1"/>
            </p:cNvSpPr>
            <p:nvPr/>
          </p:nvSpPr>
          <p:spPr bwMode="auto">
            <a:xfrm>
              <a:off x="5239" y="2189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104" name="Rectangle 24"/>
              <p:cNvSpPr>
                <a:spLocks noChangeArrowheads="1"/>
              </p:cNvSpPr>
              <p:nvPr/>
            </p:nvSpPr>
            <p:spPr bwMode="auto">
              <a:xfrm>
                <a:off x="3886200" y="3567255"/>
                <a:ext cx="4953000" cy="3290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 defTabSz="914414"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990033"/>
                    </a:solidFill>
                    <a:sym typeface="Symbol" pitchFamily="18" charset="2"/>
                  </a:rPr>
                  <a:t>Claim 2:</a:t>
                </a:r>
                <a:r>
                  <a:rPr lang="en-US" sz="2000" dirty="0"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for </a:t>
                </a:r>
                <a:r>
                  <a:rPr lang="en-US" sz="2000" dirty="0" smtClean="0">
                    <a:sym typeface="Symbol" pitchFamily="18" charset="2"/>
                  </a:rPr>
                  <a:t>combined </a:t>
                </a:r>
                <a:r>
                  <a:rPr lang="en-US" sz="2000" dirty="0">
                    <a:sym typeface="Symbol" pitchFamily="18" charset="2"/>
                  </a:rPr>
                  <a:t>component is not outgoing from a node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marL="342900" indent="-342900" defTabSz="914414"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000" dirty="0">
                    <a:sym typeface="Symbol" pitchFamily="18" charset="2"/>
                  </a:rPr>
                  <a:t>  </a:t>
                </a:r>
                <a:endParaRPr lang="en-US" sz="2000" dirty="0" smtClean="0">
                  <a:sym typeface="Symbol" pitchFamily="18" charset="2"/>
                </a:endParaRPr>
              </a:p>
              <a:p>
                <a:pPr marL="285750" indent="-285750" defTabSz="914414"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dirty="0" smtClean="0">
                    <a:sym typeface="Symbol" pitchFamily="18" charset="2"/>
                  </a:rPr>
                  <a:t>The weight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of the combined component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≤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the weight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‘s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𝑚𝑤𝑜𝑒</m:t>
                    </m:r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so 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&lt;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𝑤𝑒𝑖𝑔h𝑡</m:t>
                    </m:r>
                    <m:d>
                      <m:d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285750" indent="-285750" defTabSz="914414"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dirty="0" smtClean="0">
                    <a:sym typeface="Symbol" pitchFamily="18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i="1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i="1" dirty="0" err="1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i="1" dirty="0" err="1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en-US" dirty="0" smtClean="0">
                    <a:sym typeface="Symbol" pitchFamily="18" charset="2"/>
                  </a:rPr>
                  <a:t>there </a:t>
                </a:r>
                <a:r>
                  <a:rPr lang="en-US" dirty="0">
                    <a:sym typeface="Symbol" pitchFamily="18" charset="2"/>
                  </a:rPr>
                  <a:t>are no edges outgoing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𝑤𝑒𝑖𝑔h𝑡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&lt; 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𝑤𝑒𝑖𝑔h𝑡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 i="1" dirty="0" err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  <a:sym typeface="Symbol" pitchFamily="18" charset="2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 marL="285750" indent="-285750" defTabSz="914414"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dirty="0">
                    <a:sym typeface="Symbol" pitchFamily="18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𝑀𝑊𝑂𝐸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of combined component isn’t outgoing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74104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3567255"/>
                <a:ext cx="4953000" cy="3290745"/>
              </a:xfrm>
              <a:prstGeom prst="rect">
                <a:avLst/>
              </a:prstGeom>
              <a:blipFill rotWithShape="1">
                <a:blip r:embed="rId5"/>
                <a:stretch>
                  <a:fillRect l="-1108" t="-2593" r="-2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1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Specific messages: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𝑖𝑛𝑖𝑡𝑖𝑎𝑡𝑒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000" dirty="0"/>
                  <a:t>Broadcast from leader to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000" dirty="0" smtClean="0"/>
                  <a:t>piggyback the component name on the message.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𝑟𝑒𝑝𝑜𝑟𝑡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000" dirty="0" err="1"/>
                  <a:t>Convergecast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responses back </a:t>
                </a:r>
                <a:r>
                  <a:rPr lang="en-US" sz="2000" dirty="0" smtClean="0"/>
                  <a:t>to the </a:t>
                </a:r>
                <a:r>
                  <a:rPr lang="en-US" sz="2000" dirty="0"/>
                  <a:t>leader.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𝑡𝑒𝑠𝑡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000" dirty="0"/>
                  <a:t>Asks whether an edge is outgoing from the component.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𝑎𝑐𝑐𝑒𝑝𝑡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𝑟𝑒𝑗𝑒𝑐𝑡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/>
                  <a:t>  Answers.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𝑐h𝑎𝑛𝑔𝑒𝑟𝑜𝑜𝑡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000" dirty="0"/>
                  <a:t>Sent from leader to endpoint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𝑀𝑊𝑂𝐸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𝑐𝑜𝑛𝑛𝑒𝑐𝑡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000" dirty="0"/>
                  <a:t>Sent across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𝑀𝑊𝑂𝐸</m:t>
                    </m:r>
                  </m:oMath>
                </a14:m>
                <a:r>
                  <a:rPr lang="en-US" sz="2000" dirty="0"/>
                  <a:t>, to connect components.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We say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𝑚𝑒𝑟𝑔𝑒</m:t>
                    </m:r>
                  </m:oMath>
                </a14:m>
                <a:r>
                  <a:rPr lang="en-US" sz="1800" dirty="0"/>
                  <a:t> occurs </a:t>
                </a:r>
                <a:r>
                  <a:rPr lang="en-US" sz="1800" dirty="0" smtClean="0"/>
                  <a:t>when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𝑐𝑜𝑛𝑛𝑒𝑐𝑡</m:t>
                    </m:r>
                  </m:oMath>
                </a14:m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/>
                  <a:t>message has been sent both ways on the edge (2 nodes must have same level).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We say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𝑎𝑏𝑠𝑜𝑟𝑏</m:t>
                    </m:r>
                  </m:oMath>
                </a14:m>
                <a:r>
                  <a:rPr lang="en-US" sz="1800" dirty="0">
                    <a:solidFill>
                      <a:srgbClr val="990033"/>
                    </a:solidFill>
                  </a:rPr>
                  <a:t> </a:t>
                </a:r>
                <a:r>
                  <a:rPr lang="en-US" sz="1800" dirty="0"/>
                  <a:t>occurs </a:t>
                </a:r>
                <a:r>
                  <a:rPr lang="en-US" sz="1800" dirty="0" smtClean="0"/>
                  <a:t>when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𝑐𝑜𝑛𝑛𝑒𝑐𝑡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message has been sent on the edge from a lower-level to a higher-level node.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175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963" t="-188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Test-Accept-Reject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24310"/>
                <a:ext cx="8686441" cy="5253672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Bookkeeping:  Each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keeps a list of incident edges in order of weight, classified as: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𝑏𝑟𝑎𝑛𝑐h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(in the MST),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𝑟𝑒𝑗𝑒𝑐𝑡𝑒𝑑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(leads to same </a:t>
                </a:r>
                <a:r>
                  <a:rPr lang="en-US" sz="2000" dirty="0" smtClean="0"/>
                  <a:t>component, not in the MST), </a:t>
                </a:r>
                <a:r>
                  <a:rPr lang="en-US" sz="2000" dirty="0"/>
                  <a:t>or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𝑢𝑛𝑘𝑛𝑜𝑤𝑛</m:t>
                    </m:r>
                  </m:oMath>
                </a14:m>
                <a:r>
                  <a:rPr lang="en-US" sz="2000" dirty="0"/>
                  <a:t> (not yet classified).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tests only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𝑢𝑛𝑘𝑛𝑜𝑤𝑛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edges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in order of weight: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𝑡𝑒𝑠𝑡</m:t>
                    </m:r>
                    <m:r>
                      <a:rPr lang="en-US" sz="20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message,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𝑐𝑜𝑟𝑒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</a:rPr>
                      <m:t>); </m:t>
                    </m:r>
                  </m:oMath>
                </a14:m>
                <a:r>
                  <a:rPr lang="en-US" sz="2000" dirty="0"/>
                  <a:t>recipient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compares.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If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𝑐𝑜𝑟𝑒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sends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𝑟𝑒𝑗𝑒𝑐𝑡</m:t>
                    </m:r>
                  </m:oMath>
                </a14:m>
                <a:r>
                  <a:rPr lang="en-US" sz="2000" dirty="0"/>
                  <a:t> (same component),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reclassifies edge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𝑟𝑒𝑗𝑒𝑐𝑡𝑒𝑑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𝑐𝑜𝑟𝑒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pairs are unequal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𝑙𝑒𝑣𝑒𝑙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≥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then j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𝑎𝑐𝑐𝑒𝑝𝑡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(different component).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does not reclassify the edge.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&lt;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delays responding, until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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𝑙𝑒𝑣𝑒𝑙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Retesting is possible, for accepted edges.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Reclassify edge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𝑏𝑟𝑎𝑛𝑐h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as a result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𝑐h𝑎𝑛𝑔𝑒𝑟𝑜𝑜𝑡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message.</a:t>
                </a:r>
              </a:p>
            </p:txBody>
          </p:sp>
        </mc:Choice>
        <mc:Fallback xmlns="">
          <p:sp>
            <p:nvSpPr>
              <p:cNvPr id="176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24310"/>
                <a:ext cx="8686441" cy="5253672"/>
              </a:xfrm>
              <a:blipFill rotWithShape="1">
                <a:blip r:embed="rId2"/>
                <a:stretch>
                  <a:fillRect l="-983" t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 smtClean="0"/>
                  <a:t>As for synchronous version.</a:t>
                </a:r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Messages: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r>
                      <a:rPr lang="en-US" sz="2800" i="1" dirty="0" smtClean="0">
                        <a:latin typeface="Cambria Math"/>
                      </a:rPr>
                      <m:t>(|</m:t>
                    </m:r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  <m:r>
                      <a:rPr lang="en-US" sz="2800" i="1" dirty="0" smtClean="0">
                        <a:latin typeface="Cambria Math"/>
                      </a:rPr>
                      <m:t>| + 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/>
                      </a:rPr>
                      <m:t>log</m:t>
                    </m:r>
                    <m:r>
                      <a:rPr lang="en-US" sz="2800" i="1" dirty="0" smtClean="0">
                        <a:latin typeface="Cambria Math"/>
                      </a:rPr>
                      <m:t>⁡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4|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𝑡𝑒𝑠𝑡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𝑟𝑒𝑗𝑒𝑐𝑡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messages </a:t>
                </a:r>
                <a:r>
                  <a:rPr lang="en-US" sz="2400" dirty="0"/>
                  <a:t>(one pair for each direction of every edge)</a:t>
                </a:r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𝑖𝑛𝑖𝑡𝑖𝑎𝑡𝑒</m:t>
                    </m:r>
                  </m:oMath>
                </a14:m>
                <a:r>
                  <a:rPr lang="en-US" sz="2400" dirty="0"/>
                  <a:t> messages per level (broadcast: only sent on tree edges)</a:t>
                </a:r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𝑟𝑒𝑝𝑜𝑟𝑡</m:t>
                    </m:r>
                  </m:oMath>
                </a14:m>
                <a:r>
                  <a:rPr lang="en-US" sz="2400" dirty="0"/>
                  <a:t> messages per level (</a:t>
                </a:r>
                <a:r>
                  <a:rPr lang="en-US" sz="2400" dirty="0" err="1"/>
                  <a:t>convergecast</a:t>
                </a:r>
                <a:r>
                  <a:rPr lang="en-US" sz="2400" dirty="0"/>
                  <a:t>)</a:t>
                </a:r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𝑡𝑒𝑠𝑡</m:t>
                    </m:r>
                    <m:r>
                      <a:rPr lang="en-US" sz="24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𝑎𝑐𝑐𝑒𝑝𝑡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message pairs </a:t>
                </a:r>
                <a:r>
                  <a:rPr lang="en-US" sz="2400" dirty="0"/>
                  <a:t>per level (one pair per node)</a:t>
                </a:r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𝑐h𝑎𝑛𝑔𝑒𝑟𝑜𝑜𝑡</m:t>
                    </m:r>
                    <m:r>
                      <a:rPr lang="en-US" sz="24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𝑐𝑜𝑛𝑛𝑒𝑐𝑡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messages per level </a:t>
                </a:r>
                <a:r>
                  <a:rPr lang="en-US" sz="2400" dirty="0" smtClean="0"/>
                  <a:t>(leader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𝑀𝑊𝑂𝐸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path)</a:t>
                </a:r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levels</a:t>
                </a:r>
              </a:p>
              <a:p>
                <a:pPr marL="505448" lvl="1" indent="-17280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Total: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4|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| + 5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05285" indent="-205923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Time:</a:t>
                </a:r>
                <a:r>
                  <a:rPr lang="en-US" sz="2800" dirty="0"/>
                  <a:t>  O(n log n (l + d))</a:t>
                </a:r>
              </a:p>
            </p:txBody>
          </p:sp>
        </mc:Choice>
        <mc:Fallback xmlns="">
          <p:sp>
            <p:nvSpPr>
              <p:cNvPr id="132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blipFill rotWithShape="1">
                <a:blip r:embed="rId3"/>
                <a:stretch>
                  <a:fillRect t="-3620" r="-185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25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Proving Correctness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00" y="1600009"/>
            <a:ext cx="8534880" cy="417931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5285" indent="-20592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>
                <a:solidFill>
                  <a:srgbClr val="008000"/>
                </a:solidFill>
              </a:rPr>
              <a:t>GHS</a:t>
            </a:r>
            <a:r>
              <a:rPr lang="en-US" sz="2900" dirty="0"/>
              <a:t> MST is hard to prove, because it’s </a:t>
            </a:r>
            <a:r>
              <a:rPr lang="en-US" sz="2900" dirty="0" smtClean="0"/>
              <a:t>complicated.</a:t>
            </a:r>
            <a:endParaRPr lang="en-US" sz="2900" dirty="0"/>
          </a:p>
          <a:p>
            <a:pPr marL="305285" indent="-20592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>
                <a:solidFill>
                  <a:srgbClr val="008000"/>
                </a:solidFill>
              </a:rPr>
              <a:t>GHS</a:t>
            </a:r>
            <a:r>
              <a:rPr lang="en-US" sz="2900" dirty="0"/>
              <a:t> paper includes informal arguments.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Pretty convincing, but not formal.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Also simulated the algorithm extensively.</a:t>
            </a:r>
          </a:p>
          <a:p>
            <a:pPr marL="305285" indent="-20592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/>
              <a:t>Many successful attempts to formalize, all complicated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Many invariants because many variables and actions.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Some use simulation relations.</a:t>
            </a:r>
          </a:p>
          <a:p>
            <a:pPr marL="505448" lvl="1" indent="-172803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Recent proof by </a:t>
            </a:r>
            <a:r>
              <a:rPr lang="en-US" sz="2500" dirty="0">
                <a:solidFill>
                  <a:srgbClr val="008000"/>
                </a:solidFill>
              </a:rPr>
              <a:t>Moses and </a:t>
            </a:r>
            <a:r>
              <a:rPr lang="en-US" sz="2500" dirty="0" err="1">
                <a:solidFill>
                  <a:srgbClr val="008000"/>
                </a:solidFill>
              </a:rPr>
              <a:t>Shimony</a:t>
            </a:r>
            <a:r>
              <a:rPr lang="en-US" sz="2500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661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3626301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/>
                  <a:t>Application to leader election: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 err="1"/>
                  <a:t>Convergecast</a:t>
                </a:r>
                <a:r>
                  <a:rPr lang="en-US" sz="2400" dirty="0"/>
                  <a:t> from leaves until messages meet at node or edge.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Works with any spanning tree, not just MST.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E.g., in asynchronous ring, this yields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messages for leader election.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800" dirty="0"/>
                  <a:t>Lower bounds on message </a:t>
                </a:r>
                <a:r>
                  <a:rPr lang="en-US" sz="2800" dirty="0" smtClean="0"/>
                  <a:t>complexity for MST:</a:t>
                </a:r>
                <a:endParaRPr lang="en-US" sz="28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Ω(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/>
                  <a:t>from leader election lower bound and the reduction above.</a:t>
                </a:r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3626301"/>
              </a:xfrm>
              <a:blipFill rotWithShape="1">
                <a:blip r:embed="rId3"/>
                <a:stretch>
                  <a:fillRect t="-3866" r="-1500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379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Next time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600" y="1600008"/>
            <a:ext cx="8534880" cy="48777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5285" indent="-205923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Synchronizers </a:t>
            </a:r>
          </a:p>
          <a:p>
            <a:pPr marL="305285" indent="-205923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Reading:  Chapter 16</a:t>
            </a:r>
          </a:p>
          <a:p>
            <a:pPr marL="305285" indent="-205923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3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7" name="Rectangle 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𝐴𝑠𝑦𝑛𝑐h𝑆𝑝𝑎𝑛𝑛𝑖𝑛𝑔𝑇𝑟𝑒𝑒</m:t>
                    </m:r>
                  </m:oMath>
                </a14:m>
                <a:r>
                  <a:rPr lang="en-US" dirty="0"/>
                  <a:t>, 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45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blipFill rotWithShape="1">
                <a:blip r:embed="rId3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7440" y="1604329"/>
            <a:ext cx="4354560" cy="479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655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557213" indent="-1905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858838" indent="-1730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/>
              <a:t>Signature</a:t>
            </a:r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b="1" i="1" dirty="0"/>
              <a:t>in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receive(search)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sz="2200" dirty="0"/>
              <a:t>, j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endParaRPr lang="en-US" sz="2200" dirty="0"/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b="1" i="1" dirty="0"/>
              <a:t>out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send(search)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sz="2200" dirty="0"/>
              <a:t>, j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endParaRPr lang="en-US" sz="2200" dirty="0"/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b="1" i="1" dirty="0"/>
              <a:t>out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parent(j)</a:t>
            </a:r>
            <a:r>
              <a:rPr lang="en-US" sz="2200" baseline="-3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200" dirty="0"/>
              <a:t>, j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endParaRPr lang="en-US" sz="2200" dirty="0"/>
          </a:p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/>
              <a:t>State</a:t>
            </a:r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parent:</a:t>
            </a:r>
            <a:r>
              <a:rPr lang="en-US" sz="2200" dirty="0"/>
              <a:t>  </a:t>
            </a:r>
            <a:r>
              <a:rPr lang="en-US" sz="2200" dirty="0" err="1"/>
              <a:t>nbrs</a:t>
            </a:r>
            <a:r>
              <a:rPr lang="en-US" sz="2200" dirty="0"/>
              <a:t> U { </a:t>
            </a:r>
            <a:r>
              <a:rPr lang="en-US" sz="2200" dirty="0">
                <a:sym typeface="Symbol" pitchFamily="18" charset="2"/>
              </a:rPr>
              <a:t></a:t>
            </a:r>
            <a:r>
              <a:rPr lang="en-US" sz="2200" dirty="0"/>
              <a:t> }, </a:t>
            </a:r>
            <a:r>
              <a:rPr lang="en-US" sz="2200" dirty="0" err="1"/>
              <a:t>init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</a:t>
            </a:r>
            <a:endParaRPr lang="en-US" sz="2200" dirty="0"/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reported:</a:t>
            </a:r>
            <a:r>
              <a:rPr lang="en-US" sz="2200" dirty="0"/>
              <a:t>  Boolean, </a:t>
            </a:r>
            <a:r>
              <a:rPr lang="en-US" sz="2200" dirty="0" err="1"/>
              <a:t>init</a:t>
            </a:r>
            <a:r>
              <a:rPr lang="en-US" sz="2200" dirty="0"/>
              <a:t> false</a:t>
            </a:r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dirty="0"/>
              <a:t>for each j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r>
              <a:rPr lang="en-US" sz="2200" dirty="0"/>
              <a:t>:</a:t>
            </a:r>
          </a:p>
          <a:p>
            <a:pPr lvl="2">
              <a:spcAft>
                <a:spcPts val="771"/>
              </a:spcAft>
              <a:buSzPct val="45000"/>
              <a:buFont typeface="Wingdings" pitchFamily="2" charset="2"/>
              <a:buChar char="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smtClean="0"/>
              <a:t>{search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</a:t>
            </a:r>
            <a:r>
              <a:rPr lang="en-US" sz="2200" dirty="0"/>
              <a:t>},</a:t>
            </a:r>
            <a:br>
              <a:rPr lang="en-US" sz="2200" dirty="0"/>
            </a:br>
            <a:r>
              <a:rPr lang="en-US" sz="2200" dirty="0" err="1"/>
              <a:t>init</a:t>
            </a:r>
            <a:r>
              <a:rPr lang="en-US" sz="2200" dirty="0"/>
              <a:t> search if i = i</a:t>
            </a:r>
            <a:r>
              <a:rPr lang="en-US" sz="2200" baseline="-33000" dirty="0"/>
              <a:t>0</a:t>
            </a:r>
            <a:r>
              <a:rPr lang="en-US" sz="2200" dirty="0"/>
              <a:t>, else </a:t>
            </a:r>
            <a:r>
              <a:rPr lang="en-US" sz="2200" dirty="0">
                <a:sym typeface="Symbol" pitchFamily="18" charset="2"/>
              </a:rPr>
              <a:t>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26720" y="1604329"/>
            <a:ext cx="4354560" cy="458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655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send(search)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pre: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 </a:t>
            </a:r>
            <a:r>
              <a:rPr lang="en-US" sz="2200" dirty="0"/>
              <a:t>= search</a:t>
            </a:r>
            <a:br>
              <a:rPr lang="en-US" sz="2200" dirty="0"/>
            </a:br>
            <a:r>
              <a:rPr lang="en-US" sz="2200" dirty="0" err="1"/>
              <a:t>eff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sz="2200" dirty="0"/>
              <a:t> := </a:t>
            </a:r>
            <a:r>
              <a:rPr lang="en-US" sz="2200" dirty="0">
                <a:sym typeface="Symbol" pitchFamily="18" charset="2"/>
              </a:rPr>
              <a:t></a:t>
            </a:r>
            <a:endParaRPr lang="en-US" sz="2200" dirty="0"/>
          </a:p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receive(search)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/>
              <a:t>eff</a:t>
            </a:r>
            <a:r>
              <a:rPr lang="en-US" sz="2200" dirty="0"/>
              <a:t>: if i ≠ i</a:t>
            </a:r>
            <a:r>
              <a:rPr lang="en-US" sz="2200" baseline="-33000" dirty="0"/>
              <a:t>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sz="2200" dirty="0"/>
              <a:t>= </a:t>
            </a:r>
            <a:r>
              <a:rPr lang="en-US" sz="2200" dirty="0">
                <a:sym typeface="Symbol" pitchFamily="18" charset="2"/>
              </a:rPr>
              <a:t></a:t>
            </a:r>
            <a:r>
              <a:rPr lang="en-US" sz="2200" dirty="0"/>
              <a:t> then</a:t>
            </a:r>
            <a:br>
              <a:rPr lang="en-US" sz="2200" dirty="0"/>
            </a:br>
            <a:r>
              <a:rPr lang="en-US" sz="2200" dirty="0"/>
              <a:t>       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sz="2200" dirty="0"/>
              <a:t>:= j</a:t>
            </a:r>
            <a:br>
              <a:rPr lang="en-US" sz="2200" dirty="0"/>
            </a:br>
            <a:r>
              <a:rPr lang="en-US" sz="2200" dirty="0"/>
              <a:t>        for k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r>
              <a:rPr lang="en-US" sz="2200" dirty="0"/>
              <a:t> - { j } do</a:t>
            </a:r>
            <a:br>
              <a:rPr lang="en-US" sz="2200" dirty="0"/>
            </a:br>
            <a:r>
              <a:rPr lang="en-US" sz="2200" dirty="0"/>
              <a:t>      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send(k) </a:t>
            </a:r>
            <a:r>
              <a:rPr lang="en-US" sz="2200" dirty="0"/>
              <a:t>:= search</a:t>
            </a:r>
          </a:p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parent(j)</a:t>
            </a:r>
            <a:r>
              <a:rPr lang="en-US" sz="2200" baseline="-3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pre: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sz="2200" dirty="0"/>
              <a:t>= j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reported </a:t>
            </a:r>
            <a:r>
              <a:rPr lang="en-US" sz="2200" dirty="0"/>
              <a:t>= false</a:t>
            </a:r>
            <a:br>
              <a:rPr lang="en-US" sz="2200" dirty="0"/>
            </a:br>
            <a:r>
              <a:rPr lang="en-US" sz="2200" dirty="0" err="1"/>
              <a:t>eff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reported</a:t>
            </a:r>
            <a:r>
              <a:rPr lang="en-US" sz="2200" dirty="0"/>
              <a:t> := true</a:t>
            </a:r>
          </a:p>
        </p:txBody>
      </p:sp>
    </p:spTree>
    <p:extLst>
      <p:ext uri="{BB962C8B-B14F-4D97-AF65-F5344CB8AC3E}">
        <p14:creationId xmlns:p14="http://schemas.microsoft.com/office/powerpoint/2010/main" val="2974159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3510720" y="265419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377280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9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3510720" y="265419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321441" y="2695964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51907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69209</TotalTime>
  <Words>5616</Words>
  <Application>Microsoft Office PowerPoint</Application>
  <PresentationFormat>On-screen Show (4:3)</PresentationFormat>
  <Paragraphs>771</Paragraphs>
  <Slides>69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6.852: Distributed Algorithms Fall, 2015</vt:lpstr>
      <vt:lpstr>Today’s plan</vt:lpstr>
      <vt:lpstr>Leader Election in General Networks</vt:lpstr>
      <vt:lpstr>Leader election in general networks</vt:lpstr>
      <vt:lpstr>Spanning Trees and Searching</vt:lpstr>
      <vt:lpstr>Spanning trees and searching</vt:lpstr>
      <vt:lpstr>AsynchSpanningTree, Process i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PowerPoint Presentation</vt:lpstr>
      <vt:lpstr>More applications</vt:lpstr>
      <vt:lpstr>Breadth-First Spanning Trees</vt:lpstr>
      <vt:lpstr>Breadth-first spanning trees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AsynchBFS</vt:lpstr>
      <vt:lpstr>Layered BFS</vt:lpstr>
      <vt:lpstr>Layered BFS</vt:lpstr>
      <vt:lpstr>PowerPoint Presentation</vt:lpstr>
      <vt:lpstr>Shortest-Paths Spanning Trees</vt:lpstr>
      <vt:lpstr>Shortest paths</vt:lpstr>
      <vt:lpstr>AsynchBellmanFord</vt:lpstr>
      <vt:lpstr>AsynchBellmanFord</vt:lpstr>
      <vt:lpstr>Exponential time/message complexity</vt:lpstr>
      <vt:lpstr>Shortest Paths</vt:lpstr>
      <vt:lpstr>Minimum Spanning Tree</vt:lpstr>
      <vt:lpstr>Minimum spanning tree</vt:lpstr>
      <vt:lpstr>Recall synchronous algorithm</vt:lpstr>
      <vt:lpstr>Synchronous algorithm</vt:lpstr>
      <vt:lpstr>Synchronous algorithm</vt:lpstr>
      <vt:lpstr>Running the algorithm asynchronously</vt:lpstr>
      <vt:lpstr>PowerPoint Presentation</vt:lpstr>
      <vt:lpstr>GHS algorithm (asynchronous)</vt:lpstr>
      <vt:lpstr>GHS algorithm</vt:lpstr>
      <vt:lpstr>GHS algorithm</vt:lpstr>
      <vt:lpstr>Liveness</vt:lpstr>
      <vt:lpstr>Component names and leaders</vt:lpstr>
      <vt:lpstr>Determining whether an edge is outgoing</vt:lpstr>
      <vt:lpstr>Liveness, again</vt:lpstr>
      <vt:lpstr>Interference between MWOE searches</vt:lpstr>
      <vt:lpstr>Interference between MWOE searches</vt:lpstr>
      <vt:lpstr>A few details</vt:lpstr>
      <vt:lpstr>Test-Accept-Reject Protocol</vt:lpstr>
      <vt:lpstr>Complexity</vt:lpstr>
      <vt:lpstr>Proving Correctness </vt:lpstr>
      <vt:lpstr>Minimum spanning tree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Nancy Lynch</cp:lastModifiedBy>
  <cp:revision>2626</cp:revision>
  <dcterms:created xsi:type="dcterms:W3CDTF">2012-01-05T23:07:25Z</dcterms:created>
  <dcterms:modified xsi:type="dcterms:W3CDTF">2015-10-19T21:18:33Z</dcterms:modified>
</cp:coreProperties>
</file>