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590" r:id="rId2"/>
    <p:sldId id="866" r:id="rId3"/>
    <p:sldId id="806" r:id="rId4"/>
    <p:sldId id="825" r:id="rId5"/>
    <p:sldId id="826" r:id="rId6"/>
    <p:sldId id="827" r:id="rId7"/>
    <p:sldId id="828" r:id="rId8"/>
    <p:sldId id="829" r:id="rId9"/>
    <p:sldId id="830" r:id="rId10"/>
    <p:sldId id="831" r:id="rId11"/>
    <p:sldId id="832" r:id="rId12"/>
    <p:sldId id="833" r:id="rId13"/>
    <p:sldId id="834" r:id="rId14"/>
    <p:sldId id="835" r:id="rId15"/>
    <p:sldId id="836" r:id="rId16"/>
    <p:sldId id="837" r:id="rId17"/>
    <p:sldId id="838" r:id="rId18"/>
    <p:sldId id="839" r:id="rId19"/>
    <p:sldId id="840" r:id="rId20"/>
    <p:sldId id="841" r:id="rId21"/>
    <p:sldId id="842" r:id="rId22"/>
    <p:sldId id="843" r:id="rId23"/>
    <p:sldId id="844" r:id="rId24"/>
    <p:sldId id="845" r:id="rId25"/>
    <p:sldId id="846" r:id="rId26"/>
    <p:sldId id="847" r:id="rId27"/>
    <p:sldId id="848" r:id="rId28"/>
    <p:sldId id="849" r:id="rId29"/>
    <p:sldId id="865" r:id="rId30"/>
    <p:sldId id="850" r:id="rId31"/>
    <p:sldId id="851" r:id="rId32"/>
    <p:sldId id="852" r:id="rId33"/>
    <p:sldId id="853" r:id="rId34"/>
    <p:sldId id="854" r:id="rId35"/>
    <p:sldId id="855" r:id="rId36"/>
    <p:sldId id="856" r:id="rId37"/>
    <p:sldId id="857" r:id="rId38"/>
    <p:sldId id="858" r:id="rId39"/>
    <p:sldId id="859" r:id="rId40"/>
    <p:sldId id="860" r:id="rId41"/>
    <p:sldId id="861" r:id="rId42"/>
    <p:sldId id="862" r:id="rId43"/>
    <p:sldId id="863" r:id="rId44"/>
    <p:sldId id="86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4" autoAdjust="0"/>
    <p:restoredTop sz="73085" autoAdjust="0"/>
  </p:normalViewPr>
  <p:slideViewPr>
    <p:cSldViewPr>
      <p:cViewPr varScale="1">
        <p:scale>
          <a:sx n="88" d="100"/>
          <a:sy n="88" d="100"/>
        </p:scale>
        <p:origin x="-170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A357F-E8D5-481E-B9FF-DB5E5290C94C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7803C-146D-406E-B575-E96C64D63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9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7B6D71-B205-4FC5-AA21-6D389C6D4FC8}" type="slidenum">
              <a:rPr lang="en-US"/>
              <a:pPr/>
              <a:t>5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locally like global synchronization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based</a:t>
            </a:r>
            <a:r>
              <a:rPr lang="en-US" baseline="0" dirty="0" smtClean="0"/>
              <a:t> on synchronizing levels, not individual steps.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algorithm closely emulates the synchronous algorithm.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extra communication cost is because the nodes are sending messages on all edges to synchronize with neighbors.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Front Ends will handle the actual messages, whereas the </a:t>
            </a:r>
            <a:r>
              <a:rPr lang="en-US" dirty="0" err="1" smtClean="0"/>
              <a:t>SafeSynch</a:t>
            </a:r>
            <a:r>
              <a:rPr lang="en-US" dirty="0" smtClean="0"/>
              <a:t> will determine when the rounds are finished.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24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7A3D42-27EE-4330-A103-77D0567A9167}" type="slidenum">
              <a:rPr lang="en-US"/>
              <a:pPr/>
              <a:t>16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If actual messages are “sparse” this can still be a win.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2BCA66-ECEF-4529-8367-B02FC80DF854}" type="slidenum">
              <a:rPr lang="en-US"/>
              <a:pPr/>
              <a:t>18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Implements SS, in the context of the other components.</a:t>
            </a:r>
          </a:p>
          <a:p>
            <a:r>
              <a:rPr lang="en-US"/>
              <a:t>Could show using a simulation relation.</a:t>
            </a:r>
          </a:p>
          <a:p>
            <a:endParaRPr lang="en-US"/>
          </a:p>
          <a:p>
            <a:r>
              <a:rPr lang="en-US"/>
              <a:t>Assume the synchronous algorithm sends m messages in r rounds.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Mohsen </a:t>
            </a:r>
            <a:r>
              <a:rPr lang="en-US" dirty="0" err="1" smtClean="0"/>
              <a:t>Ghaffari’s</a:t>
            </a:r>
            <a:r>
              <a:rPr lang="en-US" dirty="0" smtClean="0"/>
              <a:t> class on Friday covered distributed</a:t>
            </a:r>
            <a:r>
              <a:rPr lang="en-US" baseline="0" dirty="0" smtClean="0"/>
              <a:t> algorithms for establishing good cluster structures in graph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2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overkill because we’re really doing a global synchronization, not just local.</a:t>
            </a:r>
          </a:p>
          <a:p>
            <a:endParaRPr lang="en-US" dirty="0" smtClean="0"/>
          </a:p>
          <a:p>
            <a:r>
              <a:rPr lang="en-US" dirty="0" smtClean="0"/>
              <a:t>B</a:t>
            </a:r>
            <a:r>
              <a:rPr lang="en-US" baseline="0" dirty="0" smtClean="0"/>
              <a:t> beats A in terms of messages, but can be much worse in terms of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3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level of abstract decomposition into lower-level</a:t>
            </a:r>
            <a:r>
              <a:rPr lang="en-US" baseline="0" dirty="0" smtClean="0"/>
              <a:t> specification automata (the analog of subroutines).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the automaton Gamma refers to the composition of these abstract specification automata.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03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still need distributed algorithms for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37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4DB0B-41A1-45D9-9FD1-B48237ABC34C}" type="slidenum">
              <a:rPr lang="en-US"/>
              <a:pPr/>
              <a:t>25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Lemma 4:  For every fair execution </a:t>
            </a:r>
            <a:r>
              <a:rPr lang="en-US">
                <a:sym typeface="Symbol" pitchFamily="18" charset="2"/>
              </a:rPr>
              <a:t> of </a:t>
            </a:r>
            <a:r>
              <a:rPr lang="en-US">
                <a:solidFill>
                  <a:srgbClr val="CC0000"/>
                </a:solidFill>
                <a:sym typeface="Symbol" pitchFamily="18" charset="2"/>
              </a:rPr>
              <a:t>complete  system</a:t>
            </a:r>
            <a:r>
              <a:rPr lang="en-US">
                <a:sym typeface="Symbol" pitchFamily="18" charset="2"/>
              </a:rPr>
              <a:t>,  there is a fair execution  of </a:t>
            </a:r>
            <a:r>
              <a:rPr lang="en-US">
                <a:solidFill>
                  <a:srgbClr val="CC0000"/>
                </a:solidFill>
                <a:sym typeface="Symbol" pitchFamily="18" charset="2"/>
              </a:rPr>
              <a:t>LocSynch system</a:t>
            </a:r>
            <a:r>
              <a:rPr lang="en-US">
                <a:sym typeface="Symbol" pitchFamily="18" charset="2"/>
              </a:rPr>
              <a:t>, such that for each U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,   ~</a:t>
            </a:r>
            <a:r>
              <a:rPr lang="en-US" sz="1000" u="sng">
                <a:sym typeface="Symbol" pitchFamily="18" charset="2"/>
              </a:rPr>
              <a:t>U</a:t>
            </a:r>
            <a:r>
              <a:rPr lang="en-US" sz="1000" u="sng" baseline="-25000">
                <a:sym typeface="Symbol" pitchFamily="18" charset="2"/>
              </a:rPr>
              <a:t>i</a:t>
            </a:r>
            <a:r>
              <a:rPr lang="en-US" u="sng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 .</a:t>
            </a:r>
          </a:p>
          <a:p>
            <a:r>
              <a:rPr lang="en-US"/>
              <a:t>Lemma 4:  Actually indist to all the users together.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513E08-D397-43EB-8E7A-026BF9D0128F}" type="slidenum">
              <a:rPr lang="en-US"/>
              <a:pPr/>
              <a:t>28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clusters are the k-graphs.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792D0-FAA6-4FCD-9DB7-400531D2550C}" type="slidenum">
              <a:rPr lang="en-US"/>
              <a:pPr/>
              <a:t>30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Ignoring local processing time here.</a:t>
            </a:r>
          </a:p>
          <a:p>
            <a:endParaRPr lang="en-US" dirty="0"/>
          </a:p>
          <a:p>
            <a:r>
              <a:rPr lang="en-US" dirty="0"/>
              <a:t>Ignoring termination.  </a:t>
            </a:r>
          </a:p>
          <a:p>
            <a:r>
              <a:rPr lang="en-US" dirty="0"/>
              <a:t>Could stop after </a:t>
            </a:r>
            <a:r>
              <a:rPr lang="en-US" dirty="0" err="1"/>
              <a:t>diam</a:t>
            </a:r>
            <a:r>
              <a:rPr lang="en-US" dirty="0"/>
              <a:t> rounds, if know diam.</a:t>
            </a:r>
          </a:p>
          <a:p>
            <a:r>
              <a:rPr lang="en-US" dirty="0"/>
              <a:t>Or could stop </a:t>
            </a:r>
            <a:r>
              <a:rPr lang="en-US" dirty="0" smtClean="0"/>
              <a:t>after</a:t>
            </a:r>
            <a:r>
              <a:rPr lang="en-US" baseline="0" dirty="0" smtClean="0"/>
              <a:t> </a:t>
            </a:r>
            <a:r>
              <a:rPr lang="en-US" dirty="0" smtClean="0"/>
              <a:t>outputting </a:t>
            </a:r>
            <a:r>
              <a:rPr lang="en-US" dirty="0"/>
              <a:t>parent and sending messages on to all neighbors.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Michel </a:t>
            </a:r>
            <a:r>
              <a:rPr lang="en-US" dirty="0" err="1" smtClean="0"/>
              <a:t>Raynal</a:t>
            </a:r>
            <a:r>
              <a:rPr lang="en-US" dirty="0" smtClean="0"/>
              <a:t> wrote an entire book just on synchronizers.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C23361-8BA4-450C-B313-B67DD79A0BA9}" type="slidenum">
              <a:rPr lang="en-US"/>
              <a:pPr/>
              <a:t>32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without termination detection.</a:t>
            </a:r>
          </a:p>
          <a:p>
            <a:r>
              <a:rPr lang="en-US"/>
              <a:t>Could terminate after n rounds if know n.</a:t>
            </a:r>
          </a:p>
          <a:p>
            <a:r>
              <a:rPr lang="en-US"/>
              <a:t>Probably could fan in for termination, as in the asynch shortest paths algorithm---needs working out.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</a:t>
            </a:r>
            <a:r>
              <a:rPr lang="en-US" baseline="0" dirty="0" smtClean="0"/>
              <a:t> open-ended question.</a:t>
            </a:r>
          </a:p>
          <a:p>
            <a:r>
              <a:rPr lang="en-US" baseline="0" dirty="0" smtClean="0"/>
              <a:t>Something to think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98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0CD9BF-FA57-447C-A142-3896AFA473AD}" type="slidenum">
              <a:rPr lang="en-US"/>
              <a:pPr/>
              <a:t>35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Embedded systems interact with the real world, so the order of events at different locations may matter---may affect real-world phenomena.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motivation came from PRAM</a:t>
            </a:r>
            <a:r>
              <a:rPr lang="en-US" baseline="0" dirty="0" smtClean="0"/>
              <a:t> parallel algorithms, </a:t>
            </a:r>
            <a:r>
              <a:rPr lang="en-US" baseline="0" dirty="0" err="1" smtClean="0"/>
              <a:t>Arjomandi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35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3EB312-9783-432E-9BDC-104E17D63428}" type="slidenum">
              <a:rPr lang="en-US"/>
              <a:pPr/>
              <a:t>37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processes must communicate somehow, to make sure they guarantee enough interleaving.  I’ll pretend here that they communicate using a network, though in the original example, they used shared memory.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works because </a:t>
            </a:r>
            <a:r>
              <a:rPr lang="en-US" dirty="0" err="1" smtClean="0"/>
              <a:t>GlobSynch</a:t>
            </a:r>
            <a:r>
              <a:rPr lang="en-US" dirty="0" smtClean="0"/>
              <a:t> synchronizes between each pair of consecutive</a:t>
            </a:r>
            <a:r>
              <a:rPr lang="en-US" baseline="0" dirty="0" smtClean="0"/>
              <a:t> rounds; thus we get separate sessions.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35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going to ignore</a:t>
            </a:r>
            <a:r>
              <a:rPr lang="en-US" baseline="0" dirty="0" smtClean="0"/>
              <a:t> the l terms in the lower bound.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967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4E471-89F7-471A-AD86-BDCF1A161695}" type="slidenum">
              <a:rPr lang="en-US"/>
              <a:pPr/>
              <a:t>43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  The contradiction doesn’t mention timing.  It’s just that we get too few sessions.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2E30C2-B12D-4B5B-94B7-98FD1D933951}" type="slidenum">
              <a:rPr lang="en-US"/>
              <a:pPr/>
              <a:t>7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</a:t>
            </a:r>
            <a:r>
              <a:rPr lang="en-US" baseline="0" dirty="0" smtClean="0"/>
              <a:t> of these users as</a:t>
            </a:r>
            <a:r>
              <a:rPr lang="en-US" dirty="0" smtClean="0"/>
              <a:t> </a:t>
            </a:r>
            <a:r>
              <a:rPr lang="en-US" dirty="0"/>
              <a:t>the processes of a synchronous algorithm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are describing a global service </a:t>
            </a:r>
            <a:r>
              <a:rPr lang="en-US" dirty="0" err="1" smtClean="0"/>
              <a:t>GlobSynch</a:t>
            </a:r>
            <a:r>
              <a:rPr lang="en-US" dirty="0" smtClean="0"/>
              <a:t> that manages global synchronization.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 service specification.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26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“state” is for an abstract specification automaton.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06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may</a:t>
            </a:r>
            <a:r>
              <a:rPr lang="en-US" baseline="0" dirty="0" smtClean="0"/>
              <a:t> not look completely intuitive at first.  We are allowing reordering of events at different locations.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00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71D61-74CE-4F77-92EA-A5AAA68170A6}" type="slidenum">
              <a:rPr lang="en-US"/>
              <a:pPr/>
              <a:t>12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kind of causality ordering.</a:t>
            </a:r>
          </a:p>
          <a:p>
            <a:endParaRPr lang="en-US" dirty="0" smtClean="0"/>
          </a:p>
          <a:p>
            <a:r>
              <a:rPr lang="en-US" dirty="0" smtClean="0"/>
              <a:t>Claim </a:t>
            </a:r>
            <a:r>
              <a:rPr lang="en-US" dirty="0"/>
              <a:t>holds because all preconditions are still true, well-</a:t>
            </a:r>
            <a:r>
              <a:rPr lang="en-US" dirty="0" err="1"/>
              <a:t>formedness</a:t>
            </a:r>
            <a:r>
              <a:rPr lang="en-US" dirty="0"/>
              <a:t> conditions are preserved.</a:t>
            </a:r>
          </a:p>
          <a:p>
            <a:endParaRPr lang="en-US" dirty="0"/>
          </a:p>
          <a:p>
            <a:r>
              <a:rPr lang="en-US" dirty="0"/>
              <a:t>We can verify that we can do this, because events of round r+1 never depend on events of round r (check the preconditions).</a:t>
            </a:r>
          </a:p>
          <a:p>
            <a:endParaRPr lang="en-US" dirty="0"/>
          </a:p>
          <a:p>
            <a:r>
              <a:rPr lang="en-US" dirty="0"/>
              <a:t>In other words, we can take any execution of the </a:t>
            </a:r>
            <a:r>
              <a:rPr lang="en-US" dirty="0" err="1"/>
              <a:t>LocSynch</a:t>
            </a:r>
            <a:r>
              <a:rPr lang="en-US" dirty="0"/>
              <a:t> system, reorder events as long as we don’t upset local dependencies, and we still have an execution of </a:t>
            </a:r>
            <a:r>
              <a:rPr lang="en-US" dirty="0" err="1"/>
              <a:t>LocSynch</a:t>
            </a:r>
            <a:r>
              <a:rPr lang="en-US" dirty="0"/>
              <a:t>.  So reorder to align the rounds.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60CFD-90CF-4674-9303-3CF85EEAFF24}" type="slidenum">
              <a:rPr lang="en-US"/>
              <a:pPr/>
              <a:t>13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the problem reduces to implementing the </a:t>
            </a:r>
            <a:r>
              <a:rPr lang="en-US" dirty="0" err="1"/>
              <a:t>LocSynch</a:t>
            </a:r>
            <a:r>
              <a:rPr lang="en-US" dirty="0"/>
              <a:t> local synchronizer spec, with a distributed algorithm.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algorithm outputs the “right” T’.</a:t>
            </a:r>
            <a:endParaRPr lang="en-US" dirty="0"/>
          </a:p>
          <a:p>
            <a:endParaRPr lang="en-US" dirty="0"/>
          </a:p>
          <a:p>
            <a:r>
              <a:rPr lang="en-US" dirty="0"/>
              <a:t>Actually, Lemma 2 could be strengthened---looks the same to the COMPOSITION of all the </a:t>
            </a:r>
            <a:r>
              <a:rPr lang="en-US" dirty="0" err="1"/>
              <a:t>Uis</a:t>
            </a:r>
            <a:r>
              <a:rPr lang="en-US" dirty="0"/>
              <a:t>, that is, to all the </a:t>
            </a:r>
            <a:r>
              <a:rPr lang="en-US" dirty="0" err="1"/>
              <a:t>Uis</a:t>
            </a:r>
            <a:r>
              <a:rPr lang="en-US" dirty="0"/>
              <a:t> together.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A8EA5-C313-4179-B062-0867C63D3FD6}" type="slidenum">
              <a:rPr lang="en-US"/>
              <a:pPr/>
              <a:t>14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Simulation relation for safety part, some ad hoc argument for liveness.</a:t>
            </a:r>
          </a:p>
          <a:p>
            <a:endParaRPr lang="en-US"/>
          </a:p>
          <a:p>
            <a:r>
              <a:rPr lang="en-US"/>
              <a:t>2 |E| because one message on each edge, in each direction.  (Assume I’m counting undirected edges here.)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7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7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0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9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9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4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90274-B6FE-4598-BDC1-B20688A4262C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1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/>
              <a:t>6.852: Distributed Algorithms</a:t>
            </a:r>
            <a:br>
              <a:rPr lang="en-US" dirty="0"/>
            </a:br>
            <a:r>
              <a:rPr lang="en-US" dirty="0"/>
              <a:t>Fall,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Lecture 12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175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Synchronizer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371600"/>
                <a:ext cx="5410200" cy="5257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Design an automaton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that “implements”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𝐺𝑙𝑜𝑏𝑆𝑦𝑛𝑐h</m:t>
                    </m:r>
                  </m:oMath>
                </a14:m>
                <a:r>
                  <a:rPr lang="en-US" sz="2400" dirty="0"/>
                  <a:t> in the sense that it “looks the same” to each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𝑈</m:t>
                    </m:r>
                    <m:r>
                      <a:rPr lang="en-US" sz="2400" i="1" baseline="-25000" dirty="0" err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Has the right interface.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Exhibits the right behavior: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 smtClean="0"/>
                  <a:t>For every fair </a:t>
                </a:r>
                <a:r>
                  <a:rPr lang="en-US" sz="1800" dirty="0"/>
                  <a:t>execution </a:t>
                </a:r>
                <a:r>
                  <a:rPr lang="en-US" sz="1800" dirty="0">
                    <a:sym typeface="Symbol" pitchFamily="18" charset="2"/>
                  </a:rPr>
                  <a:t> of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18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1800" dirty="0" err="1">
                    <a:sym typeface="Symbol" pitchFamily="18" charset="2"/>
                  </a:rPr>
                  <a:t>s</a:t>
                </a:r>
                <a:r>
                  <a:rPr lang="en-US" sz="1800" dirty="0"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,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 smtClean="0">
                    <a:sym typeface="Symbol" pitchFamily="18" charset="2"/>
                  </a:rPr>
                  <a:t>There exists a fair </a:t>
                </a:r>
                <a:r>
                  <a:rPr lang="en-US" sz="1800" dirty="0">
                    <a:sym typeface="Symbol" pitchFamily="18" charset="2"/>
                  </a:rPr>
                  <a:t>execution  of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18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1800" dirty="0" err="1">
                    <a:sym typeface="Symbol" pitchFamily="18" charset="2"/>
                  </a:rPr>
                  <a:t>s</a:t>
                </a:r>
                <a:r>
                  <a:rPr lang="en-US" sz="1800" baseline="-25000" dirty="0">
                    <a:sym typeface="Symbol" pitchFamily="18" charset="2"/>
                  </a:rPr>
                  <a:t> </a:t>
                </a:r>
                <a:r>
                  <a:rPr lang="en-US" sz="1800" dirty="0"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𝐺𝑙𝑜𝑏𝑆𝑦𝑛𝑐h</m:t>
                    </m:r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such that</a:t>
                </a:r>
                <a:endParaRPr lang="en-US" sz="1800" dirty="0" smtClean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</a:pPr>
                <a:r>
                  <a:rPr lang="en-US" sz="1800" b="0" dirty="0">
                    <a:sym typeface="Symbol" pitchFamily="18" charset="2"/>
                  </a:rPr>
                  <a:t>F</a:t>
                </a:r>
                <a:r>
                  <a:rPr lang="en-US" sz="1800" b="0" dirty="0" smtClean="0">
                    <a:sym typeface="Symbol" pitchFamily="18" charset="2"/>
                  </a:rPr>
                  <a:t>or every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1800" dirty="0" smtClean="0">
                    <a:sym typeface="Symbol" pitchFamily="18" charset="2"/>
                  </a:rPr>
                  <a:t>, </a:t>
                </a:r>
                <a:r>
                  <a:rPr lang="en-US" sz="1800" dirty="0">
                    <a:sym typeface="Symbol" pitchFamily="18" charset="2"/>
                  </a:rPr>
                  <a:t> is indistinguishable by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18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from , </a:t>
                </a:r>
                <a:r>
                  <a:rPr lang="en-US" sz="1800" dirty="0" smtClean="0">
                    <a:sym typeface="Symbol" pitchFamily="18" charset="2"/>
                  </a:rPr>
                  <a:t>written as  ~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18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.</a:t>
                </a:r>
                <a:endParaRPr lang="en-US" sz="1800" baseline="-25000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“behaves like”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𝐺𝑙𝑜𝑏𝑆𝑦𝑛𝑐h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, as far as any individual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4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400" i="1" baseline="-25000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can tell.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Allows global reordering of events at different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4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371600"/>
                <a:ext cx="5410200" cy="5257800"/>
              </a:xfrm>
              <a:blipFill rotWithShape="1">
                <a:blip r:embed="rId3"/>
                <a:stretch>
                  <a:fillRect l="-1464" t="-1622" r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5791200" y="1524000"/>
            <a:ext cx="3048000" cy="1905000"/>
            <a:chOff x="3024" y="912"/>
            <a:chExt cx="1920" cy="1200"/>
          </a:xfrm>
        </p:grpSpPr>
        <p:grpSp>
          <p:nvGrpSpPr>
            <p:cNvPr id="59397" name="Group 5"/>
            <p:cNvGrpSpPr>
              <a:grpSpLocks/>
            </p:cNvGrpSpPr>
            <p:nvPr/>
          </p:nvGrpSpPr>
          <p:grpSpPr bwMode="auto">
            <a:xfrm>
              <a:off x="3072" y="1008"/>
              <a:ext cx="1776" cy="1104"/>
              <a:chOff x="3072" y="1008"/>
              <a:chExt cx="1776" cy="1104"/>
            </a:xfrm>
          </p:grpSpPr>
          <p:sp>
            <p:nvSpPr>
              <p:cNvPr id="59398" name="Oval 6"/>
              <p:cNvSpPr>
                <a:spLocks noChangeArrowheads="1"/>
              </p:cNvSpPr>
              <p:nvPr/>
            </p:nvSpPr>
            <p:spPr bwMode="auto">
              <a:xfrm>
                <a:off x="3216" y="1536"/>
                <a:ext cx="1488" cy="57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GlobSynch</a:t>
                </a:r>
              </a:p>
            </p:txBody>
          </p:sp>
          <p:sp>
            <p:nvSpPr>
              <p:cNvPr id="59399" name="Oval 7"/>
              <p:cNvSpPr>
                <a:spLocks noChangeAspect="1" noChangeArrowheads="1"/>
              </p:cNvSpPr>
              <p:nvPr/>
            </p:nvSpPr>
            <p:spPr bwMode="auto">
              <a:xfrm>
                <a:off x="3072" y="120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59400" name="Oval 8"/>
              <p:cNvSpPr>
                <a:spLocks noChangeAspect="1" noChangeArrowheads="1"/>
              </p:cNvSpPr>
              <p:nvPr/>
            </p:nvSpPr>
            <p:spPr bwMode="auto">
              <a:xfrm>
                <a:off x="3504" y="11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59401" name="Oval 9"/>
              <p:cNvSpPr>
                <a:spLocks noChangeAspect="1" noChangeArrowheads="1"/>
              </p:cNvSpPr>
              <p:nvPr/>
            </p:nvSpPr>
            <p:spPr bwMode="auto">
              <a:xfrm>
                <a:off x="4560" y="120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59402" name="Arc 10"/>
              <p:cNvSpPr>
                <a:spLocks/>
              </p:cNvSpPr>
              <p:nvPr/>
            </p:nvSpPr>
            <p:spPr bwMode="auto">
              <a:xfrm rot="-2140881">
                <a:off x="3888" y="1008"/>
                <a:ext cx="549" cy="552"/>
              </a:xfrm>
              <a:custGeom>
                <a:avLst/>
                <a:gdLst>
                  <a:gd name="G0" fmla="+- 0 0 0"/>
                  <a:gd name="G1" fmla="+- 20717 0 0"/>
                  <a:gd name="G2" fmla="+- 21600 0 0"/>
                  <a:gd name="T0" fmla="*/ 6112 w 20588"/>
                  <a:gd name="T1" fmla="*/ 0 h 20717"/>
                  <a:gd name="T2" fmla="*/ 20588 w 20588"/>
                  <a:gd name="T3" fmla="*/ 14182 h 20717"/>
                  <a:gd name="T4" fmla="*/ 0 w 20588"/>
                  <a:gd name="T5" fmla="*/ 20717 h 20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588" h="20717" fill="none" extrusionOk="0">
                    <a:moveTo>
                      <a:pt x="6112" y="-1"/>
                    </a:moveTo>
                    <a:cubicBezTo>
                      <a:pt x="12993" y="2029"/>
                      <a:pt x="18417" y="7344"/>
                      <a:pt x="20587" y="14182"/>
                    </a:cubicBezTo>
                  </a:path>
                  <a:path w="20588" h="20717" stroke="0" extrusionOk="0">
                    <a:moveTo>
                      <a:pt x="6112" y="-1"/>
                    </a:moveTo>
                    <a:cubicBezTo>
                      <a:pt x="12993" y="2029"/>
                      <a:pt x="18417" y="7344"/>
                      <a:pt x="20587" y="14182"/>
                    </a:cubicBezTo>
                    <a:lnTo>
                      <a:pt x="0" y="20717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>
              <a:off x="3216" y="14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 flipH="1">
              <a:off x="4848" y="105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 flipH="1">
              <a:off x="4752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>
              <a:off x="3600" y="91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>
              <a:off x="3504" y="96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>
              <a:off x="3168" y="100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 flipH="1">
              <a:off x="4608" y="14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0" name="Line 18"/>
            <p:cNvSpPr>
              <a:spLocks noChangeShapeType="1"/>
            </p:cNvSpPr>
            <p:nvPr/>
          </p:nvSpPr>
          <p:spPr bwMode="auto">
            <a:xfrm flipH="1">
              <a:off x="4512" y="14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3744" y="134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20"/>
            <p:cNvSpPr>
              <a:spLocks noChangeShapeType="1"/>
            </p:cNvSpPr>
            <p:nvPr/>
          </p:nvSpPr>
          <p:spPr bwMode="auto">
            <a:xfrm>
              <a:off x="3600" y="139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21"/>
            <p:cNvSpPr>
              <a:spLocks noChangeShapeType="1"/>
            </p:cNvSpPr>
            <p:nvPr/>
          </p:nvSpPr>
          <p:spPr bwMode="auto">
            <a:xfrm>
              <a:off x="3312" y="14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22"/>
            <p:cNvSpPr>
              <a:spLocks noChangeShapeType="1"/>
            </p:cNvSpPr>
            <p:nvPr/>
          </p:nvSpPr>
          <p:spPr bwMode="auto">
            <a:xfrm>
              <a:off x="3024" y="105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415" name="Group 23"/>
          <p:cNvGrpSpPr>
            <a:grpSpLocks/>
          </p:cNvGrpSpPr>
          <p:nvPr/>
        </p:nvGrpSpPr>
        <p:grpSpPr bwMode="auto">
          <a:xfrm>
            <a:off x="5867400" y="4572000"/>
            <a:ext cx="3048000" cy="1905000"/>
            <a:chOff x="3024" y="912"/>
            <a:chExt cx="1920" cy="1200"/>
          </a:xfrm>
        </p:grpSpPr>
        <p:grpSp>
          <p:nvGrpSpPr>
            <p:cNvPr id="59416" name="Group 24"/>
            <p:cNvGrpSpPr>
              <a:grpSpLocks/>
            </p:cNvGrpSpPr>
            <p:nvPr/>
          </p:nvGrpSpPr>
          <p:grpSpPr bwMode="auto">
            <a:xfrm>
              <a:off x="3072" y="1008"/>
              <a:ext cx="1776" cy="1104"/>
              <a:chOff x="3072" y="1008"/>
              <a:chExt cx="1776" cy="1104"/>
            </a:xfrm>
          </p:grpSpPr>
          <p:sp>
            <p:nvSpPr>
              <p:cNvPr id="59417" name="Oval 25"/>
              <p:cNvSpPr>
                <a:spLocks noChangeArrowheads="1"/>
              </p:cNvSpPr>
              <p:nvPr/>
            </p:nvSpPr>
            <p:spPr bwMode="auto">
              <a:xfrm>
                <a:off x="3216" y="1536"/>
                <a:ext cx="1488" cy="57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59418" name="Oval 26"/>
              <p:cNvSpPr>
                <a:spLocks noChangeAspect="1" noChangeArrowheads="1"/>
              </p:cNvSpPr>
              <p:nvPr/>
            </p:nvSpPr>
            <p:spPr bwMode="auto">
              <a:xfrm>
                <a:off x="3072" y="120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59419" name="Oval 27"/>
              <p:cNvSpPr>
                <a:spLocks noChangeAspect="1" noChangeArrowheads="1"/>
              </p:cNvSpPr>
              <p:nvPr/>
            </p:nvSpPr>
            <p:spPr bwMode="auto">
              <a:xfrm>
                <a:off x="3504" y="11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59420" name="Oval 28"/>
              <p:cNvSpPr>
                <a:spLocks noChangeAspect="1" noChangeArrowheads="1"/>
              </p:cNvSpPr>
              <p:nvPr/>
            </p:nvSpPr>
            <p:spPr bwMode="auto">
              <a:xfrm>
                <a:off x="4560" y="120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59421" name="Arc 29"/>
              <p:cNvSpPr>
                <a:spLocks/>
              </p:cNvSpPr>
              <p:nvPr/>
            </p:nvSpPr>
            <p:spPr bwMode="auto">
              <a:xfrm rot="-2140881">
                <a:off x="3888" y="1008"/>
                <a:ext cx="549" cy="552"/>
              </a:xfrm>
              <a:custGeom>
                <a:avLst/>
                <a:gdLst>
                  <a:gd name="G0" fmla="+- 0 0 0"/>
                  <a:gd name="G1" fmla="+- 20717 0 0"/>
                  <a:gd name="G2" fmla="+- 21600 0 0"/>
                  <a:gd name="T0" fmla="*/ 6112 w 20588"/>
                  <a:gd name="T1" fmla="*/ 0 h 20717"/>
                  <a:gd name="T2" fmla="*/ 20588 w 20588"/>
                  <a:gd name="T3" fmla="*/ 14182 h 20717"/>
                  <a:gd name="T4" fmla="*/ 0 w 20588"/>
                  <a:gd name="T5" fmla="*/ 20717 h 20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588" h="20717" fill="none" extrusionOk="0">
                    <a:moveTo>
                      <a:pt x="6112" y="-1"/>
                    </a:moveTo>
                    <a:cubicBezTo>
                      <a:pt x="12993" y="2029"/>
                      <a:pt x="18417" y="7344"/>
                      <a:pt x="20587" y="14182"/>
                    </a:cubicBezTo>
                  </a:path>
                  <a:path w="20588" h="20717" stroke="0" extrusionOk="0">
                    <a:moveTo>
                      <a:pt x="6112" y="-1"/>
                    </a:moveTo>
                    <a:cubicBezTo>
                      <a:pt x="12993" y="2029"/>
                      <a:pt x="18417" y="7344"/>
                      <a:pt x="20587" y="14182"/>
                    </a:cubicBezTo>
                    <a:lnTo>
                      <a:pt x="0" y="20717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22" name="Line 30"/>
            <p:cNvSpPr>
              <a:spLocks noChangeShapeType="1"/>
            </p:cNvSpPr>
            <p:nvPr/>
          </p:nvSpPr>
          <p:spPr bwMode="auto">
            <a:xfrm>
              <a:off x="3216" y="14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Line 31"/>
            <p:cNvSpPr>
              <a:spLocks noChangeShapeType="1"/>
            </p:cNvSpPr>
            <p:nvPr/>
          </p:nvSpPr>
          <p:spPr bwMode="auto">
            <a:xfrm flipH="1">
              <a:off x="4848" y="105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4" name="Line 32"/>
            <p:cNvSpPr>
              <a:spLocks noChangeShapeType="1"/>
            </p:cNvSpPr>
            <p:nvPr/>
          </p:nvSpPr>
          <p:spPr bwMode="auto">
            <a:xfrm flipH="1">
              <a:off x="4752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5" name="Line 33"/>
            <p:cNvSpPr>
              <a:spLocks noChangeShapeType="1"/>
            </p:cNvSpPr>
            <p:nvPr/>
          </p:nvSpPr>
          <p:spPr bwMode="auto">
            <a:xfrm>
              <a:off x="3600" y="91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6" name="Line 34"/>
            <p:cNvSpPr>
              <a:spLocks noChangeShapeType="1"/>
            </p:cNvSpPr>
            <p:nvPr/>
          </p:nvSpPr>
          <p:spPr bwMode="auto">
            <a:xfrm>
              <a:off x="3504" y="96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7" name="Line 35"/>
            <p:cNvSpPr>
              <a:spLocks noChangeShapeType="1"/>
            </p:cNvSpPr>
            <p:nvPr/>
          </p:nvSpPr>
          <p:spPr bwMode="auto">
            <a:xfrm>
              <a:off x="3168" y="100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8" name="Line 36"/>
            <p:cNvSpPr>
              <a:spLocks noChangeShapeType="1"/>
            </p:cNvSpPr>
            <p:nvPr/>
          </p:nvSpPr>
          <p:spPr bwMode="auto">
            <a:xfrm flipH="1">
              <a:off x="4608" y="14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9" name="Line 37"/>
            <p:cNvSpPr>
              <a:spLocks noChangeShapeType="1"/>
            </p:cNvSpPr>
            <p:nvPr/>
          </p:nvSpPr>
          <p:spPr bwMode="auto">
            <a:xfrm flipH="1">
              <a:off x="4512" y="14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0" name="Line 38"/>
            <p:cNvSpPr>
              <a:spLocks noChangeShapeType="1"/>
            </p:cNvSpPr>
            <p:nvPr/>
          </p:nvSpPr>
          <p:spPr bwMode="auto">
            <a:xfrm>
              <a:off x="3744" y="134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1" name="Line 39"/>
            <p:cNvSpPr>
              <a:spLocks noChangeShapeType="1"/>
            </p:cNvSpPr>
            <p:nvPr/>
          </p:nvSpPr>
          <p:spPr bwMode="auto">
            <a:xfrm>
              <a:off x="3600" y="139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2" name="Line 40"/>
            <p:cNvSpPr>
              <a:spLocks noChangeShapeType="1"/>
            </p:cNvSpPr>
            <p:nvPr/>
          </p:nvSpPr>
          <p:spPr bwMode="auto">
            <a:xfrm>
              <a:off x="3312" y="14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3" name="Line 41"/>
            <p:cNvSpPr>
              <a:spLocks noChangeShapeType="1"/>
            </p:cNvSpPr>
            <p:nvPr/>
          </p:nvSpPr>
          <p:spPr bwMode="auto">
            <a:xfrm>
              <a:off x="3024" y="105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34" name="Line 42"/>
          <p:cNvSpPr>
            <a:spLocks noChangeShapeType="1"/>
          </p:cNvSpPr>
          <p:nvPr/>
        </p:nvSpPr>
        <p:spPr bwMode="auto">
          <a:xfrm flipV="1">
            <a:off x="7315200" y="3733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384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418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116264"/>
                <a:ext cx="8229600" cy="1143000"/>
              </a:xfrm>
            </p:spPr>
            <p:txBody>
              <a:bodyPr/>
              <a:lstStyle/>
              <a:p>
                <a:r>
                  <a:rPr lang="en-US" dirty="0"/>
                  <a:t>Local Synchronizer,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𝐿𝑜𝑐𝑆𝑦𝑛𝑐h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41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16264"/>
                <a:ext cx="8229600" cy="1143000"/>
              </a:xfrm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295400"/>
                <a:ext cx="6057900" cy="24384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 dirty="0" smtClean="0"/>
                  <a:t>Enforces local (not global) synchronization, still looks the same locally.</a:t>
                </a:r>
                <a:endParaRPr lang="en-US" sz="2800" dirty="0" smtClean="0">
                  <a:solidFill>
                    <a:schemeClr val="accent2">
                      <a:lumMod val="75000"/>
                    </a:schemeClr>
                  </a:solidFill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dirty="0" smtClean="0"/>
                  <a:t>Only difference </a:t>
                </a:r>
                <a:r>
                  <a:rPr lang="en-US" sz="2800" dirty="0"/>
                  <a:t>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𝐺𝑙𝑜𝑏𝑆𝑦𝑛𝑐h</m:t>
                    </m:r>
                    <m:r>
                      <a:rPr lang="en-US" sz="2800" i="1" dirty="0">
                        <a:latin typeface="Cambria Math"/>
                      </a:rPr>
                      <m:t>:</m:t>
                    </m:r>
                    <m:r>
                      <a:rPr lang="en-US" sz="2800" b="0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800" dirty="0" smtClean="0"/>
                  <a:t>the precondition </a:t>
                </a: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𝑢𝑠𝑟𝑟𝑐𝑣</m:t>
                    </m:r>
                    <m:r>
                      <a:rPr lang="en-US" sz="2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8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𝑟</m:t>
                    </m:r>
                    <m:r>
                      <a:rPr lang="en-US" sz="2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  <m:r>
                      <a:rPr lang="en-US" sz="2800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sz="28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600" dirty="0"/>
                  <a:t>T</a:t>
                </a:r>
                <a:r>
                  <a:rPr lang="en-US" sz="2600" dirty="0" smtClean="0"/>
                  <a:t>o </a:t>
                </a:r>
                <a:r>
                  <a:rPr lang="en-US" sz="2600" dirty="0"/>
                  <a:t>deliver round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600" dirty="0"/>
                  <a:t> messages to user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𝐿𝑜𝑐𝑆𝑦𝑛𝑐h</m:t>
                    </m:r>
                    <m:r>
                      <a:rPr lang="en-US" sz="26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 smtClean="0"/>
                  <a:t>checks </a:t>
                </a:r>
                <a:r>
                  <a:rPr lang="en-US" sz="2600" dirty="0"/>
                  <a:t>only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>
                    <a:solidFill>
                      <a:schemeClr val="accent2">
                        <a:lumMod val="75000"/>
                      </a:schemeClr>
                    </a:solidFill>
                  </a:rPr>
                  <a:t>’s neighbors have sent round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sz="2600" dirty="0">
                    <a:solidFill>
                      <a:schemeClr val="accent2">
                        <a:lumMod val="75000"/>
                      </a:schemeClr>
                    </a:solidFill>
                  </a:rPr>
                  <a:t> messages.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600" dirty="0" smtClean="0"/>
                  <a:t>Doesn’t </a:t>
                </a:r>
                <a:r>
                  <a:rPr lang="en-US" sz="2600" dirty="0"/>
                  <a:t>wait for all nodes</a:t>
                </a:r>
                <a:r>
                  <a:rPr lang="en-US" sz="2600" dirty="0" smtClean="0"/>
                  <a:t>.</a:t>
                </a:r>
                <a:endParaRPr lang="en-US" sz="2600" dirty="0"/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295400"/>
                <a:ext cx="6057900" cy="2438400"/>
              </a:xfrm>
              <a:blipFill rotWithShape="1">
                <a:blip r:embed="rId3"/>
                <a:stretch>
                  <a:fillRect l="-1308" t="-5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5943600" y="1219200"/>
            <a:ext cx="3048000" cy="1905000"/>
            <a:chOff x="3024" y="912"/>
            <a:chExt cx="1920" cy="1200"/>
          </a:xfrm>
        </p:grpSpPr>
        <p:grpSp>
          <p:nvGrpSpPr>
            <p:cNvPr id="60421" name="Group 5"/>
            <p:cNvGrpSpPr>
              <a:grpSpLocks/>
            </p:cNvGrpSpPr>
            <p:nvPr/>
          </p:nvGrpSpPr>
          <p:grpSpPr bwMode="auto">
            <a:xfrm>
              <a:off x="3072" y="1008"/>
              <a:ext cx="1776" cy="1104"/>
              <a:chOff x="3072" y="1008"/>
              <a:chExt cx="1776" cy="1104"/>
            </a:xfrm>
          </p:grpSpPr>
          <p:sp>
            <p:nvSpPr>
              <p:cNvPr id="60422" name="Oval 6"/>
              <p:cNvSpPr>
                <a:spLocks noChangeArrowheads="1"/>
              </p:cNvSpPr>
              <p:nvPr/>
            </p:nvSpPr>
            <p:spPr bwMode="auto">
              <a:xfrm>
                <a:off x="3216" y="1536"/>
                <a:ext cx="1488" cy="57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LocSynch</a:t>
                </a:r>
              </a:p>
            </p:txBody>
          </p:sp>
          <p:sp>
            <p:nvSpPr>
              <p:cNvPr id="60423" name="Oval 7"/>
              <p:cNvSpPr>
                <a:spLocks noChangeAspect="1" noChangeArrowheads="1"/>
              </p:cNvSpPr>
              <p:nvPr/>
            </p:nvSpPr>
            <p:spPr bwMode="auto">
              <a:xfrm>
                <a:off x="3072" y="120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60424" name="Oval 8"/>
              <p:cNvSpPr>
                <a:spLocks noChangeAspect="1" noChangeArrowheads="1"/>
              </p:cNvSpPr>
              <p:nvPr/>
            </p:nvSpPr>
            <p:spPr bwMode="auto">
              <a:xfrm>
                <a:off x="3504" y="11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60425" name="Oval 9"/>
              <p:cNvSpPr>
                <a:spLocks noChangeAspect="1" noChangeArrowheads="1"/>
              </p:cNvSpPr>
              <p:nvPr/>
            </p:nvSpPr>
            <p:spPr bwMode="auto">
              <a:xfrm>
                <a:off x="4560" y="120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60426" name="Arc 10"/>
              <p:cNvSpPr>
                <a:spLocks/>
              </p:cNvSpPr>
              <p:nvPr/>
            </p:nvSpPr>
            <p:spPr bwMode="auto">
              <a:xfrm rot="-2140881">
                <a:off x="3888" y="1008"/>
                <a:ext cx="549" cy="552"/>
              </a:xfrm>
              <a:custGeom>
                <a:avLst/>
                <a:gdLst>
                  <a:gd name="G0" fmla="+- 0 0 0"/>
                  <a:gd name="G1" fmla="+- 20717 0 0"/>
                  <a:gd name="G2" fmla="+- 21600 0 0"/>
                  <a:gd name="T0" fmla="*/ 6112 w 20588"/>
                  <a:gd name="T1" fmla="*/ 0 h 20717"/>
                  <a:gd name="T2" fmla="*/ 20588 w 20588"/>
                  <a:gd name="T3" fmla="*/ 14182 h 20717"/>
                  <a:gd name="T4" fmla="*/ 0 w 20588"/>
                  <a:gd name="T5" fmla="*/ 20717 h 20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588" h="20717" fill="none" extrusionOk="0">
                    <a:moveTo>
                      <a:pt x="6112" y="-1"/>
                    </a:moveTo>
                    <a:cubicBezTo>
                      <a:pt x="12993" y="2029"/>
                      <a:pt x="18417" y="7344"/>
                      <a:pt x="20587" y="14182"/>
                    </a:cubicBezTo>
                  </a:path>
                  <a:path w="20588" h="20717" stroke="0" extrusionOk="0">
                    <a:moveTo>
                      <a:pt x="6112" y="-1"/>
                    </a:moveTo>
                    <a:cubicBezTo>
                      <a:pt x="12993" y="2029"/>
                      <a:pt x="18417" y="7344"/>
                      <a:pt x="20587" y="14182"/>
                    </a:cubicBezTo>
                    <a:lnTo>
                      <a:pt x="0" y="20717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427" name="Line 11"/>
            <p:cNvSpPr>
              <a:spLocks noChangeShapeType="1"/>
            </p:cNvSpPr>
            <p:nvPr/>
          </p:nvSpPr>
          <p:spPr bwMode="auto">
            <a:xfrm>
              <a:off x="3216" y="14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8" name="Line 12"/>
            <p:cNvSpPr>
              <a:spLocks noChangeShapeType="1"/>
            </p:cNvSpPr>
            <p:nvPr/>
          </p:nvSpPr>
          <p:spPr bwMode="auto">
            <a:xfrm flipH="1">
              <a:off x="4848" y="105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9" name="Line 13"/>
            <p:cNvSpPr>
              <a:spLocks noChangeShapeType="1"/>
            </p:cNvSpPr>
            <p:nvPr/>
          </p:nvSpPr>
          <p:spPr bwMode="auto">
            <a:xfrm flipH="1">
              <a:off x="4752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0" name="Line 14"/>
            <p:cNvSpPr>
              <a:spLocks noChangeShapeType="1"/>
            </p:cNvSpPr>
            <p:nvPr/>
          </p:nvSpPr>
          <p:spPr bwMode="auto">
            <a:xfrm>
              <a:off x="3600" y="91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1" name="Line 15"/>
            <p:cNvSpPr>
              <a:spLocks noChangeShapeType="1"/>
            </p:cNvSpPr>
            <p:nvPr/>
          </p:nvSpPr>
          <p:spPr bwMode="auto">
            <a:xfrm>
              <a:off x="3504" y="96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2" name="Line 16"/>
            <p:cNvSpPr>
              <a:spLocks noChangeShapeType="1"/>
            </p:cNvSpPr>
            <p:nvPr/>
          </p:nvSpPr>
          <p:spPr bwMode="auto">
            <a:xfrm>
              <a:off x="3168" y="100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 flipH="1">
              <a:off x="4608" y="14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4" name="Line 18"/>
            <p:cNvSpPr>
              <a:spLocks noChangeShapeType="1"/>
            </p:cNvSpPr>
            <p:nvPr/>
          </p:nvSpPr>
          <p:spPr bwMode="auto">
            <a:xfrm flipH="1">
              <a:off x="4512" y="14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3744" y="134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Line 20"/>
            <p:cNvSpPr>
              <a:spLocks noChangeShapeType="1"/>
            </p:cNvSpPr>
            <p:nvPr/>
          </p:nvSpPr>
          <p:spPr bwMode="auto">
            <a:xfrm>
              <a:off x="3600" y="139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Line 21"/>
            <p:cNvSpPr>
              <a:spLocks noChangeShapeType="1"/>
            </p:cNvSpPr>
            <p:nvPr/>
          </p:nvSpPr>
          <p:spPr bwMode="auto">
            <a:xfrm>
              <a:off x="3312" y="14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8" name="Line 22"/>
            <p:cNvSpPr>
              <a:spLocks noChangeShapeType="1"/>
            </p:cNvSpPr>
            <p:nvPr/>
          </p:nvSpPr>
          <p:spPr bwMode="auto">
            <a:xfrm>
              <a:off x="3024" y="105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>
              <a:xfrm>
                <a:off x="242740" y="3962400"/>
                <a:ext cx="8610600" cy="25758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Lemma 1:</a:t>
                </a:r>
                <a:r>
                  <a:rPr lang="en-US" sz="2400" dirty="0"/>
                  <a:t>  For every fair execution </a:t>
                </a:r>
                <a:r>
                  <a:rPr lang="en-US" sz="2400" dirty="0">
                    <a:sym typeface="Symbol" pitchFamily="18" charset="2"/>
                  </a:rPr>
                  <a:t> of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400" i="1" baseline="-25000" dirty="0" err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400" dirty="0" err="1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s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𝐿𝑜𝑐𝑆𝑦𝑛𝑐h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  </a:t>
                </a:r>
                <a:r>
                  <a:rPr lang="en-US" sz="2400" dirty="0">
                    <a:sym typeface="Symbol" pitchFamily="18" charset="2"/>
                  </a:rPr>
                  <a:t>there is a fair execution  of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400" i="1" baseline="-25000" dirty="0" err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400" dirty="0" err="1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s</a:t>
                </a:r>
                <a:r>
                  <a:rPr lang="en-US" sz="2400" baseline="-250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𝐺𝑙𝑜𝑏𝑆𝑦𝑛𝑐h</m:t>
                    </m:r>
                    <m:r>
                      <a:rPr lang="en-US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 </a:t>
                </a:r>
                <a:r>
                  <a:rPr lang="en-US" sz="2400" dirty="0">
                    <a:sym typeface="Symbol" pitchFamily="18" charset="2"/>
                  </a:rPr>
                  <a:t>such that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, </a:t>
                </a:r>
                <a:r>
                  <a:rPr lang="en-US" sz="2400" dirty="0">
                    <a:sym typeface="Symbol" pitchFamily="18" charset="2"/>
                  </a:rPr>
                  <a:t> </a:t>
                </a:r>
                <a:r>
                  <a:rPr lang="en-US" sz="2400" dirty="0" smtClean="0">
                    <a:sym typeface="Symbol" pitchFamily="18" charset="2"/>
                  </a:rPr>
                  <a:t>~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4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.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Proof: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>
                    <a:sym typeface="Symbol" pitchFamily="18" charset="2"/>
                  </a:rPr>
                  <a:t>Can’t use a </a:t>
                </a:r>
                <a:r>
                  <a:rPr lang="en-US" sz="2200" dirty="0" smtClean="0">
                    <a:sym typeface="Symbol" pitchFamily="18" charset="2"/>
                  </a:rPr>
                  <a:t>simulation </a:t>
                </a:r>
                <a:r>
                  <a:rPr lang="en-US" sz="2200" dirty="0">
                    <a:sym typeface="Symbol" pitchFamily="18" charset="2"/>
                  </a:rPr>
                  <a:t>relation, since </a:t>
                </a:r>
                <a:r>
                  <a:rPr lang="en-US" sz="2200" dirty="0" smtClean="0">
                    <a:sym typeface="Symbol" pitchFamily="18" charset="2"/>
                  </a:rPr>
                  <a:t>the global </a:t>
                </a:r>
                <a:r>
                  <a:rPr lang="en-US" sz="2200" dirty="0">
                    <a:sym typeface="Symbol" pitchFamily="18" charset="2"/>
                  </a:rPr>
                  <a:t>order of external events need not be the same, and </a:t>
                </a:r>
                <a:r>
                  <a:rPr lang="en-US" sz="2200" dirty="0" smtClean="0">
                    <a:sym typeface="Symbol" pitchFamily="18" charset="2"/>
                  </a:rPr>
                  <a:t>simulation </a:t>
                </a:r>
                <a:r>
                  <a:rPr lang="en-US" sz="2200" dirty="0">
                    <a:sym typeface="Symbol" pitchFamily="18" charset="2"/>
                  </a:rPr>
                  <a:t>relations preserve external order.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>
                    <a:sym typeface="Symbol" pitchFamily="18" charset="2"/>
                  </a:rPr>
                  <a:t>So consider </a:t>
                </a:r>
                <a:r>
                  <a:rPr lang="en-US" sz="2200" dirty="0" smtClean="0">
                    <a:sym typeface="Symbol" pitchFamily="18" charset="2"/>
                  </a:rPr>
                  <a:t>a partial </a:t>
                </a:r>
                <a:r>
                  <a:rPr lang="en-US" sz="2200" dirty="0">
                    <a:sym typeface="Symbol" pitchFamily="18" charset="2"/>
                  </a:rPr>
                  <a:t>order of events and dependencies:</a:t>
                </a:r>
                <a:endParaRPr lang="en-US" sz="220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40" y="3962400"/>
                <a:ext cx="8610600" cy="2575872"/>
              </a:xfrm>
              <a:prstGeom prst="rect">
                <a:avLst/>
              </a:prstGeom>
              <a:blipFill rotWithShape="1">
                <a:blip r:embed="rId4"/>
                <a:stretch>
                  <a:fillRect l="-992" t="-4965" b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3433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Proof sketch for Lemma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371600"/>
                <a:ext cx="8534400" cy="51816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 smtClean="0">
                    <a:sym typeface="Symbol" pitchFamily="18" charset="2"/>
                  </a:rPr>
                  <a:t>Consider partial order of events and dependencies: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0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event depends on previous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0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events.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𝑢𝑠𝑒𝑟𝑟𝑐𝑣</m:t>
                    </m:r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(∗,</m:t>
                    </m:r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  <m:r>
                      <a:rPr lang="en-US" sz="2000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depends </a:t>
                </a:r>
                <a:r>
                  <a:rPr lang="en-US" sz="2000" dirty="0">
                    <a:sym typeface="Symbol" pitchFamily="18" charset="2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𝑢𝑠𝑒𝑟𝑠𝑒𝑛𝑑</m:t>
                    </m:r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(∗,</m:t>
                    </m:r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  <m:r>
                      <a:rPr lang="en-US" sz="2000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000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for every </a:t>
                </a:r>
                <a:r>
                  <a:rPr lang="en-US" sz="2000" dirty="0" smtClean="0">
                    <a:sym typeface="Symbol" pitchFamily="18" charset="2"/>
                  </a:rPr>
                  <a:t>neighbor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Take transitive closure.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Claim:  </a:t>
                </a:r>
                <a:r>
                  <a:rPr lang="en-US" sz="2400" dirty="0">
                    <a:sym typeface="Symbol" pitchFamily="18" charset="2"/>
                  </a:rPr>
                  <a:t>If we start with a (fair) execution of </a:t>
                </a:r>
                <a:r>
                  <a:rPr lang="en-US" sz="2400" dirty="0" smtClean="0">
                    <a:sym typeface="Symbol" pitchFamily="18" charset="2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𝐿𝑜𝑐𝑆𝑦𝑛𝑐h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 </a:t>
                </a:r>
                <a:r>
                  <a:rPr lang="en-US" sz="2400" dirty="0">
                    <a:sym typeface="Symbol" pitchFamily="18" charset="2"/>
                  </a:rPr>
                  <a:t>system and reorder events while preserving these dependencies, the result is still a (fair) execution of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𝐿𝑜𝑐𝑆𝑦𝑛𝑐h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system.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So, obtain  by reordering the events of  so that: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These dependencies are preserved, and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The rounds are globally aligned:  events associated with any round r precede those of round r+1.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OK because round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 </a:t>
                </a:r>
                <a:r>
                  <a:rPr lang="en-US" sz="2400" dirty="0">
                    <a:sym typeface="Symbol" pitchFamily="18" charset="2"/>
                  </a:rPr>
                  <a:t>events don’t depend on round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  <a:sym typeface="Symbol" pitchFamily="18" charset="2"/>
                      </a:rPr>
                      <m:t>+1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events.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This reordering preserves the view of each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4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 smtClean="0">
                    <a:sym typeface="Symbol" pitchFamily="18" charset="2"/>
                  </a:rPr>
                  <a:t>Also satisfies </a:t>
                </a:r>
                <a:r>
                  <a:rPr lang="en-US" sz="2400" dirty="0">
                    <a:sym typeface="Symbol" pitchFamily="18" charset="2"/>
                  </a:rPr>
                  <a:t>the extra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𝑢𝑠𝑒𝑟𝑟𝑐𝑣</m:t>
                    </m:r>
                  </m:oMath>
                </a14:m>
                <a:r>
                  <a:rPr lang="en-US" sz="2400" dirty="0" smtClean="0">
                    <a:solidFill>
                      <a:srgbClr val="CC0000"/>
                    </a:solidFill>
                    <a:sym typeface="Symbol" pitchFamily="18" charset="2"/>
                  </a:rPr>
                  <a:t> </a:t>
                </a:r>
                <a:r>
                  <a:rPr lang="en-US" sz="2400" dirty="0">
                    <a:sym typeface="Symbol" pitchFamily="18" charset="2"/>
                  </a:rPr>
                  <a:t>precondition needed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𝐺𝑙𝑜𝑏𝑆𝑦𝑛𝑐h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14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371600"/>
                <a:ext cx="8534400" cy="5181600"/>
              </a:xfrm>
              <a:blipFill rotWithShape="1">
                <a:blip r:embed="rId3"/>
                <a:stretch>
                  <a:fillRect l="-929" t="-2235" r="-1786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5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490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0"/>
                <a:ext cx="8229600" cy="1371600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Trivial distributed algorithm to implement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/>
                      </a:rPr>
                      <m:t>𝐿𝑜𝑐𝑆𝑦𝑛𝑐h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6349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1371600"/>
              </a:xfrm>
              <a:blipFill rotWithShape="1">
                <a:blip r:embed="rId3"/>
                <a:stretch>
                  <a:fillRect t="-5778" b="-16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4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610600" cy="2819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Processes, point-to-point channels.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𝑆𝑖𝑚𝑝𝑙𝑒𝑆𝑦𝑛𝑐h</m:t>
                    </m:r>
                  </m:oMath>
                </a14:m>
                <a:r>
                  <a:rPr lang="en-US" sz="2400" dirty="0"/>
                  <a:t> algorithm, process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After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𝑢𝑠𝑒𝑟𝑠𝑒𝑛𝑑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𝑇</m:t>
                    </m:r>
                    <m:r>
                      <a:rPr lang="en-US" sz="20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𝑟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  <m:r>
                      <a:rPr lang="en-US" sz="2000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baseline="-25000" dirty="0"/>
                  <a:t> </a:t>
                </a:r>
                <a:r>
                  <a:rPr lang="en-US" sz="2000" dirty="0"/>
                  <a:t>send </a:t>
                </a:r>
                <a:r>
                  <a:rPr lang="en-US" sz="2000" dirty="0" smtClean="0"/>
                  <a:t>a message </a:t>
                </a:r>
                <a:r>
                  <a:rPr lang="en-US" sz="2000" dirty="0"/>
                  <a:t>to each neighbor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containing round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any </a:t>
                </a:r>
                <a:r>
                  <a:rPr lang="en-US" sz="2000" dirty="0" smtClean="0"/>
                  <a:t>algorithm </a:t>
                </a:r>
                <a:r>
                  <a:rPr lang="en-US" sz="2000" dirty="0"/>
                  <a:t>messages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has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 smtClean="0"/>
                  <a:t>Send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(∅,</m:t>
                    </m:r>
                    <m:r>
                      <a:rPr lang="en-US" sz="2000" b="0" i="1" smtClean="0">
                        <a:latin typeface="Cambria Math"/>
                      </a:rPr>
                      <m:t>𝑟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message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has no basic algorithm messages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Wait to receive round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000" dirty="0"/>
                  <a:t> messages from all neighbors.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𝑢𝑠𝑒𝑟𝑟𝑐𝑣</m:t>
                    </m:r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𝑟</m:t>
                    </m:r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).</m:t>
                    </m:r>
                  </m:oMath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olidFill>
                    <a:srgbClr val="CC0000"/>
                  </a:solidFill>
                </a:endParaRPr>
              </a:p>
            </p:txBody>
          </p:sp>
        </mc:Choice>
        <mc:Fallback>
          <p:sp>
            <p:nvSpPr>
              <p:cNvPr id="634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610600" cy="2819400"/>
              </a:xfrm>
              <a:blipFill rotWithShape="1">
                <a:blip r:embed="rId4"/>
                <a:stretch>
                  <a:fillRect l="-992" t="-3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528" name="Group 40"/>
          <p:cNvGrpSpPr>
            <a:grpSpLocks/>
          </p:cNvGrpSpPr>
          <p:nvPr/>
        </p:nvGrpSpPr>
        <p:grpSpPr bwMode="auto">
          <a:xfrm>
            <a:off x="4495800" y="3889859"/>
            <a:ext cx="4579937" cy="2862262"/>
            <a:chOff x="2592" y="768"/>
            <a:chExt cx="2885" cy="1803"/>
          </a:xfrm>
        </p:grpSpPr>
        <p:grpSp>
          <p:nvGrpSpPr>
            <p:cNvPr id="63527" name="Group 39"/>
            <p:cNvGrpSpPr>
              <a:grpSpLocks/>
            </p:cNvGrpSpPr>
            <p:nvPr/>
          </p:nvGrpSpPr>
          <p:grpSpPr bwMode="auto">
            <a:xfrm>
              <a:off x="2592" y="768"/>
              <a:ext cx="2885" cy="1803"/>
              <a:chOff x="2592" y="768"/>
              <a:chExt cx="2885" cy="1803"/>
            </a:xfrm>
          </p:grpSpPr>
          <p:sp>
            <p:nvSpPr>
              <p:cNvPr id="63494" name="Oval 6"/>
              <p:cNvSpPr>
                <a:spLocks noChangeAspect="1" noChangeArrowheads="1"/>
              </p:cNvSpPr>
              <p:nvPr/>
            </p:nvSpPr>
            <p:spPr bwMode="auto">
              <a:xfrm>
                <a:off x="2880" y="1705"/>
                <a:ext cx="2237" cy="86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SimpleSynch</a:t>
                </a:r>
              </a:p>
            </p:txBody>
          </p:sp>
          <p:sp>
            <p:nvSpPr>
              <p:cNvPr id="63495" name="Oval 7"/>
              <p:cNvSpPr>
                <a:spLocks noChangeAspect="1" noChangeArrowheads="1"/>
              </p:cNvSpPr>
              <p:nvPr/>
            </p:nvSpPr>
            <p:spPr bwMode="auto">
              <a:xfrm>
                <a:off x="2664" y="1201"/>
                <a:ext cx="433" cy="4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63496" name="Oval 8"/>
              <p:cNvSpPr>
                <a:spLocks noChangeAspect="1" noChangeArrowheads="1"/>
              </p:cNvSpPr>
              <p:nvPr/>
            </p:nvSpPr>
            <p:spPr bwMode="auto">
              <a:xfrm>
                <a:off x="3313" y="1056"/>
                <a:ext cx="433" cy="4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63497" name="Oval 9"/>
              <p:cNvSpPr>
                <a:spLocks noChangeAspect="1" noChangeArrowheads="1"/>
              </p:cNvSpPr>
              <p:nvPr/>
            </p:nvSpPr>
            <p:spPr bwMode="auto">
              <a:xfrm>
                <a:off x="4900" y="1201"/>
                <a:ext cx="433" cy="4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63498" name="Arc 10"/>
              <p:cNvSpPr>
                <a:spLocks noChangeAspect="1"/>
              </p:cNvSpPr>
              <p:nvPr/>
            </p:nvSpPr>
            <p:spPr bwMode="auto">
              <a:xfrm rot="-2140881">
                <a:off x="3890" y="912"/>
                <a:ext cx="825" cy="830"/>
              </a:xfrm>
              <a:custGeom>
                <a:avLst/>
                <a:gdLst>
                  <a:gd name="G0" fmla="+- 0 0 0"/>
                  <a:gd name="G1" fmla="+- 20717 0 0"/>
                  <a:gd name="G2" fmla="+- 21600 0 0"/>
                  <a:gd name="T0" fmla="*/ 6112 w 20588"/>
                  <a:gd name="T1" fmla="*/ 0 h 20717"/>
                  <a:gd name="T2" fmla="*/ 20588 w 20588"/>
                  <a:gd name="T3" fmla="*/ 14182 h 20717"/>
                  <a:gd name="T4" fmla="*/ 0 w 20588"/>
                  <a:gd name="T5" fmla="*/ 20717 h 20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588" h="20717" fill="none" extrusionOk="0">
                    <a:moveTo>
                      <a:pt x="6112" y="-1"/>
                    </a:moveTo>
                    <a:cubicBezTo>
                      <a:pt x="12993" y="2029"/>
                      <a:pt x="18417" y="7344"/>
                      <a:pt x="20587" y="14182"/>
                    </a:cubicBezTo>
                  </a:path>
                  <a:path w="20588" h="20717" stroke="0" extrusionOk="0">
                    <a:moveTo>
                      <a:pt x="6112" y="-1"/>
                    </a:moveTo>
                    <a:cubicBezTo>
                      <a:pt x="12993" y="2029"/>
                      <a:pt x="18417" y="7344"/>
                      <a:pt x="20587" y="14182"/>
                    </a:cubicBezTo>
                    <a:lnTo>
                      <a:pt x="0" y="20717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499" name="Line 11"/>
              <p:cNvSpPr>
                <a:spLocks noChangeAspect="1" noChangeShapeType="1"/>
              </p:cNvSpPr>
              <p:nvPr/>
            </p:nvSpPr>
            <p:spPr bwMode="auto">
              <a:xfrm>
                <a:off x="2881" y="1633"/>
                <a:ext cx="191" cy="3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00" name="Line 12"/>
              <p:cNvSpPr>
                <a:spLocks noChangeAspect="1" noChangeShapeType="1"/>
              </p:cNvSpPr>
              <p:nvPr/>
            </p:nvSpPr>
            <p:spPr bwMode="auto">
              <a:xfrm flipH="1">
                <a:off x="5333" y="984"/>
                <a:ext cx="144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01" name="Line 13"/>
              <p:cNvSpPr>
                <a:spLocks noChangeAspect="1" noChangeShapeType="1"/>
              </p:cNvSpPr>
              <p:nvPr/>
            </p:nvSpPr>
            <p:spPr bwMode="auto">
              <a:xfrm flipH="1">
                <a:off x="5189" y="912"/>
                <a:ext cx="144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02" name="Line 14"/>
              <p:cNvSpPr>
                <a:spLocks noChangeAspect="1" noChangeShapeType="1"/>
              </p:cNvSpPr>
              <p:nvPr/>
            </p:nvSpPr>
            <p:spPr bwMode="auto">
              <a:xfrm>
                <a:off x="3458" y="768"/>
                <a:ext cx="7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03" name="Line 15"/>
              <p:cNvSpPr>
                <a:spLocks noChangeAspect="1" noChangeShapeType="1"/>
              </p:cNvSpPr>
              <p:nvPr/>
            </p:nvSpPr>
            <p:spPr bwMode="auto">
              <a:xfrm>
                <a:off x="3313" y="840"/>
                <a:ext cx="72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04" name="Line 16"/>
              <p:cNvSpPr>
                <a:spLocks noChangeAspect="1" noChangeShapeType="1"/>
              </p:cNvSpPr>
              <p:nvPr/>
            </p:nvSpPr>
            <p:spPr bwMode="auto">
              <a:xfrm>
                <a:off x="2808" y="912"/>
                <a:ext cx="73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08" name="Line 20"/>
              <p:cNvSpPr>
                <a:spLocks noChangeAspect="1" noChangeShapeType="1"/>
              </p:cNvSpPr>
              <p:nvPr/>
            </p:nvSpPr>
            <p:spPr bwMode="auto">
              <a:xfrm>
                <a:off x="3504" y="1488"/>
                <a:ext cx="9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10" name="Line 22"/>
              <p:cNvSpPr>
                <a:spLocks noChangeAspect="1" noChangeShapeType="1"/>
              </p:cNvSpPr>
              <p:nvPr/>
            </p:nvSpPr>
            <p:spPr bwMode="auto">
              <a:xfrm>
                <a:off x="2592" y="984"/>
                <a:ext cx="144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3" name="Line 35"/>
              <p:cNvSpPr>
                <a:spLocks noChangeShapeType="1"/>
              </p:cNvSpPr>
              <p:nvPr/>
            </p:nvSpPr>
            <p:spPr bwMode="auto">
              <a:xfrm flipH="1" flipV="1">
                <a:off x="3648" y="1440"/>
                <a:ext cx="4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4" name="Line 36"/>
              <p:cNvSpPr>
                <a:spLocks noChangeShapeType="1"/>
              </p:cNvSpPr>
              <p:nvPr/>
            </p:nvSpPr>
            <p:spPr bwMode="auto">
              <a:xfrm flipH="1" flipV="1">
                <a:off x="3024" y="1584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5" name="Line 37"/>
              <p:cNvSpPr>
                <a:spLocks noChangeShapeType="1"/>
              </p:cNvSpPr>
              <p:nvPr/>
            </p:nvSpPr>
            <p:spPr bwMode="auto">
              <a:xfrm flipH="1">
                <a:off x="4848" y="1536"/>
                <a:ext cx="9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6" name="Line 38"/>
              <p:cNvSpPr>
                <a:spLocks noChangeShapeType="1"/>
              </p:cNvSpPr>
              <p:nvPr/>
            </p:nvSpPr>
            <p:spPr bwMode="auto">
              <a:xfrm flipV="1">
                <a:off x="4896" y="1632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522" name="Group 34"/>
            <p:cNvGrpSpPr>
              <a:grpSpLocks/>
            </p:cNvGrpSpPr>
            <p:nvPr/>
          </p:nvGrpSpPr>
          <p:grpSpPr bwMode="auto">
            <a:xfrm>
              <a:off x="3072" y="1824"/>
              <a:ext cx="1862" cy="326"/>
              <a:chOff x="3072" y="1824"/>
              <a:chExt cx="1862" cy="326"/>
            </a:xfrm>
          </p:grpSpPr>
          <p:sp>
            <p:nvSpPr>
              <p:cNvPr id="63511" name="Oval 23"/>
              <p:cNvSpPr>
                <a:spLocks noChangeAspect="1" noChangeArrowheads="1"/>
              </p:cNvSpPr>
              <p:nvPr/>
            </p:nvSpPr>
            <p:spPr bwMode="auto">
              <a:xfrm>
                <a:off x="3072" y="1920"/>
                <a:ext cx="230" cy="230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2" name="Oval 24"/>
              <p:cNvSpPr>
                <a:spLocks noChangeAspect="1" noChangeArrowheads="1"/>
              </p:cNvSpPr>
              <p:nvPr/>
            </p:nvSpPr>
            <p:spPr bwMode="auto">
              <a:xfrm>
                <a:off x="3552" y="1824"/>
                <a:ext cx="230" cy="230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3" name="Oval 25"/>
              <p:cNvSpPr>
                <a:spLocks noChangeAspect="1" noChangeArrowheads="1"/>
              </p:cNvSpPr>
              <p:nvPr/>
            </p:nvSpPr>
            <p:spPr bwMode="auto">
              <a:xfrm>
                <a:off x="4704" y="1920"/>
                <a:ext cx="230" cy="230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4" name="Oval 26"/>
              <p:cNvSpPr>
                <a:spLocks noChangeAspect="1" noChangeArrowheads="1"/>
              </p:cNvSpPr>
              <p:nvPr/>
            </p:nvSpPr>
            <p:spPr bwMode="auto">
              <a:xfrm rot="10052958">
                <a:off x="3274" y="1872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5" name="Oval 27"/>
              <p:cNvSpPr>
                <a:spLocks noChangeAspect="1" noChangeArrowheads="1"/>
              </p:cNvSpPr>
              <p:nvPr/>
            </p:nvSpPr>
            <p:spPr bwMode="auto">
              <a:xfrm rot="10052958">
                <a:off x="3312" y="1968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6" name="Oval 28"/>
              <p:cNvSpPr>
                <a:spLocks noChangeAspect="1" noChangeArrowheads="1"/>
              </p:cNvSpPr>
              <p:nvPr/>
            </p:nvSpPr>
            <p:spPr bwMode="auto">
              <a:xfrm rot="10563367">
                <a:off x="3792" y="1824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7" name="Oval 29"/>
              <p:cNvSpPr>
                <a:spLocks noChangeAspect="1" noChangeArrowheads="1"/>
              </p:cNvSpPr>
              <p:nvPr/>
            </p:nvSpPr>
            <p:spPr bwMode="auto">
              <a:xfrm rot="10596548">
                <a:off x="3802" y="1920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9" name="Oval 31"/>
              <p:cNvSpPr>
                <a:spLocks noChangeAspect="1" noChangeArrowheads="1"/>
              </p:cNvSpPr>
              <p:nvPr/>
            </p:nvSpPr>
            <p:spPr bwMode="auto">
              <a:xfrm rot="11868344">
                <a:off x="4512" y="1872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21" name="Oval 33"/>
              <p:cNvSpPr>
                <a:spLocks noChangeAspect="1" noChangeArrowheads="1"/>
              </p:cNvSpPr>
              <p:nvPr/>
            </p:nvSpPr>
            <p:spPr bwMode="auto">
              <a:xfrm rot="11868344">
                <a:off x="4464" y="1968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529" name="Rectangle 41"/>
              <p:cNvSpPr>
                <a:spLocks noChangeArrowheads="1"/>
              </p:cNvSpPr>
              <p:nvPr/>
            </p:nvSpPr>
            <p:spPr bwMode="auto">
              <a:xfrm>
                <a:off x="381000" y="3889859"/>
                <a:ext cx="4114800" cy="27395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0" tIns="45715" rIns="91430" bIns="45715"/>
              <a:lstStyle/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Lemma 2:  </a:t>
                </a:r>
                <a:r>
                  <a:rPr lang="en-US" sz="2000" dirty="0" smtClean="0"/>
                  <a:t>For </a:t>
                </a:r>
                <a:r>
                  <a:rPr lang="en-US" sz="2000" dirty="0"/>
                  <a:t>every fair execution </a:t>
                </a:r>
                <a:r>
                  <a:rPr lang="en-US" sz="2000" dirty="0">
                    <a:sym typeface="Symbol" pitchFamily="18" charset="2"/>
                  </a:rPr>
                  <a:t>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0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Symbol" pitchFamily="18" charset="2"/>
                  </a:rPr>
                  <a:t>s</a:t>
                </a:r>
                <a:r>
                  <a:rPr lang="en-US" sz="2000" dirty="0"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𝑆𝑖𝑚𝑝𝑙𝑒𝑆𝑦𝑛𝑐h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,  there is a fair execution 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0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Symbol" pitchFamily="18" charset="2"/>
                  </a:rPr>
                  <a:t>s</a:t>
                </a:r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𝐿𝑜𝑐𝑆𝑦𝑛𝑐h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such that for </a:t>
                </a:r>
                <a:r>
                  <a:rPr lang="en-US" sz="2000" dirty="0" smtClean="0">
                    <a:sym typeface="Symbol" pitchFamily="18" charset="2"/>
                  </a:rPr>
                  <a:t>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 </a:t>
                </a:r>
                <a:r>
                  <a:rPr lang="en-US" sz="2000" dirty="0" smtClean="0">
                    <a:sym typeface="Symbol" pitchFamily="18" charset="2"/>
                  </a:rPr>
                  <a:t>~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.</a:t>
                </a: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400" dirty="0">
                    <a:sym typeface="Symbol" pitchFamily="18" charset="2"/>
                  </a:rPr>
                  <a:t>In fact, indistinguishable by all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4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400" dirty="0" err="1">
                    <a:sym typeface="Symbol" pitchFamily="18" charset="2"/>
                  </a:rPr>
                  <a:t>s</a:t>
                </a:r>
                <a:r>
                  <a:rPr lang="en-US" sz="2400" dirty="0">
                    <a:sym typeface="Symbol" pitchFamily="18" charset="2"/>
                  </a:rPr>
                  <a:t> together---preserves external order.</a:t>
                </a:r>
                <a:endParaRPr lang="en-US" sz="32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3529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889859"/>
                <a:ext cx="4114800" cy="2739540"/>
              </a:xfrm>
              <a:prstGeom prst="rect">
                <a:avLst/>
              </a:prstGeom>
              <a:blipFill rotWithShape="1">
                <a:blip r:embed="rId5"/>
                <a:stretch>
                  <a:fillRect l="-2370" t="-44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81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/>
              <a:t>SimpleSynch,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55626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Proof of Lemma 2:</a:t>
                </a: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No reordering needed, preserves order of external events.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Can use </a:t>
                </a:r>
                <a:r>
                  <a:rPr lang="en-US" sz="2000" dirty="0" smtClean="0"/>
                  <a:t>a simulation relation (for the safety part).</a:t>
                </a:r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Corollary:  </a:t>
                </a:r>
                <a:r>
                  <a:rPr lang="en-US" sz="2400" dirty="0"/>
                  <a:t>For every fair execution </a:t>
                </a:r>
                <a:r>
                  <a:rPr lang="en-US" sz="2400" dirty="0">
                    <a:sym typeface="Symbol" pitchFamily="18" charset="2"/>
                  </a:rPr>
                  <a:t>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4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400" dirty="0" err="1">
                    <a:sym typeface="Symbol" pitchFamily="18" charset="2"/>
                  </a:rPr>
                  <a:t>s</a:t>
                </a:r>
                <a:r>
                  <a:rPr lang="en-US" sz="2400" dirty="0"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𝑆𝑖𝑚𝑝𝑙𝑒𝑆𝑦𝑛𝑐h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 there is a fair execution 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4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400" dirty="0" err="1">
                    <a:sym typeface="Symbol" pitchFamily="18" charset="2"/>
                  </a:rPr>
                  <a:t>s</a:t>
                </a:r>
                <a:r>
                  <a:rPr lang="en-US" sz="2400" baseline="-25000" dirty="0">
                    <a:sym typeface="Symbol" pitchFamily="18" charset="2"/>
                  </a:rPr>
                  <a:t> </a:t>
                </a:r>
                <a:r>
                  <a:rPr lang="en-US" sz="2400" dirty="0"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𝐺𝑙𝑜𝑏𝑆𝑦𝑛𝑐h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, such that for </a:t>
                </a:r>
                <a:r>
                  <a:rPr lang="en-US" sz="2400" dirty="0" smtClean="0">
                    <a:sym typeface="Symbol" pitchFamily="18" charset="2"/>
                  </a:rPr>
                  <a:t>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, </a:t>
                </a:r>
                <a:r>
                  <a:rPr lang="en-US" sz="2400" dirty="0">
                    <a:sym typeface="Symbol" pitchFamily="18" charset="2"/>
                  </a:rPr>
                  <a:t> </a:t>
                </a:r>
                <a:r>
                  <a:rPr lang="en-US" sz="2400" dirty="0" smtClean="0">
                    <a:sym typeface="Symbol" pitchFamily="18" charset="2"/>
                  </a:rPr>
                  <a:t>~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0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400" i="1" baseline="-25000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.</a:t>
                </a:r>
                <a:endParaRPr lang="en-US" sz="2400" baseline="-25000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Proof:  </a:t>
                </a:r>
                <a:r>
                  <a:rPr lang="en-US" sz="2400" dirty="0">
                    <a:sym typeface="Symbol" pitchFamily="18" charset="2"/>
                  </a:rPr>
                  <a:t>Combine Lemmas 1 and 2.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Complexity: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Messages: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 2 |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|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per simulated round.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Time: 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Assume user always sends ASAP.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𝑙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, upper bound on </a:t>
                </a:r>
                <a:r>
                  <a:rPr lang="en-US" sz="2000" dirty="0" smtClean="0">
                    <a:sym typeface="Symbol" pitchFamily="18" charset="2"/>
                  </a:rPr>
                  <a:t>time </a:t>
                </a:r>
                <a:r>
                  <a:rPr lang="en-US" sz="2000" dirty="0">
                    <a:sym typeface="Symbol" pitchFamily="18" charset="2"/>
                  </a:rPr>
                  <a:t>for each task of each process.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𝑑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, upper bound on time for first message in channel to be delivered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rounds completed within time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(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𝑑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+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𝑙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) ).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5562600"/>
              </a:xfrm>
              <a:blipFill rotWithShape="1">
                <a:blip r:embed="rId3"/>
                <a:stretch>
                  <a:fillRect l="-963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6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Reducing the communication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0375" y="1470818"/>
                <a:ext cx="8382000" cy="4678363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General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Safe Synchronizer </a:t>
                </a:r>
                <a:r>
                  <a:rPr lang="en-US" sz="2400" dirty="0"/>
                  <a:t>strategy </a:t>
                </a:r>
                <a:r>
                  <a:rPr lang="en-US" sz="2400" dirty="0">
                    <a:solidFill>
                      <a:srgbClr val="00660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6600"/>
                    </a:solidFill>
                  </a:rPr>
                  <a:t>Awerbuch</a:t>
                </a:r>
                <a:r>
                  <a:rPr lang="en-US" sz="2400" dirty="0">
                    <a:solidFill>
                      <a:srgbClr val="006600"/>
                    </a:solidFill>
                  </a:rPr>
                  <a:t>].</a:t>
                </a: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If there’s no message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000" i="1" baseline="-25000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000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000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at round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 of </a:t>
                </a: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the underlying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synchronous algorithm, try to avoid sending such messages in the simulating asynchronous algorithm.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Can’t just omit them, since each process must determine, for each round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, when it has received all of its round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messages.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Key idea:</a:t>
                </a:r>
                <a:r>
                  <a:rPr lang="en-US" sz="2400" dirty="0" smtClean="0">
                    <a:sym typeface="Symbol" pitchFamily="18" charset="2"/>
                  </a:rPr>
                  <a:t>  </a:t>
                </a:r>
                <a:r>
                  <a:rPr lang="en-US" sz="2400" dirty="0">
                    <a:sym typeface="Symbol" pitchFamily="18" charset="2"/>
                  </a:rPr>
                  <a:t>Separate the functions of: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Sending the actual messages, and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Determining when the round is over.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Algorithm decomposes into: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>
                    <a:sym typeface="Symbol" pitchFamily="18" charset="2"/>
                  </a:rPr>
                  <a:t>Front Ends + channels +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  <a:sym typeface="Symbol" pitchFamily="18" charset="2"/>
                      </a:rPr>
                      <m:t>𝑆𝑎𝑓𝑒𝑆𝑦𝑛𝑐h</m:t>
                    </m:r>
                  </m:oMath>
                </a14:m>
                <a:endParaRPr lang="en-US" sz="2200" dirty="0"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endParaRPr lang="en-US" sz="22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</a:pPr>
                <a:endParaRPr 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65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0375" y="1470818"/>
                <a:ext cx="8382000" cy="4678363"/>
              </a:xfrm>
              <a:blipFill rotWithShape="1">
                <a:blip r:embed="rId3"/>
                <a:stretch>
                  <a:fillRect l="-1018" t="-1823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219200" y="5562600"/>
            <a:ext cx="2686050" cy="762000"/>
            <a:chOff x="1219200" y="5562600"/>
            <a:chExt cx="2686050" cy="762000"/>
          </a:xfrm>
        </p:grpSpPr>
        <p:sp>
          <p:nvSpPr>
            <p:cNvPr id="66564" name="AutoShape 4"/>
            <p:cNvSpPr>
              <a:spLocks/>
            </p:cNvSpPr>
            <p:nvPr/>
          </p:nvSpPr>
          <p:spPr bwMode="auto">
            <a:xfrm rot="16200000">
              <a:off x="2290320" y="4500120"/>
              <a:ext cx="381000" cy="2505959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6" name="Text Box 6"/>
            <p:cNvSpPr txBox="1">
              <a:spLocks noChangeArrowheads="1"/>
            </p:cNvSpPr>
            <p:nvPr/>
          </p:nvSpPr>
          <p:spPr bwMode="auto">
            <a:xfrm>
              <a:off x="1219200" y="5957887"/>
              <a:ext cx="2686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lang="en-US" dirty="0"/>
                <a:t>For the actual messages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79850" y="5520537"/>
            <a:ext cx="1965646" cy="1056038"/>
            <a:chOff x="3803650" y="5513388"/>
            <a:chExt cx="1965646" cy="982021"/>
          </a:xfrm>
        </p:grpSpPr>
        <p:sp>
          <p:nvSpPr>
            <p:cNvPr id="66565" name="AutoShape 5"/>
            <p:cNvSpPr>
              <a:spLocks/>
            </p:cNvSpPr>
            <p:nvPr/>
          </p:nvSpPr>
          <p:spPr bwMode="auto">
            <a:xfrm rot="16200000">
              <a:off x="4419600" y="5132388"/>
              <a:ext cx="381000" cy="1143000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7" name="Text Box 7"/>
            <p:cNvSpPr txBox="1">
              <a:spLocks noChangeArrowheads="1"/>
            </p:cNvSpPr>
            <p:nvPr/>
          </p:nvSpPr>
          <p:spPr bwMode="auto">
            <a:xfrm>
              <a:off x="3803650" y="5894388"/>
              <a:ext cx="1965646" cy="601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lang="en-US" dirty="0"/>
                <a:t>For deciding when </a:t>
              </a:r>
              <a:endParaRPr lang="en-US" dirty="0" smtClean="0"/>
            </a:p>
            <a:p>
              <a:r>
                <a:rPr lang="en-US" dirty="0" smtClean="0"/>
                <a:t>round is finished</a:t>
              </a:r>
              <a:endParaRPr lang="en-US" dirty="0"/>
            </a:p>
          </p:txBody>
        </p:sp>
      </p:grpSp>
      <p:grpSp>
        <p:nvGrpSpPr>
          <p:cNvPr id="66609" name="Group 49"/>
          <p:cNvGrpSpPr>
            <a:grpSpLocks/>
          </p:cNvGrpSpPr>
          <p:nvPr/>
        </p:nvGrpSpPr>
        <p:grpSpPr bwMode="auto">
          <a:xfrm>
            <a:off x="6400800" y="3733800"/>
            <a:ext cx="2441575" cy="2590800"/>
            <a:chOff x="4032" y="2352"/>
            <a:chExt cx="1538" cy="1632"/>
          </a:xfrm>
        </p:grpSpPr>
        <p:grpSp>
          <p:nvGrpSpPr>
            <p:cNvPr id="66604" name="Group 44"/>
            <p:cNvGrpSpPr>
              <a:grpSpLocks/>
            </p:cNvGrpSpPr>
            <p:nvPr/>
          </p:nvGrpSpPr>
          <p:grpSpPr bwMode="auto">
            <a:xfrm>
              <a:off x="4128" y="2352"/>
              <a:ext cx="1392" cy="1632"/>
              <a:chOff x="4128" y="2352"/>
              <a:chExt cx="1392" cy="1632"/>
            </a:xfrm>
          </p:grpSpPr>
          <p:grpSp>
            <p:nvGrpSpPr>
              <p:cNvPr id="66603" name="Group 43"/>
              <p:cNvGrpSpPr>
                <a:grpSpLocks/>
              </p:cNvGrpSpPr>
              <p:nvPr/>
            </p:nvGrpSpPr>
            <p:grpSpPr bwMode="auto">
              <a:xfrm>
                <a:off x="4128" y="2352"/>
                <a:ext cx="1392" cy="1632"/>
                <a:chOff x="4128" y="2352"/>
                <a:chExt cx="1392" cy="1632"/>
              </a:xfrm>
            </p:grpSpPr>
            <p:grpSp>
              <p:nvGrpSpPr>
                <p:cNvPr id="66596" name="Group 36"/>
                <p:cNvGrpSpPr>
                  <a:grpSpLocks/>
                </p:cNvGrpSpPr>
                <p:nvPr/>
              </p:nvGrpSpPr>
              <p:grpSpPr bwMode="auto">
                <a:xfrm>
                  <a:off x="4128" y="2352"/>
                  <a:ext cx="1392" cy="1632"/>
                  <a:chOff x="4128" y="2352"/>
                  <a:chExt cx="1392" cy="1632"/>
                </a:xfrm>
              </p:grpSpPr>
              <p:sp>
                <p:nvSpPr>
                  <p:cNvPr id="6657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3408"/>
                    <a:ext cx="1296" cy="576"/>
                  </a:xfrm>
                  <a:prstGeom prst="ellipse">
                    <a:avLst/>
                  </a:prstGeom>
                  <a:solidFill>
                    <a:srgbClr val="CCCC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30" tIns="45715" rIns="91430" bIns="45715" anchor="ctr"/>
                  <a:lstStyle/>
                  <a:p>
                    <a:pPr algn="ctr"/>
                    <a:r>
                      <a:rPr lang="en-US"/>
                      <a:t>SafeSynch</a:t>
                    </a:r>
                  </a:p>
                </p:txBody>
              </p:sp>
              <p:grpSp>
                <p:nvGrpSpPr>
                  <p:cNvPr id="66595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4128" y="2352"/>
                    <a:ext cx="1392" cy="1152"/>
                    <a:chOff x="4128" y="2352"/>
                    <a:chExt cx="1392" cy="1152"/>
                  </a:xfrm>
                </p:grpSpPr>
                <p:grpSp>
                  <p:nvGrpSpPr>
                    <p:cNvPr id="66589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32" y="2400"/>
                      <a:ext cx="288" cy="480"/>
                      <a:chOff x="5184" y="2400"/>
                      <a:chExt cx="288" cy="480"/>
                    </a:xfrm>
                  </p:grpSpPr>
                  <p:sp>
                    <p:nvSpPr>
                      <p:cNvPr id="66572" name="Oval 12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84" y="2592"/>
                        <a:ext cx="288" cy="288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91430" tIns="45715" rIns="91430" bIns="45715" anchor="ctr"/>
                      <a:lstStyle/>
                      <a:p>
                        <a:pPr algn="ctr"/>
                        <a:r>
                          <a:rPr lang="en-US" sz="1600"/>
                          <a:t>U</a:t>
                        </a:r>
                        <a:r>
                          <a:rPr lang="en-US" sz="1600" baseline="-25000"/>
                          <a:t>2</a:t>
                        </a:r>
                      </a:p>
                    </p:txBody>
                  </p:sp>
                  <p:sp>
                    <p:nvSpPr>
                      <p:cNvPr id="66578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76" y="2400"/>
                        <a:ext cx="0" cy="19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 type="triangle" w="med" len="med"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579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280" y="2400"/>
                        <a:ext cx="0" cy="19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66583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24" y="2880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584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28" y="2880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588" name="Oval 2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232" y="3024"/>
                      <a:ext cx="288" cy="288"/>
                    </a:xfrm>
                    <a:prstGeom prst="ellipse">
                      <a:avLst/>
                    </a:prstGeom>
                    <a:solidFill>
                      <a:srgbClr val="CCCC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1430" tIns="45715" rIns="91430" bIns="45715" anchor="ctr"/>
                    <a:lstStyle/>
                    <a:p>
                      <a:pPr algn="ctr"/>
                      <a:r>
                        <a:rPr lang="en-US" sz="1600"/>
                        <a:t>FE</a:t>
                      </a:r>
                      <a:r>
                        <a:rPr lang="en-US" sz="1600" baseline="-25000"/>
                        <a:t>2</a:t>
                      </a:r>
                    </a:p>
                  </p:txBody>
                </p:sp>
                <p:grpSp>
                  <p:nvGrpSpPr>
                    <p:cNvPr id="66594" name="Group 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28" y="2352"/>
                      <a:ext cx="288" cy="1152"/>
                      <a:chOff x="4128" y="2352"/>
                      <a:chExt cx="288" cy="1152"/>
                    </a:xfrm>
                  </p:grpSpPr>
                  <p:sp>
                    <p:nvSpPr>
                      <p:cNvPr id="66571" name="Oval 11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128" y="2592"/>
                        <a:ext cx="288" cy="288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91430" tIns="45715" rIns="91430" bIns="45715" anchor="ctr"/>
                      <a:lstStyle/>
                      <a:p>
                        <a:pPr algn="ctr"/>
                        <a:r>
                          <a:rPr lang="en-US" sz="1600"/>
                          <a:t>U</a:t>
                        </a:r>
                        <a:r>
                          <a:rPr lang="en-US" sz="1600" baseline="-25000"/>
                          <a:t>1</a:t>
                        </a:r>
                      </a:p>
                    </p:txBody>
                  </p:sp>
                  <p:sp>
                    <p:nvSpPr>
                      <p:cNvPr id="66575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24" y="2880"/>
                        <a:ext cx="0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580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20" y="2352"/>
                        <a:ext cx="0" cy="2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 type="triangle" w="med" len="med"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585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20" y="2880"/>
                        <a:ext cx="0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 type="triangle" w="med" len="med"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586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24" y="2352"/>
                        <a:ext cx="0" cy="2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587" name="Oval 27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128" y="3024"/>
                        <a:ext cx="288" cy="288"/>
                      </a:xfrm>
                      <a:prstGeom prst="ellipse">
                        <a:avLst/>
                      </a:prstGeom>
                      <a:solidFill>
                        <a:srgbClr val="CCCC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91430" tIns="45715" rIns="91430" bIns="45715" anchor="ctr"/>
                      <a:lstStyle/>
                      <a:p>
                        <a:pPr algn="ctr"/>
                        <a:r>
                          <a:rPr lang="en-US" sz="1600"/>
                          <a:t>FE</a:t>
                        </a:r>
                        <a:r>
                          <a:rPr lang="en-US" sz="1600" baseline="-25000"/>
                          <a:t>1</a:t>
                        </a:r>
                      </a:p>
                    </p:txBody>
                  </p:sp>
                  <p:sp>
                    <p:nvSpPr>
                      <p:cNvPr id="66590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72" y="3312"/>
                        <a:ext cx="48" cy="19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591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8" y="3264"/>
                        <a:ext cx="48" cy="19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 type="triangle" w="med" len="med"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66592" name="Line 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184" y="3264"/>
                      <a:ext cx="96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593" name="Line 3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280" y="3312"/>
                      <a:ext cx="96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66597" name="Oval 37"/>
                <p:cNvSpPr>
                  <a:spLocks noChangeArrowheads="1"/>
                </p:cNvSpPr>
                <p:nvPr/>
              </p:nvSpPr>
              <p:spPr bwMode="auto">
                <a:xfrm>
                  <a:off x="4512" y="3024"/>
                  <a:ext cx="576" cy="96"/>
                </a:xfrm>
                <a:prstGeom prst="ellipse">
                  <a:avLst/>
                </a:prstGeom>
                <a:solidFill>
                  <a:srgbClr val="CC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598" name="Oval 38"/>
                <p:cNvSpPr>
                  <a:spLocks noChangeArrowheads="1"/>
                </p:cNvSpPr>
                <p:nvPr/>
              </p:nvSpPr>
              <p:spPr bwMode="auto">
                <a:xfrm>
                  <a:off x="4512" y="3168"/>
                  <a:ext cx="576" cy="96"/>
                </a:xfrm>
                <a:prstGeom prst="ellipse">
                  <a:avLst/>
                </a:prstGeom>
                <a:solidFill>
                  <a:srgbClr val="CC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6599" name="Line 39"/>
              <p:cNvSpPr>
                <a:spLocks noChangeShapeType="1"/>
              </p:cNvSpPr>
              <p:nvPr/>
            </p:nvSpPr>
            <p:spPr bwMode="auto">
              <a:xfrm flipV="1">
                <a:off x="4416" y="3072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00" name="Line 40"/>
              <p:cNvSpPr>
                <a:spLocks noChangeShapeType="1"/>
              </p:cNvSpPr>
              <p:nvPr/>
            </p:nvSpPr>
            <p:spPr bwMode="auto">
              <a:xfrm flipV="1">
                <a:off x="4416" y="321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01" name="Line 41"/>
              <p:cNvSpPr>
                <a:spLocks noChangeShapeType="1"/>
              </p:cNvSpPr>
              <p:nvPr/>
            </p:nvSpPr>
            <p:spPr bwMode="auto">
              <a:xfrm flipV="1">
                <a:off x="5088" y="3168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02" name="Line 42"/>
              <p:cNvSpPr>
                <a:spLocks noChangeShapeType="1"/>
              </p:cNvSpPr>
              <p:nvPr/>
            </p:nvSpPr>
            <p:spPr bwMode="auto">
              <a:xfrm>
                <a:off x="5088" y="3072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605" name="Text Box 45"/>
            <p:cNvSpPr txBox="1">
              <a:spLocks noChangeArrowheads="1"/>
            </p:cNvSpPr>
            <p:nvPr/>
          </p:nvSpPr>
          <p:spPr bwMode="auto">
            <a:xfrm>
              <a:off x="4032" y="3312"/>
              <a:ext cx="2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lang="en-US" sz="1400"/>
                <a:t>OK</a:t>
              </a:r>
            </a:p>
          </p:txBody>
        </p:sp>
        <p:sp>
          <p:nvSpPr>
            <p:cNvPr id="66606" name="Text Box 46"/>
            <p:cNvSpPr txBox="1">
              <a:spLocks noChangeArrowheads="1"/>
            </p:cNvSpPr>
            <p:nvPr/>
          </p:nvSpPr>
          <p:spPr bwMode="auto">
            <a:xfrm>
              <a:off x="4368" y="3281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lang="en-US" sz="1400"/>
                <a:t>GO</a:t>
              </a:r>
            </a:p>
          </p:txBody>
        </p:sp>
        <p:sp>
          <p:nvSpPr>
            <p:cNvPr id="66607" name="Text Box 47"/>
            <p:cNvSpPr txBox="1">
              <a:spLocks noChangeArrowheads="1"/>
            </p:cNvSpPr>
            <p:nvPr/>
          </p:nvSpPr>
          <p:spPr bwMode="auto">
            <a:xfrm>
              <a:off x="5280" y="3329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lang="en-US" sz="1400"/>
                <a:t>GO</a:t>
              </a:r>
            </a:p>
          </p:txBody>
        </p:sp>
        <p:sp>
          <p:nvSpPr>
            <p:cNvPr id="66608" name="Text Box 48"/>
            <p:cNvSpPr txBox="1">
              <a:spLocks noChangeArrowheads="1"/>
            </p:cNvSpPr>
            <p:nvPr/>
          </p:nvSpPr>
          <p:spPr bwMode="auto">
            <a:xfrm>
              <a:off x="4992" y="3264"/>
              <a:ext cx="2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lang="en-US" sz="1400"/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1893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Safe Synchronizers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6172200" cy="23622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000" dirty="0" smtClean="0"/>
                  <a:t>Front End:</a:t>
                </a:r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Sends, receives </a:t>
                </a:r>
                <a:r>
                  <a:rPr lang="en-US" sz="1800" dirty="0" smtClean="0"/>
                  <a:t>algorithm </a:t>
                </a:r>
                <a:r>
                  <a:rPr lang="en-US" sz="1800" dirty="0"/>
                  <a:t>messages for each round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Sends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𝑎𝑐𝑘</m:t>
                    </m:r>
                  </m:oMath>
                </a14:m>
                <a:r>
                  <a:rPr lang="en-US" sz="1800" dirty="0" err="1"/>
                  <a:t>s</a:t>
                </a:r>
                <a:r>
                  <a:rPr lang="en-US" sz="1800" dirty="0"/>
                  <a:t> for received messages.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Waits to receive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𝑎𝑐𝑘</m:t>
                    </m:r>
                  </m:oMath>
                </a14:m>
                <a:r>
                  <a:rPr lang="en-US" sz="1800" dirty="0" err="1"/>
                  <a:t>s</a:t>
                </a:r>
                <a:r>
                  <a:rPr lang="en-US" sz="1800" dirty="0"/>
                  <a:t> for its own messages.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Notes: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Sends </a:t>
                </a:r>
                <a:r>
                  <a:rPr lang="en-US" sz="1800" dirty="0" smtClean="0"/>
                  <a:t>only actual algorithm messages, </a:t>
                </a:r>
                <a:r>
                  <a:rPr lang="en-US" sz="1800" dirty="0"/>
                  <a:t>no dummies.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𝑎𝑐𝑘</m:t>
                    </m:r>
                  </m:oMath>
                </a14:m>
                <a:r>
                  <a:rPr lang="en-US" sz="1800" dirty="0" err="1" smtClean="0"/>
                  <a:t>s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double the messages, but can still be a win.</a:t>
                </a:r>
              </a:p>
            </p:txBody>
          </p:sp>
        </mc:Choice>
        <mc:Fallback xmlns="">
          <p:sp>
            <p:nvSpPr>
              <p:cNvPr id="67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6172200" cy="2362200"/>
              </a:xfrm>
              <a:blipFill rotWithShape="1">
                <a:blip r:embed="rId3"/>
                <a:stretch>
                  <a:fillRect l="-889" t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6477000" y="1143000"/>
            <a:ext cx="2441575" cy="2590800"/>
            <a:chOff x="4032" y="2352"/>
            <a:chExt cx="1538" cy="1632"/>
          </a:xfrm>
        </p:grpSpPr>
        <p:grpSp>
          <p:nvGrpSpPr>
            <p:cNvPr id="67589" name="Group 5"/>
            <p:cNvGrpSpPr>
              <a:grpSpLocks/>
            </p:cNvGrpSpPr>
            <p:nvPr/>
          </p:nvGrpSpPr>
          <p:grpSpPr bwMode="auto">
            <a:xfrm>
              <a:off x="4128" y="2352"/>
              <a:ext cx="1392" cy="1632"/>
              <a:chOff x="4128" y="2352"/>
              <a:chExt cx="1392" cy="1632"/>
            </a:xfrm>
          </p:grpSpPr>
          <p:grpSp>
            <p:nvGrpSpPr>
              <p:cNvPr id="67590" name="Group 6"/>
              <p:cNvGrpSpPr>
                <a:grpSpLocks/>
              </p:cNvGrpSpPr>
              <p:nvPr/>
            </p:nvGrpSpPr>
            <p:grpSpPr bwMode="auto">
              <a:xfrm>
                <a:off x="4128" y="2352"/>
                <a:ext cx="1392" cy="1632"/>
                <a:chOff x="4128" y="2352"/>
                <a:chExt cx="1392" cy="1632"/>
              </a:xfrm>
            </p:grpSpPr>
            <p:grpSp>
              <p:nvGrpSpPr>
                <p:cNvPr id="67591" name="Group 7"/>
                <p:cNvGrpSpPr>
                  <a:grpSpLocks/>
                </p:cNvGrpSpPr>
                <p:nvPr/>
              </p:nvGrpSpPr>
              <p:grpSpPr bwMode="auto">
                <a:xfrm>
                  <a:off x="4128" y="2352"/>
                  <a:ext cx="1392" cy="1632"/>
                  <a:chOff x="4128" y="2352"/>
                  <a:chExt cx="1392" cy="1632"/>
                </a:xfrm>
              </p:grpSpPr>
              <p:sp>
                <p:nvSpPr>
                  <p:cNvPr id="67592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3408"/>
                    <a:ext cx="1296" cy="576"/>
                  </a:xfrm>
                  <a:prstGeom prst="ellipse">
                    <a:avLst/>
                  </a:prstGeom>
                  <a:solidFill>
                    <a:srgbClr val="CCCC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30" tIns="45715" rIns="91430" bIns="45715" anchor="ctr"/>
                  <a:lstStyle/>
                  <a:p>
                    <a:pPr algn="ctr"/>
                    <a:r>
                      <a:rPr lang="en-US"/>
                      <a:t>SafeSynch</a:t>
                    </a:r>
                  </a:p>
                </p:txBody>
              </p:sp>
              <p:grpSp>
                <p:nvGrpSpPr>
                  <p:cNvPr id="67593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4128" y="2352"/>
                    <a:ext cx="1392" cy="1152"/>
                    <a:chOff x="4128" y="2352"/>
                    <a:chExt cx="1392" cy="1152"/>
                  </a:xfrm>
                </p:grpSpPr>
                <p:grpSp>
                  <p:nvGrpSpPr>
                    <p:cNvPr id="67594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32" y="2400"/>
                      <a:ext cx="288" cy="480"/>
                      <a:chOff x="5184" y="2400"/>
                      <a:chExt cx="288" cy="480"/>
                    </a:xfrm>
                  </p:grpSpPr>
                  <p:sp>
                    <p:nvSpPr>
                      <p:cNvPr id="67595" name="Oval 11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5184" y="2592"/>
                        <a:ext cx="288" cy="288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91430" tIns="45715" rIns="91430" bIns="45715" anchor="ctr"/>
                      <a:lstStyle/>
                      <a:p>
                        <a:pPr algn="ctr"/>
                        <a:r>
                          <a:rPr lang="en-US" sz="1600"/>
                          <a:t>U</a:t>
                        </a:r>
                        <a:r>
                          <a:rPr lang="en-US" sz="1600" baseline="-25000"/>
                          <a:t>2</a:t>
                        </a:r>
                      </a:p>
                    </p:txBody>
                  </p:sp>
                  <p:sp>
                    <p:nvSpPr>
                      <p:cNvPr id="67596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76" y="2400"/>
                        <a:ext cx="0" cy="19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 type="triangle" w="med" len="med"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597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280" y="2400"/>
                        <a:ext cx="0" cy="19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6759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24" y="2880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599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28" y="2880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600" name="Oval 1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232" y="3024"/>
                      <a:ext cx="288" cy="288"/>
                    </a:xfrm>
                    <a:prstGeom prst="ellipse">
                      <a:avLst/>
                    </a:prstGeom>
                    <a:solidFill>
                      <a:srgbClr val="CCCC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1430" tIns="45715" rIns="91430" bIns="45715" anchor="ctr"/>
                    <a:lstStyle/>
                    <a:p>
                      <a:pPr algn="ctr"/>
                      <a:r>
                        <a:rPr lang="en-US" sz="1600"/>
                        <a:t>FE</a:t>
                      </a:r>
                      <a:r>
                        <a:rPr lang="en-US" sz="1600" baseline="-25000"/>
                        <a:t>2</a:t>
                      </a:r>
                    </a:p>
                  </p:txBody>
                </p:sp>
                <p:grpSp>
                  <p:nvGrpSpPr>
                    <p:cNvPr id="67601" name="Group 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28" y="2352"/>
                      <a:ext cx="288" cy="1152"/>
                      <a:chOff x="4128" y="2352"/>
                      <a:chExt cx="288" cy="1152"/>
                    </a:xfrm>
                  </p:grpSpPr>
                  <p:sp>
                    <p:nvSpPr>
                      <p:cNvPr id="67602" name="Oval 18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128" y="2592"/>
                        <a:ext cx="288" cy="288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91430" tIns="45715" rIns="91430" bIns="45715" anchor="ctr"/>
                      <a:lstStyle/>
                      <a:p>
                        <a:pPr algn="ctr"/>
                        <a:r>
                          <a:rPr lang="en-US" sz="1600"/>
                          <a:t>U</a:t>
                        </a:r>
                        <a:r>
                          <a:rPr lang="en-US" sz="1600" baseline="-25000"/>
                          <a:t>1</a:t>
                        </a:r>
                      </a:p>
                    </p:txBody>
                  </p:sp>
                  <p:sp>
                    <p:nvSpPr>
                      <p:cNvPr id="67603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24" y="2880"/>
                        <a:ext cx="0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604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20" y="2352"/>
                        <a:ext cx="0" cy="2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 type="triangle" w="med" len="med"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605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20" y="2880"/>
                        <a:ext cx="0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 type="triangle" w="med" len="med"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606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24" y="2352"/>
                        <a:ext cx="0" cy="2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607" name="Oval 23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128" y="3024"/>
                        <a:ext cx="288" cy="288"/>
                      </a:xfrm>
                      <a:prstGeom prst="ellipse">
                        <a:avLst/>
                      </a:prstGeom>
                      <a:solidFill>
                        <a:srgbClr val="CCCC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91430" tIns="45715" rIns="91430" bIns="45715" anchor="ctr"/>
                      <a:lstStyle/>
                      <a:p>
                        <a:pPr algn="ctr"/>
                        <a:r>
                          <a:rPr lang="en-US" sz="1600"/>
                          <a:t>FE</a:t>
                        </a:r>
                        <a:r>
                          <a:rPr lang="en-US" sz="1600" baseline="-25000"/>
                          <a:t>1</a:t>
                        </a:r>
                      </a:p>
                    </p:txBody>
                  </p:sp>
                  <p:sp>
                    <p:nvSpPr>
                      <p:cNvPr id="67608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72" y="3312"/>
                        <a:ext cx="48" cy="19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609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8" y="3264"/>
                        <a:ext cx="48" cy="19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 type="triangle" w="med" len="med"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67610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184" y="3264"/>
                      <a:ext cx="96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611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280" y="3312"/>
                      <a:ext cx="96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67612" name="Oval 28"/>
                <p:cNvSpPr>
                  <a:spLocks noChangeArrowheads="1"/>
                </p:cNvSpPr>
                <p:nvPr/>
              </p:nvSpPr>
              <p:spPr bwMode="auto">
                <a:xfrm>
                  <a:off x="4512" y="3024"/>
                  <a:ext cx="576" cy="96"/>
                </a:xfrm>
                <a:prstGeom prst="ellipse">
                  <a:avLst/>
                </a:prstGeom>
                <a:solidFill>
                  <a:srgbClr val="CC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13" name="Oval 29"/>
                <p:cNvSpPr>
                  <a:spLocks noChangeArrowheads="1"/>
                </p:cNvSpPr>
                <p:nvPr/>
              </p:nvSpPr>
              <p:spPr bwMode="auto">
                <a:xfrm>
                  <a:off x="4512" y="3168"/>
                  <a:ext cx="576" cy="96"/>
                </a:xfrm>
                <a:prstGeom prst="ellipse">
                  <a:avLst/>
                </a:prstGeom>
                <a:solidFill>
                  <a:srgbClr val="CC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7614" name="Line 30"/>
              <p:cNvSpPr>
                <a:spLocks noChangeShapeType="1"/>
              </p:cNvSpPr>
              <p:nvPr/>
            </p:nvSpPr>
            <p:spPr bwMode="auto">
              <a:xfrm flipV="1">
                <a:off x="4416" y="3072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15" name="Line 31"/>
              <p:cNvSpPr>
                <a:spLocks noChangeShapeType="1"/>
              </p:cNvSpPr>
              <p:nvPr/>
            </p:nvSpPr>
            <p:spPr bwMode="auto">
              <a:xfrm flipV="1">
                <a:off x="4416" y="321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16" name="Line 32"/>
              <p:cNvSpPr>
                <a:spLocks noChangeShapeType="1"/>
              </p:cNvSpPr>
              <p:nvPr/>
            </p:nvSpPr>
            <p:spPr bwMode="auto">
              <a:xfrm flipV="1">
                <a:off x="5088" y="3168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17" name="Line 33"/>
              <p:cNvSpPr>
                <a:spLocks noChangeShapeType="1"/>
              </p:cNvSpPr>
              <p:nvPr/>
            </p:nvSpPr>
            <p:spPr bwMode="auto">
              <a:xfrm>
                <a:off x="5088" y="3072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618" name="Text Box 34"/>
            <p:cNvSpPr txBox="1">
              <a:spLocks noChangeArrowheads="1"/>
            </p:cNvSpPr>
            <p:nvPr/>
          </p:nvSpPr>
          <p:spPr bwMode="auto">
            <a:xfrm>
              <a:off x="4032" y="3312"/>
              <a:ext cx="2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lang="en-US" sz="1400"/>
                <a:t>OK</a:t>
              </a:r>
            </a:p>
          </p:txBody>
        </p:sp>
        <p:sp>
          <p:nvSpPr>
            <p:cNvPr id="67619" name="Text Box 35"/>
            <p:cNvSpPr txBox="1">
              <a:spLocks noChangeArrowheads="1"/>
            </p:cNvSpPr>
            <p:nvPr/>
          </p:nvSpPr>
          <p:spPr bwMode="auto">
            <a:xfrm>
              <a:off x="4368" y="3281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lang="en-US" sz="1400"/>
                <a:t>GO</a:t>
              </a:r>
            </a:p>
          </p:txBody>
        </p:sp>
        <p:sp>
          <p:nvSpPr>
            <p:cNvPr id="67620" name="Text Box 36"/>
            <p:cNvSpPr txBox="1">
              <a:spLocks noChangeArrowheads="1"/>
            </p:cNvSpPr>
            <p:nvPr/>
          </p:nvSpPr>
          <p:spPr bwMode="auto">
            <a:xfrm>
              <a:off x="5280" y="3329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lang="en-US" sz="1400"/>
                <a:t>GO</a:t>
              </a:r>
            </a:p>
          </p:txBody>
        </p:sp>
        <p:sp>
          <p:nvSpPr>
            <p:cNvPr id="67621" name="Text Box 37"/>
            <p:cNvSpPr txBox="1">
              <a:spLocks noChangeArrowheads="1"/>
            </p:cNvSpPr>
            <p:nvPr/>
          </p:nvSpPr>
          <p:spPr bwMode="auto">
            <a:xfrm>
              <a:off x="4992" y="3264"/>
              <a:ext cx="2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lang="en-US" sz="1400"/>
                <a:t>OK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7622" name="Rectangle 38"/>
              <p:cNvSpPr>
                <a:spLocks noChangeArrowheads="1"/>
              </p:cNvSpPr>
              <p:nvPr/>
            </p:nvSpPr>
            <p:spPr bwMode="auto">
              <a:xfrm>
                <a:off x="381000" y="3581400"/>
                <a:ext cx="8229600" cy="30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0" tIns="45715" rIns="91430" bIns="45715"/>
              <a:lstStyle/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000" dirty="0" smtClean="0"/>
                  <a:t>Front End, </a:t>
                </a:r>
                <a:r>
                  <a:rPr lang="en-US" sz="2000" dirty="0"/>
                  <a:t>cont’d:</a:t>
                </a:r>
              </a:p>
              <a:p>
                <a:pPr marL="742950" lvl="1" indent="-285750">
                  <a:lnSpc>
                    <a:spcPct val="8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dirty="0"/>
                  <a:t>When FE receives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𝑎𝑐𝑘</m:t>
                    </m:r>
                  </m:oMath>
                </a14:m>
                <a:r>
                  <a:rPr lang="en-US" dirty="0" err="1"/>
                  <a:t>s</a:t>
                </a:r>
                <a:r>
                  <a:rPr lang="en-US" dirty="0"/>
                  <a:t> for all its 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 messages, it’s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safe:</a:t>
                </a:r>
                <a:r>
                  <a:rPr lang="en-US" dirty="0">
                    <a:solidFill>
                      <a:srgbClr val="CC0000"/>
                    </a:solidFill>
                  </a:rPr>
                  <a:t> </a:t>
                </a:r>
                <a:r>
                  <a:rPr lang="en-US" dirty="0"/>
                  <a:t> it knows that all its messages have been received by its neighbors.</a:t>
                </a:r>
              </a:p>
              <a:p>
                <a:pPr marL="742950" lvl="1" indent="-285750">
                  <a:lnSpc>
                    <a:spcPct val="8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dirty="0"/>
                  <a:t>Then sends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𝑂𝐾</m:t>
                    </m:r>
                  </m:oMath>
                </a14:m>
                <a:r>
                  <a:rPr lang="en-US" dirty="0"/>
                  <a:t> for 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𝑆𝑎𝑓𝑒𝑆𝑦𝑛𝑐h</m:t>
                    </m:r>
                    <m:r>
                      <a:rPr lang="en-US" i="1" dirty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:pPr marL="742950" lvl="1" indent="-285750">
                  <a:lnSpc>
                    <a:spcPct val="8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dirty="0"/>
                  <a:t>Before responding to user, </a:t>
                </a:r>
                <a:r>
                  <a:rPr lang="en-US" dirty="0" smtClean="0"/>
                  <a:t>FE must </a:t>
                </a:r>
                <a:r>
                  <a:rPr lang="en-US" dirty="0"/>
                  <a:t>know that it has received all its neighbors’ messages for 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:pPr marL="742950" lvl="1" indent="-285750">
                  <a:lnSpc>
                    <a:spcPct val="8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dirty="0"/>
                  <a:t>Suffices to know that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all its neighbors are safe</a:t>
                </a:r>
                <a:r>
                  <a:rPr lang="en-US" dirty="0"/>
                  <a:t>, that is, that they know that their messages have been received.</a:t>
                </a: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𝑆𝑎𝑓𝑒𝑆𝑦𝑛𝑐h</m:t>
                    </m:r>
                    <m:r>
                      <a:rPr lang="en-US" sz="2000" i="1" dirty="0">
                        <a:latin typeface="Cambria Math"/>
                      </a:rPr>
                      <m:t>:</m:t>
                    </m:r>
                  </m:oMath>
                </a14:m>
                <a:endParaRPr lang="en-US" sz="2000" dirty="0"/>
              </a:p>
              <a:p>
                <a:pPr marL="742950" lvl="1" indent="-285750">
                  <a:lnSpc>
                    <a:spcPct val="8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dirty="0"/>
                  <a:t>Tells each FE when its neighbors are </a:t>
                </a:r>
                <a:r>
                  <a:rPr lang="en-US" dirty="0" smtClean="0"/>
                  <a:t>safe.</a:t>
                </a:r>
                <a:endParaRPr lang="en-US" dirty="0"/>
              </a:p>
              <a:p>
                <a:pPr marL="742950" lvl="1" indent="-285750">
                  <a:lnSpc>
                    <a:spcPct val="8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dirty="0"/>
                  <a:t>After it has received</a:t>
                </a:r>
                <a:r>
                  <a:rPr lang="en-US" dirty="0">
                    <a:solidFill>
                      <a:srgbClr val="CC0000"/>
                    </a:solidFill>
                  </a:rPr>
                  <a:t>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OK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and all its neighbors, sends</a:t>
                </a:r>
                <a:r>
                  <a:rPr lang="en-US" dirty="0">
                    <a:solidFill>
                      <a:srgbClr val="CC0000"/>
                    </a:solidFill>
                  </a:rPr>
                  <a:t>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GO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7622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581400"/>
                <a:ext cx="8229600" cy="3048000"/>
              </a:xfrm>
              <a:prstGeom prst="rect">
                <a:avLst/>
              </a:prstGeom>
              <a:blipFill rotWithShape="1">
                <a:blip r:embed="rId4"/>
                <a:stretch>
                  <a:fillRect l="-815" t="-3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50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of SafeSynch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458200" cy="48006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Lemma 3:</a:t>
                </a:r>
                <a:r>
                  <a:rPr lang="en-US" sz="2400" dirty="0"/>
                  <a:t>  For every fair execution </a:t>
                </a:r>
                <a:r>
                  <a:rPr lang="en-US" sz="2400" dirty="0">
                    <a:sym typeface="Symbol" pitchFamily="18" charset="2"/>
                  </a:rPr>
                  <a:t> of </a:t>
                </a:r>
                <a:r>
                  <a:rPr lang="en-US" sz="2400" dirty="0" smtClean="0">
                    <a:sym typeface="Symbol" pitchFamily="18" charset="2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𝑆𝑎𝑓𝑒𝑆𝑦𝑛𝑐h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 </a:t>
                </a:r>
                <a:r>
                  <a:rPr lang="en-US" sz="2400" dirty="0">
                    <a:sym typeface="Symbol" pitchFamily="18" charset="2"/>
                  </a:rPr>
                  <a:t>system,  there is a fair execution  of </a:t>
                </a:r>
                <a:r>
                  <a:rPr lang="en-US" sz="2400" dirty="0" smtClean="0">
                    <a:sym typeface="Symbol" pitchFamily="18" charset="2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𝐿𝑜𝑐𝑆𝑦𝑛𝑐h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 </a:t>
                </a:r>
                <a:r>
                  <a:rPr lang="en-US" sz="2400" dirty="0">
                    <a:sym typeface="Symbol" pitchFamily="18" charset="2"/>
                  </a:rPr>
                  <a:t>system, such that for </a:t>
                </a:r>
                <a:r>
                  <a:rPr lang="en-US" sz="2400" dirty="0" smtClean="0">
                    <a:sym typeface="Symbol" pitchFamily="18" charset="2"/>
                  </a:rPr>
                  <a:t>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,  ~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4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400" baseline="-25000" dirty="0">
                    <a:sym typeface="Symbol" pitchFamily="18" charset="2"/>
                  </a:rPr>
                  <a:t> </a:t>
                </a:r>
                <a:r>
                  <a:rPr lang="en-US" sz="2400" dirty="0" smtClean="0">
                    <a:sym typeface="Symbol" pitchFamily="18" charset="2"/>
                  </a:rPr>
                  <a:t></a:t>
                </a:r>
                <a:r>
                  <a:rPr lang="en-US" sz="2400" dirty="0">
                    <a:sym typeface="Symbol" pitchFamily="18" charset="2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(Actually, indistinguishable to all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4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400" dirty="0" err="1">
                    <a:sym typeface="Symbol" pitchFamily="18" charset="2"/>
                  </a:rPr>
                  <a:t>s</a:t>
                </a:r>
                <a:r>
                  <a:rPr lang="en-US" sz="2400" dirty="0">
                    <a:sym typeface="Symbol" pitchFamily="18" charset="2"/>
                  </a:rPr>
                  <a:t> together</a:t>
                </a:r>
                <a:r>
                  <a:rPr lang="en-US" sz="2400" dirty="0" smtClean="0">
                    <a:sym typeface="Symbol" pitchFamily="18" charset="2"/>
                  </a:rPr>
                  <a:t>.)</a:t>
                </a:r>
                <a:endParaRPr lang="en-US" sz="24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Corollary:</a:t>
                </a:r>
                <a:r>
                  <a:rPr lang="en-US" sz="2400" dirty="0"/>
                  <a:t>  For every fair execution </a:t>
                </a:r>
                <a:r>
                  <a:rPr lang="en-US" sz="2400" dirty="0">
                    <a:sym typeface="Symbol" pitchFamily="18" charset="2"/>
                  </a:rPr>
                  <a:t> of </a:t>
                </a:r>
                <a:r>
                  <a:rPr lang="en-US" sz="2400" dirty="0" smtClean="0">
                    <a:sym typeface="Symbol" pitchFamily="18" charset="2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𝑆𝑎𝑓𝑒𝑆𝑦𝑛𝑐h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system,  there is a fair execution  of </a:t>
                </a:r>
                <a:r>
                  <a:rPr lang="en-US" sz="2400" dirty="0" smtClean="0">
                    <a:sym typeface="Symbol" pitchFamily="18" charset="2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𝐺𝑙𝑜𝑏𝑆𝑦𝑛𝑐h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 </a:t>
                </a:r>
                <a:r>
                  <a:rPr lang="en-US" sz="2400" dirty="0">
                    <a:sym typeface="Symbol" pitchFamily="18" charset="2"/>
                  </a:rPr>
                  <a:t>system, such that for </a:t>
                </a:r>
                <a:r>
                  <a:rPr lang="en-US" sz="2400" dirty="0" smtClean="0">
                    <a:sym typeface="Symbol" pitchFamily="18" charset="2"/>
                  </a:rPr>
                  <a:t>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, </a:t>
                </a:r>
                <a:r>
                  <a:rPr lang="en-US" sz="2400" dirty="0">
                    <a:sym typeface="Symbol" pitchFamily="18" charset="2"/>
                  </a:rPr>
                  <a:t> </a:t>
                </a:r>
                <a:r>
                  <a:rPr lang="en-US" sz="2400" dirty="0" smtClean="0">
                    <a:sym typeface="Symbol" pitchFamily="18" charset="2"/>
                  </a:rPr>
                  <a:t>~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4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400" i="1" baseline="-25000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.</a:t>
                </a:r>
                <a:endParaRPr lang="en-US" sz="24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 smtClean="0">
                    <a:sym typeface="Symbol" pitchFamily="18" charset="2"/>
                  </a:rPr>
                  <a:t>We must </a:t>
                </a:r>
                <a:r>
                  <a:rPr lang="en-US" sz="2400" dirty="0">
                    <a:sym typeface="Symbol" pitchFamily="18" charset="2"/>
                  </a:rPr>
                  <a:t>still implement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𝑆𝑎𝑓𝑒𝑆𝑦𝑛𝑐h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with a distributed algorithm</a:t>
                </a:r>
                <a:r>
                  <a:rPr lang="en-US" sz="2400" dirty="0" smtClean="0">
                    <a:sym typeface="Symbol" pitchFamily="18" charset="2"/>
                  </a:rPr>
                  <a:t>…</a:t>
                </a:r>
                <a:endParaRPr lang="en-US" sz="24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T</a:t>
                </a:r>
                <a:r>
                  <a:rPr lang="en-US" sz="2400" dirty="0" smtClean="0">
                    <a:sym typeface="Symbol" pitchFamily="18" charset="2"/>
                  </a:rPr>
                  <a:t>hree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𝑆𝑎𝑓𝑒𝑆𝑦𝑛𝑐h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</a:t>
                </a:r>
                <a:r>
                  <a:rPr lang="en-US" sz="2400" dirty="0" smtClean="0">
                    <a:sym typeface="Symbol" pitchFamily="18" charset="2"/>
                  </a:rPr>
                  <a:t>implementations:  </a:t>
                </a:r>
                <a:r>
                  <a:rPr lang="en-US" sz="2400" dirty="0">
                    <a:sym typeface="Symbol" pitchFamily="18" charset="2"/>
                  </a:rPr>
                  <a:t>Synchronizers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/>
                        <a:sym typeface="Symbol" pitchFamily="18" charset="2"/>
                      </a:rPr>
                      <m:t>Α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sym typeface="Symbol" pitchFamily="18" charset="2"/>
                      </a:rPr>
                      <m:t>Β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sym typeface="Symbol" pitchFamily="18" charset="2"/>
                      </a:rPr>
                      <m:t>Γ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  <a:sym typeface="Symbol" pitchFamily="18" charset="2"/>
                  </a:rPr>
                  <a:t>[</a:t>
                </a:r>
                <a:r>
                  <a:rPr lang="en-US" sz="2400" dirty="0" err="1">
                    <a:solidFill>
                      <a:srgbClr val="006600"/>
                    </a:solidFill>
                    <a:sym typeface="Symbol" pitchFamily="18" charset="2"/>
                  </a:rPr>
                  <a:t>Awerbuch</a:t>
                </a:r>
                <a:r>
                  <a:rPr lang="en-US" sz="2400" dirty="0" smtClean="0">
                    <a:solidFill>
                      <a:srgbClr val="006600"/>
                    </a:solidFill>
                    <a:sym typeface="Symbol" pitchFamily="18" charset="2"/>
                  </a:rPr>
                  <a:t>].</a:t>
                </a:r>
                <a:endParaRPr lang="en-US" sz="2400" dirty="0">
                  <a:solidFill>
                    <a:srgbClr val="006600"/>
                  </a:solidFill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All implement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𝑆𝑎𝑓𝑒𝑆𝑦𝑛𝑐h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, in the sense that the resulting systems are indistinguishable to each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4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(in fact, to all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4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400" dirty="0" err="1">
                    <a:sym typeface="Symbol" pitchFamily="18" charset="2"/>
                  </a:rPr>
                  <a:t>s</a:t>
                </a:r>
                <a:r>
                  <a:rPr lang="en-US" sz="2400" dirty="0">
                    <a:sym typeface="Symbol" pitchFamily="18" charset="2"/>
                  </a:rPr>
                  <a:t> together).</a:t>
                </a:r>
              </a:p>
            </p:txBody>
          </p:sp>
        </mc:Choice>
        <mc:Fallback xmlns="">
          <p:sp>
            <p:nvSpPr>
              <p:cNvPr id="69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458200" cy="4800600"/>
              </a:xfrm>
              <a:blipFill rotWithShape="1">
                <a:blip r:embed="rId2"/>
                <a:stretch>
                  <a:fillRect l="-937" t="-2668" r="-1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80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15" name="Group 59"/>
          <p:cNvGrpSpPr>
            <a:grpSpLocks/>
          </p:cNvGrpSpPr>
          <p:nvPr/>
        </p:nvGrpSpPr>
        <p:grpSpPr bwMode="auto">
          <a:xfrm>
            <a:off x="6477000" y="1219200"/>
            <a:ext cx="2441575" cy="2590800"/>
            <a:chOff x="4080" y="1008"/>
            <a:chExt cx="1538" cy="1632"/>
          </a:xfrm>
        </p:grpSpPr>
        <p:grpSp>
          <p:nvGrpSpPr>
            <p:cNvPr id="70706" name="Group 50"/>
            <p:cNvGrpSpPr>
              <a:grpSpLocks/>
            </p:cNvGrpSpPr>
            <p:nvPr/>
          </p:nvGrpSpPr>
          <p:grpSpPr bwMode="auto">
            <a:xfrm>
              <a:off x="4080" y="1008"/>
              <a:ext cx="1538" cy="1632"/>
              <a:chOff x="4080" y="720"/>
              <a:chExt cx="1538" cy="1632"/>
            </a:xfrm>
          </p:grpSpPr>
          <p:grpSp>
            <p:nvGrpSpPr>
              <p:cNvPr id="70697" name="Group 41"/>
              <p:cNvGrpSpPr>
                <a:grpSpLocks/>
              </p:cNvGrpSpPr>
              <p:nvPr/>
            </p:nvGrpSpPr>
            <p:grpSpPr bwMode="auto">
              <a:xfrm>
                <a:off x="4080" y="720"/>
                <a:ext cx="1538" cy="1632"/>
                <a:chOff x="4080" y="720"/>
                <a:chExt cx="1538" cy="1632"/>
              </a:xfrm>
            </p:grpSpPr>
            <p:grpSp>
              <p:nvGrpSpPr>
                <p:cNvPr id="70660" name="Group 4"/>
                <p:cNvGrpSpPr>
                  <a:grpSpLocks/>
                </p:cNvGrpSpPr>
                <p:nvPr/>
              </p:nvGrpSpPr>
              <p:grpSpPr bwMode="auto">
                <a:xfrm>
                  <a:off x="4080" y="720"/>
                  <a:ext cx="1538" cy="1632"/>
                  <a:chOff x="4032" y="2352"/>
                  <a:chExt cx="1538" cy="1632"/>
                </a:xfrm>
              </p:grpSpPr>
              <p:grpSp>
                <p:nvGrpSpPr>
                  <p:cNvPr id="70661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4128" y="2352"/>
                    <a:ext cx="1392" cy="1632"/>
                    <a:chOff x="4128" y="2352"/>
                    <a:chExt cx="1392" cy="1632"/>
                  </a:xfrm>
                </p:grpSpPr>
                <p:grpSp>
                  <p:nvGrpSpPr>
                    <p:cNvPr id="70662" name="Group 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28" y="2352"/>
                      <a:ext cx="1392" cy="1632"/>
                      <a:chOff x="4128" y="2352"/>
                      <a:chExt cx="1392" cy="1632"/>
                    </a:xfrm>
                  </p:grpSpPr>
                  <p:grpSp>
                    <p:nvGrpSpPr>
                      <p:cNvPr id="70663" name="Group 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28" y="2352"/>
                        <a:ext cx="1392" cy="1632"/>
                        <a:chOff x="4128" y="2352"/>
                        <a:chExt cx="1392" cy="1632"/>
                      </a:xfrm>
                    </p:grpSpPr>
                    <p:sp>
                      <p:nvSpPr>
                        <p:cNvPr id="70664" name="Oval 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76" y="3408"/>
                          <a:ext cx="1296" cy="576"/>
                        </a:xfrm>
                        <a:prstGeom prst="ellipse">
                          <a:avLst/>
                        </a:prstGeom>
                        <a:solidFill>
                          <a:srgbClr val="CCCC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lIns="91430" tIns="45715" rIns="91430" bIns="45715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70665" name="Group 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128" y="2352"/>
                          <a:ext cx="1392" cy="1152"/>
                          <a:chOff x="4128" y="2352"/>
                          <a:chExt cx="1392" cy="1152"/>
                        </a:xfrm>
                      </p:grpSpPr>
                      <p:grpSp>
                        <p:nvGrpSpPr>
                          <p:cNvPr id="70666" name="Group 1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232" y="2400"/>
                            <a:ext cx="288" cy="480"/>
                            <a:chOff x="5184" y="2400"/>
                            <a:chExt cx="288" cy="480"/>
                          </a:xfrm>
                        </p:grpSpPr>
                        <p:sp>
                          <p:nvSpPr>
                            <p:cNvPr id="70667" name="Oval 11"/>
                            <p:cNvSpPr>
                              <a:spLocks noChangeAspect="1" noChangeArrowheads="1"/>
                            </p:cNvSpPr>
                            <p:nvPr/>
                          </p:nvSpPr>
                          <p:spPr bwMode="auto">
                            <a:xfrm>
                              <a:off x="5184" y="2592"/>
                              <a:ext cx="288" cy="288"/>
                            </a:xfrm>
                            <a:prstGeom prst="ellipse">
                              <a:avLst/>
                            </a:prstGeom>
                            <a:solidFill>
                              <a:schemeClr val="accent1"/>
                            </a:solidFill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lIns="91430" tIns="45715" rIns="91430" bIns="45715" anchor="ctr"/>
                            <a:lstStyle/>
                            <a:p>
                              <a:pPr algn="ctr"/>
                              <a:r>
                                <a:rPr lang="en-US" sz="1600"/>
                                <a:t>U</a:t>
                              </a:r>
                              <a:r>
                                <a:rPr lang="en-US" sz="1600" baseline="-25000"/>
                                <a:t>2</a:t>
                              </a:r>
                            </a:p>
                          </p:txBody>
                        </p:sp>
                        <p:sp>
                          <p:nvSpPr>
                            <p:cNvPr id="70668" name="Line 1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376" y="2400"/>
                              <a:ext cx="0" cy="192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 type="triangle" w="med" len="med"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70669" name="Line 1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280" y="2400"/>
                              <a:ext cx="0" cy="192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 type="triangl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70670" name="Line 1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424" y="2880"/>
                            <a:ext cx="0" cy="14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 type="triangle" w="med" len="med"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0671" name="Line 1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328" y="2880"/>
                            <a:ext cx="0" cy="14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 type="triangle" w="med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0672" name="Oval 16"/>
                          <p:cNvSpPr>
                            <a:spLocks noChangeAspect="1" noChangeArrowheads="1"/>
                          </p:cNvSpPr>
                          <p:nvPr/>
                        </p:nvSpPr>
                        <p:spPr bwMode="auto">
                          <a:xfrm>
                            <a:off x="5232" y="3024"/>
                            <a:ext cx="288" cy="288"/>
                          </a:xfrm>
                          <a:prstGeom prst="ellipse">
                            <a:avLst/>
                          </a:prstGeom>
                          <a:solidFill>
                            <a:srgbClr val="CCCC00"/>
                          </a:solidFill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lIns="91430" tIns="45715" rIns="91430" bIns="45715" anchor="ctr"/>
                          <a:lstStyle/>
                          <a:p>
                            <a:pPr algn="ctr"/>
                            <a:r>
                              <a:rPr lang="en-US" sz="1600"/>
                              <a:t>FE</a:t>
                            </a:r>
                            <a:r>
                              <a:rPr lang="en-US" sz="1600" baseline="-25000"/>
                              <a:t>2</a:t>
                            </a:r>
                          </a:p>
                        </p:txBody>
                      </p:sp>
                      <p:grpSp>
                        <p:nvGrpSpPr>
                          <p:cNvPr id="70673" name="Group 1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128" y="2352"/>
                            <a:ext cx="288" cy="1152"/>
                            <a:chOff x="4128" y="2352"/>
                            <a:chExt cx="288" cy="1152"/>
                          </a:xfrm>
                        </p:grpSpPr>
                        <p:sp>
                          <p:nvSpPr>
                            <p:cNvPr id="70674" name="Oval 18"/>
                            <p:cNvSpPr>
                              <a:spLocks noChangeAspect="1" noChangeArrowheads="1"/>
                            </p:cNvSpPr>
                            <p:nvPr/>
                          </p:nvSpPr>
                          <p:spPr bwMode="auto">
                            <a:xfrm>
                              <a:off x="4128" y="2592"/>
                              <a:ext cx="288" cy="288"/>
                            </a:xfrm>
                            <a:prstGeom prst="ellipse">
                              <a:avLst/>
                            </a:prstGeom>
                            <a:solidFill>
                              <a:schemeClr val="accent1"/>
                            </a:solidFill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lIns="91430" tIns="45715" rIns="91430" bIns="45715" anchor="ctr"/>
                            <a:lstStyle/>
                            <a:p>
                              <a:pPr algn="ctr"/>
                              <a:r>
                                <a:rPr lang="en-US" sz="1600"/>
                                <a:t>U</a:t>
                              </a:r>
                              <a:r>
                                <a:rPr lang="en-US" sz="1600" baseline="-25000"/>
                                <a:t>1</a:t>
                              </a:r>
                            </a:p>
                          </p:txBody>
                        </p:sp>
                        <p:sp>
                          <p:nvSpPr>
                            <p:cNvPr id="70675" name="Line 1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224" y="2880"/>
                              <a:ext cx="0" cy="144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 type="triangl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70676" name="Line 2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320" y="2352"/>
                              <a:ext cx="0" cy="24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 type="triangle" w="med" len="med"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70677" name="Line 2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320" y="2880"/>
                              <a:ext cx="0" cy="144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 type="triangle" w="med" len="med"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70678" name="Line 2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224" y="2352"/>
                              <a:ext cx="0" cy="24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 type="triangl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70679" name="Oval 23"/>
                            <p:cNvSpPr>
                              <a:spLocks noChangeAspect="1" noChangeArrowheads="1"/>
                            </p:cNvSpPr>
                            <p:nvPr/>
                          </p:nvSpPr>
                          <p:spPr bwMode="auto">
                            <a:xfrm>
                              <a:off x="4128" y="3024"/>
                              <a:ext cx="288" cy="288"/>
                            </a:xfrm>
                            <a:prstGeom prst="ellipse">
                              <a:avLst/>
                            </a:prstGeom>
                            <a:solidFill>
                              <a:srgbClr val="CCCC00"/>
                            </a:solidFill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lIns="91430" tIns="45715" rIns="91430" bIns="45715" anchor="ctr"/>
                            <a:lstStyle/>
                            <a:p>
                              <a:pPr algn="ctr"/>
                              <a:r>
                                <a:rPr lang="en-US" sz="1600"/>
                                <a:t>FE</a:t>
                              </a:r>
                              <a:r>
                                <a:rPr lang="en-US" sz="1600" baseline="-25000"/>
                                <a:t>1</a:t>
                              </a:r>
                            </a:p>
                          </p:txBody>
                        </p:sp>
                        <p:sp>
                          <p:nvSpPr>
                            <p:cNvPr id="70680" name="Line 2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272" y="3312"/>
                              <a:ext cx="48" cy="192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 type="triangl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70681" name="Line 2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368" y="3264"/>
                              <a:ext cx="48" cy="192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 type="triangle" w="med" len="med"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70682" name="Line 2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5184" y="3264"/>
                            <a:ext cx="96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 type="triangle" w="med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0683" name="Line 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5280" y="3312"/>
                            <a:ext cx="96" cy="19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 type="triangle" w="med" len="med"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sp>
                    <p:nvSpPr>
                      <p:cNvPr id="70684" name="Oval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12" y="3024"/>
                        <a:ext cx="576" cy="96"/>
                      </a:xfrm>
                      <a:prstGeom prst="ellipse">
                        <a:avLst/>
                      </a:prstGeom>
                      <a:solidFill>
                        <a:srgbClr val="CCCC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685" name="Oval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12" y="3168"/>
                        <a:ext cx="576" cy="96"/>
                      </a:xfrm>
                      <a:prstGeom prst="ellipse">
                        <a:avLst/>
                      </a:prstGeom>
                      <a:solidFill>
                        <a:srgbClr val="CCCC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70686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16" y="3072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687" name="Line 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16" y="3216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688" name="Line 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88" y="3168"/>
                      <a:ext cx="144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689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88" y="3072"/>
                      <a:ext cx="144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0690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3312"/>
                    <a:ext cx="2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30" tIns="45715" rIns="91430" bIns="45715">
                    <a:spAutoFit/>
                  </a:bodyPr>
                  <a:lstStyle/>
                  <a:p>
                    <a:r>
                      <a:rPr lang="en-US" sz="1400"/>
                      <a:t>OK</a:t>
                    </a:r>
                  </a:p>
                </p:txBody>
              </p:sp>
              <p:sp>
                <p:nvSpPr>
                  <p:cNvPr id="70691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8" y="3281"/>
                    <a:ext cx="29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30" tIns="45715" rIns="91430" bIns="45715">
                    <a:spAutoFit/>
                  </a:bodyPr>
                  <a:lstStyle/>
                  <a:p>
                    <a:r>
                      <a:rPr lang="en-US" sz="1400"/>
                      <a:t>GO</a:t>
                    </a:r>
                  </a:p>
                </p:txBody>
              </p:sp>
              <p:sp>
                <p:nvSpPr>
                  <p:cNvPr id="70692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80" y="3329"/>
                    <a:ext cx="29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30" tIns="45715" rIns="91430" bIns="45715">
                    <a:spAutoFit/>
                  </a:bodyPr>
                  <a:lstStyle/>
                  <a:p>
                    <a:r>
                      <a:rPr lang="en-US" sz="1400"/>
                      <a:t>GO</a:t>
                    </a:r>
                  </a:p>
                </p:txBody>
              </p:sp>
              <p:sp>
                <p:nvSpPr>
                  <p:cNvPr id="70693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3264"/>
                    <a:ext cx="2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30" tIns="45715" rIns="91430" bIns="45715">
                    <a:spAutoFit/>
                  </a:bodyPr>
                  <a:lstStyle/>
                  <a:p>
                    <a:r>
                      <a:rPr lang="en-US" sz="1400"/>
                      <a:t>OK</a:t>
                    </a:r>
                  </a:p>
                </p:txBody>
              </p:sp>
            </p:grpSp>
            <p:sp>
              <p:nvSpPr>
                <p:cNvPr id="70694" name="Oval 38"/>
                <p:cNvSpPr>
                  <a:spLocks noChangeAspect="1" noChangeArrowheads="1"/>
                </p:cNvSpPr>
                <p:nvPr/>
              </p:nvSpPr>
              <p:spPr bwMode="auto">
                <a:xfrm>
                  <a:off x="4368" y="1872"/>
                  <a:ext cx="144" cy="14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695" name="Oval 39"/>
                <p:cNvSpPr>
                  <a:spLocks noChangeAspect="1" noChangeArrowheads="1"/>
                </p:cNvSpPr>
                <p:nvPr/>
              </p:nvSpPr>
              <p:spPr bwMode="auto">
                <a:xfrm>
                  <a:off x="5184" y="1872"/>
                  <a:ext cx="144" cy="14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698" name="Line 42"/>
              <p:cNvSpPr>
                <a:spLocks noChangeShapeType="1"/>
              </p:cNvSpPr>
              <p:nvPr/>
            </p:nvSpPr>
            <p:spPr bwMode="auto">
              <a:xfrm flipV="1">
                <a:off x="4512" y="1824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99" name="Line 43"/>
              <p:cNvSpPr>
                <a:spLocks noChangeShapeType="1"/>
              </p:cNvSpPr>
              <p:nvPr/>
            </p:nvSpPr>
            <p:spPr bwMode="auto">
              <a:xfrm flipV="1">
                <a:off x="4512" y="192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01" name="Line 45"/>
              <p:cNvSpPr>
                <a:spLocks noChangeShapeType="1"/>
              </p:cNvSpPr>
              <p:nvPr/>
            </p:nvSpPr>
            <p:spPr bwMode="auto">
              <a:xfrm flipH="1" flipV="1">
                <a:off x="5088" y="192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02" name="Line 46"/>
              <p:cNvSpPr>
                <a:spLocks noChangeShapeType="1"/>
              </p:cNvSpPr>
              <p:nvPr/>
            </p:nvSpPr>
            <p:spPr bwMode="auto">
              <a:xfrm flipH="1" flipV="1">
                <a:off x="5088" y="1824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14" name="Rectangle 58"/>
            <p:cNvSpPr>
              <a:spLocks noChangeArrowheads="1"/>
            </p:cNvSpPr>
            <p:nvPr/>
          </p:nvSpPr>
          <p:spPr bwMode="auto">
            <a:xfrm>
              <a:off x="4752" y="2256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lang="en-US">
                  <a:sym typeface="Symbol" pitchFamily="18" charset="2"/>
                </a:rPr>
                <a:t></a:t>
              </a:r>
            </a:p>
          </p:txBody>
        </p:sp>
      </p:grp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sz="4000"/>
              <a:t>SafeSynch Implementations</a:t>
            </a:r>
            <a:endParaRPr lang="en-US" sz="3600">
              <a:solidFill>
                <a:srgbClr val="006600"/>
              </a:solidFill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5943600" cy="3768725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𝑆𝑎𝑓𝑒𝑆𝑦𝑛𝑐h</m:t>
                    </m:r>
                  </m:oMath>
                </a14:m>
                <a:r>
                  <a:rPr lang="en-US" sz="2400" dirty="0" err="1"/>
                  <a:t>’s</a:t>
                </a:r>
                <a:r>
                  <a:rPr lang="en-US" sz="2400" dirty="0"/>
                  <a:t> job:  After receiving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𝑂𝐾</m:t>
                    </m:r>
                  </m:oMath>
                </a14:m>
                <a:r>
                  <a:rPr lang="en-US" sz="2400" dirty="0">
                    <a:solidFill>
                      <a:srgbClr val="CC0000"/>
                    </a:solidFill>
                  </a:rPr>
                  <a:t> </a:t>
                </a:r>
                <a:r>
                  <a:rPr lang="en-US" sz="2400" dirty="0"/>
                  <a:t>for round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at location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and all its neighbors,  send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𝐺𝑂</m:t>
                    </m:r>
                  </m:oMath>
                </a14:m>
                <a:r>
                  <a:rPr lang="en-US" sz="2400" dirty="0"/>
                  <a:t> for round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at location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Synchronizer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: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When process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receives</a:t>
                </a:r>
                <a:r>
                  <a:rPr lang="en-US" sz="2000" dirty="0">
                    <a:solidFill>
                      <a:srgbClr val="CC0000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𝑂𝐾</m:t>
                    </m:r>
                    <m:r>
                      <a:rPr lang="en-US" sz="2000" i="1" baseline="-25000" dirty="0" err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, </a:t>
                </a:r>
                <a:r>
                  <a:rPr lang="en-US" sz="2000" dirty="0">
                    <a:sym typeface="Symbol" pitchFamily="18" charset="2"/>
                  </a:rPr>
                  <a:t>sends to neighbors.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When process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hears that it and all its neighbors have received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𝑂𝐾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s, outputs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𝐺𝑂</m:t>
                    </m:r>
                    <m:r>
                      <a:rPr lang="en-US" sz="2000" i="1" baseline="-25000" dirty="0" err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Obviously implements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𝑆𝑎𝑓𝑒𝑆𝑦𝑛𝑐h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4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0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5943600" cy="3768725"/>
              </a:xfrm>
              <a:blipFill rotWithShape="1">
                <a:blip r:embed="rId3"/>
                <a:stretch>
                  <a:fillRect l="-1333" t="-3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703" name="Rectangle 47"/>
              <p:cNvSpPr>
                <a:spLocks noChangeArrowheads="1"/>
              </p:cNvSpPr>
              <p:nvPr/>
            </p:nvSpPr>
            <p:spPr bwMode="auto">
              <a:xfrm>
                <a:off x="457200" y="4419600"/>
                <a:ext cx="8686800" cy="2438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0" tIns="45715" rIns="91430" bIns="45715"/>
              <a:lstStyle/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Complexity:</a:t>
                </a:r>
                <a:r>
                  <a:rPr lang="en-US" sz="2400" dirty="0">
                    <a:sym typeface="Symbol" pitchFamily="18" charset="2"/>
                  </a:rPr>
                  <a:t>  To emulate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rounds:</a:t>
                </a:r>
              </a:p>
              <a:p>
                <a:pPr marL="742950" lvl="1" indent="-285750">
                  <a:lnSpc>
                    <a:spcPct val="8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sz="2000" dirty="0">
                    <a:sym typeface="Symbol" pitchFamily="18" charset="2"/>
                  </a:rPr>
                  <a:t>Messages:   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𝑚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+ 2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|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|,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if </a:t>
                </a:r>
                <a:r>
                  <a:rPr lang="en-US" sz="2000" dirty="0" smtClean="0">
                    <a:sym typeface="Symbol" pitchFamily="18" charset="2"/>
                  </a:rPr>
                  <a:t>synchronous algorithm </a:t>
                </a:r>
                <a:r>
                  <a:rPr lang="en-US" sz="2000" dirty="0">
                    <a:sym typeface="Symbol" pitchFamily="18" charset="2"/>
                  </a:rPr>
                  <a:t>sends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</a:t>
                </a:r>
                <a:r>
                  <a:rPr lang="en-US" sz="2000" dirty="0" smtClean="0">
                    <a:sym typeface="Symbol" pitchFamily="18" charset="2"/>
                  </a:rPr>
                  <a:t>messages </a:t>
                </a:r>
                <a:r>
                  <a:rPr lang="en-US" sz="2000" dirty="0">
                    <a:sym typeface="Symbol" pitchFamily="18" charset="2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rounds.</a:t>
                </a:r>
              </a:p>
              <a:p>
                <a:pPr marL="742950" lvl="1" indent="-285750">
                  <a:lnSpc>
                    <a:spcPct val="80000"/>
                  </a:lnSpc>
                  <a:spcBef>
                    <a:spcPct val="20000"/>
                  </a:spcBef>
                </a:pPr>
                <a:endParaRPr lang="en-US" sz="2000" dirty="0"/>
              </a:p>
              <a:p>
                <a:pPr marL="742950" lvl="1" indent="-285750">
                  <a:lnSpc>
                    <a:spcPct val="80000"/>
                  </a:lnSpc>
                  <a:spcBef>
                    <a:spcPct val="20000"/>
                  </a:spcBef>
                </a:pPr>
                <a:endParaRPr lang="en-US" sz="2000" dirty="0"/>
              </a:p>
              <a:p>
                <a:pPr marL="742950" lvl="1" indent="-285750">
                  <a:lnSpc>
                    <a:spcPct val="80000"/>
                  </a:lnSpc>
                  <a:spcBef>
                    <a:spcPct val="20000"/>
                  </a:spcBef>
                </a:pPr>
                <a:endParaRPr lang="en-US" sz="2000" dirty="0"/>
              </a:p>
              <a:p>
                <a:pPr marL="742950" lvl="1" indent="-285750">
                  <a:spcBef>
                    <a:spcPct val="20000"/>
                  </a:spcBef>
                  <a:buFontTx/>
                  <a:buChar char="–"/>
                </a:pPr>
                <a:r>
                  <a:rPr lang="en-US" sz="2000" dirty="0"/>
                  <a:t>Time:   </a:t>
                </a:r>
                <a:r>
                  <a:rPr lang="en-US" sz="2000" dirty="0">
                    <a:sym typeface="Symbol" pitchFamily="18" charset="2"/>
                  </a:rPr>
                  <a:t>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</a:rPr>
                      <m:t> (3</m:t>
                    </m:r>
                    <m:r>
                      <a:rPr lang="en-US" sz="2000" i="1" dirty="0" smtClean="0">
                        <a:latin typeface="Cambria Math"/>
                      </a:rPr>
                      <m:t>𝑑</m:t>
                    </m:r>
                    <m:r>
                      <a:rPr lang="en-US" sz="2000" i="1" dirty="0" smtClean="0">
                        <a:latin typeface="Cambria Math"/>
                      </a:rPr>
                      <m:t> + </m:t>
                    </m:r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𝑙</m:t>
                    </m:r>
                    <m:r>
                      <a:rPr lang="en-US" sz="2000" i="1" dirty="0" smtClean="0">
                        <a:latin typeface="Cambria Math"/>
                      </a:rPr>
                      <m:t>))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0703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419600"/>
                <a:ext cx="8686800" cy="2438400"/>
              </a:xfrm>
              <a:prstGeom prst="rect">
                <a:avLst/>
              </a:prstGeom>
              <a:blipFill rotWithShape="1">
                <a:blip r:embed="rId4"/>
                <a:stretch>
                  <a:fillRect l="-1123" t="-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718" name="Group 62"/>
          <p:cNvGrpSpPr>
            <a:grpSpLocks/>
          </p:cNvGrpSpPr>
          <p:nvPr/>
        </p:nvGrpSpPr>
        <p:grpSpPr bwMode="auto">
          <a:xfrm>
            <a:off x="685800" y="5105400"/>
            <a:ext cx="2987675" cy="833438"/>
            <a:chOff x="432" y="3216"/>
            <a:chExt cx="1882" cy="525"/>
          </a:xfrm>
        </p:grpSpPr>
        <p:sp>
          <p:nvSpPr>
            <p:cNvPr id="70704" name="AutoShape 48"/>
            <p:cNvSpPr>
              <a:spLocks/>
            </p:cNvSpPr>
            <p:nvPr/>
          </p:nvSpPr>
          <p:spPr bwMode="auto">
            <a:xfrm rot="-5400000">
              <a:off x="1848" y="3096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7" name="Text Box 51"/>
            <p:cNvSpPr txBox="1">
              <a:spLocks noChangeArrowheads="1"/>
            </p:cNvSpPr>
            <p:nvPr/>
          </p:nvSpPr>
          <p:spPr bwMode="auto">
            <a:xfrm>
              <a:off x="432" y="3504"/>
              <a:ext cx="188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lang="en-US"/>
                <a:t>Messages and acks by FEs</a:t>
              </a:r>
            </a:p>
          </p:txBody>
        </p:sp>
        <p:sp>
          <p:nvSpPr>
            <p:cNvPr id="70708" name="Line 52"/>
            <p:cNvSpPr>
              <a:spLocks noChangeShapeType="1"/>
            </p:cNvSpPr>
            <p:nvPr/>
          </p:nvSpPr>
          <p:spPr bwMode="auto">
            <a:xfrm flipV="1">
              <a:off x="1728" y="331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17" name="Group 61"/>
          <p:cNvGrpSpPr>
            <a:grpSpLocks/>
          </p:cNvGrpSpPr>
          <p:nvPr/>
        </p:nvGrpSpPr>
        <p:grpSpPr bwMode="auto">
          <a:xfrm>
            <a:off x="3581400" y="5105400"/>
            <a:ext cx="2492375" cy="830263"/>
            <a:chOff x="2256" y="3216"/>
            <a:chExt cx="1570" cy="439"/>
          </a:xfrm>
        </p:grpSpPr>
        <p:sp>
          <p:nvSpPr>
            <p:cNvPr id="70705" name="AutoShape 49"/>
            <p:cNvSpPr>
              <a:spLocks/>
            </p:cNvSpPr>
            <p:nvPr/>
          </p:nvSpPr>
          <p:spPr bwMode="auto">
            <a:xfrm rot="-5400000">
              <a:off x="2424" y="3048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0" name="Text Box 54"/>
            <p:cNvSpPr txBox="1">
              <a:spLocks noChangeArrowheads="1"/>
            </p:cNvSpPr>
            <p:nvPr/>
          </p:nvSpPr>
          <p:spPr bwMode="auto">
            <a:xfrm>
              <a:off x="2496" y="3456"/>
              <a:ext cx="1330" cy="1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0" tIns="45715" rIns="91430" bIns="45715">
              <a:spAutoFit/>
            </a:bodyPr>
            <a:lstStyle/>
            <a:p>
              <a:r>
                <a:rPr lang="en-US"/>
                <a:t>Messages within </a:t>
              </a:r>
              <a:r>
                <a:rPr lang="en-US">
                  <a:sym typeface="Symbol" pitchFamily="18" charset="2"/>
                </a:rPr>
                <a:t></a:t>
              </a:r>
            </a:p>
          </p:txBody>
        </p:sp>
        <p:sp>
          <p:nvSpPr>
            <p:cNvPr id="70716" name="Line 60"/>
            <p:cNvSpPr>
              <a:spLocks noChangeShapeType="1"/>
            </p:cNvSpPr>
            <p:nvPr/>
          </p:nvSpPr>
          <p:spPr bwMode="auto">
            <a:xfrm flipH="1" flipV="1">
              <a:off x="2496" y="33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36" name="Group 80"/>
          <p:cNvGrpSpPr>
            <a:grpSpLocks/>
          </p:cNvGrpSpPr>
          <p:nvPr/>
        </p:nvGrpSpPr>
        <p:grpSpPr bwMode="auto">
          <a:xfrm>
            <a:off x="6781800" y="5105400"/>
            <a:ext cx="2068513" cy="1524000"/>
            <a:chOff x="4272" y="3216"/>
            <a:chExt cx="1303" cy="960"/>
          </a:xfrm>
        </p:grpSpPr>
        <p:grpSp>
          <p:nvGrpSpPr>
            <p:cNvPr id="70730" name="Group 74"/>
            <p:cNvGrpSpPr>
              <a:grpSpLocks/>
            </p:cNvGrpSpPr>
            <p:nvPr/>
          </p:nvGrpSpPr>
          <p:grpSpPr bwMode="auto">
            <a:xfrm>
              <a:off x="4752" y="3216"/>
              <a:ext cx="823" cy="960"/>
              <a:chOff x="4656" y="3216"/>
              <a:chExt cx="823" cy="960"/>
            </a:xfrm>
          </p:grpSpPr>
          <p:grpSp>
            <p:nvGrpSpPr>
              <p:cNvPr id="70729" name="Group 73"/>
              <p:cNvGrpSpPr>
                <a:grpSpLocks/>
              </p:cNvGrpSpPr>
              <p:nvPr/>
            </p:nvGrpSpPr>
            <p:grpSpPr bwMode="auto">
              <a:xfrm>
                <a:off x="4656" y="3360"/>
                <a:ext cx="576" cy="816"/>
                <a:chOff x="4656" y="3360"/>
                <a:chExt cx="576" cy="816"/>
              </a:xfrm>
            </p:grpSpPr>
            <p:grpSp>
              <p:nvGrpSpPr>
                <p:cNvPr id="70728" name="Group 72"/>
                <p:cNvGrpSpPr>
                  <a:grpSpLocks/>
                </p:cNvGrpSpPr>
                <p:nvPr/>
              </p:nvGrpSpPr>
              <p:grpSpPr bwMode="auto">
                <a:xfrm>
                  <a:off x="4656" y="3360"/>
                  <a:ext cx="576" cy="816"/>
                  <a:chOff x="4656" y="3360"/>
                  <a:chExt cx="576" cy="816"/>
                </a:xfrm>
              </p:grpSpPr>
              <p:sp>
                <p:nvSpPr>
                  <p:cNvPr id="70720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3360"/>
                    <a:ext cx="0" cy="81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721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3360"/>
                    <a:ext cx="0" cy="81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0722" name="Line 66"/>
                <p:cNvSpPr>
                  <a:spLocks noChangeShapeType="1"/>
                </p:cNvSpPr>
                <p:nvPr/>
              </p:nvSpPr>
              <p:spPr bwMode="auto">
                <a:xfrm>
                  <a:off x="4656" y="3360"/>
                  <a:ext cx="57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23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4656" y="3552"/>
                  <a:ext cx="57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24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4656" y="3840"/>
                  <a:ext cx="57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725" name="Text Box 69"/>
              <p:cNvSpPr txBox="1">
                <a:spLocks noChangeArrowheads="1"/>
              </p:cNvSpPr>
              <p:nvPr/>
            </p:nvSpPr>
            <p:spPr bwMode="auto">
              <a:xfrm>
                <a:off x="4704" y="3216"/>
                <a:ext cx="42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 sz="1600"/>
                  <a:t>msgs</a:t>
                </a:r>
              </a:p>
            </p:txBody>
          </p:sp>
          <p:sp>
            <p:nvSpPr>
              <p:cNvPr id="70726" name="Text Box 70"/>
              <p:cNvSpPr txBox="1">
                <a:spLocks noChangeArrowheads="1"/>
              </p:cNvSpPr>
              <p:nvPr/>
            </p:nvSpPr>
            <p:spPr bwMode="auto">
              <a:xfrm>
                <a:off x="4752" y="3600"/>
                <a:ext cx="3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 sz="1600"/>
                  <a:t>acks</a:t>
                </a:r>
              </a:p>
            </p:txBody>
          </p:sp>
          <p:sp>
            <p:nvSpPr>
              <p:cNvPr id="70727" name="Text Box 71"/>
              <p:cNvSpPr txBox="1">
                <a:spLocks noChangeArrowheads="1"/>
              </p:cNvSpPr>
              <p:nvPr/>
            </p:nvSpPr>
            <p:spPr bwMode="auto">
              <a:xfrm>
                <a:off x="4800" y="3936"/>
                <a:ext cx="6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 sz="1600"/>
                  <a:t>report-OK</a:t>
                </a:r>
              </a:p>
            </p:txBody>
          </p:sp>
        </p:grpSp>
        <p:sp>
          <p:nvSpPr>
            <p:cNvPr id="70731" name="AutoShape 75"/>
            <p:cNvSpPr>
              <a:spLocks/>
            </p:cNvSpPr>
            <p:nvPr/>
          </p:nvSpPr>
          <p:spPr bwMode="auto">
            <a:xfrm>
              <a:off x="4608" y="3360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2" name="AutoShape 76"/>
            <p:cNvSpPr>
              <a:spLocks/>
            </p:cNvSpPr>
            <p:nvPr/>
          </p:nvSpPr>
          <p:spPr bwMode="auto">
            <a:xfrm>
              <a:off x="4608" y="3888"/>
              <a:ext cx="96" cy="192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3" name="Text Box 77"/>
            <p:cNvSpPr txBox="1">
              <a:spLocks noChangeArrowheads="1"/>
            </p:cNvSpPr>
            <p:nvPr/>
          </p:nvSpPr>
          <p:spPr bwMode="auto">
            <a:xfrm>
              <a:off x="4272" y="3456"/>
              <a:ext cx="3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lang="en-US"/>
                <a:t>FE</a:t>
              </a:r>
            </a:p>
          </p:txBody>
        </p:sp>
        <p:sp>
          <p:nvSpPr>
            <p:cNvPr id="70735" name="Text Box 79"/>
            <p:cNvSpPr txBox="1">
              <a:spLocks noChangeArrowheads="1"/>
            </p:cNvSpPr>
            <p:nvPr/>
          </p:nvSpPr>
          <p:spPr bwMode="auto">
            <a:xfrm>
              <a:off x="4406" y="386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lang="en-US">
                  <a:sym typeface="Symbol" pitchFamily="18" charset="2"/>
                </a:rPr>
                <a:t>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35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70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To emulate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rounds: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𝑆𝑎𝑓𝑒𝑆𝑦𝑛𝑐h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system with Synchronizer  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Messages: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𝑚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 + 2 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 |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𝐸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|</m:t>
                    </m:r>
                  </m:oMath>
                </a14:m>
                <a:endParaRPr lang="en-US" sz="1800" b="1" dirty="0"/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Time: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𝑟</m:t>
                    </m:r>
                    <m:r>
                      <a:rPr lang="en-US" sz="1800" i="1" dirty="0" smtClean="0">
                        <a:latin typeface="Cambria Math"/>
                      </a:rPr>
                      <m:t> (3</m:t>
                    </m:r>
                    <m:r>
                      <a:rPr lang="en-US" sz="1800" i="1" dirty="0" smtClean="0">
                        <a:latin typeface="Cambria Math"/>
                      </a:rPr>
                      <m:t>𝑑</m:t>
                    </m:r>
                    <m:r>
                      <a:rPr lang="en-US" sz="1800" i="1" dirty="0" smtClean="0">
                        <a:latin typeface="Cambria Math"/>
                      </a:rPr>
                      <m:t> + </m:t>
                    </m:r>
                    <m:r>
                      <a:rPr lang="en-US" sz="1800" i="1" dirty="0" smtClean="0">
                        <a:latin typeface="Cambria Math"/>
                      </a:rPr>
                      <m:t>𝑂</m:t>
                    </m:r>
                    <m:r>
                      <a:rPr lang="en-US" sz="1800" i="1" dirty="0" smtClean="0">
                        <a:latin typeface="Cambria Math"/>
                      </a:rPr>
                      <m:t>(</m:t>
                    </m:r>
                    <m:r>
                      <a:rPr lang="en-US" sz="1800" i="1" dirty="0" smtClean="0">
                        <a:latin typeface="Cambria Math"/>
                      </a:rPr>
                      <m:t>𝑙</m:t>
                    </m:r>
                    <m:r>
                      <a:rPr lang="en-US" sz="1800" i="1" dirty="0" smtClean="0">
                        <a:latin typeface="Cambria Math"/>
                      </a:rPr>
                      <m:t>))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𝑆𝑖𝑚𝑝𝑙𝑒𝑆𝑦𝑛𝑐h</m:t>
                    </m:r>
                  </m:oMath>
                </a14:m>
                <a:endParaRPr lang="en-US" sz="2000" dirty="0"/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Messages: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2 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 |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𝐸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|</m:t>
                    </m:r>
                  </m:oMath>
                </a14:m>
                <a:endParaRPr lang="en-US" sz="1800" b="1" dirty="0"/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Time: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𝑟</m:t>
                    </m:r>
                    <m:r>
                      <a:rPr lang="en-US" sz="1800" i="1" dirty="0" smtClean="0">
                        <a:latin typeface="Cambria Math"/>
                      </a:rPr>
                      <m:t> (</m:t>
                    </m:r>
                    <m:r>
                      <a:rPr lang="en-US" sz="1800" i="1" dirty="0" smtClean="0">
                        <a:latin typeface="Cambria Math"/>
                      </a:rPr>
                      <m:t>𝑑</m:t>
                    </m:r>
                    <m:r>
                      <a:rPr lang="en-US" sz="1800" i="1" dirty="0" smtClean="0">
                        <a:latin typeface="Cambria Math"/>
                      </a:rPr>
                      <m:t> + </m:t>
                    </m:r>
                    <m:r>
                      <a:rPr lang="en-US" sz="1800" i="1" dirty="0" smtClean="0">
                        <a:latin typeface="Cambria Math"/>
                      </a:rPr>
                      <m:t>𝑂</m:t>
                    </m:r>
                    <m:r>
                      <a:rPr lang="en-US" sz="1800" i="1" dirty="0" smtClean="0">
                        <a:latin typeface="Cambria Math"/>
                      </a:rPr>
                      <m:t>(</m:t>
                    </m:r>
                    <m:r>
                      <a:rPr lang="en-US" sz="1800" i="1" dirty="0" smtClean="0">
                        <a:latin typeface="Cambria Math"/>
                      </a:rPr>
                      <m:t>𝑙</m:t>
                    </m:r>
                    <m:r>
                      <a:rPr lang="en-US" sz="1800" i="1" dirty="0" smtClean="0">
                        <a:latin typeface="Cambria Math"/>
                      </a:rPr>
                      <m:t>))</m:t>
                    </m:r>
                  </m:oMath>
                </a14:m>
                <a:endParaRPr lang="en-US" sz="18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So Synchronizer </a:t>
                </a:r>
                <a:r>
                  <a:rPr lang="en-US" sz="2400" dirty="0">
                    <a:sym typeface="Symbol" pitchFamily="18" charset="2"/>
                  </a:rPr>
                  <a:t></a:t>
                </a:r>
                <a:r>
                  <a:rPr lang="en-US" sz="2400" dirty="0"/>
                  <a:t> hasn’t improved anything.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Next, Synchronizer </a:t>
                </a:r>
                <a:r>
                  <a:rPr lang="en-US" sz="2400" dirty="0">
                    <a:sym typeface="Symbol" pitchFamily="18" charset="2"/>
                  </a:rPr>
                  <a:t>, with lower message complexity, </a:t>
                </a:r>
                <a:r>
                  <a:rPr lang="en-US" sz="2400" dirty="0" smtClean="0">
                    <a:sym typeface="Symbol" pitchFamily="18" charset="2"/>
                  </a:rPr>
                  <a:t>but higher </a:t>
                </a:r>
                <a:r>
                  <a:rPr lang="en-US" sz="2400" dirty="0">
                    <a:sym typeface="Symbol" pitchFamily="18" charset="2"/>
                  </a:rPr>
                  <a:t>time complexity.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Then Synchronizer , does well in terms of both messages and time, in an important subclass of networks (those with a “cluster” structure).</a:t>
                </a: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2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963" t="-2561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80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Asynchronous spanning tree algorithms:</a:t>
            </a:r>
          </a:p>
          <a:p>
            <a:pPr lvl="1"/>
            <a:r>
              <a:rPr lang="en-US" dirty="0" err="1" smtClean="0"/>
              <a:t>Asynch</a:t>
            </a:r>
            <a:r>
              <a:rPr lang="en-US" dirty="0" smtClean="0"/>
              <a:t> Spanning Tree (not necessarily breadth-first)</a:t>
            </a:r>
          </a:p>
          <a:p>
            <a:pPr lvl="1"/>
            <a:r>
              <a:rPr lang="en-US" dirty="0" smtClean="0"/>
              <a:t>Asynchronous BFS</a:t>
            </a:r>
          </a:p>
          <a:p>
            <a:pPr lvl="1"/>
            <a:r>
              <a:rPr lang="en-US" dirty="0" smtClean="0"/>
              <a:t>Asynchronous Shortest Paths</a:t>
            </a:r>
          </a:p>
          <a:p>
            <a:r>
              <a:rPr lang="en-US" dirty="0" smtClean="0"/>
              <a:t>Important observation:  In a distributed algorithm, fast execution of portions of the algorithm don’t necessarily result in fastest execution overall.</a:t>
            </a:r>
          </a:p>
          <a:p>
            <a:r>
              <a:rPr lang="en-US" dirty="0" smtClean="0"/>
              <a:t>Different from sequential algorithms.</a:t>
            </a:r>
          </a:p>
          <a:p>
            <a:r>
              <a:rPr lang="en-US" dirty="0" smtClean="0"/>
              <a:t>Also GHS Minimum Spanning Tree algorithm.</a:t>
            </a:r>
          </a:p>
          <a:p>
            <a:r>
              <a:rPr lang="en-US" dirty="0" smtClean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Synchronizer </a:t>
            </a:r>
            <a:r>
              <a:rPr lang="en-US">
                <a:sym typeface="Symbol" pitchFamily="18" charset="2"/>
              </a:rPr>
              <a:t>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295400"/>
                <a:ext cx="8534400" cy="48006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Assumes rooted spanning tree of </a:t>
                </a:r>
                <a:r>
                  <a:rPr lang="en-US" sz="2400" dirty="0" smtClean="0"/>
                  <a:t>the graph</a:t>
                </a:r>
                <a:r>
                  <a:rPr lang="en-US" sz="2400" dirty="0"/>
                  <a:t>, height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Algorithm: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All processes </a:t>
                </a:r>
                <a:r>
                  <a:rPr lang="en-US" sz="2000" dirty="0" err="1"/>
                  <a:t>convergecast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𝑂𝐾</m:t>
                    </m:r>
                  </m:oMath>
                </a14:m>
                <a:r>
                  <a:rPr lang="en-US" sz="2000" dirty="0"/>
                  <a:t> to </a:t>
                </a:r>
                <a:r>
                  <a:rPr lang="en-US" sz="2000" dirty="0" smtClean="0"/>
                  <a:t>the root</a:t>
                </a:r>
                <a:r>
                  <a:rPr lang="en-US" sz="2000" dirty="0"/>
                  <a:t>, using spanning tree edges.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Root then </a:t>
                </a:r>
                <a:r>
                  <a:rPr lang="en-US" sz="2000" dirty="0" smtClean="0"/>
                  <a:t>broadcasts </a:t>
                </a:r>
                <a:r>
                  <a:rPr lang="en-US" sz="2000" dirty="0"/>
                  <a:t>permission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𝐺𝑂</m:t>
                    </m:r>
                  </m:oMath>
                </a14:m>
                <a:r>
                  <a:rPr lang="en-US" sz="2000" dirty="0"/>
                  <a:t>, again using the spanning tree.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Obviously implements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𝑆𝑎𝑓𝑒𝑆𝑦𝑛𝑐h</m:t>
                    </m:r>
                  </m:oMath>
                </a14:m>
                <a:r>
                  <a:rPr lang="en-US" sz="2400" dirty="0"/>
                  <a:t> (overkill).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Complexity:</a:t>
                </a:r>
                <a:r>
                  <a:rPr lang="en-US" sz="2400" dirty="0"/>
                  <a:t>  To emulate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400" dirty="0"/>
                  <a:t> rounds, in which </a:t>
                </a:r>
                <a:r>
                  <a:rPr lang="en-US" sz="2400" dirty="0" smtClean="0"/>
                  <a:t>synchronous </a:t>
                </a:r>
                <a:r>
                  <a:rPr lang="en-US" sz="2400" dirty="0"/>
                  <a:t>algorithm sends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 messages: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Messages: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2 </m:t>
                    </m:r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latin typeface="Cambria Math"/>
                      </a:rPr>
                      <m:t>   +   2 </m:t>
                    </m:r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:endParaRPr lang="en-US" sz="1600" dirty="0"/>
              </a:p>
              <a:p>
                <a:pPr lvl="1">
                  <a:lnSpc>
                    <a:spcPct val="80000"/>
                  </a:lnSpc>
                </a:pPr>
                <a:endParaRPr lang="en-US" sz="1600" dirty="0"/>
              </a:p>
              <a:p>
                <a:pPr lvl="1">
                  <a:lnSpc>
                    <a:spcPct val="80000"/>
                  </a:lnSpc>
                </a:pPr>
                <a:endParaRPr lang="en-US" sz="1600" dirty="0"/>
              </a:p>
              <a:p>
                <a:pPr lvl="1">
                  <a:lnSpc>
                    <a:spcPct val="80000"/>
                  </a:lnSpc>
                </a:pPr>
                <a:endParaRPr lang="en-US" sz="1600" dirty="0"/>
              </a:p>
              <a:p>
                <a:pPr lvl="1">
                  <a:lnSpc>
                    <a:spcPct val="80000"/>
                  </a:lnSpc>
                </a:pPr>
                <a:endParaRPr lang="en-US" sz="16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Beats </a:t>
                </a:r>
                <a:r>
                  <a:rPr lang="en-US" sz="2000" dirty="0">
                    <a:sym typeface="Symbol" pitchFamily="18" charset="2"/>
                  </a:rPr>
                  <a:t>: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𝑚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+ 2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|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|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Time:   </a:t>
                </a:r>
                <a:r>
                  <a:rPr lang="en-US" sz="2000" dirty="0">
                    <a:sym typeface="Symbol" pitchFamily="18" charset="2"/>
                  </a:rPr>
                  <a:t>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</a:rPr>
                      <m:t> (2</m:t>
                    </m:r>
                    <m:r>
                      <a:rPr lang="en-US" sz="2000" i="1" dirty="0" smtClean="0">
                        <a:latin typeface="Cambria Math"/>
                      </a:rPr>
                      <m:t>𝑑</m:t>
                    </m:r>
                    <m:r>
                      <a:rPr lang="en-US" sz="2000" i="1" dirty="0" smtClean="0">
                        <a:latin typeface="Cambria Math"/>
                      </a:rPr>
                      <m:t> + </m:t>
                    </m:r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𝑙</m:t>
                    </m:r>
                    <m:r>
                      <a:rPr lang="en-US" sz="2000" i="1" dirty="0" smtClean="0">
                        <a:latin typeface="Cambria Math"/>
                      </a:rPr>
                      <m:t>) + 2</m:t>
                    </m:r>
                    <m:r>
                      <a:rPr lang="en-US" sz="2000" i="1" dirty="0" smtClean="0">
                        <a:latin typeface="Cambria Math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</a:rPr>
                      <m:t> (</m:t>
                    </m:r>
                    <m:r>
                      <a:rPr lang="en-US" sz="2000" i="1" dirty="0" smtClean="0">
                        <a:latin typeface="Cambria Math"/>
                      </a:rPr>
                      <m:t>𝑑</m:t>
                    </m:r>
                    <m:r>
                      <a:rPr lang="en-US" sz="2000" i="1" dirty="0" smtClean="0">
                        <a:latin typeface="Cambria Math"/>
                      </a:rPr>
                      <m:t> + </m:t>
                    </m:r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𝑙</m:t>
                    </m:r>
                    <m:r>
                      <a:rPr lang="en-US" sz="2000" i="1" dirty="0" smtClean="0">
                        <a:latin typeface="Cambria Math"/>
                      </a:rPr>
                      <m:t>)))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80000"/>
                  </a:lnSpc>
                </a:pPr>
                <a:endParaRPr lang="en-US" sz="2000" dirty="0"/>
              </a:p>
            </p:txBody>
          </p:sp>
        </mc:Choice>
        <mc:Fallback xmlns="">
          <p:sp>
            <p:nvSpPr>
              <p:cNvPr id="737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295400"/>
                <a:ext cx="8534400" cy="4800600"/>
              </a:xfrm>
              <a:blipFill rotWithShape="1">
                <a:blip r:embed="rId3"/>
                <a:stretch>
                  <a:fillRect l="-1000" t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304800" y="3959225"/>
            <a:ext cx="2674938" cy="827088"/>
            <a:chOff x="432" y="3216"/>
            <a:chExt cx="1685" cy="521"/>
          </a:xfrm>
        </p:grpSpPr>
        <p:sp>
          <p:nvSpPr>
            <p:cNvPr id="73733" name="AutoShape 5"/>
            <p:cNvSpPr>
              <a:spLocks/>
            </p:cNvSpPr>
            <p:nvPr/>
          </p:nvSpPr>
          <p:spPr bwMode="auto">
            <a:xfrm rot="-5400000">
              <a:off x="1848" y="3096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3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2" y="3504"/>
                  <a:ext cx="1685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0" tIns="45715" rIns="91430" bIns="45715">
                  <a:spAutoFit/>
                </a:bodyPr>
                <a:lstStyle/>
                <a:p>
                  <a:r>
                    <a:rPr lang="en-US" dirty="0"/>
                    <a:t>Messages and </a:t>
                  </a:r>
                  <a:r>
                    <a:rPr lang="en-US" dirty="0" err="1"/>
                    <a:t>acks</a:t>
                  </a:r>
                  <a:r>
                    <a:rPr lang="en-US" dirty="0"/>
                    <a:t> by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𝐹𝐸</m:t>
                      </m:r>
                    </m:oMath>
                  </a14:m>
                  <a:r>
                    <a:rPr lang="en-US" dirty="0"/>
                    <a:t>s</a:t>
                  </a:r>
                </a:p>
              </p:txBody>
            </p:sp>
          </mc:Choice>
          <mc:Fallback xmlns="">
            <p:sp>
              <p:nvSpPr>
                <p:cNvPr id="73734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" y="3504"/>
                  <a:ext cx="1685" cy="23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814" t="-6349" r="-680" b="-2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735" name="Line 7"/>
            <p:cNvSpPr>
              <a:spLocks noChangeShapeType="1"/>
            </p:cNvSpPr>
            <p:nvPr/>
          </p:nvSpPr>
          <p:spPr bwMode="auto">
            <a:xfrm flipV="1">
              <a:off x="1728" y="331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6" name="Group 8"/>
          <p:cNvGrpSpPr>
            <a:grpSpLocks/>
          </p:cNvGrpSpPr>
          <p:nvPr/>
        </p:nvGrpSpPr>
        <p:grpSpPr bwMode="auto">
          <a:xfrm>
            <a:off x="3505200" y="3962400"/>
            <a:ext cx="2492375" cy="830263"/>
            <a:chOff x="2256" y="3216"/>
            <a:chExt cx="1570" cy="439"/>
          </a:xfrm>
        </p:grpSpPr>
        <p:sp>
          <p:nvSpPr>
            <p:cNvPr id="73737" name="AutoShape 9"/>
            <p:cNvSpPr>
              <a:spLocks/>
            </p:cNvSpPr>
            <p:nvPr/>
          </p:nvSpPr>
          <p:spPr bwMode="auto">
            <a:xfrm rot="-5400000">
              <a:off x="2424" y="3048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" name="Text Box 10"/>
            <p:cNvSpPr txBox="1">
              <a:spLocks noChangeArrowheads="1"/>
            </p:cNvSpPr>
            <p:nvPr/>
          </p:nvSpPr>
          <p:spPr bwMode="auto">
            <a:xfrm>
              <a:off x="2496" y="3456"/>
              <a:ext cx="1330" cy="1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0" tIns="45715" rIns="91430" bIns="45715">
              <a:spAutoFit/>
            </a:bodyPr>
            <a:lstStyle/>
            <a:p>
              <a:r>
                <a:rPr lang="en-US"/>
                <a:t>Messages within </a:t>
              </a:r>
              <a:r>
                <a:rPr lang="en-US">
                  <a:solidFill>
                    <a:schemeClr val="accent2"/>
                  </a:solidFill>
                  <a:sym typeface="Symbol" pitchFamily="18" charset="2"/>
                </a:rPr>
                <a:t>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73739" name="Line 11"/>
            <p:cNvSpPr>
              <a:spLocks noChangeShapeType="1"/>
            </p:cNvSpPr>
            <p:nvPr/>
          </p:nvSpPr>
          <p:spPr bwMode="auto">
            <a:xfrm flipH="1" flipV="1">
              <a:off x="2496" y="33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53" name="Group 25"/>
          <p:cNvGrpSpPr>
            <a:grpSpLocks/>
          </p:cNvGrpSpPr>
          <p:nvPr/>
        </p:nvGrpSpPr>
        <p:grpSpPr bwMode="auto">
          <a:xfrm>
            <a:off x="4189413" y="5791200"/>
            <a:ext cx="4040188" cy="801688"/>
            <a:chOff x="2207" y="3504"/>
            <a:chExt cx="2545" cy="505"/>
          </a:xfrm>
        </p:grpSpPr>
        <p:sp>
          <p:nvSpPr>
            <p:cNvPr id="73741" name="AutoShape 13"/>
            <p:cNvSpPr>
              <a:spLocks/>
            </p:cNvSpPr>
            <p:nvPr/>
          </p:nvSpPr>
          <p:spPr bwMode="auto">
            <a:xfrm rot="16200000">
              <a:off x="2590" y="3121"/>
              <a:ext cx="100" cy="865"/>
            </a:xfrm>
            <a:prstGeom prst="leftBrace">
              <a:avLst>
                <a:gd name="adj1" fmla="val 5656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auto">
            <a:xfrm>
              <a:off x="2592" y="3772"/>
              <a:ext cx="216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0" tIns="45715" rIns="91430" bIns="45715">
              <a:spAutoFit/>
            </a:bodyPr>
            <a:lstStyle/>
            <a:p>
              <a:r>
                <a:rPr lang="en-US">
                  <a:sym typeface="Symbol" pitchFamily="18" charset="2"/>
                </a:rPr>
                <a:t>,  convergecast and broadcast</a:t>
              </a:r>
            </a:p>
          </p:txBody>
        </p:sp>
        <p:sp>
          <p:nvSpPr>
            <p:cNvPr id="73747" name="Line 19"/>
            <p:cNvSpPr>
              <a:spLocks noChangeShapeType="1"/>
            </p:cNvSpPr>
            <p:nvPr/>
          </p:nvSpPr>
          <p:spPr bwMode="auto">
            <a:xfrm flipH="1" flipV="1">
              <a:off x="2592" y="3600"/>
              <a:ext cx="96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50" name="Group 22"/>
          <p:cNvGrpSpPr>
            <a:grpSpLocks/>
          </p:cNvGrpSpPr>
          <p:nvPr/>
        </p:nvGrpSpPr>
        <p:grpSpPr bwMode="auto">
          <a:xfrm>
            <a:off x="2362200" y="5791200"/>
            <a:ext cx="1143000" cy="838200"/>
            <a:chOff x="1344" y="3504"/>
            <a:chExt cx="720" cy="528"/>
          </a:xfrm>
        </p:grpSpPr>
        <p:grpSp>
          <p:nvGrpSpPr>
            <p:cNvPr id="73749" name="Group 21"/>
            <p:cNvGrpSpPr>
              <a:grpSpLocks/>
            </p:cNvGrpSpPr>
            <p:nvPr/>
          </p:nvGrpSpPr>
          <p:grpSpPr bwMode="auto">
            <a:xfrm>
              <a:off x="1344" y="3600"/>
              <a:ext cx="418" cy="432"/>
              <a:chOff x="1296" y="3888"/>
              <a:chExt cx="418" cy="432"/>
            </a:xfrm>
          </p:grpSpPr>
          <p:sp>
            <p:nvSpPr>
              <p:cNvPr id="73742" name="Text Box 14"/>
              <p:cNvSpPr txBox="1">
                <a:spLocks noChangeArrowheads="1"/>
              </p:cNvSpPr>
              <p:nvPr/>
            </p:nvSpPr>
            <p:spPr bwMode="auto">
              <a:xfrm>
                <a:off x="1296" y="4083"/>
                <a:ext cx="418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 FEs</a:t>
                </a:r>
              </a:p>
            </p:txBody>
          </p:sp>
          <p:sp>
            <p:nvSpPr>
              <p:cNvPr id="73743" name="Line 15"/>
              <p:cNvSpPr>
                <a:spLocks noChangeShapeType="1"/>
              </p:cNvSpPr>
              <p:nvPr/>
            </p:nvSpPr>
            <p:spPr bwMode="auto">
              <a:xfrm flipV="1">
                <a:off x="1488" y="388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748" name="AutoShape 20"/>
            <p:cNvSpPr>
              <a:spLocks/>
            </p:cNvSpPr>
            <p:nvPr/>
          </p:nvSpPr>
          <p:spPr bwMode="auto">
            <a:xfrm rot="-5400000">
              <a:off x="1704" y="3240"/>
              <a:ext cx="96" cy="624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4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/>
              <a:t>Synchronizer </a:t>
            </a:r>
            <a:r>
              <a:rPr lang="en-US">
                <a:sym typeface="Symbol" pitchFamily="18" charset="2"/>
              </a:rPr>
              <a:t>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Hybrid of </a:t>
            </a:r>
            <a:r>
              <a:rPr lang="en-US" sz="2000" dirty="0">
                <a:sym typeface="Symbol" pitchFamily="18" charset="2"/>
              </a:rPr>
              <a:t> and .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In “clustered” (almost </a:t>
            </a:r>
            <a:r>
              <a:rPr lang="en-US" sz="2000" dirty="0" err="1">
                <a:sym typeface="Symbol" pitchFamily="18" charset="2"/>
              </a:rPr>
              <a:t>partitionable</a:t>
            </a:r>
            <a:r>
              <a:rPr lang="en-US" sz="2000" dirty="0">
                <a:sym typeface="Symbol" pitchFamily="18" charset="2"/>
              </a:rPr>
              <a:t>) graphs, can get performance advantages of both: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ym typeface="Symbol" pitchFamily="18" charset="2"/>
              </a:rPr>
              <a:t>Time like , communication like .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Assume spanning forest of rooted trees, each tree spanning a “cluster” of nodes.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Example: 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ym typeface="Symbol" pitchFamily="18" charset="2"/>
              </a:rPr>
              <a:t>Clusters = triangles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ym typeface="Symbol" pitchFamily="18" charset="2"/>
              </a:rPr>
              <a:t>All edges between </a:t>
            </a:r>
            <a:endParaRPr lang="en-US" sz="1800" dirty="0" smtClean="0">
              <a:sym typeface="Symbol" pitchFamily="18" charset="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800" dirty="0" smtClean="0">
                <a:sym typeface="Symbol" pitchFamily="18" charset="2"/>
              </a:rPr>
              <a:t>     adjacent triangles in the line.</a:t>
            </a:r>
            <a:endParaRPr lang="en-US" sz="1800" dirty="0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ym typeface="Symbol" pitchFamily="18" charset="2"/>
              </a:rPr>
              <a:t>Spanning forest:</a:t>
            </a:r>
          </a:p>
          <a:p>
            <a:pPr>
              <a:lnSpc>
                <a:spcPct val="80000"/>
              </a:lnSpc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Use  within each cluster,  </a:t>
            </a:r>
            <a:r>
              <a:rPr lang="en-US" sz="2000" dirty="0" smtClean="0">
                <a:sym typeface="Symbol" pitchFamily="18" charset="2"/>
              </a:rPr>
              <a:t>between </a:t>
            </a:r>
            <a:r>
              <a:rPr lang="en-US" sz="2000" dirty="0">
                <a:sym typeface="Symbol" pitchFamily="18" charset="2"/>
              </a:rPr>
              <a:t>clusters.</a:t>
            </a:r>
          </a:p>
        </p:txBody>
      </p:sp>
      <p:grpSp>
        <p:nvGrpSpPr>
          <p:cNvPr id="74836" name="Group 84"/>
          <p:cNvGrpSpPr>
            <a:grpSpLocks/>
          </p:cNvGrpSpPr>
          <p:nvPr/>
        </p:nvGrpSpPr>
        <p:grpSpPr bwMode="auto">
          <a:xfrm>
            <a:off x="4114800" y="4953000"/>
            <a:ext cx="4614863" cy="1033463"/>
            <a:chOff x="2592" y="3168"/>
            <a:chExt cx="2907" cy="651"/>
          </a:xfrm>
        </p:grpSpPr>
        <p:grpSp>
          <p:nvGrpSpPr>
            <p:cNvPr id="74788" name="Group 36"/>
            <p:cNvGrpSpPr>
              <a:grpSpLocks/>
            </p:cNvGrpSpPr>
            <p:nvPr/>
          </p:nvGrpSpPr>
          <p:grpSpPr bwMode="auto">
            <a:xfrm>
              <a:off x="2646" y="3216"/>
              <a:ext cx="2826" cy="576"/>
              <a:chOff x="2496" y="3408"/>
              <a:chExt cx="2826" cy="576"/>
            </a:xfrm>
          </p:grpSpPr>
          <p:sp>
            <p:nvSpPr>
              <p:cNvPr id="74789" name="AutoShape 37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666" cy="57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90" name="AutoShape 38"/>
              <p:cNvSpPr>
                <a:spLocks noChangeArrowheads="1"/>
              </p:cNvSpPr>
              <p:nvPr/>
            </p:nvSpPr>
            <p:spPr bwMode="auto">
              <a:xfrm>
                <a:off x="4656" y="3408"/>
                <a:ext cx="666" cy="57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91" name="AutoShape 39"/>
              <p:cNvSpPr>
                <a:spLocks noChangeArrowheads="1"/>
              </p:cNvSpPr>
              <p:nvPr/>
            </p:nvSpPr>
            <p:spPr bwMode="auto">
              <a:xfrm>
                <a:off x="3360" y="3408"/>
                <a:ext cx="666" cy="57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640" y="3216"/>
              <a:ext cx="336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flipH="1" flipV="1">
              <a:off x="2976" y="3216"/>
              <a:ext cx="336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flipV="1">
              <a:off x="4800" y="3216"/>
              <a:ext cx="336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3504" y="3216"/>
              <a:ext cx="336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H="1" flipV="1">
              <a:off x="5136" y="3216"/>
              <a:ext cx="30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flipH="1" flipV="1">
              <a:off x="3840" y="3216"/>
              <a:ext cx="336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15" name="Oval 63"/>
            <p:cNvSpPr>
              <a:spLocks noChangeAspect="1" noChangeArrowheads="1"/>
            </p:cNvSpPr>
            <p:nvPr/>
          </p:nvSpPr>
          <p:spPr bwMode="auto">
            <a:xfrm>
              <a:off x="2880" y="316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6" name="Oval 64"/>
            <p:cNvSpPr>
              <a:spLocks noChangeAspect="1" noChangeArrowheads="1"/>
            </p:cNvSpPr>
            <p:nvPr/>
          </p:nvSpPr>
          <p:spPr bwMode="auto">
            <a:xfrm>
              <a:off x="5040" y="316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7" name="Oval 65"/>
            <p:cNvSpPr>
              <a:spLocks noChangeAspect="1" noChangeArrowheads="1"/>
            </p:cNvSpPr>
            <p:nvPr/>
          </p:nvSpPr>
          <p:spPr bwMode="auto">
            <a:xfrm>
              <a:off x="3744" y="316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8" name="Oval 66"/>
            <p:cNvSpPr>
              <a:spLocks noChangeAspect="1" noChangeArrowheads="1"/>
            </p:cNvSpPr>
            <p:nvPr/>
          </p:nvSpPr>
          <p:spPr bwMode="auto">
            <a:xfrm>
              <a:off x="2592" y="3744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9" name="Oval 67"/>
            <p:cNvSpPr>
              <a:spLocks noChangeAspect="1" noChangeArrowheads="1"/>
            </p:cNvSpPr>
            <p:nvPr/>
          </p:nvSpPr>
          <p:spPr bwMode="auto">
            <a:xfrm>
              <a:off x="5424" y="3744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0" name="Oval 68"/>
            <p:cNvSpPr>
              <a:spLocks noChangeAspect="1" noChangeArrowheads="1"/>
            </p:cNvSpPr>
            <p:nvPr/>
          </p:nvSpPr>
          <p:spPr bwMode="auto">
            <a:xfrm>
              <a:off x="4752" y="3744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1" name="Oval 69"/>
            <p:cNvSpPr>
              <a:spLocks noChangeAspect="1" noChangeArrowheads="1"/>
            </p:cNvSpPr>
            <p:nvPr/>
          </p:nvSpPr>
          <p:spPr bwMode="auto">
            <a:xfrm>
              <a:off x="4128" y="3744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2" name="Oval 70"/>
            <p:cNvSpPr>
              <a:spLocks noChangeAspect="1" noChangeArrowheads="1"/>
            </p:cNvSpPr>
            <p:nvPr/>
          </p:nvSpPr>
          <p:spPr bwMode="auto">
            <a:xfrm>
              <a:off x="3504" y="3744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3" name="Oval 71"/>
            <p:cNvSpPr>
              <a:spLocks noChangeAspect="1" noChangeArrowheads="1"/>
            </p:cNvSpPr>
            <p:nvPr/>
          </p:nvSpPr>
          <p:spPr bwMode="auto">
            <a:xfrm>
              <a:off x="3264" y="3744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834" name="Group 82"/>
          <p:cNvGrpSpPr>
            <a:grpSpLocks/>
          </p:cNvGrpSpPr>
          <p:nvPr/>
        </p:nvGrpSpPr>
        <p:grpSpPr bwMode="auto">
          <a:xfrm>
            <a:off x="4114800" y="3276600"/>
            <a:ext cx="4614863" cy="1590675"/>
            <a:chOff x="2784" y="1920"/>
            <a:chExt cx="2907" cy="1002"/>
          </a:xfrm>
        </p:grpSpPr>
        <p:grpSp>
          <p:nvGrpSpPr>
            <p:cNvPr id="74783" name="Group 31"/>
            <p:cNvGrpSpPr>
              <a:grpSpLocks/>
            </p:cNvGrpSpPr>
            <p:nvPr/>
          </p:nvGrpSpPr>
          <p:grpSpPr bwMode="auto">
            <a:xfrm>
              <a:off x="2832" y="1968"/>
              <a:ext cx="2826" cy="954"/>
              <a:chOff x="2544" y="2976"/>
              <a:chExt cx="2826" cy="954"/>
            </a:xfrm>
          </p:grpSpPr>
          <p:grpSp>
            <p:nvGrpSpPr>
              <p:cNvPr id="74773" name="Group 21"/>
              <p:cNvGrpSpPr>
                <a:grpSpLocks/>
              </p:cNvGrpSpPr>
              <p:nvPr/>
            </p:nvGrpSpPr>
            <p:grpSpPr bwMode="auto">
              <a:xfrm>
                <a:off x="2544" y="2976"/>
                <a:ext cx="2826" cy="954"/>
                <a:chOff x="2544" y="2976"/>
                <a:chExt cx="2826" cy="954"/>
              </a:xfrm>
            </p:grpSpPr>
            <p:grpSp>
              <p:nvGrpSpPr>
                <p:cNvPr id="74771" name="Group 19"/>
                <p:cNvGrpSpPr>
                  <a:grpSpLocks/>
                </p:cNvGrpSpPr>
                <p:nvPr/>
              </p:nvGrpSpPr>
              <p:grpSpPr bwMode="auto">
                <a:xfrm>
                  <a:off x="2544" y="2976"/>
                  <a:ext cx="2826" cy="816"/>
                  <a:chOff x="2496" y="3408"/>
                  <a:chExt cx="2826" cy="816"/>
                </a:xfrm>
              </p:grpSpPr>
              <p:grpSp>
                <p:nvGrpSpPr>
                  <p:cNvPr id="74770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496" y="3408"/>
                    <a:ext cx="2826" cy="576"/>
                    <a:chOff x="2496" y="3408"/>
                    <a:chExt cx="2826" cy="576"/>
                  </a:xfrm>
                </p:grpSpPr>
                <p:grpSp>
                  <p:nvGrpSpPr>
                    <p:cNvPr id="74760" name="Group 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96" y="3408"/>
                      <a:ext cx="2826" cy="576"/>
                      <a:chOff x="2496" y="3408"/>
                      <a:chExt cx="2826" cy="576"/>
                    </a:xfrm>
                  </p:grpSpPr>
                  <p:sp>
                    <p:nvSpPr>
                      <p:cNvPr id="74756" name="AutoShape 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96" y="3408"/>
                        <a:ext cx="666" cy="576"/>
                      </a:xfrm>
                      <a:prstGeom prst="triangle">
                        <a:avLst>
                          <a:gd name="adj" fmla="val 50000"/>
                        </a:avLst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757" name="AutoShape 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56" y="3408"/>
                        <a:ext cx="666" cy="576"/>
                      </a:xfrm>
                      <a:prstGeom prst="triangle">
                        <a:avLst>
                          <a:gd name="adj" fmla="val 50000"/>
                        </a:avLst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758" name="AutoShape 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0" y="3408"/>
                        <a:ext cx="666" cy="576"/>
                      </a:xfrm>
                      <a:prstGeom prst="triangle">
                        <a:avLst>
                          <a:gd name="adj" fmla="val 50000"/>
                        </a:avLst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74761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3408"/>
                      <a:ext cx="86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762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3408"/>
                      <a:ext cx="528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763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3408"/>
                      <a:ext cx="1200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764" name="Line 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96" y="3408"/>
                      <a:ext cx="1200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765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984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766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68" y="3408"/>
                      <a:ext cx="528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4768" name="Arc 16"/>
                  <p:cNvSpPr>
                    <a:spLocks/>
                  </p:cNvSpPr>
                  <p:nvPr/>
                </p:nvSpPr>
                <p:spPr bwMode="auto">
                  <a:xfrm rot="9945961">
                    <a:off x="2509" y="3646"/>
                    <a:ext cx="833" cy="576"/>
                  </a:xfrm>
                  <a:custGeom>
                    <a:avLst/>
                    <a:gdLst>
                      <a:gd name="G0" fmla="+- 14393 0 0"/>
                      <a:gd name="G1" fmla="+- 21600 0 0"/>
                      <a:gd name="G2" fmla="+- 21600 0 0"/>
                      <a:gd name="T0" fmla="*/ 0 w 34250"/>
                      <a:gd name="T1" fmla="*/ 5494 h 21600"/>
                      <a:gd name="T2" fmla="*/ 34250 w 34250"/>
                      <a:gd name="T3" fmla="*/ 13099 h 21600"/>
                      <a:gd name="T4" fmla="*/ 14393 w 3425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250" h="21600" fill="none" extrusionOk="0">
                        <a:moveTo>
                          <a:pt x="0" y="5494"/>
                        </a:moveTo>
                        <a:cubicBezTo>
                          <a:pt x="3959" y="1955"/>
                          <a:pt x="9083" y="-1"/>
                          <a:pt x="14393" y="0"/>
                        </a:cubicBezTo>
                        <a:cubicBezTo>
                          <a:pt x="23036" y="0"/>
                          <a:pt x="30848" y="5152"/>
                          <a:pt x="34249" y="13099"/>
                        </a:cubicBezTo>
                      </a:path>
                      <a:path w="34250" h="21600" stroke="0" extrusionOk="0">
                        <a:moveTo>
                          <a:pt x="0" y="5494"/>
                        </a:moveTo>
                        <a:cubicBezTo>
                          <a:pt x="3959" y="1955"/>
                          <a:pt x="9083" y="-1"/>
                          <a:pt x="14393" y="0"/>
                        </a:cubicBezTo>
                        <a:cubicBezTo>
                          <a:pt x="23036" y="0"/>
                          <a:pt x="30848" y="5152"/>
                          <a:pt x="34249" y="13099"/>
                        </a:cubicBezTo>
                        <a:lnTo>
                          <a:pt x="1439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769" name="Arc 17"/>
                  <p:cNvSpPr>
                    <a:spLocks/>
                  </p:cNvSpPr>
                  <p:nvPr/>
                </p:nvSpPr>
                <p:spPr bwMode="auto">
                  <a:xfrm rot="9945961">
                    <a:off x="3168" y="3648"/>
                    <a:ext cx="833" cy="576"/>
                  </a:xfrm>
                  <a:custGeom>
                    <a:avLst/>
                    <a:gdLst>
                      <a:gd name="G0" fmla="+- 14393 0 0"/>
                      <a:gd name="G1" fmla="+- 21600 0 0"/>
                      <a:gd name="G2" fmla="+- 21600 0 0"/>
                      <a:gd name="T0" fmla="*/ 0 w 34250"/>
                      <a:gd name="T1" fmla="*/ 5494 h 21600"/>
                      <a:gd name="T2" fmla="*/ 34250 w 34250"/>
                      <a:gd name="T3" fmla="*/ 13099 h 21600"/>
                      <a:gd name="T4" fmla="*/ 14393 w 3425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250" h="21600" fill="none" extrusionOk="0">
                        <a:moveTo>
                          <a:pt x="0" y="5494"/>
                        </a:moveTo>
                        <a:cubicBezTo>
                          <a:pt x="3959" y="1955"/>
                          <a:pt x="9083" y="-1"/>
                          <a:pt x="14393" y="0"/>
                        </a:cubicBezTo>
                        <a:cubicBezTo>
                          <a:pt x="23036" y="0"/>
                          <a:pt x="30848" y="5152"/>
                          <a:pt x="34249" y="13099"/>
                        </a:cubicBezTo>
                      </a:path>
                      <a:path w="34250" h="21600" stroke="0" extrusionOk="0">
                        <a:moveTo>
                          <a:pt x="0" y="5494"/>
                        </a:moveTo>
                        <a:cubicBezTo>
                          <a:pt x="3959" y="1955"/>
                          <a:pt x="9083" y="-1"/>
                          <a:pt x="14393" y="0"/>
                        </a:cubicBezTo>
                        <a:cubicBezTo>
                          <a:pt x="23036" y="0"/>
                          <a:pt x="30848" y="5152"/>
                          <a:pt x="34249" y="13099"/>
                        </a:cubicBezTo>
                        <a:lnTo>
                          <a:pt x="1439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4772" name="Arc 20"/>
                <p:cNvSpPr>
                  <a:spLocks noChangeAspect="1"/>
                </p:cNvSpPr>
                <p:nvPr/>
              </p:nvSpPr>
              <p:spPr bwMode="auto">
                <a:xfrm rot="10800000">
                  <a:off x="2544" y="3504"/>
                  <a:ext cx="1536" cy="426"/>
                </a:xfrm>
                <a:custGeom>
                  <a:avLst/>
                  <a:gdLst>
                    <a:gd name="G0" fmla="+- 21518 0 0"/>
                    <a:gd name="G1" fmla="+- 21600 0 0"/>
                    <a:gd name="G2" fmla="+- 21600 0 0"/>
                    <a:gd name="T0" fmla="*/ 0 w 43065"/>
                    <a:gd name="T1" fmla="*/ 19718 h 21600"/>
                    <a:gd name="T2" fmla="*/ 43065 w 43065"/>
                    <a:gd name="T3" fmla="*/ 20083 h 21600"/>
                    <a:gd name="T4" fmla="*/ 21518 w 43065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065" h="21600" fill="none" extrusionOk="0">
                      <a:moveTo>
                        <a:pt x="0" y="19718"/>
                      </a:moveTo>
                      <a:cubicBezTo>
                        <a:pt x="975" y="8560"/>
                        <a:pt x="10318" y="-1"/>
                        <a:pt x="21518" y="0"/>
                      </a:cubicBezTo>
                      <a:cubicBezTo>
                        <a:pt x="32858" y="0"/>
                        <a:pt x="42268" y="8770"/>
                        <a:pt x="43064" y="20083"/>
                      </a:cubicBezTo>
                    </a:path>
                    <a:path w="43065" h="21600" stroke="0" extrusionOk="0">
                      <a:moveTo>
                        <a:pt x="0" y="19718"/>
                      </a:moveTo>
                      <a:cubicBezTo>
                        <a:pt x="975" y="8560"/>
                        <a:pt x="10318" y="-1"/>
                        <a:pt x="21518" y="0"/>
                      </a:cubicBezTo>
                      <a:cubicBezTo>
                        <a:pt x="32858" y="0"/>
                        <a:pt x="42268" y="8770"/>
                        <a:pt x="43064" y="20083"/>
                      </a:cubicBezTo>
                      <a:lnTo>
                        <a:pt x="21518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778" name="Group 26"/>
              <p:cNvGrpSpPr>
                <a:grpSpLocks/>
              </p:cNvGrpSpPr>
              <p:nvPr/>
            </p:nvGrpSpPr>
            <p:grpSpPr bwMode="auto">
              <a:xfrm>
                <a:off x="3744" y="2976"/>
                <a:ext cx="432" cy="192"/>
                <a:chOff x="3744" y="2976"/>
                <a:chExt cx="432" cy="192"/>
              </a:xfrm>
            </p:grpSpPr>
            <p:sp>
              <p:nvSpPr>
                <p:cNvPr id="74775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97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76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2976"/>
                  <a:ext cx="43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77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2976"/>
                  <a:ext cx="43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4779" name="Group 27"/>
              <p:cNvGrpSpPr>
                <a:grpSpLocks/>
              </p:cNvGrpSpPr>
              <p:nvPr/>
            </p:nvGrpSpPr>
            <p:grpSpPr bwMode="auto">
              <a:xfrm flipH="1">
                <a:off x="4608" y="2976"/>
                <a:ext cx="432" cy="192"/>
                <a:chOff x="3744" y="2976"/>
                <a:chExt cx="432" cy="192"/>
              </a:xfrm>
            </p:grpSpPr>
            <p:sp>
              <p:nvSpPr>
                <p:cNvPr id="74780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297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81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2976"/>
                  <a:ext cx="43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82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2976"/>
                  <a:ext cx="43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4824" name="Oval 72"/>
            <p:cNvSpPr>
              <a:spLocks noChangeAspect="1" noChangeArrowheads="1"/>
            </p:cNvSpPr>
            <p:nvPr/>
          </p:nvSpPr>
          <p:spPr bwMode="auto">
            <a:xfrm>
              <a:off x="5280" y="1920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5" name="Oval 73"/>
            <p:cNvSpPr>
              <a:spLocks noChangeAspect="1" noChangeArrowheads="1"/>
            </p:cNvSpPr>
            <p:nvPr/>
          </p:nvSpPr>
          <p:spPr bwMode="auto">
            <a:xfrm>
              <a:off x="3984" y="1920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6" name="Oval 74"/>
            <p:cNvSpPr>
              <a:spLocks noChangeAspect="1" noChangeArrowheads="1"/>
            </p:cNvSpPr>
            <p:nvPr/>
          </p:nvSpPr>
          <p:spPr bwMode="auto">
            <a:xfrm>
              <a:off x="3120" y="1920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7" name="Oval 75"/>
            <p:cNvSpPr>
              <a:spLocks noChangeAspect="1" noChangeArrowheads="1"/>
            </p:cNvSpPr>
            <p:nvPr/>
          </p:nvSpPr>
          <p:spPr bwMode="auto">
            <a:xfrm>
              <a:off x="5616" y="2496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8" name="Oval 76"/>
            <p:cNvSpPr>
              <a:spLocks noChangeAspect="1" noChangeArrowheads="1"/>
            </p:cNvSpPr>
            <p:nvPr/>
          </p:nvSpPr>
          <p:spPr bwMode="auto">
            <a:xfrm>
              <a:off x="4944" y="2496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9" name="Oval 77"/>
            <p:cNvSpPr>
              <a:spLocks noChangeAspect="1" noChangeArrowheads="1"/>
            </p:cNvSpPr>
            <p:nvPr/>
          </p:nvSpPr>
          <p:spPr bwMode="auto">
            <a:xfrm>
              <a:off x="4320" y="2496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0" name="Oval 78"/>
            <p:cNvSpPr>
              <a:spLocks noChangeAspect="1" noChangeArrowheads="1"/>
            </p:cNvSpPr>
            <p:nvPr/>
          </p:nvSpPr>
          <p:spPr bwMode="auto">
            <a:xfrm>
              <a:off x="3648" y="2496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1" name="Oval 79"/>
            <p:cNvSpPr>
              <a:spLocks noChangeAspect="1" noChangeArrowheads="1"/>
            </p:cNvSpPr>
            <p:nvPr/>
          </p:nvSpPr>
          <p:spPr bwMode="auto">
            <a:xfrm>
              <a:off x="3456" y="2496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3" name="Oval 81"/>
            <p:cNvSpPr>
              <a:spLocks noChangeAspect="1" noChangeArrowheads="1"/>
            </p:cNvSpPr>
            <p:nvPr/>
          </p:nvSpPr>
          <p:spPr bwMode="auto">
            <a:xfrm>
              <a:off x="2784" y="2496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296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434353"/>
                <a:ext cx="4267200" cy="22098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𝐶𝑙𝑢𝑠𝑡𝑒𝑟𝑆𝑦𝑛𝑐h</m:t>
                    </m:r>
                    <m:r>
                      <a:rPr lang="en-US" sz="2000" i="1" dirty="0">
                        <a:latin typeface="Cambria Math"/>
                      </a:rPr>
                      <m:t>: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After receiving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𝑂𝐾</m:t>
                    </m:r>
                  </m:oMath>
                </a14:m>
                <a:r>
                  <a:rPr lang="en-US" sz="1800" dirty="0"/>
                  <a:t>s from everyone in the cluster,  sends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𝑐𝑙𝑢𝑠𝑡𝑒𝑟𝑂𝐾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𝐹𝑜𝑟𝑒𝑠𝑡𝑆𝑦𝑛𝑐h</m:t>
                    </m:r>
                    <m:r>
                      <a:rPr lang="en-US" sz="1800" i="1" dirty="0">
                        <a:latin typeface="Cambria Math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After receiving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𝑐𝑙𝑢𝑠𝑡𝑒𝑟𝐺𝑂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𝐹𝑜𝑟𝑒𝑠𝑡𝑆𝑦𝑛𝑐h</m:t>
                    </m:r>
                  </m:oMath>
                </a14:m>
                <a:r>
                  <a:rPr lang="en-US" sz="1800" dirty="0"/>
                  <a:t>, sends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𝐺𝑂</m:t>
                    </m:r>
                  </m:oMath>
                </a14:m>
                <a:r>
                  <a:rPr lang="en-US" sz="1800" dirty="0"/>
                  <a:t> to everyone in the cluster.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Similar to </a:t>
                </a:r>
                <a:r>
                  <a:rPr lang="en-US" sz="1800" dirty="0">
                    <a:sym typeface="Symbol" pitchFamily="18" charset="2"/>
                  </a:rPr>
                  <a:t>.</a:t>
                </a:r>
              </a:p>
            </p:txBody>
          </p:sp>
        </mc:Choice>
        <mc:Fallback xmlns="">
          <p:sp>
            <p:nvSpPr>
              <p:cNvPr id="75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434353"/>
                <a:ext cx="4267200" cy="2209800"/>
              </a:xfrm>
              <a:blipFill rotWithShape="1">
                <a:blip r:embed="rId3"/>
                <a:stretch>
                  <a:fillRect l="-1143" t="-3306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Decomposition of  </a:t>
            </a:r>
            <a:endParaRPr lang="en-US"/>
          </a:p>
        </p:txBody>
      </p:sp>
      <p:grpSp>
        <p:nvGrpSpPr>
          <p:cNvPr id="75829" name="Group 53"/>
          <p:cNvGrpSpPr>
            <a:grpSpLocks/>
          </p:cNvGrpSpPr>
          <p:nvPr/>
        </p:nvGrpSpPr>
        <p:grpSpPr bwMode="auto">
          <a:xfrm>
            <a:off x="4648200" y="1447800"/>
            <a:ext cx="4189413" cy="2286000"/>
            <a:chOff x="2352" y="1344"/>
            <a:chExt cx="2639" cy="1440"/>
          </a:xfrm>
        </p:grpSpPr>
        <p:grpSp>
          <p:nvGrpSpPr>
            <p:cNvPr id="75821" name="Group 45"/>
            <p:cNvGrpSpPr>
              <a:grpSpLocks/>
            </p:cNvGrpSpPr>
            <p:nvPr/>
          </p:nvGrpSpPr>
          <p:grpSpPr bwMode="auto">
            <a:xfrm>
              <a:off x="2352" y="1344"/>
              <a:ext cx="2639" cy="1440"/>
              <a:chOff x="2352" y="1344"/>
              <a:chExt cx="2639" cy="1440"/>
            </a:xfrm>
          </p:grpSpPr>
          <p:sp>
            <p:nvSpPr>
              <p:cNvPr id="75810" name="Text Box 34"/>
              <p:cNvSpPr txBox="1">
                <a:spLocks noChangeAspect="1" noChangeArrowheads="1"/>
              </p:cNvSpPr>
              <p:nvPr/>
            </p:nvSpPr>
            <p:spPr bwMode="auto">
              <a:xfrm>
                <a:off x="2352" y="1536"/>
                <a:ext cx="2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 sz="1400"/>
                  <a:t>OK</a:t>
                </a:r>
              </a:p>
            </p:txBody>
          </p:sp>
          <p:sp>
            <p:nvSpPr>
              <p:cNvPr id="75811" name="Text Box 35"/>
              <p:cNvSpPr txBox="1">
                <a:spLocks noChangeAspect="1" noChangeArrowheads="1"/>
              </p:cNvSpPr>
              <p:nvPr/>
            </p:nvSpPr>
            <p:spPr bwMode="auto">
              <a:xfrm>
                <a:off x="2784" y="1378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 sz="1400"/>
                  <a:t>GO</a:t>
                </a:r>
              </a:p>
            </p:txBody>
          </p:sp>
          <p:sp>
            <p:nvSpPr>
              <p:cNvPr id="75812" name="Text Box 36"/>
              <p:cNvSpPr txBox="1">
                <a:spLocks noChangeAspect="1" noChangeArrowheads="1"/>
              </p:cNvSpPr>
              <p:nvPr/>
            </p:nvSpPr>
            <p:spPr bwMode="auto">
              <a:xfrm>
                <a:off x="4656" y="15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 sz="1400"/>
                  <a:t>GO</a:t>
                </a:r>
              </a:p>
            </p:txBody>
          </p:sp>
          <p:sp>
            <p:nvSpPr>
              <p:cNvPr id="75813" name="Text Box 37"/>
              <p:cNvSpPr txBox="1">
                <a:spLocks noChangeAspect="1" noChangeArrowheads="1"/>
              </p:cNvSpPr>
              <p:nvPr/>
            </p:nvSpPr>
            <p:spPr bwMode="auto">
              <a:xfrm>
                <a:off x="4224" y="1392"/>
                <a:ext cx="2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 sz="1400"/>
                  <a:t>OK</a:t>
                </a:r>
              </a:p>
            </p:txBody>
          </p:sp>
          <p:sp>
            <p:nvSpPr>
              <p:cNvPr id="75784" name="Oval 8"/>
              <p:cNvSpPr>
                <a:spLocks noChangeAspect="1" noChangeArrowheads="1"/>
              </p:cNvSpPr>
              <p:nvPr/>
            </p:nvSpPr>
            <p:spPr bwMode="auto">
              <a:xfrm>
                <a:off x="2400" y="1632"/>
                <a:ext cx="2591" cy="1152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endParaRPr lang="en-US"/>
              </a:p>
            </p:txBody>
          </p:sp>
          <p:sp>
            <p:nvSpPr>
              <p:cNvPr id="75800" name="Line 24"/>
              <p:cNvSpPr>
                <a:spLocks noChangeAspect="1" noChangeShapeType="1"/>
              </p:cNvSpPr>
              <p:nvPr/>
            </p:nvSpPr>
            <p:spPr bwMode="auto">
              <a:xfrm>
                <a:off x="2592" y="1440"/>
                <a:ext cx="12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01" name="Line 25"/>
              <p:cNvSpPr>
                <a:spLocks noChangeAspect="1" noChangeShapeType="1"/>
              </p:cNvSpPr>
              <p:nvPr/>
            </p:nvSpPr>
            <p:spPr bwMode="auto">
              <a:xfrm>
                <a:off x="2784" y="1344"/>
                <a:ext cx="12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02" name="Line 26"/>
              <p:cNvSpPr>
                <a:spLocks noChangeAspect="1" noChangeShapeType="1"/>
              </p:cNvSpPr>
              <p:nvPr/>
            </p:nvSpPr>
            <p:spPr bwMode="auto">
              <a:xfrm flipH="1">
                <a:off x="4391" y="1344"/>
                <a:ext cx="21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03" name="Line 27"/>
              <p:cNvSpPr>
                <a:spLocks noChangeAspect="1" noChangeShapeType="1"/>
              </p:cNvSpPr>
              <p:nvPr/>
            </p:nvSpPr>
            <p:spPr bwMode="auto">
              <a:xfrm flipH="1">
                <a:off x="4607" y="1440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17" name="Text Box 41"/>
              <p:cNvSpPr txBox="1">
                <a:spLocks noChangeArrowheads="1"/>
              </p:cNvSpPr>
              <p:nvPr/>
            </p:nvSpPr>
            <p:spPr bwMode="auto">
              <a:xfrm>
                <a:off x="3360" y="2496"/>
                <a:ext cx="8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SafeSynch</a:t>
                </a:r>
              </a:p>
            </p:txBody>
          </p:sp>
          <p:sp>
            <p:nvSpPr>
              <p:cNvPr id="75818" name="Oval 42"/>
              <p:cNvSpPr>
                <a:spLocks noChangeAspect="1" noChangeArrowheads="1"/>
              </p:cNvSpPr>
              <p:nvPr/>
            </p:nvSpPr>
            <p:spPr bwMode="auto">
              <a:xfrm rot="-814568">
                <a:off x="2640" y="1827"/>
                <a:ext cx="528" cy="345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9" name="Oval 43"/>
              <p:cNvSpPr>
                <a:spLocks noChangeAspect="1" noChangeArrowheads="1"/>
              </p:cNvSpPr>
              <p:nvPr/>
            </p:nvSpPr>
            <p:spPr bwMode="auto">
              <a:xfrm rot="1073948" flipH="1">
                <a:off x="4128" y="1776"/>
                <a:ext cx="528" cy="345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0" name="Oval 44"/>
              <p:cNvSpPr>
                <a:spLocks noChangeAspect="1" noChangeArrowheads="1"/>
              </p:cNvSpPr>
              <p:nvPr/>
            </p:nvSpPr>
            <p:spPr bwMode="auto">
              <a:xfrm>
                <a:off x="3216" y="2112"/>
                <a:ext cx="960" cy="345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 sz="1600"/>
                  <a:t>ForestSynch</a:t>
                </a:r>
              </a:p>
            </p:txBody>
          </p:sp>
        </p:grpSp>
        <p:sp>
          <p:nvSpPr>
            <p:cNvPr id="75823" name="Text Box 47"/>
            <p:cNvSpPr txBox="1">
              <a:spLocks noChangeArrowheads="1"/>
            </p:cNvSpPr>
            <p:nvPr/>
          </p:nvSpPr>
          <p:spPr bwMode="auto">
            <a:xfrm>
              <a:off x="2640" y="1872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lang="en-US" sz="1600"/>
                <a:t>ClusterSynch</a:t>
              </a:r>
            </a:p>
          </p:txBody>
        </p:sp>
        <p:sp>
          <p:nvSpPr>
            <p:cNvPr id="75824" name="Text Box 48"/>
            <p:cNvSpPr txBox="1">
              <a:spLocks noChangeArrowheads="1"/>
            </p:cNvSpPr>
            <p:nvPr/>
          </p:nvSpPr>
          <p:spPr bwMode="auto">
            <a:xfrm>
              <a:off x="3780" y="1872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lang="en-US" sz="1600"/>
                <a:t>ClusterSynch</a:t>
              </a:r>
            </a:p>
          </p:txBody>
        </p:sp>
        <p:sp>
          <p:nvSpPr>
            <p:cNvPr id="75825" name="Line 49"/>
            <p:cNvSpPr>
              <a:spLocks noChangeShapeType="1"/>
            </p:cNvSpPr>
            <p:nvPr/>
          </p:nvSpPr>
          <p:spPr bwMode="auto">
            <a:xfrm>
              <a:off x="2976" y="2160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6" name="Line 50"/>
            <p:cNvSpPr>
              <a:spLocks noChangeShapeType="1"/>
            </p:cNvSpPr>
            <p:nvPr/>
          </p:nvSpPr>
          <p:spPr bwMode="auto">
            <a:xfrm flipH="1">
              <a:off x="4080" y="20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7" name="Line 51"/>
            <p:cNvSpPr>
              <a:spLocks noChangeShapeType="1"/>
            </p:cNvSpPr>
            <p:nvPr/>
          </p:nvSpPr>
          <p:spPr bwMode="auto">
            <a:xfrm flipH="1">
              <a:off x="4176" y="211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8" name="Line 52"/>
            <p:cNvSpPr>
              <a:spLocks noChangeShapeType="1"/>
            </p:cNvSpPr>
            <p:nvPr/>
          </p:nvSpPr>
          <p:spPr bwMode="auto">
            <a:xfrm>
              <a:off x="3120" y="206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830" name="Rectangle 54"/>
              <p:cNvSpPr>
                <a:spLocks noChangeArrowheads="1"/>
              </p:cNvSpPr>
              <p:nvPr/>
            </p:nvSpPr>
            <p:spPr bwMode="auto">
              <a:xfrm>
                <a:off x="228600" y="3459956"/>
                <a:ext cx="8537575" cy="3093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0" tIns="45715" rIns="91430" bIns="45715"/>
              <a:lstStyle/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𝐹𝑜𝑟𝑒𝑠𝑡𝑆𝑦𝑛𝑐h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: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  <a:p>
                <a:pPr marL="742950" lvl="1" indent="-285750">
                  <a:lnSpc>
                    <a:spcPct val="8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dirty="0" smtClean="0">
                    <a:sym typeface="Symbol" pitchFamily="18" charset="2"/>
                  </a:rPr>
                  <a:t>Essentially</a:t>
                </a:r>
                <a:r>
                  <a:rPr lang="en-US" dirty="0">
                    <a:sym typeface="Symbol" pitchFamily="18" charset="2"/>
                  </a:rPr>
                  <a:t>, a safe synchronizer for the “Cluster Graph”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𝐺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:</a:t>
                </a:r>
              </a:p>
              <a:p>
                <a:pPr marL="1143000" lvl="2" indent="-2286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dirty="0">
                    <a:sym typeface="Symbol" pitchFamily="18" charset="2"/>
                  </a:rPr>
                  <a:t>Nodes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𝐺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are the clusters.</a:t>
                </a:r>
              </a:p>
              <a:p>
                <a:pPr marL="1143000" lvl="2" indent="-2286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dirty="0">
                    <a:sym typeface="Symbol" pitchFamily="18" charset="2"/>
                  </a:rPr>
                  <a:t>Edge between two clusters </a:t>
                </a:r>
                <a:r>
                  <a:rPr lang="en-US" dirty="0" smtClean="0">
                    <a:sym typeface="Symbol" pitchFamily="18" charset="2"/>
                  </a:rPr>
                  <a:t>if and only if they </a:t>
                </a:r>
                <a:r>
                  <a:rPr lang="en-US" dirty="0">
                    <a:sym typeface="Symbol" pitchFamily="18" charset="2"/>
                  </a:rPr>
                  <a:t>contain nodes that are adjacent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𝐺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.</a:t>
                </a:r>
                <a:endParaRPr lang="en-US" dirty="0">
                  <a:sym typeface="Symbol" pitchFamily="18" charset="2"/>
                </a:endParaRPr>
              </a:p>
              <a:p>
                <a:pPr marL="742950" lvl="1" indent="-285750">
                  <a:lnSpc>
                    <a:spcPct val="8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dirty="0" smtClean="0">
                    <a:sym typeface="Symbol" pitchFamily="18" charset="2"/>
                  </a:rPr>
                  <a:t>Send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𝑐𝑙𝑢𝑠𝑡𝑒𝑟𝐺𝑂</m:t>
                    </m:r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to a cluster after receiving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𝑐𝑙𝑢𝑠𝑡𝑒𝑟𝑂𝐾</m:t>
                    </m:r>
                  </m:oMath>
                </a14:m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 </a:t>
                </a:r>
                <a:r>
                  <a:rPr lang="en-US" dirty="0" smtClean="0">
                    <a:sym typeface="Symbol" pitchFamily="18" charset="2"/>
                  </a:rPr>
                  <a:t>from that cluster and all its neighboring clusters.</a:t>
                </a: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Lemma:</a:t>
                </a:r>
                <a:r>
                  <a:rPr lang="en-US" sz="2000" dirty="0">
                    <a:sym typeface="Symbol" pitchFamily="18" charset="2"/>
                  </a:rPr>
                  <a:t>  </a:t>
                </a:r>
                <a:r>
                  <a:rPr lang="en-US" sz="2000" dirty="0" smtClean="0">
                    <a:sym typeface="Symbol" pitchFamily="18" charset="2"/>
                  </a:rPr>
                  <a:t>Automaton  </a:t>
                </a:r>
                <a:r>
                  <a:rPr lang="en-US" sz="2000" dirty="0">
                    <a:sym typeface="Symbol" pitchFamily="18" charset="2"/>
                  </a:rPr>
                  <a:t>Implements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𝑆𝑎𝑓𝑒𝑆𝑦𝑛𝑐h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Proof idea: </a:t>
                </a:r>
              </a:p>
              <a:p>
                <a:pPr marL="742950" lvl="1" indent="-285750">
                  <a:lnSpc>
                    <a:spcPct val="8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dirty="0">
                    <a:sym typeface="Symbol" pitchFamily="18" charset="2"/>
                  </a:rPr>
                  <a:t>Must show: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𝐺𝑂</m:t>
                    </m:r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  <m:r>
                      <a:rPr lang="en-US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baseline="-25000" dirty="0">
                    <a:sym typeface="Symbol" pitchFamily="18" charset="2"/>
                  </a:rPr>
                  <a:t> </a:t>
                </a:r>
                <a:r>
                  <a:rPr lang="en-US" dirty="0">
                    <a:sym typeface="Symbol" pitchFamily="18" charset="2"/>
                  </a:rPr>
                  <a:t>occurs, then there must be a previous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𝑂𝐾</m:t>
                    </m:r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  <m:r>
                      <a:rPr lang="en-US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i="0" baseline="-25000" dirty="0" smtClean="0">
                    <a:latin typeface="+mj-lt"/>
                    <a:sym typeface="Symbol" pitchFamily="18" charset="2"/>
                  </a:rPr>
                  <a:t>,</a:t>
                </a:r>
                <a:r>
                  <a:rPr lang="en-US" baseline="-25000" dirty="0">
                    <a:sym typeface="Symbol" pitchFamily="18" charset="2"/>
                  </a:rPr>
                  <a:t> </a:t>
                </a:r>
                <a:r>
                  <a:rPr lang="en-US" dirty="0">
                    <a:sym typeface="Symbol" pitchFamily="18" charset="2"/>
                  </a:rPr>
                  <a:t>and </a:t>
                </a:r>
                <a:r>
                  <a:rPr lang="en-US" dirty="0" smtClean="0">
                    <a:sym typeface="Symbol" pitchFamily="18" charset="2"/>
                  </a:rPr>
                  <a:t>also a </a:t>
                </a:r>
                <a:r>
                  <a:rPr lang="en-US" dirty="0">
                    <a:sym typeface="Symbol" pitchFamily="18" charset="2"/>
                  </a:rPr>
                  <a:t>previous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𝑂𝐾</m:t>
                    </m:r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  <m:r>
                      <a:rPr lang="en-US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CC0000"/>
                    </a:solidFill>
                    <a:sym typeface="Symbol" pitchFamily="18" charset="2"/>
                  </a:rPr>
                  <a:t> </a:t>
                </a:r>
                <a:r>
                  <a:rPr lang="en-US" dirty="0">
                    <a:sym typeface="Symbol" pitchFamily="18" charset="2"/>
                  </a:rPr>
                  <a:t>for every neighbor j of i.</a:t>
                </a:r>
              </a:p>
              <a:p>
                <a:pPr marL="1143000" lvl="2" indent="-2286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:endParaRPr 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5830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3459956"/>
                <a:ext cx="8537575" cy="3093244"/>
              </a:xfrm>
              <a:prstGeom prst="rect">
                <a:avLst/>
              </a:prstGeom>
              <a:blipFill rotWithShape="1">
                <a:blip r:embed="rId4"/>
                <a:stretch>
                  <a:fillRect l="-786" t="-2959" r="-6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47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 Implements SafeSynch</a:t>
            </a:r>
            <a:r>
              <a:rPr 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Show:  </a:t>
                </a:r>
                <a:r>
                  <a:rPr lang="en-US" sz="2000" dirty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𝐺𝑂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  <m:r>
                      <a:rPr lang="en-US" sz="2000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baseline="-25000" dirty="0">
                    <a:solidFill>
                      <a:srgbClr val="CC0000"/>
                    </a:solidFill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occurs, then there must be a previous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𝑂𝐾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  <m:r>
                      <a:rPr lang="en-US" sz="2000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baseline="-250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,</a:t>
                </a:r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and also previous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𝑂𝐾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  <m:r>
                      <a:rPr lang="en-US" sz="2000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for every neighbor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Must be a previous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𝑂𝐾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  <m:r>
                      <a:rPr lang="en-US" sz="2000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: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𝐺𝑂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  <m:r>
                      <a:rPr lang="en-US" sz="1800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1800" baseline="-25000" dirty="0">
                    <a:solidFill>
                      <a:srgbClr val="CC0000"/>
                    </a:solidFill>
                    <a:sym typeface="Symbol" pitchFamily="18" charset="2"/>
                  </a:rPr>
                  <a:t> </a:t>
                </a:r>
                <a:r>
                  <a:rPr lang="en-US" sz="1800" dirty="0">
                    <a:sym typeface="Symbol" pitchFamily="18" charset="2"/>
                  </a:rPr>
                  <a:t>preceded by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𝑐𝑙𝑢𝑠𝑡𝑒𝑟𝐺𝑂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18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’s cluster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𝐶𝑙𝑢𝑠𝑡𝑒𝑟𝑆𝑦𝑛𝑐h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),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Which is preceded by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𝑐𝑙𝑢𝑠𝑡𝑒𝑟𝑂𝐾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18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’s cluster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𝐹𝑜𝑟𝑒𝑠𝑡𝑆𝑦𝑛𝑐h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),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Which is preceded by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𝑂𝐾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  <m:r>
                      <a:rPr lang="en-US" sz="1800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𝐶𝑙𝑢𝑠𝑡𝑒𝑟𝑆𝑦𝑛𝑐h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).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Must be </a:t>
                </a:r>
                <a:r>
                  <a:rPr lang="en-US" sz="2000" dirty="0" smtClean="0">
                    <a:sym typeface="Symbol" pitchFamily="18" charset="2"/>
                  </a:rPr>
                  <a:t>a previous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𝑂𝐾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  <m:r>
                      <a:rPr lang="en-US" sz="2000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rgbClr val="CC0000"/>
                    </a:solidFill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for </a:t>
                </a:r>
                <a:r>
                  <a:rPr lang="en-US" sz="2000" dirty="0" smtClean="0">
                    <a:sym typeface="Symbol" pitchFamily="18" charset="2"/>
                  </a:rPr>
                  <a:t>any neighbor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in the same cluster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𝐺𝑂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  <m:r>
                      <a:rPr lang="en-US" sz="1800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1800" baseline="-25000" dirty="0">
                    <a:solidFill>
                      <a:srgbClr val="CC0000"/>
                    </a:solidFill>
                    <a:sym typeface="Symbol" pitchFamily="18" charset="2"/>
                  </a:rPr>
                  <a:t> </a:t>
                </a:r>
                <a:r>
                  <a:rPr lang="en-US" sz="1800" dirty="0">
                    <a:sym typeface="Symbol" pitchFamily="18" charset="2"/>
                  </a:rPr>
                  <a:t>preceded by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𝑐𝑙𝑢𝑠𝑡𝑒𝑟𝐺𝑂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18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’s cluster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𝐶𝑙𝑢𝑠𝑡𝑒𝑟𝑆𝑦𝑛𝑐h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),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Which is preceded by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𝑐𝑙𝑢𝑠𝑡𝑒𝑟𝑂𝐾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18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’s cluster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𝐹𝑜𝑟𝑒𝑠𝑡𝑆𝑦𝑛𝑐h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),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Which is preceded by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𝑂𝐾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  <m:r>
                      <a:rPr lang="en-US" sz="1800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18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𝐶𝑙𝑢𝑠𝑡𝑒𝑟𝑆𝑦𝑛𝑐h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).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Must be </a:t>
                </a:r>
                <a:r>
                  <a:rPr lang="en-US" sz="2000" dirty="0" smtClean="0">
                    <a:sym typeface="Symbol" pitchFamily="18" charset="2"/>
                  </a:rPr>
                  <a:t>a previous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𝑂𝐾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  <m:r>
                      <a:rPr lang="en-US" sz="2000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for </a:t>
                </a:r>
                <a:r>
                  <a:rPr lang="en-US" sz="2000" dirty="0" smtClean="0">
                    <a:sym typeface="Symbol" pitchFamily="18" charset="2"/>
                  </a:rPr>
                  <a:t>any neighbor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in a different cluster.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Then the two clusters are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neighboring clusters in the cluster graph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𝐺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, </a:t>
                </a:r>
                <a:r>
                  <a:rPr lang="en-US" sz="1800" dirty="0">
                    <a:sym typeface="Symbol" pitchFamily="18" charset="2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are neighbors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𝐺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.  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𝐺𝑂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  <m:r>
                      <a:rPr lang="en-US" sz="1800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1800" baseline="-25000" dirty="0">
                    <a:solidFill>
                      <a:srgbClr val="CC0000"/>
                    </a:solidFill>
                    <a:sym typeface="Symbol" pitchFamily="18" charset="2"/>
                  </a:rPr>
                  <a:t> </a:t>
                </a:r>
                <a:r>
                  <a:rPr lang="en-US" sz="1800" dirty="0">
                    <a:sym typeface="Symbol" pitchFamily="18" charset="2"/>
                  </a:rPr>
                  <a:t>preceded by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𝑐𝑙𝑢𝑠𝑡𝑒𝑟𝐺𝑂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18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 </a:t>
                </a:r>
                <a:r>
                  <a:rPr lang="en-US" sz="1800" dirty="0">
                    <a:sym typeface="Symbol" pitchFamily="18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’s cluster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𝐶𝑙𝑢𝑠𝑡𝑒𝑟𝑆𝑦𝑛𝑐h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),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Which is preceded by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𝑐𝑙𝑢𝑠𝑡𝑒𝑟𝑂𝐾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18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’s cluster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𝐹𝑜𝑟𝑒𝑠𝑡𝑆𝑦𝑛𝑐h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),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Which is preceded by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𝑂𝐾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  <m:r>
                      <a:rPr lang="en-US" sz="1800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</a:t>
                </a:r>
                <a:r>
                  <a:rPr lang="en-US" sz="1800" dirty="0" smtClean="0"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𝐶𝑙𝑢𝑠𝑡𝑒𝑟𝑆𝑦𝑛𝑐h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).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endParaRPr lang="en-US" sz="1800" dirty="0"/>
              </a:p>
            </p:txBody>
          </p:sp>
        </mc:Choice>
        <mc:Fallback xmlns="">
          <p:sp>
            <p:nvSpPr>
              <p:cNvPr id="768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593" t="-1887" r="-741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43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782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28600" y="274638"/>
                <a:ext cx="86868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000" dirty="0" smtClean="0"/>
                  <a:t>Implementing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/>
                      </a:rPr>
                      <m:t>𝐶𝑙𝑢𝑠𝑡𝑒𝑟𝑆𝑦𝑛𝑐h</m:t>
                    </m:r>
                    <m:r>
                      <a:rPr lang="en-US" sz="4000" b="0" i="1" dirty="0" smtClean="0">
                        <a:latin typeface="Cambria Math"/>
                      </a:rPr>
                      <m:t>, </m:t>
                    </m:r>
                    <m:r>
                      <a:rPr lang="en-US" sz="4000" i="1" dirty="0" smtClean="0">
                        <a:latin typeface="Cambria Math"/>
                      </a:rPr>
                      <m:t>𝐹𝑜𝑟𝑒𝑠𝑡𝑆𝑦𝑛𝑐h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7782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274638"/>
                <a:ext cx="8686800" cy="1143000"/>
              </a:xfrm>
              <a:blipFill rotWithShape="1">
                <a:blip r:embed="rId3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524000"/>
                <a:ext cx="6248400" cy="51054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𝐶𝑙𝑢𝑠𝑡𝑒𝑟𝑆𝑦𝑛𝑐h</m:t>
                    </m:r>
                    <m:r>
                      <a:rPr lang="en-US" sz="2400" i="1" dirty="0">
                        <a:latin typeface="Cambria Math"/>
                      </a:rPr>
                      <m:t>: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Use variant of Synchronizer </a:t>
                </a:r>
                <a:r>
                  <a:rPr lang="en-US" sz="2000" dirty="0">
                    <a:sym typeface="Symbol" pitchFamily="18" charset="2"/>
                  </a:rPr>
                  <a:t> on cluster tree: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 err="1">
                    <a:sym typeface="Symbol" pitchFamily="18" charset="2"/>
                  </a:rPr>
                  <a:t>Convergecast</a:t>
                </a:r>
                <a:r>
                  <a:rPr lang="en-US" sz="180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𝑂𝐾</m:t>
                    </m:r>
                  </m:oMath>
                </a14:m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s</a:t>
                </a:r>
                <a:r>
                  <a:rPr lang="en-US" sz="1800" dirty="0">
                    <a:sym typeface="Symbol" pitchFamily="18" charset="2"/>
                  </a:rPr>
                  <a:t> to root on the cluster tree, 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root outputs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𝑐𝑙𝑢𝑠𝑡𝑒𝑟𝑂𝐾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, receives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𝑐𝑙𝑢𝑠𝑡𝑒𝑟𝐺𝑂</m:t>
                    </m:r>
                  </m:oMath>
                </a14:m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,</a:t>
                </a:r>
                <a:r>
                  <a:rPr lang="en-US" sz="1800" dirty="0">
                    <a:sym typeface="Symbol" pitchFamily="18" charset="2"/>
                  </a:rPr>
                  <a:t> 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root broadcasts</a:t>
                </a:r>
                <a:r>
                  <a:rPr lang="en-US" sz="1800" dirty="0">
                    <a:solidFill>
                      <a:srgbClr val="CC0000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𝐺𝑂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on the cluster tree.</a:t>
                </a:r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𝐹𝑜𝑟𝑒𝑠𝑡𝑆𝑦𝑛𝑐h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:</m:t>
                    </m:r>
                  </m:oMath>
                </a14:m>
                <a:endParaRPr lang="en-US" sz="2400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Clusters run Synchronizer .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But clusters can’t actually run anything…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So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cluster roots </a:t>
                </a:r>
                <a:r>
                  <a:rPr lang="en-US" sz="1800" dirty="0">
                    <a:sym typeface="Symbol" pitchFamily="18" charset="2"/>
                  </a:rPr>
                  <a:t>run .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Simulate communication channels between neighboring clusters by indirect communication paths between the roots.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These paths must exist:  Run through the trees and across edges that join the clusters.</a:t>
                </a:r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𝑐𝑙𝑢𝑠𝑡𝑒𝑟𝑂𝐾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 </a:t>
                </a:r>
                <a:r>
                  <a:rPr lang="en-US" sz="2400" dirty="0"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𝑐𝑙𝑢𝑠𝑡𝑒𝑟𝐺𝑂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 </a:t>
                </a:r>
                <a:r>
                  <a:rPr lang="en-US" sz="2400" dirty="0">
                    <a:sym typeface="Symbol" pitchFamily="18" charset="2"/>
                  </a:rPr>
                  <a:t>are internal actions of the cluster root processes.</a:t>
                </a:r>
              </a:p>
            </p:txBody>
          </p:sp>
        </mc:Choice>
        <mc:Fallback xmlns="">
          <p:sp>
            <p:nvSpPr>
              <p:cNvPr id="778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24000"/>
                <a:ext cx="6248400" cy="5105400"/>
              </a:xfrm>
              <a:blipFill rotWithShape="1">
                <a:blip r:embed="rId4"/>
                <a:stretch>
                  <a:fillRect l="-1268" t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845" name="Line 21"/>
          <p:cNvSpPr>
            <a:spLocks noChangeShapeType="1"/>
          </p:cNvSpPr>
          <p:nvPr/>
        </p:nvSpPr>
        <p:spPr bwMode="auto">
          <a:xfrm>
            <a:off x="7696200" y="2514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>
            <a:off x="7696200" y="2514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856" name="Group 32"/>
          <p:cNvGrpSpPr>
            <a:grpSpLocks/>
          </p:cNvGrpSpPr>
          <p:nvPr/>
        </p:nvGrpSpPr>
        <p:grpSpPr bwMode="auto">
          <a:xfrm>
            <a:off x="6858000" y="1828800"/>
            <a:ext cx="1447800" cy="1752600"/>
            <a:chOff x="4560" y="1152"/>
            <a:chExt cx="912" cy="1104"/>
          </a:xfrm>
        </p:grpSpPr>
        <p:grpSp>
          <p:nvGrpSpPr>
            <p:cNvPr id="77836" name="Group 12"/>
            <p:cNvGrpSpPr>
              <a:grpSpLocks/>
            </p:cNvGrpSpPr>
            <p:nvPr/>
          </p:nvGrpSpPr>
          <p:grpSpPr bwMode="auto">
            <a:xfrm>
              <a:off x="4560" y="1152"/>
              <a:ext cx="912" cy="1104"/>
              <a:chOff x="4560" y="1152"/>
              <a:chExt cx="912" cy="1104"/>
            </a:xfrm>
          </p:grpSpPr>
          <p:sp>
            <p:nvSpPr>
              <p:cNvPr id="77828" name="Oval 4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864" cy="57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29" name="Line 5"/>
              <p:cNvSpPr>
                <a:spLocks noChangeShapeType="1"/>
              </p:cNvSpPr>
              <p:nvPr/>
            </p:nvSpPr>
            <p:spPr bwMode="auto">
              <a:xfrm>
                <a:off x="4560" y="1248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30" name="Line 6"/>
              <p:cNvSpPr>
                <a:spLocks noChangeShapeType="1"/>
              </p:cNvSpPr>
              <p:nvPr/>
            </p:nvSpPr>
            <p:spPr bwMode="auto">
              <a:xfrm flipH="1">
                <a:off x="5328" y="129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31" name="Line 7"/>
              <p:cNvSpPr>
                <a:spLocks noChangeShapeType="1"/>
              </p:cNvSpPr>
              <p:nvPr/>
            </p:nvSpPr>
            <p:spPr bwMode="auto">
              <a:xfrm>
                <a:off x="4752" y="1152"/>
                <a:ext cx="4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32" name="Line 8"/>
              <p:cNvSpPr>
                <a:spLocks noChangeShapeType="1"/>
              </p:cNvSpPr>
              <p:nvPr/>
            </p:nvSpPr>
            <p:spPr bwMode="auto">
              <a:xfrm flipH="1">
                <a:off x="5232" y="120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33" name="Line 9"/>
              <p:cNvSpPr>
                <a:spLocks noChangeShapeType="1"/>
              </p:cNvSpPr>
              <p:nvPr/>
            </p:nvSpPr>
            <p:spPr bwMode="auto">
              <a:xfrm>
                <a:off x="5040" y="196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34" name="Line 10"/>
              <p:cNvSpPr>
                <a:spLocks noChangeShapeType="1"/>
              </p:cNvSpPr>
              <p:nvPr/>
            </p:nvSpPr>
            <p:spPr bwMode="auto">
              <a:xfrm>
                <a:off x="4944" y="196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855" name="Group 31"/>
            <p:cNvGrpSpPr>
              <a:grpSpLocks/>
            </p:cNvGrpSpPr>
            <p:nvPr/>
          </p:nvGrpSpPr>
          <p:grpSpPr bwMode="auto">
            <a:xfrm>
              <a:off x="4752" y="1488"/>
              <a:ext cx="518" cy="422"/>
              <a:chOff x="4752" y="1488"/>
              <a:chExt cx="518" cy="422"/>
            </a:xfrm>
          </p:grpSpPr>
          <p:sp>
            <p:nvSpPr>
              <p:cNvPr id="77847" name="Line 23"/>
              <p:cNvSpPr>
                <a:spLocks noChangeShapeType="1"/>
              </p:cNvSpPr>
              <p:nvPr/>
            </p:nvSpPr>
            <p:spPr bwMode="auto">
              <a:xfrm>
                <a:off x="4800" y="1536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37" name="Oval 13"/>
              <p:cNvSpPr>
                <a:spLocks noChangeAspect="1" noChangeArrowheads="1"/>
              </p:cNvSpPr>
              <p:nvPr/>
            </p:nvSpPr>
            <p:spPr bwMode="auto">
              <a:xfrm>
                <a:off x="4752" y="1488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8" name="Line 24"/>
              <p:cNvSpPr>
                <a:spLocks noChangeShapeType="1"/>
              </p:cNvSpPr>
              <p:nvPr/>
            </p:nvSpPr>
            <p:spPr bwMode="auto">
              <a:xfrm flipH="1">
                <a:off x="5088" y="153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44" name="Oval 20"/>
              <p:cNvSpPr>
                <a:spLocks noChangeAspect="1" noChangeArrowheads="1"/>
              </p:cNvSpPr>
              <p:nvPr/>
            </p:nvSpPr>
            <p:spPr bwMode="auto">
              <a:xfrm>
                <a:off x="5184" y="1488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9" name="Line 25"/>
              <p:cNvSpPr>
                <a:spLocks noChangeShapeType="1"/>
              </p:cNvSpPr>
              <p:nvPr/>
            </p:nvSpPr>
            <p:spPr bwMode="auto">
              <a:xfrm>
                <a:off x="4896" y="172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41" name="Oval 17"/>
              <p:cNvSpPr>
                <a:spLocks noChangeAspect="1" noChangeArrowheads="1"/>
              </p:cNvSpPr>
              <p:nvPr/>
            </p:nvSpPr>
            <p:spPr bwMode="auto">
              <a:xfrm>
                <a:off x="4848" y="1680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2" name="Line 28"/>
              <p:cNvSpPr>
                <a:spLocks noChangeShapeType="1"/>
              </p:cNvSpPr>
              <p:nvPr/>
            </p:nvSpPr>
            <p:spPr bwMode="auto">
              <a:xfrm flipH="1">
                <a:off x="4992" y="172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42" name="Oval 18"/>
              <p:cNvSpPr>
                <a:spLocks noChangeAspect="1" noChangeArrowheads="1"/>
              </p:cNvSpPr>
              <p:nvPr/>
            </p:nvSpPr>
            <p:spPr bwMode="auto">
              <a:xfrm>
                <a:off x="5040" y="1680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4" name="Oval 30"/>
              <p:cNvSpPr>
                <a:spLocks noChangeAspect="1" noChangeArrowheads="1"/>
              </p:cNvSpPr>
              <p:nvPr/>
            </p:nvSpPr>
            <p:spPr bwMode="auto">
              <a:xfrm>
                <a:off x="4944" y="1824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7902" name="Group 78"/>
          <p:cNvGrpSpPr>
            <a:grpSpLocks/>
          </p:cNvGrpSpPr>
          <p:nvPr/>
        </p:nvGrpSpPr>
        <p:grpSpPr bwMode="auto">
          <a:xfrm>
            <a:off x="6781800" y="4572000"/>
            <a:ext cx="2041525" cy="685800"/>
            <a:chOff x="4272" y="2880"/>
            <a:chExt cx="1286" cy="432"/>
          </a:xfrm>
        </p:grpSpPr>
        <p:grpSp>
          <p:nvGrpSpPr>
            <p:cNvPr id="77866" name="Group 42"/>
            <p:cNvGrpSpPr>
              <a:grpSpLocks/>
            </p:cNvGrpSpPr>
            <p:nvPr/>
          </p:nvGrpSpPr>
          <p:grpSpPr bwMode="auto">
            <a:xfrm>
              <a:off x="4272" y="2880"/>
              <a:ext cx="518" cy="422"/>
              <a:chOff x="4752" y="1488"/>
              <a:chExt cx="518" cy="422"/>
            </a:xfrm>
          </p:grpSpPr>
          <p:sp>
            <p:nvSpPr>
              <p:cNvPr id="77867" name="Line 43"/>
              <p:cNvSpPr>
                <a:spLocks noChangeShapeType="1"/>
              </p:cNvSpPr>
              <p:nvPr/>
            </p:nvSpPr>
            <p:spPr bwMode="auto">
              <a:xfrm>
                <a:off x="4800" y="1536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8" name="Oval 44"/>
              <p:cNvSpPr>
                <a:spLocks noChangeAspect="1" noChangeArrowheads="1"/>
              </p:cNvSpPr>
              <p:nvPr/>
            </p:nvSpPr>
            <p:spPr bwMode="auto">
              <a:xfrm>
                <a:off x="4752" y="1488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9" name="Line 45"/>
              <p:cNvSpPr>
                <a:spLocks noChangeShapeType="1"/>
              </p:cNvSpPr>
              <p:nvPr/>
            </p:nvSpPr>
            <p:spPr bwMode="auto">
              <a:xfrm flipH="1">
                <a:off x="5088" y="153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70" name="Oval 46"/>
              <p:cNvSpPr>
                <a:spLocks noChangeAspect="1" noChangeArrowheads="1"/>
              </p:cNvSpPr>
              <p:nvPr/>
            </p:nvSpPr>
            <p:spPr bwMode="auto">
              <a:xfrm>
                <a:off x="5184" y="1488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1" name="Line 47"/>
              <p:cNvSpPr>
                <a:spLocks noChangeShapeType="1"/>
              </p:cNvSpPr>
              <p:nvPr/>
            </p:nvSpPr>
            <p:spPr bwMode="auto">
              <a:xfrm>
                <a:off x="4896" y="172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72" name="Oval 48"/>
              <p:cNvSpPr>
                <a:spLocks noChangeAspect="1" noChangeArrowheads="1"/>
              </p:cNvSpPr>
              <p:nvPr/>
            </p:nvSpPr>
            <p:spPr bwMode="auto">
              <a:xfrm>
                <a:off x="4848" y="1680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3" name="Line 49"/>
              <p:cNvSpPr>
                <a:spLocks noChangeShapeType="1"/>
              </p:cNvSpPr>
              <p:nvPr/>
            </p:nvSpPr>
            <p:spPr bwMode="auto">
              <a:xfrm flipH="1">
                <a:off x="4992" y="172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74" name="Oval 50"/>
              <p:cNvSpPr>
                <a:spLocks noChangeAspect="1" noChangeArrowheads="1"/>
              </p:cNvSpPr>
              <p:nvPr/>
            </p:nvSpPr>
            <p:spPr bwMode="auto">
              <a:xfrm>
                <a:off x="5040" y="1680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5" name="Oval 51"/>
              <p:cNvSpPr>
                <a:spLocks noChangeAspect="1" noChangeArrowheads="1"/>
              </p:cNvSpPr>
              <p:nvPr/>
            </p:nvSpPr>
            <p:spPr bwMode="auto">
              <a:xfrm>
                <a:off x="4944" y="1824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85" name="Group 61"/>
            <p:cNvGrpSpPr>
              <a:grpSpLocks/>
            </p:cNvGrpSpPr>
            <p:nvPr/>
          </p:nvGrpSpPr>
          <p:grpSpPr bwMode="auto">
            <a:xfrm>
              <a:off x="5040" y="2880"/>
              <a:ext cx="518" cy="422"/>
              <a:chOff x="4752" y="1488"/>
              <a:chExt cx="518" cy="422"/>
            </a:xfrm>
          </p:grpSpPr>
          <p:sp>
            <p:nvSpPr>
              <p:cNvPr id="77886" name="Line 62"/>
              <p:cNvSpPr>
                <a:spLocks noChangeShapeType="1"/>
              </p:cNvSpPr>
              <p:nvPr/>
            </p:nvSpPr>
            <p:spPr bwMode="auto">
              <a:xfrm>
                <a:off x="4800" y="1536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7" name="Oval 63"/>
              <p:cNvSpPr>
                <a:spLocks noChangeAspect="1" noChangeArrowheads="1"/>
              </p:cNvSpPr>
              <p:nvPr/>
            </p:nvSpPr>
            <p:spPr bwMode="auto">
              <a:xfrm>
                <a:off x="4752" y="1488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8" name="Line 64"/>
              <p:cNvSpPr>
                <a:spLocks noChangeShapeType="1"/>
              </p:cNvSpPr>
              <p:nvPr/>
            </p:nvSpPr>
            <p:spPr bwMode="auto">
              <a:xfrm flipH="1">
                <a:off x="5088" y="153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9" name="Oval 65"/>
              <p:cNvSpPr>
                <a:spLocks noChangeAspect="1" noChangeArrowheads="1"/>
              </p:cNvSpPr>
              <p:nvPr/>
            </p:nvSpPr>
            <p:spPr bwMode="auto">
              <a:xfrm>
                <a:off x="5184" y="1488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90" name="Line 66"/>
              <p:cNvSpPr>
                <a:spLocks noChangeShapeType="1"/>
              </p:cNvSpPr>
              <p:nvPr/>
            </p:nvSpPr>
            <p:spPr bwMode="auto">
              <a:xfrm>
                <a:off x="4896" y="172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91" name="Oval 67"/>
              <p:cNvSpPr>
                <a:spLocks noChangeAspect="1" noChangeArrowheads="1"/>
              </p:cNvSpPr>
              <p:nvPr/>
            </p:nvSpPr>
            <p:spPr bwMode="auto">
              <a:xfrm>
                <a:off x="4848" y="1680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92" name="Line 68"/>
              <p:cNvSpPr>
                <a:spLocks noChangeShapeType="1"/>
              </p:cNvSpPr>
              <p:nvPr/>
            </p:nvSpPr>
            <p:spPr bwMode="auto">
              <a:xfrm flipH="1">
                <a:off x="4992" y="172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93" name="Oval 69"/>
              <p:cNvSpPr>
                <a:spLocks noChangeAspect="1" noChangeArrowheads="1"/>
              </p:cNvSpPr>
              <p:nvPr/>
            </p:nvSpPr>
            <p:spPr bwMode="auto">
              <a:xfrm>
                <a:off x="5040" y="1680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94" name="Oval 70"/>
              <p:cNvSpPr>
                <a:spLocks noChangeAspect="1" noChangeArrowheads="1"/>
              </p:cNvSpPr>
              <p:nvPr/>
            </p:nvSpPr>
            <p:spPr bwMode="auto">
              <a:xfrm>
                <a:off x="4944" y="1824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897" name="Line 73"/>
            <p:cNvSpPr>
              <a:spLocks noChangeShapeType="1"/>
            </p:cNvSpPr>
            <p:nvPr/>
          </p:nvSpPr>
          <p:spPr bwMode="auto">
            <a:xfrm flipV="1">
              <a:off x="4608" y="316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98" name="Line 74"/>
            <p:cNvSpPr>
              <a:spLocks noChangeShapeType="1"/>
            </p:cNvSpPr>
            <p:nvPr/>
          </p:nvSpPr>
          <p:spPr bwMode="auto">
            <a:xfrm flipV="1">
              <a:off x="4704" y="297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99" name="Line 75"/>
            <p:cNvSpPr>
              <a:spLocks noChangeShapeType="1"/>
            </p:cNvSpPr>
            <p:nvPr/>
          </p:nvSpPr>
          <p:spPr bwMode="auto">
            <a:xfrm flipV="1">
              <a:off x="4848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00" name="Line 76"/>
            <p:cNvSpPr>
              <a:spLocks noChangeShapeType="1"/>
            </p:cNvSpPr>
            <p:nvPr/>
          </p:nvSpPr>
          <p:spPr bwMode="auto">
            <a:xfrm>
              <a:off x="5040" y="297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01" name="Line 77"/>
            <p:cNvSpPr>
              <a:spLocks noChangeShapeType="1"/>
            </p:cNvSpPr>
            <p:nvPr/>
          </p:nvSpPr>
          <p:spPr bwMode="auto">
            <a:xfrm>
              <a:off x="5088" y="316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193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/>
              <a:t>Putting the pieces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8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077200" cy="53340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000" dirty="0" smtClean="0"/>
                  <a:t>In </a:t>
                </a:r>
                <a:r>
                  <a:rPr lang="en-US" sz="2000" dirty="0">
                    <a:sym typeface="Symbol" pitchFamily="18" charset="2"/>
                  </a:rPr>
                  <a:t>, </a:t>
                </a:r>
                <a:r>
                  <a:rPr lang="en-US" sz="2000" dirty="0" smtClean="0">
                    <a:sym typeface="Symbol" pitchFamily="18" charset="2"/>
                  </a:rPr>
                  <a:t>process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emulates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𝐹𝑟𝑜𝑛𝑡𝐸𝑛𝑑</m:t>
                    </m:r>
                    <m:r>
                      <a:rPr lang="en-US" sz="20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, process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𝐶𝑙𝑢𝑠𝑡𝑒𝑟𝑆𝑦𝑛𝑐h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algorithm, and process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𝐹𝑜𝑟𝑒𝑠𝑡𝑆𝑦𝑛𝑐h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algorithm.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 smtClean="0">
                    <a:sym typeface="Symbol" pitchFamily="18" charset="2"/>
                  </a:rPr>
                  <a:t>Formally, it’s the c</a:t>
                </a:r>
                <a:r>
                  <a:rPr lang="en-US" sz="1800" dirty="0" smtClean="0">
                    <a:sym typeface="Symbol" pitchFamily="18" charset="2"/>
                  </a:rPr>
                  <a:t>omposition </a:t>
                </a:r>
                <a:r>
                  <a:rPr lang="en-US" sz="1800" dirty="0">
                    <a:sym typeface="Symbol" pitchFamily="18" charset="2"/>
                  </a:rPr>
                  <a:t>of three </a:t>
                </a:r>
                <a:r>
                  <a:rPr lang="en-US" sz="1800" dirty="0" smtClean="0">
                    <a:sym typeface="Symbol" pitchFamily="18" charset="2"/>
                  </a:rPr>
                  <a:t>I/O automata</a:t>
                </a:r>
                <a:r>
                  <a:rPr lang="en-US" sz="1800" dirty="0">
                    <a:sym typeface="Symbol" pitchFamily="18" charset="2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Real channel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𝐶</m:t>
                    </m:r>
                    <m:r>
                      <a:rPr lang="en-US" sz="20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i="1" baseline="-25000" dirty="0" err="1"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sz="2000" i="1" baseline="-25000" dirty="0" err="1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emulates channel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𝐹𝑟𝑜𝑛𝑡𝐸𝑛𝑑</m:t>
                    </m:r>
                    <m:r>
                      <a:rPr lang="en-US" sz="20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𝐹𝑟𝑜𝑛𝑡𝐸𝑛𝑑</m:t>
                    </m:r>
                    <m:r>
                      <a:rPr lang="en-US" sz="2000" i="1" baseline="-25000" dirty="0" err="1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channel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</a:t>
                </a:r>
                <a:r>
                  <a:rPr lang="en-US" sz="2000" dirty="0" smtClean="0">
                    <a:sym typeface="Symbol" pitchFamily="18" charset="2"/>
                  </a:rPr>
                  <a:t>in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𝐶𝑙𝑢𝑠𝑡𝑒𝑟𝑆𝑦𝑛𝑐h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algorithm, and channel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</a:t>
                </a:r>
                <a:r>
                  <a:rPr lang="en-US" sz="2000" dirty="0" smtClean="0">
                    <a:sym typeface="Symbol" pitchFamily="18" charset="2"/>
                  </a:rPr>
                  <a:t>in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𝐹𝑜𝑟𝑒𝑠𝑡𝑆𝑦𝑛𝑐h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algorithm.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Orthogonal decompositions of :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Physical:  Nodes and channels.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Logical: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𝐹𝐸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s,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𝐶𝑙𝑢𝑠𝑡𝑒𝑟𝑆𝑦𝑛𝑐h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𝐹𝑜𝑟𝑒𝑠𝑡𝑆𝑦𝑛𝑐h</m:t>
                    </m:r>
                  </m:oMath>
                </a14:m>
                <a:endParaRPr lang="en-US" sz="1800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Same system, </a:t>
                </a:r>
                <a:r>
                  <a:rPr lang="en-US" sz="1800" dirty="0" smtClean="0">
                    <a:sym typeface="Symbol" pitchFamily="18" charset="2"/>
                  </a:rPr>
                  <a:t>two </a:t>
                </a:r>
                <a:r>
                  <a:rPr lang="en-US" sz="1800" dirty="0">
                    <a:sym typeface="Symbol" pitchFamily="18" charset="2"/>
                  </a:rPr>
                  <a:t>views.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Works because composition of </a:t>
                </a:r>
                <a:r>
                  <a:rPr lang="en-US" sz="1800" dirty="0" smtClean="0">
                    <a:sym typeface="Symbol" pitchFamily="18" charset="2"/>
                  </a:rPr>
                  <a:t>I/O automata </a:t>
                </a:r>
                <a:r>
                  <a:rPr lang="en-US" sz="1800" dirty="0">
                    <a:sym typeface="Symbol" pitchFamily="18" charset="2"/>
                  </a:rPr>
                  <a:t>is associative, commutative.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Such decompositions are common for complex distributed algorithms: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Each node runs pieces of algorithms at several layers.</a:t>
                </a:r>
              </a:p>
              <a:p>
                <a:pPr lvl="1">
                  <a:lnSpc>
                    <a:spcPct val="80000"/>
                  </a:lnSpc>
                </a:pPr>
                <a:endParaRPr lang="en-US" sz="18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Theorem 1:</a:t>
                </a:r>
                <a:r>
                  <a:rPr lang="en-US" sz="2000" dirty="0"/>
                  <a:t>  For every fair execution </a:t>
                </a:r>
                <a:r>
                  <a:rPr lang="en-US" sz="2000" dirty="0">
                    <a:sym typeface="Symbol" pitchFamily="18" charset="2"/>
                  </a:rPr>
                  <a:t> </a:t>
                </a:r>
                <a:r>
                  <a:rPr lang="en-US" sz="2000" dirty="0" smtClean="0">
                    <a:sym typeface="Symbol" pitchFamily="18" charset="2"/>
                  </a:rPr>
                  <a:t>of the</a:t>
                </a:r>
                <a:r>
                  <a:rPr lang="en-US" sz="2000" dirty="0" smtClean="0">
                    <a:solidFill>
                      <a:srgbClr val="CC0000"/>
                    </a:solidFill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 </a:t>
                </a:r>
                <a:r>
                  <a:rPr lang="en-US" sz="2000" dirty="0" smtClean="0">
                    <a:sym typeface="Symbol" pitchFamily="18" charset="2"/>
                  </a:rPr>
                  <a:t>(or </a:t>
                </a:r>
                <a:r>
                  <a:rPr lang="en-US" sz="2000" dirty="0">
                    <a:sym typeface="Symbol" pitchFamily="18" charset="2"/>
                  </a:rPr>
                  <a:t>, or 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Symbol" pitchFamily="18" charset="2"/>
                  </a:rPr>
                  <a:t> </a:t>
                </a:r>
                <a:r>
                  <a:rPr lang="en-US" sz="2000" dirty="0" smtClean="0">
                    <a:sym typeface="Symbol" pitchFamily="18" charset="2"/>
                  </a:rPr>
                  <a:t>) system,  </a:t>
                </a:r>
                <a:r>
                  <a:rPr lang="en-US" sz="2000" dirty="0">
                    <a:sym typeface="Symbol" pitchFamily="18" charset="2"/>
                  </a:rPr>
                  <a:t>there is a fair execution  of </a:t>
                </a:r>
                <a:r>
                  <a:rPr lang="en-US" sz="2000" dirty="0" smtClean="0">
                    <a:sym typeface="Symbol" pitchFamily="18" charset="2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𝐺𝑙𝑜𝑏𝑆𝑦𝑛𝑐h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system, such that for </a:t>
                </a:r>
                <a:r>
                  <a:rPr lang="en-US" sz="2000" dirty="0" smtClean="0">
                    <a:sym typeface="Symbol" pitchFamily="18" charset="2"/>
                  </a:rPr>
                  <a:t>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, </a:t>
                </a:r>
                <a:r>
                  <a:rPr lang="en-US" sz="2000" dirty="0">
                    <a:sym typeface="Symbol" pitchFamily="18" charset="2"/>
                  </a:rPr>
                  <a:t>  ~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18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 .</a:t>
                </a:r>
              </a:p>
            </p:txBody>
          </p:sp>
        </mc:Choice>
        <mc:Fallback>
          <p:sp>
            <p:nvSpPr>
              <p:cNvPr id="788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077200" cy="5334000"/>
              </a:xfrm>
              <a:blipFill rotWithShape="1">
                <a:blip r:embed="rId3"/>
                <a:stretch>
                  <a:fillRect l="-679" t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70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of </a:t>
            </a:r>
            <a:r>
              <a:rPr lang="en-US">
                <a:sym typeface="Symbol" pitchFamily="18" charset="2"/>
              </a:rPr>
              <a:t>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458200" cy="50292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000" dirty="0"/>
                  <a:t>Consider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000" dirty="0"/>
                  <a:t> rounds, in which the synchronous algorithm sends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messages.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Let: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h</m:t>
                    </m:r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= max height of a cluster tree</a:t>
                </a:r>
                <a:endParaRPr lang="en-US" sz="1800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𝑒</m:t>
                    </m:r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= total number of edges on shortest paths between roots of neighboring clusters.</a:t>
                </a:r>
                <a:endParaRPr lang="en-US" sz="1800" dirty="0"/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Messages: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2</m:t>
                    </m:r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latin typeface="Cambria Math"/>
                      </a:rPr>
                      <m:t> + </m:t>
                    </m:r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</a:rPr>
                      <m:t> (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 + </m:t>
                    </m:r>
                    <m:r>
                      <a:rPr lang="en-US" sz="2000" i="1" dirty="0" smtClean="0">
                        <a:latin typeface="Cambria Math"/>
                      </a:rPr>
                      <m:t>𝑒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</m:t>
                    </m:r>
                    <m:r>
                      <a:rPr lang="en-US" sz="2000" i="1" dirty="0">
                        <a:latin typeface="Cambria Math"/>
                      </a:rPr>
                      <m:t>))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80000"/>
                  </a:lnSpc>
                </a:pPr>
                <a:endParaRPr lang="en-US" sz="2000" dirty="0"/>
              </a:p>
              <a:p>
                <a:pPr>
                  <a:lnSpc>
                    <a:spcPct val="80000"/>
                  </a:lnSpc>
                </a:pPr>
                <a:endParaRPr lang="en-US" sz="2000" dirty="0"/>
              </a:p>
              <a:p>
                <a:pPr>
                  <a:lnSpc>
                    <a:spcPct val="80000"/>
                  </a:lnSpc>
                </a:pPr>
                <a:endParaRPr lang="en-US" sz="2000" dirty="0"/>
              </a:p>
              <a:p>
                <a:pPr>
                  <a:lnSpc>
                    <a:spcPct val="80000"/>
                  </a:lnSpc>
                </a:pPr>
                <a:endParaRPr lang="en-US" sz="2000" dirty="0"/>
              </a:p>
              <a:p>
                <a:pPr>
                  <a:lnSpc>
                    <a:spcPct val="80000"/>
                  </a:lnSpc>
                </a:pPr>
                <a:endParaRPr lang="en-US" sz="2000" dirty="0"/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Time: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 ( </m:t>
                    </m:r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</a:rPr>
                      <m:t> (</m:t>
                    </m:r>
                    <m:r>
                      <a:rPr lang="en-US" sz="2000" i="1" dirty="0" smtClean="0">
                        <a:latin typeface="Cambria Math"/>
                      </a:rPr>
                      <m:t>𝑑</m:t>
                    </m:r>
                    <m:r>
                      <a:rPr lang="en-US" sz="2000" i="1" dirty="0" smtClean="0">
                        <a:latin typeface="Cambria Math"/>
                      </a:rPr>
                      <m:t> + </m:t>
                    </m:r>
                    <m:r>
                      <a:rPr lang="en-US" sz="2000" i="1" dirty="0" smtClean="0">
                        <a:latin typeface="Cambria Math"/>
                      </a:rPr>
                      <m:t>𝑙</m:t>
                    </m:r>
                    <m:r>
                      <a:rPr lang="en-US" sz="2000" i="1" dirty="0" smtClean="0">
                        <a:latin typeface="Cambria Math"/>
                      </a:rPr>
                      <m:t>))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 + </m:t>
                    </m:r>
                    <m:r>
                      <a:rPr lang="en-US" sz="2000" i="1" dirty="0" smtClean="0">
                        <a:latin typeface="Cambria Math"/>
                      </a:rPr>
                      <m:t>𝑒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</m:t>
                    </m:r>
                    <m:r>
                      <a:rPr lang="en-US" sz="2000" i="1" dirty="0">
                        <a:latin typeface="Cambria Math"/>
                      </a:rPr>
                      <m:t> &lt;&lt; |</m:t>
                    </m:r>
                    <m:r>
                      <a:rPr lang="en-US" sz="2000" i="1" dirty="0">
                        <a:latin typeface="Cambria Math"/>
                      </a:rPr>
                      <m:t>𝐸</m:t>
                    </m:r>
                    <m:r>
                      <a:rPr lang="en-US" sz="2000" i="1" dirty="0">
                        <a:latin typeface="Cambria Math"/>
                      </a:rPr>
                      <m:t>|, </m:t>
                    </m:r>
                  </m:oMath>
                </a14:m>
                <a:r>
                  <a:rPr lang="en-US" sz="2000" dirty="0"/>
                  <a:t>then </a:t>
                </a:r>
                <a:r>
                  <a:rPr lang="en-US" sz="2000" dirty="0">
                    <a:sym typeface="Symbol" pitchFamily="18" charset="2"/>
                  </a:rPr>
                  <a:t>’s message complexity is much better than ’s.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h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&lt;&lt; height of spanning tree of entire network, then ’s time complexity is much better than ’s.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Both of these are true for “nicely clustered” networks.</a:t>
                </a:r>
              </a:p>
            </p:txBody>
          </p:sp>
        </mc:Choice>
        <mc:Fallback xmlns="">
          <p:sp>
            <p:nvSpPr>
              <p:cNvPr id="798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458200" cy="5029200"/>
              </a:xfrm>
              <a:blipFill rotWithShape="1">
                <a:blip r:embed="rId2"/>
                <a:stretch>
                  <a:fillRect l="-576" t="-1697" r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887" name="Group 15"/>
          <p:cNvGrpSpPr>
            <a:grpSpLocks/>
          </p:cNvGrpSpPr>
          <p:nvPr/>
        </p:nvGrpSpPr>
        <p:grpSpPr bwMode="auto">
          <a:xfrm>
            <a:off x="32208" y="3341802"/>
            <a:ext cx="2674938" cy="750888"/>
            <a:chOff x="480" y="3024"/>
            <a:chExt cx="1685" cy="4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87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80" y="3264"/>
                  <a:ext cx="1685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0" tIns="45715" rIns="91430" bIns="45715">
                  <a:spAutoFit/>
                </a:bodyPr>
                <a:lstStyle/>
                <a:p>
                  <a:r>
                    <a:rPr lang="en-US" dirty="0"/>
                    <a:t>Messages and </a:t>
                  </a:r>
                  <a:r>
                    <a:rPr lang="en-US" dirty="0" err="1"/>
                    <a:t>acks</a:t>
                  </a:r>
                  <a:r>
                    <a:rPr lang="en-US" dirty="0"/>
                    <a:t> by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𝐹𝐸</m:t>
                      </m:r>
                    </m:oMath>
                  </a14:m>
                  <a:r>
                    <a:rPr lang="en-US" dirty="0"/>
                    <a:t>s</a:t>
                  </a:r>
                </a:p>
              </p:txBody>
            </p:sp>
          </mc:Choice>
          <mc:Fallback xmlns="">
            <p:sp>
              <p:nvSpPr>
                <p:cNvPr id="79879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" y="3264"/>
                  <a:ext cx="1685" cy="23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587" t="-6452" r="-907" b="-24194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 flipV="1">
              <a:off x="1776" y="302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3495773" y="3338660"/>
            <a:ext cx="2847975" cy="1412875"/>
            <a:chOff x="2208" y="2208"/>
            <a:chExt cx="1794" cy="890"/>
          </a:xfrm>
        </p:grpSpPr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 flipH="1" flipV="1">
              <a:off x="2256" y="220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88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208" y="2688"/>
                  <a:ext cx="1794" cy="41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0" tIns="45715" rIns="91430" bIns="45715">
                  <a:spAutoFit/>
                </a:bodyPr>
                <a:lstStyle/>
                <a:p>
                  <a:r>
                    <a:rPr lang="en-US" dirty="0"/>
                    <a:t>Messages in cluster trees,</a:t>
                  </a:r>
                </a:p>
                <a:p>
                  <a:r>
                    <a:rPr lang="en-US" dirty="0"/>
                    <a:t>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𝐶𝑙𝑢𝑠𝑡𝑒𝑟𝑆𝑦𝑛𝑐h</m:t>
                      </m:r>
                    </m:oMath>
                  </a14:m>
                  <a:r>
                    <a:rPr lang="en-US" dirty="0"/>
                    <a:t> algorithm</a:t>
                  </a:r>
                </a:p>
              </p:txBody>
            </p:sp>
          </mc:Choice>
          <mc:Fallback xmlns="">
            <p:sp>
              <p:nvSpPr>
                <p:cNvPr id="79882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8" y="2688"/>
                  <a:ext cx="1794" cy="4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489" t="-3704" b="-1296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889" name="Group 17"/>
          <p:cNvGrpSpPr>
            <a:grpSpLocks/>
          </p:cNvGrpSpPr>
          <p:nvPr/>
        </p:nvGrpSpPr>
        <p:grpSpPr bwMode="auto">
          <a:xfrm>
            <a:off x="4229887" y="3179765"/>
            <a:ext cx="3221038" cy="646113"/>
            <a:chOff x="2496" y="2112"/>
            <a:chExt cx="2029" cy="407"/>
          </a:xfrm>
        </p:grpSpPr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 flipH="1" flipV="1">
              <a:off x="2496" y="2256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88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832" y="2112"/>
                  <a:ext cx="1693" cy="40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0" tIns="45715" rIns="91430" bIns="45715">
                  <a:spAutoFit/>
                </a:bodyPr>
                <a:lstStyle/>
                <a:p>
                  <a:r>
                    <a:rPr lang="en-US" dirty="0"/>
                    <a:t>Messages between roots,</a:t>
                  </a:r>
                </a:p>
                <a:p>
                  <a:r>
                    <a:rPr lang="en-US" dirty="0"/>
                    <a:t>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𝐹𝑜𝑟𝑒𝑠𝑡𝑆𝑦𝑛𝑐h</m:t>
                      </m:r>
                    </m:oMath>
                  </a14:m>
                  <a:r>
                    <a:rPr lang="en-US" dirty="0"/>
                    <a:t> algorithm</a:t>
                  </a:r>
                </a:p>
              </p:txBody>
            </p:sp>
          </mc:Choice>
          <mc:Fallback xmlns="">
            <p:sp>
              <p:nvSpPr>
                <p:cNvPr id="79885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32" y="2112"/>
                  <a:ext cx="1693" cy="40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580" t="-3704" r="-1580" b="-1296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5399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8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00200"/>
                <a:ext cx="8153400" cy="20574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1800" dirty="0"/>
                  <a:t> rounds</a:t>
                </a:r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messages sent by synchronous algorithm</a:t>
                </a:r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1800" dirty="0"/>
                  <a:t>, message delay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800" dirty="0"/>
                  <a:t>Ignore local processing time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𝑙</m:t>
                    </m:r>
                    <m:r>
                      <a:rPr lang="en-US" sz="1800" i="1" dirty="0" smtClean="0">
                        <a:latin typeface="Cambria Math"/>
                      </a:rPr>
                      <m:t>. </m:t>
                    </m:r>
                  </m:oMath>
                </a14:m>
                <a:endParaRPr lang="en-US" sz="18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𝑒</m:t>
                    </m:r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sz="1800" dirty="0"/>
                  <a:t> = total length of paths between roots of neighboring clusters</a:t>
                </a:r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1800" dirty="0"/>
                  <a:t> = height of global spanning tree</a:t>
                </a:r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h</m:t>
                    </m:r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</a:t>
                </a:r>
                <a:r>
                  <a:rPr lang="en-US" sz="1800" dirty="0"/>
                  <a:t>= max height of cluster tree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/>
              </a:p>
              <a:p>
                <a:pPr>
                  <a:lnSpc>
                    <a:spcPct val="80000"/>
                  </a:lnSpc>
                </a:pPr>
                <a:endParaRPr lang="en-US" sz="1800" dirty="0"/>
              </a:p>
            </p:txBody>
          </p:sp>
        </mc:Choice>
        <mc:Fallback xmlns="">
          <p:sp>
            <p:nvSpPr>
              <p:cNvPr id="80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00200"/>
                <a:ext cx="8153400" cy="2057400"/>
              </a:xfrm>
              <a:blipFill rotWithShape="1">
                <a:blip r:embed="rId2"/>
                <a:stretch>
                  <a:fillRect l="-524" t="-3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898525" y="4456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>
            <a:spAutoFit/>
          </a:bodyPr>
          <a:lstStyle/>
          <a:p>
            <a:endParaRPr lang="en-US"/>
          </a:p>
        </p:txBody>
      </p:sp>
      <p:grpSp>
        <p:nvGrpSpPr>
          <p:cNvPr id="80925" name="Group 29"/>
          <p:cNvGrpSpPr>
            <a:grpSpLocks/>
          </p:cNvGrpSpPr>
          <p:nvPr/>
        </p:nvGrpSpPr>
        <p:grpSpPr bwMode="auto">
          <a:xfrm>
            <a:off x="685800" y="3810000"/>
            <a:ext cx="7772400" cy="2819400"/>
            <a:chOff x="432" y="2400"/>
            <a:chExt cx="4896" cy="1776"/>
          </a:xfrm>
        </p:grpSpPr>
        <p:grpSp>
          <p:nvGrpSpPr>
            <p:cNvPr id="80921" name="Group 25"/>
            <p:cNvGrpSpPr>
              <a:grpSpLocks/>
            </p:cNvGrpSpPr>
            <p:nvPr/>
          </p:nvGrpSpPr>
          <p:grpSpPr bwMode="auto">
            <a:xfrm>
              <a:off x="432" y="2400"/>
              <a:ext cx="4896" cy="1776"/>
              <a:chOff x="432" y="2400"/>
              <a:chExt cx="4896" cy="1776"/>
            </a:xfrm>
          </p:grpSpPr>
          <p:grpSp>
            <p:nvGrpSpPr>
              <p:cNvPr id="80917" name="Group 21"/>
              <p:cNvGrpSpPr>
                <a:grpSpLocks/>
              </p:cNvGrpSpPr>
              <p:nvPr/>
            </p:nvGrpSpPr>
            <p:grpSpPr bwMode="auto">
              <a:xfrm>
                <a:off x="432" y="2400"/>
                <a:ext cx="4896" cy="1776"/>
                <a:chOff x="432" y="2400"/>
                <a:chExt cx="4896" cy="1776"/>
              </a:xfrm>
            </p:grpSpPr>
            <p:grpSp>
              <p:nvGrpSpPr>
                <p:cNvPr id="80913" name="Group 17"/>
                <p:cNvGrpSpPr>
                  <a:grpSpLocks/>
                </p:cNvGrpSpPr>
                <p:nvPr/>
              </p:nvGrpSpPr>
              <p:grpSpPr bwMode="auto">
                <a:xfrm>
                  <a:off x="432" y="2400"/>
                  <a:ext cx="4896" cy="1776"/>
                  <a:chOff x="432" y="2400"/>
                  <a:chExt cx="4896" cy="1776"/>
                </a:xfrm>
              </p:grpSpPr>
              <p:grpSp>
                <p:nvGrpSpPr>
                  <p:cNvPr id="80908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432" y="2400"/>
                    <a:ext cx="4896" cy="1776"/>
                    <a:chOff x="432" y="2400"/>
                    <a:chExt cx="4896" cy="1776"/>
                  </a:xfrm>
                </p:grpSpPr>
                <p:grpSp>
                  <p:nvGrpSpPr>
                    <p:cNvPr id="80905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2" y="2400"/>
                      <a:ext cx="4896" cy="1776"/>
                      <a:chOff x="432" y="2400"/>
                      <a:chExt cx="4896" cy="1776"/>
                    </a:xfrm>
                  </p:grpSpPr>
                  <p:grpSp>
                    <p:nvGrpSpPr>
                      <p:cNvPr id="80902" name="Group 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" y="2400"/>
                        <a:ext cx="4896" cy="1776"/>
                        <a:chOff x="432" y="2400"/>
                        <a:chExt cx="4896" cy="1776"/>
                      </a:xfrm>
                    </p:grpSpPr>
                    <p:sp>
                      <p:nvSpPr>
                        <p:cNvPr id="80900" name="Rectangle 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2400"/>
                          <a:ext cx="4896" cy="1776"/>
                        </a:xfrm>
                        <a:prstGeom prst="rect">
                          <a:avLst/>
                        </a:prstGeom>
                        <a:solidFill>
                          <a:srgbClr val="E1F2F3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lIns="91430" tIns="45715" rIns="91430" bIns="45715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0901" name="Line 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32" y="2736"/>
                          <a:ext cx="4896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80903" name="Line 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2" y="3120"/>
                        <a:ext cx="489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0904" name="Line 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2" y="3648"/>
                        <a:ext cx="489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80906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2400"/>
                      <a:ext cx="0" cy="17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907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0" cy="17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809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784"/>
                    <a:ext cx="22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30" tIns="45715" rIns="91430" bIns="45715">
                    <a:spAutoFit/>
                  </a:bodyPr>
                  <a:lstStyle/>
                  <a:p>
                    <a:r>
                      <a:rPr lang="en-US">
                        <a:sym typeface="Symbol" pitchFamily="18" charset="2"/>
                      </a:rPr>
                      <a:t></a:t>
                    </a:r>
                  </a:p>
                </p:txBody>
              </p:sp>
              <p:sp>
                <p:nvSpPr>
                  <p:cNvPr id="8091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3792"/>
                    <a:ext cx="20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30" tIns="45715" rIns="91430" bIns="45715">
                    <a:spAutoFit/>
                  </a:bodyPr>
                  <a:lstStyle/>
                  <a:p>
                    <a:r>
                      <a:rPr lang="en-US">
                        <a:sym typeface="Symbol" pitchFamily="18" charset="2"/>
                      </a:rPr>
                      <a:t></a:t>
                    </a:r>
                  </a:p>
                </p:txBody>
              </p:sp>
              <p:sp>
                <p:nvSpPr>
                  <p:cNvPr id="8091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3264"/>
                    <a:ext cx="2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30" tIns="45715" rIns="91430" bIns="45715">
                    <a:spAutoFit/>
                  </a:bodyPr>
                  <a:lstStyle/>
                  <a:p>
                    <a:r>
                      <a:rPr lang="en-US">
                        <a:sym typeface="Symbol" pitchFamily="18" charset="2"/>
                      </a:rPr>
                      <a:t></a:t>
                    </a:r>
                  </a:p>
                </p:txBody>
              </p:sp>
            </p:grpSp>
            <p:sp>
              <p:nvSpPr>
                <p:cNvPr id="8091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488" y="2448"/>
                  <a:ext cx="77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0" tIns="45715" rIns="91430" bIns="45715">
                  <a:spAutoFit/>
                </a:bodyPr>
                <a:lstStyle/>
                <a:p>
                  <a:r>
                    <a:rPr lang="en-US"/>
                    <a:t>Messages</a:t>
                  </a:r>
                </a:p>
              </p:txBody>
            </p:sp>
            <p:sp>
              <p:nvSpPr>
                <p:cNvPr id="8091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936" y="2448"/>
                  <a:ext cx="4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0" tIns="45715" rIns="91430" bIns="45715">
                  <a:spAutoFit/>
                </a:bodyPr>
                <a:lstStyle/>
                <a:p>
                  <a:r>
                    <a:rPr lang="en-US"/>
                    <a:t>Time</a:t>
                  </a:r>
                </a:p>
              </p:txBody>
            </p:sp>
          </p:grpSp>
          <p:sp>
            <p:nvSpPr>
              <p:cNvPr id="80918" name="Text Box 22"/>
              <p:cNvSpPr txBox="1">
                <a:spLocks noChangeArrowheads="1"/>
              </p:cNvSpPr>
              <p:nvPr/>
            </p:nvSpPr>
            <p:spPr bwMode="auto">
              <a:xfrm>
                <a:off x="1392" y="2793"/>
                <a:ext cx="8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2 m + 2 r |E|</a:t>
                </a:r>
              </a:p>
            </p:txBody>
          </p:sp>
          <p:sp>
            <p:nvSpPr>
              <p:cNvPr id="80919" name="Text Box 23"/>
              <p:cNvSpPr txBox="1">
                <a:spLocks noChangeArrowheads="1"/>
              </p:cNvSpPr>
              <p:nvPr/>
            </p:nvSpPr>
            <p:spPr bwMode="auto">
              <a:xfrm>
                <a:off x="1392" y="3264"/>
                <a:ext cx="8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2 m + 2 r n</a:t>
                </a:r>
              </a:p>
            </p:txBody>
          </p:sp>
          <p:sp>
            <p:nvSpPr>
              <p:cNvPr id="80920" name="Text Box 24"/>
              <p:cNvSpPr txBox="1">
                <a:spLocks noChangeArrowheads="1"/>
              </p:cNvSpPr>
              <p:nvPr/>
            </p:nvSpPr>
            <p:spPr bwMode="auto">
              <a:xfrm>
                <a:off x="1392" y="3790"/>
                <a:ext cx="13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2 m + O( r (n + e</a:t>
                </a:r>
                <a:r>
                  <a:rPr lang="en-US">
                    <a:sym typeface="Symbol" pitchFamily="18" charset="2"/>
                  </a:rPr>
                  <a:t></a:t>
                </a:r>
                <a:r>
                  <a:rPr lang="en-US"/>
                  <a:t>))</a:t>
                </a:r>
              </a:p>
            </p:txBody>
          </p:sp>
        </p:grpSp>
        <p:sp>
          <p:nvSpPr>
            <p:cNvPr id="80922" name="Text Box 26"/>
            <p:cNvSpPr txBox="1">
              <a:spLocks noChangeArrowheads="1"/>
            </p:cNvSpPr>
            <p:nvPr/>
          </p:nvSpPr>
          <p:spPr bwMode="auto">
            <a:xfrm>
              <a:off x="3840" y="2784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lang="en-US"/>
                <a:t>O( r d )</a:t>
              </a:r>
            </a:p>
          </p:txBody>
        </p:sp>
        <p:sp>
          <p:nvSpPr>
            <p:cNvPr id="80923" name="Text Box 27"/>
            <p:cNvSpPr txBox="1">
              <a:spLocks noChangeArrowheads="1"/>
            </p:cNvSpPr>
            <p:nvPr/>
          </p:nvSpPr>
          <p:spPr bwMode="auto">
            <a:xfrm>
              <a:off x="3840" y="3264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lang="en-US"/>
                <a:t>O( r h d )</a:t>
              </a:r>
            </a:p>
          </p:txBody>
        </p:sp>
        <p:sp>
          <p:nvSpPr>
            <p:cNvPr id="80924" name="Text Box 28"/>
            <p:cNvSpPr txBox="1">
              <a:spLocks noChangeArrowheads="1"/>
            </p:cNvSpPr>
            <p:nvPr/>
          </p:nvSpPr>
          <p:spPr bwMode="auto">
            <a:xfrm>
              <a:off x="3840" y="3792"/>
              <a:ext cx="7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lang="en-US"/>
                <a:t>O( r h</a:t>
              </a:r>
              <a:r>
                <a:rPr lang="en-US">
                  <a:sym typeface="Symbol" pitchFamily="18" charset="2"/>
                </a:rPr>
                <a:t> </a:t>
              </a:r>
              <a:r>
                <a:rPr lang="en-US"/>
                <a:t>d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7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142999"/>
                <a:ext cx="8305800" cy="234632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sym typeface="Symbol" pitchFamily="18" charset="2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  <a:sym typeface="Symbol" pitchFamily="18" charset="2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sym typeface="Symbol" pitchFamily="18" charset="2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grid </a:t>
                </a:r>
                <a:r>
                  <a:rPr lang="en-US" sz="2400" dirty="0">
                    <a:sym typeface="Symbol" pitchFamily="18" charset="2"/>
                  </a:rPr>
                  <a:t>of complete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-node graphs</a:t>
                </a:r>
                <a:r>
                  <a:rPr lang="en-US" sz="2400" dirty="0">
                    <a:sym typeface="Symbol" pitchFamily="18" charset="2"/>
                  </a:rPr>
                  <a:t>, with all nodes of neighboring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-node graphs </a:t>
                </a:r>
                <a:r>
                  <a:rPr lang="en-US" sz="2400" dirty="0">
                    <a:sym typeface="Symbol" pitchFamily="18" charset="2"/>
                  </a:rPr>
                  <a:t>connected.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Clusters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-node graphs</a:t>
                </a:r>
                <a:endParaRPr lang="en-US" sz="2400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h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𝑝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en-US" sz="2400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h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 = 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 smtClean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𝑒</m:t>
                    </m:r>
                    <m:r>
                      <a:rPr lang="en-US" sz="2400" b="0" i="1" dirty="0" smtClean="0">
                        <a:latin typeface="Cambria Math"/>
                        <a:sym typeface="Symbol" pitchFamily="18" charset="2"/>
                      </a:rPr>
                      <m:t>′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  <a:sym typeface="Symbol" pitchFamily="18" charset="2"/>
                          </a:rPr>
                          <m:t>𝑝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en-US" sz="24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81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142999"/>
                <a:ext cx="8305800" cy="2346325"/>
              </a:xfrm>
              <a:blipFill rotWithShape="1">
                <a:blip r:embed="rId3"/>
                <a:stretch>
                  <a:fillRect l="-1028" t="-4675" b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685800" y="3733800"/>
            <a:ext cx="7772400" cy="2819400"/>
            <a:chOff x="432" y="2400"/>
            <a:chExt cx="4896" cy="1776"/>
          </a:xfrm>
        </p:grpSpPr>
        <p:grpSp>
          <p:nvGrpSpPr>
            <p:cNvPr id="81925" name="Group 5"/>
            <p:cNvGrpSpPr>
              <a:grpSpLocks/>
            </p:cNvGrpSpPr>
            <p:nvPr/>
          </p:nvGrpSpPr>
          <p:grpSpPr bwMode="auto">
            <a:xfrm>
              <a:off x="432" y="2400"/>
              <a:ext cx="4896" cy="1776"/>
              <a:chOff x="432" y="2400"/>
              <a:chExt cx="4896" cy="1776"/>
            </a:xfrm>
          </p:grpSpPr>
          <p:grpSp>
            <p:nvGrpSpPr>
              <p:cNvPr id="81926" name="Group 6"/>
              <p:cNvGrpSpPr>
                <a:grpSpLocks/>
              </p:cNvGrpSpPr>
              <p:nvPr/>
            </p:nvGrpSpPr>
            <p:grpSpPr bwMode="auto">
              <a:xfrm>
                <a:off x="432" y="2400"/>
                <a:ext cx="4896" cy="1776"/>
                <a:chOff x="432" y="2400"/>
                <a:chExt cx="4896" cy="1776"/>
              </a:xfrm>
            </p:grpSpPr>
            <p:grpSp>
              <p:nvGrpSpPr>
                <p:cNvPr id="81927" name="Group 7"/>
                <p:cNvGrpSpPr>
                  <a:grpSpLocks/>
                </p:cNvGrpSpPr>
                <p:nvPr/>
              </p:nvGrpSpPr>
              <p:grpSpPr bwMode="auto">
                <a:xfrm>
                  <a:off x="432" y="2400"/>
                  <a:ext cx="4896" cy="1776"/>
                  <a:chOff x="432" y="2400"/>
                  <a:chExt cx="4896" cy="1776"/>
                </a:xfrm>
              </p:grpSpPr>
              <p:grpSp>
                <p:nvGrpSpPr>
                  <p:cNvPr id="81928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432" y="2400"/>
                    <a:ext cx="4896" cy="1776"/>
                    <a:chOff x="432" y="2400"/>
                    <a:chExt cx="4896" cy="1776"/>
                  </a:xfrm>
                </p:grpSpPr>
                <p:grpSp>
                  <p:nvGrpSpPr>
                    <p:cNvPr id="81929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2" y="2400"/>
                      <a:ext cx="4896" cy="1776"/>
                      <a:chOff x="432" y="2400"/>
                      <a:chExt cx="4896" cy="1776"/>
                    </a:xfrm>
                  </p:grpSpPr>
                  <p:grpSp>
                    <p:nvGrpSpPr>
                      <p:cNvPr id="81930" name="Group 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" y="2400"/>
                        <a:ext cx="4896" cy="1776"/>
                        <a:chOff x="432" y="2400"/>
                        <a:chExt cx="4896" cy="1776"/>
                      </a:xfrm>
                    </p:grpSpPr>
                    <p:sp>
                      <p:nvSpPr>
                        <p:cNvPr id="81931" name="Rectangle 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2400"/>
                          <a:ext cx="4896" cy="1776"/>
                        </a:xfrm>
                        <a:prstGeom prst="rect">
                          <a:avLst/>
                        </a:prstGeom>
                        <a:solidFill>
                          <a:srgbClr val="E1F2F3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lIns="91430" tIns="45715" rIns="91430" bIns="45715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1932" name="Line 1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32" y="2736"/>
                          <a:ext cx="4896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81933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2" y="3120"/>
                        <a:ext cx="489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1934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2" y="3648"/>
                        <a:ext cx="489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81935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2400"/>
                      <a:ext cx="0" cy="17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936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0" cy="17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8193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784"/>
                    <a:ext cx="22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30" tIns="45715" rIns="91430" bIns="45715">
                    <a:spAutoFit/>
                  </a:bodyPr>
                  <a:lstStyle/>
                  <a:p>
                    <a:r>
                      <a:rPr lang="en-US">
                        <a:sym typeface="Symbol" pitchFamily="18" charset="2"/>
                      </a:rPr>
                      <a:t></a:t>
                    </a:r>
                  </a:p>
                </p:txBody>
              </p:sp>
              <p:sp>
                <p:nvSpPr>
                  <p:cNvPr id="8193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3792"/>
                    <a:ext cx="20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30" tIns="45715" rIns="91430" bIns="45715">
                    <a:spAutoFit/>
                  </a:bodyPr>
                  <a:lstStyle/>
                  <a:p>
                    <a:r>
                      <a:rPr lang="en-US">
                        <a:sym typeface="Symbol" pitchFamily="18" charset="2"/>
                      </a:rPr>
                      <a:t></a:t>
                    </a:r>
                  </a:p>
                </p:txBody>
              </p:sp>
              <p:sp>
                <p:nvSpPr>
                  <p:cNvPr id="8193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3264"/>
                    <a:ext cx="2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30" tIns="45715" rIns="91430" bIns="45715">
                    <a:spAutoFit/>
                  </a:bodyPr>
                  <a:lstStyle/>
                  <a:p>
                    <a:r>
                      <a:rPr lang="en-US">
                        <a:sym typeface="Symbol" pitchFamily="18" charset="2"/>
                      </a:rPr>
                      <a:t></a:t>
                    </a:r>
                  </a:p>
                </p:txBody>
              </p:sp>
            </p:grpSp>
            <p:sp>
              <p:nvSpPr>
                <p:cNvPr id="8194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88" y="2448"/>
                  <a:ext cx="77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0" tIns="45715" rIns="91430" bIns="45715">
                  <a:spAutoFit/>
                </a:bodyPr>
                <a:lstStyle/>
                <a:p>
                  <a:r>
                    <a:rPr lang="en-US"/>
                    <a:t>Messages</a:t>
                  </a:r>
                </a:p>
              </p:txBody>
            </p:sp>
            <p:sp>
              <p:nvSpPr>
                <p:cNvPr id="8194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936" y="2448"/>
                  <a:ext cx="4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0" tIns="45715" rIns="91430" bIns="45715">
                  <a:spAutoFit/>
                </a:bodyPr>
                <a:lstStyle/>
                <a:p>
                  <a:r>
                    <a:rPr lang="en-US"/>
                    <a:t>Time</a:t>
                  </a:r>
                </a:p>
              </p:txBody>
            </p:sp>
          </p:grpSp>
          <p:sp>
            <p:nvSpPr>
              <p:cNvPr id="81942" name="Text Box 22"/>
              <p:cNvSpPr txBox="1">
                <a:spLocks noChangeArrowheads="1"/>
              </p:cNvSpPr>
              <p:nvPr/>
            </p:nvSpPr>
            <p:spPr bwMode="auto">
              <a:xfrm>
                <a:off x="1392" y="2793"/>
                <a:ext cx="1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2 m + O( r p</a:t>
                </a:r>
                <a:r>
                  <a:rPr lang="en-US" baseline="30000"/>
                  <a:t>2</a:t>
                </a:r>
                <a:r>
                  <a:rPr lang="en-US"/>
                  <a:t> k</a:t>
                </a:r>
                <a:r>
                  <a:rPr lang="en-US" baseline="30000"/>
                  <a:t>2 </a:t>
                </a:r>
                <a:r>
                  <a:rPr lang="en-US"/>
                  <a:t>)</a:t>
                </a:r>
              </a:p>
            </p:txBody>
          </p:sp>
          <p:sp>
            <p:nvSpPr>
              <p:cNvPr id="81943" name="Text Box 23"/>
              <p:cNvSpPr txBox="1">
                <a:spLocks noChangeArrowheads="1"/>
              </p:cNvSpPr>
              <p:nvPr/>
            </p:nvSpPr>
            <p:spPr bwMode="auto">
              <a:xfrm>
                <a:off x="1392" y="3264"/>
                <a:ext cx="1141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2 m + O( r p</a:t>
                </a:r>
                <a:r>
                  <a:rPr lang="en-US" baseline="30000"/>
                  <a:t>2</a:t>
                </a:r>
                <a:r>
                  <a:rPr lang="en-US"/>
                  <a:t> k )</a:t>
                </a:r>
              </a:p>
              <a:p>
                <a:endParaRPr lang="en-US"/>
              </a:p>
            </p:txBody>
          </p:sp>
          <p:sp>
            <p:nvSpPr>
              <p:cNvPr id="81944" name="Text Box 24"/>
              <p:cNvSpPr txBox="1">
                <a:spLocks noChangeArrowheads="1"/>
              </p:cNvSpPr>
              <p:nvPr/>
            </p:nvSpPr>
            <p:spPr bwMode="auto">
              <a:xfrm>
                <a:off x="1392" y="3792"/>
                <a:ext cx="11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2 m + O( r p</a:t>
                </a:r>
                <a:r>
                  <a:rPr lang="en-US" baseline="30000"/>
                  <a:t>2</a:t>
                </a:r>
                <a:r>
                  <a:rPr lang="en-US"/>
                  <a:t> k)</a:t>
                </a:r>
              </a:p>
            </p:txBody>
          </p:sp>
        </p:grpSp>
        <p:sp>
          <p:nvSpPr>
            <p:cNvPr id="81945" name="Text Box 25"/>
            <p:cNvSpPr txBox="1">
              <a:spLocks noChangeArrowheads="1"/>
            </p:cNvSpPr>
            <p:nvPr/>
          </p:nvSpPr>
          <p:spPr bwMode="auto">
            <a:xfrm>
              <a:off x="3840" y="2784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lang="en-US"/>
                <a:t>O( r d )</a:t>
              </a:r>
            </a:p>
          </p:txBody>
        </p:sp>
        <p:sp>
          <p:nvSpPr>
            <p:cNvPr id="81946" name="Text Box 26"/>
            <p:cNvSpPr txBox="1">
              <a:spLocks noChangeArrowheads="1"/>
            </p:cNvSpPr>
            <p:nvPr/>
          </p:nvSpPr>
          <p:spPr bwMode="auto">
            <a:xfrm>
              <a:off x="3840" y="3264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lang="en-US"/>
                <a:t>O( r p d )</a:t>
              </a:r>
            </a:p>
          </p:txBody>
        </p:sp>
        <p:sp>
          <p:nvSpPr>
            <p:cNvPr id="81947" name="Text Box 27"/>
            <p:cNvSpPr txBox="1">
              <a:spLocks noChangeArrowheads="1"/>
            </p:cNvSpPr>
            <p:nvPr/>
          </p:nvSpPr>
          <p:spPr bwMode="auto">
            <a:xfrm>
              <a:off x="3840" y="3794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lang="en-US"/>
                <a:t>O( r</a:t>
              </a:r>
              <a:r>
                <a:rPr lang="en-US">
                  <a:sym typeface="Symbol" pitchFamily="18" charset="2"/>
                </a:rPr>
                <a:t> </a:t>
              </a:r>
              <a:r>
                <a:rPr lang="en-US"/>
                <a:t>d )</a:t>
              </a:r>
            </a:p>
          </p:txBody>
        </p:sp>
      </p:grpSp>
      <p:grpSp>
        <p:nvGrpSpPr>
          <p:cNvPr id="82004" name="Group 84"/>
          <p:cNvGrpSpPr>
            <a:grpSpLocks/>
          </p:cNvGrpSpPr>
          <p:nvPr/>
        </p:nvGrpSpPr>
        <p:grpSpPr bwMode="auto">
          <a:xfrm>
            <a:off x="6096000" y="1752600"/>
            <a:ext cx="2346325" cy="1736725"/>
            <a:chOff x="1968" y="1248"/>
            <a:chExt cx="1478" cy="1094"/>
          </a:xfrm>
        </p:grpSpPr>
        <p:sp>
          <p:nvSpPr>
            <p:cNvPr id="81996" name="Line 76"/>
            <p:cNvSpPr>
              <a:spLocks noChangeShapeType="1"/>
            </p:cNvSpPr>
            <p:nvPr/>
          </p:nvSpPr>
          <p:spPr bwMode="auto">
            <a:xfrm rot="-5400000">
              <a:off x="2448" y="206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003" name="Group 83"/>
            <p:cNvGrpSpPr>
              <a:grpSpLocks/>
            </p:cNvGrpSpPr>
            <p:nvPr/>
          </p:nvGrpSpPr>
          <p:grpSpPr bwMode="auto">
            <a:xfrm>
              <a:off x="1968" y="1248"/>
              <a:ext cx="1478" cy="1094"/>
              <a:chOff x="1968" y="1248"/>
              <a:chExt cx="1478" cy="1094"/>
            </a:xfrm>
          </p:grpSpPr>
          <p:grpSp>
            <p:nvGrpSpPr>
              <p:cNvPr id="81984" name="Group 64"/>
              <p:cNvGrpSpPr>
                <a:grpSpLocks/>
              </p:cNvGrpSpPr>
              <p:nvPr/>
            </p:nvGrpSpPr>
            <p:grpSpPr bwMode="auto">
              <a:xfrm>
                <a:off x="1968" y="1248"/>
                <a:ext cx="1478" cy="1094"/>
                <a:chOff x="1968" y="1248"/>
                <a:chExt cx="1478" cy="1094"/>
              </a:xfrm>
            </p:grpSpPr>
            <p:grpSp>
              <p:nvGrpSpPr>
                <p:cNvPr id="81951" name="Group 31"/>
                <p:cNvGrpSpPr>
                  <a:grpSpLocks noChangeAspect="1"/>
                </p:cNvGrpSpPr>
                <p:nvPr/>
              </p:nvGrpSpPr>
              <p:grpSpPr bwMode="auto">
                <a:xfrm>
                  <a:off x="1968" y="1248"/>
                  <a:ext cx="230" cy="230"/>
                  <a:chOff x="2064" y="1824"/>
                  <a:chExt cx="576" cy="576"/>
                </a:xfrm>
              </p:grpSpPr>
              <p:sp>
                <p:nvSpPr>
                  <p:cNvPr id="81948" name="Rectangle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64" y="1824"/>
                    <a:ext cx="576" cy="57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949" name="Line 2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064" y="1824"/>
                    <a:ext cx="576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950" name="Line 30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064" y="1824"/>
                    <a:ext cx="576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952" name="Group 32"/>
                <p:cNvGrpSpPr>
                  <a:grpSpLocks noChangeAspect="1"/>
                </p:cNvGrpSpPr>
                <p:nvPr/>
              </p:nvGrpSpPr>
              <p:grpSpPr bwMode="auto">
                <a:xfrm>
                  <a:off x="3216" y="1594"/>
                  <a:ext cx="230" cy="230"/>
                  <a:chOff x="2064" y="1824"/>
                  <a:chExt cx="576" cy="576"/>
                </a:xfrm>
              </p:grpSpPr>
              <p:sp>
                <p:nvSpPr>
                  <p:cNvPr id="81953" name="Rectangle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64" y="1824"/>
                    <a:ext cx="576" cy="57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954" name="Line 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064" y="1824"/>
                    <a:ext cx="576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955" name="Line 3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064" y="1824"/>
                    <a:ext cx="576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956" name="Group 36"/>
                <p:cNvGrpSpPr>
                  <a:grpSpLocks noChangeAspect="1"/>
                </p:cNvGrpSpPr>
                <p:nvPr/>
              </p:nvGrpSpPr>
              <p:grpSpPr bwMode="auto">
                <a:xfrm>
                  <a:off x="2352" y="1594"/>
                  <a:ext cx="230" cy="230"/>
                  <a:chOff x="2064" y="1824"/>
                  <a:chExt cx="576" cy="576"/>
                </a:xfrm>
              </p:grpSpPr>
              <p:sp>
                <p:nvSpPr>
                  <p:cNvPr id="81957" name="Rectangle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64" y="1824"/>
                    <a:ext cx="576" cy="57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958" name="Line 3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064" y="1824"/>
                    <a:ext cx="576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959" name="Line 39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064" y="1824"/>
                    <a:ext cx="576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960" name="Group 40"/>
                <p:cNvGrpSpPr>
                  <a:grpSpLocks noChangeAspect="1"/>
                </p:cNvGrpSpPr>
                <p:nvPr/>
              </p:nvGrpSpPr>
              <p:grpSpPr bwMode="auto">
                <a:xfrm>
                  <a:off x="1968" y="1594"/>
                  <a:ext cx="230" cy="230"/>
                  <a:chOff x="2064" y="1824"/>
                  <a:chExt cx="576" cy="576"/>
                </a:xfrm>
              </p:grpSpPr>
              <p:sp>
                <p:nvSpPr>
                  <p:cNvPr id="81961" name="Rectangle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64" y="1824"/>
                    <a:ext cx="576" cy="57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962" name="Line 4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064" y="1824"/>
                    <a:ext cx="576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963" name="Line 4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064" y="1824"/>
                    <a:ext cx="576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964" name="Group 44"/>
                <p:cNvGrpSpPr>
                  <a:grpSpLocks noChangeAspect="1"/>
                </p:cNvGrpSpPr>
                <p:nvPr/>
              </p:nvGrpSpPr>
              <p:grpSpPr bwMode="auto">
                <a:xfrm>
                  <a:off x="2352" y="2112"/>
                  <a:ext cx="230" cy="230"/>
                  <a:chOff x="2064" y="1824"/>
                  <a:chExt cx="576" cy="576"/>
                </a:xfrm>
              </p:grpSpPr>
              <p:sp>
                <p:nvSpPr>
                  <p:cNvPr id="81965" name="Rectangle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64" y="1824"/>
                    <a:ext cx="576" cy="57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966" name="Line 4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064" y="1824"/>
                    <a:ext cx="576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967" name="Line 47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064" y="1824"/>
                    <a:ext cx="576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968" name="Group 48"/>
                <p:cNvGrpSpPr>
                  <a:grpSpLocks noChangeAspect="1"/>
                </p:cNvGrpSpPr>
                <p:nvPr/>
              </p:nvGrpSpPr>
              <p:grpSpPr bwMode="auto">
                <a:xfrm>
                  <a:off x="3216" y="2112"/>
                  <a:ext cx="230" cy="230"/>
                  <a:chOff x="2064" y="1824"/>
                  <a:chExt cx="576" cy="576"/>
                </a:xfrm>
              </p:grpSpPr>
              <p:sp>
                <p:nvSpPr>
                  <p:cNvPr id="81969" name="Rectangle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64" y="1824"/>
                    <a:ext cx="576" cy="57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970" name="Line 5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064" y="1824"/>
                    <a:ext cx="576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971" name="Line 51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064" y="1824"/>
                    <a:ext cx="576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972" name="Group 52"/>
                <p:cNvGrpSpPr>
                  <a:grpSpLocks noChangeAspect="1"/>
                </p:cNvGrpSpPr>
                <p:nvPr/>
              </p:nvGrpSpPr>
              <p:grpSpPr bwMode="auto">
                <a:xfrm>
                  <a:off x="1968" y="2112"/>
                  <a:ext cx="230" cy="230"/>
                  <a:chOff x="2064" y="1824"/>
                  <a:chExt cx="576" cy="576"/>
                </a:xfrm>
              </p:grpSpPr>
              <p:sp>
                <p:nvSpPr>
                  <p:cNvPr id="81973" name="Rectangle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64" y="1824"/>
                    <a:ext cx="576" cy="57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974" name="Line 5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064" y="1824"/>
                    <a:ext cx="576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975" name="Line 5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064" y="1824"/>
                    <a:ext cx="576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976" name="Group 56"/>
                <p:cNvGrpSpPr>
                  <a:grpSpLocks noChangeAspect="1"/>
                </p:cNvGrpSpPr>
                <p:nvPr/>
              </p:nvGrpSpPr>
              <p:grpSpPr bwMode="auto">
                <a:xfrm>
                  <a:off x="2352" y="1248"/>
                  <a:ext cx="230" cy="230"/>
                  <a:chOff x="2064" y="1824"/>
                  <a:chExt cx="576" cy="576"/>
                </a:xfrm>
              </p:grpSpPr>
              <p:sp>
                <p:nvSpPr>
                  <p:cNvPr id="81977" name="Rectangle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64" y="1824"/>
                    <a:ext cx="576" cy="57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978" name="Line 5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064" y="1824"/>
                    <a:ext cx="576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979" name="Line 59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064" y="1824"/>
                    <a:ext cx="576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980" name="Group 60"/>
                <p:cNvGrpSpPr>
                  <a:grpSpLocks noChangeAspect="1"/>
                </p:cNvGrpSpPr>
                <p:nvPr/>
              </p:nvGrpSpPr>
              <p:grpSpPr bwMode="auto">
                <a:xfrm>
                  <a:off x="3216" y="1248"/>
                  <a:ext cx="230" cy="230"/>
                  <a:chOff x="2064" y="1824"/>
                  <a:chExt cx="576" cy="576"/>
                </a:xfrm>
              </p:grpSpPr>
              <p:sp>
                <p:nvSpPr>
                  <p:cNvPr id="81981" name="Rectangle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64" y="1824"/>
                    <a:ext cx="576" cy="57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982" name="Line 6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064" y="1824"/>
                    <a:ext cx="576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983" name="Line 6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064" y="1824"/>
                    <a:ext cx="576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985" name="Line 65"/>
              <p:cNvSpPr>
                <a:spLocks noChangeShapeType="1"/>
              </p:cNvSpPr>
              <p:nvPr/>
            </p:nvSpPr>
            <p:spPr bwMode="auto">
              <a:xfrm>
                <a:off x="2208" y="1344"/>
                <a:ext cx="14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6" name="Line 66"/>
              <p:cNvSpPr>
                <a:spLocks noChangeShapeType="1"/>
              </p:cNvSpPr>
              <p:nvPr/>
            </p:nvSpPr>
            <p:spPr bwMode="auto">
              <a:xfrm>
                <a:off x="2208" y="1680"/>
                <a:ext cx="14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7" name="Line 67"/>
              <p:cNvSpPr>
                <a:spLocks noChangeShapeType="1"/>
              </p:cNvSpPr>
              <p:nvPr/>
            </p:nvSpPr>
            <p:spPr bwMode="auto">
              <a:xfrm>
                <a:off x="2208" y="2208"/>
                <a:ext cx="14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8" name="Line 68"/>
              <p:cNvSpPr>
                <a:spLocks noChangeShapeType="1"/>
              </p:cNvSpPr>
              <p:nvPr/>
            </p:nvSpPr>
            <p:spPr bwMode="auto">
              <a:xfrm>
                <a:off x="2592" y="1344"/>
                <a:ext cx="14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9" name="Line 69"/>
              <p:cNvSpPr>
                <a:spLocks noChangeShapeType="1"/>
              </p:cNvSpPr>
              <p:nvPr/>
            </p:nvSpPr>
            <p:spPr bwMode="auto">
              <a:xfrm>
                <a:off x="2592" y="1680"/>
                <a:ext cx="14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90" name="Line 70"/>
              <p:cNvSpPr>
                <a:spLocks noChangeShapeType="1"/>
              </p:cNvSpPr>
              <p:nvPr/>
            </p:nvSpPr>
            <p:spPr bwMode="auto">
              <a:xfrm>
                <a:off x="2592" y="2208"/>
                <a:ext cx="14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91" name="Line 7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14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92" name="Line 72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14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93" name="Line 73"/>
              <p:cNvSpPr>
                <a:spLocks noChangeShapeType="1"/>
              </p:cNvSpPr>
              <p:nvPr/>
            </p:nvSpPr>
            <p:spPr bwMode="auto">
              <a:xfrm>
                <a:off x="3072" y="2208"/>
                <a:ext cx="14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94" name="Line 74"/>
              <p:cNvSpPr>
                <a:spLocks noChangeShapeType="1"/>
              </p:cNvSpPr>
              <p:nvPr/>
            </p:nvSpPr>
            <p:spPr bwMode="auto">
              <a:xfrm rot="-5400000">
                <a:off x="2064" y="1536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95" name="Line 75"/>
              <p:cNvSpPr>
                <a:spLocks noChangeShapeType="1"/>
              </p:cNvSpPr>
              <p:nvPr/>
            </p:nvSpPr>
            <p:spPr bwMode="auto">
              <a:xfrm rot="-5400000">
                <a:off x="3312" y="2064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97" name="Line 77"/>
              <p:cNvSpPr>
                <a:spLocks noChangeShapeType="1"/>
              </p:cNvSpPr>
              <p:nvPr/>
            </p:nvSpPr>
            <p:spPr bwMode="auto">
              <a:xfrm rot="-5400000">
                <a:off x="2064" y="2064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98" name="Line 78"/>
              <p:cNvSpPr>
                <a:spLocks noChangeShapeType="1"/>
              </p:cNvSpPr>
              <p:nvPr/>
            </p:nvSpPr>
            <p:spPr bwMode="auto">
              <a:xfrm rot="-5400000">
                <a:off x="2448" y="1872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99" name="Line 79"/>
              <p:cNvSpPr>
                <a:spLocks noChangeShapeType="1"/>
              </p:cNvSpPr>
              <p:nvPr/>
            </p:nvSpPr>
            <p:spPr bwMode="auto">
              <a:xfrm rot="-5400000">
                <a:off x="2064" y="1872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00" name="Line 80"/>
              <p:cNvSpPr>
                <a:spLocks noChangeShapeType="1"/>
              </p:cNvSpPr>
              <p:nvPr/>
            </p:nvSpPr>
            <p:spPr bwMode="auto">
              <a:xfrm rot="-5400000">
                <a:off x="3312" y="1872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01" name="Line 81"/>
              <p:cNvSpPr>
                <a:spLocks noChangeShapeType="1"/>
              </p:cNvSpPr>
              <p:nvPr/>
            </p:nvSpPr>
            <p:spPr bwMode="auto">
              <a:xfrm rot="-5400000">
                <a:off x="3312" y="1536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02" name="Line 82"/>
              <p:cNvSpPr>
                <a:spLocks noChangeShapeType="1"/>
              </p:cNvSpPr>
              <p:nvPr/>
            </p:nvSpPr>
            <p:spPr bwMode="auto">
              <a:xfrm rot="-5400000">
                <a:off x="2448" y="1536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424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984625"/>
          </a:xfrm>
        </p:spPr>
        <p:txBody>
          <a:bodyPr/>
          <a:lstStyle/>
          <a:p>
            <a:r>
              <a:rPr lang="en-US" dirty="0" smtClean="0"/>
              <a:t>Synchronizer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125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plan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Simulating </a:t>
            </a:r>
            <a:r>
              <a:rPr lang="en-US" sz="2800" dirty="0"/>
              <a:t>synchronous algorithms in asynchronous networks.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Synchronizers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Lower bound for global synchronization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Reading:  </a:t>
            </a:r>
            <a:r>
              <a:rPr lang="en-US" sz="2800" dirty="0"/>
              <a:t>Chapter </a:t>
            </a:r>
            <a:r>
              <a:rPr lang="en-US" sz="2800" dirty="0" smtClean="0"/>
              <a:t>16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Next: 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Logical time, state machine emulation, </a:t>
            </a:r>
            <a:r>
              <a:rPr lang="en-US" sz="2400" dirty="0" smtClean="0"/>
              <a:t>vector </a:t>
            </a:r>
            <a:r>
              <a:rPr lang="en-US" sz="2400" dirty="0"/>
              <a:t>timestamps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Readings: 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Chapter 18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smtClean="0">
                <a:solidFill>
                  <a:srgbClr val="006600"/>
                </a:solidFill>
              </a:rPr>
              <a:t>[</a:t>
            </a:r>
            <a:r>
              <a:rPr lang="en-US" sz="2000" dirty="0" err="1" smtClean="0">
                <a:solidFill>
                  <a:srgbClr val="006600"/>
                </a:solidFill>
              </a:rPr>
              <a:t>Lamport</a:t>
            </a:r>
            <a:r>
              <a:rPr lang="en-US" sz="2000" dirty="0" smtClean="0">
                <a:solidFill>
                  <a:srgbClr val="006600"/>
                </a:solidFill>
              </a:rPr>
              <a:t>]  </a:t>
            </a:r>
            <a:r>
              <a:rPr lang="en-US" sz="2000" dirty="0" smtClean="0"/>
              <a:t>Time, </a:t>
            </a:r>
            <a:r>
              <a:rPr lang="en-US" sz="2000" dirty="0" smtClean="0"/>
              <a:t>Clocks</a:t>
            </a:r>
            <a:r>
              <a:rPr lang="en-US" sz="2000" dirty="0" smtClean="0"/>
              <a:t>, and the Ordering of Events in a Distributed System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>
                <a:solidFill>
                  <a:srgbClr val="006600"/>
                </a:solidFill>
              </a:rPr>
              <a:t>[</a:t>
            </a:r>
            <a:r>
              <a:rPr lang="en-US" sz="2000" dirty="0" err="1" smtClean="0">
                <a:solidFill>
                  <a:srgbClr val="006600"/>
                </a:solidFill>
              </a:rPr>
              <a:t>Mattern</a:t>
            </a:r>
            <a:r>
              <a:rPr lang="en-US" sz="2000" dirty="0" smtClean="0">
                <a:solidFill>
                  <a:srgbClr val="006600"/>
                </a:solidFill>
              </a:rPr>
              <a:t>]  </a:t>
            </a:r>
            <a:r>
              <a:rPr lang="en-US" sz="2000" dirty="0" smtClean="0"/>
              <a:t>Vector timestamps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68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/>
              <a:t>Application 1:  </a:t>
            </a:r>
            <a:r>
              <a:rPr lang="en-US" sz="4000" dirty="0" smtClean="0"/>
              <a:t>Breadth-First </a:t>
            </a:r>
            <a:r>
              <a:rPr lang="en-US" sz="4000" dirty="0"/>
              <a:t>S</a:t>
            </a:r>
            <a:r>
              <a:rPr lang="en-US" sz="4000" dirty="0" smtClean="0"/>
              <a:t>earch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973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54864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Recall: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𝑆𝑦𝑛𝑐h𝐵𝐹𝑆</m:t>
                    </m:r>
                    <m:r>
                      <a:rPr lang="en-US" sz="2000" i="1" dirty="0">
                        <a:latin typeface="Cambria Math"/>
                      </a:rPr>
                      <m:t>:  </m:t>
                    </m:r>
                  </m:oMath>
                </a14:m>
                <a:endParaRPr lang="en-US" sz="2000" dirty="0"/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/>
                  <a:t>Constructs BFS </a:t>
                </a:r>
                <a:r>
                  <a:rPr lang="en-US" sz="2000" dirty="0" smtClean="0"/>
                  <a:t>tree.</a:t>
                </a:r>
                <a:endParaRPr lang="en-US" sz="2000" dirty="0"/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 |</m:t>
                    </m:r>
                    <m:r>
                      <a:rPr lang="en-US" sz="2000" i="1" dirty="0" smtClean="0">
                        <a:latin typeface="Cambria Math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</a:rPr>
                      <m:t>| ) </m:t>
                    </m:r>
                  </m:oMath>
                </a14:m>
                <a:r>
                  <a:rPr lang="en-US" sz="2000" dirty="0"/>
                  <a:t>messages,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 </m:t>
                    </m:r>
                    <m:r>
                      <a:rPr lang="en-US" sz="2000" i="1" dirty="0" err="1">
                        <a:latin typeface="Cambria Math"/>
                      </a:rPr>
                      <m:t>𝑑𝑖𝑎𝑚</m:t>
                    </m:r>
                    <m:r>
                      <a:rPr lang="en-US" sz="2000" i="1" dirty="0">
                        <a:latin typeface="Cambria Math"/>
                      </a:rPr>
                      <m:t> ) </m:t>
                    </m:r>
                  </m:oMath>
                </a14:m>
                <a:r>
                  <a:rPr lang="en-US" sz="2000" dirty="0"/>
                  <a:t>rounds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When run in asynchronous network: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/>
                  <a:t>Constructs a spanning tree, but not necessarily </a:t>
                </a:r>
                <a:r>
                  <a:rPr lang="en-US" sz="2000" dirty="0" smtClean="0"/>
                  <a:t>a BFS tree.</a:t>
                </a:r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Modified version, with corrections: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/>
                  <a:t>Constructs BFS </a:t>
                </a:r>
                <a:r>
                  <a:rPr lang="en-US" sz="2000" dirty="0" smtClean="0"/>
                  <a:t>tree.</a:t>
                </a:r>
                <a:endParaRPr lang="en-US" sz="2000" dirty="0"/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 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 |</m:t>
                    </m:r>
                    <m:r>
                      <a:rPr lang="en-US" sz="2000" i="1" dirty="0" smtClean="0">
                        <a:latin typeface="Cambria Math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</a:rPr>
                      <m:t>| ) </m:t>
                    </m:r>
                  </m:oMath>
                </a14:m>
                <a:r>
                  <a:rPr lang="en-US" sz="2000" dirty="0"/>
                  <a:t>messages,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 </m:t>
                    </m:r>
                    <m:r>
                      <a:rPr lang="en-US" sz="2000" i="1" dirty="0" err="1">
                        <a:latin typeface="Cambria Math"/>
                      </a:rPr>
                      <m:t>𝑑𝑖𝑎𝑚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𝑛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𝑑</m:t>
                    </m:r>
                    <m:r>
                      <a:rPr lang="en-US" sz="2000" i="1" dirty="0">
                        <a:latin typeface="Cambria Math"/>
                      </a:rPr>
                      <m:t> ) </m:t>
                    </m:r>
                  </m:oMath>
                </a14:m>
                <a:r>
                  <a:rPr lang="en-US" sz="2000" dirty="0"/>
                  <a:t>time (counting pileups)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BFS using </a:t>
                </a: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Synchronizers: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Runs more like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𝑆𝑦𝑛𝑐h𝐵𝐹𝑆</m:t>
                    </m:r>
                  </m:oMath>
                </a14:m>
                <a:r>
                  <a:rPr lang="en-US" sz="2000" dirty="0"/>
                  <a:t>, avoids corrections, pileups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With Synchronizer </a:t>
                </a:r>
                <a:r>
                  <a:rPr lang="en-US" sz="2000" dirty="0">
                    <a:sym typeface="Symbol" pitchFamily="18" charset="2"/>
                  </a:rPr>
                  <a:t>: 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( </m:t>
                    </m:r>
                    <m:r>
                      <a:rPr lang="en-US" sz="2000" i="1" dirty="0" err="1">
                        <a:latin typeface="Cambria Math"/>
                      </a:rPr>
                      <m:t>𝑑𝑖𝑎𝑚</m:t>
                    </m:r>
                    <m:r>
                      <a:rPr lang="en-US" sz="2000" i="1" dirty="0">
                        <a:latin typeface="Cambria Math"/>
                      </a:rPr>
                      <m:t> |</m:t>
                    </m:r>
                    <m:r>
                      <a:rPr lang="en-US" sz="2000" i="1" dirty="0">
                        <a:latin typeface="Cambria Math"/>
                      </a:rPr>
                      <m:t>𝐸</m:t>
                    </m:r>
                    <m:r>
                      <a:rPr lang="en-US" sz="2000" i="1" dirty="0">
                        <a:latin typeface="Cambria Math"/>
                      </a:rPr>
                      <m:t>| ) </m:t>
                    </m:r>
                  </m:oMath>
                </a14:m>
                <a:r>
                  <a:rPr lang="en-US" sz="2000" dirty="0"/>
                  <a:t>messages,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 </m:t>
                    </m:r>
                    <m:r>
                      <a:rPr lang="en-US" sz="2000" i="1" dirty="0" err="1">
                        <a:latin typeface="Cambria Math"/>
                      </a:rPr>
                      <m:t>𝑑𝑖𝑎𝑚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𝑑</m:t>
                    </m:r>
                    <m:r>
                      <a:rPr lang="en-US" sz="2000" i="1" dirty="0">
                        <a:latin typeface="Cambria Math"/>
                      </a:rPr>
                      <m:t> ) </m:t>
                    </m:r>
                  </m:oMath>
                </a14:m>
                <a:r>
                  <a:rPr lang="en-US" sz="2000" dirty="0"/>
                  <a:t>time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With Synchronizer </a:t>
                </a:r>
                <a:r>
                  <a:rPr lang="en-US" sz="2000" dirty="0">
                    <a:sym typeface="Symbol" pitchFamily="18" charset="2"/>
                  </a:rPr>
                  <a:t>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Symbol" pitchFamily="18" charset="2"/>
                  </a:rPr>
                  <a:t>:  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Better communication, but </a:t>
                </a:r>
                <a:r>
                  <a:rPr lang="en-US" sz="2000" dirty="0" smtClean="0">
                    <a:sym typeface="Symbol" pitchFamily="18" charset="2"/>
                  </a:rPr>
                  <a:t>worse</a:t>
                </a:r>
                <a:r>
                  <a:rPr lang="en-US" sz="2000" dirty="0" smtClean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time.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With Synchronizer </a:t>
                </a:r>
                <a:r>
                  <a:rPr lang="en-US" sz="2000" dirty="0">
                    <a:sym typeface="Symbol" pitchFamily="18" charset="2"/>
                  </a:rPr>
                  <a:t>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Symbol" pitchFamily="18" charset="2"/>
                  </a:rPr>
                  <a:t>:  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Better overall, in clustered graphs.</a:t>
                </a:r>
              </a:p>
            </p:txBody>
          </p:sp>
        </mc:Choice>
        <mc:Fallback>
          <p:sp>
            <p:nvSpPr>
              <p:cNvPr id="8397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5486400"/>
              </a:xfrm>
              <a:blipFill rotWithShape="1">
                <a:blip r:embed="rId3"/>
                <a:stretch>
                  <a:fillRect l="-963" t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03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Application 2:  Broadcast/Ack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534400" cy="5410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Assume known leader, but no spanning tree.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i="0" dirty="0" smtClean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Recall: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Synchronous </a:t>
                </a:r>
                <a:r>
                  <a:rPr lang="en-US" sz="2000" dirty="0" err="1"/>
                  <a:t>Bcast</a:t>
                </a:r>
                <a:r>
                  <a:rPr lang="en-US" sz="2000" dirty="0"/>
                  <a:t>/</a:t>
                </a:r>
                <a:r>
                  <a:rPr lang="en-US" sz="2000" dirty="0" err="1"/>
                  <a:t>Ack</a:t>
                </a:r>
                <a:r>
                  <a:rPr lang="en-US" sz="2000" dirty="0"/>
                  <a:t>: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Constructs spanning tree while broadcasting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 |</m:t>
                    </m:r>
                    <m:r>
                      <a:rPr lang="en-US" sz="2000" i="1" dirty="0" smtClean="0">
                        <a:latin typeface="Cambria Math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</a:rPr>
                      <m:t>| ) </m:t>
                    </m:r>
                  </m:oMath>
                </a14:m>
                <a:r>
                  <a:rPr lang="en-US" sz="2000" dirty="0"/>
                  <a:t>messages,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 </m:t>
                    </m:r>
                    <m:r>
                      <a:rPr lang="en-US" sz="2000" i="1" dirty="0" err="1">
                        <a:latin typeface="Cambria Math"/>
                      </a:rPr>
                      <m:t>𝑑𝑖𝑎𝑚</m:t>
                    </m:r>
                    <m:r>
                      <a:rPr lang="en-US" sz="2000" i="1" dirty="0">
                        <a:latin typeface="Cambria Math"/>
                      </a:rPr>
                      <m:t> ) </m:t>
                    </m:r>
                  </m:oMath>
                </a14:m>
                <a:r>
                  <a:rPr lang="en-US" sz="2000" dirty="0"/>
                  <a:t>rounds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Asynchronous </a:t>
                </a:r>
                <a:r>
                  <a:rPr lang="en-US" sz="2000" dirty="0" err="1"/>
                  <a:t>Bcast</a:t>
                </a:r>
                <a:r>
                  <a:rPr lang="en-US" sz="2000" dirty="0"/>
                  <a:t>/</a:t>
                </a:r>
                <a:r>
                  <a:rPr lang="en-US" sz="2000" dirty="0" err="1"/>
                  <a:t>Ack</a:t>
                </a:r>
                <a:r>
                  <a:rPr lang="en-US" sz="2000" dirty="0"/>
                  <a:t>: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Timing anomaly:  Construct non-minimum-hop paths, on which </a:t>
                </a:r>
                <a:r>
                  <a:rPr lang="en-US" sz="2000" dirty="0" err="1"/>
                  <a:t>acks</a:t>
                </a:r>
                <a:r>
                  <a:rPr lang="en-US" sz="2000" dirty="0"/>
                  <a:t>  travel.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 |</m:t>
                    </m:r>
                    <m:r>
                      <a:rPr lang="en-US" sz="2000" i="1" dirty="0" smtClean="0">
                        <a:latin typeface="Cambria Math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</a:rPr>
                      <m:t>| ) </m:t>
                    </m:r>
                  </m:oMath>
                </a14:m>
                <a:r>
                  <a:rPr lang="en-US" sz="2000" dirty="0"/>
                  <a:t>messages,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 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𝑑</m:t>
                    </m:r>
                    <m:r>
                      <a:rPr lang="en-US" sz="2000" i="1" dirty="0" smtClean="0">
                        <a:latin typeface="Cambria Math"/>
                      </a:rPr>
                      <m:t> ) </m:t>
                    </m:r>
                  </m:oMath>
                </a14:m>
                <a:r>
                  <a:rPr lang="en-US" sz="2000" dirty="0"/>
                  <a:t>time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 err="1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Bcast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/</a:t>
                </a:r>
                <a:r>
                  <a:rPr lang="en-US" sz="2400" dirty="0" err="1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Ack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 using Synchronizers: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Using (e.g.) Synchronizer </a:t>
                </a:r>
                <a:r>
                  <a:rPr lang="en-US" sz="2000" dirty="0">
                    <a:sym typeface="Symbol" pitchFamily="18" charset="2"/>
                  </a:rPr>
                  <a:t>: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Avoids timing anomaly.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 err="1"/>
                  <a:t>Bcast</a:t>
                </a:r>
                <a:r>
                  <a:rPr lang="en-US" sz="2000" dirty="0"/>
                  <a:t> travels on min-hop paths, so </a:t>
                </a:r>
                <a:r>
                  <a:rPr lang="en-US" sz="2000" dirty="0" err="1"/>
                  <a:t>Acks</a:t>
                </a:r>
                <a:r>
                  <a:rPr lang="en-US" sz="2000" dirty="0"/>
                  <a:t> follow min-hop paths.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( </m:t>
                    </m:r>
                    <m:r>
                      <a:rPr lang="en-US" sz="2000" i="1" dirty="0" err="1">
                        <a:latin typeface="Cambria Math"/>
                      </a:rPr>
                      <m:t>𝑑𝑖𝑎𝑚</m:t>
                    </m:r>
                    <m:r>
                      <a:rPr lang="en-US" sz="2000" i="1" dirty="0">
                        <a:latin typeface="Cambria Math"/>
                      </a:rPr>
                      <m:t> |</m:t>
                    </m:r>
                    <m:r>
                      <a:rPr lang="en-US" sz="2000" i="1" dirty="0">
                        <a:latin typeface="Cambria Math"/>
                      </a:rPr>
                      <m:t>𝐸</m:t>
                    </m:r>
                    <m:r>
                      <a:rPr lang="en-US" sz="2000" i="1" dirty="0">
                        <a:latin typeface="Cambria Math"/>
                      </a:rPr>
                      <m:t>| ) </m:t>
                    </m:r>
                  </m:oMath>
                </a14:m>
                <a:r>
                  <a:rPr lang="en-US" sz="2000" dirty="0"/>
                  <a:t>messages,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 </m:t>
                    </m:r>
                    <m:r>
                      <a:rPr lang="en-US" sz="2000" i="1" dirty="0" err="1">
                        <a:latin typeface="Cambria Math"/>
                      </a:rPr>
                      <m:t>𝑑𝑖𝑎𝑚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𝑑</m:t>
                    </m:r>
                    <m:r>
                      <a:rPr lang="en-US" sz="2000" i="1" dirty="0">
                        <a:latin typeface="Cambria Math"/>
                      </a:rPr>
                      <m:t> ) </m:t>
                    </m:r>
                  </m:oMath>
                </a14:m>
                <a:r>
                  <a:rPr lang="en-US" sz="2000" dirty="0"/>
                  <a:t>time</a:t>
                </a:r>
              </a:p>
            </p:txBody>
          </p:sp>
        </mc:Choice>
        <mc:Fallback xmlns="">
          <p:sp>
            <p:nvSpPr>
              <p:cNvPr id="860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534400" cy="5410200"/>
              </a:xfrm>
              <a:blipFill rotWithShape="1">
                <a:blip r:embed="rId2"/>
                <a:stretch>
                  <a:fillRect l="-929" t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9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/>
              <a:t>Application 3: 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5486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Assume weights on edges.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Without termination detection.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Recall: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Synchronous Bellman-Ford: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 smtClean="0"/>
                  <a:t>Makes </a:t>
                </a:r>
                <a:r>
                  <a:rPr lang="en-US" sz="1800" dirty="0"/>
                  <a:t>some corrections, due to low-cost high-hop-count paths.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𝑂</m:t>
                    </m:r>
                    <m:r>
                      <a:rPr lang="en-US" sz="1800" i="1" dirty="0" smtClean="0">
                        <a:latin typeface="Cambria Math"/>
                      </a:rPr>
                      <m:t>( </m:t>
                    </m:r>
                    <m:r>
                      <a:rPr lang="en-US" sz="1800" i="1" dirty="0" smtClean="0">
                        <a:latin typeface="Cambria Math"/>
                      </a:rPr>
                      <m:t>𝑛</m:t>
                    </m:r>
                    <m:r>
                      <a:rPr lang="en-US" sz="1800" i="1" dirty="0" smtClean="0">
                        <a:latin typeface="Cambria Math"/>
                      </a:rPr>
                      <m:t> |</m:t>
                    </m:r>
                    <m:r>
                      <a:rPr lang="en-US" sz="1800" i="1" dirty="0" smtClean="0">
                        <a:latin typeface="Cambria Math"/>
                      </a:rPr>
                      <m:t>𝐸</m:t>
                    </m:r>
                    <m:r>
                      <a:rPr lang="en-US" sz="1800" i="1" dirty="0" smtClean="0">
                        <a:latin typeface="Cambria Math"/>
                      </a:rPr>
                      <m:t>| ) </m:t>
                    </m:r>
                  </m:oMath>
                </a14:m>
                <a:r>
                  <a:rPr lang="en-US" sz="1800" dirty="0"/>
                  <a:t>messages,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𝑂</m:t>
                    </m:r>
                    <m:r>
                      <a:rPr lang="en-US" sz="1800" i="1" dirty="0" smtClean="0">
                        <a:latin typeface="Cambria Math"/>
                      </a:rPr>
                      <m:t>( </m:t>
                    </m:r>
                    <m:r>
                      <a:rPr lang="en-US" sz="1800" i="1" dirty="0" smtClean="0">
                        <a:latin typeface="Cambria Math"/>
                      </a:rPr>
                      <m:t>𝑛</m:t>
                    </m:r>
                    <m:r>
                      <a:rPr lang="en-US" sz="1800" i="1" dirty="0" smtClean="0">
                        <a:latin typeface="Cambria Math"/>
                      </a:rPr>
                      <m:t> ) </m:t>
                    </m:r>
                  </m:oMath>
                </a14:m>
                <a:r>
                  <a:rPr lang="en-US" sz="1800" dirty="0"/>
                  <a:t>rounds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Asynchronous Bellman-Ford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Many </a:t>
                </a:r>
                <a:r>
                  <a:rPr lang="en-US" sz="1800" dirty="0" smtClean="0"/>
                  <a:t>more corrections </a:t>
                </a:r>
                <a:r>
                  <a:rPr lang="en-US" sz="1800" dirty="0"/>
                  <a:t>possible (exponential), due to message delays.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 smtClean="0"/>
                  <a:t>(Worst-case) message </a:t>
                </a:r>
                <a:r>
                  <a:rPr lang="en-US" sz="1800" dirty="0"/>
                  <a:t>complexity is exponential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Time complexity also exponential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, counting message pileups.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Using (e.g.) Synchronizer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: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Behaves like Synchronous Bellman-Ford.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Avoids corrections due to message delays.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Still has corrections due to low-cost high-hop-count paths.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𝑂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( 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1800" i="1" dirty="0">
                        <a:latin typeface="Cambria Math"/>
                      </a:rPr>
                      <m:t> |</m:t>
                    </m:r>
                    <m:r>
                      <a:rPr lang="en-US" sz="1800" i="1" dirty="0">
                        <a:latin typeface="Cambria Math"/>
                      </a:rPr>
                      <m:t>𝐸</m:t>
                    </m:r>
                    <m:r>
                      <a:rPr lang="en-US" sz="1800" i="1" dirty="0">
                        <a:latin typeface="Cambria Math"/>
                      </a:rPr>
                      <m:t>| ) </m:t>
                    </m:r>
                  </m:oMath>
                </a14:m>
                <a:r>
                  <a:rPr lang="en-US" sz="1800" dirty="0"/>
                  <a:t>messages,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𝑂</m:t>
                    </m:r>
                    <m:r>
                      <a:rPr lang="en-US" sz="1800" i="1" dirty="0" smtClean="0">
                        <a:latin typeface="Cambria Math"/>
                      </a:rPr>
                      <m:t>( </m:t>
                    </m:r>
                    <m:r>
                      <a:rPr lang="en-US" sz="1800" i="1" dirty="0" smtClean="0">
                        <a:latin typeface="Cambria Math"/>
                      </a:rPr>
                      <m:t>𝑛</m:t>
                    </m:r>
                    <m:r>
                      <a:rPr lang="en-US" sz="1800" i="1" dirty="0" smtClean="0">
                        <a:latin typeface="Cambria Math"/>
                      </a:rPr>
                      <m:t> </m:t>
                    </m:r>
                    <m:r>
                      <a:rPr lang="en-US" sz="1800" i="1" dirty="0" smtClean="0">
                        <a:latin typeface="Cambria Math"/>
                      </a:rPr>
                      <m:t>𝑑</m:t>
                    </m:r>
                    <m:r>
                      <a:rPr lang="en-US" sz="1800" i="1" dirty="0" smtClean="0">
                        <a:latin typeface="Cambria Math"/>
                      </a:rPr>
                      <m:t> ) </m:t>
                    </m:r>
                  </m:oMath>
                </a14:m>
                <a:r>
                  <a:rPr lang="en-US" sz="1800" dirty="0"/>
                  <a:t>time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Big improvement.</a:t>
                </a:r>
              </a:p>
            </p:txBody>
          </p:sp>
        </mc:Choice>
        <mc:Fallback xmlns="">
          <p:sp>
            <p:nvSpPr>
              <p:cNvPr id="870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5486400"/>
              </a:xfrm>
              <a:blipFill rotWithShape="1">
                <a:blip r:embed="rId3"/>
                <a:stretch>
                  <a:fillRect l="-963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79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reading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To read more: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See </a:t>
            </a:r>
            <a:r>
              <a:rPr lang="en-US" sz="2400" dirty="0" err="1"/>
              <a:t>Awerbuch’s</a:t>
            </a:r>
            <a:r>
              <a:rPr lang="en-US" sz="2400" dirty="0"/>
              <a:t> extensive work on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Applications of synchronizers.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Distributed algorithms for clustered networks.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work by </a:t>
            </a:r>
            <a:r>
              <a:rPr lang="en-US" sz="2400" dirty="0" err="1" smtClean="0"/>
              <a:t>Peleg</a:t>
            </a:r>
            <a:r>
              <a:rPr lang="en-US" sz="2400" dirty="0" smtClean="0"/>
              <a:t>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9900"/>
                </a:solidFill>
              </a:rPr>
              <a:t>[</a:t>
            </a:r>
            <a:r>
              <a:rPr lang="en-US" sz="2400" dirty="0" err="1">
                <a:solidFill>
                  <a:srgbClr val="009900"/>
                </a:solidFill>
              </a:rPr>
              <a:t>Awerbuch</a:t>
            </a:r>
            <a:r>
              <a:rPr lang="en-US" sz="2400" dirty="0">
                <a:solidFill>
                  <a:srgbClr val="009900"/>
                </a:solidFill>
              </a:rPr>
              <a:t>, </a:t>
            </a:r>
            <a:r>
              <a:rPr lang="en-US" sz="2400" dirty="0" err="1">
                <a:solidFill>
                  <a:srgbClr val="009900"/>
                </a:solidFill>
              </a:rPr>
              <a:t>Peleg</a:t>
            </a:r>
            <a:r>
              <a:rPr lang="en-US" sz="2400" dirty="0">
                <a:solidFill>
                  <a:srgbClr val="009900"/>
                </a:solidFill>
              </a:rPr>
              <a:t>]</a:t>
            </a:r>
            <a:r>
              <a:rPr lang="en-US" sz="2400" dirty="0"/>
              <a:t> </a:t>
            </a:r>
            <a:r>
              <a:rPr lang="en-US" sz="2400" dirty="0" err="1"/>
              <a:t>Dijkstra</a:t>
            </a:r>
            <a:r>
              <a:rPr lang="en-US" sz="2400" dirty="0"/>
              <a:t> Prize paper on clustered networks.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Q:  </a:t>
            </a:r>
            <a:r>
              <a:rPr lang="en-US" sz="2800" dirty="0"/>
              <a:t>This work used a strategy of purposely slowing down portions of a system in order to improve overall performance.  In which situations is this strategy a win?</a:t>
            </a:r>
          </a:p>
        </p:txBody>
      </p:sp>
    </p:spTree>
    <p:extLst>
      <p:ext uri="{BB962C8B-B14F-4D97-AF65-F5344CB8AC3E}">
        <p14:creationId xmlns:p14="http://schemas.microsoft.com/office/powerpoint/2010/main" val="406003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078162"/>
          </a:xfrm>
        </p:spPr>
        <p:txBody>
          <a:bodyPr/>
          <a:lstStyle/>
          <a:p>
            <a:r>
              <a:rPr lang="en-US"/>
              <a:t>Lower Bound on Time for Synchronization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834481" y="3810000"/>
            <a:ext cx="3932238" cy="1795463"/>
            <a:chOff x="3072" y="912"/>
            <a:chExt cx="2477" cy="1131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3072" y="912"/>
              <a:ext cx="2477" cy="1131"/>
              <a:chOff x="3072" y="912"/>
              <a:chExt cx="2477" cy="1131"/>
            </a:xfrm>
          </p:grpSpPr>
          <p:sp>
            <p:nvSpPr>
              <p:cNvPr id="8" name="Oval 6"/>
              <p:cNvSpPr>
                <a:spLocks noChangeAspect="1" noChangeArrowheads="1"/>
              </p:cNvSpPr>
              <p:nvPr/>
            </p:nvSpPr>
            <p:spPr bwMode="auto">
              <a:xfrm>
                <a:off x="3312" y="1177"/>
                <a:ext cx="2237" cy="86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9" name="Oval 7"/>
              <p:cNvSpPr>
                <a:spLocks noChangeAspect="1" noChangeArrowheads="1"/>
              </p:cNvSpPr>
              <p:nvPr/>
            </p:nvSpPr>
            <p:spPr bwMode="auto">
              <a:xfrm>
                <a:off x="3504" y="1392"/>
                <a:ext cx="230" cy="230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8"/>
              <p:cNvSpPr>
                <a:spLocks noChangeAspect="1" noChangeArrowheads="1"/>
              </p:cNvSpPr>
              <p:nvPr/>
            </p:nvSpPr>
            <p:spPr bwMode="auto">
              <a:xfrm>
                <a:off x="3984" y="1296"/>
                <a:ext cx="230" cy="230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Oval 9"/>
              <p:cNvSpPr>
                <a:spLocks noChangeAspect="1" noChangeArrowheads="1"/>
              </p:cNvSpPr>
              <p:nvPr/>
            </p:nvSpPr>
            <p:spPr bwMode="auto">
              <a:xfrm>
                <a:off x="5136" y="1392"/>
                <a:ext cx="230" cy="230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0"/>
              <p:cNvSpPr>
                <a:spLocks noChangeAspect="1" noChangeArrowheads="1"/>
              </p:cNvSpPr>
              <p:nvPr/>
            </p:nvSpPr>
            <p:spPr bwMode="auto">
              <a:xfrm rot="10052958">
                <a:off x="3706" y="1344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1"/>
              <p:cNvSpPr>
                <a:spLocks noChangeAspect="1" noChangeArrowheads="1"/>
              </p:cNvSpPr>
              <p:nvPr/>
            </p:nvSpPr>
            <p:spPr bwMode="auto">
              <a:xfrm rot="10052958">
                <a:off x="3744" y="1440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2"/>
              <p:cNvSpPr>
                <a:spLocks noChangeAspect="1" noChangeArrowheads="1"/>
              </p:cNvSpPr>
              <p:nvPr/>
            </p:nvSpPr>
            <p:spPr bwMode="auto">
              <a:xfrm rot="10563367">
                <a:off x="4224" y="1296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3"/>
              <p:cNvSpPr>
                <a:spLocks noChangeAspect="1" noChangeArrowheads="1"/>
              </p:cNvSpPr>
              <p:nvPr/>
            </p:nvSpPr>
            <p:spPr bwMode="auto">
              <a:xfrm rot="10596548">
                <a:off x="4234" y="1392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14"/>
              <p:cNvSpPr>
                <a:spLocks noChangeAspect="1" noChangeArrowheads="1"/>
              </p:cNvSpPr>
              <p:nvPr/>
            </p:nvSpPr>
            <p:spPr bwMode="auto">
              <a:xfrm rot="11868344">
                <a:off x="4944" y="1344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15"/>
              <p:cNvSpPr>
                <a:spLocks noChangeAspect="1" noChangeArrowheads="1"/>
              </p:cNvSpPr>
              <p:nvPr/>
            </p:nvSpPr>
            <p:spPr bwMode="auto">
              <a:xfrm rot="11868344">
                <a:off x="4896" y="1440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3072" y="1056"/>
                <a:ext cx="4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flash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5040" y="1008"/>
                <a:ext cx="4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flash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3648" y="912"/>
                <a:ext cx="4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flash</a:t>
                </a:r>
                <a:r>
                  <a:rPr lang="en-US" baseline="-25000"/>
                  <a:t>2</a:t>
                </a:r>
              </a:p>
            </p:txBody>
          </p:sp>
        </p:grpSp>
        <p:sp>
          <p:nvSpPr>
            <p:cNvPr id="5" name="Line 19"/>
            <p:cNvSpPr>
              <a:spLocks noChangeShapeType="1"/>
            </p:cNvSpPr>
            <p:nvPr/>
          </p:nvSpPr>
          <p:spPr bwMode="auto">
            <a:xfrm flipH="1" flipV="1">
              <a:off x="4080" y="912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20"/>
            <p:cNvSpPr>
              <a:spLocks noChangeShapeType="1"/>
            </p:cNvSpPr>
            <p:nvPr/>
          </p:nvSpPr>
          <p:spPr bwMode="auto">
            <a:xfrm flipH="1" flipV="1">
              <a:off x="3456" y="10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 flipV="1">
              <a:off x="5328" y="11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415371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Lower bound on </a:t>
            </a:r>
            <a:r>
              <a:rPr lang="en-US" sz="4000" dirty="0" smtClean="0"/>
              <a:t>time for synchronization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1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990600"/>
                <a:ext cx="8686800" cy="58674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, , </a:t>
                </a:r>
                <a:r>
                  <a:rPr lang="en-US" sz="2000" dirty="0"/>
                  <a:t> emulate synchronous algorithms only in a local sense: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Looks the same to individual users,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Not to </a:t>
                </a:r>
                <a:r>
                  <a:rPr lang="en-US" sz="2000" dirty="0" smtClean="0"/>
                  <a:t>the combination of all </a:t>
                </a:r>
                <a:r>
                  <a:rPr lang="en-US" sz="2000" dirty="0"/>
                  <a:t>users---can reorder events at different users.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Good enough for many applications (e.g., data management).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Not for others (e.g., embedded systems).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Now </a:t>
                </a:r>
                <a:r>
                  <a:rPr lang="en-US" sz="2000" dirty="0" smtClean="0"/>
                  <a:t>a theoretical result showing that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global synchronization is inherently more costly than local synchronization</a:t>
                </a:r>
                <a:r>
                  <a:rPr lang="en-US" sz="2000" dirty="0"/>
                  <a:t>, in terms of time complexity.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Approach: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Define a toy global synchronization problem,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-</a:t>
                </a: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Session Problem</a:t>
                </a:r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Show </a:t>
                </a:r>
                <a:r>
                  <a:rPr lang="en-US" sz="2000" dirty="0" smtClean="0"/>
                  <a:t>that this </a:t>
                </a:r>
                <a:r>
                  <a:rPr lang="en-US" sz="2000" dirty="0"/>
                  <a:t>problem has a fast synchronous algorithm, </a:t>
                </a:r>
                <a:r>
                  <a:rPr lang="en-US" sz="2000" dirty="0" smtClean="0"/>
                  <a:t>and thus</a:t>
                </a:r>
                <a:r>
                  <a:rPr lang="en-US" sz="2000" dirty="0"/>
                  <a:t>, a fast algorithm using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𝐺𝑙𝑜𝑏𝑆𝑦𝑛𝑐h</m:t>
                    </m:r>
                    <m:r>
                      <a:rPr lang="en-US" sz="2000" i="1" dirty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/>
                  <a:t>Time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 </m:t>
                    </m:r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𝑑</m:t>
                    </m:r>
                    <m:r>
                      <a:rPr lang="en-US" sz="2000" i="1" dirty="0" smtClean="0">
                        <a:latin typeface="Cambria Math"/>
                      </a:rPr>
                      <m:t> ), </m:t>
                    </m:r>
                  </m:oMath>
                </a14:m>
                <a:r>
                  <a:rPr lang="en-US" sz="2000" dirty="0"/>
                  <a:t>assuming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𝐺𝑙𝑜𝑏𝑆𝑦𝑛𝑐h</m:t>
                    </m:r>
                  </m:oMath>
                </a14:m>
                <a:r>
                  <a:rPr lang="en-US" sz="2000" dirty="0"/>
                  <a:t> takes steps ASAP.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Prove that all asynchronous distributed algorithms for this problem are slow.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/>
                  <a:t>Time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( </m:t>
                    </m:r>
                    <m:r>
                      <a:rPr lang="en-US" sz="2000" i="1" dirty="0">
                        <a:latin typeface="Cambria Math"/>
                      </a:rPr>
                      <m:t>𝑘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 err="1">
                        <a:latin typeface="Cambria Math"/>
                      </a:rPr>
                      <m:t>𝑑𝑖𝑎𝑚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𝑑</m:t>
                    </m:r>
                    <m:r>
                      <a:rPr lang="en-US" sz="2000" i="1" dirty="0">
                        <a:latin typeface="Cambria Math"/>
                      </a:rPr>
                      <m:t> ). 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Implies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𝐺𝑙𝑜𝑏𝑆𝑦𝑛𝑐h</m:t>
                    </m:r>
                  </m:oMath>
                </a14:m>
                <a:r>
                  <a:rPr lang="en-US" sz="2000" dirty="0"/>
                  <a:t> has no fast distributed implementation.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Contrast: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Synchronizer ,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𝑆𝑖𝑚𝑝𝑙𝑒𝑆𝑦𝑛𝑐h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are fast distributed </a:t>
                </a:r>
                <a:r>
                  <a:rPr lang="en-US" sz="2000" dirty="0" err="1">
                    <a:sym typeface="Symbol" pitchFamily="18" charset="2"/>
                  </a:rPr>
                  <a:t>impls</a:t>
                </a:r>
                <a:r>
                  <a:rPr lang="en-US" sz="2000" dirty="0">
                    <a:sym typeface="Symbol" pitchFamily="18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𝐿𝑜𝑐𝑆𝑦𝑛𝑐h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01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990600"/>
                <a:ext cx="8686800" cy="5867400"/>
              </a:xfrm>
              <a:blipFill rotWithShape="1">
                <a:blip r:embed="rId3"/>
                <a:stretch>
                  <a:fillRect l="-632" t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16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4210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-Session Problem</a:t>
                </a:r>
              </a:p>
            </p:txBody>
          </p:sp>
        </mc:Choice>
        <mc:Fallback xmlns="">
          <p:sp>
            <p:nvSpPr>
              <p:cNvPr id="9421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2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600200"/>
                <a:ext cx="4419600" cy="1752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Session: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Any sequence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𝑓𝑙𝑎𝑠h</m:t>
                    </m:r>
                  </m:oMath>
                </a14:m>
                <a:r>
                  <a:rPr lang="en-US" sz="2000" dirty="0"/>
                  <a:t> events containing at least one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𝑓𝑙𝑎𝑠h</m:t>
                    </m:r>
                    <m:r>
                      <a:rPr lang="en-US" sz="2000" i="1" baseline="-25000" dirty="0" err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event for each location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942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600200"/>
                <a:ext cx="4419600" cy="1752600"/>
              </a:xfrm>
              <a:blipFill rotWithShape="1">
                <a:blip r:embed="rId4"/>
                <a:stretch>
                  <a:fillRect l="-1793" t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4876800" y="1447800"/>
            <a:ext cx="3932238" cy="1831975"/>
            <a:chOff x="2880" y="1056"/>
            <a:chExt cx="2477" cy="1154"/>
          </a:xfrm>
        </p:grpSpPr>
        <p:grpSp>
          <p:nvGrpSpPr>
            <p:cNvPr id="94213" name="Group 5"/>
            <p:cNvGrpSpPr>
              <a:grpSpLocks/>
            </p:cNvGrpSpPr>
            <p:nvPr/>
          </p:nvGrpSpPr>
          <p:grpSpPr bwMode="auto">
            <a:xfrm>
              <a:off x="2880" y="1056"/>
              <a:ext cx="2477" cy="1154"/>
              <a:chOff x="2880" y="1056"/>
              <a:chExt cx="2477" cy="1154"/>
            </a:xfrm>
          </p:grpSpPr>
          <p:sp>
            <p:nvSpPr>
              <p:cNvPr id="94214" name="Oval 6"/>
              <p:cNvSpPr>
                <a:spLocks noChangeAspect="1" noChangeArrowheads="1"/>
              </p:cNvSpPr>
              <p:nvPr/>
            </p:nvSpPr>
            <p:spPr bwMode="auto">
              <a:xfrm>
                <a:off x="3120" y="1344"/>
                <a:ext cx="2237" cy="86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endParaRPr lang="en-US"/>
              </a:p>
            </p:txBody>
          </p:sp>
          <p:sp>
            <p:nvSpPr>
              <p:cNvPr id="94215" name="Text Box 7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4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flash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94216" name="Text Box 8"/>
              <p:cNvSpPr txBox="1">
                <a:spLocks noChangeArrowheads="1"/>
              </p:cNvSpPr>
              <p:nvPr/>
            </p:nvSpPr>
            <p:spPr bwMode="auto">
              <a:xfrm>
                <a:off x="4848" y="1152"/>
                <a:ext cx="4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flash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94217" name="Text Box 9"/>
              <p:cNvSpPr txBox="1">
                <a:spLocks noChangeArrowheads="1"/>
              </p:cNvSpPr>
              <p:nvPr/>
            </p:nvSpPr>
            <p:spPr bwMode="auto">
              <a:xfrm>
                <a:off x="3456" y="1056"/>
                <a:ext cx="4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flash</a:t>
                </a:r>
                <a:r>
                  <a:rPr lang="en-US" baseline="-25000"/>
                  <a:t>2</a:t>
                </a:r>
              </a:p>
            </p:txBody>
          </p:sp>
        </p:grp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flipH="1" flipV="1">
              <a:off x="3888" y="1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flipH="1" flipV="1">
              <a:off x="3264" y="120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5184" y="124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4221" name="Rectangle 13"/>
              <p:cNvSpPr>
                <a:spLocks noChangeArrowheads="1"/>
              </p:cNvSpPr>
              <p:nvPr/>
            </p:nvSpPr>
            <p:spPr bwMode="auto">
              <a:xfrm>
                <a:off x="609600" y="3429000"/>
                <a:ext cx="8229600" cy="3124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0" tIns="45715" rIns="91430" bIns="45715"/>
              <a:lstStyle/>
              <a:p>
                <a:pPr marL="342900" indent="-342900">
                  <a:lnSpc>
                    <a:spcPct val="90000"/>
                  </a:lnSpc>
                  <a:spcBef>
                    <a:spcPct val="2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-Session problem:</a:t>
                </a:r>
                <a:r>
                  <a:rPr lang="en-US" sz="2000" dirty="0"/>
                  <a:t>  </a:t>
                </a:r>
              </a:p>
              <a:p>
                <a:pPr marL="742950" lvl="1" indent="-285750">
                  <a:lnSpc>
                    <a:spcPct val="9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sz="2000" dirty="0" smtClean="0"/>
                  <a:t>In </a:t>
                </a:r>
                <a:r>
                  <a:rPr lang="en-US" sz="2000" dirty="0"/>
                  <a:t>every fair </a:t>
                </a:r>
                <a:r>
                  <a:rPr lang="en-US" sz="2000" dirty="0" smtClean="0"/>
                  <a:t>execution, perform </a:t>
                </a:r>
                <a:r>
                  <a:rPr lang="en-US" sz="2000" dirty="0"/>
                  <a:t>at least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separate </a:t>
                </a:r>
                <a:r>
                  <a:rPr lang="en-US" sz="2000" dirty="0" smtClean="0"/>
                  <a:t>sessions, </a:t>
                </a:r>
                <a:r>
                  <a:rPr lang="en-US" sz="2000" dirty="0"/>
                  <a:t>and eventually halt.</a:t>
                </a:r>
              </a:p>
              <a:p>
                <a:pPr marL="742950" lvl="1" indent="-285750">
                  <a:lnSpc>
                    <a:spcPct val="90000"/>
                  </a:lnSpc>
                  <a:spcBef>
                    <a:spcPct val="20000"/>
                  </a:spcBef>
                  <a:buFontTx/>
                  <a:buChar char="–"/>
                </a:pPr>
                <a:endParaRPr lang="en-US" sz="2000" dirty="0"/>
              </a:p>
              <a:p>
                <a:pPr marL="342900" indent="-342900">
                  <a:lnSpc>
                    <a:spcPct val="9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400" dirty="0"/>
                  <a:t>Original motivation:</a:t>
                </a:r>
              </a:p>
              <a:p>
                <a:pPr marL="742950" lvl="1" indent="-285750">
                  <a:lnSpc>
                    <a:spcPct val="9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sz="2000" dirty="0"/>
                  <a:t>Synchronization </a:t>
                </a:r>
                <a:r>
                  <a:rPr lang="en-US" sz="2000" dirty="0" smtClean="0"/>
                  <a:t>of this kind is useful for performing </a:t>
                </a:r>
                <a:r>
                  <a:rPr lang="en-US" sz="2000" dirty="0"/>
                  <a:t>parallel matrix computations that require enough interleaving of process steps, but tolerate extra steps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9422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429000"/>
                <a:ext cx="8229600" cy="3124200"/>
              </a:xfrm>
              <a:prstGeom prst="rect">
                <a:avLst/>
              </a:prstGeom>
              <a:blipFill rotWithShape="1">
                <a:blip r:embed="rId5"/>
                <a:stretch>
                  <a:fillRect l="-1185" t="-27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81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Application:  Boolean </a:t>
            </a:r>
            <a:r>
              <a:rPr lang="en-US" sz="3600" dirty="0"/>
              <a:t>matrix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1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001000" cy="4343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  <m:r>
                      <a:rPr lang="en-US" sz="2000" i="1" baseline="30000" dirty="0">
                        <a:latin typeface="Cambria Math"/>
                      </a:rPr>
                      <m:t>3 </m:t>
                    </m:r>
                  </m:oMath>
                </a14:m>
                <a:r>
                  <a:rPr lang="en-US" sz="2000" dirty="0" smtClean="0"/>
                  <a:t> processes </a:t>
                </a:r>
                <a:r>
                  <a:rPr lang="en-US" sz="2000" dirty="0" smtClean="0"/>
                  <a:t>cooperate to compute </a:t>
                </a:r>
                <a:r>
                  <a:rPr lang="en-US" sz="2000" dirty="0"/>
                  <a:t>the transitive closure </a:t>
                </a:r>
                <a:r>
                  <a:rPr lang="en-US" sz="2000" dirty="0" smtClean="0"/>
                  <a:t>of an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𝑚</m:t>
                    </m:r>
                    <m:r>
                      <a:rPr lang="en-US" sz="2000" b="0" i="1" dirty="0" smtClean="0">
                        <a:latin typeface="Cambria Math"/>
                      </a:rPr>
                      <m:t>×</m:t>
                    </m:r>
                    <m:r>
                      <a:rPr lang="en-US" sz="2000" b="0" i="1" dirty="0" smtClean="0">
                        <a:latin typeface="Cambria Math"/>
                      </a:rPr>
                      <m:t>𝑚</m:t>
                    </m:r>
                    <m:r>
                      <a:rPr lang="en-US" sz="2000" b="0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/>
                  <a:t>Boolean matrix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𝑝</m:t>
                    </m:r>
                    <m:r>
                      <a:rPr lang="en-US" sz="2000" i="1" baseline="-25000" dirty="0" err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i="0" baseline="-25000" dirty="0" smtClean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baseline="-25000" dirty="0" err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i="0" baseline="-25000" dirty="0" smtClean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baseline="-25000" dirty="0" err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repeatedly does: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read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𝑀</m:t>
                    </m:r>
                    <m:r>
                      <a:rPr lang="en-US" sz="1800" i="1" dirty="0" smtClean="0">
                        <a:latin typeface="Cambria Math"/>
                      </a:rPr>
                      <m:t>(</m:t>
                    </m:r>
                    <m:r>
                      <a:rPr lang="en-US" sz="1800" i="1" dirty="0" err="1">
                        <a:latin typeface="Cambria Math"/>
                      </a:rPr>
                      <m:t>𝑖</m:t>
                    </m:r>
                    <m:r>
                      <a:rPr lang="en-US" sz="1800" i="1" dirty="0" err="1">
                        <a:latin typeface="Cambria Math"/>
                      </a:rPr>
                      <m:t>,</m:t>
                    </m:r>
                    <m:r>
                      <a:rPr lang="en-US" sz="1800" i="1" dirty="0" err="1">
                        <a:latin typeface="Cambria Math"/>
                      </a:rPr>
                      <m:t>𝑘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, read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𝑀</m:t>
                    </m:r>
                    <m:r>
                      <a:rPr lang="en-US" sz="1800" i="1" dirty="0" smtClean="0">
                        <a:latin typeface="Cambria Math"/>
                      </a:rPr>
                      <m:t>(</m:t>
                    </m:r>
                    <m:r>
                      <a:rPr lang="en-US" sz="1800" i="1" dirty="0" err="1">
                        <a:latin typeface="Cambria Math"/>
                      </a:rPr>
                      <m:t>𝑘</m:t>
                    </m:r>
                    <m:r>
                      <a:rPr lang="en-US" sz="1800" i="1" dirty="0" err="1">
                        <a:latin typeface="Cambria Math"/>
                      </a:rPr>
                      <m:t>,</m:t>
                    </m:r>
                    <m:r>
                      <a:rPr lang="en-US" sz="1800" i="1" dirty="0" err="1"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If both are 1 then write 1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𝑀</m:t>
                    </m:r>
                    <m:r>
                      <a:rPr lang="en-US" sz="1800" i="1" dirty="0" smtClean="0">
                        <a:latin typeface="Cambria Math"/>
                      </a:rPr>
                      <m:t>(</m:t>
                    </m:r>
                    <m:r>
                      <a:rPr lang="en-US" sz="1800" i="1" dirty="0" err="1">
                        <a:latin typeface="Cambria Math"/>
                      </a:rPr>
                      <m:t>𝑖</m:t>
                    </m:r>
                    <m:r>
                      <a:rPr lang="en-US" sz="1800" i="1" dirty="0" err="1">
                        <a:latin typeface="Cambria Math"/>
                      </a:rPr>
                      <m:t>,</m:t>
                    </m:r>
                    <m:r>
                      <a:rPr lang="en-US" sz="1800" i="1" dirty="0" err="1"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𝑓𝑙𝑎𝑠h</m:t>
                    </m:r>
                    <m:r>
                      <a:rPr lang="en-US" sz="2000" i="1" baseline="-25000" dirty="0" err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i="0" baseline="-25000" dirty="0" smtClean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baseline="-25000" dirty="0" err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i="0" baseline="-25000" dirty="0" smtClean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baseline="-25000" dirty="0" err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baseline="-25000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:r>
                  <a:rPr lang="en-US" sz="2000" dirty="0" smtClean="0"/>
                  <a:t>the abstract </a:t>
                </a:r>
                <a:r>
                  <a:rPr lang="en-US" sz="2000" dirty="0"/>
                  <a:t>session problem represents a chance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𝑝</m:t>
                    </m:r>
                    <m:r>
                      <a:rPr lang="en-US" sz="2000" i="1" baseline="-25000" dirty="0" err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baseline="-25000" dirty="0"/>
                  <a:t>,</a:t>
                </a:r>
                <a14:m>
                  <m:oMath xmlns:m="http://schemas.openxmlformats.org/officeDocument/2006/math">
                    <m:r>
                      <a:rPr lang="en-US" sz="2000" i="1" baseline="-25000" dirty="0" err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aseline="-25000" dirty="0"/>
                  <a:t>,</a:t>
                </a:r>
                <a14:m>
                  <m:oMath xmlns:m="http://schemas.openxmlformats.org/officeDocument/2006/math">
                    <m:r>
                      <a:rPr lang="en-US" sz="2000" i="1" baseline="-25000" dirty="0" err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to read or write a matrix entry.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With enough interleaving (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</a:rPr>
                      <m:t>log</m:t>
                    </m:r>
                    <m:r>
                      <a:rPr lang="en-US" sz="2000" i="1" dirty="0" smtClean="0">
                        <a:latin typeface="Cambria Math"/>
                      </a:rPr>
                      <m:t>⁡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sessions ), this is guaranteed to compute </a:t>
                </a:r>
                <a:r>
                  <a:rPr lang="en-US" sz="2000" dirty="0" smtClean="0"/>
                  <a:t>the transitive </a:t>
                </a:r>
                <a:r>
                  <a:rPr lang="en-US" sz="2000" dirty="0"/>
                  <a:t>closure.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931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001000" cy="4343400"/>
              </a:xfrm>
              <a:blipFill rotWithShape="1">
                <a:blip r:embed="rId3"/>
                <a:stretch>
                  <a:fillRect l="-609" t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262" name="Group 78"/>
          <p:cNvGrpSpPr>
            <a:grpSpLocks/>
          </p:cNvGrpSpPr>
          <p:nvPr/>
        </p:nvGrpSpPr>
        <p:grpSpPr bwMode="auto">
          <a:xfrm>
            <a:off x="2819400" y="4724400"/>
            <a:ext cx="3932238" cy="1795463"/>
            <a:chOff x="3072" y="912"/>
            <a:chExt cx="2477" cy="1131"/>
          </a:xfrm>
        </p:grpSpPr>
        <p:grpSp>
          <p:nvGrpSpPr>
            <p:cNvPr id="93261" name="Group 77"/>
            <p:cNvGrpSpPr>
              <a:grpSpLocks/>
            </p:cNvGrpSpPr>
            <p:nvPr/>
          </p:nvGrpSpPr>
          <p:grpSpPr bwMode="auto">
            <a:xfrm>
              <a:off x="3072" y="912"/>
              <a:ext cx="2477" cy="1131"/>
              <a:chOff x="3072" y="912"/>
              <a:chExt cx="2477" cy="1131"/>
            </a:xfrm>
          </p:grpSpPr>
          <p:sp>
            <p:nvSpPr>
              <p:cNvPr id="93245" name="Oval 61"/>
              <p:cNvSpPr>
                <a:spLocks noChangeAspect="1" noChangeArrowheads="1"/>
              </p:cNvSpPr>
              <p:nvPr/>
            </p:nvSpPr>
            <p:spPr bwMode="auto">
              <a:xfrm>
                <a:off x="3312" y="1177"/>
                <a:ext cx="2237" cy="86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endParaRPr lang="en-US"/>
              </a:p>
            </p:txBody>
          </p:sp>
          <p:sp>
            <p:nvSpPr>
              <p:cNvPr id="93249" name="Oval 65"/>
              <p:cNvSpPr>
                <a:spLocks noChangeAspect="1" noChangeArrowheads="1"/>
              </p:cNvSpPr>
              <p:nvPr/>
            </p:nvSpPr>
            <p:spPr bwMode="auto">
              <a:xfrm>
                <a:off x="3504" y="1392"/>
                <a:ext cx="230" cy="230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50" name="Oval 66"/>
              <p:cNvSpPr>
                <a:spLocks noChangeAspect="1" noChangeArrowheads="1"/>
              </p:cNvSpPr>
              <p:nvPr/>
            </p:nvSpPr>
            <p:spPr bwMode="auto">
              <a:xfrm>
                <a:off x="3984" y="1296"/>
                <a:ext cx="230" cy="230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51" name="Oval 67"/>
              <p:cNvSpPr>
                <a:spLocks noChangeAspect="1" noChangeArrowheads="1"/>
              </p:cNvSpPr>
              <p:nvPr/>
            </p:nvSpPr>
            <p:spPr bwMode="auto">
              <a:xfrm>
                <a:off x="5136" y="1392"/>
                <a:ext cx="230" cy="230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52" name="Oval 68"/>
              <p:cNvSpPr>
                <a:spLocks noChangeAspect="1" noChangeArrowheads="1"/>
              </p:cNvSpPr>
              <p:nvPr/>
            </p:nvSpPr>
            <p:spPr bwMode="auto">
              <a:xfrm rot="10052958">
                <a:off x="3706" y="1344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53" name="Oval 69"/>
              <p:cNvSpPr>
                <a:spLocks noChangeAspect="1" noChangeArrowheads="1"/>
              </p:cNvSpPr>
              <p:nvPr/>
            </p:nvSpPr>
            <p:spPr bwMode="auto">
              <a:xfrm rot="10052958">
                <a:off x="3744" y="1440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54" name="Oval 70"/>
              <p:cNvSpPr>
                <a:spLocks noChangeAspect="1" noChangeArrowheads="1"/>
              </p:cNvSpPr>
              <p:nvPr/>
            </p:nvSpPr>
            <p:spPr bwMode="auto">
              <a:xfrm rot="10563367">
                <a:off x="4224" y="1296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55" name="Oval 71"/>
              <p:cNvSpPr>
                <a:spLocks noChangeAspect="1" noChangeArrowheads="1"/>
              </p:cNvSpPr>
              <p:nvPr/>
            </p:nvSpPr>
            <p:spPr bwMode="auto">
              <a:xfrm rot="10596548">
                <a:off x="4234" y="1392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56" name="Oval 72"/>
              <p:cNvSpPr>
                <a:spLocks noChangeAspect="1" noChangeArrowheads="1"/>
              </p:cNvSpPr>
              <p:nvPr/>
            </p:nvSpPr>
            <p:spPr bwMode="auto">
              <a:xfrm rot="11868344">
                <a:off x="4944" y="1344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57" name="Oval 73"/>
              <p:cNvSpPr>
                <a:spLocks noChangeAspect="1" noChangeArrowheads="1"/>
              </p:cNvSpPr>
              <p:nvPr/>
            </p:nvSpPr>
            <p:spPr bwMode="auto">
              <a:xfrm rot="11868344">
                <a:off x="4896" y="1440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58" name="Text Box 74"/>
              <p:cNvSpPr txBox="1">
                <a:spLocks noChangeArrowheads="1"/>
              </p:cNvSpPr>
              <p:nvPr/>
            </p:nvSpPr>
            <p:spPr bwMode="auto">
              <a:xfrm>
                <a:off x="3072" y="1056"/>
                <a:ext cx="4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flash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93259" name="Text Box 75"/>
              <p:cNvSpPr txBox="1">
                <a:spLocks noChangeArrowheads="1"/>
              </p:cNvSpPr>
              <p:nvPr/>
            </p:nvSpPr>
            <p:spPr bwMode="auto">
              <a:xfrm>
                <a:off x="5040" y="1008"/>
                <a:ext cx="4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flash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93260" name="Text Box 76"/>
              <p:cNvSpPr txBox="1">
                <a:spLocks noChangeArrowheads="1"/>
              </p:cNvSpPr>
              <p:nvPr/>
            </p:nvSpPr>
            <p:spPr bwMode="auto">
              <a:xfrm>
                <a:off x="3648" y="912"/>
                <a:ext cx="4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flash</a:t>
                </a:r>
                <a:r>
                  <a:rPr lang="en-US" baseline="-25000"/>
                  <a:t>2</a:t>
                </a:r>
              </a:p>
            </p:txBody>
          </p:sp>
        </p:grpSp>
        <p:sp>
          <p:nvSpPr>
            <p:cNvPr id="93246" name="Line 62"/>
            <p:cNvSpPr>
              <a:spLocks noChangeShapeType="1"/>
            </p:cNvSpPr>
            <p:nvPr/>
          </p:nvSpPr>
          <p:spPr bwMode="auto">
            <a:xfrm flipH="1" flipV="1">
              <a:off x="4080" y="912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7" name="Line 63"/>
            <p:cNvSpPr>
              <a:spLocks noChangeShapeType="1"/>
            </p:cNvSpPr>
            <p:nvPr/>
          </p:nvSpPr>
          <p:spPr bwMode="auto">
            <a:xfrm flipH="1" flipV="1">
              <a:off x="3456" y="10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8" name="Line 64"/>
            <p:cNvSpPr>
              <a:spLocks noChangeShapeType="1"/>
            </p:cNvSpPr>
            <p:nvPr/>
          </p:nvSpPr>
          <p:spPr bwMode="auto">
            <a:xfrm flipV="1">
              <a:off x="5328" y="11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16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Synchronous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Fast algorithm 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𝐺𝑙𝑜𝑏𝑆𝑦𝑛𝑐h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Just flash once at every round.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sessions done in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 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i="1" dirty="0" smtClean="0">
                        <a:latin typeface="Cambria Math"/>
                      </a:rPr>
                      <m:t> ), </m:t>
                    </m:r>
                  </m:oMath>
                </a14:m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𝐺𝑙𝑜𝑏𝑆𝑦𝑛𝑐h</m:t>
                    </m:r>
                  </m:oMath>
                </a14:m>
                <a:r>
                  <a:rPr lang="en-US" dirty="0"/>
                  <a:t> takes steps ASAP.</a:t>
                </a:r>
              </a:p>
            </p:txBody>
          </p:sp>
        </mc:Choice>
        <mc:Fallback xmlns="">
          <p:sp>
            <p:nvSpPr>
              <p:cNvPr id="92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238" name="Group 78"/>
          <p:cNvGrpSpPr>
            <a:grpSpLocks/>
          </p:cNvGrpSpPr>
          <p:nvPr/>
        </p:nvGrpSpPr>
        <p:grpSpPr bwMode="auto">
          <a:xfrm>
            <a:off x="2590800" y="4267200"/>
            <a:ext cx="4191000" cy="1981200"/>
            <a:chOff x="3120" y="2880"/>
            <a:chExt cx="2640" cy="1248"/>
          </a:xfrm>
        </p:grpSpPr>
        <p:grpSp>
          <p:nvGrpSpPr>
            <p:cNvPr id="92237" name="Group 77"/>
            <p:cNvGrpSpPr>
              <a:grpSpLocks/>
            </p:cNvGrpSpPr>
            <p:nvPr/>
          </p:nvGrpSpPr>
          <p:grpSpPr bwMode="auto">
            <a:xfrm>
              <a:off x="3120" y="2880"/>
              <a:ext cx="2640" cy="1248"/>
              <a:chOff x="3120" y="2880"/>
              <a:chExt cx="2640" cy="1248"/>
            </a:xfrm>
          </p:grpSpPr>
          <p:grpSp>
            <p:nvGrpSpPr>
              <p:cNvPr id="92201" name="Group 41"/>
              <p:cNvGrpSpPr>
                <a:grpSpLocks/>
              </p:cNvGrpSpPr>
              <p:nvPr/>
            </p:nvGrpSpPr>
            <p:grpSpPr bwMode="auto">
              <a:xfrm>
                <a:off x="3504" y="3024"/>
                <a:ext cx="1776" cy="1104"/>
                <a:chOff x="3072" y="1008"/>
                <a:chExt cx="1776" cy="1104"/>
              </a:xfrm>
            </p:grpSpPr>
            <p:sp>
              <p:nvSpPr>
                <p:cNvPr id="92202" name="Oval 42"/>
                <p:cNvSpPr>
                  <a:spLocks noChangeArrowheads="1"/>
                </p:cNvSpPr>
                <p:nvPr/>
              </p:nvSpPr>
              <p:spPr bwMode="auto">
                <a:xfrm>
                  <a:off x="3216" y="1536"/>
                  <a:ext cx="1488" cy="576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0" tIns="45715" rIns="91430" bIns="45715" anchor="ctr"/>
                <a:lstStyle/>
                <a:p>
                  <a:pPr algn="ctr"/>
                  <a:r>
                    <a:rPr lang="en-US"/>
                    <a:t>GlobSynch</a:t>
                  </a:r>
                </a:p>
              </p:txBody>
            </p:sp>
            <p:sp>
              <p:nvSpPr>
                <p:cNvPr id="92203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3072" y="1200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0" tIns="45715" rIns="91430" bIns="45715" anchor="ctr"/>
                <a:lstStyle/>
                <a:p>
                  <a:pPr algn="ctr"/>
                  <a:r>
                    <a:rPr lang="en-US"/>
                    <a:t>U</a:t>
                  </a:r>
                  <a:r>
                    <a:rPr lang="en-US" baseline="-25000"/>
                    <a:t>1</a:t>
                  </a:r>
                </a:p>
              </p:txBody>
            </p:sp>
            <p:sp>
              <p:nvSpPr>
                <p:cNvPr id="92204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3504" y="1104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0" tIns="45715" rIns="91430" bIns="45715" anchor="ctr"/>
                <a:lstStyle/>
                <a:p>
                  <a:pPr algn="ctr"/>
                  <a:r>
                    <a:rPr lang="en-US"/>
                    <a:t>U</a:t>
                  </a:r>
                  <a:r>
                    <a:rPr lang="en-US" baseline="-25000"/>
                    <a:t>2</a:t>
                  </a:r>
                </a:p>
              </p:txBody>
            </p:sp>
            <p:sp>
              <p:nvSpPr>
                <p:cNvPr id="92205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1200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0" tIns="45715" rIns="91430" bIns="45715" anchor="ctr"/>
                <a:lstStyle/>
                <a:p>
                  <a:pPr algn="ctr"/>
                  <a:r>
                    <a:rPr lang="en-US"/>
                    <a:t>U</a:t>
                  </a:r>
                  <a:r>
                    <a:rPr lang="en-US" baseline="-25000"/>
                    <a:t>n</a:t>
                  </a:r>
                </a:p>
              </p:txBody>
            </p:sp>
            <p:sp>
              <p:nvSpPr>
                <p:cNvPr id="92206" name="Arc 46"/>
                <p:cNvSpPr>
                  <a:spLocks/>
                </p:cNvSpPr>
                <p:nvPr/>
              </p:nvSpPr>
              <p:spPr bwMode="auto">
                <a:xfrm rot="-2140881">
                  <a:off x="3888" y="1008"/>
                  <a:ext cx="549" cy="552"/>
                </a:xfrm>
                <a:custGeom>
                  <a:avLst/>
                  <a:gdLst>
                    <a:gd name="G0" fmla="+- 0 0 0"/>
                    <a:gd name="G1" fmla="+- 20717 0 0"/>
                    <a:gd name="G2" fmla="+- 21600 0 0"/>
                    <a:gd name="T0" fmla="*/ 6112 w 20588"/>
                    <a:gd name="T1" fmla="*/ 0 h 20717"/>
                    <a:gd name="T2" fmla="*/ 20588 w 20588"/>
                    <a:gd name="T3" fmla="*/ 14182 h 20717"/>
                    <a:gd name="T4" fmla="*/ 0 w 20588"/>
                    <a:gd name="T5" fmla="*/ 20717 h 207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588" h="20717" fill="none" extrusionOk="0">
                      <a:moveTo>
                        <a:pt x="6112" y="-1"/>
                      </a:moveTo>
                      <a:cubicBezTo>
                        <a:pt x="12993" y="2029"/>
                        <a:pt x="18417" y="7344"/>
                        <a:pt x="20587" y="14182"/>
                      </a:cubicBezTo>
                    </a:path>
                    <a:path w="20588" h="20717" stroke="0" extrusionOk="0">
                      <a:moveTo>
                        <a:pt x="6112" y="-1"/>
                      </a:moveTo>
                      <a:cubicBezTo>
                        <a:pt x="12993" y="2029"/>
                        <a:pt x="18417" y="7344"/>
                        <a:pt x="20587" y="14182"/>
                      </a:cubicBezTo>
                      <a:lnTo>
                        <a:pt x="0" y="20717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2231" name="Text Box 71"/>
              <p:cNvSpPr txBox="1">
                <a:spLocks noChangeArrowheads="1"/>
              </p:cNvSpPr>
              <p:nvPr/>
            </p:nvSpPr>
            <p:spPr bwMode="auto">
              <a:xfrm>
                <a:off x="3120" y="2976"/>
                <a:ext cx="4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flash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92232" name="Text Box 72"/>
              <p:cNvSpPr txBox="1">
                <a:spLocks noChangeArrowheads="1"/>
              </p:cNvSpPr>
              <p:nvPr/>
            </p:nvSpPr>
            <p:spPr bwMode="auto">
              <a:xfrm>
                <a:off x="5287" y="3024"/>
                <a:ext cx="4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flash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92233" name="Text Box 73"/>
              <p:cNvSpPr txBox="1">
                <a:spLocks noChangeArrowheads="1"/>
              </p:cNvSpPr>
              <p:nvPr/>
            </p:nvSpPr>
            <p:spPr bwMode="auto">
              <a:xfrm>
                <a:off x="3600" y="2880"/>
                <a:ext cx="4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flash</a:t>
                </a:r>
                <a:r>
                  <a:rPr lang="en-US" baseline="-25000"/>
                  <a:t>2</a:t>
                </a:r>
              </a:p>
            </p:txBody>
          </p:sp>
        </p:grp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>
              <a:off x="3648" y="35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H="1">
              <a:off x="5184" y="302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>
              <a:off x="3984" y="292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>
              <a:off x="3552" y="302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H="1">
              <a:off x="5040" y="35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flipH="1">
              <a:off x="4944" y="345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>
              <a:off x="4176" y="336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>
              <a:off x="4032" y="340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>
              <a:off x="3744" y="345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7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lower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2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47800"/>
                <a:ext cx="8229600" cy="51816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000" dirty="0" smtClean="0"/>
                  <a:t>Consider a distributed </a:t>
                </a:r>
                <a:r>
                  <a:rPr lang="en-US" sz="2000" dirty="0"/>
                  <a:t>algorithm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that solves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-session problem.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Consists of process automata and FIFO send/receive channel automata.</a:t>
                </a:r>
              </a:p>
              <a:p>
                <a:pPr>
                  <a:lnSpc>
                    <a:spcPct val="80000"/>
                  </a:lnSpc>
                </a:pPr>
                <a:endParaRPr lang="en-US" sz="2000" dirty="0"/>
              </a:p>
              <a:p>
                <a:pPr>
                  <a:lnSpc>
                    <a:spcPct val="80000"/>
                  </a:lnSpc>
                </a:pPr>
                <a:endParaRPr lang="en-US" sz="2000" dirty="0"/>
              </a:p>
              <a:p>
                <a:pPr>
                  <a:lnSpc>
                    <a:spcPct val="80000"/>
                  </a:lnSpc>
                </a:pPr>
                <a:endParaRPr lang="en-US" sz="2000" dirty="0"/>
              </a:p>
              <a:p>
                <a:pPr>
                  <a:lnSpc>
                    <a:spcPct val="80000"/>
                  </a:lnSpc>
                </a:pPr>
                <a:endParaRPr lang="en-US" sz="2000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000" dirty="0" smtClean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000" dirty="0"/>
              </a:p>
              <a:p>
                <a:pPr>
                  <a:lnSpc>
                    <a:spcPct val="80000"/>
                  </a:lnSpc>
                </a:pPr>
                <a:r>
                  <a:rPr lang="en-US" sz="2000" dirty="0" smtClean="0"/>
                  <a:t>Assume: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= upper bound on time to deliver any message (don’t count pileups)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𝑙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local processing time,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𝑙</m:t>
                    </m:r>
                    <m:r>
                      <a:rPr lang="en-US" sz="2000" i="1" dirty="0" smtClean="0">
                        <a:latin typeface="Cambria Math"/>
                      </a:rPr>
                      <m:t> &lt;&lt; </m:t>
                    </m:r>
                    <m:r>
                      <a:rPr lang="en-US" sz="2000" i="1" dirty="0" smtClean="0">
                        <a:latin typeface="Cambria Math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Define time measure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𝑇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Timed execution </a:t>
                </a:r>
                <a:r>
                  <a:rPr lang="en-US" sz="2000" dirty="0">
                    <a:sym typeface="Symbol" pitchFamily="18" charset="2"/>
                  </a:rPr>
                  <a:t></a:t>
                </a:r>
                <a:r>
                  <a:rPr lang="en-US" sz="2000" dirty="0"/>
                  <a:t>:  </a:t>
                </a:r>
                <a:r>
                  <a:rPr lang="en-US" sz="2000" dirty="0" smtClean="0"/>
                  <a:t> Fair </a:t>
                </a:r>
                <a:r>
                  <a:rPr lang="en-US" sz="2000" dirty="0"/>
                  <a:t>execution with times labeling events, subject to upper bound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/>
                  <a:t> on message delay,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sz="2000" dirty="0"/>
                  <a:t> for local processing.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𝑇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latin typeface="Cambria Math"/>
                      </a:rPr>
                      <m:t>𝛼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= time of last flash in </a:t>
                </a:r>
                <a:r>
                  <a:rPr lang="en-US" sz="2000" dirty="0" smtClean="0">
                    <a:sym typeface="Symbol" pitchFamily="18" charset="2"/>
                  </a:rPr>
                  <a:t>.</a:t>
                </a:r>
                <a:endParaRPr lang="en-US" sz="2000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𝑇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= </a:t>
                </a:r>
                <a:r>
                  <a:rPr lang="en-US" sz="2000" dirty="0" err="1">
                    <a:sym typeface="Symbol" pitchFamily="18" charset="2"/>
                  </a:rPr>
                  <a:t>supremum</a:t>
                </a:r>
                <a:r>
                  <a:rPr lang="en-US" sz="2000" dirty="0">
                    <a:sym typeface="Symbol" pitchFamily="18" charset="2"/>
                  </a:rPr>
                  <a:t>, over all timed executions ,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𝑇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().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endParaRPr lang="en-US" sz="20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962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47800"/>
                <a:ext cx="8229600" cy="5181600"/>
              </a:xfrm>
              <a:blipFill rotWithShape="1">
                <a:blip r:embed="rId3"/>
                <a:stretch>
                  <a:fillRect l="-593" t="-1647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260" name="Group 4"/>
          <p:cNvGrpSpPr>
            <a:grpSpLocks/>
          </p:cNvGrpSpPr>
          <p:nvPr/>
        </p:nvGrpSpPr>
        <p:grpSpPr bwMode="auto">
          <a:xfrm>
            <a:off x="4147205" y="2192262"/>
            <a:ext cx="3932238" cy="1795463"/>
            <a:chOff x="3072" y="912"/>
            <a:chExt cx="2477" cy="1131"/>
          </a:xfrm>
        </p:grpSpPr>
        <p:grpSp>
          <p:nvGrpSpPr>
            <p:cNvPr id="96261" name="Group 5"/>
            <p:cNvGrpSpPr>
              <a:grpSpLocks/>
            </p:cNvGrpSpPr>
            <p:nvPr/>
          </p:nvGrpSpPr>
          <p:grpSpPr bwMode="auto">
            <a:xfrm>
              <a:off x="3072" y="912"/>
              <a:ext cx="2477" cy="1131"/>
              <a:chOff x="3072" y="912"/>
              <a:chExt cx="2477" cy="1131"/>
            </a:xfrm>
          </p:grpSpPr>
          <p:sp>
            <p:nvSpPr>
              <p:cNvPr id="96262" name="Oval 6"/>
              <p:cNvSpPr>
                <a:spLocks noChangeAspect="1" noChangeArrowheads="1"/>
              </p:cNvSpPr>
              <p:nvPr/>
            </p:nvSpPr>
            <p:spPr bwMode="auto">
              <a:xfrm>
                <a:off x="3312" y="1177"/>
                <a:ext cx="2237" cy="86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96263" name="Oval 7"/>
              <p:cNvSpPr>
                <a:spLocks noChangeAspect="1" noChangeArrowheads="1"/>
              </p:cNvSpPr>
              <p:nvPr/>
            </p:nvSpPr>
            <p:spPr bwMode="auto">
              <a:xfrm>
                <a:off x="3504" y="1392"/>
                <a:ext cx="230" cy="230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64" name="Oval 8"/>
              <p:cNvSpPr>
                <a:spLocks noChangeAspect="1" noChangeArrowheads="1"/>
              </p:cNvSpPr>
              <p:nvPr/>
            </p:nvSpPr>
            <p:spPr bwMode="auto">
              <a:xfrm>
                <a:off x="3984" y="1296"/>
                <a:ext cx="230" cy="230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65" name="Oval 9"/>
              <p:cNvSpPr>
                <a:spLocks noChangeAspect="1" noChangeArrowheads="1"/>
              </p:cNvSpPr>
              <p:nvPr/>
            </p:nvSpPr>
            <p:spPr bwMode="auto">
              <a:xfrm>
                <a:off x="5136" y="1392"/>
                <a:ext cx="230" cy="230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66" name="Oval 10"/>
              <p:cNvSpPr>
                <a:spLocks noChangeAspect="1" noChangeArrowheads="1"/>
              </p:cNvSpPr>
              <p:nvPr/>
            </p:nvSpPr>
            <p:spPr bwMode="auto">
              <a:xfrm rot="10052958">
                <a:off x="3706" y="1344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67" name="Oval 11"/>
              <p:cNvSpPr>
                <a:spLocks noChangeAspect="1" noChangeArrowheads="1"/>
              </p:cNvSpPr>
              <p:nvPr/>
            </p:nvSpPr>
            <p:spPr bwMode="auto">
              <a:xfrm rot="10052958">
                <a:off x="3744" y="1440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68" name="Oval 12"/>
              <p:cNvSpPr>
                <a:spLocks noChangeAspect="1" noChangeArrowheads="1"/>
              </p:cNvSpPr>
              <p:nvPr/>
            </p:nvSpPr>
            <p:spPr bwMode="auto">
              <a:xfrm rot="10563367">
                <a:off x="4224" y="1296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69" name="Oval 13"/>
              <p:cNvSpPr>
                <a:spLocks noChangeAspect="1" noChangeArrowheads="1"/>
              </p:cNvSpPr>
              <p:nvPr/>
            </p:nvSpPr>
            <p:spPr bwMode="auto">
              <a:xfrm rot="10596548">
                <a:off x="4234" y="1392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70" name="Oval 14"/>
              <p:cNvSpPr>
                <a:spLocks noChangeAspect="1" noChangeArrowheads="1"/>
              </p:cNvSpPr>
              <p:nvPr/>
            </p:nvSpPr>
            <p:spPr bwMode="auto">
              <a:xfrm rot="11868344">
                <a:off x="4944" y="1344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71" name="Oval 15"/>
              <p:cNvSpPr>
                <a:spLocks noChangeAspect="1" noChangeArrowheads="1"/>
              </p:cNvSpPr>
              <p:nvPr/>
            </p:nvSpPr>
            <p:spPr bwMode="auto">
              <a:xfrm rot="11868344">
                <a:off x="4896" y="1440"/>
                <a:ext cx="230" cy="29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72" name="Text Box 16"/>
              <p:cNvSpPr txBox="1">
                <a:spLocks noChangeArrowheads="1"/>
              </p:cNvSpPr>
              <p:nvPr/>
            </p:nvSpPr>
            <p:spPr bwMode="auto">
              <a:xfrm>
                <a:off x="3072" y="1056"/>
                <a:ext cx="4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flash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96273" name="Text Box 17"/>
              <p:cNvSpPr txBox="1">
                <a:spLocks noChangeArrowheads="1"/>
              </p:cNvSpPr>
              <p:nvPr/>
            </p:nvSpPr>
            <p:spPr bwMode="auto">
              <a:xfrm>
                <a:off x="5040" y="1008"/>
                <a:ext cx="4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flash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96274" name="Text Box 18"/>
              <p:cNvSpPr txBox="1">
                <a:spLocks noChangeArrowheads="1"/>
              </p:cNvSpPr>
              <p:nvPr/>
            </p:nvSpPr>
            <p:spPr bwMode="auto">
              <a:xfrm>
                <a:off x="3648" y="912"/>
                <a:ext cx="4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>
                <a:spAutoFit/>
              </a:bodyPr>
              <a:lstStyle/>
              <a:p>
                <a:r>
                  <a:rPr lang="en-US"/>
                  <a:t>flash</a:t>
                </a:r>
                <a:r>
                  <a:rPr lang="en-US" baseline="-25000"/>
                  <a:t>2</a:t>
                </a:r>
              </a:p>
            </p:txBody>
          </p:sp>
        </p:grpSp>
        <p:sp>
          <p:nvSpPr>
            <p:cNvPr id="96275" name="Line 19"/>
            <p:cNvSpPr>
              <a:spLocks noChangeShapeType="1"/>
            </p:cNvSpPr>
            <p:nvPr/>
          </p:nvSpPr>
          <p:spPr bwMode="auto">
            <a:xfrm flipH="1" flipV="1">
              <a:off x="4080" y="912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 flipH="1" flipV="1">
              <a:off x="3456" y="10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 flipV="1">
              <a:off x="5328" y="11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147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984625"/>
          </a:xfrm>
        </p:spPr>
        <p:txBody>
          <a:bodyPr/>
          <a:lstStyle/>
          <a:p>
            <a:r>
              <a:rPr lang="en-US"/>
              <a:t>Simulating Synchronous Algorithms in Asynchronous Networks</a:t>
            </a:r>
            <a:br>
              <a:rPr lang="en-US"/>
            </a:br>
            <a:r>
              <a:rPr lang="en-US"/>
              <a:t>(Synchronizers)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128913" y="4267200"/>
            <a:ext cx="3048000" cy="1905000"/>
            <a:chOff x="3024" y="912"/>
            <a:chExt cx="1920" cy="1200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072" y="1008"/>
              <a:ext cx="1776" cy="1104"/>
              <a:chOff x="3072" y="1008"/>
              <a:chExt cx="1776" cy="1104"/>
            </a:xfrm>
          </p:grpSpPr>
          <p:sp>
            <p:nvSpPr>
              <p:cNvPr id="17" name="Oval 4"/>
              <p:cNvSpPr>
                <a:spLocks noChangeArrowheads="1"/>
              </p:cNvSpPr>
              <p:nvPr/>
            </p:nvSpPr>
            <p:spPr bwMode="auto">
              <a:xfrm>
                <a:off x="3216" y="1536"/>
                <a:ext cx="1488" cy="57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 dirty="0" smtClean="0"/>
                  <a:t>Synchronizer</a:t>
                </a:r>
                <a:endParaRPr lang="en-US" dirty="0"/>
              </a:p>
            </p:txBody>
          </p:sp>
          <p:sp>
            <p:nvSpPr>
              <p:cNvPr id="18" name="Oval 5"/>
              <p:cNvSpPr>
                <a:spLocks noChangeAspect="1" noChangeArrowheads="1"/>
              </p:cNvSpPr>
              <p:nvPr/>
            </p:nvSpPr>
            <p:spPr bwMode="auto">
              <a:xfrm>
                <a:off x="3072" y="120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19" name="Oval 6"/>
              <p:cNvSpPr>
                <a:spLocks noChangeAspect="1" noChangeArrowheads="1"/>
              </p:cNvSpPr>
              <p:nvPr/>
            </p:nvSpPr>
            <p:spPr bwMode="auto">
              <a:xfrm>
                <a:off x="3504" y="11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20" name="Oval 7"/>
              <p:cNvSpPr>
                <a:spLocks noChangeAspect="1" noChangeArrowheads="1"/>
              </p:cNvSpPr>
              <p:nvPr/>
            </p:nvSpPr>
            <p:spPr bwMode="auto">
              <a:xfrm>
                <a:off x="4560" y="120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21" name="Arc 8"/>
              <p:cNvSpPr>
                <a:spLocks/>
              </p:cNvSpPr>
              <p:nvPr/>
            </p:nvSpPr>
            <p:spPr bwMode="auto">
              <a:xfrm rot="-2140881">
                <a:off x="3888" y="1008"/>
                <a:ext cx="549" cy="552"/>
              </a:xfrm>
              <a:custGeom>
                <a:avLst/>
                <a:gdLst>
                  <a:gd name="G0" fmla="+- 0 0 0"/>
                  <a:gd name="G1" fmla="+- 20717 0 0"/>
                  <a:gd name="G2" fmla="+- 21600 0 0"/>
                  <a:gd name="T0" fmla="*/ 6112 w 20588"/>
                  <a:gd name="T1" fmla="*/ 0 h 20717"/>
                  <a:gd name="T2" fmla="*/ 20588 w 20588"/>
                  <a:gd name="T3" fmla="*/ 14182 h 20717"/>
                  <a:gd name="T4" fmla="*/ 0 w 20588"/>
                  <a:gd name="T5" fmla="*/ 20717 h 20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588" h="20717" fill="none" extrusionOk="0">
                    <a:moveTo>
                      <a:pt x="6112" y="-1"/>
                    </a:moveTo>
                    <a:cubicBezTo>
                      <a:pt x="12993" y="2029"/>
                      <a:pt x="18417" y="7344"/>
                      <a:pt x="20587" y="14182"/>
                    </a:cubicBezTo>
                  </a:path>
                  <a:path w="20588" h="20717" stroke="0" extrusionOk="0">
                    <a:moveTo>
                      <a:pt x="6112" y="-1"/>
                    </a:moveTo>
                    <a:cubicBezTo>
                      <a:pt x="12993" y="2029"/>
                      <a:pt x="18417" y="7344"/>
                      <a:pt x="20587" y="14182"/>
                    </a:cubicBezTo>
                    <a:lnTo>
                      <a:pt x="0" y="20717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3216" y="14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12"/>
            <p:cNvSpPr>
              <a:spLocks noChangeShapeType="1"/>
            </p:cNvSpPr>
            <p:nvPr/>
          </p:nvSpPr>
          <p:spPr bwMode="auto">
            <a:xfrm flipH="1">
              <a:off x="4848" y="105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 flipH="1">
              <a:off x="4752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3600" y="91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3504" y="96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3168" y="100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H="1">
              <a:off x="4608" y="14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H="1">
              <a:off x="4512" y="14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3744" y="134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3600" y="139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3312" y="14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3024" y="105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218299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Lower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3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43000"/>
                <a:ext cx="8686800" cy="54864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Theorem 2: 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solves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-session problem then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                               </m:t>
                    </m:r>
                    <m:r>
                      <a:rPr lang="en-US" sz="2400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≥</m:t>
                    </m:r>
                    <m:r>
                      <a:rPr lang="en-US" sz="2400" i="1" dirty="0" smtClean="0">
                        <a:latin typeface="Cambria Math"/>
                      </a:rPr>
                      <m:t> (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𝑘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−1) 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𝑑𝑖𝑎𝑚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𝑑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4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Factor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𝑑𝑖𝑎𝑚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worse than the synchronous algorithm.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Definition:  Slow timed execution:  </a:t>
                </a:r>
                <a:r>
                  <a:rPr lang="en-US" sz="2400" dirty="0">
                    <a:sym typeface="Symbol" pitchFamily="18" charset="2"/>
                  </a:rPr>
                  <a:t>All message deliveries take exactly the upper bound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𝑑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Proof:</a:t>
                </a:r>
                <a:r>
                  <a:rPr lang="en-US" sz="2400" dirty="0">
                    <a:sym typeface="Symbol" pitchFamily="18" charset="2"/>
                  </a:rPr>
                  <a:t>  By contradiction.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𝑇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) &lt; (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−1) </m:t>
                    </m:r>
                    <m:r>
                      <a:rPr lang="en-US" sz="2000" i="1" dirty="0" err="1">
                        <a:latin typeface="Cambria Math"/>
                        <a:sym typeface="Symbol" pitchFamily="18" charset="2"/>
                      </a:rPr>
                      <m:t>𝑑𝑖𝑎𝑚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𝑑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smtClean="0">
                    <a:sym typeface="Symbol" pitchFamily="18" charset="2"/>
                  </a:rPr>
                  <a:t>Consider </a:t>
                </a:r>
                <a:r>
                  <a:rPr lang="en-US" sz="2000" dirty="0">
                    <a:sym typeface="Symbol" pitchFamily="18" charset="2"/>
                  </a:rPr>
                  <a:t>, any slow timed execution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 contains at least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sessions.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 contains no flash event at a time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 (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−1) </m:t>
                    </m:r>
                    <m:r>
                      <a:rPr lang="en-US" sz="2000" i="1" dirty="0" err="1">
                        <a:latin typeface="Cambria Math"/>
                        <a:sym typeface="Symbol" pitchFamily="18" charset="2"/>
                      </a:rPr>
                      <m:t>𝑑𝑖𝑎𝑚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𝑑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So we can decompose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 = </m:t>
                    </m:r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</m:t>
                    </m:r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…</m:t>
                    </m:r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sz="2000" b="0" i="0" baseline="-25000" dirty="0" smtClean="0">
                    <a:latin typeface="+mj-lt"/>
                    <a:sym typeface="Symbol" pitchFamily="18" charset="2"/>
                  </a:rPr>
                  <a:t>-</a:t>
                </a:r>
                <a14:m>
                  <m:oMath xmlns:m="http://schemas.openxmlformats.org/officeDocument/2006/math"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sz="2000" b="0" i="1" baseline="-25000" dirty="0" smtClean="0">
                        <a:latin typeface="Cambria Math"/>
                        <a:sym typeface="Symbol" pitchFamily="18" charset="2"/>
                      </a:rPr>
                      <m:t>  </m:t>
                    </m:r>
                    <m:r>
                      <a:rPr lang="en-US" sz="2000" b="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sz="2000" b="0" i="1" dirty="0" smtClean="0">
                        <a:latin typeface="Cambria Math"/>
                        <a:sym typeface="Symbol" pitchFamily="18" charset="2"/>
                      </a:rPr>
                      <m:t>𝛼</m:t>
                    </m:r>
                    <m:r>
                      <a:rPr lang="en-US" sz="2000" b="0" i="1" dirty="0" smtClean="0">
                        <a:latin typeface="Cambria Math"/>
                        <a:sym typeface="Symbol" pitchFamily="18" charset="2"/>
                      </a:rPr>
                      <m:t>′′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, where:</a:t>
                </a:r>
              </a:p>
              <a:p>
                <a:pPr lvl="1">
                  <a:lnSpc>
                    <a:spcPct val="80000"/>
                  </a:lnSpc>
                </a:pPr>
                <a:endParaRPr lang="en-US" sz="2000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:endParaRPr lang="en-US" sz="2000" dirty="0">
                  <a:sym typeface="Symbol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Time of last event in 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&lt; (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−1) </m:t>
                    </m:r>
                    <m:r>
                      <a:rPr lang="en-US" sz="2000" i="1" dirty="0" err="1">
                        <a:latin typeface="Cambria Math"/>
                        <a:sym typeface="Symbol" pitchFamily="18" charset="2"/>
                      </a:rPr>
                      <m:t>𝑑𝑖𝑎𝑚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𝑑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No flash events occur in .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 smtClean="0">
                    <a:sym typeface="Symbol" pitchFamily="18" charset="2"/>
                  </a:rPr>
                  <a:t>The difference </a:t>
                </a:r>
                <a:r>
                  <a:rPr lang="en-US" sz="2000" dirty="0">
                    <a:sym typeface="Symbol" pitchFamily="18" charset="2"/>
                  </a:rPr>
                  <a:t>between the times of the first and last events in each </a:t>
                </a:r>
                <a14:m>
                  <m:oMath xmlns:m="http://schemas.openxmlformats.org/officeDocument/2006/math">
                    <m:r>
                      <a:rPr lang="en-US" sz="2000" i="1" baseline="-25000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is </a:t>
                </a:r>
                <a:r>
                  <a:rPr lang="en-US" sz="2000" dirty="0" smtClean="0">
                    <a:sym typeface="Symbol" pitchFamily="18" charset="2"/>
                  </a:rPr>
                  <a:t>strictly less than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𝑑𝑖𝑎𝑚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𝑑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endParaRPr lang="en-US" sz="20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00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43000"/>
                <a:ext cx="8686800" cy="5486400"/>
              </a:xfrm>
              <a:blipFill rotWithShape="1">
                <a:blip r:embed="rId2"/>
                <a:stretch>
                  <a:fillRect l="-982" t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360" name="Group 8"/>
          <p:cNvGrpSpPr>
            <a:grpSpLocks/>
          </p:cNvGrpSpPr>
          <p:nvPr/>
        </p:nvGrpSpPr>
        <p:grpSpPr bwMode="auto">
          <a:xfrm>
            <a:off x="4038600" y="4800600"/>
            <a:ext cx="1371600" cy="519113"/>
            <a:chOff x="2448" y="3024"/>
            <a:chExt cx="960" cy="327"/>
          </a:xfrm>
        </p:grpSpPr>
        <p:sp>
          <p:nvSpPr>
            <p:cNvPr id="100358" name="Text Box 6"/>
            <p:cNvSpPr txBox="1">
              <a:spLocks noChangeArrowheads="1"/>
            </p:cNvSpPr>
            <p:nvPr/>
          </p:nvSpPr>
          <p:spPr bwMode="auto">
            <a:xfrm>
              <a:off x="2784" y="3120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0" tIns="45715" rIns="91430" bIns="45715">
              <a:spAutoFit/>
            </a:bodyPr>
            <a:lstStyle/>
            <a:p>
              <a:r>
                <a:rPr lang="en-US">
                  <a:sym typeface="Symbol" pitchFamily="18" charset="2"/>
                </a:rPr>
                <a:t></a:t>
              </a:r>
              <a:endParaRPr lang="en-US"/>
            </a:p>
          </p:txBody>
        </p:sp>
        <p:sp>
          <p:nvSpPr>
            <p:cNvPr id="100359" name="AutoShape 7"/>
            <p:cNvSpPr>
              <a:spLocks/>
            </p:cNvSpPr>
            <p:nvPr/>
          </p:nvSpPr>
          <p:spPr bwMode="auto">
            <a:xfrm rot="16200000">
              <a:off x="2880" y="2592"/>
              <a:ext cx="96" cy="960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58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Lower bound, cont’d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2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382000" cy="50292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Now reorder events in , while preserving dependencies: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Events of same process.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Send and corresponding receive.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Reordered execution will have </a:t>
                </a:r>
                <a:r>
                  <a:rPr lang="en-US" sz="2400" dirty="0" smtClean="0">
                    <a:sym typeface="Symbol" pitchFamily="18" charset="2"/>
                  </a:rPr>
                  <a:t>strictly fewer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sessions, </a:t>
                </a:r>
                <a:r>
                  <a:rPr lang="en-US" sz="2400" dirty="0" smtClean="0">
                    <a:sym typeface="Symbol" pitchFamily="18" charset="2"/>
                  </a:rPr>
                  <a:t>which will yield a </a:t>
                </a:r>
                <a:r>
                  <a:rPr lang="en-US" sz="2400" dirty="0">
                    <a:sym typeface="Symbol" pitchFamily="18" charset="2"/>
                  </a:rPr>
                  <a:t>contradiction.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Fix processes,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400" i="1" baseline="-25000" dirty="0">
                        <a:latin typeface="Cambria Math"/>
                        <a:sym typeface="Symbol" pitchFamily="18" charset="2"/>
                      </a:rPr>
                      <m:t>0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4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,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𝑑𝑖𝑠𝑡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400" i="1" baseline="-25000" dirty="0">
                        <a:latin typeface="Cambria Math"/>
                        <a:sym typeface="Symbol" pitchFamily="18" charset="2"/>
                      </a:rPr>
                      <m:t>0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4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) = </m:t>
                    </m:r>
                    <m:r>
                      <a:rPr lang="en-US" sz="2400" i="1" dirty="0" err="1">
                        <a:latin typeface="Cambria Math"/>
                        <a:sym typeface="Symbol" pitchFamily="18" charset="2"/>
                      </a:rPr>
                      <m:t>𝑑𝑖𝑎𝑚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(maximum distance apart).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Reorder within each 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400" baseline="-25000" dirty="0">
                    <a:sym typeface="Symbol" pitchFamily="18" charset="2"/>
                  </a:rPr>
                  <a:t> </a:t>
                </a:r>
                <a:r>
                  <a:rPr lang="en-US" sz="2400" dirty="0">
                    <a:sym typeface="Symbol" pitchFamily="18" charset="2"/>
                  </a:rPr>
                  <a:t>separately: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For </a:t>
                </a:r>
                <a:r>
                  <a:rPr lang="en-US" sz="2000" baseline="-25000" dirty="0">
                    <a:sym typeface="Symbol" pitchFamily="18" charset="2"/>
                  </a:rPr>
                  <a:t>1</a:t>
                </a:r>
                <a:r>
                  <a:rPr lang="en-US" sz="2000" dirty="0">
                    <a:sym typeface="Symbol" pitchFamily="18" charset="2"/>
                  </a:rPr>
                  <a:t>:  Reorder to </a:t>
                </a:r>
                <a:r>
                  <a:rPr lang="en-US" sz="2000" baseline="-25000" dirty="0">
                    <a:sym typeface="Symbol" pitchFamily="18" charset="2"/>
                  </a:rPr>
                  <a:t>1</a:t>
                </a:r>
                <a:r>
                  <a:rPr lang="en-US" sz="2000" dirty="0">
                    <a:sym typeface="Symbol" pitchFamily="18" charset="2"/>
                  </a:rPr>
                  <a:t> = </a:t>
                </a:r>
                <a:r>
                  <a:rPr lang="en-US" sz="2000" baseline="-25000" dirty="0">
                    <a:sym typeface="Symbol" pitchFamily="18" charset="2"/>
                  </a:rPr>
                  <a:t>1</a:t>
                </a:r>
                <a:r>
                  <a:rPr lang="en-US" sz="2000" dirty="0">
                    <a:sym typeface="Symbol" pitchFamily="18" charset="2"/>
                  </a:rPr>
                  <a:t> </a:t>
                </a:r>
                <a:r>
                  <a:rPr lang="en-US" sz="2000" baseline="-25000" dirty="0">
                    <a:sym typeface="Symbol" pitchFamily="18" charset="2"/>
                  </a:rPr>
                  <a:t>1, </a:t>
                </a:r>
                <a:r>
                  <a:rPr lang="en-US" sz="2000" dirty="0">
                    <a:sym typeface="Symbol" pitchFamily="18" charset="2"/>
                  </a:rPr>
                  <a:t>where: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</a:t>
                </a:r>
                <a:r>
                  <a:rPr lang="en-US" sz="1800" baseline="-25000" dirty="0">
                    <a:sym typeface="Symbol" pitchFamily="18" charset="2"/>
                  </a:rPr>
                  <a:t>1 </a:t>
                </a:r>
                <a:r>
                  <a:rPr lang="en-US" sz="1800" dirty="0">
                    <a:sym typeface="Symbol" pitchFamily="18" charset="2"/>
                  </a:rPr>
                  <a:t>contains no event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1800" i="1" baseline="-25000" dirty="0">
                        <a:latin typeface="Cambria Math"/>
                        <a:sym typeface="Symbol" pitchFamily="18" charset="2"/>
                      </a:rPr>
                      <m:t>0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, and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</a:t>
                </a:r>
                <a:r>
                  <a:rPr lang="en-US" sz="1800" baseline="-25000" dirty="0">
                    <a:sym typeface="Symbol" pitchFamily="18" charset="2"/>
                  </a:rPr>
                  <a:t>1 </a:t>
                </a:r>
                <a:r>
                  <a:rPr lang="en-US" sz="1800" dirty="0">
                    <a:sym typeface="Symbol" pitchFamily="18" charset="2"/>
                  </a:rPr>
                  <a:t>contains no event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18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For</a:t>
                </a:r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</a:t>
                </a:r>
                <a:r>
                  <a:rPr lang="en-US" sz="2000" baseline="-25000" dirty="0">
                    <a:sym typeface="Symbol" pitchFamily="18" charset="2"/>
                  </a:rPr>
                  <a:t>2</a:t>
                </a:r>
                <a:r>
                  <a:rPr lang="en-US" sz="2000" dirty="0">
                    <a:sym typeface="Symbol" pitchFamily="18" charset="2"/>
                  </a:rPr>
                  <a:t>:  Reorder to </a:t>
                </a:r>
                <a:r>
                  <a:rPr lang="en-US" sz="2000" baseline="-25000" dirty="0">
                    <a:sym typeface="Symbol" pitchFamily="18" charset="2"/>
                  </a:rPr>
                  <a:t>2</a:t>
                </a:r>
                <a:r>
                  <a:rPr lang="en-US" sz="2000" dirty="0">
                    <a:sym typeface="Symbol" pitchFamily="18" charset="2"/>
                  </a:rPr>
                  <a:t> = </a:t>
                </a:r>
                <a:r>
                  <a:rPr lang="en-US" sz="2000" baseline="-25000" dirty="0">
                    <a:sym typeface="Symbol" pitchFamily="18" charset="2"/>
                  </a:rPr>
                  <a:t>2</a:t>
                </a:r>
                <a:r>
                  <a:rPr lang="en-US" sz="2000" dirty="0">
                    <a:sym typeface="Symbol" pitchFamily="18" charset="2"/>
                  </a:rPr>
                  <a:t> </a:t>
                </a:r>
                <a:r>
                  <a:rPr lang="en-US" sz="2000" baseline="-25000" dirty="0">
                    <a:sym typeface="Symbol" pitchFamily="18" charset="2"/>
                  </a:rPr>
                  <a:t>2, </a:t>
                </a:r>
                <a:r>
                  <a:rPr lang="en-US" sz="2000" dirty="0">
                    <a:sym typeface="Symbol" pitchFamily="18" charset="2"/>
                  </a:rPr>
                  <a:t>where: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</a:t>
                </a:r>
                <a:r>
                  <a:rPr lang="en-US" sz="1800" baseline="-25000" dirty="0">
                    <a:sym typeface="Symbol" pitchFamily="18" charset="2"/>
                  </a:rPr>
                  <a:t>1 </a:t>
                </a:r>
                <a:r>
                  <a:rPr lang="en-US" sz="1800" dirty="0">
                    <a:sym typeface="Symbol" pitchFamily="18" charset="2"/>
                  </a:rPr>
                  <a:t>contains no event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18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, and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</a:t>
                </a:r>
                <a:r>
                  <a:rPr lang="en-US" sz="1800" baseline="-25000" dirty="0">
                    <a:sym typeface="Symbol" pitchFamily="18" charset="2"/>
                  </a:rPr>
                  <a:t>1 </a:t>
                </a:r>
                <a:r>
                  <a:rPr lang="en-US" sz="1800" dirty="0">
                    <a:sym typeface="Symbol" pitchFamily="18" charset="2"/>
                  </a:rPr>
                  <a:t>contains no event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1800" i="1" baseline="-25000" dirty="0">
                        <a:latin typeface="Cambria Math"/>
                        <a:sym typeface="Symbol" pitchFamily="18" charset="2"/>
                      </a:rPr>
                      <m:t>0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And alternate thereafter.</a:t>
                </a:r>
              </a:p>
              <a:p>
                <a:pPr lvl="2">
                  <a:lnSpc>
                    <a:spcPct val="80000"/>
                  </a:lnSpc>
                </a:pPr>
                <a:endParaRPr lang="en-US" sz="1800" baseline="-250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972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382000" cy="5029200"/>
              </a:xfrm>
              <a:blipFill rotWithShape="1">
                <a:blip r:embed="rId2"/>
                <a:stretch>
                  <a:fillRect l="-945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89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Lower bound, cont’d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3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800" dirty="0"/>
                  <a:t>If the reordering yields a fair execution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(can ignore timing), then we get a contradiction, because it contains </a:t>
                </a:r>
                <a:r>
                  <a:rPr lang="en-US" sz="2800" dirty="0" smtClean="0">
                    <a:sym typeface="Symbol" pitchFamily="18" charset="2"/>
                  </a:rPr>
                  <a:t>at most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𝑘</m:t>
                    </m:r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−1</m:t>
                    </m:r>
                  </m:oMath>
                </a14:m>
                <a:r>
                  <a:rPr lang="en-US" sz="2800" dirty="0">
                    <a:sym typeface="Symbol" pitchFamily="18" charset="2"/>
                  </a:rPr>
                  <a:t> sessions: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No session entirely within </a:t>
                </a:r>
                <a:r>
                  <a:rPr lang="en-US" sz="2400" baseline="-25000" dirty="0">
                    <a:sym typeface="Symbol" pitchFamily="18" charset="2"/>
                  </a:rPr>
                  <a:t>1</a:t>
                </a:r>
                <a:r>
                  <a:rPr lang="en-US" sz="2400" dirty="0">
                    <a:sym typeface="Symbol" pitchFamily="18" charset="2"/>
                  </a:rPr>
                  <a:t>, (no event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400" i="1" baseline="-25000" dirty="0">
                        <a:latin typeface="Cambria Math"/>
                        <a:sym typeface="Symbol" pitchFamily="18" charset="2"/>
                      </a:rPr>
                      <m:t>0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).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No session entirely within </a:t>
                </a:r>
                <a:r>
                  <a:rPr lang="en-US" sz="2400" baseline="-25000" dirty="0">
                    <a:sym typeface="Symbol" pitchFamily="18" charset="2"/>
                  </a:rPr>
                  <a:t>1 </a:t>
                </a:r>
                <a:r>
                  <a:rPr lang="en-US" sz="2400" dirty="0">
                    <a:sym typeface="Symbol" pitchFamily="18" charset="2"/>
                  </a:rPr>
                  <a:t></a:t>
                </a:r>
                <a:r>
                  <a:rPr lang="en-US" sz="2400" baseline="-25000" dirty="0">
                    <a:sym typeface="Symbol" pitchFamily="18" charset="2"/>
                  </a:rPr>
                  <a:t>2</a:t>
                </a:r>
                <a:r>
                  <a:rPr lang="en-US" sz="2400" dirty="0">
                    <a:sym typeface="Symbol" pitchFamily="18" charset="2"/>
                  </a:rPr>
                  <a:t> (no event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4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).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No session entirely within </a:t>
                </a:r>
                <a:r>
                  <a:rPr lang="en-US" sz="2400" baseline="-25000" dirty="0">
                    <a:sym typeface="Symbol" pitchFamily="18" charset="2"/>
                  </a:rPr>
                  <a:t>2 </a:t>
                </a:r>
                <a:r>
                  <a:rPr lang="en-US" sz="2400" dirty="0">
                    <a:sym typeface="Symbol" pitchFamily="18" charset="2"/>
                  </a:rPr>
                  <a:t></a:t>
                </a:r>
                <a:r>
                  <a:rPr lang="en-US" sz="2400" baseline="-25000" dirty="0">
                    <a:sym typeface="Symbol" pitchFamily="18" charset="2"/>
                  </a:rPr>
                  <a:t>3</a:t>
                </a:r>
                <a:r>
                  <a:rPr lang="en-US" sz="2400" dirty="0">
                    <a:sym typeface="Symbol" pitchFamily="18" charset="2"/>
                  </a:rPr>
                  <a:t> (no event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400" i="1" baseline="-25000" dirty="0">
                        <a:latin typeface="Cambria Math"/>
                        <a:sym typeface="Symbol" pitchFamily="18" charset="2"/>
                      </a:rPr>
                      <m:t>0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).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…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Thus, every session must span some 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- 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400" baseline="-25000" dirty="0">
                    <a:sym typeface="Symbol" pitchFamily="18" charset="2"/>
                  </a:rPr>
                  <a:t> </a:t>
                </a:r>
                <a:r>
                  <a:rPr lang="en-US" sz="2400" dirty="0">
                    <a:sym typeface="Symbol" pitchFamily="18" charset="2"/>
                  </a:rPr>
                  <a:t>boundary.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But, there are only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𝑘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−1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such boundaries.</a:t>
                </a:r>
              </a:p>
              <a:p>
                <a:pPr lvl="1">
                  <a:lnSpc>
                    <a:spcPct val="90000"/>
                  </a:lnSpc>
                </a:pPr>
                <a:endParaRPr lang="en-US" sz="2400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sym typeface="Symbol" pitchFamily="18" charset="2"/>
                  </a:rPr>
                  <a:t>I</a:t>
                </a:r>
                <a:r>
                  <a:rPr lang="en-US" sz="2800" dirty="0" smtClean="0">
                    <a:sym typeface="Symbol" pitchFamily="18" charset="2"/>
                  </a:rPr>
                  <a:t>t </a:t>
                </a:r>
                <a:r>
                  <a:rPr lang="en-US" sz="2800" dirty="0">
                    <a:sym typeface="Symbol" pitchFamily="18" charset="2"/>
                  </a:rPr>
                  <a:t>remains only to construct the </a:t>
                </a:r>
                <a:r>
                  <a:rPr lang="en-US" sz="2800" dirty="0" smtClean="0">
                    <a:sym typeface="Symbol" pitchFamily="18" charset="2"/>
                  </a:rPr>
                  <a:t>reordering…</a:t>
                </a:r>
                <a:endParaRPr lang="en-US" sz="2800" dirty="0"/>
              </a:p>
            </p:txBody>
          </p:sp>
        </mc:Choice>
        <mc:Fallback>
          <p:sp>
            <p:nvSpPr>
              <p:cNvPr id="983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259" t="-2065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42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Constructing the reordering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3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54864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000" dirty="0" smtClean="0"/>
                  <a:t>For example, </a:t>
                </a:r>
                <a:r>
                  <a:rPr lang="en-US" sz="2000" dirty="0"/>
                  <a:t>consider </a:t>
                </a:r>
                <a:r>
                  <a:rPr lang="en-US" sz="2000" dirty="0">
                    <a:sym typeface="Symbol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en-US" sz="2000" i="1" baseline="-25000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</a:t>
                </a:r>
                <a:r>
                  <a:rPr lang="en-US" sz="2000" dirty="0" smtClean="0">
                    <a:sym typeface="Symbol" pitchFamily="18" charset="2"/>
                  </a:rPr>
                  <a:t>odd (analogous construction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 even).</a:t>
                </a:r>
                <a:endParaRPr lang="en-US" sz="20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Need </a:t>
                </a:r>
                <a14:m>
                  <m:oMath xmlns:m="http://schemas.openxmlformats.org/officeDocument/2006/math">
                    <m:r>
                      <a:rPr lang="en-US" sz="2000" i="1" baseline="-25000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= </a:t>
                </a:r>
                <a14:m>
                  <m:oMath xmlns:m="http://schemas.openxmlformats.org/officeDocument/2006/math">
                    <m:r>
                      <a:rPr lang="en-US" sz="2000" i="1" baseline="-25000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</a:t>
                </a:r>
                <a14:m>
                  <m:oMath xmlns:m="http://schemas.openxmlformats.org/officeDocument/2006/math">
                    <m:r>
                      <a:rPr lang="en-US" sz="2000" i="1" baseline="-25000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, where </a:t>
                </a:r>
                <a14:m>
                  <m:oMath xmlns:m="http://schemas.openxmlformats.org/officeDocument/2006/math">
                    <m:r>
                      <a:rPr lang="en-US" sz="2000" i="1" baseline="-25000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contains no event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0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, </a:t>
                </a:r>
                <a14:m>
                  <m:oMath xmlns:m="http://schemas.openxmlformats.org/officeDocument/2006/math">
                    <m:r>
                      <a:rPr lang="en-US" sz="2000" i="1" baseline="-25000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no event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endParaRPr lang="en-US" sz="20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If </a:t>
                </a:r>
                <a14:m>
                  <m:oMath xmlns:m="http://schemas.openxmlformats.org/officeDocument/2006/math">
                    <m:r>
                      <a:rPr lang="en-US" sz="2000" i="1" baseline="-25000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contains no event of</a:t>
                </a:r>
                <a:r>
                  <a:rPr lang="en-US" sz="2000" baseline="-2500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0</m:t>
                    </m:r>
                  </m:oMath>
                </a14:m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then don’t reorder, </a:t>
                </a:r>
                <a:r>
                  <a:rPr lang="en-US" sz="2000" dirty="0" smtClean="0">
                    <a:sym typeface="Symbol" pitchFamily="18" charset="2"/>
                  </a:rPr>
                  <a:t>define </a:t>
                </a:r>
                <a:r>
                  <a:rPr lang="en-US" sz="2000" dirty="0">
                    <a:sym typeface="Symbol" pitchFamily="18" charset="2"/>
                  </a:rPr>
                  <a:t></a:t>
                </a:r>
                <a14:m>
                  <m:oMath xmlns:m="http://schemas.openxmlformats.org/officeDocument/2006/math">
                    <m:r>
                      <a:rPr lang="en-US" sz="2000" i="1" baseline="-25000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= </a:t>
                </a:r>
                <a14:m>
                  <m:oMath xmlns:m="http://schemas.openxmlformats.org/officeDocument/2006/math">
                    <m:r>
                      <a:rPr lang="en-US" sz="2000" i="1" baseline="-25000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,</a:t>
                </a:r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</a:t>
                </a:r>
                <a14:m>
                  <m:oMath xmlns:m="http://schemas.openxmlformats.org/officeDocument/2006/math">
                    <m:r>
                      <a:rPr lang="en-US" sz="2000" i="1" baseline="-25000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= .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I</a:t>
                </a:r>
                <a:r>
                  <a:rPr lang="en-US" sz="2000" dirty="0" smtClean="0">
                    <a:sym typeface="Symbol" pitchFamily="18" charset="2"/>
                  </a:rPr>
                  <a:t>f </a:t>
                </a:r>
                <a:r>
                  <a:rPr lang="en-US" sz="2000" dirty="0">
                    <a:sym typeface="Symbol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en-US" sz="2000" i="1" baseline="-25000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contains no event of</a:t>
                </a:r>
                <a:r>
                  <a:rPr lang="en-US" sz="2000" baseline="-2500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sz="2000" b="0" i="0" baseline="-25000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then don’t reorder, define </a:t>
                </a:r>
                <a:r>
                  <a:rPr lang="en-US" sz="2000" dirty="0">
                    <a:sym typeface="Symbol" pitchFamily="18" charset="2"/>
                  </a:rPr>
                  <a:t></a:t>
                </a:r>
                <a14:m>
                  <m:oMath xmlns:m="http://schemas.openxmlformats.org/officeDocument/2006/math"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= </a:t>
                </a:r>
                <a:r>
                  <a:rPr lang="en-US" sz="2000" dirty="0" smtClean="0">
                    <a:sym typeface="Symbol" pitchFamily="18" charset="2"/>
                  </a:rPr>
                  <a:t>,</a:t>
                </a:r>
                <a:r>
                  <a:rPr lang="en-US" sz="2000" baseline="-25000" dirty="0" smtClean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</a:t>
                </a:r>
                <a14:m>
                  <m:oMath xmlns:m="http://schemas.openxmlformats.org/officeDocument/2006/math"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 smtClean="0">
                    <a:sym typeface="Symbol" pitchFamily="18" charset="2"/>
                  </a:rPr>
                  <a:t>= </a:t>
                </a:r>
                <a:r>
                  <a:rPr lang="en-US" sz="2000" dirty="0">
                    <a:sym typeface="Symbol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.</a:t>
                </a:r>
                <a:endParaRPr lang="en-US" sz="20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000" dirty="0" smtClean="0">
                    <a:sym typeface="Symbol" pitchFamily="18" charset="2"/>
                  </a:rPr>
                  <a:t>Now </a:t>
                </a:r>
                <a:r>
                  <a:rPr lang="en-US" sz="2000" dirty="0">
                    <a:sym typeface="Symbol" pitchFamily="18" charset="2"/>
                  </a:rPr>
                  <a:t>assume </a:t>
                </a:r>
                <a14:m>
                  <m:oMath xmlns:m="http://schemas.openxmlformats.org/officeDocument/2006/math">
                    <m:r>
                      <a:rPr lang="en-US" sz="2000" i="1" baseline="-25000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contains at least one event of each.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Let  be the first event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0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,  the last event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in </a:t>
                </a:r>
                <a14:m>
                  <m:oMath xmlns:m="http://schemas.openxmlformats.org/officeDocument/2006/math">
                    <m:r>
                      <a:rPr lang="en-US" sz="2000" i="1" baseline="-25000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endParaRPr lang="en-US" sz="20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Claim:</a:t>
                </a:r>
                <a:r>
                  <a:rPr lang="en-US" sz="2000" dirty="0">
                    <a:sym typeface="Symbol" pitchFamily="18" charset="2"/>
                  </a:rPr>
                  <a:t>  does not depend on .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Why:  </a:t>
                </a:r>
                <a:r>
                  <a:rPr lang="en-US" sz="2000" dirty="0" smtClean="0">
                    <a:sym typeface="Symbol" pitchFamily="18" charset="2"/>
                  </a:rPr>
                  <a:t>There is insufficient </a:t>
                </a:r>
                <a:r>
                  <a:rPr lang="en-US" sz="2000" dirty="0">
                    <a:sym typeface="Symbol" pitchFamily="18" charset="2"/>
                  </a:rPr>
                  <a:t>time for messages to travel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0</m:t>
                    </m:r>
                  </m:oMath>
                </a14:m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Execution  is slow (message deliveries take time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𝑑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).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Time between  and  is &lt;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𝑑𝑖𝑎𝑚</m:t>
                    </m:r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𝑑</m:t>
                    </m:r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1800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1800" i="1" baseline="-25000" dirty="0">
                        <a:latin typeface="Cambria Math"/>
                        <a:sym typeface="Symbol" pitchFamily="18" charset="2"/>
                      </a:rPr>
                      <m:t>0</m:t>
                    </m:r>
                  </m:oMath>
                </a14:m>
                <a:r>
                  <a:rPr lang="en-US" sz="1800" baseline="-25000" dirty="0">
                    <a:sym typeface="Symbol" pitchFamily="18" charset="2"/>
                  </a:rPr>
                  <a:t> </a:t>
                </a:r>
                <a:r>
                  <a:rPr lang="en-US" sz="1800" dirty="0"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18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sz="1800" baseline="-25000" dirty="0">
                    <a:sym typeface="Symbol" pitchFamily="18" charset="2"/>
                  </a:rPr>
                  <a:t> </a:t>
                </a:r>
                <a:r>
                  <a:rPr lang="en-US" sz="1800" dirty="0">
                    <a:sym typeface="Symbol" pitchFamily="18" charset="2"/>
                  </a:rPr>
                  <a:t>are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𝑑𝑖𝑎𝑚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</a:t>
                </a:r>
                <a:r>
                  <a:rPr lang="en-US" sz="1800" dirty="0" smtClean="0">
                    <a:sym typeface="Symbol" pitchFamily="18" charset="2"/>
                  </a:rPr>
                  <a:t>hops apart</a:t>
                </a:r>
                <a:r>
                  <a:rPr lang="en-US" sz="1800" dirty="0">
                    <a:sym typeface="Symbol" pitchFamily="18" charset="2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endParaRPr lang="en-US" sz="18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Then, we can reorder </a:t>
                </a:r>
                <a14:m>
                  <m:oMath xmlns:m="http://schemas.openxmlformats.org/officeDocument/2006/math">
                    <m:r>
                      <a:rPr lang="en-US" sz="2000" i="1" baseline="-25000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to </a:t>
                </a:r>
                <a14:m>
                  <m:oMath xmlns:m="http://schemas.openxmlformats.org/officeDocument/2006/math">
                    <m:r>
                      <a:rPr lang="en-US" sz="2000" i="1" baseline="-25000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, in which  comes after .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Consequently, in </a:t>
                </a:r>
                <a14:m>
                  <m:oMath xmlns:m="http://schemas.openxmlformats.org/officeDocument/2006/math">
                    <m:r>
                      <a:rPr lang="en-US" sz="2000" i="1" baseline="-25000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, all events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precede all events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𝑗</m:t>
                    </m:r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0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Define </a:t>
                </a:r>
                <a14:m>
                  <m:oMath xmlns:m="http://schemas.openxmlformats.org/officeDocument/2006/math">
                    <m:r>
                      <a:rPr lang="en-US" sz="2000" i="1" baseline="-25000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to be the part ending with , </a:t>
                </a:r>
                <a14:m>
                  <m:oMath xmlns:m="http://schemas.openxmlformats.org/officeDocument/2006/math">
                    <m:r>
                      <a:rPr lang="en-US" sz="2000" i="1" baseline="-25000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the rest.</a:t>
                </a:r>
              </a:p>
              <a:p>
                <a:pPr>
                  <a:lnSpc>
                    <a:spcPct val="80000"/>
                  </a:lnSpc>
                </a:pPr>
                <a:endParaRPr lang="en-US" sz="20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993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5486400"/>
              </a:xfrm>
              <a:blipFill rotWithShape="1">
                <a:blip r:embed="rId3"/>
                <a:stretch>
                  <a:fillRect l="-576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35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time…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10000"/>
          </a:xfrm>
        </p:spPr>
        <p:txBody>
          <a:bodyPr/>
          <a:lstStyle/>
          <a:p>
            <a:r>
              <a:rPr lang="en-US" sz="2800" dirty="0"/>
              <a:t>Time, clocks, and the ordering of events in a distributed system.</a:t>
            </a:r>
          </a:p>
          <a:p>
            <a:r>
              <a:rPr lang="en-US" sz="2800" dirty="0"/>
              <a:t>State-machine emulation.</a:t>
            </a:r>
          </a:p>
          <a:p>
            <a:r>
              <a:rPr lang="en-US" sz="2800" dirty="0"/>
              <a:t>Vector timestamps.</a:t>
            </a:r>
          </a:p>
          <a:p>
            <a:r>
              <a:rPr lang="en-US" sz="2800" dirty="0"/>
              <a:t>Reading:  </a:t>
            </a:r>
          </a:p>
          <a:p>
            <a:pPr lvl="1"/>
            <a:r>
              <a:rPr lang="en-US" sz="2400" dirty="0"/>
              <a:t>Chapter 18</a:t>
            </a:r>
          </a:p>
          <a:p>
            <a:pPr lvl="1"/>
            <a:r>
              <a:rPr lang="en-US" sz="2400" dirty="0">
                <a:solidFill>
                  <a:srgbClr val="006600"/>
                </a:solidFill>
              </a:rPr>
              <a:t>[</a:t>
            </a:r>
            <a:r>
              <a:rPr lang="en-US" sz="2400" dirty="0" err="1" smtClean="0">
                <a:solidFill>
                  <a:srgbClr val="006600"/>
                </a:solidFill>
              </a:rPr>
              <a:t>Lamport</a:t>
            </a:r>
            <a:r>
              <a:rPr lang="en-US" sz="2400" dirty="0" smtClean="0">
                <a:solidFill>
                  <a:srgbClr val="006600"/>
                </a:solidFill>
              </a:rPr>
              <a:t>] </a:t>
            </a:r>
            <a:r>
              <a:rPr lang="en-US" sz="2400" dirty="0"/>
              <a:t>T</a:t>
            </a:r>
            <a:r>
              <a:rPr lang="en-US" sz="2400" dirty="0" smtClean="0"/>
              <a:t>ime</a:t>
            </a:r>
            <a:r>
              <a:rPr lang="en-US" sz="2400" dirty="0"/>
              <a:t>, C</a:t>
            </a:r>
            <a:r>
              <a:rPr lang="en-US" sz="2400" dirty="0" smtClean="0"/>
              <a:t>locks…paper</a:t>
            </a:r>
            <a:endParaRPr lang="en-US" sz="2400" dirty="0"/>
          </a:p>
          <a:p>
            <a:pPr lvl="1"/>
            <a:r>
              <a:rPr lang="en-US" sz="2400" dirty="0" smtClean="0">
                <a:solidFill>
                  <a:srgbClr val="006600"/>
                </a:solidFill>
              </a:rPr>
              <a:t>[</a:t>
            </a:r>
            <a:r>
              <a:rPr lang="en-US" sz="2400" dirty="0" err="1" smtClean="0">
                <a:solidFill>
                  <a:srgbClr val="006600"/>
                </a:solidFill>
              </a:rPr>
              <a:t>Mattern</a:t>
            </a:r>
            <a:r>
              <a:rPr lang="en-US" sz="2400" dirty="0" smtClean="0">
                <a:solidFill>
                  <a:srgbClr val="006600"/>
                </a:solidFill>
              </a:rPr>
              <a:t>] </a:t>
            </a:r>
            <a:r>
              <a:rPr lang="en-US" sz="2400" dirty="0" smtClean="0"/>
              <a:t>paper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66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sz="4000" dirty="0"/>
              <a:t>Minimum spanning tree, revisited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458200" cy="5257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In GHS, complications arise because </a:t>
                </a:r>
                <a:r>
                  <a:rPr lang="en-US" sz="2400" dirty="0" smtClean="0"/>
                  <a:t>different processes </a:t>
                </a:r>
                <a:r>
                  <a:rPr lang="en-US" sz="2400" dirty="0" smtClean="0"/>
                  <a:t>can be at very different levels at the same time.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Alternative, simpler, </a:t>
                </a:r>
                <a:r>
                  <a:rPr lang="en-US" sz="2400" dirty="0"/>
                  <a:t>more synchronized approach: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Keep levels of nearby nodes close, by restricting the asynchrony.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Each process uses a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level</a:t>
                </a:r>
                <a:r>
                  <a:rPr lang="en-US" sz="2000" dirty="0"/>
                  <a:t> variable to keep track of the level of its current component (according to its local knowledge).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 smtClean="0"/>
                  <a:t>Each process </a:t>
                </a:r>
                <a:r>
                  <a:rPr lang="en-US" sz="2000" dirty="0"/>
                  <a:t>at level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delays all “interesting” processing until it hears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that all its neighbors have reached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𝑙𝑒𝑣𝑒𝑙</m:t>
                    </m:r>
                    <m:r>
                      <a:rPr lang="en-US" sz="20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≥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>
                    <a:sym typeface="Symbol" pitchFamily="18" charset="2"/>
                  </a:rPr>
                  <a:t>Looks (to each process) like global synchronization, but easier to achieve.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>
                    <a:sym typeface="Symbol" pitchFamily="18" charset="2"/>
                  </a:rPr>
                  <a:t>Each node inform its neighbors whenever it changes level.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Resulting algorithm is simpler than GHS.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Complexity: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Time: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log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⁡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),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like GHS.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Messages: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(|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| 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log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⁡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),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worse than GHS.</a:t>
                </a:r>
              </a:p>
            </p:txBody>
          </p:sp>
        </mc:Choice>
        <mc:Fallback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458200" cy="5257800"/>
              </a:xfrm>
              <a:blipFill rotWithShape="1">
                <a:blip r:embed="rId3"/>
                <a:stretch>
                  <a:fillRect l="-937" t="-1622"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2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2954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A strategy </a:t>
            </a:r>
            <a:r>
              <a:rPr lang="en-US" sz="4000" dirty="0"/>
              <a:t>for designing asynchronous distributed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534400" cy="5181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Assume undirected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𝐺</m:t>
                    </m:r>
                    <m:r>
                      <a:rPr lang="en-US" sz="2400" i="1" dirty="0" smtClean="0">
                        <a:latin typeface="Cambria Math"/>
                      </a:rPr>
                      <m:t> = (</m:t>
                    </m:r>
                    <m:r>
                      <a:rPr lang="en-US" sz="2400" i="1" dirty="0" smtClean="0">
                        <a:latin typeface="Cambria Math"/>
                      </a:rPr>
                      <m:t>𝑉</m:t>
                    </m:r>
                    <m:r>
                      <a:rPr lang="en-US" sz="2400" i="1" dirty="0" smtClean="0">
                        <a:latin typeface="Cambria Math"/>
                      </a:rPr>
                      <m:t>,</m:t>
                    </m:r>
                    <m:r>
                      <a:rPr lang="en-US" sz="2400" i="1" dirty="0" smtClean="0">
                        <a:latin typeface="Cambria Math"/>
                      </a:rPr>
                      <m:t>𝐸</m:t>
                    </m:r>
                    <m:r>
                      <a:rPr lang="en-US" sz="2400" i="1" dirty="0" smtClean="0">
                        <a:latin typeface="Cambria Math"/>
                      </a:rPr>
                      <m:t>).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Design a synchronous algorithm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smtClean="0"/>
                  <a:t>then transform </a:t>
                </a:r>
                <a:r>
                  <a:rPr lang="en-US" sz="2400" dirty="0"/>
                  <a:t>it into an asynchronous algorithm using local synchronization.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Synchronize at every round (not every “level” as above).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Method works only for non-fault-tolerant algorithms.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In fact, no general transformation can work for fault-tolerant algorithms.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E.g., </a:t>
                </a:r>
                <a:r>
                  <a:rPr lang="en-US" sz="2000" dirty="0" smtClean="0"/>
                  <a:t>simple fault-tolerant stopping </a:t>
                </a:r>
                <a:r>
                  <a:rPr lang="en-US" sz="2000" dirty="0"/>
                  <a:t>agreement is solvable in synchronous networks, but unsolvable in asynchronous networks </a:t>
                </a:r>
                <a:r>
                  <a:rPr lang="en-US" sz="2000" dirty="0">
                    <a:solidFill>
                      <a:srgbClr val="006600"/>
                    </a:solidFill>
                  </a:rPr>
                  <a:t>[FLP].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Present a general strategy, </a:t>
                </a:r>
                <a:r>
                  <a:rPr lang="en-US" sz="2400" dirty="0" smtClean="0"/>
                  <a:t>and some </a:t>
                </a:r>
                <a:r>
                  <a:rPr lang="en-US" sz="2400" dirty="0"/>
                  <a:t>special implementations.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Describe in terms of sub-algorithms, modeled as abstract services.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rgbClr val="006600"/>
                    </a:solidFill>
                  </a:rPr>
                  <a:t>[</a:t>
                </a:r>
                <a:r>
                  <a:rPr lang="en-US" sz="2000" dirty="0" err="1">
                    <a:solidFill>
                      <a:srgbClr val="006600"/>
                    </a:solidFill>
                  </a:rPr>
                  <a:t>Raynal</a:t>
                </a:r>
                <a:r>
                  <a:rPr lang="en-US" sz="2000" dirty="0">
                    <a:solidFill>
                      <a:srgbClr val="006600"/>
                    </a:solidFill>
                  </a:rPr>
                  <a:t> book], [</a:t>
                </a:r>
                <a:r>
                  <a:rPr lang="en-US" sz="2000" dirty="0" err="1">
                    <a:solidFill>
                      <a:srgbClr val="006600"/>
                    </a:solidFill>
                  </a:rPr>
                  <a:t>Awerbuch</a:t>
                </a:r>
                <a:r>
                  <a:rPr lang="en-US" sz="2000" dirty="0">
                    <a:solidFill>
                      <a:srgbClr val="006600"/>
                    </a:solidFill>
                  </a:rPr>
                  <a:t> papers]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Then a lower bound on the time for global synchronization.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Larger than upper bounds for local synchronization.</a:t>
                </a:r>
              </a:p>
            </p:txBody>
          </p:sp>
        </mc:Choice>
        <mc:Fallback xmlns="">
          <p:sp>
            <p:nvSpPr>
              <p:cNvPr id="41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534400" cy="5181600"/>
              </a:xfrm>
              <a:blipFill rotWithShape="1">
                <a:blip r:embed="rId3"/>
                <a:stretch>
                  <a:fillRect l="-1000" t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30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Synchronous model, reformulated </a:t>
            </a:r>
            <a:r>
              <a:rPr lang="en-US" sz="4000" dirty="0" smtClean="0"/>
              <a:t>in </a:t>
            </a:r>
            <a:r>
              <a:rPr lang="en-US" sz="4000" dirty="0"/>
              <a:t>terms of </a:t>
            </a:r>
            <a:r>
              <a:rPr lang="en-US" sz="4000" dirty="0" smtClean="0"/>
              <a:t>I/O automata 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3810000"/>
                <a:ext cx="8534400" cy="2895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sym typeface="Symbol" pitchFamily="18" charset="2"/>
                  </a:rPr>
                  <a:t>Interactions between user process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 and synchronizer: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𝑢𝑠𝑒𝑟𝑠𝑒𝑛𝑑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𝑇</m:t>
                    </m:r>
                    <m:r>
                      <a:rPr lang="en-US" sz="20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  <m:r>
                      <a:rPr lang="en-US" sz="2000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endParaRPr lang="en-US" sz="2000" baseline="-25000" dirty="0">
                  <a:solidFill>
                    <a:schemeClr val="accent2">
                      <a:lumMod val="75000"/>
                    </a:schemeClr>
                  </a:solidFill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𝑇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 =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set of (message, destination) pairs, destinations are neighbors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18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𝑇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 = 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empty </a:t>
                </a:r>
                <a:r>
                  <a:rPr lang="en-US" sz="1800" dirty="0" smtClean="0">
                    <a:sym typeface="Symbol" pitchFamily="18" charset="2"/>
                  </a:rPr>
                  <a:t>set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sym typeface="Symbol" pitchFamily="18" charset="2"/>
                      </a:rPr>
                      <m:t> ∅</m:t>
                    </m:r>
                  </m:oMath>
                </a14:m>
                <a:r>
                  <a:rPr lang="en-US" sz="1800" dirty="0" smtClean="0">
                    <a:sym typeface="Symbol" pitchFamily="18" charset="2"/>
                  </a:rPr>
                  <a:t>, </a:t>
                </a:r>
                <a:r>
                  <a:rPr lang="en-US" sz="1800" dirty="0">
                    <a:sym typeface="Symbol" pitchFamily="18" charset="2"/>
                  </a:rPr>
                  <a:t>if no messages </a:t>
                </a:r>
                <a:r>
                  <a:rPr lang="en-US" sz="1800" dirty="0" smtClean="0">
                    <a:sym typeface="Symbol" pitchFamily="18" charset="2"/>
                  </a:rPr>
                  <a:t>are sent </a:t>
                </a:r>
                <a:r>
                  <a:rPr lang="en-US" sz="1800" dirty="0">
                    <a:sym typeface="Symbol" pitchFamily="18" charset="2"/>
                  </a:rPr>
                  <a:t>by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at round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18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 = 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round number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𝑢𝑠𝑒𝑟𝑟𝑐𝑣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𝑇</m:t>
                    </m:r>
                    <m:r>
                      <a:rPr lang="en-US" sz="20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  <m:r>
                      <a:rPr lang="en-US" sz="2000" i="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endParaRPr lang="en-US" sz="2000" baseline="-25000" dirty="0">
                  <a:solidFill>
                    <a:schemeClr val="accent2">
                      <a:lumMod val="75000"/>
                    </a:schemeClr>
                  </a:solidFill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𝑇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 =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set of (message, source) pairs, </a:t>
                </a:r>
                <a:r>
                  <a:rPr lang="en-US" sz="1800" dirty="0" smtClean="0">
                    <a:sym typeface="Symbol" pitchFamily="18" charset="2"/>
                  </a:rPr>
                  <a:t>where source is a </a:t>
                </a:r>
                <a:r>
                  <a:rPr lang="en-US" sz="1800" dirty="0">
                    <a:sym typeface="Symbol" pitchFamily="18" charset="2"/>
                  </a:rPr>
                  <a:t>neighbor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18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 = 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round number</a:t>
                </a: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3810000"/>
                <a:ext cx="8534400" cy="2895600"/>
              </a:xfrm>
              <a:blipFill rotWithShape="1">
                <a:blip r:embed="rId3"/>
                <a:stretch>
                  <a:fillRect l="-929" t="-2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43" name="Group 23"/>
          <p:cNvGrpSpPr>
            <a:grpSpLocks/>
          </p:cNvGrpSpPr>
          <p:nvPr/>
        </p:nvGrpSpPr>
        <p:grpSpPr bwMode="auto">
          <a:xfrm>
            <a:off x="5715000" y="1600200"/>
            <a:ext cx="3048000" cy="1905000"/>
            <a:chOff x="3024" y="912"/>
            <a:chExt cx="1920" cy="1200"/>
          </a:xfrm>
        </p:grpSpPr>
        <p:grpSp>
          <p:nvGrpSpPr>
            <p:cNvPr id="5129" name="Group 9"/>
            <p:cNvGrpSpPr>
              <a:grpSpLocks/>
            </p:cNvGrpSpPr>
            <p:nvPr/>
          </p:nvGrpSpPr>
          <p:grpSpPr bwMode="auto">
            <a:xfrm>
              <a:off x="3072" y="1008"/>
              <a:ext cx="1776" cy="1104"/>
              <a:chOff x="3072" y="1008"/>
              <a:chExt cx="1776" cy="1104"/>
            </a:xfrm>
          </p:grpSpPr>
          <p:sp>
            <p:nvSpPr>
              <p:cNvPr id="5124" name="Oval 4"/>
              <p:cNvSpPr>
                <a:spLocks noChangeArrowheads="1"/>
              </p:cNvSpPr>
              <p:nvPr/>
            </p:nvSpPr>
            <p:spPr bwMode="auto">
              <a:xfrm>
                <a:off x="3216" y="1536"/>
                <a:ext cx="1488" cy="57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GlobSynch</a:t>
                </a:r>
              </a:p>
            </p:txBody>
          </p:sp>
          <p:sp>
            <p:nvSpPr>
              <p:cNvPr id="5125" name="Oval 5"/>
              <p:cNvSpPr>
                <a:spLocks noChangeAspect="1" noChangeArrowheads="1"/>
              </p:cNvSpPr>
              <p:nvPr/>
            </p:nvSpPr>
            <p:spPr bwMode="auto">
              <a:xfrm>
                <a:off x="3072" y="120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5126" name="Oval 6"/>
              <p:cNvSpPr>
                <a:spLocks noChangeAspect="1" noChangeArrowheads="1"/>
              </p:cNvSpPr>
              <p:nvPr/>
            </p:nvSpPr>
            <p:spPr bwMode="auto">
              <a:xfrm>
                <a:off x="3504" y="11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5127" name="Oval 7"/>
              <p:cNvSpPr>
                <a:spLocks noChangeAspect="1" noChangeArrowheads="1"/>
              </p:cNvSpPr>
              <p:nvPr/>
            </p:nvSpPr>
            <p:spPr bwMode="auto">
              <a:xfrm>
                <a:off x="4560" y="120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5128" name="Arc 8"/>
              <p:cNvSpPr>
                <a:spLocks/>
              </p:cNvSpPr>
              <p:nvPr/>
            </p:nvSpPr>
            <p:spPr bwMode="auto">
              <a:xfrm rot="-2140881">
                <a:off x="3888" y="1008"/>
                <a:ext cx="549" cy="552"/>
              </a:xfrm>
              <a:custGeom>
                <a:avLst/>
                <a:gdLst>
                  <a:gd name="G0" fmla="+- 0 0 0"/>
                  <a:gd name="G1" fmla="+- 20717 0 0"/>
                  <a:gd name="G2" fmla="+- 21600 0 0"/>
                  <a:gd name="T0" fmla="*/ 6112 w 20588"/>
                  <a:gd name="T1" fmla="*/ 0 h 20717"/>
                  <a:gd name="T2" fmla="*/ 20588 w 20588"/>
                  <a:gd name="T3" fmla="*/ 14182 h 20717"/>
                  <a:gd name="T4" fmla="*/ 0 w 20588"/>
                  <a:gd name="T5" fmla="*/ 20717 h 20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588" h="20717" fill="none" extrusionOk="0">
                    <a:moveTo>
                      <a:pt x="6112" y="-1"/>
                    </a:moveTo>
                    <a:cubicBezTo>
                      <a:pt x="12993" y="2029"/>
                      <a:pt x="18417" y="7344"/>
                      <a:pt x="20587" y="14182"/>
                    </a:cubicBezTo>
                  </a:path>
                  <a:path w="20588" h="20717" stroke="0" extrusionOk="0">
                    <a:moveTo>
                      <a:pt x="6112" y="-1"/>
                    </a:moveTo>
                    <a:cubicBezTo>
                      <a:pt x="12993" y="2029"/>
                      <a:pt x="18417" y="7344"/>
                      <a:pt x="20587" y="14182"/>
                    </a:cubicBezTo>
                    <a:lnTo>
                      <a:pt x="0" y="20717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3216" y="14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 flipH="1">
              <a:off x="4848" y="105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 flipH="1">
              <a:off x="4752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3600" y="91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>
              <a:off x="3504" y="96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>
              <a:off x="3168" y="100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 flipH="1">
              <a:off x="4608" y="14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 flipH="1">
              <a:off x="4512" y="14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>
              <a:off x="3744" y="134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>
              <a:off x="3600" y="139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3312" y="14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22"/>
            <p:cNvSpPr>
              <a:spLocks noChangeShapeType="1"/>
            </p:cNvSpPr>
            <p:nvPr/>
          </p:nvSpPr>
          <p:spPr bwMode="auto">
            <a:xfrm>
              <a:off x="3024" y="105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457200" y="1600200"/>
            <a:ext cx="5105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ym typeface="Symbol" pitchFamily="18" charset="2"/>
              </a:rPr>
              <a:t>Global synchronizer automaton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ym typeface="Symbol" pitchFamily="18" charset="2"/>
              </a:rPr>
              <a:t>User process automata: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sym typeface="Symbol" pitchFamily="18" charset="2"/>
              </a:rPr>
              <a:t>Processes of an algorithm that uses the synchronizer.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sym typeface="Symbol" pitchFamily="18" charset="2"/>
              </a:rPr>
              <a:t>May have other inputs/outputs, for interacting with other programs.</a:t>
            </a:r>
          </a:p>
        </p:txBody>
      </p:sp>
    </p:spTree>
    <p:extLst>
      <p:ext uri="{BB962C8B-B14F-4D97-AF65-F5344CB8AC3E}">
        <p14:creationId xmlns:p14="http://schemas.microsoft.com/office/powerpoint/2010/main" val="190376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322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</p:spPr>
            <p:txBody>
              <a:bodyPr/>
              <a:lstStyle/>
              <a:p>
                <a:r>
                  <a:rPr lang="en-US" dirty="0"/>
                  <a:t>Behavior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𝐺𝑙𝑜𝑏𝑆𝑦𝑛𝑐h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3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  <a:blipFill rotWithShape="1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3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3581400"/>
                <a:ext cx="5486400" cy="3276600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𝐺𝑙𝑜𝑏𝑆𝑦𝑛𝑐h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can receive round 2 messages </a:t>
                </a:r>
                <a:r>
                  <a:rPr lang="en-US" sz="2000" dirty="0" smtClean="0">
                    <a:sym typeface="Symbol" pitchFamily="18" charset="2"/>
                  </a:rPr>
                  <a:t>from a </a:t>
                </a:r>
                <a:r>
                  <a:rPr lang="en-US" sz="2000" dirty="0" smtClean="0">
                    <a:sym typeface="Symbol" pitchFamily="18" charset="2"/>
                  </a:rPr>
                  <a:t>user </a:t>
                </a:r>
                <a:r>
                  <a:rPr lang="en-US" sz="2000" dirty="0" smtClean="0">
                    <a:sym typeface="Symbol" pitchFamily="18" charset="2"/>
                  </a:rPr>
                  <a:t>before </a:t>
                </a:r>
                <a:r>
                  <a:rPr lang="en-US" sz="2000" dirty="0">
                    <a:sym typeface="Symbol" pitchFamily="18" charset="2"/>
                  </a:rPr>
                  <a:t>it finishes delivering all the round 1 messages.</a:t>
                </a:r>
              </a:p>
              <a:p>
                <a:pPr lvl="1"/>
                <a:r>
                  <a:rPr lang="en-US" sz="2000" dirty="0">
                    <a:sym typeface="Symbol" pitchFamily="18" charset="2"/>
                  </a:rPr>
                  <a:t>But it doesn’t do anything with these until it’s finished round 1 deliveries.</a:t>
                </a:r>
              </a:p>
              <a:p>
                <a:pPr lvl="1"/>
                <a:r>
                  <a:rPr lang="en-US" sz="2000" dirty="0">
                    <a:sym typeface="Symbol" pitchFamily="18" charset="2"/>
                  </a:rPr>
                  <a:t>So, essentially the same.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𝐺𝑙𝑜𝑏𝑆𝑦𝑛𝑐h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synchronizes globally between each pair of rounds.</a:t>
                </a:r>
                <a:endParaRPr lang="en-US" sz="28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63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3581400"/>
                <a:ext cx="5486400" cy="3276600"/>
              </a:xfrm>
              <a:blipFill rotWithShape="1">
                <a:blip r:embed="rId4"/>
                <a:stretch>
                  <a:fillRect l="-1444" t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5715000" y="4038600"/>
            <a:ext cx="3048000" cy="1905000"/>
            <a:chOff x="3024" y="912"/>
            <a:chExt cx="1920" cy="1200"/>
          </a:xfrm>
        </p:grpSpPr>
        <p:grpSp>
          <p:nvGrpSpPr>
            <p:cNvPr id="56325" name="Group 5"/>
            <p:cNvGrpSpPr>
              <a:grpSpLocks/>
            </p:cNvGrpSpPr>
            <p:nvPr/>
          </p:nvGrpSpPr>
          <p:grpSpPr bwMode="auto">
            <a:xfrm>
              <a:off x="3072" y="1008"/>
              <a:ext cx="1776" cy="1104"/>
              <a:chOff x="3072" y="1008"/>
              <a:chExt cx="1776" cy="1104"/>
            </a:xfrm>
          </p:grpSpPr>
          <p:sp>
            <p:nvSpPr>
              <p:cNvPr id="56326" name="Oval 6"/>
              <p:cNvSpPr>
                <a:spLocks noChangeArrowheads="1"/>
              </p:cNvSpPr>
              <p:nvPr/>
            </p:nvSpPr>
            <p:spPr bwMode="auto">
              <a:xfrm>
                <a:off x="3216" y="1536"/>
                <a:ext cx="1488" cy="57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GlobSynch</a:t>
                </a:r>
              </a:p>
            </p:txBody>
          </p:sp>
          <p:sp>
            <p:nvSpPr>
              <p:cNvPr id="56327" name="Oval 7"/>
              <p:cNvSpPr>
                <a:spLocks noChangeAspect="1" noChangeArrowheads="1"/>
              </p:cNvSpPr>
              <p:nvPr/>
            </p:nvSpPr>
            <p:spPr bwMode="auto">
              <a:xfrm>
                <a:off x="3072" y="120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56328" name="Oval 8"/>
              <p:cNvSpPr>
                <a:spLocks noChangeAspect="1" noChangeArrowheads="1"/>
              </p:cNvSpPr>
              <p:nvPr/>
            </p:nvSpPr>
            <p:spPr bwMode="auto">
              <a:xfrm>
                <a:off x="3504" y="11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56329" name="Oval 9"/>
              <p:cNvSpPr>
                <a:spLocks noChangeAspect="1" noChangeArrowheads="1"/>
              </p:cNvSpPr>
              <p:nvPr/>
            </p:nvSpPr>
            <p:spPr bwMode="auto">
              <a:xfrm>
                <a:off x="4560" y="120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56330" name="Arc 10"/>
              <p:cNvSpPr>
                <a:spLocks/>
              </p:cNvSpPr>
              <p:nvPr/>
            </p:nvSpPr>
            <p:spPr bwMode="auto">
              <a:xfrm rot="-2140881">
                <a:off x="3888" y="1008"/>
                <a:ext cx="549" cy="552"/>
              </a:xfrm>
              <a:custGeom>
                <a:avLst/>
                <a:gdLst>
                  <a:gd name="G0" fmla="+- 0 0 0"/>
                  <a:gd name="G1" fmla="+- 20717 0 0"/>
                  <a:gd name="G2" fmla="+- 21600 0 0"/>
                  <a:gd name="T0" fmla="*/ 6112 w 20588"/>
                  <a:gd name="T1" fmla="*/ 0 h 20717"/>
                  <a:gd name="T2" fmla="*/ 20588 w 20588"/>
                  <a:gd name="T3" fmla="*/ 14182 h 20717"/>
                  <a:gd name="T4" fmla="*/ 0 w 20588"/>
                  <a:gd name="T5" fmla="*/ 20717 h 20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588" h="20717" fill="none" extrusionOk="0">
                    <a:moveTo>
                      <a:pt x="6112" y="-1"/>
                    </a:moveTo>
                    <a:cubicBezTo>
                      <a:pt x="12993" y="2029"/>
                      <a:pt x="18417" y="7344"/>
                      <a:pt x="20587" y="14182"/>
                    </a:cubicBezTo>
                  </a:path>
                  <a:path w="20588" h="20717" stroke="0" extrusionOk="0">
                    <a:moveTo>
                      <a:pt x="6112" y="-1"/>
                    </a:moveTo>
                    <a:cubicBezTo>
                      <a:pt x="12993" y="2029"/>
                      <a:pt x="18417" y="7344"/>
                      <a:pt x="20587" y="14182"/>
                    </a:cubicBezTo>
                    <a:lnTo>
                      <a:pt x="0" y="20717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>
              <a:off x="3216" y="14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H="1">
              <a:off x="4848" y="105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H="1">
              <a:off x="4752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>
              <a:off x="3600" y="91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>
              <a:off x="3504" y="96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3168" y="100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H="1">
              <a:off x="4608" y="14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flipH="1">
              <a:off x="4512" y="14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3744" y="134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>
              <a:off x="3600" y="139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>
              <a:off x="3312" y="14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>
              <a:off x="3024" y="105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343" name="Rectangle 23"/>
              <p:cNvSpPr>
                <a:spLocks noChangeArrowheads="1"/>
              </p:cNvSpPr>
              <p:nvPr/>
            </p:nvSpPr>
            <p:spPr bwMode="auto">
              <a:xfrm>
                <a:off x="304800" y="1066800"/>
                <a:ext cx="8534400" cy="2438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0" tIns="45715" rIns="91430" bIns="45715"/>
              <a:lstStyle/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en-US" sz="2400" dirty="0" smtClean="0">
                    <a:sym typeface="Symbol" pitchFamily="18" charset="2"/>
                  </a:rPr>
                  <a:t>Manages global synchronization of </a:t>
                </a:r>
                <a:r>
                  <a:rPr lang="en-US" sz="2400" dirty="0" smtClean="0">
                    <a:sym typeface="Symbol" pitchFamily="18" charset="2"/>
                  </a:rPr>
                  <a:t>rounds:</a:t>
                </a:r>
              </a:p>
              <a:p>
                <a:pPr marL="742950" lvl="1" indent="-285750">
                  <a:spcBef>
                    <a:spcPct val="20000"/>
                  </a:spcBef>
                  <a:buFontTx/>
                  <a:buChar char="–"/>
                </a:pPr>
                <a:r>
                  <a:rPr lang="en-US" sz="2000" dirty="0" smtClean="0">
                    <a:sym typeface="Symbol" pitchFamily="18" charset="2"/>
                  </a:rPr>
                  <a:t>Users </a:t>
                </a:r>
                <a:r>
                  <a:rPr lang="en-US" sz="2000" dirty="0">
                    <a:sym typeface="Symbol" pitchFamily="18" charset="2"/>
                  </a:rPr>
                  <a:t>send packages of all their round 1 messages, using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𝑢𝑠𝑒𝑟𝑠𝑒𝑛𝑑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 err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𝑇</m:t>
                    </m:r>
                    <m:r>
                      <a:rPr lang="en-US" sz="2000" i="1" dirty="0" err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,1)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actions.</a:t>
                </a:r>
              </a:p>
              <a:p>
                <a:pPr marL="742950" lvl="1" indent="-285750">
                  <a:spcBef>
                    <a:spcPct val="20000"/>
                  </a:spcBef>
                  <a:buFontTx/>
                  <a:buChar char="–"/>
                </a:pPr>
                <a:r>
                  <a:rPr lang="en-US" sz="2000" dirty="0" smtClean="0">
                    <a:sym typeface="Symbol" pitchFamily="18" charset="2"/>
                  </a:rPr>
                  <a:t>GlobSynch </a:t>
                </a:r>
                <a:r>
                  <a:rPr lang="en-US" sz="2000" dirty="0">
                    <a:sym typeface="Symbol" pitchFamily="18" charset="2"/>
                  </a:rPr>
                  <a:t>waits for all round 1 messages, sorts them, then delivers to users, using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𝑢𝑠𝑒𝑟𝑟𝑐𝑣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𝑇</m:t>
                    </m:r>
                    <m:r>
                      <a:rPr lang="en-US" sz="20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,1)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actions.</a:t>
                </a:r>
              </a:p>
              <a:p>
                <a:pPr marL="742950" lvl="1" indent="-285750">
                  <a:spcBef>
                    <a:spcPct val="20000"/>
                  </a:spcBef>
                  <a:buFontTx/>
                  <a:buChar char="–"/>
                </a:pPr>
                <a:r>
                  <a:rPr lang="en-US" sz="2000" dirty="0" smtClean="0">
                    <a:sym typeface="Symbol" pitchFamily="18" charset="2"/>
                  </a:rPr>
                  <a:t>Users send round 2 messages, etc.</a:t>
                </a: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en-US" sz="2400" dirty="0" smtClean="0">
                    <a:sym typeface="Symbol" pitchFamily="18" charset="2"/>
                  </a:rPr>
                  <a:t>Not exactly the same as the synchronous model:</a:t>
                </a:r>
                <a:endParaRPr lang="en-US" sz="2400" dirty="0" smtClean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6343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66800"/>
                <a:ext cx="8534400" cy="2438400"/>
              </a:xfrm>
              <a:prstGeom prst="rect">
                <a:avLst/>
              </a:prstGeom>
              <a:blipFill rotWithShape="1">
                <a:blip r:embed="rId5"/>
                <a:stretch>
                  <a:fillRect l="-1143" t="-2250" b="-1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3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370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</p:spPr>
            <p:txBody>
              <a:bodyPr/>
              <a:lstStyle/>
              <a:p>
                <a:r>
                  <a:rPr lang="en-US" dirty="0"/>
                  <a:t>Requirements on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  <m:r>
                      <a:rPr lang="en-US" i="1" baseline="-25000" dirty="0" err="1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37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  <a:blipFill rotWithShape="1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5486400" cy="3039359"/>
          </a:xfrm>
        </p:spPr>
        <p:txBody>
          <a:bodyPr/>
          <a:lstStyle/>
          <a:p>
            <a:pPr lvl="1"/>
            <a:r>
              <a:rPr lang="en-US" sz="2000" dirty="0">
                <a:sym typeface="Symbol" pitchFamily="18" charset="2"/>
              </a:rPr>
              <a:t>State consists of:</a:t>
            </a:r>
          </a:p>
          <a:p>
            <a:pPr lvl="2"/>
            <a:r>
              <a:rPr lang="en-US" sz="1800" dirty="0">
                <a:sym typeface="Symbol" pitchFamily="18" charset="2"/>
              </a:rPr>
              <a:t>A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1800" i="0" dirty="0" smtClean="0">
                <a:solidFill>
                  <a:schemeClr val="accent2">
                    <a:lumMod val="75000"/>
                  </a:schemeClr>
                </a:solidFill>
                <a:latin typeface="+mj-lt"/>
                <a:sym typeface="Symbol" pitchFamily="18" charset="2"/>
              </a:rPr>
              <a:t>tray</a:t>
            </a:r>
            <a:r>
              <a:rPr lang="en-US" sz="1800" dirty="0" smtClean="0">
                <a:sym typeface="Symbol" pitchFamily="18" charset="2"/>
              </a:rPr>
              <a:t> </a:t>
            </a:r>
            <a:r>
              <a:rPr lang="en-US" sz="1800" dirty="0">
                <a:sym typeface="Symbol" pitchFamily="18" charset="2"/>
              </a:rPr>
              <a:t>of messages for each (destination, round).</a:t>
            </a:r>
          </a:p>
          <a:p>
            <a:pPr lvl="2"/>
            <a:r>
              <a:rPr lang="en-US" sz="1800" dirty="0">
                <a:sym typeface="Symbol" pitchFamily="18" charset="2"/>
              </a:rPr>
              <a:t>Some Boolean flags to keep track of which sends and </a:t>
            </a:r>
            <a:r>
              <a:rPr lang="en-US" sz="1800" dirty="0" err="1">
                <a:sym typeface="Symbol" pitchFamily="18" charset="2"/>
              </a:rPr>
              <a:t>rcvs</a:t>
            </a:r>
            <a:r>
              <a:rPr lang="en-US" sz="1800" dirty="0">
                <a:sym typeface="Symbol" pitchFamily="18" charset="2"/>
              </a:rPr>
              <a:t> have happened.</a:t>
            </a:r>
          </a:p>
          <a:p>
            <a:pPr lvl="1"/>
            <a:r>
              <a:rPr lang="en-US" sz="2000" dirty="0">
                <a:sym typeface="Symbol" pitchFamily="18" charset="2"/>
              </a:rPr>
              <a:t>Transitions obvious.</a:t>
            </a:r>
          </a:p>
          <a:p>
            <a:pPr lvl="1"/>
            <a:r>
              <a:rPr lang="en-US" sz="2000" dirty="0" err="1">
                <a:sym typeface="Symbol" pitchFamily="18" charset="2"/>
              </a:rPr>
              <a:t>Liveness</a:t>
            </a:r>
            <a:r>
              <a:rPr lang="en-US" sz="2000" dirty="0">
                <a:sym typeface="Symbol" pitchFamily="18" charset="2"/>
              </a:rPr>
              <a:t> expressed by tasks, one for each (destination, round).</a:t>
            </a:r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5715000" y="4648200"/>
            <a:ext cx="3048000" cy="1905000"/>
            <a:chOff x="3024" y="912"/>
            <a:chExt cx="1920" cy="1200"/>
          </a:xfrm>
        </p:grpSpPr>
        <p:grpSp>
          <p:nvGrpSpPr>
            <p:cNvPr id="58373" name="Group 5"/>
            <p:cNvGrpSpPr>
              <a:grpSpLocks/>
            </p:cNvGrpSpPr>
            <p:nvPr/>
          </p:nvGrpSpPr>
          <p:grpSpPr bwMode="auto">
            <a:xfrm>
              <a:off x="3072" y="1008"/>
              <a:ext cx="1776" cy="1104"/>
              <a:chOff x="3072" y="1008"/>
              <a:chExt cx="1776" cy="1104"/>
            </a:xfrm>
          </p:grpSpPr>
          <p:sp>
            <p:nvSpPr>
              <p:cNvPr id="58374" name="Oval 6"/>
              <p:cNvSpPr>
                <a:spLocks noChangeArrowheads="1"/>
              </p:cNvSpPr>
              <p:nvPr/>
            </p:nvSpPr>
            <p:spPr bwMode="auto">
              <a:xfrm>
                <a:off x="3216" y="1536"/>
                <a:ext cx="1488" cy="57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GlobSynch</a:t>
                </a:r>
              </a:p>
            </p:txBody>
          </p:sp>
          <p:sp>
            <p:nvSpPr>
              <p:cNvPr id="58375" name="Oval 7"/>
              <p:cNvSpPr>
                <a:spLocks noChangeAspect="1" noChangeArrowheads="1"/>
              </p:cNvSpPr>
              <p:nvPr/>
            </p:nvSpPr>
            <p:spPr bwMode="auto">
              <a:xfrm>
                <a:off x="3072" y="120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58376" name="Oval 8"/>
              <p:cNvSpPr>
                <a:spLocks noChangeAspect="1" noChangeArrowheads="1"/>
              </p:cNvSpPr>
              <p:nvPr/>
            </p:nvSpPr>
            <p:spPr bwMode="auto">
              <a:xfrm>
                <a:off x="3504" y="11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58377" name="Oval 9"/>
              <p:cNvSpPr>
                <a:spLocks noChangeAspect="1" noChangeArrowheads="1"/>
              </p:cNvSpPr>
              <p:nvPr/>
            </p:nvSpPr>
            <p:spPr bwMode="auto">
              <a:xfrm>
                <a:off x="4560" y="120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0" tIns="45715" rIns="91430" bIns="45715" anchor="ctr"/>
              <a:lstStyle/>
              <a:p>
                <a:pPr algn="ctr"/>
                <a:r>
                  <a:rPr lang="en-US"/>
                  <a:t>U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58378" name="Arc 10"/>
              <p:cNvSpPr>
                <a:spLocks/>
              </p:cNvSpPr>
              <p:nvPr/>
            </p:nvSpPr>
            <p:spPr bwMode="auto">
              <a:xfrm rot="-2140881">
                <a:off x="3888" y="1008"/>
                <a:ext cx="549" cy="552"/>
              </a:xfrm>
              <a:custGeom>
                <a:avLst/>
                <a:gdLst>
                  <a:gd name="G0" fmla="+- 0 0 0"/>
                  <a:gd name="G1" fmla="+- 20717 0 0"/>
                  <a:gd name="G2" fmla="+- 21600 0 0"/>
                  <a:gd name="T0" fmla="*/ 6112 w 20588"/>
                  <a:gd name="T1" fmla="*/ 0 h 20717"/>
                  <a:gd name="T2" fmla="*/ 20588 w 20588"/>
                  <a:gd name="T3" fmla="*/ 14182 h 20717"/>
                  <a:gd name="T4" fmla="*/ 0 w 20588"/>
                  <a:gd name="T5" fmla="*/ 20717 h 20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588" h="20717" fill="none" extrusionOk="0">
                    <a:moveTo>
                      <a:pt x="6112" y="-1"/>
                    </a:moveTo>
                    <a:cubicBezTo>
                      <a:pt x="12993" y="2029"/>
                      <a:pt x="18417" y="7344"/>
                      <a:pt x="20587" y="14182"/>
                    </a:cubicBezTo>
                  </a:path>
                  <a:path w="20588" h="20717" stroke="0" extrusionOk="0">
                    <a:moveTo>
                      <a:pt x="6112" y="-1"/>
                    </a:moveTo>
                    <a:cubicBezTo>
                      <a:pt x="12993" y="2029"/>
                      <a:pt x="18417" y="7344"/>
                      <a:pt x="20587" y="14182"/>
                    </a:cubicBezTo>
                    <a:lnTo>
                      <a:pt x="0" y="20717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>
              <a:off x="3216" y="14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H="1">
              <a:off x="4848" y="105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H="1">
              <a:off x="4752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>
              <a:off x="3600" y="91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>
              <a:off x="3504" y="96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>
              <a:off x="3168" y="100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H="1">
              <a:off x="4608" y="14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flipH="1">
              <a:off x="4512" y="14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3744" y="134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>
              <a:off x="3600" y="139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>
              <a:off x="3312" y="14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>
              <a:off x="3024" y="105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391" name="Rectangle 23"/>
              <p:cNvSpPr>
                <a:spLocks noChangeArrowheads="1"/>
              </p:cNvSpPr>
              <p:nvPr/>
            </p:nvSpPr>
            <p:spPr bwMode="auto">
              <a:xfrm>
                <a:off x="304800" y="1066800"/>
                <a:ext cx="8534400" cy="2438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0" tIns="45715" rIns="91430" bIns="45715"/>
              <a:lstStyle/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en-US" sz="2400" dirty="0">
                    <a:sym typeface="Symbol" pitchFamily="18" charset="2"/>
                  </a:rPr>
                  <a:t>Well-formed:</a:t>
                </a:r>
              </a:p>
              <a:p>
                <a:pPr marL="742950" lvl="1" indent="-285750">
                  <a:spcBef>
                    <a:spcPct val="20000"/>
                  </a:spcBef>
                  <a:buFontTx/>
                  <a:buChar char="–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0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sends the right kinds of messages, in the right order, at the right times.</a:t>
                </a: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en-US" sz="2400" dirty="0" err="1">
                    <a:sym typeface="Symbol" pitchFamily="18" charset="2"/>
                  </a:rPr>
                  <a:t>Liveness</a:t>
                </a:r>
                <a:r>
                  <a:rPr lang="en-US" sz="2400" dirty="0">
                    <a:sym typeface="Symbol" pitchFamily="18" charset="2"/>
                  </a:rPr>
                  <a:t>:</a:t>
                </a:r>
              </a:p>
              <a:p>
                <a:pPr marL="742950" lvl="1" indent="-285750">
                  <a:spcBef>
                    <a:spcPct val="20000"/>
                  </a:spcBef>
                  <a:buFontTx/>
                  <a:buChar char="–"/>
                </a:pPr>
                <a:r>
                  <a:rPr lang="en-US" sz="2000" dirty="0">
                    <a:sym typeface="Symbol" pitchFamily="18" charset="2"/>
                  </a:rPr>
                  <a:t>After receiving the messages for any round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0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eventually submits  messages for round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+1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 </a:t>
                </a: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en-US" sz="2400" dirty="0">
                    <a:sym typeface="Symbol" pitchFamily="18" charset="2"/>
                  </a:rPr>
                  <a:t>Code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𝐺𝑙𝑜𝑏𝑆𝑦𝑛𝑐h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in [</a:t>
                </a:r>
                <a:r>
                  <a:rPr lang="en-US" sz="2400" dirty="0">
                    <a:solidFill>
                      <a:srgbClr val="006600"/>
                    </a:solidFill>
                    <a:sym typeface="Symbol" pitchFamily="18" charset="2"/>
                  </a:rPr>
                  <a:t>book, p. 534].</a:t>
                </a: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endParaRPr lang="en-US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8391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66800"/>
                <a:ext cx="8534400" cy="2438400"/>
              </a:xfrm>
              <a:prstGeom prst="rect">
                <a:avLst/>
              </a:prstGeom>
              <a:blipFill rotWithShape="1">
                <a:blip r:embed="rId4"/>
                <a:stretch>
                  <a:fillRect l="-1143" t="-2250" r="-429" b="-3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04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69308</TotalTime>
  <Words>5753</Words>
  <Application>Microsoft Office PowerPoint</Application>
  <PresentationFormat>On-screen Show (4:3)</PresentationFormat>
  <Paragraphs>697</Paragraphs>
  <Slides>44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6.852: Distributed Algorithms Fall, 2015</vt:lpstr>
      <vt:lpstr>Last Time</vt:lpstr>
      <vt:lpstr>Today’s plan</vt:lpstr>
      <vt:lpstr>Simulating Synchronous Algorithms in Asynchronous Networks (Synchronizers)</vt:lpstr>
      <vt:lpstr>Minimum spanning tree, revisited</vt:lpstr>
      <vt:lpstr>A strategy for designing asynchronous distributed algorithms</vt:lpstr>
      <vt:lpstr>Synchronous model, reformulated in terms of I/O automata </vt:lpstr>
      <vt:lpstr>Behavior of GlobSynch</vt:lpstr>
      <vt:lpstr>Requirements on each Ui</vt:lpstr>
      <vt:lpstr>The Synchronizer Problem</vt:lpstr>
      <vt:lpstr>Local Synchronizer, LocSynch</vt:lpstr>
      <vt:lpstr>Proof sketch for Lemma 1</vt:lpstr>
      <vt:lpstr>Trivial distributed algorithm to implement LocSynch</vt:lpstr>
      <vt:lpstr>SimpleSynch, cont’d</vt:lpstr>
      <vt:lpstr>Reducing the communication</vt:lpstr>
      <vt:lpstr>Safe Synchronizers</vt:lpstr>
      <vt:lpstr>Correctness of SafeSynch</vt:lpstr>
      <vt:lpstr>SafeSynch Implementations</vt:lpstr>
      <vt:lpstr>Comparisons</vt:lpstr>
      <vt:lpstr>Synchronizer </vt:lpstr>
      <vt:lpstr>Synchronizer </vt:lpstr>
      <vt:lpstr>Decomposition of  </vt:lpstr>
      <vt:lpstr> Implements SafeSynch </vt:lpstr>
      <vt:lpstr>Implementing ClusterSynch, ForestSynch</vt:lpstr>
      <vt:lpstr>Putting the pieces together</vt:lpstr>
      <vt:lpstr>Complexity of </vt:lpstr>
      <vt:lpstr>Comparison of Costs</vt:lpstr>
      <vt:lpstr>Example</vt:lpstr>
      <vt:lpstr>Synchronizer Applications</vt:lpstr>
      <vt:lpstr>Application 1:  Breadth-First Search</vt:lpstr>
      <vt:lpstr>Application 2:  Broadcast/Ack</vt:lpstr>
      <vt:lpstr>Application 3:  Shortest paths</vt:lpstr>
      <vt:lpstr>Further reading</vt:lpstr>
      <vt:lpstr>Lower Bound on Time for Synchronization</vt:lpstr>
      <vt:lpstr>Lower bound on time for synchronization</vt:lpstr>
      <vt:lpstr>k-Session Problem</vt:lpstr>
      <vt:lpstr>Application:  Boolean matrix computation</vt:lpstr>
      <vt:lpstr>Synchronous solution</vt:lpstr>
      <vt:lpstr>Asynchronous lower bound</vt:lpstr>
      <vt:lpstr>Lower bound</vt:lpstr>
      <vt:lpstr>Lower bound, cont’d</vt:lpstr>
      <vt:lpstr>Lower bound, cont’d</vt:lpstr>
      <vt:lpstr>Constructing the reordering</vt:lpstr>
      <vt:lpstr>Next time…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 for Wireless Networks</dc:title>
  <dc:creator>Nancy Lynch</dc:creator>
  <cp:lastModifiedBy>Nancy Lynch</cp:lastModifiedBy>
  <cp:revision>2628</cp:revision>
  <dcterms:created xsi:type="dcterms:W3CDTF">2012-01-05T23:07:25Z</dcterms:created>
  <dcterms:modified xsi:type="dcterms:W3CDTF">2015-10-21T20:38:44Z</dcterms:modified>
</cp:coreProperties>
</file>