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590" r:id="rId2"/>
    <p:sldId id="887" r:id="rId3"/>
    <p:sldId id="872" r:id="rId4"/>
    <p:sldId id="874" r:id="rId5"/>
    <p:sldId id="877" r:id="rId6"/>
    <p:sldId id="878" r:id="rId7"/>
    <p:sldId id="879" r:id="rId8"/>
    <p:sldId id="885" r:id="rId9"/>
    <p:sldId id="886" r:id="rId10"/>
    <p:sldId id="806" r:id="rId11"/>
    <p:sldId id="823" r:id="rId12"/>
    <p:sldId id="824" r:id="rId13"/>
    <p:sldId id="825" r:id="rId14"/>
    <p:sldId id="826" r:id="rId15"/>
    <p:sldId id="827" r:id="rId16"/>
    <p:sldId id="828" r:id="rId17"/>
    <p:sldId id="829" r:id="rId18"/>
    <p:sldId id="830" r:id="rId19"/>
    <p:sldId id="831" r:id="rId20"/>
    <p:sldId id="832" r:id="rId21"/>
    <p:sldId id="833" r:id="rId22"/>
    <p:sldId id="834" r:id="rId23"/>
    <p:sldId id="835" r:id="rId24"/>
    <p:sldId id="836" r:id="rId25"/>
    <p:sldId id="837" r:id="rId26"/>
    <p:sldId id="838" r:id="rId27"/>
    <p:sldId id="839" r:id="rId28"/>
    <p:sldId id="840" r:id="rId29"/>
    <p:sldId id="863" r:id="rId30"/>
    <p:sldId id="841" r:id="rId31"/>
    <p:sldId id="842" r:id="rId32"/>
    <p:sldId id="843" r:id="rId33"/>
    <p:sldId id="844" r:id="rId34"/>
    <p:sldId id="845" r:id="rId35"/>
    <p:sldId id="846" r:id="rId36"/>
    <p:sldId id="847" r:id="rId37"/>
    <p:sldId id="848" r:id="rId38"/>
    <p:sldId id="849" r:id="rId39"/>
    <p:sldId id="850" r:id="rId40"/>
    <p:sldId id="851" r:id="rId41"/>
    <p:sldId id="852" r:id="rId42"/>
    <p:sldId id="853" r:id="rId43"/>
    <p:sldId id="866" r:id="rId44"/>
    <p:sldId id="854" r:id="rId45"/>
    <p:sldId id="868" r:id="rId46"/>
    <p:sldId id="856" r:id="rId47"/>
    <p:sldId id="857" r:id="rId48"/>
    <p:sldId id="871" r:id="rId49"/>
    <p:sldId id="858" r:id="rId50"/>
    <p:sldId id="859" r:id="rId51"/>
    <p:sldId id="860" r:id="rId52"/>
    <p:sldId id="861" r:id="rId53"/>
    <p:sldId id="86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4" autoAdjust="0"/>
    <p:restoredTop sz="73085" autoAdjust="0"/>
  </p:normalViewPr>
  <p:slideViewPr>
    <p:cSldViewPr>
      <p:cViewPr varScale="1">
        <p:scale>
          <a:sx n="88" d="100"/>
          <a:sy n="88" d="100"/>
        </p:scale>
        <p:origin x="-1704" y="-114"/>
      </p:cViewPr>
      <p:guideLst>
        <p:guide orient="horz" pos="2160"/>
        <p:guide pos="2880"/>
      </p:guideLst>
    </p:cSldViewPr>
  </p:slideViewPr>
  <p:notesTextViewPr>
    <p:cViewPr>
      <p:scale>
        <a:sx n="1" d="1"/>
        <a:sy n="1" d="1"/>
      </p:scale>
      <p:origin x="0" y="0"/>
    </p:cViewPr>
  </p:notesTextViewPr>
  <p:sorterViewPr>
    <p:cViewPr>
      <p:scale>
        <a:sx n="100" d="100"/>
        <a:sy n="100" d="100"/>
      </p:scale>
      <p:origin x="0" y="4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4A357F-E8D5-481E-B9FF-DB5E5290C94C}" type="datetimeFigureOut">
              <a:rPr lang="en-US" smtClean="0"/>
              <a:t>10/26/2015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77803C-146D-406E-B575-E96C64D63639}" type="slidenum">
              <a:rPr lang="en-US" smtClean="0"/>
              <a:t>‹#›</a:t>
            </a:fld>
            <a:endParaRPr lang="en-US"/>
          </a:p>
        </p:txBody>
      </p:sp>
    </p:spTree>
    <p:extLst>
      <p:ext uri="{BB962C8B-B14F-4D97-AF65-F5344CB8AC3E}">
        <p14:creationId xmlns:p14="http://schemas.microsoft.com/office/powerpoint/2010/main" val="346429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577803C-146D-406E-B575-E96C64D63639}" type="slidenum">
              <a:rPr lang="en-US" smtClean="0"/>
              <a:t>3</a:t>
            </a:fld>
            <a:endParaRPr lang="en-US"/>
          </a:p>
        </p:txBody>
      </p:sp>
    </p:spTree>
    <p:extLst>
      <p:ext uri="{BB962C8B-B14F-4D97-AF65-F5344CB8AC3E}">
        <p14:creationId xmlns:p14="http://schemas.microsoft.com/office/powerpoint/2010/main" val="27170924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B2256F7-0A71-4E96-9D5E-35FB374C49CD}" type="slidenum">
              <a:rPr lang="en-US"/>
              <a:pPr/>
              <a:t>16</a:t>
            </a:fld>
            <a:endParaRPr lang="en-US"/>
          </a:p>
        </p:txBody>
      </p:sp>
      <p:sp>
        <p:nvSpPr>
          <p:cNvPr id="48130"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48131"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316EF55-DCE8-4750-86FB-084381E653F1}" type="slidenum">
              <a:rPr lang="en-US"/>
              <a:pPr/>
              <a:t>17</a:t>
            </a:fld>
            <a:endParaRPr lang="en-US"/>
          </a:p>
        </p:txBody>
      </p:sp>
      <p:sp>
        <p:nvSpPr>
          <p:cNvPr id="50178"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50179" name="Rectangle 3"/>
          <p:cNvSpPr txBox="1">
            <a:spLocks noGrp="1" noChangeArrowheads="1"/>
          </p:cNvSpPr>
          <p:nvPr>
            <p:ph type="body" idx="1"/>
          </p:nvPr>
        </p:nvSpPr>
        <p:spPr>
          <a:xfrm>
            <a:off x="686360" y="4342535"/>
            <a:ext cx="5486681" cy="4032250"/>
          </a:xfrm>
          <a:noFill/>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4CF92D2-B1FF-474D-B27F-C967A6A2967F}" type="slidenum">
              <a:rPr lang="en-US"/>
              <a:pPr/>
              <a:t>18</a:t>
            </a:fld>
            <a:endParaRPr lang="en-US"/>
          </a:p>
        </p:txBody>
      </p:sp>
      <p:sp>
        <p:nvSpPr>
          <p:cNvPr id="276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Might also add dots for internal process events and user interface events.</a:t>
            </a:r>
          </a:p>
          <a:p>
            <a:r>
              <a:rPr lang="en-US"/>
              <a:t>Logical time assignment:  The numbers above.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D3F842-D84D-45A7-8F50-82912919915C}" type="slidenum">
              <a:rPr lang="en-US"/>
              <a:pPr/>
              <a:t>19</a:t>
            </a:fld>
            <a:endParaRPr lang="en-US"/>
          </a:p>
        </p:txBody>
      </p:sp>
      <p:sp>
        <p:nvSpPr>
          <p:cNvPr id="2867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The numbers represent logical times assigned to events.</a:t>
            </a:r>
          </a:p>
          <a:p>
            <a:endParaRPr lang="en-US" dirty="0" smtClean="0"/>
          </a:p>
          <a:p>
            <a:r>
              <a:rPr lang="en-US" dirty="0" smtClean="0"/>
              <a:t>Now </a:t>
            </a:r>
            <a:r>
              <a:rPr lang="en-US" dirty="0"/>
              <a:t>we reorder the events in order of logical times.</a:t>
            </a:r>
          </a:p>
          <a:p>
            <a:r>
              <a:rPr lang="en-US" dirty="0"/>
              <a:t>Preserves all dependencies (causality), so we get another execution that looks the same to all processes, and in which events happen in </a:t>
            </a:r>
            <a:r>
              <a:rPr lang="en-US" dirty="0" err="1"/>
              <a:t>ltime</a:t>
            </a:r>
            <a:r>
              <a:rPr lang="en-US" dirty="0"/>
              <a:t> order.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1716A1-2362-4750-94BE-3769129614FB}" type="slidenum">
              <a:rPr lang="en-US"/>
              <a:pPr/>
              <a:t>20</a:t>
            </a:fld>
            <a:endParaRPr lang="en-US"/>
          </a:p>
        </p:txBody>
      </p:sp>
      <p:sp>
        <p:nvSpPr>
          <p:cNvPr id="2969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This is a modification to an underlying, running distributed algorithm.</a:t>
            </a:r>
            <a:r>
              <a:rPr lang="en-US" baseline="0" dirty="0" smtClean="0"/>
              <a:t>  Each process does a bit extra, over its normal activities.</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a second-order tie-breaker since the process doesn’t control the clock, so</a:t>
            </a:r>
            <a:r>
              <a:rPr lang="en-US" baseline="0" dirty="0" smtClean="0"/>
              <a:t> several local events could occur while the clock’s value is unchanged.</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22</a:t>
            </a:fld>
            <a:endParaRPr lang="en-US"/>
          </a:p>
        </p:txBody>
      </p:sp>
    </p:spTree>
    <p:extLst>
      <p:ext uri="{BB962C8B-B14F-4D97-AF65-F5344CB8AC3E}">
        <p14:creationId xmlns:p14="http://schemas.microsoft.com/office/powerpoint/2010/main" val="111564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9DB064-90B7-42FF-90C2-89579EED1CED}" type="slidenum">
              <a:rPr lang="en-US"/>
              <a:pPr/>
              <a:t>23</a:t>
            </a:fld>
            <a:endParaRPr lang="en-US"/>
          </a:p>
        </p:txBody>
      </p:sp>
      <p:sp>
        <p:nvSpPr>
          <p:cNvPr id="3276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a:t>Must remind the students about broadcast systems.  A broadcast channel has </a:t>
            </a:r>
            <a:r>
              <a:rPr lang="en-US" dirty="0" err="1"/>
              <a:t>bcast_i</a:t>
            </a:r>
            <a:r>
              <a:rPr lang="en-US" dirty="0"/>
              <a:t> and </a:t>
            </a:r>
            <a:r>
              <a:rPr lang="en-US" dirty="0" err="1"/>
              <a:t>receive_i,j</a:t>
            </a:r>
            <a:r>
              <a:rPr lang="en-US" dirty="0"/>
              <a:t> events.  It uses a separate queue for every (</a:t>
            </a:r>
            <a:r>
              <a:rPr lang="en-US" dirty="0" err="1"/>
              <a:t>i,j</a:t>
            </a:r>
            <a:r>
              <a:rPr lang="en-US" dirty="0"/>
              <a:t>) pair.  So it preserves the order between each pair of nodes but not the global order of all messages</a:t>
            </a:r>
            <a:r>
              <a:rPr lang="en-US" dirty="0" smtClean="0"/>
              <a:t>.</a:t>
            </a:r>
          </a:p>
          <a:p>
            <a:endParaRPr lang="en-US" dirty="0" smtClean="0"/>
          </a:p>
          <a:p>
            <a:r>
              <a:rPr lang="en-US" dirty="0" smtClean="0"/>
              <a:t>Only property 3 changes.</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25E2042-9698-4F3C-B166-05E4CD273305}" type="slidenum">
              <a:rPr lang="en-US"/>
              <a:pPr/>
              <a:t>25</a:t>
            </a:fld>
            <a:endParaRPr lang="en-US"/>
          </a:p>
        </p:txBody>
      </p:sp>
      <p:sp>
        <p:nvSpPr>
          <p:cNvPr id="3379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812859-33FC-4A58-9258-6B61F59DAAF7}" type="slidenum">
              <a:rPr lang="en-US"/>
              <a:pPr/>
              <a:t>26</a:t>
            </a:fld>
            <a:endParaRPr lang="en-US"/>
          </a:p>
        </p:txBody>
      </p:sp>
      <p:sp>
        <p:nvSpPr>
          <p:cNvPr id="55298" name="Rectangle 2"/>
          <p:cNvSpPr txBox="1">
            <a:spLocks noGrp="1" noRot="1" noChangeAspect="1" noChangeArrowheads="1" noTextEdit="1"/>
          </p:cNvSpPr>
          <p:nvPr>
            <p:ph type="sldImg"/>
          </p:nvPr>
        </p:nvSpPr>
        <p:spPr>
          <a:xfrm>
            <a:off x="1143000" y="693738"/>
            <a:ext cx="4572000" cy="3429000"/>
          </a:xfrm>
          <a:ln/>
          <a:extLst>
            <a:ext uri="{91240B29-F687-4F45-9708-019B960494DF}">
              <a14:hiddenLine xmlns:a14="http://schemas.microsoft.com/office/drawing/2010/main" w="9525">
                <a:solidFill>
                  <a:srgbClr val="000000"/>
                </a:solidFill>
                <a:miter lim="800000"/>
                <a:headEnd/>
                <a:tailEnd/>
              </a14:hiddenLine>
            </a:ext>
          </a:extLst>
        </p:spPr>
      </p:sp>
      <p:sp>
        <p:nvSpPr>
          <p:cNvPr id="55299" name="Text Box 3"/>
          <p:cNvSpPr txBox="1">
            <a:spLocks noGrp="1" noChangeArrowheads="1"/>
          </p:cNvSpPr>
          <p:nvPr>
            <p:ph type="body" idx="1"/>
          </p:nvPr>
        </p:nvSpPr>
        <p:spPr>
          <a:xfrm>
            <a:off x="686360" y="4342535"/>
            <a:ext cx="5486681" cy="4032250"/>
          </a:xfrm>
          <a:ln/>
        </p:spPr>
        <p:txBody>
          <a:bodyPr wrap="none" anchor="ctr"/>
          <a:lstStyle/>
          <a:p>
            <a:r>
              <a:rPr lang="en-US"/>
              <a:t>The non-interference requirement is formalized in the book, in terms that say that the new algorithm is a transformed version of the original system, using a particular kind of transformation where each process just monitors the original one and does some additional computation.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bookkeeping</a:t>
            </a:r>
            <a:r>
              <a:rPr lang="en-US" baseline="0" dirty="0" smtClean="0"/>
              <a:t> is needed to remember the last state, the one just before </a:t>
            </a:r>
            <a:r>
              <a:rPr lang="en-US" baseline="0" dirty="0" err="1" smtClean="0"/>
              <a:t>ltime</a:t>
            </a:r>
            <a:r>
              <a:rPr lang="en-US" baseline="0" dirty="0" smtClean="0"/>
              <a:t> strictly exceeds t.</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27</a:t>
            </a:fld>
            <a:endParaRPr lang="en-US"/>
          </a:p>
        </p:txBody>
      </p:sp>
    </p:spTree>
    <p:extLst>
      <p:ext uri="{BB962C8B-B14F-4D97-AF65-F5344CB8AC3E}">
        <p14:creationId xmlns:p14="http://schemas.microsoft.com/office/powerpoint/2010/main" val="1788934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4</a:t>
            </a:fld>
            <a:endParaRPr lang="en-US"/>
          </a:p>
        </p:txBody>
      </p:sp>
    </p:spTree>
    <p:extLst>
      <p:ext uri="{BB962C8B-B14F-4D97-AF65-F5344CB8AC3E}">
        <p14:creationId xmlns:p14="http://schemas.microsoft.com/office/powerpoint/2010/main" val="1541535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should be a coherent global snapshot, as if the system stopped operating at some time.</a:t>
            </a:r>
          </a:p>
          <a:p>
            <a:r>
              <a:rPr lang="en-US" dirty="0" smtClean="0"/>
              <a:t>We will see this idea in more detail next time.</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28</a:t>
            </a:fld>
            <a:endParaRPr lang="en-US"/>
          </a:p>
        </p:txBody>
      </p:sp>
    </p:spTree>
    <p:extLst>
      <p:ext uri="{BB962C8B-B14F-4D97-AF65-F5344CB8AC3E}">
        <p14:creationId xmlns:p14="http://schemas.microsoft.com/office/powerpoint/2010/main" val="1017147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a:t>
            </a:r>
            <a:r>
              <a:rPr lang="en-US" dirty="0" err="1" smtClean="0"/>
              <a:t>Lamport</a:t>
            </a:r>
            <a:r>
              <a:rPr lang="en-US" dirty="0" smtClean="0"/>
              <a:t> considered the most important idea in the paper.</a:t>
            </a:r>
          </a:p>
          <a:p>
            <a:r>
              <a:rPr lang="en-US" dirty="0" smtClean="0"/>
              <a:t>Of course, authors don’t always get to decide this.</a:t>
            </a:r>
          </a:p>
          <a:p>
            <a:r>
              <a:rPr lang="en-US" dirty="0" smtClean="0"/>
              <a:t>Most of the citations to the paper are for “</a:t>
            </a:r>
            <a:r>
              <a:rPr lang="en-US" dirty="0" err="1" smtClean="0"/>
              <a:t>Lamport</a:t>
            </a:r>
            <a:r>
              <a:rPr lang="en-US" dirty="0" smtClean="0"/>
              <a:t> causality”, and the logical time idea.</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29</a:t>
            </a:fld>
            <a:endParaRPr lang="en-US"/>
          </a:p>
        </p:txBody>
      </p:sp>
    </p:spTree>
    <p:extLst>
      <p:ext uri="{BB962C8B-B14F-4D97-AF65-F5344CB8AC3E}">
        <p14:creationId xmlns:p14="http://schemas.microsoft.com/office/powerpoint/2010/main" val="2815903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13ED07A-37D0-410D-A4C2-D3F2F1BB338E}" type="slidenum">
              <a:rPr lang="en-US"/>
              <a:pPr/>
              <a:t>30</a:t>
            </a:fld>
            <a:endParaRPr lang="en-US"/>
          </a:p>
        </p:txBody>
      </p:sp>
      <p:sp>
        <p:nvSpPr>
          <p:cNvPr id="125954" name="Rectangle 2"/>
          <p:cNvSpPr>
            <a:spLocks noGrp="1" noRot="1" noChangeAspect="1" noChangeArrowheads="1" noTextEdit="1"/>
          </p:cNvSpPr>
          <p:nvPr>
            <p:ph type="sldImg"/>
          </p:nvPr>
        </p:nvSpPr>
        <p:spPr/>
      </p:sp>
      <p:sp>
        <p:nvSpPr>
          <p:cNvPr id="125955" name="Rectangle 3"/>
          <p:cNvSpPr>
            <a:spLocks noGrp="1" noChangeArrowheads="1"/>
          </p:cNvSpPr>
          <p:nvPr>
            <p:ph type="body" idx="1"/>
          </p:nvPr>
        </p:nvSpPr>
        <p:spPr/>
        <p:txBody>
          <a:bodyPr/>
          <a:lstStyle/>
          <a:p>
            <a:r>
              <a:rPr lang="en-US"/>
              <a:t>In fact, Lamport said this was the main point of the paper.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7BA0E18-3793-4ECF-92BC-48270A1FE7E2}" type="slidenum">
              <a:rPr lang="en-US"/>
              <a:pPr/>
              <a:t>31</a:t>
            </a:fld>
            <a:endParaRPr lang="en-US"/>
          </a:p>
        </p:txBody>
      </p:sp>
      <p:sp>
        <p:nvSpPr>
          <p:cNvPr id="3788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Text Box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t>No fault-tolerance requirements.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6AEDC2B-5848-4645-9E2B-A842F7BDE2F2}" type="slidenum">
              <a:rPr lang="en-US"/>
              <a:pPr/>
              <a:t>32</a:t>
            </a:fld>
            <a:endParaRPr lang="en-US"/>
          </a:p>
        </p:txBody>
      </p:sp>
      <p:sp>
        <p:nvSpPr>
          <p:cNvPr id="129026" name="Rectangle 2"/>
          <p:cNvSpPr>
            <a:spLocks noGrp="1" noRot="1" noChangeAspect="1" noChangeArrowheads="1" noTextEdit="1"/>
          </p:cNvSpPr>
          <p:nvPr>
            <p:ph type="sldImg"/>
          </p:nvPr>
        </p:nvSpPr>
        <p:spPr/>
      </p:sp>
      <p:sp>
        <p:nvSpPr>
          <p:cNvPr id="129027" name="Rectangle 3"/>
          <p:cNvSpPr>
            <a:spLocks noGrp="1" noChangeArrowheads="1"/>
          </p:cNvSpPr>
          <p:nvPr>
            <p:ph type="body" idx="1"/>
          </p:nvPr>
        </p:nvSpPr>
        <p:spPr/>
        <p:txBody>
          <a:bodyPr/>
          <a:lstStyle/>
          <a:p>
            <a:r>
              <a:rPr lang="en-US"/>
              <a:t>Note that broadcast channels, in Chapter 14, are defined to have separate queues for all (sender, receiver) pairs.  That allows messages from different senders to be received in different orders by different receivers.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probably don’t need </a:t>
            </a:r>
            <a:r>
              <a:rPr lang="en-US" dirty="0" err="1" smtClean="0"/>
              <a:t>bcast</a:t>
            </a:r>
            <a:r>
              <a:rPr lang="en-US" dirty="0" smtClean="0"/>
              <a:t> here, could emulate this with point-to-point messages.</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33</a:t>
            </a:fld>
            <a:endParaRPr lang="en-US"/>
          </a:p>
        </p:txBody>
      </p:sp>
    </p:spTree>
    <p:extLst>
      <p:ext uri="{BB962C8B-B14F-4D97-AF65-F5344CB8AC3E}">
        <p14:creationId xmlns:p14="http://schemas.microsoft.com/office/powerpoint/2010/main" val="3524279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182411-0F83-476B-8CE0-9D6509765DA2}" type="slidenum">
              <a:rPr lang="en-US"/>
              <a:pPr/>
              <a:t>34</a:t>
            </a:fld>
            <a:endParaRPr lang="en-US"/>
          </a:p>
        </p:txBody>
      </p:sp>
      <p:sp>
        <p:nvSpPr>
          <p:cNvPr id="58370" name="Rectangle 2"/>
          <p:cNvSpPr>
            <a:spLocks noGrp="1" noRot="1" noChangeAspect="1" noChangeArrowheads="1" noTextEdit="1"/>
          </p:cNvSpPr>
          <p:nvPr>
            <p:ph type="sldImg"/>
          </p:nvPr>
        </p:nvSpPr>
        <p:spPr/>
      </p:sp>
      <p:sp>
        <p:nvSpPr>
          <p:cNvPr id="58371" name="Rectangle 3"/>
          <p:cNvSpPr>
            <a:spLocks noGrp="1" noChangeArrowheads="1"/>
          </p:cNvSpPr>
          <p:nvPr>
            <p:ph type="body" idx="1"/>
          </p:nvPr>
        </p:nvSpPr>
        <p:spPr/>
        <p:txBody>
          <a:bodyPr/>
          <a:lstStyle/>
          <a:p>
            <a:r>
              <a:rPr lang="en-US"/>
              <a:t>Ties for placement of serialization point:  Put the ser pts in order of ltimes.</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088CAB-1A4A-42BE-8275-E5C0A0052826}" type="slidenum">
              <a:rPr lang="en-US"/>
              <a:pPr/>
              <a:t>35</a:t>
            </a:fld>
            <a:endParaRPr lang="en-US"/>
          </a:p>
        </p:txBody>
      </p:sp>
      <p:sp>
        <p:nvSpPr>
          <p:cNvPr id="61442" name="Rectangle 2"/>
          <p:cNvSpPr>
            <a:spLocks noGrp="1" noRot="1" noChangeAspect="1" noChangeArrowheads="1" noTextEdit="1"/>
          </p:cNvSpPr>
          <p:nvPr>
            <p:ph type="sldImg"/>
          </p:nvPr>
        </p:nvSpPr>
        <p:spPr/>
      </p:sp>
      <p:sp>
        <p:nvSpPr>
          <p:cNvPr id="61443" name="Rectangle 3"/>
          <p:cNvSpPr>
            <a:spLocks noGrp="1" noChangeArrowheads="1"/>
          </p:cNvSpPr>
          <p:nvPr>
            <p:ph type="body" idx="1"/>
          </p:nvPr>
        </p:nvSpPr>
        <p:spPr/>
        <p:txBody>
          <a:bodyPr/>
          <a:lstStyle/>
          <a:p>
            <a:r>
              <a:rPr lang="en-US" dirty="0"/>
              <a:t>We’ll come back to serialization points and atomic objects---those that look like centralized state machines.</a:t>
            </a:r>
          </a:p>
          <a:p>
            <a:r>
              <a:rPr lang="en-US" dirty="0"/>
              <a:t>In a couple of weeks</a:t>
            </a:r>
            <a:r>
              <a:rPr lang="en-US" dirty="0" smtClean="0"/>
              <a:t>.</a:t>
            </a:r>
          </a:p>
          <a:p>
            <a:r>
              <a:rPr lang="en-US" dirty="0" smtClean="0"/>
              <a:t>This is probably a bit mysterious now.</a:t>
            </a:r>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08F5AEC-CD7F-40D3-8515-7F0BD30AABFE}" type="slidenum">
              <a:rPr lang="en-US"/>
              <a:pPr/>
              <a:t>36</a:t>
            </a:fld>
            <a:endParaRPr lang="en-US"/>
          </a:p>
        </p:txBody>
      </p:sp>
      <p:sp>
        <p:nvSpPr>
          <p:cNvPr id="126978" name="Rectangle 2"/>
          <p:cNvSpPr>
            <a:spLocks noGrp="1" noRot="1" noChangeAspect="1" noChangeArrowheads="1" noTextEdit="1"/>
          </p:cNvSpPr>
          <p:nvPr>
            <p:ph type="sldImg"/>
          </p:nvPr>
        </p:nvSpPr>
        <p:spPr/>
      </p:sp>
      <p:sp>
        <p:nvSpPr>
          <p:cNvPr id="126979" name="Rectangle 3"/>
          <p:cNvSpPr>
            <a:spLocks noGrp="1" noChangeArrowheads="1"/>
          </p:cNvSpPr>
          <p:nvPr>
            <p:ph type="body" idx="1"/>
          </p:nvPr>
        </p:nvSpPr>
        <p:spPr/>
        <p:txBody>
          <a:bodyPr/>
          <a:lstStyle/>
          <a:p>
            <a:r>
              <a:rPr lang="en-US"/>
              <a:t>Could we process reads more simply?</a:t>
            </a:r>
          </a:p>
          <a:p>
            <a:r>
              <a:rPr lang="en-US"/>
              <a:t>This might be reasonable, but it weakens the guarantees.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E470D2-0152-43E7-940C-23C674E4B392}" type="slidenum">
              <a:rPr lang="en-US"/>
              <a:pPr/>
              <a:t>37</a:t>
            </a:fld>
            <a:endParaRPr lang="en-US"/>
          </a:p>
        </p:txBody>
      </p:sp>
      <p:sp>
        <p:nvSpPr>
          <p:cNvPr id="98306" name="Rectangle 2"/>
          <p:cNvSpPr>
            <a:spLocks noGrp="1" noRot="1" noChangeAspect="1" noChangeArrowheads="1" noTextEdit="1"/>
          </p:cNvSpPr>
          <p:nvPr>
            <p:ph type="sldImg"/>
          </p:nvPr>
        </p:nvSpPr>
        <p:spPr/>
      </p:sp>
      <p:sp>
        <p:nvSpPr>
          <p:cNvPr id="98307" name="Rectangle 3"/>
          <p:cNvSpPr>
            <a:spLocks noGrp="1" noChangeArrowheads="1"/>
          </p:cNvSpPr>
          <p:nvPr>
            <p:ph type="body" idx="1"/>
          </p:nvPr>
        </p:nvSpPr>
        <p:spPr/>
        <p:txBody>
          <a:bodyPr/>
          <a:lstStyle/>
          <a:p>
            <a:r>
              <a:rPr lang="en-US" dirty="0" smtClean="0"/>
              <a:t>Here is an example showing how we fail</a:t>
            </a:r>
            <a:r>
              <a:rPr lang="en-US" baseline="0" dirty="0" smtClean="0"/>
              <a:t> to get atomicity (behavior like that of a centralized state machine) when we perform writes as before but perform reads locally.</a:t>
            </a:r>
            <a:endParaRPr lang="en-US" dirty="0" smtClean="0"/>
          </a:p>
          <a:p>
            <a:endParaRPr lang="en-US" dirty="0" smtClean="0"/>
          </a:p>
          <a:p>
            <a:r>
              <a:rPr lang="en-US" dirty="0" smtClean="0"/>
              <a:t>R2 </a:t>
            </a:r>
            <a:r>
              <a:rPr lang="en-US" dirty="0"/>
              <a:t>completely follows R1, yet R1 gets the new value and R2 the old value.  </a:t>
            </a:r>
          </a:p>
          <a:p>
            <a:r>
              <a:rPr lang="en-US" dirty="0"/>
              <a:t>This is not possible for a centralized state machine.</a:t>
            </a:r>
          </a:p>
          <a:p>
            <a:r>
              <a:rPr lang="en-US" dirty="0"/>
              <a:t>We can’t assign serialization points within the intervals </a:t>
            </a:r>
            <a:r>
              <a:rPr lang="en-US" dirty="0" smtClean="0"/>
              <a:t>in</a:t>
            </a:r>
            <a:r>
              <a:rPr lang="en-US" baseline="0" dirty="0" smtClean="0"/>
              <a:t> such a way</a:t>
            </a:r>
            <a:r>
              <a:rPr lang="en-US" dirty="0" smtClean="0"/>
              <a:t> </a:t>
            </a:r>
            <a:r>
              <a:rPr lang="en-US" dirty="0"/>
              <a:t>that the </a:t>
            </a:r>
            <a:r>
              <a:rPr lang="en-US" dirty="0" smtClean="0"/>
              <a:t>operations appear to </a:t>
            </a:r>
            <a:r>
              <a:rPr lang="en-US" dirty="0"/>
              <a:t>“occur at” these points</a:t>
            </a:r>
            <a:r>
              <a:rPr lang="en-US" dirty="0" smtClean="0"/>
              <a:t>.</a:t>
            </a:r>
          </a:p>
          <a:p>
            <a:endParaRPr lang="en-US" dirty="0" smtClean="0"/>
          </a:p>
          <a:p>
            <a:r>
              <a:rPr lang="en-US" dirty="0" smtClean="0"/>
              <a:t>Problems of asynchrony…</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We’re going to ignore</a:t>
            </a:r>
            <a:r>
              <a:rPr lang="en-US" baseline="0" dirty="0" smtClean="0"/>
              <a:t> the l terms in the lower bound theorem and proof.</a:t>
            </a:r>
            <a:endParaRPr lang="en-US"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5</a:t>
            </a:fld>
            <a:endParaRPr lang="en-US"/>
          </a:p>
        </p:txBody>
      </p:sp>
    </p:spTree>
    <p:extLst>
      <p:ext uri="{BB962C8B-B14F-4D97-AF65-F5344CB8AC3E}">
        <p14:creationId xmlns:p14="http://schemas.microsoft.com/office/powerpoint/2010/main" val="1505806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58B42-C45B-4F37-95EC-4D219C1F961A}" type="slidenum">
              <a:rPr lang="en-US"/>
              <a:pPr/>
              <a:t>43</a:t>
            </a:fld>
            <a:endParaRPr lang="en-US"/>
          </a:p>
        </p:txBody>
      </p:sp>
      <p:sp>
        <p:nvSpPr>
          <p:cNvPr id="181250" name="Rectangle 2"/>
          <p:cNvSpPr txBox="1">
            <a:spLocks noGrp="1" noRot="1" noChangeAspect="1" noChangeArrowheads="1" noTextEdit="1"/>
          </p:cNvSpPr>
          <p:nvPr>
            <p:ph type="sldImg"/>
          </p:nvPr>
        </p:nvSpPr>
        <p:spPr>
          <a:xfrm>
            <a:off x="1143000" y="693738"/>
            <a:ext cx="4572000" cy="3429000"/>
          </a:xfrm>
          <a:ln/>
        </p:spPr>
      </p:sp>
      <p:sp>
        <p:nvSpPr>
          <p:cNvPr id="181251" name="Rectangle 3"/>
          <p:cNvSpPr txBox="1">
            <a:spLocks noGrp="1" noChangeArrowheads="1"/>
          </p:cNvSpPr>
          <p:nvPr>
            <p:ph type="body" idx="1"/>
          </p:nvPr>
        </p:nvSpPr>
        <p:spPr>
          <a:xfrm>
            <a:off x="685800" y="4341813"/>
            <a:ext cx="5487988" cy="4032250"/>
          </a:xfrm>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algorithm</a:t>
            </a:r>
            <a:r>
              <a:rPr lang="en-US" baseline="0" dirty="0" smtClean="0"/>
              <a:t> to implement weak log.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44</a:t>
            </a:fld>
            <a:endParaRPr lang="en-US"/>
          </a:p>
        </p:txBody>
      </p:sp>
    </p:spTree>
    <p:extLst>
      <p:ext uri="{BB962C8B-B14F-4D97-AF65-F5344CB8AC3E}">
        <p14:creationId xmlns:p14="http://schemas.microsoft.com/office/powerpoint/2010/main" val="6143944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CA3BF-5D47-4214-A34C-45BD51D685C0}" type="slidenum">
              <a:rPr lang="en-US"/>
              <a:pPr/>
              <a:t>48</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r>
              <a:rPr lang="en-US"/>
              <a:t>For Property 1, suppose that two events have the same vector timestamp.  Then each causally precedes the other, so they must be the same event.</a:t>
            </a:r>
          </a:p>
          <a:p>
            <a:endParaRPr lang="en-US"/>
          </a:p>
          <a:p>
            <a:r>
              <a:rPr lang="en-US"/>
              <a:t>Property 4 argument is like the one for Lamport time.</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952297-193F-488A-BA9B-7AF7CEC0E543}" type="slidenum">
              <a:rPr lang="en-US"/>
              <a:pPr/>
              <a:t>49</a:t>
            </a:fld>
            <a:endParaRPr lang="en-US"/>
          </a:p>
        </p:txBody>
      </p:sp>
      <p:sp>
        <p:nvSpPr>
          <p:cNvPr id="99330" name="Rectangle 2"/>
          <p:cNvSpPr>
            <a:spLocks noGrp="1" noRot="1" noChangeAspect="1" noChangeArrowheads="1" noTextEdit="1"/>
          </p:cNvSpPr>
          <p:nvPr>
            <p:ph type="sldImg"/>
          </p:nvPr>
        </p:nvSpPr>
        <p:spPr/>
      </p:sp>
      <p:sp>
        <p:nvSpPr>
          <p:cNvPr id="99331" name="Rectangle 3"/>
          <p:cNvSpPr>
            <a:spLocks noGrp="1" noChangeArrowheads="1"/>
          </p:cNvSpPr>
          <p:nvPr>
            <p:ph type="body" idx="1"/>
          </p:nvPr>
        </p:nvSpPr>
        <p:spPr/>
        <p:txBody>
          <a:bodyPr/>
          <a:lstStyle/>
          <a:p>
            <a:r>
              <a:rPr lang="en-US" dirty="0"/>
              <a:t>This </a:t>
            </a:r>
            <a:r>
              <a:rPr lang="en-US" dirty="0" smtClean="0"/>
              <a:t>inconsistent cut </a:t>
            </a:r>
            <a:r>
              <a:rPr lang="en-US" dirty="0"/>
              <a:t>has a </a:t>
            </a:r>
            <a:r>
              <a:rPr lang="en-US" dirty="0" smtClean="0"/>
              <a:t>message</a:t>
            </a:r>
            <a:r>
              <a:rPr lang="en-US" baseline="0" dirty="0" smtClean="0"/>
              <a:t> whose receive precedes the cut but whose send follows the cut</a:t>
            </a:r>
            <a:r>
              <a:rPr lang="en-US" dirty="0" smtClean="0"/>
              <a:t>.</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931FE1F-C803-4EDD-BD83-D984C9F19539}" type="slidenum">
              <a:rPr lang="en-US"/>
              <a:pPr/>
              <a:t>53</a:t>
            </a:fld>
            <a:endParaRPr lang="en-US"/>
          </a:p>
        </p:txBody>
      </p:sp>
      <p:sp>
        <p:nvSpPr>
          <p:cNvPr id="430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The contradiction doesn’t mention timing.  It’s just that we get too few sessions.</a:t>
            </a:r>
          </a:p>
          <a:p>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8</a:t>
            </a:fld>
            <a:endParaRPr lang="en-US"/>
          </a:p>
        </p:txBody>
      </p:sp>
    </p:spTree>
    <p:extLst>
      <p:ext uri="{BB962C8B-B14F-4D97-AF65-F5344CB8AC3E}">
        <p14:creationId xmlns:p14="http://schemas.microsoft.com/office/powerpoint/2010/main" val="26280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44E471-89F7-471A-AD86-BDCF1A161695}" type="slidenum">
              <a:rPr lang="en-US"/>
              <a:pPr/>
              <a:t>9</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our study of general techniques for designing algorithms</a:t>
            </a:r>
            <a:r>
              <a:rPr lang="en-US" baseline="0" dirty="0" smtClean="0"/>
              <a:t> for asynchronous networks.</a:t>
            </a:r>
          </a:p>
          <a:p>
            <a:r>
              <a:rPr lang="en-US" baseline="0" dirty="0" smtClean="0"/>
              <a:t>Synchronizers</a:t>
            </a:r>
          </a:p>
          <a:p>
            <a:r>
              <a:rPr lang="en-US" baseline="0" dirty="0" smtClean="0"/>
              <a:t>Logical time</a:t>
            </a:r>
          </a:p>
          <a:p>
            <a:r>
              <a:rPr lang="en-US" baseline="0" dirty="0" smtClean="0"/>
              <a:t>Global snapshots and stable property detection</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10</a:t>
            </a:fld>
            <a:endParaRPr lang="en-US"/>
          </a:p>
        </p:txBody>
      </p:sp>
    </p:spTree>
    <p:extLst>
      <p:ext uri="{BB962C8B-B14F-4D97-AF65-F5344CB8AC3E}">
        <p14:creationId xmlns:p14="http://schemas.microsoft.com/office/powerpoint/2010/main" val="2329595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AA268B3-2B59-4C0A-9B6E-270C4A3B562D}" type="slidenum">
              <a:rPr lang="en-US"/>
              <a:pPr/>
              <a:t>12</a:t>
            </a:fld>
            <a:endParaRPr lang="en-US"/>
          </a:p>
        </p:txBody>
      </p:sp>
      <p:sp>
        <p:nvSpPr>
          <p:cNvPr id="2355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8718 citations</a:t>
            </a:r>
            <a:r>
              <a:rPr lang="en-US" baseline="0" dirty="0" smtClean="0"/>
              <a:t> as of today.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624335-E41B-4559-9AA7-F2B77D49627E}" type="slidenum">
              <a:rPr lang="en-US"/>
              <a:pPr/>
              <a:t>14</a:t>
            </a:fld>
            <a:endParaRPr lang="en-US"/>
          </a:p>
        </p:txBody>
      </p:sp>
      <p:sp>
        <p:nvSpPr>
          <p:cNvPr id="256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Rectangle 2"/>
          <p:cNvSpPr txBox="1">
            <a:spLocks noGrp="1" noChangeArrowheads="1"/>
          </p:cNvSpPr>
          <p:nvPr>
            <p:ph type="body" idx="1"/>
          </p:nvPr>
        </p:nvSpPr>
        <p:spPr bwMode="auto">
          <a:xfrm>
            <a:off x="686360" y="4342535"/>
            <a:ext cx="5486681" cy="4032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see causality ideas.</a:t>
            </a:r>
          </a:p>
          <a:p>
            <a:endParaRPr lang="en-US" dirty="0" smtClean="0"/>
          </a:p>
          <a:p>
            <a:r>
              <a:rPr lang="en-US" dirty="0" smtClean="0"/>
              <a:t>Again we see the idea that the</a:t>
            </a:r>
            <a:r>
              <a:rPr lang="en-US" baseline="0" dirty="0" smtClean="0"/>
              <a:t> execution looks the same to individual processes, but not necessarily to everyone together.</a:t>
            </a:r>
            <a:endParaRPr lang="en-US" dirty="0"/>
          </a:p>
        </p:txBody>
      </p:sp>
      <p:sp>
        <p:nvSpPr>
          <p:cNvPr id="4" name="Slide Number Placeholder 3"/>
          <p:cNvSpPr>
            <a:spLocks noGrp="1"/>
          </p:cNvSpPr>
          <p:nvPr>
            <p:ph type="sldNum" sz="quarter" idx="10"/>
          </p:nvPr>
        </p:nvSpPr>
        <p:spPr/>
        <p:txBody>
          <a:bodyPr/>
          <a:lstStyle/>
          <a:p>
            <a:fld id="{8577803C-146D-406E-B575-E96C64D63639}" type="slidenum">
              <a:rPr lang="en-US" smtClean="0"/>
              <a:t>15</a:t>
            </a:fld>
            <a:endParaRPr lang="en-US"/>
          </a:p>
        </p:txBody>
      </p:sp>
    </p:spTree>
    <p:extLst>
      <p:ext uri="{BB962C8B-B14F-4D97-AF65-F5344CB8AC3E}">
        <p14:creationId xmlns:p14="http://schemas.microsoft.com/office/powerpoint/2010/main" val="3374628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856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942979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8947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290274-B6FE-4598-BDC1-B20688A4262C}"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37684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290274-B6FE-4598-BDC1-B20688A4262C}" type="datetimeFigureOut">
              <a:rPr lang="en-US" smtClean="0"/>
              <a:t>10/26/2015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143075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290274-B6FE-4598-BDC1-B20688A4262C}"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78860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290274-B6FE-4598-BDC1-B20688A4262C}" type="datetimeFigureOut">
              <a:rPr lang="en-US" smtClean="0"/>
              <a:t>10/26/2015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325479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290274-B6FE-4598-BDC1-B20688A4262C}" type="datetimeFigureOut">
              <a:rPr lang="en-US" smtClean="0"/>
              <a:t>10/26/2015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3509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90274-B6FE-4598-BDC1-B20688A4262C}" type="datetimeFigureOut">
              <a:rPr lang="en-US" smtClean="0"/>
              <a:t>10/26/2015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66829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22952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290274-B6FE-4598-BDC1-B20688A4262C}" type="datetimeFigureOut">
              <a:rPr lang="en-US" smtClean="0"/>
              <a:t>10/26/2015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35EAB-E315-4D2A-B7C7-382E9DB565EE}" type="slidenum">
              <a:rPr lang="en-US" smtClean="0"/>
              <a:t>‹#›</a:t>
            </a:fld>
            <a:endParaRPr lang="en-US"/>
          </a:p>
        </p:txBody>
      </p:sp>
    </p:spTree>
    <p:extLst>
      <p:ext uri="{BB962C8B-B14F-4D97-AF65-F5344CB8AC3E}">
        <p14:creationId xmlns:p14="http://schemas.microsoft.com/office/powerpoint/2010/main" val="140174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90274-B6FE-4598-BDC1-B20688A4262C}" type="datetimeFigureOut">
              <a:rPr lang="en-US" smtClean="0"/>
              <a:t>10/26/2015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35EAB-E315-4D2A-B7C7-382E9DB565EE}" type="slidenum">
              <a:rPr lang="en-US" smtClean="0"/>
              <a:t>‹#›</a:t>
            </a:fld>
            <a:endParaRPr lang="en-US"/>
          </a:p>
        </p:txBody>
      </p:sp>
    </p:spTree>
    <p:extLst>
      <p:ext uri="{BB962C8B-B14F-4D97-AF65-F5344CB8AC3E}">
        <p14:creationId xmlns:p14="http://schemas.microsoft.com/office/powerpoint/2010/main" val="1633010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4.png"/></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p>
            <a:r>
              <a:rPr lang="en-US" dirty="0"/>
              <a:t>6.852: Distributed Algorithms</a:t>
            </a:r>
            <a:br>
              <a:rPr lang="en-US" dirty="0"/>
            </a:br>
            <a:r>
              <a:rPr lang="en-US" dirty="0"/>
              <a:t>Fall, </a:t>
            </a:r>
            <a:r>
              <a:rPr lang="en-US" dirty="0" smtClean="0"/>
              <a:t>2015</a:t>
            </a:r>
            <a:endParaRPr lang="en-US" dirty="0"/>
          </a:p>
        </p:txBody>
      </p:sp>
      <p:sp>
        <p:nvSpPr>
          <p:cNvPr id="3" name="Subtitle 2"/>
          <p:cNvSpPr>
            <a:spLocks noGrp="1"/>
          </p:cNvSpPr>
          <p:nvPr>
            <p:ph type="subTitle" idx="1"/>
          </p:nvPr>
        </p:nvSpPr>
        <p:spPr/>
        <p:txBody>
          <a:bodyPr>
            <a:normAutofit/>
          </a:bodyPr>
          <a:lstStyle/>
          <a:p>
            <a:r>
              <a:rPr lang="en-US" sz="4000" dirty="0" smtClean="0"/>
              <a:t>Lecture 13</a:t>
            </a:r>
            <a:endParaRPr lang="en-US" sz="4000" dirty="0"/>
          </a:p>
        </p:txBody>
      </p:sp>
    </p:spTree>
    <p:extLst>
      <p:ext uri="{BB962C8B-B14F-4D97-AF65-F5344CB8AC3E}">
        <p14:creationId xmlns:p14="http://schemas.microsoft.com/office/powerpoint/2010/main" val="5717543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93920" y="0"/>
            <a:ext cx="8229600" cy="1142040"/>
          </a:xfrm>
        </p:spPr>
        <p:txBody>
          <a:bodyPr/>
          <a:lstStyle/>
          <a:p>
            <a:r>
              <a:rPr lang="en-US"/>
              <a:t>Today’s plan</a:t>
            </a:r>
          </a:p>
        </p:txBody>
      </p:sp>
      <p:sp>
        <p:nvSpPr>
          <p:cNvPr id="46083" name="Rectangle 3"/>
          <p:cNvSpPr>
            <a:spLocks noGrp="1" noChangeArrowheads="1"/>
          </p:cNvSpPr>
          <p:nvPr>
            <p:ph type="body" idx="1"/>
          </p:nvPr>
        </p:nvSpPr>
        <p:spPr>
          <a:xfrm>
            <a:off x="305281" y="1216928"/>
            <a:ext cx="8137440" cy="5322799"/>
          </a:xfrm>
        </p:spPr>
        <p:txBody>
          <a:bodyPr/>
          <a:lstStyle/>
          <a:p>
            <a:pPr>
              <a:lnSpc>
                <a:spcPct val="80000"/>
              </a:lnSpc>
              <a:buSzPct val="45000"/>
              <a:buFont typeface="Wingdings" pitchFamily="2" charset="2"/>
              <a:buChar char=""/>
            </a:pPr>
            <a:r>
              <a:rPr lang="en-US" sz="2500" dirty="0" smtClean="0"/>
              <a:t>Logical time</a:t>
            </a:r>
            <a:endParaRPr lang="en-US" sz="2500" dirty="0"/>
          </a:p>
          <a:p>
            <a:pPr>
              <a:lnSpc>
                <a:spcPct val="80000"/>
              </a:lnSpc>
              <a:buSzPct val="45000"/>
              <a:buFont typeface="Wingdings" pitchFamily="2" charset="2"/>
              <a:buChar char=""/>
            </a:pPr>
            <a:r>
              <a:rPr lang="en-US" sz="2500" dirty="0" smtClean="0"/>
              <a:t>Applications </a:t>
            </a:r>
            <a:r>
              <a:rPr lang="en-US" sz="2500" dirty="0"/>
              <a:t>of logical time</a:t>
            </a:r>
          </a:p>
          <a:p>
            <a:pPr>
              <a:lnSpc>
                <a:spcPct val="80000"/>
              </a:lnSpc>
              <a:buSzPct val="45000"/>
              <a:buFont typeface="Wingdings" pitchFamily="2" charset="2"/>
              <a:buChar char=""/>
            </a:pPr>
            <a:r>
              <a:rPr lang="en-US" sz="2500" dirty="0"/>
              <a:t>Weak logical time and vector timestamps</a:t>
            </a:r>
          </a:p>
          <a:p>
            <a:pPr>
              <a:lnSpc>
                <a:spcPct val="80000"/>
              </a:lnSpc>
              <a:buSzPct val="45000"/>
              <a:buFont typeface="Wingdings" pitchFamily="2" charset="2"/>
              <a:buChar char=""/>
            </a:pPr>
            <a:r>
              <a:rPr lang="en-US" sz="2500" dirty="0"/>
              <a:t>Reading:  </a:t>
            </a:r>
          </a:p>
          <a:p>
            <a:pPr lvl="1">
              <a:lnSpc>
                <a:spcPct val="80000"/>
              </a:lnSpc>
              <a:buSzPct val="45000"/>
              <a:buFont typeface="Wingdings" pitchFamily="2" charset="2"/>
              <a:buChar char=""/>
            </a:pPr>
            <a:r>
              <a:rPr lang="en-US" sz="2200" dirty="0" smtClean="0"/>
              <a:t>Chapter </a:t>
            </a:r>
            <a:r>
              <a:rPr lang="en-US" sz="2200" dirty="0"/>
              <a:t>18</a:t>
            </a:r>
          </a:p>
          <a:p>
            <a:pPr lvl="1">
              <a:lnSpc>
                <a:spcPct val="80000"/>
              </a:lnSpc>
              <a:buSzPct val="45000"/>
              <a:buFont typeface="Wingdings" pitchFamily="2" charset="2"/>
              <a:buChar char=""/>
            </a:pPr>
            <a:r>
              <a:rPr lang="en-US" sz="2200" dirty="0">
                <a:solidFill>
                  <a:srgbClr val="006600"/>
                </a:solidFill>
              </a:rPr>
              <a:t>[</a:t>
            </a:r>
            <a:r>
              <a:rPr lang="en-US" sz="2200" dirty="0" err="1">
                <a:solidFill>
                  <a:srgbClr val="006600"/>
                </a:solidFill>
              </a:rPr>
              <a:t>Lamport</a:t>
            </a:r>
            <a:r>
              <a:rPr lang="en-US" sz="2200" dirty="0">
                <a:solidFill>
                  <a:srgbClr val="006600"/>
                </a:solidFill>
              </a:rPr>
              <a:t> </a:t>
            </a:r>
            <a:r>
              <a:rPr lang="en-US" sz="2200" dirty="0" smtClean="0">
                <a:solidFill>
                  <a:srgbClr val="006600"/>
                </a:solidFill>
              </a:rPr>
              <a:t>1978]  </a:t>
            </a:r>
            <a:r>
              <a:rPr lang="en-US" sz="2200" dirty="0"/>
              <a:t>Time, Clocks, and the Ordering of Events in a Distributed </a:t>
            </a:r>
            <a:r>
              <a:rPr lang="en-US" sz="2200" dirty="0" smtClean="0"/>
              <a:t>System</a:t>
            </a:r>
            <a:endParaRPr lang="en-US" sz="2200" dirty="0"/>
          </a:p>
          <a:p>
            <a:pPr lvl="1">
              <a:lnSpc>
                <a:spcPct val="80000"/>
              </a:lnSpc>
              <a:buSzPct val="45000"/>
              <a:buFont typeface="Wingdings" pitchFamily="2" charset="2"/>
              <a:buChar char=""/>
            </a:pPr>
            <a:r>
              <a:rPr lang="en-US" sz="2200" dirty="0">
                <a:solidFill>
                  <a:srgbClr val="006600"/>
                </a:solidFill>
              </a:rPr>
              <a:t>[</a:t>
            </a:r>
            <a:r>
              <a:rPr lang="en-US" sz="2200" dirty="0" err="1">
                <a:solidFill>
                  <a:srgbClr val="006600"/>
                </a:solidFill>
              </a:rPr>
              <a:t>Mattern</a:t>
            </a:r>
            <a:r>
              <a:rPr lang="en-US" sz="2200" dirty="0">
                <a:solidFill>
                  <a:srgbClr val="006600"/>
                </a:solidFill>
              </a:rPr>
              <a:t>]</a:t>
            </a:r>
          </a:p>
          <a:p>
            <a:pPr>
              <a:lnSpc>
                <a:spcPct val="80000"/>
              </a:lnSpc>
              <a:buSzPct val="45000"/>
              <a:buFont typeface="Wingdings" pitchFamily="2" charset="2"/>
              <a:buChar char=""/>
            </a:pPr>
            <a:r>
              <a:rPr lang="en-US" sz="2500" dirty="0">
                <a:solidFill>
                  <a:srgbClr val="006600"/>
                </a:solidFill>
              </a:rPr>
              <a:t>Next: </a:t>
            </a:r>
          </a:p>
          <a:p>
            <a:pPr lvl="1">
              <a:lnSpc>
                <a:spcPct val="80000"/>
              </a:lnSpc>
              <a:buSzPct val="45000"/>
              <a:buFont typeface="Wingdings" pitchFamily="2" charset="2"/>
              <a:buChar char=""/>
            </a:pPr>
            <a:r>
              <a:rPr lang="en-US" sz="2200" dirty="0"/>
              <a:t>Consistent global snapshots</a:t>
            </a:r>
          </a:p>
          <a:p>
            <a:pPr lvl="1">
              <a:lnSpc>
                <a:spcPct val="80000"/>
              </a:lnSpc>
              <a:buSzPct val="45000"/>
              <a:buFont typeface="Wingdings" pitchFamily="2" charset="2"/>
              <a:buChar char=""/>
            </a:pPr>
            <a:r>
              <a:rPr lang="en-US" sz="2200" dirty="0"/>
              <a:t>Stable property detection</a:t>
            </a:r>
          </a:p>
          <a:p>
            <a:pPr lvl="1">
              <a:lnSpc>
                <a:spcPct val="80000"/>
              </a:lnSpc>
              <a:buSzPct val="45000"/>
              <a:buFont typeface="Wingdings" pitchFamily="2" charset="2"/>
              <a:buChar char=""/>
            </a:pPr>
            <a:r>
              <a:rPr lang="en-US" sz="2200" dirty="0"/>
              <a:t>Reading: Chapter 19</a:t>
            </a:r>
            <a:r>
              <a:rPr lang="en-US" sz="2200" dirty="0">
                <a:solidFill>
                  <a:srgbClr val="006600"/>
                </a:solidFill>
              </a:rPr>
              <a:t> </a:t>
            </a:r>
          </a:p>
        </p:txBody>
      </p:sp>
    </p:spTree>
    <p:extLst>
      <p:ext uri="{BB962C8B-B14F-4D97-AF65-F5344CB8AC3E}">
        <p14:creationId xmlns:p14="http://schemas.microsoft.com/office/powerpoint/2010/main" val="1628726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921" y="275070"/>
            <a:ext cx="8229600" cy="4449330"/>
          </a:xfrm>
        </p:spPr>
        <p:txBody>
          <a:bodyPr/>
          <a:lstStyle/>
          <a:p>
            <a:r>
              <a:rPr lang="en-US" dirty="0"/>
              <a:t>Logical Time</a:t>
            </a:r>
          </a:p>
        </p:txBody>
      </p:sp>
      <p:pic>
        <p:nvPicPr>
          <p:cNvPr id="3" name="Picture 5" descr="c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181600"/>
            <a:ext cx="11887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549713"/>
      </p:ext>
    </p:extLst>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228600" y="275070"/>
            <a:ext cx="8686800" cy="1143480"/>
          </a:xfrm>
          <a:noFill/>
          <a:ln/>
          <a:extLst>
            <a:ext uri="{91240B29-F687-4F45-9708-019B960494DF}">
              <a14:hiddenLine xmlns:a14="http://schemas.microsoft.com/office/drawing/2010/main" w="9525">
                <a:solidFill>
                  <a:srgbClr val="000000"/>
                </a:solidFill>
                <a:round/>
                <a:headEnd/>
                <a:tailEnd/>
              </a14:hiddenLine>
            </a:ext>
          </a:extLst>
        </p:spPr>
        <p:txBody>
          <a:bodyPr lIns="0" tIns="0" rIns="0" bIns="0">
            <a:normAutofit/>
          </a:bodyPr>
          <a:lstStyle/>
          <a:p>
            <a:pP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dirty="0">
                <a:solidFill>
                  <a:srgbClr val="008000"/>
                </a:solidFill>
              </a:rPr>
              <a:t>[</a:t>
            </a:r>
            <a:r>
              <a:rPr lang="en-US" dirty="0" err="1" smtClean="0">
                <a:solidFill>
                  <a:srgbClr val="008000"/>
                </a:solidFill>
              </a:rPr>
              <a:t>Lamport</a:t>
            </a:r>
            <a:r>
              <a:rPr lang="en-US" dirty="0" smtClean="0">
                <a:solidFill>
                  <a:srgbClr val="008000"/>
                </a:solidFill>
              </a:rPr>
              <a:t>]  </a:t>
            </a:r>
            <a:r>
              <a:rPr lang="en-US" dirty="0"/>
              <a:t>Time, </a:t>
            </a:r>
            <a:r>
              <a:rPr lang="en-US" dirty="0" smtClean="0"/>
              <a:t>clocks,…</a:t>
            </a:r>
            <a:endParaRPr lang="en-US" dirty="0"/>
          </a:p>
        </p:txBody>
      </p:sp>
      <p:sp>
        <p:nvSpPr>
          <p:cNvPr id="3074" name="Rectangle 2"/>
          <p:cNvSpPr>
            <a:spLocks noGrp="1" noChangeArrowheads="1"/>
          </p:cNvSpPr>
          <p:nvPr>
            <p:ph type="body" idx="1"/>
          </p:nvPr>
        </p:nvSpPr>
        <p:spPr>
          <a:xfrm>
            <a:off x="457920" y="1600009"/>
            <a:ext cx="8231040" cy="5030448"/>
          </a:xfrm>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05285" indent="-205923">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dirty="0"/>
              <a:t>Winner of first </a:t>
            </a:r>
            <a:r>
              <a:rPr lang="en-US" dirty="0" err="1"/>
              <a:t>Dijkstra</a:t>
            </a:r>
            <a:r>
              <a:rPr lang="en-US" dirty="0"/>
              <a:t> Prize, 2000.</a:t>
            </a:r>
          </a:p>
        </p:txBody>
      </p:sp>
      <p:sp>
        <p:nvSpPr>
          <p:cNvPr id="3075" name="AutoShape 3"/>
          <p:cNvSpPr>
            <a:spLocks noChangeArrowheads="1"/>
          </p:cNvSpPr>
          <p:nvPr/>
        </p:nvSpPr>
        <p:spPr bwMode="auto">
          <a:xfrm>
            <a:off x="701281" y="2514600"/>
            <a:ext cx="7673760" cy="1659054"/>
          </a:xfrm>
          <a:prstGeom prst="roundRect">
            <a:avLst>
              <a:gd name="adj" fmla="val 83"/>
            </a:avLst>
          </a:prstGeom>
          <a:solidFill>
            <a:srgbClr val="FF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81615" tIns="40807" rIns="81615" bIns="40807" anchor="ctr" anchorCtr="1"/>
          <a:lstStyle/>
          <a:p>
            <a:pPr>
              <a:tabLst>
                <a:tab pos="656650" algn="l"/>
                <a:tab pos="1313299" algn="l"/>
                <a:tab pos="1969949" algn="l"/>
                <a:tab pos="2626599" algn="l"/>
                <a:tab pos="3283248" algn="l"/>
                <a:tab pos="3939898" algn="l"/>
                <a:tab pos="4595108" algn="l"/>
                <a:tab pos="5253198" algn="l"/>
                <a:tab pos="5909847" algn="l"/>
                <a:tab pos="6563617" algn="l"/>
                <a:tab pos="7218827" algn="l"/>
              </a:tabLst>
            </a:pPr>
            <a:r>
              <a:rPr lang="en-US">
                <a:solidFill>
                  <a:srgbClr val="000000"/>
                </a:solidFill>
              </a:rPr>
              <a:t>“Jim Gray once told me that he heard two different </a:t>
            </a:r>
            <a:br>
              <a:rPr lang="en-US">
                <a:solidFill>
                  <a:srgbClr val="000000"/>
                </a:solidFill>
              </a:rPr>
            </a:br>
            <a:r>
              <a:rPr lang="en-US">
                <a:solidFill>
                  <a:srgbClr val="000000"/>
                </a:solidFill>
              </a:rPr>
              <a:t>opinions of this paper: that's it trivial and that it's </a:t>
            </a:r>
            <a:br>
              <a:rPr lang="en-US">
                <a:solidFill>
                  <a:srgbClr val="000000"/>
                </a:solidFill>
              </a:rPr>
            </a:br>
            <a:r>
              <a:rPr lang="en-US">
                <a:solidFill>
                  <a:srgbClr val="000000"/>
                </a:solidFill>
              </a:rPr>
              <a:t>brilliant. I can't argue with the former, and I'm </a:t>
            </a:r>
            <a:br>
              <a:rPr lang="en-US">
                <a:solidFill>
                  <a:srgbClr val="000000"/>
                </a:solidFill>
              </a:rPr>
            </a:br>
            <a:r>
              <a:rPr lang="en-US">
                <a:solidFill>
                  <a:srgbClr val="000000"/>
                </a:solidFill>
              </a:rPr>
              <a:t>disinclined to argue with the latter.”        –Lamport</a:t>
            </a:r>
          </a:p>
        </p:txBody>
      </p:sp>
      <p:sp>
        <p:nvSpPr>
          <p:cNvPr id="2" name="AutoShape 2" descr="data:image/jpeg;base64,/9j/4AAQSkZJRgABAQAAAQABAAD/2wCEAAkGBwgHBgkIBwgKCgkLDRYPDQwMDRsUFRAWIB0iIiAdHx8kKDQsJCYxJx8fLT0tMTU3Ojo6Iys/RD84QzQ5OjcBCgoKDQwNGg8PGjclHyU3Nzc3Nzc3Nzc3Nzc3Nzc3Nzc3Nzc3Nzc3Nzc3Nzc3Nzc3Nzc3Nzc3Nzc3Nzc3Nzc3N//AABEIAK8AgwMBIgACEQEDEQH/xAAbAAACAwEBAQAAAAAAAAAAAAADBQIEBgEAB//EAEwQAAIBAwIDBAYFBgoIBwAAAAECAwAEEQUhEjFBBiJRYRNxgZGy0RQylKGxFSMlQsHwJDU2UmJyc5Oz4Qc0RVNVdMLxFiZDVGNkov/EABkBAAIDAQAAAAAAAAAAAAAAAAMEAAECBf/EACERAAIDAAIDAAMBAAAAAAAAAAABAgMRITEEEkETIlEy/9oADAMBAAIRAxEAPwBFqd/frql6Fv7sAXEgAE77DjPnVb8o6j/xC8+0P86Nqw/Sl7/zMvxmhpb5XiJwK6qSw5evSP0/UMfxjefaH+dR/KWory1C8/v3+ddZB+qpoRXfcYq/VE9mXbfVb76j314c/wDzt86nJqGoBv8AXbz7Q3zpfjFFiRpmC/earEitkwr6rqA5X93/AH7fOo/lTUgMm9u9+X8If50xt9HZgoOMnmRgg+qm9joEcuA5yudwQcj20GV0ExqPjTZlPylqTvg6jdjpvcP864NS1H/iF5/fv8601/2atoyWhlfnn6vKkk+lPG2Y3Rx4DY+qrjbXIk6LY/Cr9P1DP8YXv2h/nU/p2oY21G8+0P8AOgsjLsylT4EVHejYhVyl0H+najv+kLz7Q/zqDajqI/2hefaH+deVOIZockbfzcedT1RakyLanqOf4xvftD/OhvqWon/aN79pf51wrUClZcUFUz6X2OubiTs5avLcTu5MmWaViT+cbqTXKh2N27OWo85P8Rq9Sclyw6fBlr1OPVL0n/3EnxGuFOIYNWL4galecPW4k+I0MR55e2m9F0sBcAIxVd4sNTJVFClQHqKvSnHSiY1B3zjxq3C3BHiLCIfEcRz6qDH9I9MCEzGNu9yb21alvNOhJZrRZZTsEKkgn3/jSt1jk8R0PHpUFr7LVtPEoyWUHP1pD+Gdx7q0ujypswukwP1W3++sadRklkIhhijBGDgZPszTnR2V2CXHHxcixYk+3Axilmho1N8/pYyFdGzy4az93Zwtn0okUYx4599MobS2hB9G8/Efcai0Xpe4qNtsQQMeys6kUtbxGQ1Gw9FH6SNmaMdDuR8qox2/Hvtw+NbmfRVnj+oV8Rk4PlVPUdJhEj/RVCKn6gPKmaPIXQt5fivUzL/R8ddqFdbLhRtTK4jaPZhhqXTEHIp2L0501iKTCvAbVNl3rhG1XgNM3/ZD+T1r65Pjau1zsh/J619cnxtXaTl2xqPRnbtf0ne/8xJ8RrgB5YGKJdADUb0f/Yk+I1wDwpj4YI8B8aparex2UaKU4nk5eQpokbEjI61ju0k36UcHmgC58BWJyxBqIJy5LP5TkSLCtwq2/mfD34oVlJcXcr+i7gU7vjIUfv8AjSkzcUZXPUHApxFIttp6orbuwViOfLP45pY6C5GNoBj81lY1OC5Heb1VobAtGF4CFduo6VmNNueMIoUlF6ftrR2Dcb8XDv66xI16ts0lqhlwrOxOwLGnVtbRouMbeqlunQtGnGeZ39lNIy+Mg++kbJ6xyqv1WkHURsMUm1AgX7dCy5GOvjTmUniOelIdbcpJBImOMZ9tXQ/2J5EdgJdRtw2RsD0x0rOXAIcgjBzWovXUhDg8Em6/0WpFqA7/ABg97ODtXWon8Zw/Kr1ewvdc1xYC4IBAPnROJepOfOibDBG/tppiKRtuyULpoFsrMCQZOX9dq5Rey2+hWxA6v8bV2kpdsaXQju4AdQu87Zmk+I1NbUBQetCuboflC6z/AL+Qf/o1YilV2CgHHjR+TJ4IFOOdfMdVlabU7pz/AL1h95r6kyEHY7V8tuY+LULkE4/POcn+saBaMUdsFBG0kgA38hTOztnuS8AbABDE+BNdsvQ8fooiNt3kb9lNezsHHJM2N3k2PqoMv1WnQqjrwrWsF4l8Y1hecLsAhwK1Wn30li6JcaW8K8+PORUn0+WV/RkskbDDGM4I8N6DNp9vaW/ChcvkkuFwSDnbbHjS8pqXA3GvHqNlaXqXUchhP6oJ8t6ranrslmvDBbNM3IbilfZNpUVxg45HxxUtYsnuJwPTSKH3yOhoCSUgzTaCWuuXtzJwzWpiPPltXu0bkQ2zjZix/CrWm6ZLBFFmZpOHnxEnPn5GqvauBnW0IOOCQk+41uDX5FgGafo9FU/FLpchQ7q438/3/GqIlS6i757zeXI1ZM6Q2UocYDS4x5D/ALilcLt9KZO8VbJ58vKnq905s0vVple7iCZZQSM88fsqpxlGzjNOJXVA6t4UkmO2BT6OQ1j4Po/Y+dj2etTjO8nxtXKH2M/k3abDnJ/iNXqUl2xpR4M3cS8Wq3oYZ/hEmMdO+aYW0nCozufKkOoyumq33Bt/CZPjNSiu5CyoDheZ86acdQupZ2ajiQqRxD318917TZra9nuVA+jySHcHlnf9taI33eCkg0LVVN/pzxLgMO8MeVDnXqD1WJSM7a2peNfR5Bd8E+A23/GtRpUYtLkxkEDOc4wKo9krWKR5OIv6RehO2f2U0u4pFm4lXfcD3f5UpYuMOpVLGaaN1aPMbKSefhSzVJxgohHFnfFKfyqbC24EPpZyNgenmaU/SdQublXjXPguCc+ulFU9HvyRSPpXZ60EWm8fJm3pmsSts6gnpmszZ688VmsModHVRxEDpjpRY9VlkbvqcbAFmyQaE4S3TX5I4aYBY18qU6tGL3hiXB34qh+UXmi3HA3U561a02P0o4nGTnY5q4R5B2zSiYzWkMUSrkRsHORj34pMtysbZYcRPLyrQdpPz13KjBQ6bZA6VnWtX4iSRXXphxrOH5Fz/wAxIzyiUcWcN4eVU3HWrEkDJuwoTJkGmsEU+Tf9jD/5ctf60n+I1er3Y5cdnbUHxk/xGr1JS7Y5F8GN1VSuq3uRj+Ey/EarAlTttTfVYhJqN5tv9Ik+I1RNt4n7qci1go4vStk55UdbgquM5oTRsOlRCnNaMl/RF+jXwlyohcYfA3B6b+FOr9PSsFCkAg96s/asyEkA4PninKztLCG5sByzu1J31/UdHxb9WSE+rWyWriZn7xHdUDfHn5VLSra6SNOExk8yfnRZLYygPcE8TMCcb4HQU1sIV4MKTxcwAMAClJbh0oTSess2tjdzKNlyvMiUY/Ch34m06IyOhkCnvBGyfOmESrgYJxnmetVpYXuZxHn6wzk+FB/beQrsra4QfTVa5hLllKlcrj7q0NhOlvBJLKxVUUtn7sUt0mH0MRt0j7ueIhVqlr18OH6JAdh9Y+NGhBylwJ2WJLkTahO11M0z54mbOcYqoRtuKsb9a4w25V0Y8LDlzevRfPlhjGKplDvTQwsW4seyqU0LKxPTwoiYGS+m67IKP/D1r65PjavVzsmcaBbbdZPjavUpJfsw8ejN338Y3f8AbyfEaA6g70a/21G7/t5PiNQVC2AN89KMuigBAockKtuRWk0/srqN7h1tzFEd/SS90Y9XP7q0endjdOtwDfObqUb8J7qe4c/bVuxItVNnzy1haXuxoWxzwOVSvi+nyWihQ0k7kDPIKMZr6FqCQgrBbxpHHHySNcAVhu3kTRLplyme47p7Tg/soFlra4GqKIqS0NcI08fpI1yuPqjc0WylSFOFQScbev2UG1YmIZ2OPdTWyaN5MuiNjpSvumh2UJRYW0ilVQWGAfD8BTGyteBXkI3Zt8ee2KnayK+eGIqvRqthschjahuSXJFCUniCWKrb3dijAF7iZU4fLcn7gauav2H066cy2jNaPjLADiU+wnau9n7L6VqaXTjKWuSM/wA8jA+4mtROfzL+JGBRKpvtAL4JS9T5JddnNTtFLz2cnox+uhDj17H8aUuoB2x7K+1gJBImT33258hVS+0DSNU4pJ7WMu3OSMlSfdTKvzsVlT/D44VxQpRlDX0PU/8AR+SWbTrteHpHMP8AqHyrM3vZXWbNCZrGRx4w9/8ACixti/oGVbRc7MD9CW+PF/javVPs8jx6RCjxvGwZwVdSCO+3SvUJyWml10OLP/R9ayXE0+o3EsjSSs/BGeFQCxOM8z91aTTNA0zTgGtLREblxEcTe800TGMVAErcFW5MMj10JzkxhRS6BtCrZwcE9KTapbNHHxg7A+2nknUjn0qhfD0tqdt+Xqq4s0ZdoCXydwaX6zpEeo2Ulq2OJjxRsf1XHKtFHb5Ur+sKBPAyjJQgePhWmaUsenzqyV1JSVSsikq6noRTBE9HIoHJt6f32jRXsv0iJhFcEYLY7r+vz86iug6gY0ykRZTtiQYNKWQlvCOhC6ElywVpldhnGeVN7GzmvpRHANge+5Gy/wCflR9I7MSs6vfSgKP/AE4iTn1n5e+tbbwR28YjhjWNByVRgVhVN/6B2eSo8QBWlqllbCGEesn9Y9TRyu4J5Acq6T3vIVFlL7ZIFHSwRb3llZU9NdekI7oGBRmkCHkAucDHWiABWVQNqqT8T3aRLy5mt9kLwwRXqGrjpyG1d9INj0NZwhLhHhXq6DkA16qIVIpSDETydip9dSvDhVlHONs+zrVe4PBbh15LNkH21ZuADE46EVv6QIcHccqpxrxGZPPOKNZOZbRG6gYNDzwXR/pLURBZPGYJi2+M1Z9GG7w3BG+atzwLMhHjVKycxsYJOY2Ga2mQgltAZCY/zbHmCMqfWKZQIFUArH6xvQHgw/EBsa9GWQ9ceNRrSDAV3lVdJDzoqNnnQ2sIebur62qecVF+Y9dSO9UQ5+spqvGM3krfzVAo3F+ex5UOHAMjHq2KsgHjxII87lS1dl7ohjHMg0G4BS/h89qPN/rPEeSLWiFlPqDHLFeqSDhQDwrlYIJnyulXkRPfidiPVnI+6mTNxWysOqZpXeSgxXRGMNFk/eP2VchfOlQN19EPwreEOaK3FHIv81qNeLhkaqGhSfnpV6Gm86B4z5VOpEKsc3eAbqKHqFvxgSx/WHh1qFwpKjmHH3123u8KFl+ritNfUQJay+kQZ543orADnQxCocSwnbqKnIc58qoh4N0FWIxgb86rwr3xVl2CLnoBvWZEOE8T48N6qavfJY2TyFgGIwvrqVtfW9zGJYJOIM3CDgjfOMVh+1mpG6nKRseBDjFbqr95ENZ2e1Fb+F3LZdQARV+XuJGnVmrA9l79rS5XJwp51uPSrPex8ByqrnNatr9ZEJXgxdQP4MBXT3nH9KTB9X7iiXi5MZ8GFDUgEnwkJ/GhLohZ4j416q4nTHebB616qwhndQcwwXMTnvKzAeatv+/rppA/6Hg/sxS7tLbzuFaGMtxHB3A5GrsMco0iNCveC8siicEK+iyYu2A/fetKDkVlNNt7iO64mj2z4j51qIchAGG9YnyWwNzHtxdaWyxhG3HcYinTrxCqE0DOCAOtajIoqI8kTZVtqtiUTKM7HxHWgRxy/VKZ38RRVgdDgLtnPOr4IHzuGHSiBzQQj88UTBCkkZA8DVPCGc1Rk0qV1tXC+nfjEbHIjbxUHYeNZe5VJJT6bJJbJI6/KmetW19f3TSehOCe6ONeXvoen6NezWrccXfSXHfcbKRzyCeRokoJJNM1GWfCjLaSuXlsI5pIiQMDvEe0AVoezOpmOf0F6jo3JWO/vxVHU5btrCaxtdO9Fhu4yyLsc7nOc1U0S01C0mV3hJ3ycsp/bWvVyjyy9X8Po8u4FJdRuzBKsSgs0s/CPcTTgEyRoxGCRkis/ex3DasrCMlF4jzHMkedAiYG1tCogUP3m3JPjvXq9boywqGG/WuVGQ//2Q=="/>
          <p:cNvSpPr>
            <a:spLocks noChangeAspect="1" noChangeArrowheads="1"/>
          </p:cNvSpPr>
          <p:nvPr/>
        </p:nvSpPr>
        <p:spPr bwMode="auto">
          <a:xfrm>
            <a:off x="155575" y="-411163"/>
            <a:ext cx="647700"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jpeg;base64,/9j/4AAQSkZJRgABAQAAAQABAAD/2wCEAAkGBwgHBgkIBwgKCgkLDRYPDQwMDRsUFRAWIB0iIiAdHx8kKDQsJCYxJx8fLT0tMTU3Ojo6Iys/RD84QzQ5OjcBCgoKDQwNGg8PGjclHyU3Nzc3Nzc3Nzc3Nzc3Nzc3Nzc3Nzc3Nzc3Nzc3Nzc3Nzc3Nzc3Nzc3Nzc3Nzc3Nzc3N//AABEIAK8AgwMBIgACEQEDEQH/xAAbAAACAwEBAQAAAAAAAAAAAAADBQIEBgEAB//EAEwQAAIBAwIDBAYFBgoIBwAAAAECAwAEEQUhEjFBBiJRYRNxgZGy0RQylKGxFSMlQsHwJDU2UmJyc5Oz4Qc0RVNVdMLxFiZDVGNkov/EABkBAAIDAQAAAAAAAAAAAAAAAAMEAAECBf/EACERAAIDAAIDAAMBAAAAAAAAAAABAgMRITEEEkETIlEy/9oADAMBAAIRAxEAPwBFqd/frql6Fv7sAXEgAE77DjPnVb8o6j/xC8+0P86Nqw/Sl7/zMvxmhpb5XiJwK6qSw5evSP0/UMfxjefaH+dR/KWory1C8/v3+ddZB+qpoRXfcYq/VE9mXbfVb76j314c/wDzt86nJqGoBv8AXbz7Q3zpfjFFiRpmC/earEitkwr6rqA5X93/AH7fOo/lTUgMm9u9+X8If50xt9HZgoOMnmRgg+qm9joEcuA5yudwQcj20GV0ExqPjTZlPylqTvg6jdjpvcP864NS1H/iF5/fv8601/2atoyWhlfnn6vKkk+lPG2Y3Rx4DY+qrjbXIk6LY/Cr9P1DP8YXv2h/nU/p2oY21G8+0P8AOgsjLsylT4EVHejYhVyl0H+najv+kLz7Q/zqDajqI/2hefaH+deVOIZockbfzcedT1RakyLanqOf4xvftD/OhvqWon/aN79pf51wrUClZcUFUz6X2OubiTs5avLcTu5MmWaViT+cbqTXKh2N27OWo85P8Rq9Sclyw6fBlr1OPVL0n/3EnxGuFOIYNWL4galecPW4k+I0MR55e2m9F0sBcAIxVd4sNTJVFClQHqKvSnHSiY1B3zjxq3C3BHiLCIfEcRz6qDH9I9MCEzGNu9yb21alvNOhJZrRZZTsEKkgn3/jSt1jk8R0PHpUFr7LVtPEoyWUHP1pD+Gdx7q0ujypswukwP1W3++sadRklkIhhijBGDgZPszTnR2V2CXHHxcixYk+3Axilmho1N8/pYyFdGzy4az93Zwtn0okUYx4599MobS2hB9G8/Efcai0Xpe4qNtsQQMeys6kUtbxGQ1Gw9FH6SNmaMdDuR8qox2/Hvtw+NbmfRVnj+oV8Rk4PlVPUdJhEj/RVCKn6gPKmaPIXQt5fivUzL/R8ddqFdbLhRtTK4jaPZhhqXTEHIp2L0501iKTCvAbVNl3rhG1XgNM3/ZD+T1r65Pjau1zsh/J619cnxtXaTl2xqPRnbtf0ne/8xJ8RrgB5YGKJdADUb0f/Yk+I1wDwpj4YI8B8aparex2UaKU4nk5eQpokbEjI61ju0k36UcHmgC58BWJyxBqIJy5LP5TkSLCtwq2/mfD34oVlJcXcr+i7gU7vjIUfv8AjSkzcUZXPUHApxFIttp6orbuwViOfLP45pY6C5GNoBj81lY1OC5Heb1VobAtGF4CFduo6VmNNueMIoUlF6ftrR2Dcb8XDv66xI16ts0lqhlwrOxOwLGnVtbRouMbeqlunQtGnGeZ39lNIy+Mg++kbJ6xyqv1WkHURsMUm1AgX7dCy5GOvjTmUniOelIdbcpJBImOMZ9tXQ/2J5EdgJdRtw2RsD0x0rOXAIcgjBzWovXUhDg8Em6/0WpFqA7/ABg97ODtXWon8Zw/Kr1ewvdc1xYC4IBAPnROJepOfOibDBG/tppiKRtuyULpoFsrMCQZOX9dq5Rey2+hWxA6v8bV2kpdsaXQju4AdQu87Zmk+I1NbUBQetCuboflC6z/AL+Qf/o1YilV2CgHHjR+TJ4IFOOdfMdVlabU7pz/AL1h95r6kyEHY7V8tuY+LULkE4/POcn+saBaMUdsFBG0kgA38hTOztnuS8AbABDE+BNdsvQ8fooiNt3kb9lNezsHHJM2N3k2PqoMv1WnQqjrwrWsF4l8Y1hecLsAhwK1Wn30li6JcaW8K8+PORUn0+WV/RkskbDDGM4I8N6DNp9vaW/ChcvkkuFwSDnbbHjS8pqXA3GvHqNlaXqXUchhP6oJ8t6ranrslmvDBbNM3IbilfZNpUVxg45HxxUtYsnuJwPTSKH3yOhoCSUgzTaCWuuXtzJwzWpiPPltXu0bkQ2zjZix/CrWm6ZLBFFmZpOHnxEnPn5GqvauBnW0IOOCQk+41uDX5FgGafo9FU/FLpchQ7q438/3/GqIlS6i757zeXI1ZM6Q2UocYDS4x5D/ALilcLt9KZO8VbJ58vKnq905s0vVple7iCZZQSM88fsqpxlGzjNOJXVA6t4UkmO2BT6OQ1j4Po/Y+dj2etTjO8nxtXKH2M/k3abDnJ/iNXqUl2xpR4M3cS8Wq3oYZ/hEmMdO+aYW0nCozufKkOoyumq33Bt/CZPjNSiu5CyoDheZ86acdQupZ2ajiQqRxD318917TZra9nuVA+jySHcHlnf9taI33eCkg0LVVN/pzxLgMO8MeVDnXqD1WJSM7a2peNfR5Bd8E+A23/GtRpUYtLkxkEDOc4wKo9krWKR5OIv6RehO2f2U0u4pFm4lXfcD3f5UpYuMOpVLGaaN1aPMbKSefhSzVJxgohHFnfFKfyqbC24EPpZyNgenmaU/SdQublXjXPguCc+ulFU9HvyRSPpXZ60EWm8fJm3pmsSts6gnpmszZ688VmsModHVRxEDpjpRY9VlkbvqcbAFmyQaE4S3TX5I4aYBY18qU6tGL3hiXB34qh+UXmi3HA3U561a02P0o4nGTnY5q4R5B2zSiYzWkMUSrkRsHORj34pMtysbZYcRPLyrQdpPz13KjBQ6bZA6VnWtX4iSRXXphxrOH5Fz/wAxIzyiUcWcN4eVU3HWrEkDJuwoTJkGmsEU+Tf9jD/5ctf60n+I1er3Y5cdnbUHxk/xGr1JS7Y5F8GN1VSuq3uRj+Ey/EarAlTttTfVYhJqN5tv9Ik+I1RNt4n7qci1go4vStk55UdbgquM5oTRsOlRCnNaMl/RF+jXwlyohcYfA3B6b+FOr9PSsFCkAg96s/asyEkA4PninKztLCG5sByzu1J31/UdHxb9WSE+rWyWriZn7xHdUDfHn5VLSra6SNOExk8yfnRZLYygPcE8TMCcb4HQU1sIV4MKTxcwAMAClJbh0oTSess2tjdzKNlyvMiUY/Ch34m06IyOhkCnvBGyfOmESrgYJxnmetVpYXuZxHn6wzk+FB/beQrsra4QfTVa5hLllKlcrj7q0NhOlvBJLKxVUUtn7sUt0mH0MRt0j7ueIhVqlr18OH6JAdh9Y+NGhBylwJ2WJLkTahO11M0z54mbOcYqoRtuKsb9a4w25V0Y8LDlzevRfPlhjGKplDvTQwsW4seyqU0LKxPTwoiYGS+m67IKP/D1r65PjavVzsmcaBbbdZPjavUpJfsw8ejN338Y3f8AbyfEaA6g70a/21G7/t5PiNQVC2AN89KMuigBAockKtuRWk0/srqN7h1tzFEd/SS90Y9XP7q0endjdOtwDfObqUb8J7qe4c/bVuxItVNnzy1haXuxoWxzwOVSvi+nyWihQ0k7kDPIKMZr6FqCQgrBbxpHHHySNcAVhu3kTRLplyme47p7Tg/soFlra4GqKIqS0NcI08fpI1yuPqjc0WylSFOFQScbev2UG1YmIZ2OPdTWyaN5MuiNjpSvumh2UJRYW0ilVQWGAfD8BTGyteBXkI3Zt8ee2KnayK+eGIqvRqthschjahuSXJFCUniCWKrb3dijAF7iZU4fLcn7gauav2H066cy2jNaPjLADiU+wnau9n7L6VqaXTjKWuSM/wA8jA+4mtROfzL+JGBRKpvtAL4JS9T5JddnNTtFLz2cnox+uhDj17H8aUuoB2x7K+1gJBImT33258hVS+0DSNU4pJ7WMu3OSMlSfdTKvzsVlT/D44VxQpRlDX0PU/8AR+SWbTrteHpHMP8AqHyrM3vZXWbNCZrGRx4w9/8ACixti/oGVbRc7MD9CW+PF/javVPs8jx6RCjxvGwZwVdSCO+3SvUJyWml10OLP/R9ayXE0+o3EsjSSs/BGeFQCxOM8z91aTTNA0zTgGtLREblxEcTe800TGMVAErcFW5MMj10JzkxhRS6BtCrZwcE9KTapbNHHxg7A+2nknUjn0qhfD0tqdt+Xqq4s0ZdoCXydwaX6zpEeo2Ulq2OJjxRsf1XHKtFHb5Ur+sKBPAyjJQgePhWmaUsenzqyV1JSVSsikq6noRTBE9HIoHJt6f32jRXsv0iJhFcEYLY7r+vz86iug6gY0ykRZTtiQYNKWQlvCOhC6ElywVpldhnGeVN7GzmvpRHANge+5Gy/wCflR9I7MSs6vfSgKP/AE4iTn1n5e+tbbwR28YjhjWNByVRgVhVN/6B2eSo8QBWlqllbCGEesn9Y9TRyu4J5Acq6T3vIVFlL7ZIFHSwRb3llZU9NdekI7oGBRmkCHkAucDHWiABWVQNqqT8T3aRLy5mt9kLwwRXqGrjpyG1d9INj0NZwhLhHhXq6DkA16qIVIpSDETydip9dSvDhVlHONs+zrVe4PBbh15LNkH21ZuADE46EVv6QIcHccqpxrxGZPPOKNZOZbRG6gYNDzwXR/pLURBZPGYJi2+M1Z9GG7w3BG+atzwLMhHjVKycxsYJOY2Ga2mQgltAZCY/zbHmCMqfWKZQIFUArH6xvQHgw/EBsa9GWQ9ceNRrSDAV3lVdJDzoqNnnQ2sIebur62qecVF+Y9dSO9UQ5+spqvGM3krfzVAo3F+ex5UOHAMjHq2KsgHjxII87lS1dl7ohjHMg0G4BS/h89qPN/rPEeSLWiFlPqDHLFeqSDhQDwrlYIJnyulXkRPfidiPVnI+6mTNxWysOqZpXeSgxXRGMNFk/eP2VchfOlQN19EPwreEOaK3FHIv81qNeLhkaqGhSfnpV6Gm86B4z5VOpEKsc3eAbqKHqFvxgSx/WHh1qFwpKjmHH3123u8KFl+ritNfUQJay+kQZ543orADnQxCocSwnbqKnIc58qoh4N0FWIxgb86rwr3xVl2CLnoBvWZEOE8T48N6qavfJY2TyFgGIwvrqVtfW9zGJYJOIM3CDgjfOMVh+1mpG6nKRseBDjFbqr95ENZ2e1Fb+F3LZdQARV+XuJGnVmrA9l79rS5XJwp51uPSrPex8ByqrnNatr9ZEJXgxdQP4MBXT3nH9KTB9X7iiXi5MZ8GFDUgEnwkJ/GhLohZ4j416q4nTHebB616qwhndQcwwXMTnvKzAeatv+/rppA/6Hg/sxS7tLbzuFaGMtxHB3A5GrsMco0iNCveC8siicEK+iyYu2A/fetKDkVlNNt7iO64mj2z4j51qIchAGG9YnyWwNzHtxdaWyxhG3HcYinTrxCqE0DOCAOtajIoqI8kTZVtqtiUTKM7HxHWgRxy/VKZ38RRVgdDgLtnPOr4IHzuGHSiBzQQj88UTBCkkZA8DVPCGc1Rk0qV1tXC+nfjEbHIjbxUHYeNZe5VJJT6bJJbJI6/KmetW19f3TSehOCe6ONeXvoen6NezWrccXfSXHfcbKRzyCeRokoJJNM1GWfCjLaSuXlsI5pIiQMDvEe0AVoezOpmOf0F6jo3JWO/vxVHU5btrCaxtdO9Fhu4yyLsc7nOc1U0S01C0mV3hJ3ycsp/bWvVyjyy9X8Po8u4FJdRuzBKsSgs0s/CPcTTgEyRoxGCRkis/ex3DasrCMlF4jzHMkedAiYG1tCogUP3m3JPjvXq9boywqGG/WuVGQ//2Q=="/>
          <p:cNvSpPr>
            <a:spLocks noChangeAspect="1" noChangeArrowheads="1"/>
          </p:cNvSpPr>
          <p:nvPr/>
        </p:nvSpPr>
        <p:spPr bwMode="auto">
          <a:xfrm>
            <a:off x="307975" y="-258763"/>
            <a:ext cx="647700" cy="866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4273" y="4642701"/>
            <a:ext cx="12477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589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24800" y="0"/>
            <a:ext cx="8229600" cy="1142040"/>
          </a:xfrm>
        </p:spPr>
        <p:txBody>
          <a:bodyPr/>
          <a:lstStyle/>
          <a:p>
            <a:r>
              <a:rPr lang="en-US"/>
              <a:t>Logical time</a:t>
            </a:r>
          </a:p>
        </p:txBody>
      </p:sp>
      <mc:AlternateContent xmlns:mc="http://schemas.openxmlformats.org/markup-compatibility/2006">
        <mc:Choice xmlns:a14="http://schemas.microsoft.com/office/drawing/2010/main" Requires="a14">
          <p:sp>
            <p:nvSpPr>
              <p:cNvPr id="90115" name="Rectangle 3"/>
              <p:cNvSpPr>
                <a:spLocks noGrp="1" noChangeArrowheads="1"/>
              </p:cNvSpPr>
              <p:nvPr>
                <p:ph type="body" idx="1"/>
              </p:nvPr>
            </p:nvSpPr>
            <p:spPr>
              <a:xfrm>
                <a:off x="457921" y="1286056"/>
                <a:ext cx="8229600" cy="5342961"/>
              </a:xfrm>
            </p:spPr>
            <p:txBody>
              <a:bodyPr/>
              <a:lstStyle/>
              <a:p>
                <a:pPr>
                  <a:lnSpc>
                    <a:spcPct val="90000"/>
                  </a:lnSpc>
                  <a:buSzPct val="45000"/>
                  <a:buFont typeface="Wingdings" pitchFamily="2" charset="2"/>
                  <a:buChar char=""/>
                </a:pPr>
                <a:r>
                  <a:rPr lang="en-US" sz="2500" dirty="0"/>
                  <a:t>An important abstraction, which simplifies programming for asynchronous networks</a:t>
                </a:r>
              </a:p>
              <a:p>
                <a:pPr>
                  <a:lnSpc>
                    <a:spcPct val="90000"/>
                  </a:lnSpc>
                  <a:buSzPct val="45000"/>
                  <a:buFont typeface="Wingdings" pitchFamily="2" charset="2"/>
                  <a:buChar char=""/>
                </a:pPr>
                <a:r>
                  <a:rPr lang="en-US" sz="2500" dirty="0"/>
                  <a:t>Imposes a single total order on events occurring at all locations.</a:t>
                </a:r>
              </a:p>
              <a:p>
                <a:pPr>
                  <a:lnSpc>
                    <a:spcPct val="90000"/>
                  </a:lnSpc>
                  <a:buSzPct val="45000"/>
                  <a:buFont typeface="Wingdings" pitchFamily="2" charset="2"/>
                  <a:buChar char=""/>
                </a:pPr>
                <a:r>
                  <a:rPr lang="en-US" sz="2500" dirty="0"/>
                  <a:t>Processes know the order.</a:t>
                </a:r>
              </a:p>
              <a:p>
                <a:pPr>
                  <a:lnSpc>
                    <a:spcPct val="90000"/>
                  </a:lnSpc>
                  <a:buSzPct val="45000"/>
                  <a:buFont typeface="Wingdings" pitchFamily="2" charset="2"/>
                  <a:buChar char=""/>
                </a:pPr>
                <a:r>
                  <a:rPr lang="en-US" sz="2500" dirty="0"/>
                  <a:t>Assign </a:t>
                </a:r>
                <a:r>
                  <a:rPr lang="en-US" sz="2500" dirty="0">
                    <a:solidFill>
                      <a:srgbClr val="990033"/>
                    </a:solidFill>
                  </a:rPr>
                  <a:t>logical times</a:t>
                </a:r>
                <a:r>
                  <a:rPr lang="en-US" sz="2500" dirty="0"/>
                  <a:t> (elements of some totally ordered set </a:t>
                </a:r>
                <a14:m>
                  <m:oMath xmlns:m="http://schemas.openxmlformats.org/officeDocument/2006/math">
                    <m:r>
                      <a:rPr lang="en-US" sz="2500" i="1" dirty="0" smtClean="0">
                        <a:latin typeface="Cambria Math"/>
                      </a:rPr>
                      <m:t>𝑇</m:t>
                    </m:r>
                  </m:oMath>
                </a14:m>
                <a:r>
                  <a:rPr lang="en-US" sz="2500" dirty="0"/>
                  <a:t>, </a:t>
                </a:r>
                <a:r>
                  <a:rPr lang="en-US" sz="2500" dirty="0" smtClean="0"/>
                  <a:t>such that the </a:t>
                </a:r>
                <a:r>
                  <a:rPr lang="en-US" sz="2500" dirty="0"/>
                  <a:t>real numbers) to all events in an execution of an asynchronous network system, subject to some properties that make the logical times “look like real times”.</a:t>
                </a:r>
              </a:p>
              <a:p>
                <a:pPr>
                  <a:lnSpc>
                    <a:spcPct val="90000"/>
                  </a:lnSpc>
                  <a:buSzPct val="45000"/>
                  <a:buFont typeface="Wingdings" pitchFamily="2" charset="2"/>
                  <a:buChar char=""/>
                </a:pPr>
                <a:r>
                  <a:rPr lang="en-US" sz="2500" dirty="0">
                    <a:solidFill>
                      <a:srgbClr val="990033"/>
                    </a:solidFill>
                  </a:rPr>
                  <a:t>Applications:</a:t>
                </a:r>
              </a:p>
              <a:p>
                <a:pPr lvl="1">
                  <a:lnSpc>
                    <a:spcPct val="90000"/>
                  </a:lnSpc>
                  <a:buSzPct val="75000"/>
                  <a:buFont typeface="Symbol" pitchFamily="18" charset="2"/>
                  <a:buChar char=""/>
                </a:pPr>
                <a:r>
                  <a:rPr lang="en-US" sz="2200" dirty="0"/>
                  <a:t>Global snapshot</a:t>
                </a:r>
              </a:p>
              <a:p>
                <a:pPr lvl="1">
                  <a:lnSpc>
                    <a:spcPct val="90000"/>
                  </a:lnSpc>
                  <a:buSzPct val="75000"/>
                  <a:buFont typeface="Symbol" pitchFamily="18" charset="2"/>
                  <a:buChar char=""/>
                </a:pPr>
                <a:r>
                  <a:rPr lang="en-US" sz="2200" dirty="0"/>
                  <a:t>Replicated state </a:t>
                </a:r>
                <a:r>
                  <a:rPr lang="en-US" sz="2200" dirty="0" smtClean="0"/>
                  <a:t>machines</a:t>
                </a:r>
              </a:p>
              <a:p>
                <a:pPr lvl="1">
                  <a:lnSpc>
                    <a:spcPct val="90000"/>
                  </a:lnSpc>
                  <a:buSzPct val="75000"/>
                  <a:buFont typeface="Symbol" pitchFamily="18" charset="2"/>
                  <a:buChar char=""/>
                </a:pPr>
                <a:r>
                  <a:rPr lang="en-US" sz="2200" dirty="0" smtClean="0"/>
                  <a:t>Distributed m</a:t>
                </a:r>
                <a:r>
                  <a:rPr lang="en-US" sz="2200" dirty="0" smtClean="0"/>
                  <a:t>utual </a:t>
                </a:r>
                <a:r>
                  <a:rPr lang="en-US" sz="2200" dirty="0" smtClean="0"/>
                  <a:t>exclusion</a:t>
                </a:r>
                <a:endParaRPr lang="en-US" sz="2200" dirty="0"/>
              </a:p>
              <a:p>
                <a:pPr lvl="1">
                  <a:lnSpc>
                    <a:spcPct val="90000"/>
                  </a:lnSpc>
                  <a:buSzPct val="75000"/>
                  <a:buFont typeface="Symbol" pitchFamily="18" charset="2"/>
                  <a:buChar char=""/>
                </a:pPr>
                <a:r>
                  <a:rPr lang="en-US" sz="2200" dirty="0" smtClean="0"/>
                  <a:t>…</a:t>
                </a:r>
                <a:endParaRPr lang="en-US" sz="2400" dirty="0"/>
              </a:p>
            </p:txBody>
          </p:sp>
        </mc:Choice>
        <mc:Fallback>
          <p:sp>
            <p:nvSpPr>
              <p:cNvPr id="90115" name="Rectangle 3"/>
              <p:cNvSpPr>
                <a:spLocks noGrp="1" noRot="1" noChangeAspect="1" noMove="1" noResize="1" noEditPoints="1" noAdjustHandles="1" noChangeArrowheads="1" noChangeShapeType="1" noTextEdit="1"/>
              </p:cNvSpPr>
              <p:nvPr>
                <p:ph type="body" idx="1"/>
              </p:nvPr>
            </p:nvSpPr>
            <p:spPr>
              <a:xfrm>
                <a:off x="457921" y="1286056"/>
                <a:ext cx="8229600" cy="5342961"/>
              </a:xfrm>
              <a:blipFill rotWithShape="1">
                <a:blip r:embed="rId2"/>
                <a:stretch>
                  <a:fillRect t="-1484" r="-2074" b="-1484"/>
                </a:stretch>
              </a:blipFill>
            </p:spPr>
            <p:txBody>
              <a:bodyPr/>
              <a:lstStyle/>
              <a:p>
                <a:r>
                  <a:rPr lang="en-US">
                    <a:noFill/>
                  </a:rPr>
                  <a:t> </a:t>
                </a:r>
              </a:p>
            </p:txBody>
          </p:sp>
        </mc:Fallback>
      </mc:AlternateContent>
    </p:spTree>
    <p:extLst>
      <p:ext uri="{BB962C8B-B14F-4D97-AF65-F5344CB8AC3E}">
        <p14:creationId xmlns:p14="http://schemas.microsoft.com/office/powerpoint/2010/main" val="383105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1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1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1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a:t>Logical time</a:t>
            </a:r>
          </a:p>
        </p:txBody>
      </p:sp>
      <mc:AlternateContent xmlns:mc="http://schemas.openxmlformats.org/markup-compatibility/2006" xmlns:a14="http://schemas.microsoft.com/office/drawing/2010/main">
        <mc:Choice Requires="a14">
          <p:sp>
            <p:nvSpPr>
              <p:cNvPr id="5122" name="Rectangle 2"/>
              <p:cNvSpPr>
                <a:spLocks noGrp="1" noChangeArrowheads="1"/>
              </p:cNvSpPr>
              <p:nvPr>
                <p:ph type="body" idx="1"/>
              </p:nvPr>
            </p:nvSpPr>
            <p:spPr>
              <a:xfrm>
                <a:off x="457920" y="4147635"/>
                <a:ext cx="8226720" cy="2386331"/>
              </a:xfrm>
              <a:ln/>
              <a:extLst>
                <a:ext uri="{91240B29-F687-4F45-9708-019B960494DF}">
                  <a14:hiddenLine w="9525">
                    <a:solidFill>
                      <a:srgbClr val="000000"/>
                    </a:solidFill>
                    <a:round/>
                    <a:headEnd/>
                    <a:tailEnd/>
                  </a14:hiddenLine>
                </a:ext>
              </a:extLst>
            </p:spPr>
            <p:txBody>
              <a:bodyPr lIns="0" tIns="0" rIns="0" bIns="0"/>
              <a:lstStyle/>
              <a:p>
                <a:pPr marL="305285" indent="-205923">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a:t>Consider a send/receive system </a:t>
                </a:r>
                <a14:m>
                  <m:oMath xmlns:m="http://schemas.openxmlformats.org/officeDocument/2006/math">
                    <m:r>
                      <a:rPr lang="en-US" sz="2400" i="1" dirty="0" smtClean="0">
                        <a:latin typeface="Cambria Math"/>
                      </a:rPr>
                      <m:t>𝐴</m:t>
                    </m:r>
                  </m:oMath>
                </a14:m>
                <a:r>
                  <a:rPr lang="en-US" sz="2400" dirty="0"/>
                  <a:t> with FIFO channels, based on a strongly connected digraph.</a:t>
                </a:r>
              </a:p>
              <a:p>
                <a:pPr marL="305285" indent="-205923">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a:t>Events of </a:t>
                </a:r>
                <a14:m>
                  <m:oMath xmlns:m="http://schemas.openxmlformats.org/officeDocument/2006/math">
                    <m:r>
                      <a:rPr lang="en-US" sz="2400" i="1" dirty="0" smtClean="0">
                        <a:latin typeface="Cambria Math"/>
                      </a:rPr>
                      <m:t>𝐴</m:t>
                    </m:r>
                  </m:oMath>
                </a14:m>
                <a:r>
                  <a:rPr lang="en-US" sz="2400" dirty="0"/>
                  <a:t>:</a:t>
                </a:r>
              </a:p>
              <a:p>
                <a:pPr marL="505448" lvl="1" indent="-172803">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000" dirty="0"/>
                  <a:t>User interface events</a:t>
                </a:r>
              </a:p>
              <a:p>
                <a:pPr marL="505448" lvl="1" indent="-172803">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000" dirty="0"/>
                  <a:t>Send and receive events</a:t>
                </a:r>
              </a:p>
              <a:p>
                <a:pPr marL="505448" lvl="1" indent="-172803">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000" dirty="0"/>
                  <a:t>Internal events of process automata</a:t>
                </a:r>
              </a:p>
              <a:p>
                <a:pPr marL="305285" indent="-205923">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a:solidFill>
                      <a:srgbClr val="990033"/>
                    </a:solidFill>
                  </a:rPr>
                  <a:t>Q:</a:t>
                </a:r>
                <a:r>
                  <a:rPr lang="en-US" sz="2400" dirty="0"/>
                  <a:t>  What conditions should logical times satisfy?</a:t>
                </a:r>
              </a:p>
            </p:txBody>
          </p:sp>
        </mc:Choice>
        <mc:Fallback xmlns="">
          <p:sp>
            <p:nvSpPr>
              <p:cNvPr id="5122" name="Rectangle 2"/>
              <p:cNvSpPr>
                <a:spLocks noGrp="1" noRot="1" noChangeAspect="1" noMove="1" noResize="1" noEditPoints="1" noAdjustHandles="1" noChangeArrowheads="1" noChangeShapeType="1" noTextEdit="1"/>
              </p:cNvSpPr>
              <p:nvPr>
                <p:ph type="body" idx="1"/>
              </p:nvPr>
            </p:nvSpPr>
            <p:spPr>
              <a:xfrm>
                <a:off x="457920" y="4147635"/>
                <a:ext cx="8226720" cy="2386331"/>
              </a:xfrm>
              <a:blipFill rotWithShape="1">
                <a:blip r:embed="rId3"/>
                <a:stretch>
                  <a:fillRect t="-6633" r="-2148" b="-1531"/>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
        <p:nvSpPr>
          <p:cNvPr id="5123" name="Oval 3"/>
          <p:cNvSpPr>
            <a:spLocks noChangeArrowheads="1"/>
          </p:cNvSpPr>
          <p:nvPr/>
        </p:nvSpPr>
        <p:spPr bwMode="auto">
          <a:xfrm>
            <a:off x="2619360" y="2989754"/>
            <a:ext cx="4354560" cy="829527"/>
          </a:xfrm>
          <a:prstGeom prst="ellipse">
            <a:avLst/>
          </a:prstGeom>
          <a:solidFill>
            <a:schemeClr val="accent6">
              <a:lumMod val="60000"/>
              <a:lumOff val="40000"/>
            </a:schemeClr>
          </a:solidFill>
          <a:ln w="18360">
            <a:solidFill>
              <a:srgbClr val="000000"/>
            </a:solidFill>
            <a:round/>
            <a:headEnd/>
            <a:tailEnd/>
          </a:ln>
          <a:effectLst/>
          <a:extLst/>
        </p:spPr>
        <p:txBody>
          <a:bodyPr lIns="89776" tIns="48968" rIns="89776" bIns="48968" anchor="ctr" anchorCtr="1"/>
          <a:lstStyle/>
          <a:p>
            <a:pPr algn="ctr">
              <a:tabLst>
                <a:tab pos="656650" algn="l"/>
                <a:tab pos="1313299" algn="l"/>
                <a:tab pos="1969949" algn="l"/>
                <a:tab pos="2626599" algn="l"/>
                <a:tab pos="3283248" algn="l"/>
                <a:tab pos="3939898" algn="l"/>
              </a:tabLst>
            </a:pPr>
            <a:r>
              <a:rPr lang="en-US" sz="2500">
                <a:solidFill>
                  <a:srgbClr val="000000"/>
                </a:solidFill>
              </a:rPr>
              <a:t>Message system</a:t>
            </a:r>
          </a:p>
        </p:txBody>
      </p:sp>
      <p:sp>
        <p:nvSpPr>
          <p:cNvPr id="5124" name="Oval 4"/>
          <p:cNvSpPr>
            <a:spLocks noChangeArrowheads="1"/>
          </p:cNvSpPr>
          <p:nvPr/>
        </p:nvSpPr>
        <p:spPr bwMode="auto">
          <a:xfrm>
            <a:off x="1647360" y="2302802"/>
            <a:ext cx="622080" cy="620705"/>
          </a:xfrm>
          <a:prstGeom prst="ellipse">
            <a:avLst/>
          </a:prstGeom>
          <a:solidFill>
            <a:schemeClr val="accent1">
              <a:lumMod val="60000"/>
              <a:lumOff val="40000"/>
            </a:schemeClr>
          </a:solidFill>
          <a:ln w="18360">
            <a:solidFill>
              <a:srgbClr val="000000"/>
            </a:solidFill>
            <a:round/>
            <a:headEnd/>
            <a:tailEnd/>
          </a:ln>
          <a:effectLst/>
          <a:extLst/>
        </p:spPr>
        <p:txBody>
          <a:bodyPr lIns="89776" tIns="48968" rIns="89776" bIns="48968" anchor="ctr" anchorCtr="1"/>
          <a:lstStyle/>
          <a:p>
            <a:pPr algn="ctr"/>
            <a:r>
              <a:rPr lang="en-US" sz="2200" dirty="0">
                <a:solidFill>
                  <a:srgbClr val="000000"/>
                </a:solidFill>
              </a:rPr>
              <a:t>P</a:t>
            </a:r>
            <a:r>
              <a:rPr lang="en-US" sz="2200" baseline="-33000" dirty="0">
                <a:solidFill>
                  <a:srgbClr val="000000"/>
                </a:solidFill>
              </a:rPr>
              <a:t>1</a:t>
            </a:r>
          </a:p>
        </p:txBody>
      </p:sp>
      <p:sp>
        <p:nvSpPr>
          <p:cNvPr id="5125" name="Line 5"/>
          <p:cNvSpPr>
            <a:spLocks noChangeShapeType="1"/>
          </p:cNvSpPr>
          <p:nvPr/>
        </p:nvSpPr>
        <p:spPr bwMode="auto">
          <a:xfrm>
            <a:off x="2106720" y="2891824"/>
            <a:ext cx="512640" cy="51269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26" name="Line 6"/>
          <p:cNvSpPr>
            <a:spLocks noChangeShapeType="1"/>
          </p:cNvSpPr>
          <p:nvPr/>
        </p:nvSpPr>
        <p:spPr bwMode="auto">
          <a:xfrm>
            <a:off x="2171520" y="2793893"/>
            <a:ext cx="512640" cy="512694"/>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27" name="Line 7"/>
          <p:cNvSpPr>
            <a:spLocks noChangeShapeType="1"/>
          </p:cNvSpPr>
          <p:nvPr/>
        </p:nvSpPr>
        <p:spPr bwMode="auto">
          <a:xfrm>
            <a:off x="1854720" y="1712341"/>
            <a:ext cx="1440" cy="62358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28" name="Line 8"/>
          <p:cNvSpPr>
            <a:spLocks noChangeShapeType="1"/>
          </p:cNvSpPr>
          <p:nvPr/>
        </p:nvSpPr>
        <p:spPr bwMode="auto">
          <a:xfrm>
            <a:off x="2050560" y="1715220"/>
            <a:ext cx="1440" cy="620705"/>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29" name="Oval 9"/>
          <p:cNvSpPr>
            <a:spLocks noChangeArrowheads="1"/>
          </p:cNvSpPr>
          <p:nvPr/>
        </p:nvSpPr>
        <p:spPr bwMode="auto">
          <a:xfrm>
            <a:off x="2936160" y="2062297"/>
            <a:ext cx="622080" cy="622145"/>
          </a:xfrm>
          <a:prstGeom prst="ellipse">
            <a:avLst/>
          </a:prstGeom>
          <a:solidFill>
            <a:schemeClr val="accent1">
              <a:lumMod val="60000"/>
              <a:lumOff val="40000"/>
            </a:schemeClr>
          </a:solidFill>
          <a:ln w="18360">
            <a:solidFill>
              <a:srgbClr val="000000"/>
            </a:solidFill>
            <a:round/>
            <a:headEnd/>
            <a:tailEnd/>
          </a:ln>
          <a:effectLst/>
          <a:extLst/>
        </p:spPr>
        <p:txBody>
          <a:bodyPr lIns="89776" tIns="48968" rIns="89776" bIns="48968" anchor="ctr" anchorCtr="1"/>
          <a:lstStyle/>
          <a:p>
            <a:pPr algn="ctr"/>
            <a:r>
              <a:rPr lang="en-US" sz="2200">
                <a:solidFill>
                  <a:srgbClr val="000000"/>
                </a:solidFill>
              </a:rPr>
              <a:t>P</a:t>
            </a:r>
            <a:r>
              <a:rPr lang="en-US" sz="2200" baseline="-33000">
                <a:solidFill>
                  <a:srgbClr val="000000"/>
                </a:solidFill>
              </a:rPr>
              <a:t>2</a:t>
            </a:r>
          </a:p>
        </p:txBody>
      </p:sp>
      <p:sp>
        <p:nvSpPr>
          <p:cNvPr id="5130" name="Line 10"/>
          <p:cNvSpPr>
            <a:spLocks noChangeShapeType="1"/>
          </p:cNvSpPr>
          <p:nvPr/>
        </p:nvSpPr>
        <p:spPr bwMode="auto">
          <a:xfrm>
            <a:off x="3415680" y="2608114"/>
            <a:ext cx="207360" cy="414764"/>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31" name="Line 11"/>
          <p:cNvSpPr>
            <a:spLocks noChangeShapeType="1"/>
          </p:cNvSpPr>
          <p:nvPr/>
        </p:nvSpPr>
        <p:spPr bwMode="auto">
          <a:xfrm>
            <a:off x="3143521" y="1473275"/>
            <a:ext cx="144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32" name="Line 12"/>
          <p:cNvSpPr>
            <a:spLocks noChangeShapeType="1"/>
          </p:cNvSpPr>
          <p:nvPr/>
        </p:nvSpPr>
        <p:spPr bwMode="auto">
          <a:xfrm>
            <a:off x="3340800" y="1473275"/>
            <a:ext cx="0" cy="622145"/>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33" name="Oval 13"/>
          <p:cNvSpPr>
            <a:spLocks noChangeArrowheads="1"/>
          </p:cNvSpPr>
          <p:nvPr/>
        </p:nvSpPr>
        <p:spPr bwMode="auto">
          <a:xfrm>
            <a:off x="7388640" y="2193351"/>
            <a:ext cx="622080" cy="623585"/>
          </a:xfrm>
          <a:prstGeom prst="ellipse">
            <a:avLst/>
          </a:prstGeom>
          <a:solidFill>
            <a:schemeClr val="accent1">
              <a:lumMod val="60000"/>
              <a:lumOff val="40000"/>
            </a:schemeClr>
          </a:solidFill>
          <a:ln w="18360">
            <a:solidFill>
              <a:srgbClr val="000000"/>
            </a:solidFill>
            <a:round/>
            <a:headEnd/>
            <a:tailEnd/>
          </a:ln>
          <a:effectLst/>
          <a:extLst/>
        </p:spPr>
        <p:txBody>
          <a:bodyPr lIns="89776" tIns="48968" rIns="89776" bIns="48968" anchor="ctr" anchorCtr="1"/>
          <a:lstStyle/>
          <a:p>
            <a:pPr algn="ctr"/>
            <a:r>
              <a:rPr lang="en-US" sz="2200">
                <a:solidFill>
                  <a:srgbClr val="000000"/>
                </a:solidFill>
              </a:rPr>
              <a:t>P</a:t>
            </a:r>
            <a:r>
              <a:rPr lang="en-US" sz="2200" baseline="-33000">
                <a:solidFill>
                  <a:srgbClr val="000000"/>
                </a:solidFill>
              </a:rPr>
              <a:t>n</a:t>
            </a:r>
          </a:p>
        </p:txBody>
      </p:sp>
      <p:sp>
        <p:nvSpPr>
          <p:cNvPr id="5134" name="Line 14"/>
          <p:cNvSpPr>
            <a:spLocks noChangeShapeType="1"/>
          </p:cNvSpPr>
          <p:nvPr/>
        </p:nvSpPr>
        <p:spPr bwMode="auto">
          <a:xfrm flipH="1">
            <a:off x="6796800" y="2639798"/>
            <a:ext cx="62496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35" name="Line 15"/>
          <p:cNvSpPr>
            <a:spLocks noChangeShapeType="1"/>
          </p:cNvSpPr>
          <p:nvPr/>
        </p:nvSpPr>
        <p:spPr bwMode="auto">
          <a:xfrm>
            <a:off x="7596001" y="1602889"/>
            <a:ext cx="144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36" name="Line 16"/>
          <p:cNvSpPr>
            <a:spLocks noChangeShapeType="1"/>
          </p:cNvSpPr>
          <p:nvPr/>
        </p:nvSpPr>
        <p:spPr bwMode="auto">
          <a:xfrm>
            <a:off x="7791841" y="1604328"/>
            <a:ext cx="1440" cy="623586"/>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37" name="Line 17"/>
          <p:cNvSpPr>
            <a:spLocks noChangeShapeType="1"/>
          </p:cNvSpPr>
          <p:nvPr/>
        </p:nvSpPr>
        <p:spPr bwMode="auto">
          <a:xfrm>
            <a:off x="3286080" y="2672920"/>
            <a:ext cx="207360" cy="414764"/>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38" name="Line 18"/>
          <p:cNvSpPr>
            <a:spLocks noChangeShapeType="1"/>
          </p:cNvSpPr>
          <p:nvPr/>
        </p:nvSpPr>
        <p:spPr bwMode="auto">
          <a:xfrm flipH="1">
            <a:off x="6927841" y="2737728"/>
            <a:ext cx="624960" cy="623585"/>
          </a:xfrm>
          <a:prstGeom prst="line">
            <a:avLst/>
          </a:prstGeom>
          <a:noFill/>
          <a:ln w="1836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39" name="Oval 19"/>
          <p:cNvSpPr>
            <a:spLocks noChangeArrowheads="1"/>
          </p:cNvSpPr>
          <p:nvPr/>
        </p:nvSpPr>
        <p:spPr bwMode="auto">
          <a:xfrm>
            <a:off x="4168800" y="2214952"/>
            <a:ext cx="57600" cy="59047"/>
          </a:xfrm>
          <a:prstGeom prst="ellipse">
            <a:avLst/>
          </a:prstGeom>
          <a:solidFill>
            <a:srgbClr val="000000"/>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5140" name="Oval 20"/>
          <p:cNvSpPr>
            <a:spLocks noChangeArrowheads="1"/>
          </p:cNvSpPr>
          <p:nvPr/>
        </p:nvSpPr>
        <p:spPr bwMode="auto">
          <a:xfrm>
            <a:off x="4364640" y="2214952"/>
            <a:ext cx="57600" cy="59047"/>
          </a:xfrm>
          <a:prstGeom prst="ellipse">
            <a:avLst/>
          </a:prstGeom>
          <a:solidFill>
            <a:srgbClr val="000000"/>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5141" name="Oval 21"/>
          <p:cNvSpPr>
            <a:spLocks noChangeArrowheads="1"/>
          </p:cNvSpPr>
          <p:nvPr/>
        </p:nvSpPr>
        <p:spPr bwMode="auto">
          <a:xfrm>
            <a:off x="4560480" y="2214952"/>
            <a:ext cx="57600" cy="59047"/>
          </a:xfrm>
          <a:prstGeom prst="ellipse">
            <a:avLst/>
          </a:prstGeom>
          <a:solidFill>
            <a:srgbClr val="000000"/>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5142" name="Oval 22"/>
          <p:cNvSpPr>
            <a:spLocks noChangeArrowheads="1"/>
          </p:cNvSpPr>
          <p:nvPr/>
        </p:nvSpPr>
        <p:spPr bwMode="auto">
          <a:xfrm>
            <a:off x="6193440" y="2312883"/>
            <a:ext cx="57600" cy="57606"/>
          </a:xfrm>
          <a:prstGeom prst="ellipse">
            <a:avLst/>
          </a:prstGeom>
          <a:solidFill>
            <a:srgbClr val="000000"/>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5143" name="Oval 23"/>
          <p:cNvSpPr>
            <a:spLocks noChangeArrowheads="1"/>
          </p:cNvSpPr>
          <p:nvPr/>
        </p:nvSpPr>
        <p:spPr bwMode="auto">
          <a:xfrm>
            <a:off x="6389280" y="2312883"/>
            <a:ext cx="57600" cy="57606"/>
          </a:xfrm>
          <a:prstGeom prst="ellipse">
            <a:avLst/>
          </a:prstGeom>
          <a:solidFill>
            <a:srgbClr val="000000"/>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5144" name="Oval 24"/>
          <p:cNvSpPr>
            <a:spLocks noChangeArrowheads="1"/>
          </p:cNvSpPr>
          <p:nvPr/>
        </p:nvSpPr>
        <p:spPr bwMode="auto">
          <a:xfrm>
            <a:off x="6585120" y="2312883"/>
            <a:ext cx="57600" cy="57606"/>
          </a:xfrm>
          <a:prstGeom prst="ellipse">
            <a:avLst/>
          </a:prstGeom>
          <a:solidFill>
            <a:srgbClr val="000000"/>
          </a:solidFill>
          <a:ln w="1836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5145" name="Text Box 25"/>
          <p:cNvSpPr txBox="1">
            <a:spLocks noChangeArrowheads="1"/>
          </p:cNvSpPr>
          <p:nvPr/>
        </p:nvSpPr>
        <p:spPr bwMode="auto">
          <a:xfrm>
            <a:off x="836640" y="1680657"/>
            <a:ext cx="977760" cy="612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pPr algn="r"/>
            <a:r>
              <a:rPr lang="en-US"/>
              <a:t>user</a:t>
            </a:r>
          </a:p>
          <a:p>
            <a:pPr algn="r"/>
            <a:r>
              <a:rPr lang="en-US"/>
              <a:t>interface</a:t>
            </a:r>
          </a:p>
        </p:txBody>
      </p:sp>
      <p:sp>
        <p:nvSpPr>
          <p:cNvPr id="5146" name="Text Box 26"/>
          <p:cNvSpPr txBox="1">
            <a:spLocks noChangeArrowheads="1"/>
          </p:cNvSpPr>
          <p:nvPr/>
        </p:nvSpPr>
        <p:spPr bwMode="auto">
          <a:xfrm>
            <a:off x="1553761" y="2956631"/>
            <a:ext cx="842400" cy="6120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tabLst>
                <a:tab pos="723900" algn="l"/>
              </a:tabLst>
              <a:defRPr>
                <a:solidFill>
                  <a:srgbClr val="000000"/>
                </a:solidFill>
                <a:latin typeface="Arial" charset="0"/>
                <a:cs typeface="Arial" charset="0"/>
              </a:defRPr>
            </a:lvl1pPr>
            <a:lvl2pPr>
              <a:tabLst>
                <a:tab pos="723900" algn="l"/>
              </a:tabLst>
              <a:defRPr>
                <a:solidFill>
                  <a:srgbClr val="000000"/>
                </a:solidFill>
                <a:latin typeface="Arial" charset="0"/>
                <a:cs typeface="Arial" charset="0"/>
              </a:defRPr>
            </a:lvl2pPr>
            <a:lvl3pPr indent="-230188">
              <a:tabLst>
                <a:tab pos="723900" algn="l"/>
              </a:tabLst>
              <a:defRPr>
                <a:solidFill>
                  <a:srgbClr val="000000"/>
                </a:solidFill>
                <a:latin typeface="Arial" charset="0"/>
                <a:cs typeface="Arial" charset="0"/>
              </a:defRPr>
            </a:lvl3pPr>
            <a:lvl4pPr>
              <a:tabLst>
                <a:tab pos="723900" algn="l"/>
              </a:tabLst>
              <a:defRPr>
                <a:solidFill>
                  <a:srgbClr val="000000"/>
                </a:solidFill>
                <a:latin typeface="Arial" charset="0"/>
                <a:cs typeface="Arial" charset="0"/>
              </a:defRPr>
            </a:lvl4pPr>
            <a:lvl5pPr>
              <a:tabLst>
                <a:tab pos="723900" algn="l"/>
              </a:tabLst>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tabLst>
                <a:tab pos="723900" algn="l"/>
              </a:tabLst>
              <a:defRPr>
                <a:solidFill>
                  <a:srgbClr val="000000"/>
                </a:solidFill>
                <a:latin typeface="Arial" charset="0"/>
                <a:cs typeface="Arial" charset="0"/>
              </a:defRPr>
            </a:lvl9pPr>
          </a:lstStyle>
          <a:p>
            <a:r>
              <a:rPr lang="en-US"/>
              <a:t>send,</a:t>
            </a:r>
          </a:p>
          <a:p>
            <a:r>
              <a:rPr lang="en-US"/>
              <a:t>receive</a:t>
            </a:r>
          </a:p>
        </p:txBody>
      </p:sp>
    </p:spTree>
    <p:extLst>
      <p:ext uri="{BB962C8B-B14F-4D97-AF65-F5344CB8AC3E}">
        <p14:creationId xmlns:p14="http://schemas.microsoft.com/office/powerpoint/2010/main" val="11216924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Logical time</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type="body" idx="1"/>
              </p:nvPr>
            </p:nvSpPr>
            <p:spPr>
              <a:xfrm>
                <a:off x="457200" y="1371600"/>
                <a:ext cx="8229600" cy="5181600"/>
              </a:xfrm>
            </p:spPr>
            <p:txBody>
              <a:bodyPr>
                <a:normAutofit/>
              </a:bodyPr>
              <a:lstStyle/>
              <a:p>
                <a:pPr>
                  <a:lnSpc>
                    <a:spcPct val="80000"/>
                  </a:lnSpc>
                  <a:buSzPct val="45000"/>
                  <a:buFont typeface="Wingdings" pitchFamily="2" charset="2"/>
                  <a:buChar char=""/>
                </a:pPr>
                <a:r>
                  <a:rPr lang="en-US" sz="2400" dirty="0" smtClean="0"/>
                  <a:t>For execution </a:t>
                </a:r>
                <a:r>
                  <a:rPr lang="en-US" sz="2400" dirty="0">
                    <a:sym typeface="Symbol" pitchFamily="18" charset="2"/>
                  </a:rPr>
                  <a:t></a:t>
                </a:r>
                <a:r>
                  <a:rPr lang="en-US" sz="2400" dirty="0"/>
                  <a:t>, function</a:t>
                </a:r>
                <a:r>
                  <a:rPr lang="en-US" sz="2400" dirty="0">
                    <a:solidFill>
                      <a:schemeClr val="accent2"/>
                    </a:solidFill>
                  </a:rPr>
                  <a:t> </a:t>
                </a:r>
                <a14:m>
                  <m:oMath xmlns:m="http://schemas.openxmlformats.org/officeDocument/2006/math">
                    <m:r>
                      <a:rPr lang="en-US" sz="2400" i="1" dirty="0" smtClean="0">
                        <a:solidFill>
                          <a:schemeClr val="accent2">
                            <a:lumMod val="75000"/>
                          </a:schemeClr>
                        </a:solidFill>
                        <a:latin typeface="Cambria Math"/>
                      </a:rPr>
                      <m:t>𝑙𝑡𝑖𝑚𝑒</m:t>
                    </m:r>
                  </m:oMath>
                </a14:m>
                <a:r>
                  <a:rPr lang="en-US" sz="2400" dirty="0"/>
                  <a:t> from events in </a:t>
                </a:r>
                <a:r>
                  <a:rPr lang="en-US" sz="2400" dirty="0">
                    <a:sym typeface="Symbol" pitchFamily="18" charset="2"/>
                  </a:rPr>
                  <a:t></a:t>
                </a:r>
                <a:r>
                  <a:rPr lang="en-US" sz="2400" dirty="0"/>
                  <a:t> to totally-ordered set </a:t>
                </a:r>
                <a14:m>
                  <m:oMath xmlns:m="http://schemas.openxmlformats.org/officeDocument/2006/math">
                    <m:r>
                      <a:rPr lang="en-US" sz="2400" i="1" dirty="0" smtClean="0">
                        <a:latin typeface="Cambria Math"/>
                      </a:rPr>
                      <m:t>𝑇</m:t>
                    </m:r>
                  </m:oMath>
                </a14:m>
                <a:r>
                  <a:rPr lang="en-US" sz="2400" dirty="0"/>
                  <a:t> is a </a:t>
                </a:r>
                <a:r>
                  <a:rPr lang="en-US" sz="2400" dirty="0">
                    <a:solidFill>
                      <a:schemeClr val="accent2">
                        <a:lumMod val="75000"/>
                      </a:schemeClr>
                    </a:solidFill>
                  </a:rPr>
                  <a:t>logical time assignment </a:t>
                </a:r>
                <a:r>
                  <a:rPr lang="en-US" sz="2400" dirty="0"/>
                  <a:t>if: </a:t>
                </a:r>
              </a:p>
              <a:p>
                <a:pPr>
                  <a:lnSpc>
                    <a:spcPct val="80000"/>
                  </a:lnSpc>
                  <a:spcAft>
                    <a:spcPts val="1032"/>
                  </a:spcAft>
                  <a:buFontTx/>
                  <a:buChar char=" "/>
                </a:pPr>
                <a:r>
                  <a:rPr lang="en-US" sz="1800" dirty="0"/>
                  <a:t>1</a:t>
                </a:r>
                <a14:m>
                  <m:oMath xmlns:m="http://schemas.openxmlformats.org/officeDocument/2006/math">
                    <m:r>
                      <a:rPr lang="en-US" sz="2000" i="1" dirty="0" smtClean="0">
                        <a:solidFill>
                          <a:schemeClr val="accent2">
                            <a:lumMod val="75000"/>
                          </a:schemeClr>
                        </a:solidFill>
                        <a:latin typeface="Cambria Math"/>
                      </a:rPr>
                      <m:t>. </m:t>
                    </m:r>
                    <m:r>
                      <a:rPr lang="en-US" sz="2000" i="1" dirty="0" err="1">
                        <a:solidFill>
                          <a:schemeClr val="accent2">
                            <a:lumMod val="75000"/>
                          </a:schemeClr>
                        </a:solidFill>
                        <a:latin typeface="Cambria Math"/>
                      </a:rPr>
                      <m:t>𝑙𝑡𝑖𝑚𝑒𝑠</m:t>
                    </m:r>
                    <m:r>
                      <a:rPr lang="en-US" sz="2000" i="1" dirty="0">
                        <a:solidFill>
                          <a:schemeClr val="accent2">
                            <a:lumMod val="75000"/>
                          </a:schemeClr>
                        </a:solidFill>
                        <a:latin typeface="Cambria Math"/>
                      </a:rPr>
                      <m:t> </m:t>
                    </m:r>
                  </m:oMath>
                </a14:m>
                <a:r>
                  <a:rPr lang="en-US" sz="2000" dirty="0"/>
                  <a:t>are distinct: </a:t>
                </a:r>
                <a:r>
                  <a:rPr lang="en-US" sz="2000" dirty="0">
                    <a:solidFill>
                      <a:schemeClr val="accent2"/>
                    </a:solidFill>
                  </a:rPr>
                  <a:t> </a:t>
                </a:r>
                <a14:m>
                  <m:oMath xmlns:m="http://schemas.openxmlformats.org/officeDocument/2006/math">
                    <m:r>
                      <a:rPr lang="en-US" sz="2000" i="1" dirty="0" smtClean="0">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baseline="-33000" dirty="0">
                        <a:latin typeface="Cambria Math"/>
                      </a:rPr>
                      <m:t>1</m:t>
                    </m:r>
                    <m:r>
                      <a:rPr lang="en-US" sz="2000" i="1" dirty="0">
                        <a:latin typeface="Cambria Math"/>
                      </a:rPr>
                      <m:t>) ≠ </m:t>
                    </m:r>
                    <m:r>
                      <a:rPr lang="en-US" sz="2000" i="1" dirty="0" err="1">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baseline="-33000" dirty="0">
                        <a:latin typeface="Cambria Math"/>
                      </a:rPr>
                      <m:t>2</m:t>
                    </m:r>
                    <m:r>
                      <a:rPr lang="en-US" sz="2000" i="1" dirty="0">
                        <a:latin typeface="Cambria Math"/>
                      </a:rPr>
                      <m:t>) </m:t>
                    </m:r>
                  </m:oMath>
                </a14:m>
                <a:r>
                  <a:rPr lang="en-US" sz="2000" dirty="0"/>
                  <a:t>if </a:t>
                </a:r>
                <a14:m>
                  <m:oMath xmlns:m="http://schemas.openxmlformats.org/officeDocument/2006/math">
                    <m:r>
                      <a:rPr lang="en-US" sz="2000" i="1" dirty="0" smtClean="0">
                        <a:latin typeface="Cambria Math"/>
                      </a:rPr>
                      <m:t>𝑒</m:t>
                    </m:r>
                    <m:r>
                      <a:rPr lang="en-US" sz="2000" i="1" baseline="-33000" dirty="0">
                        <a:latin typeface="Cambria Math"/>
                      </a:rPr>
                      <m:t>1</m:t>
                    </m:r>
                    <m:r>
                      <a:rPr lang="en-US" sz="2000" i="1" dirty="0">
                        <a:latin typeface="Cambria Math"/>
                      </a:rPr>
                      <m:t> ≠ </m:t>
                    </m:r>
                    <m:r>
                      <a:rPr lang="en-US" sz="2000" i="1" dirty="0">
                        <a:latin typeface="Cambria Math"/>
                      </a:rPr>
                      <m:t>𝑒</m:t>
                    </m:r>
                    <m:r>
                      <a:rPr lang="en-US" sz="2000" i="1" baseline="-33000" dirty="0">
                        <a:latin typeface="Cambria Math"/>
                      </a:rPr>
                      <m:t>2</m:t>
                    </m:r>
                    <m:r>
                      <a:rPr lang="en-US" sz="2000" i="1" dirty="0">
                        <a:latin typeface="Cambria Math"/>
                      </a:rPr>
                      <m:t>.</m:t>
                    </m:r>
                  </m:oMath>
                </a14:m>
                <a:endParaRPr lang="en-US" sz="2000" dirty="0"/>
              </a:p>
              <a:p>
                <a:pPr>
                  <a:lnSpc>
                    <a:spcPct val="80000"/>
                  </a:lnSpc>
                  <a:spcAft>
                    <a:spcPts val="1032"/>
                  </a:spcAft>
                  <a:buFontTx/>
                  <a:buChar char=" "/>
                </a:pPr>
                <a:r>
                  <a:rPr lang="en-US" sz="2000" dirty="0"/>
                  <a:t>2. </a:t>
                </a:r>
                <a14:m>
                  <m:oMath xmlns:m="http://schemas.openxmlformats.org/officeDocument/2006/math">
                    <m:r>
                      <a:rPr lang="en-US" sz="2000" i="1" dirty="0" smtClean="0">
                        <a:solidFill>
                          <a:schemeClr val="accent2">
                            <a:lumMod val="75000"/>
                          </a:schemeClr>
                        </a:solidFill>
                        <a:latin typeface="Cambria Math"/>
                      </a:rPr>
                      <m:t>𝑙𝑡𝑖𝑚𝑒𝑠</m:t>
                    </m:r>
                  </m:oMath>
                </a14:m>
                <a:r>
                  <a:rPr lang="en-US" sz="2000" dirty="0"/>
                  <a:t> of events at each process are monotonically increasing.</a:t>
                </a:r>
              </a:p>
              <a:p>
                <a:pPr>
                  <a:lnSpc>
                    <a:spcPct val="80000"/>
                  </a:lnSpc>
                  <a:spcAft>
                    <a:spcPts val="1032"/>
                  </a:spcAft>
                  <a:buFontTx/>
                  <a:buChar char=" "/>
                </a:pPr>
                <a:r>
                  <a:rPr lang="en-US" sz="2000" dirty="0"/>
                  <a:t>3.</a:t>
                </a:r>
                <a:r>
                  <a:rPr lang="en-US" sz="2000" dirty="0">
                    <a:solidFill>
                      <a:schemeClr val="accent2"/>
                    </a:solidFill>
                  </a:rPr>
                  <a:t> </a:t>
                </a:r>
                <a14:m>
                  <m:oMath xmlns:m="http://schemas.openxmlformats.org/officeDocument/2006/math">
                    <m:r>
                      <a:rPr lang="en-US" sz="2000" i="1" dirty="0" smtClean="0">
                        <a:solidFill>
                          <a:schemeClr val="accent2">
                            <a:lumMod val="75000"/>
                          </a:schemeClr>
                        </a:solidFill>
                        <a:latin typeface="Cambria Math"/>
                      </a:rPr>
                      <m:t>𝑙𝑡𝑖𝑚𝑒</m:t>
                    </m:r>
                  </m:oMath>
                </a14:m>
                <a:r>
                  <a:rPr lang="en-US" sz="2000" dirty="0"/>
                  <a:t>(send) &lt; </a:t>
                </a:r>
                <a14:m>
                  <m:oMath xmlns:m="http://schemas.openxmlformats.org/officeDocument/2006/math">
                    <m:r>
                      <a:rPr lang="en-US" sz="2000" i="1" dirty="0" smtClean="0">
                        <a:solidFill>
                          <a:schemeClr val="accent2">
                            <a:lumMod val="75000"/>
                          </a:schemeClr>
                        </a:solidFill>
                        <a:latin typeface="Cambria Math"/>
                      </a:rPr>
                      <m:t>𝑙𝑡𝑖𝑚𝑒</m:t>
                    </m:r>
                  </m:oMath>
                </a14:m>
                <a:r>
                  <a:rPr lang="en-US" sz="2000" dirty="0"/>
                  <a:t>(receive) for </a:t>
                </a:r>
                <a:r>
                  <a:rPr lang="en-US" sz="2000" dirty="0" smtClean="0"/>
                  <a:t>the same </a:t>
                </a:r>
                <a:r>
                  <a:rPr lang="en-US" sz="2000" dirty="0"/>
                  <a:t>message.</a:t>
                </a:r>
              </a:p>
              <a:p>
                <a:pPr>
                  <a:lnSpc>
                    <a:spcPct val="80000"/>
                  </a:lnSpc>
                  <a:spcAft>
                    <a:spcPts val="1032"/>
                  </a:spcAft>
                  <a:buFontTx/>
                  <a:buChar char=" "/>
                </a:pPr>
                <a:r>
                  <a:rPr lang="en-US" sz="2000" dirty="0"/>
                  <a:t>4. For any </a:t>
                </a:r>
                <a14:m>
                  <m:oMath xmlns:m="http://schemas.openxmlformats.org/officeDocument/2006/math">
                    <m:r>
                      <a:rPr lang="en-US" sz="2000" i="1" dirty="0" smtClean="0">
                        <a:latin typeface="Cambria Math"/>
                      </a:rPr>
                      <m:t>𝑡</m:t>
                    </m:r>
                  </m:oMath>
                </a14:m>
                <a:r>
                  <a:rPr lang="en-US" sz="2000" dirty="0"/>
                  <a:t>, the number of events </a:t>
                </a:r>
                <a14:m>
                  <m:oMath xmlns:m="http://schemas.openxmlformats.org/officeDocument/2006/math">
                    <m:r>
                      <a:rPr lang="en-US" sz="2000" i="1" dirty="0" smtClean="0">
                        <a:latin typeface="Cambria Math"/>
                      </a:rPr>
                      <m:t>𝑒</m:t>
                    </m:r>
                  </m:oMath>
                </a14:m>
                <a:r>
                  <a:rPr lang="en-US" sz="2000" dirty="0"/>
                  <a:t> with </a:t>
                </a:r>
                <a14:m>
                  <m:oMath xmlns:m="http://schemas.openxmlformats.org/officeDocument/2006/math">
                    <m:r>
                      <a:rPr lang="en-US" sz="2000" i="1" dirty="0" smtClean="0">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dirty="0">
                        <a:latin typeface="Cambria Math"/>
                      </a:rPr>
                      <m:t>) &lt; </m:t>
                    </m:r>
                    <m:r>
                      <a:rPr lang="en-US" sz="2000" i="1" dirty="0">
                        <a:latin typeface="Cambria Math"/>
                      </a:rPr>
                      <m:t>𝑡</m:t>
                    </m:r>
                    <m:r>
                      <a:rPr lang="en-US" sz="2000" i="1" dirty="0">
                        <a:latin typeface="Cambria Math"/>
                      </a:rPr>
                      <m:t> </m:t>
                    </m:r>
                  </m:oMath>
                </a14:m>
                <a:r>
                  <a:rPr lang="en-US" sz="2000" dirty="0"/>
                  <a:t>is finite.  (No “Zeno” behavior.)</a:t>
                </a:r>
              </a:p>
              <a:p>
                <a:pPr>
                  <a:lnSpc>
                    <a:spcPct val="80000"/>
                  </a:lnSpc>
                  <a:buSzPct val="45000"/>
                  <a:buFont typeface="Wingdings" pitchFamily="2" charset="2"/>
                  <a:buChar char=""/>
                </a:pPr>
                <a:r>
                  <a:rPr lang="en-US" sz="2400" dirty="0"/>
                  <a:t>Properties 2 and 3 say </a:t>
                </a:r>
                <a:r>
                  <a:rPr lang="en-US" sz="2400" dirty="0" smtClean="0"/>
                  <a:t>that the </a:t>
                </a:r>
                <a14:m>
                  <m:oMath xmlns:m="http://schemas.openxmlformats.org/officeDocument/2006/math">
                    <m:r>
                      <a:rPr lang="en-US" sz="2400" i="1" dirty="0" smtClean="0">
                        <a:solidFill>
                          <a:schemeClr val="accent2">
                            <a:lumMod val="75000"/>
                          </a:schemeClr>
                        </a:solidFill>
                        <a:latin typeface="Cambria Math"/>
                      </a:rPr>
                      <m:t>𝑙𝑡𝑖𝑚𝑒𝑠</m:t>
                    </m:r>
                    <m:r>
                      <a:rPr lang="en-US" sz="2400" i="1" dirty="0">
                        <a:solidFill>
                          <a:schemeClr val="accent2"/>
                        </a:solidFill>
                        <a:latin typeface="Cambria Math"/>
                      </a:rPr>
                      <m:t> </m:t>
                    </m:r>
                  </m:oMath>
                </a14:m>
                <a:r>
                  <a:rPr lang="en-US" sz="2400" dirty="0"/>
                  <a:t>are consistent with dependencies between events. </a:t>
                </a:r>
              </a:p>
              <a:p>
                <a:pPr>
                  <a:lnSpc>
                    <a:spcPct val="80000"/>
                  </a:lnSpc>
                  <a:buSzPct val="45000"/>
                  <a:buFont typeface="Wingdings" pitchFamily="2" charset="2"/>
                  <a:buChar char=""/>
                </a:pPr>
                <a:r>
                  <a:rPr lang="en-US" sz="2400" dirty="0"/>
                  <a:t>Under these conditions, </a:t>
                </a:r>
                <a14:m>
                  <m:oMath xmlns:m="http://schemas.openxmlformats.org/officeDocument/2006/math">
                    <m:r>
                      <a:rPr lang="en-US" sz="2400" i="1" dirty="0" smtClean="0">
                        <a:solidFill>
                          <a:schemeClr val="accent2">
                            <a:lumMod val="75000"/>
                          </a:schemeClr>
                        </a:solidFill>
                        <a:latin typeface="Cambria Math"/>
                      </a:rPr>
                      <m:t>𝑙𝑡𝑖𝑚𝑒</m:t>
                    </m:r>
                  </m:oMath>
                </a14:m>
                <a:r>
                  <a:rPr lang="en-US" sz="2400" dirty="0"/>
                  <a:t> “looks like” real time, to all the processes individually:</a:t>
                </a:r>
              </a:p>
              <a:p>
                <a:pPr>
                  <a:lnSpc>
                    <a:spcPct val="80000"/>
                  </a:lnSpc>
                  <a:buSzPct val="45000"/>
                  <a:buFont typeface="Wingdings" pitchFamily="2" charset="2"/>
                  <a:buChar char=""/>
                </a:pPr>
                <a:r>
                  <a:rPr lang="en-US" sz="2400" dirty="0">
                    <a:solidFill>
                      <a:schemeClr val="accent2">
                        <a:lumMod val="75000"/>
                      </a:schemeClr>
                    </a:solidFill>
                  </a:rPr>
                  <a:t>Theorem:</a:t>
                </a:r>
                <a:r>
                  <a:rPr lang="en-US" sz="2400" dirty="0"/>
                  <a:t>  For every fair execution </a:t>
                </a:r>
                <a:r>
                  <a:rPr lang="en-US" sz="2400" dirty="0">
                    <a:sym typeface="Symbol" pitchFamily="18" charset="2"/>
                  </a:rPr>
                  <a:t> with an </a:t>
                </a:r>
                <a14:m>
                  <m:oMath xmlns:m="http://schemas.openxmlformats.org/officeDocument/2006/math">
                    <m:r>
                      <a:rPr lang="en-US" sz="2400" i="1" dirty="0" smtClean="0">
                        <a:solidFill>
                          <a:schemeClr val="accent2">
                            <a:lumMod val="75000"/>
                          </a:schemeClr>
                        </a:solidFill>
                        <a:latin typeface="Cambria Math"/>
                        <a:sym typeface="Symbol" pitchFamily="18" charset="2"/>
                      </a:rPr>
                      <m:t>𝑙𝑡𝑖𝑚𝑒</m:t>
                    </m:r>
                  </m:oMath>
                </a14:m>
                <a:r>
                  <a:rPr lang="en-US" sz="2400" dirty="0">
                    <a:sym typeface="Symbol" pitchFamily="18" charset="2"/>
                  </a:rPr>
                  <a:t> function</a:t>
                </a:r>
                <a:r>
                  <a:rPr lang="en-US" sz="2400" dirty="0"/>
                  <a:t>, there is another fair execution </a:t>
                </a:r>
                <a:r>
                  <a:rPr lang="en-US" sz="2400" dirty="0">
                    <a:sym typeface="Symbol" pitchFamily="18" charset="2"/>
                  </a:rPr>
                  <a:t></a:t>
                </a:r>
                <a:r>
                  <a:rPr lang="en-US" sz="2400" dirty="0"/>
                  <a:t> </a:t>
                </a:r>
                <a:r>
                  <a:rPr lang="en-US" sz="2400" dirty="0" smtClean="0"/>
                  <a:t>in which the events appear </a:t>
                </a:r>
                <a:r>
                  <a:rPr lang="en-US" sz="2400" dirty="0"/>
                  <a:t>in</a:t>
                </a:r>
                <a:r>
                  <a:rPr lang="en-US" sz="2400" dirty="0">
                    <a:solidFill>
                      <a:schemeClr val="accent2"/>
                    </a:solidFill>
                  </a:rPr>
                  <a:t> </a:t>
                </a:r>
                <a14:m>
                  <m:oMath xmlns:m="http://schemas.openxmlformats.org/officeDocument/2006/math">
                    <m:r>
                      <a:rPr lang="en-US" sz="2400" i="1" dirty="0" smtClean="0">
                        <a:solidFill>
                          <a:schemeClr val="accent2">
                            <a:lumMod val="75000"/>
                          </a:schemeClr>
                        </a:solidFill>
                        <a:latin typeface="Cambria Math"/>
                      </a:rPr>
                      <m:t>𝑙𝑡𝑖𝑚𝑒</m:t>
                    </m:r>
                  </m:oMath>
                </a14:m>
                <a:r>
                  <a:rPr lang="en-US" sz="2400" dirty="0"/>
                  <a:t> order such that </a:t>
                </a:r>
                <a14:m>
                  <m:oMath xmlns:m="http://schemas.openxmlformats.org/officeDocument/2006/math">
                    <m:r>
                      <a:rPr lang="en-US" sz="2400" i="1" dirty="0" smtClean="0">
                        <a:latin typeface="Cambria Math"/>
                        <a:sym typeface="Symbol" pitchFamily="18" charset="2"/>
                      </a:rPr>
                      <m:t> </m:t>
                    </m:r>
                    <m:r>
                      <a:rPr lang="en-US" sz="2400" i="1" dirty="0">
                        <a:latin typeface="Cambria Math"/>
                      </a:rPr>
                      <m:t>| </m:t>
                    </m:r>
                    <m:sSub>
                      <m:sSubPr>
                        <m:ctrlPr>
                          <a:rPr lang="en-US" sz="2400" b="0" i="1" dirty="0" smtClean="0">
                            <a:latin typeface="Cambria Math"/>
                          </a:rPr>
                        </m:ctrlPr>
                      </m:sSubPr>
                      <m:e>
                        <m:r>
                          <a:rPr lang="en-US" sz="2400" i="1" dirty="0">
                            <a:latin typeface="Cambria Math"/>
                          </a:rPr>
                          <m:t>𝑃</m:t>
                        </m:r>
                      </m:e>
                      <m:sub>
                        <m:r>
                          <a:rPr lang="en-US" sz="2400" i="1" dirty="0">
                            <a:latin typeface="Cambria Math"/>
                          </a:rPr>
                          <m:t>𝑖</m:t>
                        </m:r>
                      </m:sub>
                    </m:sSub>
                    <m:r>
                      <a:rPr lang="en-US" sz="2400" i="1" dirty="0">
                        <a:latin typeface="Cambria Math"/>
                      </a:rPr>
                      <m:t> =</m:t>
                    </m:r>
                  </m:oMath>
                </a14:m>
                <a:r>
                  <a:rPr lang="en-US" sz="2400" dirty="0"/>
                  <a:t> </a:t>
                </a:r>
                <a14:m>
                  <m:oMath xmlns:m="http://schemas.openxmlformats.org/officeDocument/2006/math">
                    <m:r>
                      <a:rPr lang="en-US" sz="2400" i="1" dirty="0" smtClean="0">
                        <a:latin typeface="Cambria Math"/>
                        <a:sym typeface="Symbol" pitchFamily="18" charset="2"/>
                      </a:rPr>
                      <m:t></m:t>
                    </m:r>
                    <m:r>
                      <a:rPr lang="en-US" sz="2400" i="1" dirty="0">
                        <a:latin typeface="Cambria Math"/>
                      </a:rPr>
                      <m:t> | </m:t>
                    </m:r>
                    <m:sSub>
                      <m:sSubPr>
                        <m:ctrlPr>
                          <a:rPr lang="en-US" sz="2400" b="0" i="1" dirty="0" smtClean="0">
                            <a:latin typeface="Cambria Math"/>
                          </a:rPr>
                        </m:ctrlPr>
                      </m:sSubPr>
                      <m:e>
                        <m:r>
                          <a:rPr lang="en-US" sz="2400" i="1" dirty="0">
                            <a:latin typeface="Cambria Math"/>
                          </a:rPr>
                          <m:t>𝑃</m:t>
                        </m:r>
                      </m:e>
                      <m:sub>
                        <m:r>
                          <a:rPr lang="en-US" sz="2400" i="1" dirty="0">
                            <a:latin typeface="Cambria Math"/>
                          </a:rPr>
                          <m:t>𝑖</m:t>
                        </m:r>
                      </m:sub>
                    </m:sSub>
                    <m:r>
                      <a:rPr lang="en-US" sz="2400" i="1" dirty="0">
                        <a:latin typeface="Cambria Math"/>
                      </a:rPr>
                      <m:t> </m:t>
                    </m:r>
                  </m:oMath>
                </a14:m>
                <a:r>
                  <a:rPr lang="en-US" sz="2400" dirty="0"/>
                  <a:t>for every </a:t>
                </a:r>
                <a14:m>
                  <m:oMath xmlns:m="http://schemas.openxmlformats.org/officeDocument/2006/math">
                    <m:r>
                      <a:rPr lang="en-US" sz="2400" i="1" dirty="0" smtClean="0">
                        <a:latin typeface="Cambria Math"/>
                      </a:rPr>
                      <m:t>𝑖</m:t>
                    </m:r>
                  </m:oMath>
                </a14:m>
                <a:r>
                  <a:rPr lang="en-US" sz="2400" dirty="0"/>
                  <a:t>.</a:t>
                </a:r>
                <a:endParaRPr lang="en-US" sz="2400" dirty="0">
                  <a:solidFill>
                    <a:srgbClr val="990033"/>
                  </a:solidFill>
                </a:endParaRPr>
              </a:p>
              <a:p>
                <a:pPr>
                  <a:lnSpc>
                    <a:spcPct val="80000"/>
                  </a:lnSpc>
                </a:pPr>
                <a:endParaRPr lang="en-US" sz="2400" dirty="0"/>
              </a:p>
            </p:txBody>
          </p:sp>
        </mc:Choice>
        <mc:Fallback xmlns="">
          <p:sp>
            <p:nvSpPr>
              <p:cNvPr id="51203" name="Rectangle 3"/>
              <p:cNvSpPr>
                <a:spLocks noGrp="1" noRot="1" noChangeAspect="1" noMove="1" noResize="1" noEditPoints="1" noAdjustHandles="1" noChangeArrowheads="1" noChangeShapeType="1" noTextEdit="1"/>
              </p:cNvSpPr>
              <p:nvPr>
                <p:ph type="body" idx="1"/>
              </p:nvPr>
            </p:nvSpPr>
            <p:spPr>
              <a:xfrm>
                <a:off x="457200" y="1371600"/>
                <a:ext cx="8229600" cy="5181600"/>
              </a:xfrm>
              <a:blipFill rotWithShape="1">
                <a:blip r:embed="rId3"/>
                <a:stretch>
                  <a:fillRect t="-2471" r="-963"/>
                </a:stretch>
              </a:blipFill>
            </p:spPr>
            <p:txBody>
              <a:bodyPr/>
              <a:lstStyle/>
              <a:p>
                <a:r>
                  <a:rPr lang="en-US">
                    <a:noFill/>
                  </a:rPr>
                  <a:t> </a:t>
                </a:r>
              </a:p>
            </p:txBody>
          </p:sp>
        </mc:Fallback>
      </mc:AlternateContent>
      <p:pic>
        <p:nvPicPr>
          <p:cNvPr id="4" name="Picture 5" descr="c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76200"/>
            <a:ext cx="11887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10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04800" y="107623"/>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dirty="0"/>
              <a:t>Logical time</a:t>
            </a:r>
          </a:p>
        </p:txBody>
      </p:sp>
      <mc:AlternateContent xmlns:mc="http://schemas.openxmlformats.org/markup-compatibility/2006" xmlns:a14="http://schemas.microsoft.com/office/drawing/2010/main">
        <mc:Choice Requires="a14">
          <p:sp>
            <p:nvSpPr>
              <p:cNvPr id="47107" name="Rectangle 3"/>
              <p:cNvSpPr>
                <a:spLocks noGrp="1" noChangeArrowheads="1"/>
              </p:cNvSpPr>
              <p:nvPr>
                <p:ph type="body" idx="1"/>
              </p:nvPr>
            </p:nvSpPr>
            <p:spPr>
              <a:xfrm>
                <a:off x="355680" y="1264920"/>
                <a:ext cx="8432640" cy="5343935"/>
              </a:xfrm>
              <a:ln/>
              <a:extLst>
                <a:ext uri="{91240B29-F687-4F45-9708-019B960494DF}">
                  <a14:hiddenLine w="9525">
                    <a:solidFill>
                      <a:srgbClr val="000000"/>
                    </a:solidFill>
                    <a:round/>
                    <a:headEnd/>
                    <a:tailEnd/>
                  </a14:hiddenLine>
                </a:ext>
              </a:extLst>
            </p:spPr>
            <p:txBody>
              <a:bodyPr lIns="0" tIns="0" rIns="0" bIns="0">
                <a:normAutofit/>
              </a:bodyPr>
              <a:lstStyle/>
              <a:p>
                <a:pPr>
                  <a:lnSpc>
                    <a:spcPct val="80000"/>
                  </a:lnSpc>
                  <a:buSzPct val="45000"/>
                  <a:buFont typeface="Wingdings" pitchFamily="2" charset="2"/>
                  <a:buChar char=""/>
                </a:pPr>
                <a:r>
                  <a:rPr lang="en-US" sz="2400" dirty="0" smtClean="0"/>
                  <a:t>For execution </a:t>
                </a:r>
                <a:r>
                  <a:rPr lang="en-US" sz="2400" dirty="0">
                    <a:sym typeface="Symbol" pitchFamily="18" charset="2"/>
                  </a:rPr>
                  <a:t></a:t>
                </a:r>
                <a:r>
                  <a:rPr lang="en-US" sz="2400" dirty="0"/>
                  <a:t>, </a:t>
                </a:r>
                <a14:m>
                  <m:oMath xmlns:m="http://schemas.openxmlformats.org/officeDocument/2006/math">
                    <m:r>
                      <a:rPr lang="en-US" sz="2400" i="1" dirty="0">
                        <a:solidFill>
                          <a:schemeClr val="accent2">
                            <a:lumMod val="75000"/>
                          </a:schemeClr>
                        </a:solidFill>
                        <a:latin typeface="Cambria Math"/>
                      </a:rPr>
                      <m:t>𝑙𝑡𝑖𝑚𝑒</m:t>
                    </m:r>
                  </m:oMath>
                </a14:m>
                <a:r>
                  <a:rPr lang="en-US" sz="2400" dirty="0"/>
                  <a:t> </a:t>
                </a:r>
                <a:r>
                  <a:rPr lang="en-US" sz="2400" dirty="0" smtClean="0"/>
                  <a:t>is </a:t>
                </a:r>
                <a:r>
                  <a:rPr lang="en-US" sz="2400" dirty="0"/>
                  <a:t>a </a:t>
                </a:r>
                <a:r>
                  <a:rPr lang="en-US" sz="2400" dirty="0">
                    <a:solidFill>
                      <a:schemeClr val="accent2">
                        <a:lumMod val="75000"/>
                      </a:schemeClr>
                    </a:solidFill>
                  </a:rPr>
                  <a:t>logical time assignment </a:t>
                </a:r>
                <a:r>
                  <a:rPr lang="en-US" sz="2400" dirty="0"/>
                  <a:t>if: </a:t>
                </a:r>
              </a:p>
              <a:p>
                <a:pPr>
                  <a:lnSpc>
                    <a:spcPct val="80000"/>
                  </a:lnSpc>
                  <a:spcAft>
                    <a:spcPts val="1032"/>
                  </a:spcAft>
                  <a:buFontTx/>
                  <a:buChar char=" "/>
                </a:pPr>
                <a:r>
                  <a:rPr lang="en-US" sz="2000" dirty="0"/>
                  <a:t>1</a:t>
                </a:r>
                <a14:m>
                  <m:oMath xmlns:m="http://schemas.openxmlformats.org/officeDocument/2006/math">
                    <m:r>
                      <a:rPr lang="en-US" sz="2000" i="1" dirty="0">
                        <a:solidFill>
                          <a:schemeClr val="accent2">
                            <a:lumMod val="75000"/>
                          </a:schemeClr>
                        </a:solidFill>
                        <a:latin typeface="Cambria Math"/>
                      </a:rPr>
                      <m:t>. </m:t>
                    </m:r>
                    <m:r>
                      <a:rPr lang="en-US" sz="2000" i="1" dirty="0" err="1">
                        <a:solidFill>
                          <a:schemeClr val="accent2">
                            <a:lumMod val="75000"/>
                          </a:schemeClr>
                        </a:solidFill>
                        <a:latin typeface="Cambria Math"/>
                      </a:rPr>
                      <m:t>𝑙𝑡𝑖𝑚𝑒𝑠</m:t>
                    </m:r>
                    <m:r>
                      <a:rPr lang="en-US" sz="2000" i="1" dirty="0">
                        <a:solidFill>
                          <a:schemeClr val="accent2">
                            <a:lumMod val="75000"/>
                          </a:schemeClr>
                        </a:solidFill>
                        <a:latin typeface="Cambria Math"/>
                      </a:rPr>
                      <m:t> </m:t>
                    </m:r>
                  </m:oMath>
                </a14:m>
                <a:r>
                  <a:rPr lang="en-US" sz="2000" dirty="0"/>
                  <a:t>are distinct: </a:t>
                </a:r>
                <a:r>
                  <a:rPr lang="en-US" sz="2000" dirty="0">
                    <a:solidFill>
                      <a:schemeClr val="accent2"/>
                    </a:solidFill>
                  </a:rPr>
                  <a:t> </a:t>
                </a:r>
                <a14:m>
                  <m:oMath xmlns:m="http://schemas.openxmlformats.org/officeDocument/2006/math">
                    <m:r>
                      <a:rPr lang="en-US" sz="2000" i="1" dirty="0">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baseline="-33000" dirty="0">
                        <a:latin typeface="Cambria Math"/>
                      </a:rPr>
                      <m:t>1</m:t>
                    </m:r>
                    <m:r>
                      <a:rPr lang="en-US" sz="2000" i="1" dirty="0">
                        <a:latin typeface="Cambria Math"/>
                      </a:rPr>
                      <m:t>) ≠ </m:t>
                    </m:r>
                    <m:r>
                      <a:rPr lang="en-US" sz="2000" i="1" dirty="0" err="1">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baseline="-33000" dirty="0">
                        <a:latin typeface="Cambria Math"/>
                      </a:rPr>
                      <m:t>2</m:t>
                    </m:r>
                    <m:r>
                      <a:rPr lang="en-US" sz="2000" i="1" dirty="0">
                        <a:latin typeface="Cambria Math"/>
                      </a:rPr>
                      <m:t>) </m:t>
                    </m:r>
                  </m:oMath>
                </a14:m>
                <a:r>
                  <a:rPr lang="en-US" sz="2000" dirty="0"/>
                  <a:t>if </a:t>
                </a:r>
                <a14:m>
                  <m:oMath xmlns:m="http://schemas.openxmlformats.org/officeDocument/2006/math">
                    <m:r>
                      <a:rPr lang="en-US" sz="2000" i="1" dirty="0">
                        <a:latin typeface="Cambria Math"/>
                      </a:rPr>
                      <m:t>𝑒</m:t>
                    </m:r>
                    <m:r>
                      <a:rPr lang="en-US" sz="2000" i="1" baseline="-33000" dirty="0">
                        <a:latin typeface="Cambria Math"/>
                      </a:rPr>
                      <m:t>1</m:t>
                    </m:r>
                    <m:r>
                      <a:rPr lang="en-US" sz="2000" i="1" dirty="0">
                        <a:latin typeface="Cambria Math"/>
                      </a:rPr>
                      <m:t> ≠ </m:t>
                    </m:r>
                    <m:r>
                      <a:rPr lang="en-US" sz="2000" i="1" dirty="0">
                        <a:latin typeface="Cambria Math"/>
                      </a:rPr>
                      <m:t>𝑒</m:t>
                    </m:r>
                    <m:r>
                      <a:rPr lang="en-US" sz="2000" i="1" baseline="-33000" dirty="0">
                        <a:latin typeface="Cambria Math"/>
                      </a:rPr>
                      <m:t>2</m:t>
                    </m:r>
                    <m:r>
                      <a:rPr lang="en-US" sz="2000" i="1" dirty="0">
                        <a:latin typeface="Cambria Math"/>
                      </a:rPr>
                      <m:t>.</m:t>
                    </m:r>
                  </m:oMath>
                </a14:m>
                <a:endParaRPr lang="en-US" sz="2000" dirty="0"/>
              </a:p>
              <a:p>
                <a:pPr>
                  <a:lnSpc>
                    <a:spcPct val="80000"/>
                  </a:lnSpc>
                  <a:spcAft>
                    <a:spcPts val="1032"/>
                  </a:spcAft>
                  <a:buFontTx/>
                  <a:buChar char=" "/>
                </a:pPr>
                <a:r>
                  <a:rPr lang="en-US" sz="2000" dirty="0"/>
                  <a:t>2. </a:t>
                </a:r>
                <a14:m>
                  <m:oMath xmlns:m="http://schemas.openxmlformats.org/officeDocument/2006/math">
                    <m:r>
                      <a:rPr lang="en-US" sz="2000" i="1" dirty="0">
                        <a:solidFill>
                          <a:schemeClr val="accent2">
                            <a:lumMod val="75000"/>
                          </a:schemeClr>
                        </a:solidFill>
                        <a:latin typeface="Cambria Math"/>
                      </a:rPr>
                      <m:t>𝑙𝑡𝑖𝑚𝑒𝑠</m:t>
                    </m:r>
                  </m:oMath>
                </a14:m>
                <a:r>
                  <a:rPr lang="en-US" sz="2000" dirty="0"/>
                  <a:t> of events at each process are monotonically increasing.</a:t>
                </a:r>
              </a:p>
              <a:p>
                <a:pPr>
                  <a:lnSpc>
                    <a:spcPct val="80000"/>
                  </a:lnSpc>
                  <a:spcAft>
                    <a:spcPts val="1032"/>
                  </a:spcAft>
                  <a:buFontTx/>
                  <a:buChar char=" "/>
                </a:pPr>
                <a:r>
                  <a:rPr lang="en-US" sz="2000" dirty="0"/>
                  <a:t>3.</a:t>
                </a:r>
                <a:r>
                  <a:rPr lang="en-US" sz="2000" dirty="0">
                    <a:solidFill>
                      <a:schemeClr val="accent2"/>
                    </a:solidFill>
                  </a:rPr>
                  <a:t> </a:t>
                </a:r>
                <a14:m>
                  <m:oMath xmlns:m="http://schemas.openxmlformats.org/officeDocument/2006/math">
                    <m:r>
                      <a:rPr lang="en-US" sz="2000" i="1" dirty="0">
                        <a:solidFill>
                          <a:schemeClr val="accent2">
                            <a:lumMod val="75000"/>
                          </a:schemeClr>
                        </a:solidFill>
                        <a:latin typeface="Cambria Math"/>
                      </a:rPr>
                      <m:t>𝑙𝑡𝑖𝑚𝑒</m:t>
                    </m:r>
                  </m:oMath>
                </a14:m>
                <a:r>
                  <a:rPr lang="en-US" sz="2000" dirty="0"/>
                  <a:t>(send) &lt; </a:t>
                </a:r>
                <a14:m>
                  <m:oMath xmlns:m="http://schemas.openxmlformats.org/officeDocument/2006/math">
                    <m:r>
                      <a:rPr lang="en-US" sz="2000" i="1" dirty="0">
                        <a:solidFill>
                          <a:schemeClr val="accent2">
                            <a:lumMod val="75000"/>
                          </a:schemeClr>
                        </a:solidFill>
                        <a:latin typeface="Cambria Math"/>
                      </a:rPr>
                      <m:t>𝑙𝑡𝑖𝑚𝑒</m:t>
                    </m:r>
                  </m:oMath>
                </a14:m>
                <a:r>
                  <a:rPr lang="en-US" sz="2000" dirty="0"/>
                  <a:t>(receive) for the same message.</a:t>
                </a:r>
              </a:p>
              <a:p>
                <a:pPr>
                  <a:lnSpc>
                    <a:spcPct val="80000"/>
                  </a:lnSpc>
                  <a:spcAft>
                    <a:spcPts val="1032"/>
                  </a:spcAft>
                  <a:buFontTx/>
                  <a:buChar char=" "/>
                </a:pPr>
                <a:r>
                  <a:rPr lang="en-US" sz="2000" dirty="0"/>
                  <a:t>4. For any </a:t>
                </a:r>
                <a14:m>
                  <m:oMath xmlns:m="http://schemas.openxmlformats.org/officeDocument/2006/math">
                    <m:r>
                      <a:rPr lang="en-US" sz="2000" i="1" dirty="0">
                        <a:latin typeface="Cambria Math"/>
                      </a:rPr>
                      <m:t>𝑡</m:t>
                    </m:r>
                  </m:oMath>
                </a14:m>
                <a:r>
                  <a:rPr lang="en-US" sz="2000" dirty="0"/>
                  <a:t>, the number of events </a:t>
                </a:r>
                <a14:m>
                  <m:oMath xmlns:m="http://schemas.openxmlformats.org/officeDocument/2006/math">
                    <m:r>
                      <a:rPr lang="en-US" sz="2000" i="1" dirty="0">
                        <a:latin typeface="Cambria Math"/>
                      </a:rPr>
                      <m:t>𝑒</m:t>
                    </m:r>
                  </m:oMath>
                </a14:m>
                <a:r>
                  <a:rPr lang="en-US" sz="2000" dirty="0"/>
                  <a:t> with </a:t>
                </a:r>
                <a14:m>
                  <m:oMath xmlns:m="http://schemas.openxmlformats.org/officeDocument/2006/math">
                    <m:r>
                      <a:rPr lang="en-US" sz="2000" i="1" dirty="0">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dirty="0">
                        <a:latin typeface="Cambria Math"/>
                      </a:rPr>
                      <m:t>) &lt; </m:t>
                    </m:r>
                    <m:r>
                      <a:rPr lang="en-US" sz="2000" i="1" dirty="0">
                        <a:latin typeface="Cambria Math"/>
                      </a:rPr>
                      <m:t>𝑡</m:t>
                    </m:r>
                    <m:r>
                      <a:rPr lang="en-US" sz="2000" i="1" dirty="0">
                        <a:latin typeface="Cambria Math"/>
                      </a:rPr>
                      <m:t> </m:t>
                    </m:r>
                  </m:oMath>
                </a14:m>
                <a:r>
                  <a:rPr lang="en-US" sz="2000" dirty="0"/>
                  <a:t>is finite. </a:t>
                </a:r>
              </a:p>
              <a:p>
                <a:pPr marL="305285" indent="-205923" defTabSz="414726">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a:solidFill>
                      <a:schemeClr val="accent2">
                        <a:lumMod val="75000"/>
                      </a:schemeClr>
                    </a:solidFill>
                  </a:rPr>
                  <a:t>Theorem:</a:t>
                </a:r>
                <a:r>
                  <a:rPr lang="en-US" sz="2400" dirty="0"/>
                  <a:t>  For every fair execution </a:t>
                </a:r>
                <a:r>
                  <a:rPr lang="en-US" sz="2400" dirty="0">
                    <a:sym typeface="Symbol" pitchFamily="18" charset="2"/>
                  </a:rPr>
                  <a:t> with an </a:t>
                </a:r>
                <a14:m>
                  <m:oMath xmlns:m="http://schemas.openxmlformats.org/officeDocument/2006/math">
                    <m:r>
                      <a:rPr lang="en-US" sz="2400" i="1" dirty="0">
                        <a:solidFill>
                          <a:schemeClr val="accent2">
                            <a:lumMod val="75000"/>
                          </a:schemeClr>
                        </a:solidFill>
                        <a:latin typeface="Cambria Math"/>
                        <a:sym typeface="Symbol" pitchFamily="18" charset="2"/>
                      </a:rPr>
                      <m:t>𝑙𝑡𝑖𝑚𝑒</m:t>
                    </m:r>
                  </m:oMath>
                </a14:m>
                <a:r>
                  <a:rPr lang="en-US" sz="2400" dirty="0">
                    <a:sym typeface="Symbol" pitchFamily="18" charset="2"/>
                  </a:rPr>
                  <a:t> function</a:t>
                </a:r>
                <a:r>
                  <a:rPr lang="en-US" sz="2400" dirty="0"/>
                  <a:t>, there is another fair execution </a:t>
                </a:r>
                <a:r>
                  <a:rPr lang="en-US" sz="2400" dirty="0">
                    <a:sym typeface="Symbol" pitchFamily="18" charset="2"/>
                  </a:rPr>
                  <a:t></a:t>
                </a:r>
                <a:r>
                  <a:rPr lang="en-US" sz="2400" dirty="0"/>
                  <a:t> with events in</a:t>
                </a:r>
                <a:r>
                  <a:rPr lang="en-US" sz="2400" dirty="0">
                    <a:solidFill>
                      <a:schemeClr val="accent2"/>
                    </a:solidFill>
                  </a:rPr>
                  <a:t> </a:t>
                </a:r>
                <a14:m>
                  <m:oMath xmlns:m="http://schemas.openxmlformats.org/officeDocument/2006/math">
                    <m:r>
                      <a:rPr lang="en-US" sz="2400" i="1" dirty="0">
                        <a:solidFill>
                          <a:schemeClr val="accent2">
                            <a:lumMod val="75000"/>
                          </a:schemeClr>
                        </a:solidFill>
                        <a:latin typeface="Cambria Math"/>
                      </a:rPr>
                      <m:t>𝑙𝑡𝑖𝑚𝑒</m:t>
                    </m:r>
                  </m:oMath>
                </a14:m>
                <a:r>
                  <a:rPr lang="en-US" sz="2400" dirty="0"/>
                  <a:t> order such </a:t>
                </a:r>
                <a:r>
                  <a:rPr lang="en-US" sz="2400" dirty="0" smtClean="0"/>
                  <a:t>that </a:t>
                </a:r>
                <a14:m>
                  <m:oMath xmlns:m="http://schemas.openxmlformats.org/officeDocument/2006/math">
                    <m:r>
                      <a:rPr lang="en-US" sz="2400" b="0" i="1" smtClean="0">
                        <a:latin typeface="Cambria Math"/>
                      </a:rPr>
                      <m:t>𝛼</m:t>
                    </m:r>
                    <m:d>
                      <m:dPr>
                        <m:begChr m:val="|"/>
                        <m:endChr m:val="|"/>
                        <m:ctrlPr>
                          <a:rPr lang="en-US" sz="2400" b="0" i="1" smtClean="0">
                            <a:latin typeface="Cambria Math"/>
                          </a:rPr>
                        </m:ctrlPr>
                      </m:dPr>
                      <m:e>
                        <m:r>
                          <a:rPr lang="en-US" sz="2400" b="0" i="1" smtClean="0">
                            <a:latin typeface="Cambria Math"/>
                          </a:rPr>
                          <m:t> </m:t>
                        </m:r>
                        <m:sSub>
                          <m:sSubPr>
                            <m:ctrlPr>
                              <a:rPr lang="en-US" sz="2400" b="0" i="1" smtClean="0">
                                <a:latin typeface="Cambria Math"/>
                              </a:rPr>
                            </m:ctrlPr>
                          </m:sSubPr>
                          <m:e>
                            <m:r>
                              <a:rPr lang="en-US" sz="2400" b="0" i="1" smtClean="0">
                                <a:latin typeface="Cambria Math"/>
                              </a:rPr>
                              <m:t>𝑃</m:t>
                            </m:r>
                          </m:e>
                          <m:sub>
                            <m:r>
                              <a:rPr lang="en-US" sz="2400" b="0" i="1" smtClean="0">
                                <a:latin typeface="Cambria Math"/>
                              </a:rPr>
                              <m:t>𝑖</m:t>
                            </m:r>
                          </m:sub>
                        </m:sSub>
                        <m:r>
                          <a:rPr lang="en-US" sz="2400" b="0" i="1" smtClean="0">
                            <a:latin typeface="Cambria Math"/>
                          </a:rPr>
                          <m:t>=</m:t>
                        </m:r>
                        <m:sSup>
                          <m:sSupPr>
                            <m:ctrlPr>
                              <a:rPr lang="en-US" sz="2400" b="0" i="1" smtClean="0">
                                <a:latin typeface="Cambria Math"/>
                              </a:rPr>
                            </m:ctrlPr>
                          </m:sSupPr>
                          <m:e>
                            <m:r>
                              <a:rPr lang="en-US" sz="2400" b="0" i="1" smtClean="0">
                                <a:latin typeface="Cambria Math"/>
                              </a:rPr>
                              <m:t>𝛼</m:t>
                            </m:r>
                          </m:e>
                          <m:sup>
                            <m:r>
                              <a:rPr lang="en-US" sz="2400" b="0" i="1" smtClean="0">
                                <a:latin typeface="Cambria Math"/>
                              </a:rPr>
                              <m:t>′</m:t>
                            </m:r>
                          </m:sup>
                        </m:sSup>
                      </m:e>
                    </m:d>
                    <m:sSub>
                      <m:sSubPr>
                        <m:ctrlPr>
                          <a:rPr lang="en-US" sz="2400" b="0" i="1" smtClean="0">
                            <a:latin typeface="Cambria Math"/>
                          </a:rPr>
                        </m:ctrlPr>
                      </m:sSubPr>
                      <m:e>
                        <m:r>
                          <a:rPr lang="en-US" sz="2400" b="0" i="1" smtClean="0">
                            <a:latin typeface="Cambria Math"/>
                          </a:rPr>
                          <m:t>𝑃</m:t>
                        </m:r>
                      </m:e>
                      <m:sub>
                        <m:r>
                          <a:rPr lang="en-US" sz="2400" b="0" i="1" smtClean="0">
                            <a:latin typeface="Cambria Math"/>
                          </a:rPr>
                          <m:t>𝑖</m:t>
                        </m:r>
                      </m:sub>
                    </m:sSub>
                    <m:r>
                      <a:rPr lang="en-US" sz="2400" i="1" dirty="0">
                        <a:latin typeface="Cambria Math"/>
                      </a:rPr>
                      <m:t> </m:t>
                    </m:r>
                  </m:oMath>
                </a14:m>
                <a:r>
                  <a:rPr lang="en-US" sz="2400" dirty="0"/>
                  <a:t>for every </a:t>
                </a:r>
                <a14:m>
                  <m:oMath xmlns:m="http://schemas.openxmlformats.org/officeDocument/2006/math">
                    <m:r>
                      <a:rPr lang="en-US" sz="2400" i="1" dirty="0">
                        <a:latin typeface="Cambria Math"/>
                      </a:rPr>
                      <m:t>𝑖</m:t>
                    </m:r>
                  </m:oMath>
                </a14:m>
                <a:r>
                  <a:rPr lang="en-US" sz="2400" dirty="0" smtClean="0"/>
                  <a:t>.</a:t>
                </a:r>
                <a:endParaRPr lang="en-US" sz="2400" dirty="0"/>
              </a:p>
              <a:p>
                <a:pPr marL="305285" indent="-205923" defTabSz="414726">
                  <a:lnSpc>
                    <a:spcPct val="8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a:solidFill>
                      <a:srgbClr val="990033"/>
                    </a:solidFill>
                  </a:rPr>
                  <a:t>Proof:</a:t>
                </a:r>
              </a:p>
              <a:p>
                <a:pPr marL="505448" lvl="1" indent="-172803" defTabSz="414726">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000" dirty="0"/>
                  <a:t>Use properties of </a:t>
                </a:r>
                <a14:m>
                  <m:oMath xmlns:m="http://schemas.openxmlformats.org/officeDocument/2006/math">
                    <m:r>
                      <a:rPr lang="en-US" sz="2000" i="1" dirty="0" smtClean="0">
                        <a:solidFill>
                          <a:schemeClr val="accent2">
                            <a:lumMod val="75000"/>
                          </a:schemeClr>
                        </a:solidFill>
                        <a:latin typeface="Cambria Math"/>
                      </a:rPr>
                      <m:t>𝑙𝑡𝑖𝑚𝑒</m:t>
                    </m:r>
                    <m:r>
                      <a:rPr lang="en-US" sz="2000" i="1" dirty="0">
                        <a:solidFill>
                          <a:schemeClr val="accent2">
                            <a:lumMod val="75000"/>
                          </a:schemeClr>
                        </a:solidFill>
                        <a:latin typeface="Cambria Math"/>
                      </a:rPr>
                      <m:t>.</m:t>
                    </m:r>
                  </m:oMath>
                </a14:m>
                <a:endParaRPr lang="en-US" sz="2000" dirty="0">
                  <a:solidFill>
                    <a:schemeClr val="accent2">
                      <a:lumMod val="75000"/>
                    </a:schemeClr>
                  </a:solidFill>
                </a:endParaRPr>
              </a:p>
              <a:p>
                <a:pPr marL="505448" lvl="1" indent="-172803" defTabSz="414726">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000" dirty="0"/>
                  <a:t>Reorder actions of </a:t>
                </a:r>
                <a:r>
                  <a:rPr lang="en-US" sz="2000" dirty="0">
                    <a:sym typeface="Symbol" pitchFamily="18" charset="2"/>
                  </a:rPr>
                  <a:t> in order of </a:t>
                </a:r>
                <a14:m>
                  <m:oMath xmlns:m="http://schemas.openxmlformats.org/officeDocument/2006/math">
                    <m:r>
                      <a:rPr lang="en-US" sz="2000" i="1" dirty="0" smtClean="0">
                        <a:solidFill>
                          <a:schemeClr val="accent2">
                            <a:lumMod val="75000"/>
                          </a:schemeClr>
                        </a:solidFill>
                        <a:latin typeface="Cambria Math"/>
                        <a:sym typeface="Symbol" pitchFamily="18" charset="2"/>
                      </a:rPr>
                      <m:t>𝑙𝑡𝑖𝑚𝑒𝑠</m:t>
                    </m:r>
                  </m:oMath>
                </a14:m>
                <a:r>
                  <a:rPr lang="en-US" sz="2000" dirty="0">
                    <a:solidFill>
                      <a:schemeClr val="accent2">
                        <a:lumMod val="75000"/>
                      </a:schemeClr>
                    </a:solidFill>
                    <a:sym typeface="Symbol" pitchFamily="18" charset="2"/>
                  </a:rPr>
                  <a:t>;</a:t>
                </a:r>
                <a:r>
                  <a:rPr lang="en-US" sz="2000" dirty="0">
                    <a:solidFill>
                      <a:schemeClr val="accent2"/>
                    </a:solidFill>
                    <a:sym typeface="Symbol" pitchFamily="18" charset="2"/>
                  </a:rPr>
                  <a:t> </a:t>
                </a:r>
                <a:r>
                  <a:rPr lang="en-US" sz="2000" dirty="0">
                    <a:sym typeface="Symbol" pitchFamily="18" charset="2"/>
                  </a:rPr>
                  <a:t>a unique such sequence exists, by Properties 1 and 4.</a:t>
                </a:r>
                <a:endParaRPr lang="en-US" sz="2000" dirty="0"/>
              </a:p>
              <a:p>
                <a:pPr marL="505448" lvl="1" indent="-172803" defTabSz="414726">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000" dirty="0"/>
                  <a:t>By Properties 2, and 3, this reordering preserves </a:t>
                </a:r>
                <a:r>
                  <a:rPr lang="en-US" sz="2000" dirty="0" smtClean="0"/>
                  <a:t>all dependencies</a:t>
                </a:r>
                <a:r>
                  <a:rPr lang="en-US" sz="2000" dirty="0"/>
                  <a:t>, so we can fill in the states to give the needed execution </a:t>
                </a:r>
                <a:r>
                  <a:rPr lang="en-US" sz="2000" dirty="0">
                    <a:sym typeface="Symbol" pitchFamily="18" charset="2"/>
                  </a:rPr>
                  <a:t></a:t>
                </a:r>
                <a:r>
                  <a:rPr lang="en-US" sz="2000" dirty="0"/>
                  <a:t>.</a:t>
                </a:r>
              </a:p>
              <a:p>
                <a:pPr marL="505448" lvl="1" indent="-172803" defTabSz="414726">
                  <a:lnSpc>
                    <a:spcPct val="80000"/>
                  </a:lnSpc>
                  <a:buSzPct val="75000"/>
                  <a:buFont typeface="Symbol" pitchFamily="18"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000" dirty="0"/>
                  <a:t>Indistinguishable to each process because we preserve all dependencies.</a:t>
                </a:r>
              </a:p>
            </p:txBody>
          </p:sp>
        </mc:Choice>
        <mc:Fallback xmlns="">
          <p:sp>
            <p:nvSpPr>
              <p:cNvPr id="47107" name="Rectangle 3"/>
              <p:cNvSpPr>
                <a:spLocks noGrp="1" noRot="1" noChangeAspect="1" noMove="1" noResize="1" noEditPoints="1" noAdjustHandles="1" noChangeArrowheads="1" noChangeShapeType="1" noTextEdit="1"/>
              </p:cNvSpPr>
              <p:nvPr>
                <p:ph type="body" idx="1"/>
              </p:nvPr>
            </p:nvSpPr>
            <p:spPr>
              <a:xfrm>
                <a:off x="355680" y="1264920"/>
                <a:ext cx="8432640" cy="5343935"/>
              </a:xfrm>
              <a:blipFill rotWithShape="1">
                <a:blip r:embed="rId3"/>
                <a:stretch>
                  <a:fillRect l="-939" t="-3311" r="-2168"/>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pic>
        <p:nvPicPr>
          <p:cNvPr id="4" name="Picture 5" descr="c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76200"/>
            <a:ext cx="11887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6688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10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10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107">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10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9155" name="Rectangle 3"/>
              <p:cNvSpPr>
                <a:spLocks noGrp="1" noChangeArrowheads="1"/>
              </p:cNvSpPr>
              <p:nvPr>
                <p:ph type="body" idx="1"/>
              </p:nvPr>
            </p:nvSpPr>
            <p:spPr>
              <a:xfrm>
                <a:off x="355681" y="1493437"/>
                <a:ext cx="8251200" cy="5115417"/>
              </a:xfrm>
              <a:ln/>
              <a:extLst>
                <a:ext uri="{91240B29-F687-4F45-9708-019B960494DF}">
                  <a14:hiddenLine w="9525">
                    <a:solidFill>
                      <a:srgbClr val="000000"/>
                    </a:solidFill>
                    <a:round/>
                    <a:headEnd/>
                    <a:tailEnd/>
                  </a14:hiddenLine>
                </a:ext>
              </a:extLst>
            </p:spPr>
            <p:txBody>
              <a:bodyPr lIns="0" tIns="0" rIns="0" bIns="0">
                <a:normAutofit/>
              </a:bodyPr>
              <a:lstStyle/>
              <a:p>
                <a:pPr>
                  <a:lnSpc>
                    <a:spcPct val="80000"/>
                  </a:lnSpc>
                  <a:buSzPct val="45000"/>
                  <a:buFont typeface="Wingdings" pitchFamily="2" charset="2"/>
                  <a:buChar char=""/>
                </a:pPr>
                <a:r>
                  <a:rPr lang="en-US" sz="2400" dirty="0"/>
                  <a:t>For execution </a:t>
                </a:r>
                <a:r>
                  <a:rPr lang="en-US" sz="2400" dirty="0">
                    <a:sym typeface="Symbol" pitchFamily="18" charset="2"/>
                  </a:rPr>
                  <a:t></a:t>
                </a:r>
                <a:r>
                  <a:rPr lang="en-US" sz="2400" dirty="0"/>
                  <a:t>, </a:t>
                </a:r>
                <a14:m>
                  <m:oMath xmlns:m="http://schemas.openxmlformats.org/officeDocument/2006/math">
                    <m:r>
                      <a:rPr lang="en-US" sz="2400" i="1" dirty="0">
                        <a:solidFill>
                          <a:schemeClr val="accent2">
                            <a:lumMod val="75000"/>
                          </a:schemeClr>
                        </a:solidFill>
                        <a:latin typeface="Cambria Math"/>
                      </a:rPr>
                      <m:t>𝑙𝑡𝑖𝑚𝑒</m:t>
                    </m:r>
                  </m:oMath>
                </a14:m>
                <a:r>
                  <a:rPr lang="en-US" sz="2400" dirty="0"/>
                  <a:t> is a </a:t>
                </a:r>
                <a:r>
                  <a:rPr lang="en-US" sz="2400" dirty="0">
                    <a:solidFill>
                      <a:schemeClr val="accent2">
                        <a:lumMod val="75000"/>
                      </a:schemeClr>
                    </a:solidFill>
                  </a:rPr>
                  <a:t>logical time assignment </a:t>
                </a:r>
                <a:r>
                  <a:rPr lang="en-US" sz="2400" dirty="0"/>
                  <a:t>if: </a:t>
                </a:r>
              </a:p>
              <a:p>
                <a:pPr>
                  <a:lnSpc>
                    <a:spcPct val="80000"/>
                  </a:lnSpc>
                  <a:spcAft>
                    <a:spcPts val="1032"/>
                  </a:spcAft>
                  <a:buFontTx/>
                  <a:buChar char=" "/>
                </a:pPr>
                <a:r>
                  <a:rPr lang="en-US" sz="2400" dirty="0"/>
                  <a:t>1</a:t>
                </a:r>
                <a14:m>
                  <m:oMath xmlns:m="http://schemas.openxmlformats.org/officeDocument/2006/math">
                    <m:r>
                      <a:rPr lang="en-US" sz="2400" i="1" dirty="0">
                        <a:solidFill>
                          <a:schemeClr val="accent2">
                            <a:lumMod val="75000"/>
                          </a:schemeClr>
                        </a:solidFill>
                        <a:latin typeface="Cambria Math"/>
                      </a:rPr>
                      <m:t>. </m:t>
                    </m:r>
                    <m:r>
                      <a:rPr lang="en-US" sz="2400" i="1" dirty="0" err="1">
                        <a:solidFill>
                          <a:schemeClr val="accent2">
                            <a:lumMod val="75000"/>
                          </a:schemeClr>
                        </a:solidFill>
                        <a:latin typeface="Cambria Math"/>
                      </a:rPr>
                      <m:t>𝑙𝑡𝑖𝑚𝑒𝑠</m:t>
                    </m:r>
                    <m:r>
                      <a:rPr lang="en-US" sz="2400" i="1" dirty="0">
                        <a:solidFill>
                          <a:schemeClr val="accent2">
                            <a:lumMod val="75000"/>
                          </a:schemeClr>
                        </a:solidFill>
                        <a:latin typeface="Cambria Math"/>
                      </a:rPr>
                      <m:t> </m:t>
                    </m:r>
                  </m:oMath>
                </a14:m>
                <a:r>
                  <a:rPr lang="en-US" sz="2400" dirty="0"/>
                  <a:t>are distinct: </a:t>
                </a:r>
                <a:r>
                  <a:rPr lang="en-US" sz="2400" dirty="0">
                    <a:solidFill>
                      <a:schemeClr val="accent2"/>
                    </a:solidFill>
                  </a:rPr>
                  <a:t> </a:t>
                </a:r>
                <a14:m>
                  <m:oMath xmlns:m="http://schemas.openxmlformats.org/officeDocument/2006/math">
                    <m:r>
                      <a:rPr lang="en-US" sz="2400" i="1" dirty="0">
                        <a:solidFill>
                          <a:schemeClr val="accent2">
                            <a:lumMod val="75000"/>
                          </a:schemeClr>
                        </a:solidFill>
                        <a:latin typeface="Cambria Math"/>
                      </a:rPr>
                      <m:t>𝑙𝑡𝑖𝑚𝑒</m:t>
                    </m:r>
                    <m:r>
                      <a:rPr lang="en-US" sz="2400" i="1" dirty="0">
                        <a:latin typeface="Cambria Math"/>
                      </a:rPr>
                      <m:t>(</m:t>
                    </m:r>
                    <m:r>
                      <a:rPr lang="en-US" sz="2400" i="1" dirty="0">
                        <a:latin typeface="Cambria Math"/>
                      </a:rPr>
                      <m:t>𝑒</m:t>
                    </m:r>
                    <m:r>
                      <a:rPr lang="en-US" sz="2400" i="1" baseline="-33000" dirty="0">
                        <a:latin typeface="Cambria Math"/>
                      </a:rPr>
                      <m:t>1</m:t>
                    </m:r>
                    <m:r>
                      <a:rPr lang="en-US" sz="2400" i="1" dirty="0">
                        <a:latin typeface="Cambria Math"/>
                      </a:rPr>
                      <m:t>) ≠ </m:t>
                    </m:r>
                    <m:r>
                      <a:rPr lang="en-US" sz="2400" i="1" dirty="0" err="1">
                        <a:solidFill>
                          <a:schemeClr val="accent2">
                            <a:lumMod val="75000"/>
                          </a:schemeClr>
                        </a:solidFill>
                        <a:latin typeface="Cambria Math"/>
                      </a:rPr>
                      <m:t>𝑙𝑡𝑖𝑚𝑒</m:t>
                    </m:r>
                    <m:r>
                      <a:rPr lang="en-US" sz="2400" i="1" dirty="0">
                        <a:latin typeface="Cambria Math"/>
                      </a:rPr>
                      <m:t>(</m:t>
                    </m:r>
                    <m:r>
                      <a:rPr lang="en-US" sz="2400" i="1" dirty="0">
                        <a:latin typeface="Cambria Math"/>
                      </a:rPr>
                      <m:t>𝑒</m:t>
                    </m:r>
                    <m:r>
                      <a:rPr lang="en-US" sz="2400" i="1" baseline="-33000" dirty="0">
                        <a:latin typeface="Cambria Math"/>
                      </a:rPr>
                      <m:t>2</m:t>
                    </m:r>
                    <m:r>
                      <a:rPr lang="en-US" sz="2400" i="1" dirty="0">
                        <a:latin typeface="Cambria Math"/>
                      </a:rPr>
                      <m:t>) </m:t>
                    </m:r>
                  </m:oMath>
                </a14:m>
                <a:r>
                  <a:rPr lang="en-US" sz="2400" dirty="0"/>
                  <a:t>if </a:t>
                </a:r>
                <a14:m>
                  <m:oMath xmlns:m="http://schemas.openxmlformats.org/officeDocument/2006/math">
                    <m:r>
                      <a:rPr lang="en-US" sz="2400" i="1" dirty="0">
                        <a:latin typeface="Cambria Math"/>
                      </a:rPr>
                      <m:t>𝑒</m:t>
                    </m:r>
                    <m:r>
                      <a:rPr lang="en-US" sz="2400" i="1" baseline="-33000" dirty="0">
                        <a:latin typeface="Cambria Math"/>
                      </a:rPr>
                      <m:t>1</m:t>
                    </m:r>
                    <m:r>
                      <a:rPr lang="en-US" sz="2400" i="1" dirty="0">
                        <a:latin typeface="Cambria Math"/>
                      </a:rPr>
                      <m:t> ≠ </m:t>
                    </m:r>
                    <m:r>
                      <a:rPr lang="en-US" sz="2400" i="1" dirty="0">
                        <a:latin typeface="Cambria Math"/>
                      </a:rPr>
                      <m:t>𝑒</m:t>
                    </m:r>
                    <m:r>
                      <a:rPr lang="en-US" sz="2400" i="1" baseline="-33000" dirty="0">
                        <a:latin typeface="Cambria Math"/>
                      </a:rPr>
                      <m:t>2</m:t>
                    </m:r>
                    <m:r>
                      <a:rPr lang="en-US" sz="2400" i="1" dirty="0">
                        <a:latin typeface="Cambria Math"/>
                      </a:rPr>
                      <m:t>.</m:t>
                    </m:r>
                  </m:oMath>
                </a14:m>
                <a:endParaRPr lang="en-US" sz="2400" dirty="0"/>
              </a:p>
              <a:p>
                <a:pPr>
                  <a:lnSpc>
                    <a:spcPct val="80000"/>
                  </a:lnSpc>
                  <a:spcAft>
                    <a:spcPts val="1032"/>
                  </a:spcAft>
                  <a:buFontTx/>
                  <a:buChar char=" "/>
                </a:pPr>
                <a:r>
                  <a:rPr lang="en-US" sz="2400" dirty="0"/>
                  <a:t>2. </a:t>
                </a:r>
                <a14:m>
                  <m:oMath xmlns:m="http://schemas.openxmlformats.org/officeDocument/2006/math">
                    <m:r>
                      <a:rPr lang="en-US" sz="2400" i="1" dirty="0">
                        <a:solidFill>
                          <a:schemeClr val="accent2">
                            <a:lumMod val="75000"/>
                          </a:schemeClr>
                        </a:solidFill>
                        <a:latin typeface="Cambria Math"/>
                      </a:rPr>
                      <m:t>𝑙𝑡𝑖𝑚𝑒𝑠</m:t>
                    </m:r>
                  </m:oMath>
                </a14:m>
                <a:r>
                  <a:rPr lang="en-US" sz="2400" dirty="0"/>
                  <a:t> of events at each process are monotonically increasing.</a:t>
                </a:r>
              </a:p>
              <a:p>
                <a:pPr>
                  <a:lnSpc>
                    <a:spcPct val="80000"/>
                  </a:lnSpc>
                  <a:spcAft>
                    <a:spcPts val="1032"/>
                  </a:spcAft>
                  <a:buFontTx/>
                  <a:buChar char=" "/>
                </a:pPr>
                <a:r>
                  <a:rPr lang="en-US" sz="2400" dirty="0"/>
                  <a:t>3.</a:t>
                </a:r>
                <a:r>
                  <a:rPr lang="en-US" sz="2400" dirty="0">
                    <a:solidFill>
                      <a:schemeClr val="accent2"/>
                    </a:solidFill>
                  </a:rPr>
                  <a:t> </a:t>
                </a:r>
                <a14:m>
                  <m:oMath xmlns:m="http://schemas.openxmlformats.org/officeDocument/2006/math">
                    <m:r>
                      <a:rPr lang="en-US" sz="2400" i="1" dirty="0">
                        <a:solidFill>
                          <a:schemeClr val="accent2">
                            <a:lumMod val="75000"/>
                          </a:schemeClr>
                        </a:solidFill>
                        <a:latin typeface="Cambria Math"/>
                      </a:rPr>
                      <m:t>𝑙𝑡𝑖𝑚𝑒</m:t>
                    </m:r>
                  </m:oMath>
                </a14:m>
                <a:r>
                  <a:rPr lang="en-US" sz="2400" dirty="0"/>
                  <a:t>(send) &lt; </a:t>
                </a:r>
                <a14:m>
                  <m:oMath xmlns:m="http://schemas.openxmlformats.org/officeDocument/2006/math">
                    <m:r>
                      <a:rPr lang="en-US" sz="2400" i="1" dirty="0">
                        <a:solidFill>
                          <a:schemeClr val="accent2">
                            <a:lumMod val="75000"/>
                          </a:schemeClr>
                        </a:solidFill>
                        <a:latin typeface="Cambria Math"/>
                      </a:rPr>
                      <m:t>𝑙𝑡𝑖𝑚𝑒</m:t>
                    </m:r>
                  </m:oMath>
                </a14:m>
                <a:r>
                  <a:rPr lang="en-US" sz="2400" dirty="0"/>
                  <a:t>(receive) for the same message.</a:t>
                </a:r>
              </a:p>
              <a:p>
                <a:pPr>
                  <a:lnSpc>
                    <a:spcPct val="80000"/>
                  </a:lnSpc>
                  <a:spcAft>
                    <a:spcPts val="1032"/>
                  </a:spcAft>
                  <a:buFontTx/>
                  <a:buChar char=" "/>
                </a:pPr>
                <a:r>
                  <a:rPr lang="en-US" sz="2400" dirty="0"/>
                  <a:t>4. For any </a:t>
                </a:r>
                <a14:m>
                  <m:oMath xmlns:m="http://schemas.openxmlformats.org/officeDocument/2006/math">
                    <m:r>
                      <a:rPr lang="en-US" sz="2400" i="1" dirty="0">
                        <a:latin typeface="Cambria Math"/>
                      </a:rPr>
                      <m:t>𝑡</m:t>
                    </m:r>
                  </m:oMath>
                </a14:m>
                <a:r>
                  <a:rPr lang="en-US" sz="2400" dirty="0"/>
                  <a:t>, the number of events </a:t>
                </a:r>
                <a14:m>
                  <m:oMath xmlns:m="http://schemas.openxmlformats.org/officeDocument/2006/math">
                    <m:r>
                      <a:rPr lang="en-US" sz="2400" i="1" dirty="0">
                        <a:latin typeface="Cambria Math"/>
                      </a:rPr>
                      <m:t>𝑒</m:t>
                    </m:r>
                  </m:oMath>
                </a14:m>
                <a:r>
                  <a:rPr lang="en-US" sz="2400" dirty="0"/>
                  <a:t> with </a:t>
                </a:r>
                <a14:m>
                  <m:oMath xmlns:m="http://schemas.openxmlformats.org/officeDocument/2006/math">
                    <m:r>
                      <a:rPr lang="en-US" sz="2400" i="1" dirty="0">
                        <a:solidFill>
                          <a:schemeClr val="accent2">
                            <a:lumMod val="75000"/>
                          </a:schemeClr>
                        </a:solidFill>
                        <a:latin typeface="Cambria Math"/>
                      </a:rPr>
                      <m:t>𝑙𝑡𝑖𝑚𝑒</m:t>
                    </m:r>
                    <m:r>
                      <a:rPr lang="en-US" sz="2400" i="1" dirty="0">
                        <a:latin typeface="Cambria Math"/>
                      </a:rPr>
                      <m:t>(</m:t>
                    </m:r>
                    <m:r>
                      <a:rPr lang="en-US" sz="2400" i="1" dirty="0">
                        <a:latin typeface="Cambria Math"/>
                      </a:rPr>
                      <m:t>𝑒</m:t>
                    </m:r>
                    <m:r>
                      <a:rPr lang="en-US" sz="2400" i="1" dirty="0">
                        <a:latin typeface="Cambria Math"/>
                      </a:rPr>
                      <m:t>) &lt; </m:t>
                    </m:r>
                    <m:r>
                      <a:rPr lang="en-US" sz="2400" i="1" dirty="0">
                        <a:latin typeface="Cambria Math"/>
                      </a:rPr>
                      <m:t>𝑡</m:t>
                    </m:r>
                    <m:r>
                      <a:rPr lang="en-US" sz="2400" i="1" dirty="0">
                        <a:latin typeface="Cambria Math"/>
                      </a:rPr>
                      <m:t> </m:t>
                    </m:r>
                  </m:oMath>
                </a14:m>
                <a:r>
                  <a:rPr lang="en-US" sz="2400" dirty="0"/>
                  <a:t>is finite. </a:t>
                </a:r>
              </a:p>
              <a:p>
                <a:pPr marL="305285" indent="-205923"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smtClean="0"/>
                  <a:t>Combination </a:t>
                </a:r>
                <a:r>
                  <a:rPr lang="en-US" sz="2400" dirty="0"/>
                  <a:t>of dependencies described in Properties 2 and </a:t>
                </a:r>
                <a:r>
                  <a:rPr lang="en-US" sz="2400" dirty="0" smtClean="0"/>
                  <a:t>3 is </a:t>
                </a:r>
                <a:r>
                  <a:rPr lang="en-US" sz="2400" dirty="0"/>
                  <a:t>often called </a:t>
                </a:r>
                <a:r>
                  <a:rPr lang="en-US" sz="2400" dirty="0">
                    <a:solidFill>
                      <a:srgbClr val="990033"/>
                    </a:solidFill>
                  </a:rPr>
                  <a:t>causality</a:t>
                </a:r>
                <a:r>
                  <a:rPr lang="en-US" sz="2400" dirty="0"/>
                  <a:t>, or </a:t>
                </a:r>
                <a:r>
                  <a:rPr lang="en-US" sz="2400" dirty="0" err="1">
                    <a:solidFill>
                      <a:srgbClr val="990033"/>
                    </a:solidFill>
                  </a:rPr>
                  <a:t>Lamport</a:t>
                </a:r>
                <a:r>
                  <a:rPr lang="en-US" sz="2400" dirty="0">
                    <a:solidFill>
                      <a:srgbClr val="990033"/>
                    </a:solidFill>
                  </a:rPr>
                  <a:t> causality.</a:t>
                </a:r>
              </a:p>
              <a:p>
                <a:pPr marL="305285" indent="-205923" defTabSz="414726">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a:t>Common way to represent dependencies:</a:t>
                </a:r>
                <a:r>
                  <a:rPr lang="en-US" sz="2400" dirty="0">
                    <a:solidFill>
                      <a:srgbClr val="990033"/>
                    </a:solidFill>
                  </a:rPr>
                  <a:t>  </a:t>
                </a:r>
                <a:r>
                  <a:rPr lang="en-US" sz="2400" dirty="0" smtClean="0"/>
                  <a:t>a </a:t>
                </a:r>
                <a:r>
                  <a:rPr lang="en-US" sz="2400" dirty="0" smtClean="0">
                    <a:solidFill>
                      <a:srgbClr val="990033"/>
                    </a:solidFill>
                  </a:rPr>
                  <a:t>Causality </a:t>
                </a:r>
                <a:r>
                  <a:rPr lang="en-US" sz="2400" dirty="0">
                    <a:solidFill>
                      <a:srgbClr val="990033"/>
                    </a:solidFill>
                  </a:rPr>
                  <a:t>Diagram:</a:t>
                </a:r>
              </a:p>
            </p:txBody>
          </p:sp>
        </mc:Choice>
        <mc:Fallback xmlns="">
          <p:sp>
            <p:nvSpPr>
              <p:cNvPr id="49155" name="Rectangle 3"/>
              <p:cNvSpPr>
                <a:spLocks noGrp="1" noRot="1" noChangeAspect="1" noMove="1" noResize="1" noEditPoints="1" noAdjustHandles="1" noChangeArrowheads="1" noChangeShapeType="1" noTextEdit="1"/>
              </p:cNvSpPr>
              <p:nvPr>
                <p:ph type="body" idx="1"/>
              </p:nvPr>
            </p:nvSpPr>
            <p:spPr>
              <a:xfrm>
                <a:off x="355681" y="1493437"/>
                <a:ext cx="8251200" cy="5115417"/>
              </a:xfrm>
              <a:blipFill rotWithShape="1">
                <a:blip r:embed="rId3"/>
                <a:stretch>
                  <a:fillRect l="-960" t="-3456" r="-2216"/>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pic>
        <p:nvPicPr>
          <p:cNvPr id="4" name="Picture 5" descr="cl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76200"/>
            <a:ext cx="11887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304800" y="107623"/>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14726">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dirty="0"/>
              <a:t>Logical time</a:t>
            </a:r>
          </a:p>
        </p:txBody>
      </p:sp>
    </p:spTree>
    <p:extLst>
      <p:ext uri="{BB962C8B-B14F-4D97-AF65-F5344CB8AC3E}">
        <p14:creationId xmlns:p14="http://schemas.microsoft.com/office/powerpoint/2010/main" val="16822407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a:t>Logical time</a:t>
            </a:r>
          </a:p>
        </p:txBody>
      </p:sp>
      <p:sp>
        <p:nvSpPr>
          <p:cNvPr id="7170" name="Line 2"/>
          <p:cNvSpPr>
            <a:spLocks noChangeShapeType="1"/>
          </p:cNvSpPr>
          <p:nvPr/>
        </p:nvSpPr>
        <p:spPr bwMode="auto">
          <a:xfrm>
            <a:off x="828001" y="1659054"/>
            <a:ext cx="288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1" name="Line 3"/>
          <p:cNvSpPr>
            <a:spLocks noChangeShapeType="1"/>
          </p:cNvSpPr>
          <p:nvPr/>
        </p:nvSpPr>
        <p:spPr bwMode="auto">
          <a:xfrm>
            <a:off x="165888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2" name="Line 4"/>
          <p:cNvSpPr>
            <a:spLocks noChangeShapeType="1"/>
          </p:cNvSpPr>
          <p:nvPr/>
        </p:nvSpPr>
        <p:spPr bwMode="auto">
          <a:xfrm>
            <a:off x="248832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3" name="Line 5"/>
          <p:cNvSpPr>
            <a:spLocks noChangeShapeType="1"/>
          </p:cNvSpPr>
          <p:nvPr/>
        </p:nvSpPr>
        <p:spPr bwMode="auto">
          <a:xfrm>
            <a:off x="331776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4" name="Line 6"/>
          <p:cNvSpPr>
            <a:spLocks noChangeShapeType="1"/>
          </p:cNvSpPr>
          <p:nvPr/>
        </p:nvSpPr>
        <p:spPr bwMode="auto">
          <a:xfrm>
            <a:off x="828001" y="1866436"/>
            <a:ext cx="83088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5" name="Line 7"/>
          <p:cNvSpPr>
            <a:spLocks noChangeShapeType="1"/>
          </p:cNvSpPr>
          <p:nvPr/>
        </p:nvSpPr>
        <p:spPr bwMode="auto">
          <a:xfrm flipH="1">
            <a:off x="1657441" y="2073818"/>
            <a:ext cx="1661760" cy="2073818"/>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6" name="Line 8"/>
          <p:cNvSpPr>
            <a:spLocks noChangeShapeType="1"/>
          </p:cNvSpPr>
          <p:nvPr/>
        </p:nvSpPr>
        <p:spPr bwMode="auto">
          <a:xfrm flipH="1">
            <a:off x="1657441" y="2695963"/>
            <a:ext cx="83232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7" name="Line 9"/>
          <p:cNvSpPr>
            <a:spLocks noChangeShapeType="1"/>
          </p:cNvSpPr>
          <p:nvPr/>
        </p:nvSpPr>
        <p:spPr bwMode="auto">
          <a:xfrm>
            <a:off x="1658880" y="2903345"/>
            <a:ext cx="8294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8" name="Line 10"/>
          <p:cNvSpPr>
            <a:spLocks noChangeShapeType="1"/>
          </p:cNvSpPr>
          <p:nvPr/>
        </p:nvSpPr>
        <p:spPr bwMode="auto">
          <a:xfrm flipH="1">
            <a:off x="828001" y="4562399"/>
            <a:ext cx="24912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79" name="Line 11"/>
          <p:cNvSpPr>
            <a:spLocks noChangeShapeType="1"/>
          </p:cNvSpPr>
          <p:nvPr/>
        </p:nvSpPr>
        <p:spPr bwMode="auto">
          <a:xfrm flipH="1">
            <a:off x="828000" y="4396782"/>
            <a:ext cx="840960" cy="78776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7180" name="Text Box 12"/>
          <p:cNvSpPr txBox="1">
            <a:spLocks noChangeArrowheads="1"/>
          </p:cNvSpPr>
          <p:nvPr/>
        </p:nvSpPr>
        <p:spPr bwMode="auto">
          <a:xfrm>
            <a:off x="557280" y="1636012"/>
            <a:ext cx="332640" cy="442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3</a:t>
            </a:r>
          </a:p>
        </p:txBody>
      </p:sp>
      <p:sp>
        <p:nvSpPr>
          <p:cNvPr id="7181" name="Text Box 13"/>
          <p:cNvSpPr txBox="1">
            <a:spLocks noChangeArrowheads="1"/>
          </p:cNvSpPr>
          <p:nvPr/>
        </p:nvSpPr>
        <p:spPr bwMode="auto">
          <a:xfrm>
            <a:off x="1635841" y="2356088"/>
            <a:ext cx="33264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6</a:t>
            </a:r>
          </a:p>
        </p:txBody>
      </p:sp>
      <p:sp>
        <p:nvSpPr>
          <p:cNvPr id="7182" name="Text Box 14"/>
          <p:cNvSpPr txBox="1">
            <a:spLocks noChangeArrowheads="1"/>
          </p:cNvSpPr>
          <p:nvPr/>
        </p:nvSpPr>
        <p:spPr bwMode="auto">
          <a:xfrm>
            <a:off x="1406880" y="2683003"/>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7</a:t>
            </a:r>
          </a:p>
        </p:txBody>
      </p:sp>
      <p:sp>
        <p:nvSpPr>
          <p:cNvPr id="7183" name="Text Box 15"/>
          <p:cNvSpPr txBox="1">
            <a:spLocks noChangeArrowheads="1"/>
          </p:cNvSpPr>
          <p:nvPr/>
        </p:nvSpPr>
        <p:spPr bwMode="auto">
          <a:xfrm>
            <a:off x="2450880" y="2422334"/>
            <a:ext cx="334080" cy="439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a:t>
            </a:r>
          </a:p>
        </p:txBody>
      </p:sp>
      <p:sp>
        <p:nvSpPr>
          <p:cNvPr id="7184" name="Text Box 16"/>
          <p:cNvSpPr txBox="1">
            <a:spLocks noChangeArrowheads="1"/>
          </p:cNvSpPr>
          <p:nvPr/>
        </p:nvSpPr>
        <p:spPr bwMode="auto">
          <a:xfrm>
            <a:off x="3300481" y="1801630"/>
            <a:ext cx="332640" cy="439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2</a:t>
            </a:r>
          </a:p>
        </p:txBody>
      </p:sp>
      <p:sp>
        <p:nvSpPr>
          <p:cNvPr id="7185" name="Text Box 17"/>
          <p:cNvSpPr txBox="1">
            <a:spLocks noChangeArrowheads="1"/>
          </p:cNvSpPr>
          <p:nvPr/>
        </p:nvSpPr>
        <p:spPr bwMode="auto">
          <a:xfrm>
            <a:off x="2452320" y="3565815"/>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8</a:t>
            </a:r>
          </a:p>
        </p:txBody>
      </p:sp>
      <p:sp>
        <p:nvSpPr>
          <p:cNvPr id="7186" name="Text Box 18"/>
          <p:cNvSpPr txBox="1">
            <a:spLocks noChangeArrowheads="1"/>
          </p:cNvSpPr>
          <p:nvPr/>
        </p:nvSpPr>
        <p:spPr bwMode="auto">
          <a:xfrm>
            <a:off x="1406880" y="3207218"/>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9</a:t>
            </a:r>
          </a:p>
        </p:txBody>
      </p:sp>
      <p:sp>
        <p:nvSpPr>
          <p:cNvPr id="7187" name="Text Box 19"/>
          <p:cNvSpPr txBox="1">
            <a:spLocks noChangeArrowheads="1"/>
          </p:cNvSpPr>
          <p:nvPr/>
        </p:nvSpPr>
        <p:spPr bwMode="auto">
          <a:xfrm>
            <a:off x="1244160" y="3940254"/>
            <a:ext cx="47232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10</a:t>
            </a:r>
          </a:p>
        </p:txBody>
      </p:sp>
      <p:sp>
        <p:nvSpPr>
          <p:cNvPr id="7188" name="Text Box 20"/>
          <p:cNvSpPr txBox="1">
            <a:spLocks noChangeArrowheads="1"/>
          </p:cNvSpPr>
          <p:nvPr/>
        </p:nvSpPr>
        <p:spPr bwMode="auto">
          <a:xfrm>
            <a:off x="1599840" y="4189401"/>
            <a:ext cx="45504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11</a:t>
            </a:r>
          </a:p>
        </p:txBody>
      </p:sp>
      <p:sp>
        <p:nvSpPr>
          <p:cNvPr id="7189" name="Text Box 21"/>
          <p:cNvSpPr txBox="1">
            <a:spLocks noChangeArrowheads="1"/>
          </p:cNvSpPr>
          <p:nvPr/>
        </p:nvSpPr>
        <p:spPr bwMode="auto">
          <a:xfrm>
            <a:off x="3301920" y="4317574"/>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4</a:t>
            </a:r>
          </a:p>
        </p:txBody>
      </p:sp>
      <p:sp>
        <p:nvSpPr>
          <p:cNvPr id="7190" name="Text Box 22"/>
          <p:cNvSpPr txBox="1">
            <a:spLocks noChangeArrowheads="1"/>
          </p:cNvSpPr>
          <p:nvPr/>
        </p:nvSpPr>
        <p:spPr bwMode="auto">
          <a:xfrm>
            <a:off x="558720" y="4546558"/>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5</a:t>
            </a:r>
          </a:p>
        </p:txBody>
      </p:sp>
      <p:sp>
        <p:nvSpPr>
          <p:cNvPr id="7191" name="Text Box 23"/>
          <p:cNvSpPr txBox="1">
            <a:spLocks noChangeArrowheads="1"/>
          </p:cNvSpPr>
          <p:nvPr/>
        </p:nvSpPr>
        <p:spPr bwMode="auto">
          <a:xfrm>
            <a:off x="414720" y="4985804"/>
            <a:ext cx="46944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12</a:t>
            </a:r>
          </a:p>
        </p:txBody>
      </p:sp>
      <p:pic>
        <p:nvPicPr>
          <p:cNvPr id="25" name="Picture 5" descr="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76200"/>
            <a:ext cx="11887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41128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a:t>Logical time</a:t>
            </a:r>
          </a:p>
        </p:txBody>
      </p:sp>
      <p:sp>
        <p:nvSpPr>
          <p:cNvPr id="8194" name="Line 2"/>
          <p:cNvSpPr>
            <a:spLocks noChangeShapeType="1"/>
          </p:cNvSpPr>
          <p:nvPr/>
        </p:nvSpPr>
        <p:spPr bwMode="auto">
          <a:xfrm>
            <a:off x="828001" y="1659054"/>
            <a:ext cx="288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195" name="Line 3"/>
          <p:cNvSpPr>
            <a:spLocks noChangeShapeType="1"/>
          </p:cNvSpPr>
          <p:nvPr/>
        </p:nvSpPr>
        <p:spPr bwMode="auto">
          <a:xfrm>
            <a:off x="165888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196" name="Line 4"/>
          <p:cNvSpPr>
            <a:spLocks noChangeShapeType="1"/>
          </p:cNvSpPr>
          <p:nvPr/>
        </p:nvSpPr>
        <p:spPr bwMode="auto">
          <a:xfrm>
            <a:off x="248832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197" name="Line 5"/>
          <p:cNvSpPr>
            <a:spLocks noChangeShapeType="1"/>
          </p:cNvSpPr>
          <p:nvPr/>
        </p:nvSpPr>
        <p:spPr bwMode="auto">
          <a:xfrm>
            <a:off x="331776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198" name="Line 6"/>
          <p:cNvSpPr>
            <a:spLocks noChangeShapeType="1"/>
          </p:cNvSpPr>
          <p:nvPr/>
        </p:nvSpPr>
        <p:spPr bwMode="auto">
          <a:xfrm>
            <a:off x="828001" y="1866436"/>
            <a:ext cx="83088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199" name="Line 7"/>
          <p:cNvSpPr>
            <a:spLocks noChangeShapeType="1"/>
          </p:cNvSpPr>
          <p:nvPr/>
        </p:nvSpPr>
        <p:spPr bwMode="auto">
          <a:xfrm flipH="1">
            <a:off x="1657441" y="2073818"/>
            <a:ext cx="1661760" cy="2073818"/>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00" name="Line 8"/>
          <p:cNvSpPr>
            <a:spLocks noChangeShapeType="1"/>
          </p:cNvSpPr>
          <p:nvPr/>
        </p:nvSpPr>
        <p:spPr bwMode="auto">
          <a:xfrm flipH="1">
            <a:off x="1657441" y="2695963"/>
            <a:ext cx="83232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01" name="Line 9"/>
          <p:cNvSpPr>
            <a:spLocks noChangeShapeType="1"/>
          </p:cNvSpPr>
          <p:nvPr/>
        </p:nvSpPr>
        <p:spPr bwMode="auto">
          <a:xfrm>
            <a:off x="1658880" y="2903345"/>
            <a:ext cx="829440" cy="829527"/>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02" name="Line 10"/>
          <p:cNvSpPr>
            <a:spLocks noChangeShapeType="1"/>
          </p:cNvSpPr>
          <p:nvPr/>
        </p:nvSpPr>
        <p:spPr bwMode="auto">
          <a:xfrm flipH="1">
            <a:off x="828001" y="4562399"/>
            <a:ext cx="24912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03" name="Line 11"/>
          <p:cNvSpPr>
            <a:spLocks noChangeShapeType="1"/>
          </p:cNvSpPr>
          <p:nvPr/>
        </p:nvSpPr>
        <p:spPr bwMode="auto">
          <a:xfrm flipH="1">
            <a:off x="828000" y="4396782"/>
            <a:ext cx="840960" cy="78776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04" name="Text Box 12"/>
          <p:cNvSpPr txBox="1">
            <a:spLocks noChangeArrowheads="1"/>
          </p:cNvSpPr>
          <p:nvPr/>
        </p:nvSpPr>
        <p:spPr bwMode="auto">
          <a:xfrm>
            <a:off x="557280" y="1636012"/>
            <a:ext cx="332640" cy="442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3</a:t>
            </a:r>
          </a:p>
        </p:txBody>
      </p:sp>
      <p:sp>
        <p:nvSpPr>
          <p:cNvPr id="8205" name="Text Box 13"/>
          <p:cNvSpPr txBox="1">
            <a:spLocks noChangeArrowheads="1"/>
          </p:cNvSpPr>
          <p:nvPr/>
        </p:nvSpPr>
        <p:spPr bwMode="auto">
          <a:xfrm>
            <a:off x="1635841" y="2356088"/>
            <a:ext cx="33264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6</a:t>
            </a:r>
          </a:p>
        </p:txBody>
      </p:sp>
      <p:sp>
        <p:nvSpPr>
          <p:cNvPr id="8206" name="Text Box 14"/>
          <p:cNvSpPr txBox="1">
            <a:spLocks noChangeArrowheads="1"/>
          </p:cNvSpPr>
          <p:nvPr/>
        </p:nvSpPr>
        <p:spPr bwMode="auto">
          <a:xfrm>
            <a:off x="1406880" y="2683003"/>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7</a:t>
            </a:r>
          </a:p>
        </p:txBody>
      </p:sp>
      <p:sp>
        <p:nvSpPr>
          <p:cNvPr id="8207" name="Text Box 15"/>
          <p:cNvSpPr txBox="1">
            <a:spLocks noChangeArrowheads="1"/>
          </p:cNvSpPr>
          <p:nvPr/>
        </p:nvSpPr>
        <p:spPr bwMode="auto">
          <a:xfrm>
            <a:off x="2450880" y="2422334"/>
            <a:ext cx="334080" cy="439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a:t>
            </a:r>
          </a:p>
        </p:txBody>
      </p:sp>
      <p:sp>
        <p:nvSpPr>
          <p:cNvPr id="8208" name="Text Box 16"/>
          <p:cNvSpPr txBox="1">
            <a:spLocks noChangeArrowheads="1"/>
          </p:cNvSpPr>
          <p:nvPr/>
        </p:nvSpPr>
        <p:spPr bwMode="auto">
          <a:xfrm>
            <a:off x="3300481" y="1801630"/>
            <a:ext cx="332640" cy="439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2</a:t>
            </a:r>
          </a:p>
        </p:txBody>
      </p:sp>
      <p:sp>
        <p:nvSpPr>
          <p:cNvPr id="8209" name="Text Box 17"/>
          <p:cNvSpPr txBox="1">
            <a:spLocks noChangeArrowheads="1"/>
          </p:cNvSpPr>
          <p:nvPr/>
        </p:nvSpPr>
        <p:spPr bwMode="auto">
          <a:xfrm>
            <a:off x="2452320" y="3565815"/>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8</a:t>
            </a:r>
          </a:p>
        </p:txBody>
      </p:sp>
      <p:sp>
        <p:nvSpPr>
          <p:cNvPr id="8210" name="Text Box 18"/>
          <p:cNvSpPr txBox="1">
            <a:spLocks noChangeArrowheads="1"/>
          </p:cNvSpPr>
          <p:nvPr/>
        </p:nvSpPr>
        <p:spPr bwMode="auto">
          <a:xfrm>
            <a:off x="1406880" y="3207218"/>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9</a:t>
            </a:r>
          </a:p>
        </p:txBody>
      </p:sp>
      <p:sp>
        <p:nvSpPr>
          <p:cNvPr id="8211" name="Text Box 19"/>
          <p:cNvSpPr txBox="1">
            <a:spLocks noChangeArrowheads="1"/>
          </p:cNvSpPr>
          <p:nvPr/>
        </p:nvSpPr>
        <p:spPr bwMode="auto">
          <a:xfrm>
            <a:off x="1244160" y="3940254"/>
            <a:ext cx="47232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10</a:t>
            </a:r>
          </a:p>
        </p:txBody>
      </p:sp>
      <p:sp>
        <p:nvSpPr>
          <p:cNvPr id="8212" name="Text Box 20"/>
          <p:cNvSpPr txBox="1">
            <a:spLocks noChangeArrowheads="1"/>
          </p:cNvSpPr>
          <p:nvPr/>
        </p:nvSpPr>
        <p:spPr bwMode="auto">
          <a:xfrm>
            <a:off x="1599840" y="4189401"/>
            <a:ext cx="45504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11</a:t>
            </a:r>
          </a:p>
        </p:txBody>
      </p:sp>
      <p:sp>
        <p:nvSpPr>
          <p:cNvPr id="8213" name="Text Box 21"/>
          <p:cNvSpPr txBox="1">
            <a:spLocks noChangeArrowheads="1"/>
          </p:cNvSpPr>
          <p:nvPr/>
        </p:nvSpPr>
        <p:spPr bwMode="auto">
          <a:xfrm>
            <a:off x="3301920" y="4317574"/>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4</a:t>
            </a:r>
          </a:p>
        </p:txBody>
      </p:sp>
      <p:sp>
        <p:nvSpPr>
          <p:cNvPr id="8214" name="Text Box 22"/>
          <p:cNvSpPr txBox="1">
            <a:spLocks noChangeArrowheads="1"/>
          </p:cNvSpPr>
          <p:nvPr/>
        </p:nvSpPr>
        <p:spPr bwMode="auto">
          <a:xfrm>
            <a:off x="558720" y="4546558"/>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5</a:t>
            </a:r>
          </a:p>
        </p:txBody>
      </p:sp>
      <p:sp>
        <p:nvSpPr>
          <p:cNvPr id="8215" name="Text Box 23"/>
          <p:cNvSpPr txBox="1">
            <a:spLocks noChangeArrowheads="1"/>
          </p:cNvSpPr>
          <p:nvPr/>
        </p:nvSpPr>
        <p:spPr bwMode="auto">
          <a:xfrm>
            <a:off x="414720" y="4985804"/>
            <a:ext cx="46944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12</a:t>
            </a:r>
          </a:p>
        </p:txBody>
      </p:sp>
      <p:sp>
        <p:nvSpPr>
          <p:cNvPr id="8216" name="Line 24"/>
          <p:cNvSpPr>
            <a:spLocks noChangeShapeType="1"/>
          </p:cNvSpPr>
          <p:nvPr/>
        </p:nvSpPr>
        <p:spPr bwMode="auto">
          <a:xfrm>
            <a:off x="559872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17" name="Line 25"/>
          <p:cNvSpPr>
            <a:spLocks noChangeShapeType="1"/>
          </p:cNvSpPr>
          <p:nvPr/>
        </p:nvSpPr>
        <p:spPr bwMode="auto">
          <a:xfrm>
            <a:off x="642816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18" name="Line 26"/>
          <p:cNvSpPr>
            <a:spLocks noChangeShapeType="1"/>
          </p:cNvSpPr>
          <p:nvPr/>
        </p:nvSpPr>
        <p:spPr bwMode="auto">
          <a:xfrm>
            <a:off x="725760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19" name="Line 27"/>
          <p:cNvSpPr>
            <a:spLocks noChangeShapeType="1"/>
          </p:cNvSpPr>
          <p:nvPr/>
        </p:nvSpPr>
        <p:spPr bwMode="auto">
          <a:xfrm>
            <a:off x="8087040" y="1659054"/>
            <a:ext cx="1440" cy="4355017"/>
          </a:xfrm>
          <a:prstGeom prst="line">
            <a:avLst/>
          </a:prstGeom>
          <a:noFill/>
          <a:ln w="3672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20" name="Line 28"/>
          <p:cNvSpPr>
            <a:spLocks noChangeShapeType="1"/>
          </p:cNvSpPr>
          <p:nvPr/>
        </p:nvSpPr>
        <p:spPr bwMode="auto">
          <a:xfrm>
            <a:off x="5598720" y="2281200"/>
            <a:ext cx="829440" cy="622145"/>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21" name="Line 29"/>
          <p:cNvSpPr>
            <a:spLocks noChangeShapeType="1"/>
          </p:cNvSpPr>
          <p:nvPr/>
        </p:nvSpPr>
        <p:spPr bwMode="auto">
          <a:xfrm flipH="1">
            <a:off x="6426721" y="2073818"/>
            <a:ext cx="1661760" cy="2281199"/>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22" name="Line 30"/>
          <p:cNvSpPr>
            <a:spLocks noChangeShapeType="1"/>
          </p:cNvSpPr>
          <p:nvPr/>
        </p:nvSpPr>
        <p:spPr bwMode="auto">
          <a:xfrm flipH="1">
            <a:off x="6426721" y="1866436"/>
            <a:ext cx="832320" cy="2073818"/>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23" name="Line 31"/>
          <p:cNvSpPr>
            <a:spLocks noChangeShapeType="1"/>
          </p:cNvSpPr>
          <p:nvPr/>
        </p:nvSpPr>
        <p:spPr bwMode="auto">
          <a:xfrm>
            <a:off x="6428160" y="3318108"/>
            <a:ext cx="82944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24" name="Line 32"/>
          <p:cNvSpPr>
            <a:spLocks noChangeShapeType="1"/>
          </p:cNvSpPr>
          <p:nvPr/>
        </p:nvSpPr>
        <p:spPr bwMode="auto">
          <a:xfrm flipH="1">
            <a:off x="5597281" y="2488581"/>
            <a:ext cx="2491200" cy="207382"/>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25" name="Line 33"/>
          <p:cNvSpPr>
            <a:spLocks noChangeShapeType="1"/>
          </p:cNvSpPr>
          <p:nvPr/>
        </p:nvSpPr>
        <p:spPr bwMode="auto">
          <a:xfrm flipH="1">
            <a:off x="5597280" y="4604164"/>
            <a:ext cx="840960" cy="580380"/>
          </a:xfrm>
          <a:prstGeom prst="line">
            <a:avLst/>
          </a:prstGeom>
          <a:noFill/>
          <a:ln w="1836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8226" name="Text Box 34"/>
          <p:cNvSpPr txBox="1">
            <a:spLocks noChangeArrowheads="1"/>
          </p:cNvSpPr>
          <p:nvPr/>
        </p:nvSpPr>
        <p:spPr bwMode="auto">
          <a:xfrm>
            <a:off x="6403681" y="2780933"/>
            <a:ext cx="33120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6</a:t>
            </a:r>
          </a:p>
        </p:txBody>
      </p:sp>
      <p:sp>
        <p:nvSpPr>
          <p:cNvPr id="8227" name="Text Box 35"/>
          <p:cNvSpPr txBox="1">
            <a:spLocks noChangeArrowheads="1"/>
          </p:cNvSpPr>
          <p:nvPr/>
        </p:nvSpPr>
        <p:spPr bwMode="auto">
          <a:xfrm>
            <a:off x="6174721" y="3099206"/>
            <a:ext cx="33264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7</a:t>
            </a:r>
          </a:p>
        </p:txBody>
      </p:sp>
      <p:sp>
        <p:nvSpPr>
          <p:cNvPr id="8228" name="Text Box 36"/>
          <p:cNvSpPr txBox="1">
            <a:spLocks noChangeArrowheads="1"/>
          </p:cNvSpPr>
          <p:nvPr/>
        </p:nvSpPr>
        <p:spPr bwMode="auto">
          <a:xfrm>
            <a:off x="7188480" y="1607209"/>
            <a:ext cx="334080" cy="439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a:t>
            </a:r>
          </a:p>
        </p:txBody>
      </p:sp>
      <p:sp>
        <p:nvSpPr>
          <p:cNvPr id="8229" name="Text Box 37"/>
          <p:cNvSpPr txBox="1">
            <a:spLocks noChangeArrowheads="1"/>
          </p:cNvSpPr>
          <p:nvPr/>
        </p:nvSpPr>
        <p:spPr bwMode="auto">
          <a:xfrm>
            <a:off x="7221601" y="3369954"/>
            <a:ext cx="33120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8</a:t>
            </a:r>
          </a:p>
        </p:txBody>
      </p:sp>
      <p:sp>
        <p:nvSpPr>
          <p:cNvPr id="8230" name="Text Box 38"/>
          <p:cNvSpPr txBox="1">
            <a:spLocks noChangeArrowheads="1"/>
          </p:cNvSpPr>
          <p:nvPr/>
        </p:nvSpPr>
        <p:spPr bwMode="auto">
          <a:xfrm>
            <a:off x="6174720" y="3729992"/>
            <a:ext cx="33552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9</a:t>
            </a:r>
          </a:p>
        </p:txBody>
      </p:sp>
      <p:sp>
        <p:nvSpPr>
          <p:cNvPr id="8231" name="Text Box 39"/>
          <p:cNvSpPr txBox="1">
            <a:spLocks noChangeArrowheads="1"/>
          </p:cNvSpPr>
          <p:nvPr/>
        </p:nvSpPr>
        <p:spPr bwMode="auto">
          <a:xfrm>
            <a:off x="6013440" y="4136115"/>
            <a:ext cx="47376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10</a:t>
            </a:r>
          </a:p>
        </p:txBody>
      </p:sp>
      <p:sp>
        <p:nvSpPr>
          <p:cNvPr id="8232" name="Text Box 40"/>
          <p:cNvSpPr txBox="1">
            <a:spLocks noChangeArrowheads="1"/>
          </p:cNvSpPr>
          <p:nvPr/>
        </p:nvSpPr>
        <p:spPr bwMode="auto">
          <a:xfrm>
            <a:off x="6369120" y="4465910"/>
            <a:ext cx="455040" cy="439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11</a:t>
            </a:r>
          </a:p>
        </p:txBody>
      </p:sp>
      <p:sp>
        <p:nvSpPr>
          <p:cNvPr id="8233" name="Text Box 41"/>
          <p:cNvSpPr txBox="1">
            <a:spLocks noChangeArrowheads="1"/>
          </p:cNvSpPr>
          <p:nvPr/>
        </p:nvSpPr>
        <p:spPr bwMode="auto">
          <a:xfrm>
            <a:off x="5326560" y="2029174"/>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3</a:t>
            </a:r>
          </a:p>
        </p:txBody>
      </p:sp>
      <p:sp>
        <p:nvSpPr>
          <p:cNvPr id="8234" name="Text Box 42"/>
          <p:cNvSpPr txBox="1">
            <a:spLocks noChangeArrowheads="1"/>
          </p:cNvSpPr>
          <p:nvPr/>
        </p:nvSpPr>
        <p:spPr bwMode="auto">
          <a:xfrm>
            <a:off x="5328000" y="2520265"/>
            <a:ext cx="334080" cy="442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5</a:t>
            </a:r>
          </a:p>
        </p:txBody>
      </p:sp>
      <p:sp>
        <p:nvSpPr>
          <p:cNvPr id="8235" name="Text Box 43"/>
          <p:cNvSpPr txBox="1">
            <a:spLocks noChangeArrowheads="1"/>
          </p:cNvSpPr>
          <p:nvPr/>
        </p:nvSpPr>
        <p:spPr bwMode="auto">
          <a:xfrm>
            <a:off x="5185441" y="4985804"/>
            <a:ext cx="46800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12</a:t>
            </a:r>
          </a:p>
        </p:txBody>
      </p:sp>
      <p:sp>
        <p:nvSpPr>
          <p:cNvPr id="8236" name="Text Box 44"/>
          <p:cNvSpPr txBox="1">
            <a:spLocks noChangeArrowheads="1"/>
          </p:cNvSpPr>
          <p:nvPr/>
        </p:nvSpPr>
        <p:spPr bwMode="auto">
          <a:xfrm>
            <a:off x="8087040" y="1847714"/>
            <a:ext cx="334080" cy="442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2</a:t>
            </a:r>
          </a:p>
        </p:txBody>
      </p:sp>
      <p:sp>
        <p:nvSpPr>
          <p:cNvPr id="8237" name="Text Box 45"/>
          <p:cNvSpPr txBox="1">
            <a:spLocks noChangeArrowheads="1"/>
          </p:cNvSpPr>
          <p:nvPr/>
        </p:nvSpPr>
        <p:spPr bwMode="auto">
          <a:xfrm>
            <a:off x="8088480" y="2240876"/>
            <a:ext cx="334080" cy="440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a:solidFill>
                  <a:srgbClr val="000000"/>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9776" tIns="48968" rIns="89776" bIns="48968"/>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2200"/>
              <a:t>4</a:t>
            </a:r>
          </a:p>
        </p:txBody>
      </p:sp>
      <p:sp>
        <p:nvSpPr>
          <p:cNvPr id="8238" name="AutoShape 46"/>
          <p:cNvSpPr>
            <a:spLocks/>
          </p:cNvSpPr>
          <p:nvPr/>
        </p:nvSpPr>
        <p:spPr bwMode="auto">
          <a:xfrm>
            <a:off x="3939840" y="3112167"/>
            <a:ext cx="1036800" cy="1035468"/>
          </a:xfrm>
          <a:prstGeom prst="rightArrow">
            <a:avLst>
              <a:gd name="adj1" fmla="val 29981"/>
              <a:gd name="adj2" fmla="val 23746"/>
            </a:avLst>
          </a:prstGeom>
          <a:solidFill>
            <a:srgbClr val="000000"/>
          </a:solidFill>
          <a:ln w="18360">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pic>
        <p:nvPicPr>
          <p:cNvPr id="48" name="Picture 5" descr="c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76200"/>
            <a:ext cx="1188720" cy="118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1028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time</a:t>
            </a:r>
            <a:endParaRPr lang="en-US" dirty="0"/>
          </a:p>
        </p:txBody>
      </p:sp>
      <p:sp>
        <p:nvSpPr>
          <p:cNvPr id="3" name="Content Placeholder 2"/>
          <p:cNvSpPr>
            <a:spLocks noGrp="1"/>
          </p:cNvSpPr>
          <p:nvPr>
            <p:ph idx="1"/>
          </p:nvPr>
        </p:nvSpPr>
        <p:spPr>
          <a:xfrm>
            <a:off x="457200" y="1600200"/>
            <a:ext cx="5867400" cy="2590800"/>
          </a:xfrm>
        </p:spPr>
        <p:txBody>
          <a:bodyPr>
            <a:normAutofit lnSpcReduction="10000"/>
          </a:bodyPr>
          <a:lstStyle/>
          <a:p>
            <a:r>
              <a:rPr lang="en-US" sz="2800" dirty="0" smtClean="0">
                <a:solidFill>
                  <a:schemeClr val="accent2">
                    <a:lumMod val="75000"/>
                  </a:schemeClr>
                </a:solidFill>
              </a:rPr>
              <a:t>Synchronizers</a:t>
            </a:r>
            <a:r>
              <a:rPr lang="en-US" sz="2800" dirty="0" smtClean="0"/>
              <a:t>, which allow us </a:t>
            </a:r>
            <a:r>
              <a:rPr lang="en-US" sz="2800" dirty="0"/>
              <a:t>to run synchronous distributed </a:t>
            </a:r>
            <a:r>
              <a:rPr lang="en-US" sz="2800" dirty="0" smtClean="0"/>
              <a:t>network algorithms </a:t>
            </a:r>
            <a:r>
              <a:rPr lang="en-US" sz="2800" dirty="0"/>
              <a:t>in an asynchronous network, with comparatively low costs in time and communication</a:t>
            </a:r>
            <a:r>
              <a:rPr lang="en-US" sz="2800" dirty="0" smtClean="0"/>
              <a:t>.</a:t>
            </a:r>
          </a:p>
          <a:p>
            <a:r>
              <a:rPr lang="en-US" sz="2800" dirty="0" smtClean="0"/>
              <a:t>Applications:  BFS, Shortest Paths,…</a:t>
            </a:r>
            <a:endParaRPr lang="en-US" sz="2800" dirty="0"/>
          </a:p>
        </p:txBody>
      </p:sp>
      <p:grpSp>
        <p:nvGrpSpPr>
          <p:cNvPr id="4" name="Group 4"/>
          <p:cNvGrpSpPr>
            <a:grpSpLocks/>
          </p:cNvGrpSpPr>
          <p:nvPr/>
        </p:nvGrpSpPr>
        <p:grpSpPr bwMode="auto">
          <a:xfrm>
            <a:off x="6477000" y="1143000"/>
            <a:ext cx="2441575" cy="2590800"/>
            <a:chOff x="4032" y="2352"/>
            <a:chExt cx="1538" cy="1632"/>
          </a:xfrm>
        </p:grpSpPr>
        <p:grpSp>
          <p:nvGrpSpPr>
            <p:cNvPr id="5" name="Group 5"/>
            <p:cNvGrpSpPr>
              <a:grpSpLocks/>
            </p:cNvGrpSpPr>
            <p:nvPr/>
          </p:nvGrpSpPr>
          <p:grpSpPr bwMode="auto">
            <a:xfrm>
              <a:off x="4128" y="2352"/>
              <a:ext cx="1392" cy="1632"/>
              <a:chOff x="4128" y="2352"/>
              <a:chExt cx="1392" cy="1632"/>
            </a:xfrm>
          </p:grpSpPr>
          <p:grpSp>
            <p:nvGrpSpPr>
              <p:cNvPr id="10" name="Group 6"/>
              <p:cNvGrpSpPr>
                <a:grpSpLocks/>
              </p:cNvGrpSpPr>
              <p:nvPr/>
            </p:nvGrpSpPr>
            <p:grpSpPr bwMode="auto">
              <a:xfrm>
                <a:off x="4128" y="2352"/>
                <a:ext cx="1392" cy="1632"/>
                <a:chOff x="4128" y="2352"/>
                <a:chExt cx="1392" cy="1632"/>
              </a:xfrm>
            </p:grpSpPr>
            <p:grpSp>
              <p:nvGrpSpPr>
                <p:cNvPr id="15" name="Group 7"/>
                <p:cNvGrpSpPr>
                  <a:grpSpLocks/>
                </p:cNvGrpSpPr>
                <p:nvPr/>
              </p:nvGrpSpPr>
              <p:grpSpPr bwMode="auto">
                <a:xfrm>
                  <a:off x="4128" y="2352"/>
                  <a:ext cx="1392" cy="1632"/>
                  <a:chOff x="4128" y="2352"/>
                  <a:chExt cx="1392" cy="1632"/>
                </a:xfrm>
              </p:grpSpPr>
              <p:sp>
                <p:nvSpPr>
                  <p:cNvPr id="18" name="Oval 8"/>
                  <p:cNvSpPr>
                    <a:spLocks noChangeArrowheads="1"/>
                  </p:cNvSpPr>
                  <p:nvPr/>
                </p:nvSpPr>
                <p:spPr bwMode="auto">
                  <a:xfrm>
                    <a:off x="4176" y="3408"/>
                    <a:ext cx="1296" cy="576"/>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r>
                      <a:rPr lang="en-US"/>
                      <a:t>SafeSynch</a:t>
                    </a:r>
                  </a:p>
                </p:txBody>
              </p:sp>
              <p:grpSp>
                <p:nvGrpSpPr>
                  <p:cNvPr id="19" name="Group 9"/>
                  <p:cNvGrpSpPr>
                    <a:grpSpLocks/>
                  </p:cNvGrpSpPr>
                  <p:nvPr/>
                </p:nvGrpSpPr>
                <p:grpSpPr bwMode="auto">
                  <a:xfrm>
                    <a:off x="4128" y="2352"/>
                    <a:ext cx="1392" cy="1152"/>
                    <a:chOff x="4128" y="2352"/>
                    <a:chExt cx="1392" cy="1152"/>
                  </a:xfrm>
                </p:grpSpPr>
                <p:grpSp>
                  <p:nvGrpSpPr>
                    <p:cNvPr id="20" name="Group 10"/>
                    <p:cNvGrpSpPr>
                      <a:grpSpLocks/>
                    </p:cNvGrpSpPr>
                    <p:nvPr/>
                  </p:nvGrpSpPr>
                  <p:grpSpPr bwMode="auto">
                    <a:xfrm>
                      <a:off x="5232" y="2400"/>
                      <a:ext cx="288" cy="480"/>
                      <a:chOff x="5184" y="2400"/>
                      <a:chExt cx="288" cy="480"/>
                    </a:xfrm>
                  </p:grpSpPr>
                  <p:sp>
                    <p:nvSpPr>
                      <p:cNvPr id="35" name="Oval 11"/>
                      <p:cNvSpPr>
                        <a:spLocks noChangeAspect="1" noChangeArrowheads="1"/>
                      </p:cNvSpPr>
                      <p:nvPr/>
                    </p:nvSpPr>
                    <p:spPr bwMode="auto">
                      <a:xfrm>
                        <a:off x="5184" y="259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r>
                          <a:rPr lang="en-US" sz="1600"/>
                          <a:t>U</a:t>
                        </a:r>
                        <a:r>
                          <a:rPr lang="en-US" sz="1600" baseline="-25000"/>
                          <a:t>2</a:t>
                        </a:r>
                      </a:p>
                    </p:txBody>
                  </p:sp>
                  <p:sp>
                    <p:nvSpPr>
                      <p:cNvPr id="36" name="Line 12"/>
                      <p:cNvSpPr>
                        <a:spLocks noChangeShapeType="1"/>
                      </p:cNvSpPr>
                      <p:nvPr/>
                    </p:nvSpPr>
                    <p:spPr bwMode="auto">
                      <a:xfrm>
                        <a:off x="5376" y="2400"/>
                        <a:ext cx="0"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3"/>
                      <p:cNvSpPr>
                        <a:spLocks noChangeShapeType="1"/>
                      </p:cNvSpPr>
                      <p:nvPr/>
                    </p:nvSpPr>
                    <p:spPr bwMode="auto">
                      <a:xfrm>
                        <a:off x="5280" y="240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1" name="Line 14"/>
                    <p:cNvSpPr>
                      <a:spLocks noChangeShapeType="1"/>
                    </p:cNvSpPr>
                    <p:nvPr/>
                  </p:nvSpPr>
                  <p:spPr bwMode="auto">
                    <a:xfrm>
                      <a:off x="5424" y="288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5"/>
                    <p:cNvSpPr>
                      <a:spLocks noChangeShapeType="1"/>
                    </p:cNvSpPr>
                    <p:nvPr/>
                  </p:nvSpPr>
                  <p:spPr bwMode="auto">
                    <a:xfrm>
                      <a:off x="5328" y="288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Oval 16"/>
                    <p:cNvSpPr>
                      <a:spLocks noChangeAspect="1" noChangeArrowheads="1"/>
                    </p:cNvSpPr>
                    <p:nvPr/>
                  </p:nvSpPr>
                  <p:spPr bwMode="auto">
                    <a:xfrm>
                      <a:off x="5232" y="3024"/>
                      <a:ext cx="288" cy="288"/>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r>
                        <a:rPr lang="en-US" sz="1600"/>
                        <a:t>FE</a:t>
                      </a:r>
                      <a:r>
                        <a:rPr lang="en-US" sz="1600" baseline="-25000"/>
                        <a:t>2</a:t>
                      </a:r>
                    </a:p>
                  </p:txBody>
                </p:sp>
                <p:grpSp>
                  <p:nvGrpSpPr>
                    <p:cNvPr id="24" name="Group 17"/>
                    <p:cNvGrpSpPr>
                      <a:grpSpLocks/>
                    </p:cNvGrpSpPr>
                    <p:nvPr/>
                  </p:nvGrpSpPr>
                  <p:grpSpPr bwMode="auto">
                    <a:xfrm>
                      <a:off x="4128" y="2352"/>
                      <a:ext cx="288" cy="1152"/>
                      <a:chOff x="4128" y="2352"/>
                      <a:chExt cx="288" cy="1152"/>
                    </a:xfrm>
                  </p:grpSpPr>
                  <p:sp>
                    <p:nvSpPr>
                      <p:cNvPr id="27" name="Oval 18"/>
                      <p:cNvSpPr>
                        <a:spLocks noChangeAspect="1" noChangeArrowheads="1"/>
                      </p:cNvSpPr>
                      <p:nvPr/>
                    </p:nvSpPr>
                    <p:spPr bwMode="auto">
                      <a:xfrm>
                        <a:off x="4128" y="2592"/>
                        <a:ext cx="288"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r>
                          <a:rPr lang="en-US" sz="1600"/>
                          <a:t>U</a:t>
                        </a:r>
                        <a:r>
                          <a:rPr lang="en-US" sz="1600" baseline="-25000"/>
                          <a:t>1</a:t>
                        </a:r>
                      </a:p>
                    </p:txBody>
                  </p:sp>
                  <p:sp>
                    <p:nvSpPr>
                      <p:cNvPr id="28" name="Line 19"/>
                      <p:cNvSpPr>
                        <a:spLocks noChangeShapeType="1"/>
                      </p:cNvSpPr>
                      <p:nvPr/>
                    </p:nvSpPr>
                    <p:spPr bwMode="auto">
                      <a:xfrm>
                        <a:off x="4224" y="288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20"/>
                      <p:cNvSpPr>
                        <a:spLocks noChangeShapeType="1"/>
                      </p:cNvSpPr>
                      <p:nvPr/>
                    </p:nvSpPr>
                    <p:spPr bwMode="auto">
                      <a:xfrm>
                        <a:off x="4320" y="2352"/>
                        <a:ext cx="0"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1"/>
                      <p:cNvSpPr>
                        <a:spLocks noChangeShapeType="1"/>
                      </p:cNvSpPr>
                      <p:nvPr/>
                    </p:nvSpPr>
                    <p:spPr bwMode="auto">
                      <a:xfrm>
                        <a:off x="4320" y="2880"/>
                        <a:ext cx="0" cy="14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22"/>
                      <p:cNvSpPr>
                        <a:spLocks noChangeShapeType="1"/>
                      </p:cNvSpPr>
                      <p:nvPr/>
                    </p:nvSpPr>
                    <p:spPr bwMode="auto">
                      <a:xfrm>
                        <a:off x="4224" y="235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Oval 23"/>
                      <p:cNvSpPr>
                        <a:spLocks noChangeAspect="1" noChangeArrowheads="1"/>
                      </p:cNvSpPr>
                      <p:nvPr/>
                    </p:nvSpPr>
                    <p:spPr bwMode="auto">
                      <a:xfrm>
                        <a:off x="4128" y="3024"/>
                        <a:ext cx="288" cy="288"/>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r>
                          <a:rPr lang="en-US" sz="1600"/>
                          <a:t>FE</a:t>
                        </a:r>
                        <a:r>
                          <a:rPr lang="en-US" sz="1600" baseline="-25000"/>
                          <a:t>1</a:t>
                        </a:r>
                      </a:p>
                    </p:txBody>
                  </p:sp>
                  <p:sp>
                    <p:nvSpPr>
                      <p:cNvPr id="33" name="Line 24"/>
                      <p:cNvSpPr>
                        <a:spLocks noChangeShapeType="1"/>
                      </p:cNvSpPr>
                      <p:nvPr/>
                    </p:nvSpPr>
                    <p:spPr bwMode="auto">
                      <a:xfrm>
                        <a:off x="4272" y="3312"/>
                        <a:ext cx="48"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25"/>
                      <p:cNvSpPr>
                        <a:spLocks noChangeShapeType="1"/>
                      </p:cNvSpPr>
                      <p:nvPr/>
                    </p:nvSpPr>
                    <p:spPr bwMode="auto">
                      <a:xfrm>
                        <a:off x="4368" y="3264"/>
                        <a:ext cx="48"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5" name="Line 26"/>
                    <p:cNvSpPr>
                      <a:spLocks noChangeShapeType="1"/>
                    </p:cNvSpPr>
                    <p:nvPr/>
                  </p:nvSpPr>
                  <p:spPr bwMode="auto">
                    <a:xfrm flipH="1">
                      <a:off x="5184" y="3264"/>
                      <a:ext cx="9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7"/>
                    <p:cNvSpPr>
                      <a:spLocks noChangeShapeType="1"/>
                    </p:cNvSpPr>
                    <p:nvPr/>
                  </p:nvSpPr>
                  <p:spPr bwMode="auto">
                    <a:xfrm flipH="1">
                      <a:off x="5280" y="3312"/>
                      <a:ext cx="96"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16" name="Oval 28"/>
                <p:cNvSpPr>
                  <a:spLocks noChangeArrowheads="1"/>
                </p:cNvSpPr>
                <p:nvPr/>
              </p:nvSpPr>
              <p:spPr bwMode="auto">
                <a:xfrm>
                  <a:off x="4512" y="3024"/>
                  <a:ext cx="576" cy="96"/>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29"/>
                <p:cNvSpPr>
                  <a:spLocks noChangeArrowheads="1"/>
                </p:cNvSpPr>
                <p:nvPr/>
              </p:nvSpPr>
              <p:spPr bwMode="auto">
                <a:xfrm>
                  <a:off x="4512" y="3168"/>
                  <a:ext cx="576" cy="96"/>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1" name="Line 30"/>
              <p:cNvSpPr>
                <a:spLocks noChangeShapeType="1"/>
              </p:cNvSpPr>
              <p:nvPr/>
            </p:nvSpPr>
            <p:spPr bwMode="auto">
              <a:xfrm flipV="1">
                <a:off x="4416" y="3072"/>
                <a:ext cx="9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31"/>
              <p:cNvSpPr>
                <a:spLocks noChangeShapeType="1"/>
              </p:cNvSpPr>
              <p:nvPr/>
            </p:nvSpPr>
            <p:spPr bwMode="auto">
              <a:xfrm flipV="1">
                <a:off x="4416" y="3216"/>
                <a:ext cx="96" cy="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32"/>
              <p:cNvSpPr>
                <a:spLocks noChangeShapeType="1"/>
              </p:cNvSpPr>
              <p:nvPr/>
            </p:nvSpPr>
            <p:spPr bwMode="auto">
              <a:xfrm flipV="1">
                <a:off x="5088" y="3168"/>
                <a:ext cx="144" cy="4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33"/>
              <p:cNvSpPr>
                <a:spLocks noChangeShapeType="1"/>
              </p:cNvSpPr>
              <p:nvPr/>
            </p:nvSpPr>
            <p:spPr bwMode="auto">
              <a:xfrm>
                <a:off x="5088" y="3072"/>
                <a:ext cx="14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 name="Text Box 34"/>
            <p:cNvSpPr txBox="1">
              <a:spLocks noChangeArrowheads="1"/>
            </p:cNvSpPr>
            <p:nvPr/>
          </p:nvSpPr>
          <p:spPr bwMode="auto">
            <a:xfrm>
              <a:off x="4032" y="3312"/>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sz="1400"/>
                <a:t>OK</a:t>
              </a:r>
            </a:p>
          </p:txBody>
        </p:sp>
        <p:sp>
          <p:nvSpPr>
            <p:cNvPr id="7" name="Text Box 35"/>
            <p:cNvSpPr txBox="1">
              <a:spLocks noChangeArrowheads="1"/>
            </p:cNvSpPr>
            <p:nvPr/>
          </p:nvSpPr>
          <p:spPr bwMode="auto">
            <a:xfrm>
              <a:off x="4368" y="3281"/>
              <a:ext cx="2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sz="1400"/>
                <a:t>GO</a:t>
              </a:r>
            </a:p>
          </p:txBody>
        </p:sp>
        <p:sp>
          <p:nvSpPr>
            <p:cNvPr id="8" name="Text Box 36"/>
            <p:cNvSpPr txBox="1">
              <a:spLocks noChangeArrowheads="1"/>
            </p:cNvSpPr>
            <p:nvPr/>
          </p:nvSpPr>
          <p:spPr bwMode="auto">
            <a:xfrm>
              <a:off x="5280" y="3329"/>
              <a:ext cx="2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sz="1400"/>
                <a:t>GO</a:t>
              </a:r>
            </a:p>
          </p:txBody>
        </p:sp>
        <p:sp>
          <p:nvSpPr>
            <p:cNvPr id="9" name="Text Box 37"/>
            <p:cNvSpPr txBox="1">
              <a:spLocks noChangeArrowheads="1"/>
            </p:cNvSpPr>
            <p:nvPr/>
          </p:nvSpPr>
          <p:spPr bwMode="auto">
            <a:xfrm>
              <a:off x="4992" y="3264"/>
              <a:ext cx="2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sz="1400"/>
                <a:t>OK</a:t>
              </a:r>
            </a:p>
          </p:txBody>
        </p:sp>
      </p:grpSp>
      <p:sp>
        <p:nvSpPr>
          <p:cNvPr id="38" name="Content Placeholder 2"/>
          <p:cNvSpPr txBox="1">
            <a:spLocks/>
          </p:cNvSpPr>
          <p:nvPr/>
        </p:nvSpPr>
        <p:spPr>
          <a:xfrm>
            <a:off x="457200" y="4419599"/>
            <a:ext cx="8229600" cy="20574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Synchronizers achieve </a:t>
            </a:r>
            <a:r>
              <a:rPr lang="en-US" sz="2800" dirty="0" smtClean="0">
                <a:solidFill>
                  <a:schemeClr val="accent2">
                    <a:lumMod val="75000"/>
                  </a:schemeClr>
                </a:solidFill>
              </a:rPr>
              <a:t>local synchronization</a:t>
            </a:r>
            <a:r>
              <a:rPr lang="en-US" sz="2800" dirty="0" smtClean="0"/>
              <a:t>.</a:t>
            </a:r>
          </a:p>
          <a:p>
            <a:r>
              <a:rPr lang="en-US" sz="2800" dirty="0" smtClean="0"/>
              <a:t>Now we show that achieving stronger, </a:t>
            </a:r>
            <a:r>
              <a:rPr lang="en-US" sz="2800" dirty="0" smtClean="0">
                <a:solidFill>
                  <a:schemeClr val="accent2">
                    <a:lumMod val="75000"/>
                  </a:schemeClr>
                </a:solidFill>
              </a:rPr>
              <a:t>global synchronization</a:t>
            </a:r>
            <a:r>
              <a:rPr lang="en-US" sz="2800" dirty="0" smtClean="0"/>
              <a:t> must take considerable more time.</a:t>
            </a:r>
          </a:p>
          <a:p>
            <a:endParaRPr lang="en-US" dirty="0"/>
          </a:p>
        </p:txBody>
      </p:sp>
    </p:spTree>
    <p:extLst>
      <p:ext uri="{BB962C8B-B14F-4D97-AF65-F5344CB8AC3E}">
        <p14:creationId xmlns:p14="http://schemas.microsoft.com/office/powerpoint/2010/main" val="421008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424800" y="0"/>
            <a:ext cx="8229600" cy="1355183"/>
          </a:xfrm>
        </p:spPr>
        <p:txBody>
          <a:bodyPr>
            <a:normAutofit/>
          </a:bodyPr>
          <a:lstStyle/>
          <a:p>
            <a:r>
              <a:rPr lang="en-US" sz="4000" dirty="0" err="1"/>
              <a:t>Lamport’s</a:t>
            </a:r>
            <a:r>
              <a:rPr lang="en-US" sz="4000" dirty="0"/>
              <a:t> algorithm for generating logical times</a:t>
            </a:r>
          </a:p>
        </p:txBody>
      </p:sp>
      <mc:AlternateContent xmlns:mc="http://schemas.openxmlformats.org/markup-compatibility/2006" xmlns:a14="http://schemas.microsoft.com/office/drawing/2010/main">
        <mc:Choice Requires="a14">
          <p:sp>
            <p:nvSpPr>
              <p:cNvPr id="9221" name="Rectangle 5"/>
              <p:cNvSpPr>
                <a:spLocks noGrp="1" noChangeArrowheads="1"/>
              </p:cNvSpPr>
              <p:nvPr>
                <p:ph type="body" idx="1"/>
              </p:nvPr>
            </p:nvSpPr>
            <p:spPr>
              <a:xfrm>
                <a:off x="457921" y="1493437"/>
                <a:ext cx="8229600" cy="5115417"/>
              </a:xfrm>
            </p:spPr>
            <p:txBody>
              <a:bodyPr/>
              <a:lstStyle/>
              <a:p>
                <a:pPr>
                  <a:lnSpc>
                    <a:spcPct val="90000"/>
                  </a:lnSpc>
                </a:pPr>
                <a:r>
                  <a:rPr lang="en-US" sz="2200" dirty="0"/>
                  <a:t>Based on </a:t>
                </a:r>
                <a:r>
                  <a:rPr lang="en-US" sz="2200" dirty="0" err="1"/>
                  <a:t>timestamping</a:t>
                </a:r>
                <a:r>
                  <a:rPr lang="en-US" sz="2200" dirty="0"/>
                  <a:t> idea of </a:t>
                </a:r>
                <a:r>
                  <a:rPr lang="en-US" sz="2200" dirty="0">
                    <a:solidFill>
                      <a:srgbClr val="008000"/>
                    </a:solidFill>
                  </a:rPr>
                  <a:t>Johnson and Thomas.</a:t>
                </a:r>
              </a:p>
              <a:p>
                <a:pPr>
                  <a:lnSpc>
                    <a:spcPct val="90000"/>
                  </a:lnSpc>
                </a:pPr>
                <a:r>
                  <a:rPr lang="en-US" sz="2200" dirty="0"/>
                  <a:t>Each process maintains a local</a:t>
                </a:r>
                <a:r>
                  <a:rPr lang="en-US" sz="2200" dirty="0">
                    <a:solidFill>
                      <a:srgbClr val="990033"/>
                    </a:solidFill>
                  </a:rPr>
                  <a:t> </a:t>
                </a:r>
                <a:r>
                  <a:rPr lang="en-US" sz="2200" dirty="0"/>
                  <a:t>nonnegative integer</a:t>
                </a:r>
                <a:r>
                  <a:rPr lang="en-US" sz="2200" dirty="0">
                    <a:solidFill>
                      <a:srgbClr val="990033"/>
                    </a:solidFill>
                  </a:rPr>
                  <a:t> </a:t>
                </a:r>
                <a14:m>
                  <m:oMath xmlns:m="http://schemas.openxmlformats.org/officeDocument/2006/math">
                    <m:r>
                      <a:rPr lang="en-US" sz="2200" i="1" dirty="0" smtClean="0">
                        <a:solidFill>
                          <a:schemeClr val="accent1">
                            <a:lumMod val="75000"/>
                          </a:schemeClr>
                        </a:solidFill>
                        <a:latin typeface="Cambria Math"/>
                      </a:rPr>
                      <m:t>𝑐𝑙𝑜𝑐𝑘</m:t>
                    </m:r>
                  </m:oMath>
                </a14:m>
                <a:r>
                  <a:rPr lang="en-US" sz="2200" dirty="0">
                    <a:solidFill>
                      <a:schemeClr val="accent2">
                        <a:lumMod val="75000"/>
                      </a:schemeClr>
                    </a:solidFill>
                  </a:rPr>
                  <a:t> </a:t>
                </a:r>
                <a:r>
                  <a:rPr lang="en-US" sz="2200" dirty="0"/>
                  <a:t>variable, used to count steps.</a:t>
                </a:r>
              </a:p>
              <a:p>
                <a:pPr>
                  <a:lnSpc>
                    <a:spcPct val="90000"/>
                  </a:lnSpc>
                </a:pPr>
                <a14:m>
                  <m:oMath xmlns:m="http://schemas.openxmlformats.org/officeDocument/2006/math">
                    <m:r>
                      <a:rPr lang="en-US" sz="2200" i="1" dirty="0" smtClean="0">
                        <a:solidFill>
                          <a:schemeClr val="accent1">
                            <a:lumMod val="75000"/>
                          </a:schemeClr>
                        </a:solidFill>
                        <a:latin typeface="Cambria Math"/>
                      </a:rPr>
                      <m:t>𝑐𝑙𝑜𝑐𝑘</m:t>
                    </m:r>
                  </m:oMath>
                </a14:m>
                <a:r>
                  <a:rPr lang="en-US" sz="2200" dirty="0">
                    <a:solidFill>
                      <a:srgbClr val="990033"/>
                    </a:solidFill>
                  </a:rPr>
                  <a:t> </a:t>
                </a:r>
                <a:r>
                  <a:rPr lang="en-US" sz="2200" dirty="0"/>
                  <a:t>is initially 0.</a:t>
                </a:r>
              </a:p>
              <a:p>
                <a:pPr>
                  <a:lnSpc>
                    <a:spcPct val="90000"/>
                  </a:lnSpc>
                </a:pPr>
                <a:r>
                  <a:rPr lang="en-US" sz="2200" dirty="0"/>
                  <a:t>Every event of the process (send, receive, internal, or user interface) increases </a:t>
                </a:r>
                <a14:m>
                  <m:oMath xmlns:m="http://schemas.openxmlformats.org/officeDocument/2006/math">
                    <m:r>
                      <a:rPr lang="en-US" sz="2200" i="1" dirty="0" smtClean="0">
                        <a:solidFill>
                          <a:schemeClr val="accent1">
                            <a:lumMod val="75000"/>
                          </a:schemeClr>
                        </a:solidFill>
                        <a:latin typeface="Cambria Math"/>
                      </a:rPr>
                      <m:t>𝑐𝑙𝑜𝑐𝑘</m:t>
                    </m:r>
                  </m:oMath>
                </a14:m>
                <a:r>
                  <a:rPr lang="en-US" sz="2200" dirty="0"/>
                  <a:t>: </a:t>
                </a:r>
              </a:p>
              <a:p>
                <a:pPr lvl="1">
                  <a:lnSpc>
                    <a:spcPct val="90000"/>
                  </a:lnSpc>
                </a:pPr>
                <a:r>
                  <a:rPr lang="en-US" sz="1800" dirty="0"/>
                  <a:t>When process does an internal or user interface step, </a:t>
                </a:r>
                <a:r>
                  <a:rPr lang="en-US" sz="1800" dirty="0" smtClean="0"/>
                  <a:t>it increments </a:t>
                </a:r>
                <a14:m>
                  <m:oMath xmlns:m="http://schemas.openxmlformats.org/officeDocument/2006/math">
                    <m:r>
                      <a:rPr lang="en-US" sz="1800" i="1" dirty="0" smtClean="0">
                        <a:solidFill>
                          <a:schemeClr val="accent1">
                            <a:lumMod val="75000"/>
                          </a:schemeClr>
                        </a:solidFill>
                        <a:latin typeface="Cambria Math"/>
                      </a:rPr>
                      <m:t>𝑐𝑙𝑜𝑐𝑘</m:t>
                    </m:r>
                  </m:oMath>
                </a14:m>
                <a:r>
                  <a:rPr lang="en-US" sz="1800" dirty="0">
                    <a:solidFill>
                      <a:schemeClr val="accent1">
                        <a:lumMod val="75000"/>
                      </a:schemeClr>
                    </a:solidFill>
                  </a:rPr>
                  <a:t>.</a:t>
                </a:r>
              </a:p>
              <a:p>
                <a:pPr lvl="1">
                  <a:lnSpc>
                    <a:spcPct val="90000"/>
                  </a:lnSpc>
                </a:pPr>
                <a:r>
                  <a:rPr lang="en-US" sz="1800" dirty="0"/>
                  <a:t>When process sends, </a:t>
                </a:r>
                <a:r>
                  <a:rPr lang="en-US" sz="1800" dirty="0" smtClean="0"/>
                  <a:t>it first </a:t>
                </a:r>
                <a:r>
                  <a:rPr lang="en-US" sz="1800" dirty="0"/>
                  <a:t>increments </a:t>
                </a:r>
                <a14:m>
                  <m:oMath xmlns:m="http://schemas.openxmlformats.org/officeDocument/2006/math">
                    <m:r>
                      <a:rPr lang="en-US" sz="1800" i="1" dirty="0" smtClean="0">
                        <a:solidFill>
                          <a:schemeClr val="accent1">
                            <a:lumMod val="75000"/>
                          </a:schemeClr>
                        </a:solidFill>
                        <a:latin typeface="Cambria Math"/>
                      </a:rPr>
                      <m:t>𝑐𝑙𝑜𝑐𝑘</m:t>
                    </m:r>
                  </m:oMath>
                </a14:m>
                <a:r>
                  <a:rPr lang="en-US" sz="1800" dirty="0"/>
                  <a:t>, then piggybacks the new value </a:t>
                </a:r>
                <a14:m>
                  <m:oMath xmlns:m="http://schemas.openxmlformats.org/officeDocument/2006/math">
                    <m:r>
                      <a:rPr lang="en-US" sz="1800" i="1" dirty="0" smtClean="0">
                        <a:latin typeface="Cambria Math"/>
                      </a:rPr>
                      <m:t>𝑐</m:t>
                    </m:r>
                  </m:oMath>
                </a14:m>
                <a:r>
                  <a:rPr lang="en-US" sz="1800" dirty="0"/>
                  <a:t> on the message, as a </a:t>
                </a:r>
                <a14:m>
                  <m:oMath xmlns:m="http://schemas.openxmlformats.org/officeDocument/2006/math">
                    <m:r>
                      <a:rPr lang="en-US" sz="1800" i="1" dirty="0" smtClean="0">
                        <a:solidFill>
                          <a:schemeClr val="accent1">
                            <a:lumMod val="75000"/>
                          </a:schemeClr>
                        </a:solidFill>
                        <a:latin typeface="Cambria Math"/>
                      </a:rPr>
                      <m:t>𝑡𝑖𝑚𝑒𝑠𝑡𝑎𝑚𝑝</m:t>
                    </m:r>
                    <m:r>
                      <a:rPr lang="en-US" sz="1800" i="1" dirty="0" smtClean="0">
                        <a:solidFill>
                          <a:schemeClr val="accent1">
                            <a:lumMod val="75000"/>
                          </a:schemeClr>
                        </a:solidFill>
                        <a:latin typeface="Cambria Math"/>
                      </a:rPr>
                      <m:t>.</m:t>
                    </m:r>
                  </m:oMath>
                </a14:m>
                <a:endParaRPr lang="en-US" sz="1800" dirty="0">
                  <a:solidFill>
                    <a:schemeClr val="accent1">
                      <a:lumMod val="75000"/>
                    </a:schemeClr>
                  </a:solidFill>
                </a:endParaRPr>
              </a:p>
              <a:p>
                <a:pPr lvl="1">
                  <a:lnSpc>
                    <a:spcPct val="90000"/>
                  </a:lnSpc>
                </a:pPr>
                <a:r>
                  <a:rPr lang="en-US" sz="1800" dirty="0"/>
                  <a:t>When </a:t>
                </a:r>
                <a:r>
                  <a:rPr lang="en-US" sz="1800" dirty="0" smtClean="0"/>
                  <a:t>a process </a:t>
                </a:r>
                <a:r>
                  <a:rPr lang="en-US" sz="1800" dirty="0"/>
                  <a:t>receives a message with timestamp </a:t>
                </a:r>
                <a14:m>
                  <m:oMath xmlns:m="http://schemas.openxmlformats.org/officeDocument/2006/math">
                    <m:r>
                      <a:rPr lang="en-US" sz="1800" i="1" dirty="0" smtClean="0">
                        <a:latin typeface="Cambria Math"/>
                      </a:rPr>
                      <m:t>𝑐</m:t>
                    </m:r>
                  </m:oMath>
                </a14:m>
                <a:r>
                  <a:rPr lang="en-US" sz="1800" dirty="0"/>
                  <a:t>, </a:t>
                </a:r>
                <a:r>
                  <a:rPr lang="en-US" sz="1800" dirty="0" smtClean="0"/>
                  <a:t>it increases </a:t>
                </a:r>
                <a14:m>
                  <m:oMath xmlns:m="http://schemas.openxmlformats.org/officeDocument/2006/math">
                    <m:r>
                      <a:rPr lang="en-US" sz="1800" i="1" dirty="0" smtClean="0">
                        <a:solidFill>
                          <a:schemeClr val="accent1">
                            <a:lumMod val="75000"/>
                          </a:schemeClr>
                        </a:solidFill>
                        <a:latin typeface="Cambria Math"/>
                      </a:rPr>
                      <m:t>𝑐𝑙𝑜𝑐𝑘</m:t>
                    </m:r>
                  </m:oMath>
                </a14:m>
                <a:r>
                  <a:rPr lang="en-US" sz="1800" dirty="0"/>
                  <a:t> </a:t>
                </a:r>
                <a:r>
                  <a:rPr lang="en-US" sz="1800" dirty="0" smtClean="0"/>
                  <a:t>to </a:t>
                </a:r>
                <a14:m>
                  <m:oMath xmlns:m="http://schemas.openxmlformats.org/officeDocument/2006/math">
                    <m:r>
                      <m:rPr>
                        <m:sty m:val="p"/>
                      </m:rPr>
                      <a:rPr lang="en-US" sz="1800" i="1" dirty="0" smtClean="0">
                        <a:latin typeface="Cambria Math"/>
                      </a:rPr>
                      <m:t>max</m:t>
                    </m:r>
                    <m:r>
                      <a:rPr lang="en-US" sz="1800" i="1" dirty="0" smtClean="0">
                        <a:latin typeface="Cambria Math"/>
                      </a:rPr>
                      <m:t>⁡( </m:t>
                    </m:r>
                    <m:r>
                      <a:rPr lang="en-US" sz="1800" i="1" dirty="0">
                        <a:solidFill>
                          <a:schemeClr val="accent1">
                            <a:lumMod val="75000"/>
                          </a:schemeClr>
                        </a:solidFill>
                        <a:latin typeface="Cambria Math"/>
                      </a:rPr>
                      <m:t>𝑐𝑙𝑜𝑐𝑘</m:t>
                    </m:r>
                    <m:r>
                      <a:rPr lang="en-US" sz="1800" i="1" dirty="0">
                        <a:latin typeface="Cambria Math"/>
                      </a:rPr>
                      <m:t>, </m:t>
                    </m:r>
                    <m:r>
                      <a:rPr lang="en-US" sz="1800" i="1" dirty="0">
                        <a:latin typeface="Cambria Math"/>
                      </a:rPr>
                      <m:t>𝑐</m:t>
                    </m:r>
                    <m:r>
                      <a:rPr lang="en-US" sz="1800" i="1" dirty="0">
                        <a:latin typeface="Cambria Math"/>
                      </a:rPr>
                      <m:t> ) + 1.</m:t>
                    </m:r>
                  </m:oMath>
                </a14:m>
                <a:endParaRPr lang="en-US" sz="1800" dirty="0"/>
              </a:p>
              <a:p>
                <a:pPr>
                  <a:lnSpc>
                    <a:spcPct val="90000"/>
                  </a:lnSpc>
                </a:pPr>
                <a:r>
                  <a:rPr lang="en-US" sz="2200" dirty="0"/>
                  <a:t>Using the clocks to generate logical time for events:</a:t>
                </a:r>
              </a:p>
              <a:p>
                <a:pPr lvl="1">
                  <a:lnSpc>
                    <a:spcPct val="90000"/>
                  </a:lnSpc>
                  <a:buSzPct val="75000"/>
                  <a:buFont typeface="Symbol" pitchFamily="18" charset="2"/>
                  <a:buChar char=""/>
                </a:pPr>
                <a14:m>
                  <m:oMath xmlns:m="http://schemas.openxmlformats.org/officeDocument/2006/math">
                    <m:r>
                      <a:rPr lang="en-US" sz="1800" i="1" dirty="0" smtClean="0">
                        <a:solidFill>
                          <a:schemeClr val="accent2">
                            <a:lumMod val="75000"/>
                          </a:schemeClr>
                        </a:solidFill>
                        <a:latin typeface="Cambria Math"/>
                      </a:rPr>
                      <m:t>𝑙𝑡𝑖𝑚𝑒</m:t>
                    </m:r>
                  </m:oMath>
                </a14:m>
                <a:r>
                  <a:rPr lang="en-US" sz="1800" dirty="0">
                    <a:solidFill>
                      <a:schemeClr val="accent2"/>
                    </a:solidFill>
                  </a:rPr>
                  <a:t> </a:t>
                </a:r>
                <a:r>
                  <a:rPr lang="en-US" sz="1800" dirty="0"/>
                  <a:t>of an event is </a:t>
                </a:r>
                <a14:m>
                  <m:oMath xmlns:m="http://schemas.openxmlformats.org/officeDocument/2006/math">
                    <m:r>
                      <a:rPr lang="en-US" sz="1800" i="1" dirty="0" smtClean="0">
                        <a:latin typeface="Cambria Math"/>
                      </a:rPr>
                      <m:t>(</m:t>
                    </m:r>
                    <m:r>
                      <a:rPr lang="en-US" sz="1800" i="1" dirty="0" err="1">
                        <a:latin typeface="Cambria Math"/>
                      </a:rPr>
                      <m:t>𝑐</m:t>
                    </m:r>
                    <m:r>
                      <a:rPr lang="en-US" sz="1800" i="1" dirty="0" err="1">
                        <a:latin typeface="Cambria Math"/>
                      </a:rPr>
                      <m:t>,</m:t>
                    </m:r>
                    <m:r>
                      <a:rPr lang="en-US" sz="1800" i="1" dirty="0" err="1">
                        <a:latin typeface="Cambria Math"/>
                      </a:rPr>
                      <m:t>𝑖</m:t>
                    </m:r>
                    <m:r>
                      <a:rPr lang="en-US" sz="1800" i="1" dirty="0">
                        <a:latin typeface="Cambria Math"/>
                      </a:rPr>
                      <m:t>), </m:t>
                    </m:r>
                  </m:oMath>
                </a14:m>
                <a:r>
                  <a:rPr lang="en-US" sz="1800" dirty="0"/>
                  <a:t>where</a:t>
                </a:r>
              </a:p>
              <a:p>
                <a:pPr lvl="2">
                  <a:lnSpc>
                    <a:spcPct val="90000"/>
                  </a:lnSpc>
                  <a:buSzPct val="75000"/>
                  <a:buFont typeface="Symbol" pitchFamily="18" charset="2"/>
                  <a:buChar char=""/>
                </a:pPr>
                <a14:m>
                  <m:oMath xmlns:m="http://schemas.openxmlformats.org/officeDocument/2006/math">
                    <m:r>
                      <a:rPr lang="en-US" sz="1800" i="1" dirty="0" smtClean="0">
                        <a:latin typeface="Cambria Math"/>
                      </a:rPr>
                      <m:t>𝑐</m:t>
                    </m:r>
                  </m:oMath>
                </a14:m>
                <a:r>
                  <a:rPr lang="en-US" sz="1800" dirty="0"/>
                  <a:t> </a:t>
                </a:r>
                <a14:m>
                  <m:oMath xmlns:m="http://schemas.openxmlformats.org/officeDocument/2006/math">
                    <m:r>
                      <a:rPr lang="en-US" sz="1800" i="1" dirty="0" smtClean="0">
                        <a:latin typeface="Cambria Math"/>
                      </a:rPr>
                      <m:t>=</m:t>
                    </m:r>
                  </m:oMath>
                </a14:m>
                <a:r>
                  <a:rPr lang="en-US" sz="1800" dirty="0"/>
                  <a:t> </a:t>
                </a:r>
                <a14:m>
                  <m:oMath xmlns:m="http://schemas.openxmlformats.org/officeDocument/2006/math">
                    <m:r>
                      <a:rPr lang="en-US" sz="1800" i="1" dirty="0" smtClean="0">
                        <a:solidFill>
                          <a:schemeClr val="accent1">
                            <a:lumMod val="75000"/>
                          </a:schemeClr>
                        </a:solidFill>
                        <a:latin typeface="Cambria Math"/>
                      </a:rPr>
                      <m:t>𝑐𝑙𝑜𝑐𝑘</m:t>
                    </m:r>
                    <m:r>
                      <a:rPr lang="en-US" sz="1800" i="1" dirty="0" smtClean="0">
                        <a:solidFill>
                          <a:schemeClr val="accent1">
                            <a:lumMod val="75000"/>
                          </a:schemeClr>
                        </a:solidFill>
                        <a:latin typeface="Cambria Math"/>
                      </a:rPr>
                      <m:t> </m:t>
                    </m:r>
                  </m:oMath>
                </a14:m>
                <a:r>
                  <a:rPr lang="en-US" sz="1800" dirty="0"/>
                  <a:t>value immediately </a:t>
                </a:r>
                <a:r>
                  <a:rPr lang="en-US" sz="1800" dirty="0">
                    <a:solidFill>
                      <a:schemeClr val="accent2">
                        <a:lumMod val="75000"/>
                      </a:schemeClr>
                    </a:solidFill>
                  </a:rPr>
                  <a:t>after</a:t>
                </a:r>
                <a:r>
                  <a:rPr lang="en-US" sz="1800" dirty="0">
                    <a:solidFill>
                      <a:srgbClr val="990033"/>
                    </a:solidFill>
                  </a:rPr>
                  <a:t> </a:t>
                </a:r>
                <a:r>
                  <a:rPr lang="en-US" sz="1800" dirty="0"/>
                  <a:t>the event</a:t>
                </a:r>
              </a:p>
              <a:p>
                <a:pPr lvl="2">
                  <a:lnSpc>
                    <a:spcPct val="90000"/>
                  </a:lnSpc>
                  <a:buSzPct val="75000"/>
                  <a:buFont typeface="Symbol" pitchFamily="18" charset="2"/>
                  <a:buChar char=""/>
                </a:pPr>
                <a14:m>
                  <m:oMath xmlns:m="http://schemas.openxmlformats.org/officeDocument/2006/math">
                    <m:r>
                      <a:rPr lang="en-US" sz="1800" i="1" dirty="0" smtClean="0">
                        <a:latin typeface="Cambria Math"/>
                      </a:rPr>
                      <m:t>𝑖</m:t>
                    </m:r>
                    <m:r>
                      <a:rPr lang="en-US" sz="1800" i="1" dirty="0" smtClean="0">
                        <a:latin typeface="Cambria Math"/>
                      </a:rPr>
                      <m:t> =</m:t>
                    </m:r>
                  </m:oMath>
                </a14:m>
                <a:r>
                  <a:rPr lang="en-US" sz="1800" dirty="0"/>
                  <a:t> process index, to break ties</a:t>
                </a:r>
              </a:p>
              <a:p>
                <a:pPr lvl="1">
                  <a:lnSpc>
                    <a:spcPct val="90000"/>
                  </a:lnSpc>
                  <a:buSzPct val="75000"/>
                  <a:buFont typeface="Symbol" pitchFamily="18" charset="2"/>
                  <a:buChar char=""/>
                </a:pPr>
                <a:r>
                  <a:rPr lang="en-US" sz="1800" dirty="0"/>
                  <a:t>Order the </a:t>
                </a:r>
                <a14:m>
                  <m:oMath xmlns:m="http://schemas.openxmlformats.org/officeDocument/2006/math">
                    <m:r>
                      <a:rPr lang="en-US" sz="1800" i="1" dirty="0" smtClean="0">
                        <a:latin typeface="Cambria Math"/>
                      </a:rPr>
                      <m:t>(</m:t>
                    </m:r>
                    <m:r>
                      <a:rPr lang="en-US" sz="1800" i="1" dirty="0" err="1">
                        <a:latin typeface="Cambria Math"/>
                      </a:rPr>
                      <m:t>𝑐</m:t>
                    </m:r>
                    <m:r>
                      <a:rPr lang="en-US" sz="1800" i="1" dirty="0" err="1">
                        <a:latin typeface="Cambria Math"/>
                      </a:rPr>
                      <m:t>,</m:t>
                    </m:r>
                    <m:r>
                      <a:rPr lang="en-US" sz="1800" i="1" dirty="0" err="1">
                        <a:latin typeface="Cambria Math"/>
                      </a:rPr>
                      <m:t>𝑖</m:t>
                    </m:r>
                    <m:r>
                      <a:rPr lang="en-US" sz="1800" i="1" dirty="0">
                        <a:latin typeface="Cambria Math"/>
                      </a:rPr>
                      <m:t>) </m:t>
                    </m:r>
                  </m:oMath>
                </a14:m>
                <a:r>
                  <a:rPr lang="en-US" sz="1800" dirty="0"/>
                  <a:t>pairs lexicographically.</a:t>
                </a:r>
              </a:p>
            </p:txBody>
          </p:sp>
        </mc:Choice>
        <mc:Fallback xmlns="">
          <p:sp>
            <p:nvSpPr>
              <p:cNvPr id="9221" name="Rectangle 5"/>
              <p:cNvSpPr>
                <a:spLocks noGrp="1" noRot="1" noChangeAspect="1" noMove="1" noResize="1" noEditPoints="1" noAdjustHandles="1" noChangeArrowheads="1" noChangeShapeType="1" noTextEdit="1"/>
              </p:cNvSpPr>
              <p:nvPr>
                <p:ph type="body" idx="1"/>
              </p:nvPr>
            </p:nvSpPr>
            <p:spPr>
              <a:xfrm>
                <a:off x="457921" y="1493437"/>
                <a:ext cx="8229600" cy="5115417"/>
              </a:xfrm>
              <a:blipFill rotWithShape="1">
                <a:blip r:embed="rId3"/>
                <a:stretch>
                  <a:fillRect l="-815" t="-1430" r="-74" b="-1192"/>
                </a:stretch>
              </a:blipFill>
            </p:spPr>
            <p:txBody>
              <a:bodyPr/>
              <a:lstStyle/>
              <a:p>
                <a:r>
                  <a:rPr lang="en-US">
                    <a:noFill/>
                  </a:rPr>
                  <a:t> </a:t>
                </a:r>
              </a:p>
            </p:txBody>
          </p:sp>
        </mc:Fallback>
      </mc:AlternateContent>
    </p:spTree>
    <p:extLst>
      <p:ext uri="{BB962C8B-B14F-4D97-AF65-F5344CB8AC3E}">
        <p14:creationId xmlns:p14="http://schemas.microsoft.com/office/powerpoint/2010/main" val="3999724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22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2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2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2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2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Autofit/>
          </a:bodyPr>
          <a:lstStyle/>
          <a:p>
            <a:r>
              <a:rPr lang="en-US" sz="4000" dirty="0" err="1"/>
              <a:t>Lamport’s</a:t>
            </a:r>
            <a:r>
              <a:rPr lang="en-US" sz="4000" dirty="0"/>
              <a:t> algorithm generates logical times</a:t>
            </a:r>
          </a:p>
        </p:txBody>
      </p:sp>
      <mc:AlternateContent xmlns:mc="http://schemas.openxmlformats.org/markup-compatibility/2006" xmlns:a14="http://schemas.microsoft.com/office/drawing/2010/main">
        <mc:Choice Requires="a14">
          <p:sp>
            <p:nvSpPr>
              <p:cNvPr id="91139" name="Rectangle 3"/>
              <p:cNvSpPr>
                <a:spLocks noGrp="1" noChangeArrowheads="1"/>
              </p:cNvSpPr>
              <p:nvPr>
                <p:ph type="body" idx="1"/>
              </p:nvPr>
            </p:nvSpPr>
            <p:spPr>
              <a:xfrm>
                <a:off x="457920" y="1600008"/>
                <a:ext cx="8398080" cy="5029008"/>
              </a:xfrm>
            </p:spPr>
            <p:txBody>
              <a:bodyPr/>
              <a:lstStyle/>
              <a:p>
                <a:pPr marL="604809" indent="-604809">
                  <a:buFontTx/>
                  <a:buAutoNum type="arabicPeriod"/>
                </a:pPr>
                <a:r>
                  <a:rPr lang="en-US" sz="2500" dirty="0"/>
                  <a:t>Events’ </a:t>
                </a:r>
                <a14:m>
                  <m:oMath xmlns:m="http://schemas.openxmlformats.org/officeDocument/2006/math">
                    <m:r>
                      <a:rPr lang="en-US" sz="2500" i="1" dirty="0" smtClean="0">
                        <a:solidFill>
                          <a:schemeClr val="accent2">
                            <a:lumMod val="75000"/>
                          </a:schemeClr>
                        </a:solidFill>
                        <a:latin typeface="Cambria Math"/>
                      </a:rPr>
                      <m:t>𝑙𝑡𝑖𝑚𝑒𝑠</m:t>
                    </m:r>
                  </m:oMath>
                </a14:m>
                <a:r>
                  <a:rPr lang="en-US" sz="2500" dirty="0"/>
                  <a:t> are unique.</a:t>
                </a:r>
              </a:p>
              <a:p>
                <a:pPr marL="992175" lvl="1" indent="-535688">
                  <a:buFontTx/>
                  <a:buChar char="•"/>
                </a:pPr>
                <a:r>
                  <a:rPr lang="en-US" sz="2200" dirty="0"/>
                  <a:t>Because </a:t>
                </a:r>
                <a:r>
                  <a:rPr lang="en-US" sz="2200" dirty="0" smtClean="0"/>
                  <a:t>the </a:t>
                </a:r>
                <a14:m>
                  <m:oMath xmlns:m="http://schemas.openxmlformats.org/officeDocument/2006/math">
                    <m:r>
                      <a:rPr lang="en-US" sz="2200" i="1" dirty="0" smtClean="0">
                        <a:solidFill>
                          <a:schemeClr val="accent1">
                            <a:lumMod val="75000"/>
                          </a:schemeClr>
                        </a:solidFill>
                        <a:latin typeface="Cambria Math"/>
                      </a:rPr>
                      <m:t>𝑐𝑙𝑜𝑐𝑘</m:t>
                    </m:r>
                  </m:oMath>
                </a14:m>
                <a:r>
                  <a:rPr lang="en-US" sz="2200" dirty="0" smtClean="0">
                    <a:solidFill>
                      <a:schemeClr val="accent1">
                        <a:lumMod val="75000"/>
                      </a:schemeClr>
                    </a:solidFill>
                  </a:rPr>
                  <a:t> </a:t>
                </a:r>
                <a:r>
                  <a:rPr lang="en-US" sz="2200" dirty="0"/>
                  <a:t>at each process is increased at every step and we use process indices as tiebreakers. </a:t>
                </a:r>
                <a:endParaRPr lang="en-US" sz="2200" dirty="0">
                  <a:solidFill>
                    <a:srgbClr val="990033"/>
                  </a:solidFill>
                </a:endParaRPr>
              </a:p>
              <a:p>
                <a:pPr marL="604809" indent="-604809">
                  <a:buFontTx/>
                  <a:buAutoNum type="arabicPeriod"/>
                </a:pPr>
                <a:r>
                  <a:rPr lang="en-US" sz="2500" dirty="0"/>
                  <a:t>Events of each individual process have strictly increasing </a:t>
                </a:r>
                <a14:m>
                  <m:oMath xmlns:m="http://schemas.openxmlformats.org/officeDocument/2006/math">
                    <m:r>
                      <a:rPr lang="en-US" sz="2500" i="1" dirty="0" smtClean="0">
                        <a:solidFill>
                          <a:schemeClr val="accent2">
                            <a:lumMod val="75000"/>
                          </a:schemeClr>
                        </a:solidFill>
                        <a:latin typeface="Cambria Math"/>
                      </a:rPr>
                      <m:t>𝑙𝑡𝑖𝑚𝑒𝑠</m:t>
                    </m:r>
                    <m:r>
                      <a:rPr lang="en-US" sz="2500" i="1" dirty="0">
                        <a:solidFill>
                          <a:schemeClr val="accent2">
                            <a:lumMod val="75000"/>
                          </a:schemeClr>
                        </a:solidFill>
                        <a:latin typeface="Cambria Math"/>
                      </a:rPr>
                      <m:t>.</m:t>
                    </m:r>
                  </m:oMath>
                </a14:m>
                <a:endParaRPr lang="en-US" sz="2500" dirty="0">
                  <a:solidFill>
                    <a:schemeClr val="accent2">
                      <a:lumMod val="75000"/>
                    </a:schemeClr>
                  </a:solidFill>
                </a:endParaRPr>
              </a:p>
              <a:p>
                <a:pPr marL="992175" lvl="1" indent="-535688">
                  <a:buFontTx/>
                  <a:buChar char="•"/>
                </a:pPr>
                <a:r>
                  <a:rPr lang="en-US" sz="2200" dirty="0"/>
                  <a:t>The rules ensure this.</a:t>
                </a:r>
              </a:p>
              <a:p>
                <a:pPr marL="604809" indent="-604809">
                  <a:buFontTx/>
                  <a:buAutoNum type="arabicPeriod"/>
                </a:pPr>
                <a14:m>
                  <m:oMath xmlns:m="http://schemas.openxmlformats.org/officeDocument/2006/math">
                    <m:r>
                      <a:rPr lang="en-US" sz="2500" i="1" dirty="0" smtClean="0">
                        <a:solidFill>
                          <a:schemeClr val="accent2">
                            <a:lumMod val="75000"/>
                          </a:schemeClr>
                        </a:solidFill>
                        <a:latin typeface="Cambria Math"/>
                      </a:rPr>
                      <m:t>𝑙𝑡𝑖𝑚𝑒</m:t>
                    </m:r>
                  </m:oMath>
                </a14:m>
                <a:r>
                  <a:rPr lang="en-US" sz="2500" dirty="0"/>
                  <a:t>(send) &lt; </a:t>
                </a:r>
                <a14:m>
                  <m:oMath xmlns:m="http://schemas.openxmlformats.org/officeDocument/2006/math">
                    <m:r>
                      <a:rPr lang="en-US" sz="2500" i="1" dirty="0" smtClean="0">
                        <a:solidFill>
                          <a:schemeClr val="accent2">
                            <a:lumMod val="75000"/>
                          </a:schemeClr>
                        </a:solidFill>
                        <a:latin typeface="Cambria Math"/>
                      </a:rPr>
                      <m:t>𝑙𝑡𝑖𝑚𝑒</m:t>
                    </m:r>
                  </m:oMath>
                </a14:m>
                <a:r>
                  <a:rPr lang="en-US" sz="2500" dirty="0"/>
                  <a:t>(receive) for same message.</a:t>
                </a:r>
              </a:p>
              <a:p>
                <a:pPr marL="992175" lvl="1" indent="-535688">
                  <a:buFontTx/>
                  <a:buChar char="•"/>
                </a:pPr>
                <a:r>
                  <a:rPr lang="en-US" sz="2300" dirty="0"/>
                  <a:t>By the way the receiver determines the clock after the receive event.</a:t>
                </a:r>
              </a:p>
              <a:p>
                <a:pPr marL="604809" indent="-604809">
                  <a:buFontTx/>
                  <a:buAutoNum type="arabicPeriod"/>
                </a:pPr>
                <a:r>
                  <a:rPr lang="en-US" sz="2500" dirty="0"/>
                  <a:t>Non-Zeno.</a:t>
                </a:r>
              </a:p>
              <a:p>
                <a:pPr marL="992175" lvl="1" indent="-535688">
                  <a:buFontTx/>
                  <a:buChar char="•"/>
                </a:pPr>
                <a:r>
                  <a:rPr lang="en-US" sz="2200" dirty="0"/>
                  <a:t>Because every event increases the local clock by at least 1 and there are only finitely many processes.</a:t>
                </a:r>
                <a:endParaRPr lang="en-US" sz="1800" dirty="0"/>
              </a:p>
            </p:txBody>
          </p:sp>
        </mc:Choice>
        <mc:Fallback xmlns="">
          <p:sp>
            <p:nvSpPr>
              <p:cNvPr id="91139" name="Rectangle 3"/>
              <p:cNvSpPr>
                <a:spLocks noGrp="1" noRot="1" noChangeAspect="1" noMove="1" noResize="1" noEditPoints="1" noAdjustHandles="1" noChangeArrowheads="1" noChangeShapeType="1" noTextEdit="1"/>
              </p:cNvSpPr>
              <p:nvPr>
                <p:ph type="body" idx="1"/>
              </p:nvPr>
            </p:nvSpPr>
            <p:spPr>
              <a:xfrm>
                <a:off x="457920" y="1600008"/>
                <a:ext cx="8398080" cy="5029008"/>
              </a:xfrm>
              <a:blipFill rotWithShape="1">
                <a:blip r:embed="rId2"/>
                <a:stretch>
                  <a:fillRect l="-1234" t="-1212"/>
                </a:stretch>
              </a:blipFill>
            </p:spPr>
            <p:txBody>
              <a:bodyPr/>
              <a:lstStyle/>
              <a:p>
                <a:r>
                  <a:rPr lang="en-US">
                    <a:noFill/>
                  </a:rPr>
                  <a:t> </a:t>
                </a:r>
              </a:p>
            </p:txBody>
          </p:sp>
        </mc:Fallback>
      </mc:AlternateContent>
    </p:spTree>
    <p:extLst>
      <p:ext uri="{BB962C8B-B14F-4D97-AF65-F5344CB8AC3E}">
        <p14:creationId xmlns:p14="http://schemas.microsoft.com/office/powerpoint/2010/main" val="1440392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113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13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1139">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1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24800" y="0"/>
            <a:ext cx="8229600" cy="1142040"/>
          </a:xfrm>
        </p:spPr>
        <p:txBody>
          <a:bodyPr/>
          <a:lstStyle/>
          <a:p>
            <a:r>
              <a:rPr lang="en-US"/>
              <a:t>Welch’s algorithm</a:t>
            </a:r>
          </a:p>
        </p:txBody>
      </p:sp>
      <mc:AlternateContent xmlns:mc="http://schemas.openxmlformats.org/markup-compatibility/2006">
        <mc:Choice xmlns:a14="http://schemas.microsoft.com/office/drawing/2010/main" Requires="a14">
          <p:sp>
            <p:nvSpPr>
              <p:cNvPr id="92163" name="Rectangle 3"/>
              <p:cNvSpPr>
                <a:spLocks noGrp="1" noChangeArrowheads="1"/>
              </p:cNvSpPr>
              <p:nvPr>
                <p:ph type="body" idx="1"/>
              </p:nvPr>
            </p:nvSpPr>
            <p:spPr>
              <a:xfrm>
                <a:off x="457921" y="1147801"/>
                <a:ext cx="8229600" cy="5710199"/>
              </a:xfrm>
            </p:spPr>
            <p:txBody>
              <a:bodyPr/>
              <a:lstStyle/>
              <a:p>
                <a:pPr>
                  <a:lnSpc>
                    <a:spcPct val="80000"/>
                  </a:lnSpc>
                  <a:buSzPct val="45000"/>
                  <a:buFont typeface="Wingdings" pitchFamily="2" charset="2"/>
                  <a:buChar char=""/>
                </a:pPr>
                <a:r>
                  <a:rPr lang="en-US" sz="2400" dirty="0">
                    <a:solidFill>
                      <a:schemeClr val="accent2">
                        <a:lumMod val="75000"/>
                      </a:schemeClr>
                    </a:solidFill>
                  </a:rPr>
                  <a:t>What if we already have clocks?</a:t>
                </a:r>
              </a:p>
              <a:p>
                <a:pPr lvl="1">
                  <a:lnSpc>
                    <a:spcPct val="80000"/>
                  </a:lnSpc>
                  <a:buSzPct val="75000"/>
                  <a:buFont typeface="Symbol" pitchFamily="18" charset="2"/>
                  <a:buChar char=""/>
                </a:pPr>
                <a:r>
                  <a:rPr lang="en-US" sz="2000" dirty="0"/>
                  <a:t>Monotonically non-decreasing, unbounded.</a:t>
                </a:r>
              </a:p>
              <a:p>
                <a:pPr lvl="1">
                  <a:lnSpc>
                    <a:spcPct val="80000"/>
                  </a:lnSpc>
                  <a:buSzPct val="75000"/>
                  <a:buFont typeface="Symbol" pitchFamily="18" charset="2"/>
                  <a:buChar char=""/>
                </a:pPr>
                <a:r>
                  <a:rPr lang="en-US" sz="2000" dirty="0"/>
                  <a:t>Can't change the clock (e.g., maintained by a separate algorithm, or arrive from some external time source).</a:t>
                </a:r>
              </a:p>
              <a:p>
                <a:pPr>
                  <a:lnSpc>
                    <a:spcPct val="80000"/>
                  </a:lnSpc>
                  <a:buSzPct val="45000"/>
                  <a:buFont typeface="Wingdings" pitchFamily="2" charset="2"/>
                  <a:buChar char=""/>
                </a:pPr>
                <a:r>
                  <a:rPr lang="en-US" sz="2400" dirty="0">
                    <a:solidFill>
                      <a:srgbClr val="008000"/>
                    </a:solidFill>
                  </a:rPr>
                  <a:t>Welch’s </a:t>
                </a:r>
                <a:r>
                  <a:rPr lang="en-US" sz="2400" dirty="0"/>
                  <a:t>algorithm:</a:t>
                </a:r>
              </a:p>
              <a:p>
                <a:pPr lvl="1">
                  <a:lnSpc>
                    <a:spcPct val="80000"/>
                  </a:lnSpc>
                  <a:buSzPct val="75000"/>
                  <a:buFont typeface="Symbol" pitchFamily="18" charset="2"/>
                  <a:buChar char=""/>
                </a:pPr>
                <a:r>
                  <a:rPr lang="en-US" sz="2000" dirty="0">
                    <a:solidFill>
                      <a:schemeClr val="accent2">
                        <a:lumMod val="75000"/>
                      </a:schemeClr>
                    </a:solidFill>
                  </a:rPr>
                  <a:t>Idea:  </a:t>
                </a:r>
                <a:r>
                  <a:rPr lang="en-US" sz="2000" dirty="0"/>
                  <a:t>Instead of advancing the </a:t>
                </a:r>
                <a14:m>
                  <m:oMath xmlns:m="http://schemas.openxmlformats.org/officeDocument/2006/math">
                    <m:r>
                      <a:rPr lang="en-US" sz="2000" i="1" dirty="0" smtClean="0">
                        <a:solidFill>
                          <a:schemeClr val="accent1">
                            <a:lumMod val="75000"/>
                          </a:schemeClr>
                        </a:solidFill>
                        <a:latin typeface="Cambria Math"/>
                      </a:rPr>
                      <m:t>𝑐𝑙𝑜𝑐𝑘</m:t>
                    </m:r>
                  </m:oMath>
                </a14:m>
                <a:r>
                  <a:rPr lang="en-US" sz="2000" dirty="0"/>
                  <a:t> in response to received timestamps, simply delay the receipt of “early” messages.</a:t>
                </a:r>
              </a:p>
              <a:p>
                <a:pPr lvl="1">
                  <a:lnSpc>
                    <a:spcPct val="80000"/>
                  </a:lnSpc>
                  <a:buSzPct val="75000"/>
                  <a:buFont typeface="Symbol" pitchFamily="18" charset="2"/>
                  <a:buChar char=""/>
                </a:pPr>
                <a:r>
                  <a:rPr lang="en-US" sz="2000" dirty="0" smtClean="0"/>
                  <a:t>Each message carries the </a:t>
                </a:r>
                <a14:m>
                  <m:oMath xmlns:m="http://schemas.openxmlformats.org/officeDocument/2006/math">
                    <m:r>
                      <a:rPr lang="en-US" sz="2000" i="1" dirty="0" smtClean="0">
                        <a:solidFill>
                          <a:schemeClr val="accent1">
                            <a:lumMod val="75000"/>
                          </a:schemeClr>
                        </a:solidFill>
                        <a:latin typeface="Cambria Math"/>
                      </a:rPr>
                      <m:t>𝑐𝑙𝑜𝑐𝑘</m:t>
                    </m:r>
                  </m:oMath>
                </a14:m>
                <a:r>
                  <a:rPr lang="en-US" sz="2000" dirty="0"/>
                  <a:t> value from </a:t>
                </a:r>
                <a:r>
                  <a:rPr lang="en-US" sz="2000" dirty="0" smtClean="0"/>
                  <a:t>the sender</a:t>
                </a:r>
                <a:r>
                  <a:rPr lang="en-US" sz="2000" dirty="0"/>
                  <a:t>.</a:t>
                </a:r>
              </a:p>
              <a:p>
                <a:pPr lvl="1">
                  <a:lnSpc>
                    <a:spcPct val="80000"/>
                  </a:lnSpc>
                  <a:buSzPct val="75000"/>
                  <a:buFont typeface="Symbol" pitchFamily="18" charset="2"/>
                  <a:buChar char=""/>
                </a:pPr>
                <a:r>
                  <a:rPr lang="en-US" sz="2000" dirty="0"/>
                  <a:t>Receiver puts incoming messages in a FIFO buffer.</a:t>
                </a:r>
              </a:p>
              <a:p>
                <a:pPr lvl="1">
                  <a:lnSpc>
                    <a:spcPct val="80000"/>
                  </a:lnSpc>
                  <a:buSzPct val="75000"/>
                  <a:buFont typeface="Symbol" pitchFamily="18" charset="2"/>
                  <a:buChar char=""/>
                </a:pPr>
                <a:r>
                  <a:rPr lang="en-US" sz="2000" dirty="0"/>
                  <a:t>At each locally-controlled step, first remove from </a:t>
                </a:r>
                <a:r>
                  <a:rPr lang="en-US" sz="2000" dirty="0" smtClean="0"/>
                  <a:t>the buffer </a:t>
                </a:r>
                <a:r>
                  <a:rPr lang="en-US" sz="2000" dirty="0"/>
                  <a:t>all messages whose </a:t>
                </a:r>
                <a:r>
                  <a:rPr lang="en-US" sz="2000" dirty="0" smtClean="0"/>
                  <a:t>timestamps </a:t>
                </a:r>
                <a:r>
                  <a:rPr lang="en-US" sz="2000" dirty="0"/>
                  <a:t>&lt; current </a:t>
                </a:r>
                <a14:m>
                  <m:oMath xmlns:m="http://schemas.openxmlformats.org/officeDocument/2006/math">
                    <m:r>
                      <a:rPr lang="en-US" sz="2000" i="1" dirty="0" smtClean="0">
                        <a:solidFill>
                          <a:schemeClr val="accent1">
                            <a:lumMod val="75000"/>
                          </a:schemeClr>
                        </a:solidFill>
                        <a:latin typeface="Cambria Math"/>
                      </a:rPr>
                      <m:t>𝑐𝑙𝑜𝑐𝑘</m:t>
                    </m:r>
                  </m:oMath>
                </a14:m>
                <a:r>
                  <a:rPr lang="en-US" sz="2000" dirty="0"/>
                  <a:t>, and process them, </a:t>
                </a:r>
                <a:r>
                  <a:rPr lang="en-US" sz="2000" dirty="0" smtClean="0"/>
                  <a:t>in the </a:t>
                </a:r>
                <a:r>
                  <a:rPr lang="en-US" sz="2000" dirty="0"/>
                  <a:t>same order in which they appear in the buffer.</a:t>
                </a:r>
              </a:p>
              <a:p>
                <a:pPr lvl="1">
                  <a:lnSpc>
                    <a:spcPct val="80000"/>
                  </a:lnSpc>
                  <a:buSzPct val="75000"/>
                  <a:buFont typeface="Symbol" pitchFamily="18" charset="2"/>
                  <a:buChar char=""/>
                </a:pPr>
                <a:r>
                  <a:rPr lang="en-US" sz="2000" dirty="0">
                    <a:solidFill>
                      <a:schemeClr val="accent2">
                        <a:lumMod val="75000"/>
                      </a:schemeClr>
                    </a:solidFill>
                  </a:rPr>
                  <a:t>Logical time of event is </a:t>
                </a:r>
                <a14:m>
                  <m:oMath xmlns:m="http://schemas.openxmlformats.org/officeDocument/2006/math">
                    <m:r>
                      <a:rPr lang="en-US" sz="2000" i="1" dirty="0" smtClean="0">
                        <a:solidFill>
                          <a:schemeClr val="accent2">
                            <a:lumMod val="75000"/>
                          </a:schemeClr>
                        </a:solidFill>
                        <a:latin typeface="Cambria Math"/>
                      </a:rPr>
                      <m:t>(</m:t>
                    </m:r>
                    <m:r>
                      <a:rPr lang="en-US" sz="2000" i="1" dirty="0" err="1">
                        <a:solidFill>
                          <a:schemeClr val="accent2">
                            <a:lumMod val="75000"/>
                          </a:schemeClr>
                        </a:solidFill>
                        <a:latin typeface="Cambria Math"/>
                      </a:rPr>
                      <m:t>𝑐</m:t>
                    </m:r>
                    <m:r>
                      <a:rPr lang="en-US" sz="2000" i="1" dirty="0" err="1">
                        <a:solidFill>
                          <a:schemeClr val="accent2">
                            <a:lumMod val="75000"/>
                          </a:schemeClr>
                        </a:solidFill>
                        <a:latin typeface="Cambria Math"/>
                      </a:rPr>
                      <m:t>,</m:t>
                    </m:r>
                    <m:r>
                      <a:rPr lang="en-US" sz="2000" i="1" dirty="0" err="1">
                        <a:solidFill>
                          <a:schemeClr val="accent2">
                            <a:lumMod val="75000"/>
                          </a:schemeClr>
                        </a:solidFill>
                        <a:latin typeface="Cambria Math"/>
                      </a:rPr>
                      <m:t>𝑖</m:t>
                    </m:r>
                    <m:r>
                      <a:rPr lang="en-US" sz="2000" i="1" dirty="0" err="1">
                        <a:solidFill>
                          <a:schemeClr val="accent2">
                            <a:lumMod val="75000"/>
                          </a:schemeClr>
                        </a:solidFill>
                        <a:latin typeface="Cambria Math"/>
                      </a:rPr>
                      <m:t>,</m:t>
                    </m:r>
                    <m:r>
                      <a:rPr lang="en-US" sz="2000" i="1" dirty="0" err="1">
                        <a:solidFill>
                          <a:schemeClr val="accent2">
                            <a:lumMod val="75000"/>
                          </a:schemeClr>
                        </a:solidFill>
                        <a:latin typeface="Cambria Math"/>
                      </a:rPr>
                      <m:t>𝑘</m:t>
                    </m:r>
                    <m:r>
                      <a:rPr lang="en-US" sz="2000" i="1" dirty="0">
                        <a:solidFill>
                          <a:schemeClr val="accent2">
                            <a:lumMod val="75000"/>
                          </a:schemeClr>
                        </a:solidFill>
                        <a:latin typeface="Cambria Math"/>
                      </a:rPr>
                      <m:t>), </m:t>
                    </m:r>
                  </m:oMath>
                </a14:m>
                <a:r>
                  <a:rPr lang="en-US" sz="2000" dirty="0">
                    <a:solidFill>
                      <a:schemeClr val="accent2">
                        <a:lumMod val="75000"/>
                      </a:schemeClr>
                    </a:solidFill>
                  </a:rPr>
                  <a:t>order lexicographically.</a:t>
                </a:r>
              </a:p>
              <a:p>
                <a:pPr lvl="2">
                  <a:lnSpc>
                    <a:spcPct val="80000"/>
                  </a:lnSpc>
                  <a:buSzPct val="45000"/>
                  <a:buFont typeface="Wingdings" pitchFamily="2" charset="2"/>
                  <a:buChar char=""/>
                </a:pPr>
                <a14:m>
                  <m:oMath xmlns:m="http://schemas.openxmlformats.org/officeDocument/2006/math">
                    <m:r>
                      <a:rPr lang="en-US" sz="2000" i="1" dirty="0" smtClean="0">
                        <a:solidFill>
                          <a:srgbClr val="990033"/>
                        </a:solidFill>
                        <a:latin typeface="Cambria Math"/>
                      </a:rPr>
                      <m:t>𝑐</m:t>
                    </m:r>
                    <m:r>
                      <a:rPr lang="en-US" sz="2000" i="1" dirty="0">
                        <a:latin typeface="Cambria Math"/>
                      </a:rPr>
                      <m:t> =</m:t>
                    </m:r>
                  </m:oMath>
                </a14:m>
                <a:r>
                  <a:rPr lang="en-US" sz="2000" dirty="0"/>
                  <a:t> local clock value when event “occurs”</a:t>
                </a:r>
              </a:p>
              <a:p>
                <a:pPr lvl="3">
                  <a:lnSpc>
                    <a:spcPct val="80000"/>
                  </a:lnSpc>
                  <a:buSzPct val="75000"/>
                  <a:buFont typeface="Symbol" pitchFamily="18" charset="2"/>
                  <a:buChar char=""/>
                </a:pPr>
                <a:r>
                  <a:rPr lang="en-US" sz="1600" dirty="0"/>
                  <a:t>receive event is said to “occur” when message is</a:t>
                </a:r>
                <a:r>
                  <a:rPr lang="en-US" sz="1600" dirty="0">
                    <a:solidFill>
                      <a:srgbClr val="990033"/>
                    </a:solidFill>
                  </a:rPr>
                  <a:t> removed</a:t>
                </a:r>
                <a:r>
                  <a:rPr lang="en-US" sz="1600" dirty="0"/>
                  <a:t> from buffer, not when it first arrives.</a:t>
                </a:r>
              </a:p>
              <a:p>
                <a:pPr lvl="2">
                  <a:lnSpc>
                    <a:spcPct val="80000"/>
                  </a:lnSpc>
                  <a:buSzPct val="45000"/>
                  <a:buFont typeface="Wingdings" pitchFamily="2" charset="2"/>
                  <a:buChar char=""/>
                </a:pPr>
                <a14:m>
                  <m:oMath xmlns:m="http://schemas.openxmlformats.org/officeDocument/2006/math">
                    <m:r>
                      <a:rPr lang="en-US" sz="2000" i="1" dirty="0" smtClean="0">
                        <a:solidFill>
                          <a:srgbClr val="990033"/>
                        </a:solidFill>
                        <a:latin typeface="Cambria Math"/>
                      </a:rPr>
                      <m:t>𝑖</m:t>
                    </m:r>
                    <m:r>
                      <a:rPr lang="en-US" sz="2000" i="1" dirty="0">
                        <a:latin typeface="Cambria Math"/>
                      </a:rPr>
                      <m:t> =</m:t>
                    </m:r>
                  </m:oMath>
                </a14:m>
                <a:r>
                  <a:rPr lang="en-US" sz="2000" dirty="0"/>
                  <a:t> process index, first-order tiebreaker</a:t>
                </a:r>
              </a:p>
              <a:p>
                <a:pPr lvl="2">
                  <a:lnSpc>
                    <a:spcPct val="80000"/>
                  </a:lnSpc>
                  <a:buSzPct val="45000"/>
                  <a:buFont typeface="Wingdings" pitchFamily="2" charset="2"/>
                  <a:buChar char=""/>
                </a:pPr>
                <a14:m>
                  <m:oMath xmlns:m="http://schemas.openxmlformats.org/officeDocument/2006/math">
                    <m:r>
                      <a:rPr lang="en-US" sz="2000" i="1" dirty="0" smtClean="0">
                        <a:solidFill>
                          <a:srgbClr val="990033"/>
                        </a:solidFill>
                        <a:latin typeface="Cambria Math"/>
                      </a:rPr>
                      <m:t>𝑘</m:t>
                    </m:r>
                    <m:r>
                      <a:rPr lang="en-US" sz="2000" i="1" dirty="0" smtClean="0">
                        <a:solidFill>
                          <a:srgbClr val="990033"/>
                        </a:solidFill>
                        <a:latin typeface="Cambria Math"/>
                      </a:rPr>
                      <m:t> =</m:t>
                    </m:r>
                  </m:oMath>
                </a14:m>
                <a:r>
                  <a:rPr lang="en-US" sz="2000" dirty="0"/>
                  <a:t> sequence number, second-order tiebreaker</a:t>
                </a:r>
              </a:p>
              <a:p>
                <a:pPr>
                  <a:lnSpc>
                    <a:spcPct val="80000"/>
                  </a:lnSpc>
                </a:pPr>
                <a:endParaRPr lang="en-US" sz="2400" dirty="0"/>
              </a:p>
            </p:txBody>
          </p:sp>
        </mc:Choice>
        <mc:Fallback>
          <p:sp>
            <p:nvSpPr>
              <p:cNvPr id="92163" name="Rectangle 3"/>
              <p:cNvSpPr>
                <a:spLocks noGrp="1" noRot="1" noChangeAspect="1" noMove="1" noResize="1" noEditPoints="1" noAdjustHandles="1" noChangeArrowheads="1" noChangeShapeType="1" noTextEdit="1"/>
              </p:cNvSpPr>
              <p:nvPr>
                <p:ph type="body" idx="1"/>
              </p:nvPr>
            </p:nvSpPr>
            <p:spPr>
              <a:xfrm>
                <a:off x="457921" y="1147801"/>
                <a:ext cx="8229600" cy="5710199"/>
              </a:xfrm>
              <a:blipFill rotWithShape="1">
                <a:blip r:embed="rId3"/>
                <a:stretch>
                  <a:fillRect t="-2028"/>
                </a:stretch>
              </a:blipFill>
            </p:spPr>
            <p:txBody>
              <a:bodyPr/>
              <a:lstStyle/>
              <a:p>
                <a:r>
                  <a:rPr lang="en-US">
                    <a:noFill/>
                  </a:rPr>
                  <a:t> </a:t>
                </a:r>
              </a:p>
            </p:txBody>
          </p:sp>
        </mc:Fallback>
      </mc:AlternateContent>
    </p:spTree>
    <p:extLst>
      <p:ext uri="{BB962C8B-B14F-4D97-AF65-F5344CB8AC3E}">
        <p14:creationId xmlns:p14="http://schemas.microsoft.com/office/powerpoint/2010/main" val="1759474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216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1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216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1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1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16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21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4100"/>
              <a:t>Logical time in broadcast systems</a:t>
            </a:r>
          </a:p>
        </p:txBody>
      </p:sp>
      <mc:AlternateContent xmlns:mc="http://schemas.openxmlformats.org/markup-compatibility/2006" xmlns:a14="http://schemas.microsoft.com/office/drawing/2010/main">
        <mc:Choice Requires="a14">
          <p:sp>
            <p:nvSpPr>
              <p:cNvPr id="12290" name="Rectangle 2"/>
              <p:cNvSpPr>
                <a:spLocks noGrp="1" noChangeArrowheads="1"/>
              </p:cNvSpPr>
              <p:nvPr>
                <p:ph type="body" idx="1"/>
              </p:nvPr>
            </p:nvSpPr>
            <p:spPr>
              <a:xfrm>
                <a:off x="457920" y="1600009"/>
                <a:ext cx="8231040" cy="5030448"/>
              </a:xfrm>
              <a:ln/>
              <a:extLst>
                <a:ext uri="{91240B29-F687-4F45-9708-019B960494DF}">
                  <a14:hiddenLine w="9525">
                    <a:solidFill>
                      <a:srgbClr val="000000"/>
                    </a:solidFill>
                    <a:round/>
                    <a:headEnd/>
                    <a:tailEnd/>
                  </a14:hiddenLine>
                </a:ext>
              </a:extLst>
            </p:spPr>
            <p:txBody>
              <a:bodyPr lIns="0" tIns="0" rIns="0" bIns="0">
                <a:normAutofit/>
              </a:bodyPr>
              <a:lstStyle/>
              <a:p>
                <a:pPr marL="305285" indent="-20592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a:t>Analogous definition and theorem</a:t>
                </a:r>
                <a:r>
                  <a:rPr lang="en-US" sz="2400" dirty="0" smtClean="0"/>
                  <a:t>:</a:t>
                </a:r>
              </a:p>
              <a:p>
                <a:pPr>
                  <a:lnSpc>
                    <a:spcPct val="80000"/>
                  </a:lnSpc>
                  <a:buSzPct val="45000"/>
                  <a:buFont typeface="Wingdings" pitchFamily="2" charset="2"/>
                  <a:buChar char=""/>
                </a:pPr>
                <a:r>
                  <a:rPr lang="en-US" sz="2400" dirty="0"/>
                  <a:t>For execution </a:t>
                </a:r>
                <a:r>
                  <a:rPr lang="en-US" sz="2400" dirty="0">
                    <a:sym typeface="Symbol" pitchFamily="18" charset="2"/>
                  </a:rPr>
                  <a:t></a:t>
                </a:r>
                <a:r>
                  <a:rPr lang="en-US" sz="2400" dirty="0"/>
                  <a:t>, function</a:t>
                </a:r>
                <a:r>
                  <a:rPr lang="en-US" sz="2400" dirty="0">
                    <a:solidFill>
                      <a:schemeClr val="accent2"/>
                    </a:solidFill>
                  </a:rPr>
                  <a:t> </a:t>
                </a:r>
                <a14:m>
                  <m:oMath xmlns:m="http://schemas.openxmlformats.org/officeDocument/2006/math">
                    <m:r>
                      <a:rPr lang="en-US" sz="2400" i="1" dirty="0">
                        <a:solidFill>
                          <a:schemeClr val="accent2">
                            <a:lumMod val="75000"/>
                          </a:schemeClr>
                        </a:solidFill>
                        <a:latin typeface="Cambria Math"/>
                      </a:rPr>
                      <m:t>𝑙𝑡𝑖𝑚𝑒</m:t>
                    </m:r>
                  </m:oMath>
                </a14:m>
                <a:r>
                  <a:rPr lang="en-US" sz="2400" dirty="0"/>
                  <a:t> from events in </a:t>
                </a:r>
                <a:r>
                  <a:rPr lang="en-US" sz="2400" dirty="0">
                    <a:sym typeface="Symbol" pitchFamily="18" charset="2"/>
                  </a:rPr>
                  <a:t></a:t>
                </a:r>
                <a:r>
                  <a:rPr lang="en-US" sz="2400" dirty="0"/>
                  <a:t> to totally-ordered set </a:t>
                </a:r>
                <a14:m>
                  <m:oMath xmlns:m="http://schemas.openxmlformats.org/officeDocument/2006/math">
                    <m:r>
                      <a:rPr lang="en-US" sz="2400" i="1" dirty="0">
                        <a:latin typeface="Cambria Math"/>
                      </a:rPr>
                      <m:t>𝑇</m:t>
                    </m:r>
                  </m:oMath>
                </a14:m>
                <a:r>
                  <a:rPr lang="en-US" sz="2400" dirty="0"/>
                  <a:t> is a </a:t>
                </a:r>
                <a:r>
                  <a:rPr lang="en-US" sz="2400" dirty="0">
                    <a:solidFill>
                      <a:schemeClr val="accent2">
                        <a:lumMod val="75000"/>
                      </a:schemeClr>
                    </a:solidFill>
                  </a:rPr>
                  <a:t>logical time assignment </a:t>
                </a:r>
                <a:r>
                  <a:rPr lang="en-US" sz="2400" dirty="0"/>
                  <a:t>if: </a:t>
                </a:r>
              </a:p>
              <a:p>
                <a:pPr>
                  <a:lnSpc>
                    <a:spcPct val="80000"/>
                  </a:lnSpc>
                  <a:spcAft>
                    <a:spcPts val="1032"/>
                  </a:spcAft>
                  <a:buFontTx/>
                  <a:buChar char=" "/>
                </a:pPr>
                <a:r>
                  <a:rPr lang="en-US" sz="1800" dirty="0"/>
                  <a:t>1</a:t>
                </a:r>
                <a14:m>
                  <m:oMath xmlns:m="http://schemas.openxmlformats.org/officeDocument/2006/math">
                    <m:r>
                      <a:rPr lang="en-US" sz="2000" i="1" dirty="0">
                        <a:solidFill>
                          <a:schemeClr val="accent2">
                            <a:lumMod val="75000"/>
                          </a:schemeClr>
                        </a:solidFill>
                        <a:latin typeface="Cambria Math"/>
                      </a:rPr>
                      <m:t>. </m:t>
                    </m:r>
                    <m:r>
                      <a:rPr lang="en-US" sz="2000" i="1" dirty="0" err="1">
                        <a:solidFill>
                          <a:schemeClr val="accent2">
                            <a:lumMod val="75000"/>
                          </a:schemeClr>
                        </a:solidFill>
                        <a:latin typeface="Cambria Math"/>
                      </a:rPr>
                      <m:t>𝑙𝑡𝑖𝑚𝑒𝑠</m:t>
                    </m:r>
                    <m:r>
                      <a:rPr lang="en-US" sz="2000" i="1" dirty="0">
                        <a:solidFill>
                          <a:schemeClr val="accent2">
                            <a:lumMod val="75000"/>
                          </a:schemeClr>
                        </a:solidFill>
                        <a:latin typeface="Cambria Math"/>
                      </a:rPr>
                      <m:t> </m:t>
                    </m:r>
                  </m:oMath>
                </a14:m>
                <a:r>
                  <a:rPr lang="en-US" sz="2000" dirty="0"/>
                  <a:t>are distinct: </a:t>
                </a:r>
                <a:r>
                  <a:rPr lang="en-US" sz="2000" dirty="0">
                    <a:solidFill>
                      <a:schemeClr val="accent2"/>
                    </a:solidFill>
                  </a:rPr>
                  <a:t> </a:t>
                </a:r>
                <a14:m>
                  <m:oMath xmlns:m="http://schemas.openxmlformats.org/officeDocument/2006/math">
                    <m:r>
                      <a:rPr lang="en-US" sz="2000" i="1" dirty="0">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baseline="-33000" dirty="0">
                        <a:latin typeface="Cambria Math"/>
                      </a:rPr>
                      <m:t>1</m:t>
                    </m:r>
                    <m:r>
                      <a:rPr lang="en-US" sz="2000" i="1" dirty="0">
                        <a:latin typeface="Cambria Math"/>
                      </a:rPr>
                      <m:t>) ≠ </m:t>
                    </m:r>
                    <m:r>
                      <a:rPr lang="en-US" sz="2000" i="1" dirty="0" err="1">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baseline="-33000" dirty="0">
                        <a:latin typeface="Cambria Math"/>
                      </a:rPr>
                      <m:t>2</m:t>
                    </m:r>
                    <m:r>
                      <a:rPr lang="en-US" sz="2000" i="1" dirty="0">
                        <a:latin typeface="Cambria Math"/>
                      </a:rPr>
                      <m:t>) </m:t>
                    </m:r>
                  </m:oMath>
                </a14:m>
                <a:r>
                  <a:rPr lang="en-US" sz="2000" dirty="0"/>
                  <a:t>if </a:t>
                </a:r>
                <a14:m>
                  <m:oMath xmlns:m="http://schemas.openxmlformats.org/officeDocument/2006/math">
                    <m:r>
                      <a:rPr lang="en-US" sz="2000" i="1" dirty="0">
                        <a:latin typeface="Cambria Math"/>
                      </a:rPr>
                      <m:t>𝑒</m:t>
                    </m:r>
                    <m:r>
                      <a:rPr lang="en-US" sz="2000" i="1" baseline="-33000" dirty="0">
                        <a:latin typeface="Cambria Math"/>
                      </a:rPr>
                      <m:t>1</m:t>
                    </m:r>
                    <m:r>
                      <a:rPr lang="en-US" sz="2000" i="1" dirty="0">
                        <a:latin typeface="Cambria Math"/>
                      </a:rPr>
                      <m:t> ≠ </m:t>
                    </m:r>
                    <m:r>
                      <a:rPr lang="en-US" sz="2000" i="1" dirty="0">
                        <a:latin typeface="Cambria Math"/>
                      </a:rPr>
                      <m:t>𝑒</m:t>
                    </m:r>
                    <m:r>
                      <a:rPr lang="en-US" sz="2000" i="1" baseline="-33000" dirty="0">
                        <a:latin typeface="Cambria Math"/>
                      </a:rPr>
                      <m:t>2</m:t>
                    </m:r>
                    <m:r>
                      <a:rPr lang="en-US" sz="2000" i="1" dirty="0">
                        <a:latin typeface="Cambria Math"/>
                      </a:rPr>
                      <m:t>.</m:t>
                    </m:r>
                  </m:oMath>
                </a14:m>
                <a:endParaRPr lang="en-US" sz="2000" dirty="0"/>
              </a:p>
              <a:p>
                <a:pPr>
                  <a:lnSpc>
                    <a:spcPct val="80000"/>
                  </a:lnSpc>
                  <a:spcAft>
                    <a:spcPts val="1032"/>
                  </a:spcAft>
                  <a:buFontTx/>
                  <a:buChar char=" "/>
                </a:pPr>
                <a:r>
                  <a:rPr lang="en-US" sz="2000" dirty="0"/>
                  <a:t>2. </a:t>
                </a:r>
                <a14:m>
                  <m:oMath xmlns:m="http://schemas.openxmlformats.org/officeDocument/2006/math">
                    <m:r>
                      <a:rPr lang="en-US" sz="2000" i="1" dirty="0">
                        <a:solidFill>
                          <a:schemeClr val="accent2">
                            <a:lumMod val="75000"/>
                          </a:schemeClr>
                        </a:solidFill>
                        <a:latin typeface="Cambria Math"/>
                      </a:rPr>
                      <m:t>𝑙𝑡𝑖𝑚𝑒𝑠</m:t>
                    </m:r>
                  </m:oMath>
                </a14:m>
                <a:r>
                  <a:rPr lang="en-US" sz="2000" dirty="0"/>
                  <a:t> of events at each process are monotonically increasing.</a:t>
                </a:r>
              </a:p>
              <a:p>
                <a:pPr>
                  <a:lnSpc>
                    <a:spcPct val="80000"/>
                  </a:lnSpc>
                  <a:spcAft>
                    <a:spcPts val="1032"/>
                  </a:spcAft>
                  <a:buFontTx/>
                  <a:buChar char=" "/>
                </a:pPr>
                <a:r>
                  <a:rPr lang="en-US" sz="2000" dirty="0"/>
                  <a:t>3.</a:t>
                </a:r>
                <a:r>
                  <a:rPr lang="en-US" sz="2000" dirty="0">
                    <a:solidFill>
                      <a:schemeClr val="accent2"/>
                    </a:solidFill>
                  </a:rPr>
                  <a:t> </a:t>
                </a:r>
                <a14:m>
                  <m:oMath xmlns:m="http://schemas.openxmlformats.org/officeDocument/2006/math">
                    <m:r>
                      <a:rPr lang="en-US" sz="2000" i="1" dirty="0">
                        <a:solidFill>
                          <a:schemeClr val="accent2">
                            <a:lumMod val="75000"/>
                          </a:schemeClr>
                        </a:solidFill>
                        <a:latin typeface="Cambria Math"/>
                      </a:rPr>
                      <m:t>𝑙𝑡𝑖𝑚𝑒</m:t>
                    </m:r>
                  </m:oMath>
                </a14:m>
                <a:r>
                  <a:rPr lang="en-US" sz="2000" dirty="0" smtClean="0"/>
                  <a:t>(</a:t>
                </a:r>
                <a:r>
                  <a:rPr lang="en-US" sz="2000" dirty="0" err="1" smtClean="0"/>
                  <a:t>bcast</a:t>
                </a:r>
                <a:r>
                  <a:rPr lang="en-US" sz="2000" dirty="0" smtClean="0"/>
                  <a:t>) </a:t>
                </a:r>
                <a:r>
                  <a:rPr lang="en-US" sz="2000" dirty="0"/>
                  <a:t>&lt; </a:t>
                </a:r>
                <a14:m>
                  <m:oMath xmlns:m="http://schemas.openxmlformats.org/officeDocument/2006/math">
                    <m:r>
                      <a:rPr lang="en-US" sz="2000" i="1" dirty="0">
                        <a:solidFill>
                          <a:schemeClr val="accent2">
                            <a:lumMod val="75000"/>
                          </a:schemeClr>
                        </a:solidFill>
                        <a:latin typeface="Cambria Math"/>
                      </a:rPr>
                      <m:t>𝑙𝑡𝑖𝑚𝑒</m:t>
                    </m:r>
                  </m:oMath>
                </a14:m>
                <a:r>
                  <a:rPr lang="en-US" sz="2000" dirty="0"/>
                  <a:t>(receive) for the same message.</a:t>
                </a:r>
              </a:p>
              <a:p>
                <a:pPr>
                  <a:lnSpc>
                    <a:spcPct val="80000"/>
                  </a:lnSpc>
                  <a:spcAft>
                    <a:spcPts val="1032"/>
                  </a:spcAft>
                  <a:buFontTx/>
                  <a:buChar char=" "/>
                </a:pPr>
                <a:r>
                  <a:rPr lang="en-US" sz="2000" dirty="0"/>
                  <a:t>4. For any </a:t>
                </a:r>
                <a14:m>
                  <m:oMath xmlns:m="http://schemas.openxmlformats.org/officeDocument/2006/math">
                    <m:r>
                      <a:rPr lang="en-US" sz="2000" i="1" dirty="0">
                        <a:latin typeface="Cambria Math"/>
                      </a:rPr>
                      <m:t>𝑡</m:t>
                    </m:r>
                  </m:oMath>
                </a14:m>
                <a:r>
                  <a:rPr lang="en-US" sz="2000" dirty="0"/>
                  <a:t>, the number of events </a:t>
                </a:r>
                <a14:m>
                  <m:oMath xmlns:m="http://schemas.openxmlformats.org/officeDocument/2006/math">
                    <m:r>
                      <a:rPr lang="en-US" sz="2000" i="1" dirty="0">
                        <a:latin typeface="Cambria Math"/>
                      </a:rPr>
                      <m:t>𝑒</m:t>
                    </m:r>
                  </m:oMath>
                </a14:m>
                <a:r>
                  <a:rPr lang="en-US" sz="2000" dirty="0"/>
                  <a:t> with </a:t>
                </a:r>
                <a14:m>
                  <m:oMath xmlns:m="http://schemas.openxmlformats.org/officeDocument/2006/math">
                    <m:r>
                      <a:rPr lang="en-US" sz="2000" i="1" dirty="0">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dirty="0">
                        <a:latin typeface="Cambria Math"/>
                      </a:rPr>
                      <m:t>) &lt; </m:t>
                    </m:r>
                    <m:r>
                      <a:rPr lang="en-US" sz="2000" i="1" dirty="0">
                        <a:latin typeface="Cambria Math"/>
                      </a:rPr>
                      <m:t>𝑡</m:t>
                    </m:r>
                    <m:r>
                      <a:rPr lang="en-US" sz="2000" i="1" dirty="0">
                        <a:latin typeface="Cambria Math"/>
                      </a:rPr>
                      <m:t> </m:t>
                    </m:r>
                  </m:oMath>
                </a14:m>
                <a:r>
                  <a:rPr lang="en-US" sz="2000" dirty="0"/>
                  <a:t>is finite.  (No “Zeno” behavior</a:t>
                </a:r>
                <a:r>
                  <a:rPr lang="en-US" sz="2000" dirty="0" smtClean="0"/>
                  <a:t>.)</a:t>
                </a:r>
                <a:endParaRPr lang="en-US" sz="2400" dirty="0"/>
              </a:p>
              <a:p>
                <a:pPr marL="305285" indent="-205923">
                  <a:lnSpc>
                    <a:spcPct val="90000"/>
                  </a:lnSpc>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sz="2400" dirty="0" smtClean="0">
                    <a:solidFill>
                      <a:schemeClr val="accent2">
                        <a:lumMod val="75000"/>
                      </a:schemeClr>
                    </a:solidFill>
                  </a:rPr>
                  <a:t>Theorem</a:t>
                </a:r>
                <a:r>
                  <a:rPr lang="en-US" sz="2400" dirty="0">
                    <a:solidFill>
                      <a:schemeClr val="accent2">
                        <a:lumMod val="75000"/>
                      </a:schemeClr>
                    </a:solidFill>
                  </a:rPr>
                  <a:t>:</a:t>
                </a:r>
                <a:r>
                  <a:rPr lang="en-US" sz="2400" dirty="0"/>
                  <a:t>  For every fair execution </a:t>
                </a:r>
                <a:r>
                  <a:rPr lang="en-US" sz="2400" dirty="0">
                    <a:sym typeface="Symbol" pitchFamily="18" charset="2"/>
                  </a:rPr>
                  <a:t> with an </a:t>
                </a:r>
                <a14:m>
                  <m:oMath xmlns:m="http://schemas.openxmlformats.org/officeDocument/2006/math">
                    <m:r>
                      <a:rPr lang="en-US" sz="2400" i="1" dirty="0">
                        <a:solidFill>
                          <a:schemeClr val="accent2">
                            <a:lumMod val="75000"/>
                          </a:schemeClr>
                        </a:solidFill>
                        <a:latin typeface="Cambria Math"/>
                        <a:sym typeface="Symbol" pitchFamily="18" charset="2"/>
                      </a:rPr>
                      <m:t>𝑙𝑡𝑖𝑚𝑒</m:t>
                    </m:r>
                  </m:oMath>
                </a14:m>
                <a:r>
                  <a:rPr lang="en-US" sz="2400" dirty="0">
                    <a:sym typeface="Symbol" pitchFamily="18" charset="2"/>
                  </a:rPr>
                  <a:t> function</a:t>
                </a:r>
                <a:r>
                  <a:rPr lang="en-US" sz="2400" dirty="0"/>
                  <a:t>, there is another fair execution </a:t>
                </a:r>
                <a:r>
                  <a:rPr lang="en-US" sz="2400" dirty="0">
                    <a:sym typeface="Symbol" pitchFamily="18" charset="2"/>
                  </a:rPr>
                  <a:t></a:t>
                </a:r>
                <a:r>
                  <a:rPr lang="en-US" sz="2400" dirty="0"/>
                  <a:t> with events in</a:t>
                </a:r>
                <a:r>
                  <a:rPr lang="en-US" sz="2400" dirty="0">
                    <a:solidFill>
                      <a:schemeClr val="accent2"/>
                    </a:solidFill>
                  </a:rPr>
                  <a:t> </a:t>
                </a:r>
                <a14:m>
                  <m:oMath xmlns:m="http://schemas.openxmlformats.org/officeDocument/2006/math">
                    <m:r>
                      <a:rPr lang="en-US" sz="2400" i="1" dirty="0">
                        <a:solidFill>
                          <a:schemeClr val="accent2">
                            <a:lumMod val="75000"/>
                          </a:schemeClr>
                        </a:solidFill>
                        <a:latin typeface="Cambria Math"/>
                      </a:rPr>
                      <m:t>𝑙𝑡𝑖𝑚𝑒</m:t>
                    </m:r>
                  </m:oMath>
                </a14:m>
                <a:r>
                  <a:rPr lang="en-US" sz="2400" dirty="0"/>
                  <a:t> order such that </a:t>
                </a:r>
                <a14:m>
                  <m:oMath xmlns:m="http://schemas.openxmlformats.org/officeDocument/2006/math">
                    <m:r>
                      <a:rPr lang="en-US" sz="2400" i="1">
                        <a:latin typeface="Cambria Math"/>
                      </a:rPr>
                      <m:t>𝛼</m:t>
                    </m:r>
                    <m:d>
                      <m:dPr>
                        <m:begChr m:val="|"/>
                        <m:endChr m:val="|"/>
                        <m:ctrlPr>
                          <a:rPr lang="en-US" sz="2400" i="1">
                            <a:latin typeface="Cambria Math"/>
                          </a:rPr>
                        </m:ctrlPr>
                      </m:dPr>
                      <m:e>
                        <m:r>
                          <a:rPr lang="en-US" sz="2400" i="1">
                            <a:latin typeface="Cambria Math"/>
                          </a:rPr>
                          <m:t> </m:t>
                        </m:r>
                        <m:sSub>
                          <m:sSubPr>
                            <m:ctrlPr>
                              <a:rPr lang="en-US" sz="2400" i="1">
                                <a:latin typeface="Cambria Math"/>
                              </a:rPr>
                            </m:ctrlPr>
                          </m:sSubPr>
                          <m:e>
                            <m:r>
                              <a:rPr lang="en-US" sz="2400" i="1">
                                <a:latin typeface="Cambria Math"/>
                              </a:rPr>
                              <m:t>𝑃</m:t>
                            </m:r>
                          </m:e>
                          <m:sub>
                            <m:r>
                              <a:rPr lang="en-US" sz="2400" i="1">
                                <a:latin typeface="Cambria Math"/>
                              </a:rPr>
                              <m:t>𝑖</m:t>
                            </m:r>
                          </m:sub>
                        </m:sSub>
                        <m:r>
                          <a:rPr lang="en-US" sz="2400" i="1">
                            <a:latin typeface="Cambria Math"/>
                          </a:rPr>
                          <m:t>=</m:t>
                        </m:r>
                        <m:sSup>
                          <m:sSupPr>
                            <m:ctrlPr>
                              <a:rPr lang="en-US" sz="2400" i="1">
                                <a:latin typeface="Cambria Math"/>
                              </a:rPr>
                            </m:ctrlPr>
                          </m:sSupPr>
                          <m:e>
                            <m:r>
                              <a:rPr lang="en-US" sz="2400" i="1">
                                <a:latin typeface="Cambria Math"/>
                              </a:rPr>
                              <m:t>𝛼</m:t>
                            </m:r>
                          </m:e>
                          <m:sup>
                            <m:r>
                              <a:rPr lang="en-US" sz="2400" i="1">
                                <a:latin typeface="Cambria Math"/>
                              </a:rPr>
                              <m:t>′</m:t>
                            </m:r>
                          </m:sup>
                        </m:sSup>
                      </m:e>
                    </m:d>
                    <m:sSub>
                      <m:sSubPr>
                        <m:ctrlPr>
                          <a:rPr lang="en-US" sz="2400" i="1">
                            <a:latin typeface="Cambria Math"/>
                          </a:rPr>
                        </m:ctrlPr>
                      </m:sSubPr>
                      <m:e>
                        <m:r>
                          <a:rPr lang="en-US" sz="2400" i="1">
                            <a:latin typeface="Cambria Math"/>
                          </a:rPr>
                          <m:t>𝑃</m:t>
                        </m:r>
                      </m:e>
                      <m:sub>
                        <m:r>
                          <a:rPr lang="en-US" sz="2400" i="1">
                            <a:latin typeface="Cambria Math"/>
                          </a:rPr>
                          <m:t>𝑖</m:t>
                        </m:r>
                      </m:sub>
                    </m:sSub>
                    <m:r>
                      <a:rPr lang="en-US" sz="2400" i="1" dirty="0">
                        <a:latin typeface="Cambria Math"/>
                      </a:rPr>
                      <m:t> </m:t>
                    </m:r>
                  </m:oMath>
                </a14:m>
                <a:r>
                  <a:rPr lang="en-US" sz="2400" dirty="0"/>
                  <a:t>for every </a:t>
                </a:r>
                <a14:m>
                  <m:oMath xmlns:m="http://schemas.openxmlformats.org/officeDocument/2006/math">
                    <m:r>
                      <a:rPr lang="en-US" sz="2400" i="1" dirty="0">
                        <a:latin typeface="Cambria Math"/>
                      </a:rPr>
                      <m:t>𝑖</m:t>
                    </m:r>
                  </m:oMath>
                </a14:m>
                <a:r>
                  <a:rPr lang="en-US" sz="2400" dirty="0"/>
                  <a:t>.</a:t>
                </a:r>
              </a:p>
            </p:txBody>
          </p:sp>
        </mc:Choice>
        <mc:Fallback xmlns="">
          <p:sp>
            <p:nvSpPr>
              <p:cNvPr id="12290" name="Rectangle 2"/>
              <p:cNvSpPr>
                <a:spLocks noGrp="1" noRot="1" noChangeAspect="1" noMove="1" noResize="1" noEditPoints="1" noAdjustHandles="1" noChangeArrowheads="1" noChangeShapeType="1" noTextEdit="1"/>
              </p:cNvSpPr>
              <p:nvPr>
                <p:ph type="body" idx="1"/>
              </p:nvPr>
            </p:nvSpPr>
            <p:spPr>
              <a:xfrm>
                <a:off x="457920" y="1600009"/>
                <a:ext cx="8231040" cy="5030448"/>
              </a:xfrm>
              <a:blipFill rotWithShape="1">
                <a:blip r:embed="rId3"/>
                <a:stretch>
                  <a:fillRect l="-963" t="-2542"/>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9097007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921" y="275070"/>
            <a:ext cx="8229600" cy="3568695"/>
          </a:xfrm>
        </p:spPr>
        <p:txBody>
          <a:bodyPr/>
          <a:lstStyle/>
          <a:p>
            <a:r>
              <a:rPr lang="en-US"/>
              <a:t>Applications of Logical Time</a:t>
            </a:r>
          </a:p>
        </p:txBody>
      </p:sp>
    </p:spTree>
    <p:extLst>
      <p:ext uri="{BB962C8B-B14F-4D97-AF65-F5344CB8AC3E}">
        <p14:creationId xmlns:p14="http://schemas.microsoft.com/office/powerpoint/2010/main" val="2070956373"/>
      </p:ext>
    </p:extLst>
  </p:cSld>
  <p:clrMapOvr>
    <a:masterClrMapping/>
  </p:clrMapOvr>
  <p:transition>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5" name="Rectangle 23"/>
          <p:cNvSpPr>
            <a:spLocks noGrp="1" noChangeArrowheads="1"/>
          </p:cNvSpPr>
          <p:nvPr>
            <p:ph type="title"/>
          </p:nvPr>
        </p:nvSpPr>
        <p:spPr/>
        <p:txBody>
          <a:bodyPr>
            <a:normAutofit/>
          </a:bodyPr>
          <a:lstStyle/>
          <a:p>
            <a:r>
              <a:rPr lang="en-US" sz="4100" dirty="0" smtClean="0"/>
              <a:t>Banking </a:t>
            </a:r>
            <a:r>
              <a:rPr lang="en-US" sz="4100" dirty="0"/>
              <a:t>S</a:t>
            </a:r>
            <a:r>
              <a:rPr lang="en-US" sz="4100" dirty="0" smtClean="0"/>
              <a:t>ystem</a:t>
            </a:r>
            <a:endParaRPr lang="en-US" sz="4100" dirty="0"/>
          </a:p>
        </p:txBody>
      </p:sp>
      <mc:AlternateContent xmlns:mc="http://schemas.openxmlformats.org/markup-compatibility/2006" xmlns:a14="http://schemas.microsoft.com/office/drawing/2010/main">
        <mc:Choice Requires="a14">
          <p:sp>
            <p:nvSpPr>
              <p:cNvPr id="13336" name="Rectangle 24"/>
              <p:cNvSpPr>
                <a:spLocks noGrp="1" noChangeArrowheads="1"/>
              </p:cNvSpPr>
              <p:nvPr>
                <p:ph type="body" idx="1"/>
              </p:nvPr>
            </p:nvSpPr>
            <p:spPr>
              <a:xfrm>
                <a:off x="457920" y="1600008"/>
                <a:ext cx="5289120" cy="5029008"/>
              </a:xfrm>
            </p:spPr>
            <p:txBody>
              <a:bodyPr/>
              <a:lstStyle/>
              <a:p>
                <a:pPr>
                  <a:lnSpc>
                    <a:spcPct val="90000"/>
                  </a:lnSpc>
                </a:pPr>
                <a:r>
                  <a:rPr lang="en-US" sz="2400" dirty="0"/>
                  <a:t>Distributed banking system with transfers (no external deposits or withdrawals).</a:t>
                </a:r>
              </a:p>
              <a:p>
                <a:pPr>
                  <a:lnSpc>
                    <a:spcPct val="90000"/>
                  </a:lnSpc>
                </a:pPr>
                <a:r>
                  <a:rPr lang="en-US" sz="2400" dirty="0"/>
                  <a:t>Assume:</a:t>
                </a:r>
              </a:p>
              <a:p>
                <a:pPr lvl="1">
                  <a:lnSpc>
                    <a:spcPct val="90000"/>
                  </a:lnSpc>
                </a:pPr>
                <a:r>
                  <a:rPr lang="en-US" sz="2000" dirty="0"/>
                  <a:t>Asynchronous send/receive system.</a:t>
                </a:r>
              </a:p>
              <a:p>
                <a:pPr lvl="1">
                  <a:lnSpc>
                    <a:spcPct val="90000"/>
                  </a:lnSpc>
                </a:pPr>
                <a:r>
                  <a:rPr lang="en-US" sz="2000" dirty="0"/>
                  <a:t>Each process has an </a:t>
                </a:r>
                <a14:m>
                  <m:oMath xmlns:m="http://schemas.openxmlformats.org/officeDocument/2006/math">
                    <m:r>
                      <a:rPr lang="en-US" sz="2000" i="1" dirty="0" smtClean="0">
                        <a:solidFill>
                          <a:schemeClr val="accent1">
                            <a:lumMod val="75000"/>
                          </a:schemeClr>
                        </a:solidFill>
                        <a:latin typeface="Cambria Math"/>
                      </a:rPr>
                      <m:t>𝑎𝑐𝑐𝑜𝑢𝑛𝑡</m:t>
                    </m:r>
                  </m:oMath>
                </a14:m>
                <a:r>
                  <a:rPr lang="en-US" sz="2000" dirty="0"/>
                  <a:t> with </a:t>
                </a:r>
                <a:r>
                  <a:rPr lang="en-US" sz="2000" dirty="0" smtClean="0"/>
                  <a:t>an integer amount of money </a:t>
                </a:r>
                <a14:m>
                  <m:oMath xmlns:m="http://schemas.openxmlformats.org/officeDocument/2006/math">
                    <m:r>
                      <a:rPr lang="en-US" sz="2000" i="1" dirty="0" smtClean="0">
                        <a:latin typeface="Cambria Math"/>
                      </a:rPr>
                      <m:t>≥ 0.</m:t>
                    </m:r>
                  </m:oMath>
                </a14:m>
                <a:endParaRPr lang="en-US" sz="2000" dirty="0"/>
              </a:p>
              <a:p>
                <a:pPr lvl="1">
                  <a:lnSpc>
                    <a:spcPct val="90000"/>
                  </a:lnSpc>
                </a:pPr>
                <a:r>
                  <a:rPr lang="en-US" sz="2000" dirty="0"/>
                  <a:t>Processes can send money at any time to anyone.</a:t>
                </a:r>
              </a:p>
              <a:p>
                <a:pPr lvl="2">
                  <a:lnSpc>
                    <a:spcPct val="90000"/>
                  </a:lnSpc>
                </a:pPr>
                <a:r>
                  <a:rPr lang="en-US" sz="1800" dirty="0"/>
                  <a:t>Send message with value, subtract value from </a:t>
                </a:r>
                <a14:m>
                  <m:oMath xmlns:m="http://schemas.openxmlformats.org/officeDocument/2006/math">
                    <m:r>
                      <a:rPr lang="en-US" sz="1800" i="1" dirty="0" smtClean="0">
                        <a:solidFill>
                          <a:schemeClr val="accent1">
                            <a:lumMod val="75000"/>
                          </a:schemeClr>
                        </a:solidFill>
                        <a:latin typeface="Cambria Math"/>
                      </a:rPr>
                      <m:t>𝑎𝑐𝑐𝑜𝑢𝑛𝑡</m:t>
                    </m:r>
                    <m:r>
                      <a:rPr lang="en-US" sz="1800" i="1" dirty="0" smtClean="0">
                        <a:solidFill>
                          <a:schemeClr val="accent1">
                            <a:lumMod val="75000"/>
                          </a:schemeClr>
                        </a:solidFill>
                        <a:latin typeface="Cambria Math"/>
                      </a:rPr>
                      <m:t>.</m:t>
                    </m:r>
                  </m:oMath>
                </a14:m>
                <a:endParaRPr lang="en-US" sz="1800" dirty="0">
                  <a:solidFill>
                    <a:schemeClr val="accent1">
                      <a:lumMod val="75000"/>
                    </a:schemeClr>
                  </a:solidFill>
                </a:endParaRPr>
              </a:p>
              <a:p>
                <a:pPr lvl="2">
                  <a:lnSpc>
                    <a:spcPct val="90000"/>
                  </a:lnSpc>
                </a:pPr>
                <a:r>
                  <a:rPr lang="en-US" sz="1800" dirty="0"/>
                  <a:t>Add value received in message to </a:t>
                </a:r>
                <a14:m>
                  <m:oMath xmlns:m="http://schemas.openxmlformats.org/officeDocument/2006/math">
                    <m:r>
                      <a:rPr lang="en-US" sz="1800" i="1" dirty="0" smtClean="0">
                        <a:solidFill>
                          <a:schemeClr val="accent1">
                            <a:lumMod val="75000"/>
                          </a:schemeClr>
                        </a:solidFill>
                        <a:latin typeface="Cambria Math"/>
                      </a:rPr>
                      <m:t>𝑎𝑐𝑐𝑜𝑢𝑛𝑡</m:t>
                    </m:r>
                    <m:r>
                      <a:rPr lang="en-US" sz="1800" i="1" dirty="0" smtClean="0">
                        <a:solidFill>
                          <a:schemeClr val="accent1">
                            <a:lumMod val="75000"/>
                          </a:schemeClr>
                        </a:solidFill>
                        <a:latin typeface="Cambria Math"/>
                      </a:rPr>
                      <m:t>.</m:t>
                    </m:r>
                  </m:oMath>
                </a14:m>
                <a:endParaRPr lang="en-US" sz="1800" dirty="0">
                  <a:solidFill>
                    <a:schemeClr val="accent1">
                      <a:lumMod val="75000"/>
                    </a:schemeClr>
                  </a:solidFill>
                </a:endParaRPr>
              </a:p>
              <a:p>
                <a:pPr lvl="1">
                  <a:lnSpc>
                    <a:spcPct val="90000"/>
                  </a:lnSpc>
                </a:pPr>
                <a:r>
                  <a:rPr lang="en-US" sz="2000" dirty="0"/>
                  <a:t>Add “dummy” $0 transfers (heartbeat messages).</a:t>
                </a:r>
              </a:p>
            </p:txBody>
          </p:sp>
        </mc:Choice>
        <mc:Fallback xmlns="">
          <p:sp>
            <p:nvSpPr>
              <p:cNvPr id="13336" name="Rectangle 24"/>
              <p:cNvSpPr>
                <a:spLocks noGrp="1" noRot="1" noChangeAspect="1" noMove="1" noResize="1" noEditPoints="1" noAdjustHandles="1" noChangeArrowheads="1" noChangeShapeType="1" noTextEdit="1"/>
              </p:cNvSpPr>
              <p:nvPr>
                <p:ph type="body" idx="1"/>
              </p:nvPr>
            </p:nvSpPr>
            <p:spPr>
              <a:xfrm>
                <a:off x="457920" y="1600008"/>
                <a:ext cx="5289120" cy="5029008"/>
              </a:xfrm>
              <a:blipFill rotWithShape="1">
                <a:blip r:embed="rId3"/>
                <a:stretch>
                  <a:fillRect l="-1498" t="-1697"/>
                </a:stretch>
              </a:blipFill>
            </p:spPr>
            <p:txBody>
              <a:bodyPr/>
              <a:lstStyle/>
              <a:p>
                <a:r>
                  <a:rPr lang="en-US">
                    <a:noFill/>
                  </a:rPr>
                  <a:t> </a:t>
                </a:r>
              </a:p>
            </p:txBody>
          </p:sp>
        </mc:Fallback>
      </mc:AlternateContent>
      <p:grpSp>
        <p:nvGrpSpPr>
          <p:cNvPr id="13317" name="Group 5"/>
          <p:cNvGrpSpPr>
            <a:grpSpLocks/>
          </p:cNvGrpSpPr>
          <p:nvPr/>
        </p:nvGrpSpPr>
        <p:grpSpPr bwMode="auto">
          <a:xfrm>
            <a:off x="6023520" y="1700819"/>
            <a:ext cx="2988000" cy="4147635"/>
            <a:chOff x="3456" y="960"/>
            <a:chExt cx="2075" cy="2880"/>
          </a:xfrm>
        </p:grpSpPr>
        <p:grpSp>
          <p:nvGrpSpPr>
            <p:cNvPr id="13318" name="Group 6"/>
            <p:cNvGrpSpPr>
              <a:grpSpLocks/>
            </p:cNvGrpSpPr>
            <p:nvPr/>
          </p:nvGrpSpPr>
          <p:grpSpPr bwMode="auto">
            <a:xfrm>
              <a:off x="3456" y="960"/>
              <a:ext cx="2075" cy="2880"/>
              <a:chOff x="3456" y="960"/>
              <a:chExt cx="2075" cy="2880"/>
            </a:xfrm>
          </p:grpSpPr>
          <p:grpSp>
            <p:nvGrpSpPr>
              <p:cNvPr id="13319" name="Group 7"/>
              <p:cNvGrpSpPr>
                <a:grpSpLocks/>
              </p:cNvGrpSpPr>
              <p:nvPr/>
            </p:nvGrpSpPr>
            <p:grpSpPr bwMode="auto">
              <a:xfrm>
                <a:off x="3456" y="960"/>
                <a:ext cx="2075" cy="2880"/>
                <a:chOff x="3456" y="960"/>
                <a:chExt cx="2075" cy="2880"/>
              </a:xfrm>
            </p:grpSpPr>
            <p:grpSp>
              <p:nvGrpSpPr>
                <p:cNvPr id="13320" name="Group 8"/>
                <p:cNvGrpSpPr>
                  <a:grpSpLocks/>
                </p:cNvGrpSpPr>
                <p:nvPr/>
              </p:nvGrpSpPr>
              <p:grpSpPr bwMode="auto">
                <a:xfrm>
                  <a:off x="3648" y="1248"/>
                  <a:ext cx="1680" cy="2592"/>
                  <a:chOff x="3648" y="1248"/>
                  <a:chExt cx="1680" cy="2592"/>
                </a:xfrm>
              </p:grpSpPr>
              <p:sp>
                <p:nvSpPr>
                  <p:cNvPr id="13321" name="Line 9"/>
                  <p:cNvSpPr>
                    <a:spLocks noChangeShapeType="1"/>
                  </p:cNvSpPr>
                  <p:nvPr/>
                </p:nvSpPr>
                <p:spPr bwMode="auto">
                  <a:xfrm>
                    <a:off x="3648" y="1248"/>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p:cNvSpPr>
                    <a:spLocks noChangeShapeType="1"/>
                  </p:cNvSpPr>
                  <p:nvPr/>
                </p:nvSpPr>
                <p:spPr bwMode="auto">
                  <a:xfrm>
                    <a:off x="5328" y="1248"/>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4464" y="1248"/>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24" name="Text Box 12"/>
                <p:cNvSpPr txBox="1">
                  <a:spLocks noChangeArrowheads="1"/>
                </p:cNvSpPr>
                <p:nvPr/>
              </p:nvSpPr>
              <p:spPr bwMode="auto">
                <a:xfrm>
                  <a:off x="3456" y="960"/>
                  <a:ext cx="39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$10</a:t>
                  </a:r>
                </a:p>
              </p:txBody>
            </p:sp>
            <p:sp>
              <p:nvSpPr>
                <p:cNvPr id="13325" name="Text Box 13"/>
                <p:cNvSpPr txBox="1">
                  <a:spLocks noChangeArrowheads="1"/>
                </p:cNvSpPr>
                <p:nvPr/>
              </p:nvSpPr>
              <p:spPr bwMode="auto">
                <a:xfrm>
                  <a:off x="5136" y="960"/>
                  <a:ext cx="39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$10</a:t>
                  </a:r>
                </a:p>
              </p:txBody>
            </p:sp>
            <p:sp>
              <p:nvSpPr>
                <p:cNvPr id="13326" name="Text Box 14"/>
                <p:cNvSpPr txBox="1">
                  <a:spLocks noChangeArrowheads="1"/>
                </p:cNvSpPr>
                <p:nvPr/>
              </p:nvSpPr>
              <p:spPr bwMode="auto">
                <a:xfrm>
                  <a:off x="4272" y="960"/>
                  <a:ext cx="39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$10</a:t>
                  </a:r>
                </a:p>
              </p:txBody>
            </p:sp>
          </p:grpSp>
          <p:sp>
            <p:nvSpPr>
              <p:cNvPr id="13327" name="Line 15"/>
              <p:cNvSpPr>
                <a:spLocks noChangeShapeType="1"/>
              </p:cNvSpPr>
              <p:nvPr/>
            </p:nvSpPr>
            <p:spPr bwMode="auto">
              <a:xfrm>
                <a:off x="3648" y="1344"/>
                <a:ext cx="816"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Line 16"/>
              <p:cNvSpPr>
                <a:spLocks noChangeShapeType="1"/>
              </p:cNvSpPr>
              <p:nvPr/>
            </p:nvSpPr>
            <p:spPr bwMode="auto">
              <a:xfrm flipH="1">
                <a:off x="3648" y="1536"/>
                <a:ext cx="816"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9" name="Line 17"/>
              <p:cNvSpPr>
                <a:spLocks noChangeShapeType="1"/>
              </p:cNvSpPr>
              <p:nvPr/>
            </p:nvSpPr>
            <p:spPr bwMode="auto">
              <a:xfrm>
                <a:off x="3648" y="1920"/>
                <a:ext cx="1680" cy="18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0" name="Line 18"/>
              <p:cNvSpPr>
                <a:spLocks noChangeShapeType="1"/>
              </p:cNvSpPr>
              <p:nvPr/>
            </p:nvSpPr>
            <p:spPr bwMode="auto">
              <a:xfrm flipH="1">
                <a:off x="4464" y="2736"/>
                <a:ext cx="86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331" name="Text Box 19"/>
            <p:cNvSpPr txBox="1">
              <a:spLocks noChangeArrowheads="1"/>
            </p:cNvSpPr>
            <p:nvPr/>
          </p:nvSpPr>
          <p:spPr bwMode="auto">
            <a:xfrm>
              <a:off x="3744" y="1296"/>
              <a:ext cx="3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$5</a:t>
              </a:r>
            </a:p>
          </p:txBody>
        </p:sp>
        <p:sp>
          <p:nvSpPr>
            <p:cNvPr id="13332" name="Text Box 20"/>
            <p:cNvSpPr txBox="1">
              <a:spLocks noChangeArrowheads="1"/>
            </p:cNvSpPr>
            <p:nvPr/>
          </p:nvSpPr>
          <p:spPr bwMode="auto">
            <a:xfrm>
              <a:off x="3696" y="1872"/>
              <a:ext cx="3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$4</a:t>
              </a:r>
            </a:p>
          </p:txBody>
        </p:sp>
        <p:sp>
          <p:nvSpPr>
            <p:cNvPr id="13333" name="Text Box 21"/>
            <p:cNvSpPr txBox="1">
              <a:spLocks noChangeArrowheads="1"/>
            </p:cNvSpPr>
            <p:nvPr/>
          </p:nvSpPr>
          <p:spPr bwMode="auto">
            <a:xfrm>
              <a:off x="4992" y="2640"/>
              <a:ext cx="3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$8</a:t>
              </a:r>
            </a:p>
          </p:txBody>
        </p:sp>
        <p:sp>
          <p:nvSpPr>
            <p:cNvPr id="13334" name="Text Box 22"/>
            <p:cNvSpPr txBox="1">
              <a:spLocks noChangeArrowheads="1"/>
            </p:cNvSpPr>
            <p:nvPr/>
          </p:nvSpPr>
          <p:spPr bwMode="auto">
            <a:xfrm>
              <a:off x="4128" y="1392"/>
              <a:ext cx="39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$10</a:t>
              </a:r>
            </a:p>
          </p:txBody>
        </p:sp>
      </p:grpSp>
    </p:spTree>
    <p:extLst>
      <p:ext uri="{BB962C8B-B14F-4D97-AF65-F5344CB8AC3E}">
        <p14:creationId xmlns:p14="http://schemas.microsoft.com/office/powerpoint/2010/main" val="176317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Grp="1" noChangeArrowheads="1"/>
          </p:cNvSpPr>
          <p:nvPr>
            <p:ph type="title"/>
          </p:nvPr>
        </p:nvSpPr>
        <p:spPr/>
        <p:txBody>
          <a:bodyPr/>
          <a:lstStyle/>
          <a:p>
            <a:r>
              <a:rPr lang="en-US" sz="4100" dirty="0"/>
              <a:t>Banking </a:t>
            </a:r>
            <a:r>
              <a:rPr lang="en-US" sz="4100" dirty="0" smtClean="0"/>
              <a:t>System</a:t>
            </a:r>
            <a:endParaRPr lang="en-US" sz="4100" dirty="0"/>
          </a:p>
        </p:txBody>
      </p:sp>
      <p:sp>
        <p:nvSpPr>
          <p:cNvPr id="54277" name="Rectangle 5"/>
          <p:cNvSpPr>
            <a:spLocks noGrp="1" noChangeArrowheads="1"/>
          </p:cNvSpPr>
          <p:nvPr>
            <p:ph type="body" idx="1"/>
          </p:nvPr>
        </p:nvSpPr>
        <p:spPr>
          <a:xfrm>
            <a:off x="457920" y="1600008"/>
            <a:ext cx="5427360" cy="5029008"/>
          </a:xfrm>
        </p:spPr>
        <p:txBody>
          <a:bodyPr/>
          <a:lstStyle/>
          <a:p>
            <a:pPr>
              <a:lnSpc>
                <a:spcPct val="90000"/>
              </a:lnSpc>
            </a:pPr>
            <a:r>
              <a:rPr lang="en-US" sz="2400" dirty="0"/>
              <a:t>Algorithm triggered by input signal to one or more processes;  processes awaken upon receiving either such a signal or a message from another process.</a:t>
            </a:r>
          </a:p>
          <a:p>
            <a:pPr>
              <a:lnSpc>
                <a:spcPct val="90000"/>
              </a:lnSpc>
            </a:pPr>
            <a:r>
              <a:rPr lang="en-US" sz="2400" dirty="0"/>
              <a:t>Require:  </a:t>
            </a:r>
          </a:p>
          <a:p>
            <a:pPr lvl="1">
              <a:lnSpc>
                <a:spcPct val="90000"/>
              </a:lnSpc>
            </a:pPr>
            <a:r>
              <a:rPr lang="en-US" sz="2000" dirty="0"/>
              <a:t>Each process should </a:t>
            </a:r>
            <a:r>
              <a:rPr lang="en-US" sz="2000" dirty="0">
                <a:solidFill>
                  <a:schemeClr val="accent2">
                    <a:lumMod val="75000"/>
                  </a:schemeClr>
                </a:solidFill>
              </a:rPr>
              <a:t>output local balance, </a:t>
            </a:r>
            <a:r>
              <a:rPr lang="en-US" sz="2000" dirty="0"/>
              <a:t>so that</a:t>
            </a:r>
            <a:r>
              <a:rPr lang="en-US" sz="2000" dirty="0">
                <a:solidFill>
                  <a:srgbClr val="990033"/>
                </a:solidFill>
              </a:rPr>
              <a:t> </a:t>
            </a:r>
            <a:r>
              <a:rPr lang="en-US" sz="2000" dirty="0">
                <a:solidFill>
                  <a:schemeClr val="accent2">
                    <a:lumMod val="75000"/>
                  </a:schemeClr>
                </a:solidFill>
              </a:rPr>
              <a:t>total of the balances = correct amount of money in the system.</a:t>
            </a:r>
          </a:p>
          <a:p>
            <a:pPr lvl="2">
              <a:lnSpc>
                <a:spcPct val="90000"/>
              </a:lnSpc>
            </a:pPr>
            <a:r>
              <a:rPr lang="en-US" sz="1800" dirty="0"/>
              <a:t>Well-defined because there are no deposits/withdrawals.</a:t>
            </a:r>
          </a:p>
          <a:p>
            <a:pPr lvl="1">
              <a:lnSpc>
                <a:spcPct val="90000"/>
              </a:lnSpc>
            </a:pPr>
            <a:r>
              <a:rPr lang="en-US" sz="2000" dirty="0"/>
              <a:t>Don’t “interfere” with underlying money transfer, just “observe” it.</a:t>
            </a:r>
          </a:p>
        </p:txBody>
      </p:sp>
      <p:grpSp>
        <p:nvGrpSpPr>
          <p:cNvPr id="54278" name="Group 6"/>
          <p:cNvGrpSpPr>
            <a:grpSpLocks/>
          </p:cNvGrpSpPr>
          <p:nvPr/>
        </p:nvGrpSpPr>
        <p:grpSpPr bwMode="auto">
          <a:xfrm>
            <a:off x="6023520" y="1700819"/>
            <a:ext cx="2988000" cy="4147635"/>
            <a:chOff x="3456" y="960"/>
            <a:chExt cx="2075" cy="2880"/>
          </a:xfrm>
        </p:grpSpPr>
        <p:grpSp>
          <p:nvGrpSpPr>
            <p:cNvPr id="54279" name="Group 7"/>
            <p:cNvGrpSpPr>
              <a:grpSpLocks/>
            </p:cNvGrpSpPr>
            <p:nvPr/>
          </p:nvGrpSpPr>
          <p:grpSpPr bwMode="auto">
            <a:xfrm>
              <a:off x="3456" y="960"/>
              <a:ext cx="2075" cy="2880"/>
              <a:chOff x="3456" y="960"/>
              <a:chExt cx="2075" cy="2880"/>
            </a:xfrm>
          </p:grpSpPr>
          <p:grpSp>
            <p:nvGrpSpPr>
              <p:cNvPr id="54280" name="Group 8"/>
              <p:cNvGrpSpPr>
                <a:grpSpLocks/>
              </p:cNvGrpSpPr>
              <p:nvPr/>
            </p:nvGrpSpPr>
            <p:grpSpPr bwMode="auto">
              <a:xfrm>
                <a:off x="3456" y="960"/>
                <a:ext cx="2075" cy="2880"/>
                <a:chOff x="3456" y="960"/>
                <a:chExt cx="2075" cy="2880"/>
              </a:xfrm>
            </p:grpSpPr>
            <p:grpSp>
              <p:nvGrpSpPr>
                <p:cNvPr id="54281" name="Group 9"/>
                <p:cNvGrpSpPr>
                  <a:grpSpLocks/>
                </p:cNvGrpSpPr>
                <p:nvPr/>
              </p:nvGrpSpPr>
              <p:grpSpPr bwMode="auto">
                <a:xfrm>
                  <a:off x="3648" y="1248"/>
                  <a:ext cx="1680" cy="2592"/>
                  <a:chOff x="3648" y="1248"/>
                  <a:chExt cx="1680" cy="2592"/>
                </a:xfrm>
              </p:grpSpPr>
              <p:sp>
                <p:nvSpPr>
                  <p:cNvPr id="54282" name="Line 10"/>
                  <p:cNvSpPr>
                    <a:spLocks noChangeShapeType="1"/>
                  </p:cNvSpPr>
                  <p:nvPr/>
                </p:nvSpPr>
                <p:spPr bwMode="auto">
                  <a:xfrm>
                    <a:off x="3648" y="1248"/>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3" name="Line 11"/>
                  <p:cNvSpPr>
                    <a:spLocks noChangeShapeType="1"/>
                  </p:cNvSpPr>
                  <p:nvPr/>
                </p:nvSpPr>
                <p:spPr bwMode="auto">
                  <a:xfrm>
                    <a:off x="5328" y="1248"/>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4" name="Line 12"/>
                  <p:cNvSpPr>
                    <a:spLocks noChangeShapeType="1"/>
                  </p:cNvSpPr>
                  <p:nvPr/>
                </p:nvSpPr>
                <p:spPr bwMode="auto">
                  <a:xfrm>
                    <a:off x="4464" y="1248"/>
                    <a:ext cx="0" cy="25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4285" name="Text Box 13"/>
                <p:cNvSpPr txBox="1">
                  <a:spLocks noChangeArrowheads="1"/>
                </p:cNvSpPr>
                <p:nvPr/>
              </p:nvSpPr>
              <p:spPr bwMode="auto">
                <a:xfrm>
                  <a:off x="3456" y="960"/>
                  <a:ext cx="39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$10</a:t>
                  </a:r>
                </a:p>
              </p:txBody>
            </p:sp>
            <p:sp>
              <p:nvSpPr>
                <p:cNvPr id="54286" name="Text Box 14"/>
                <p:cNvSpPr txBox="1">
                  <a:spLocks noChangeArrowheads="1"/>
                </p:cNvSpPr>
                <p:nvPr/>
              </p:nvSpPr>
              <p:spPr bwMode="auto">
                <a:xfrm>
                  <a:off x="5136" y="960"/>
                  <a:ext cx="39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$10</a:t>
                  </a:r>
                </a:p>
              </p:txBody>
            </p:sp>
            <p:sp>
              <p:nvSpPr>
                <p:cNvPr id="54287" name="Text Box 15"/>
                <p:cNvSpPr txBox="1">
                  <a:spLocks noChangeArrowheads="1"/>
                </p:cNvSpPr>
                <p:nvPr/>
              </p:nvSpPr>
              <p:spPr bwMode="auto">
                <a:xfrm>
                  <a:off x="4272" y="960"/>
                  <a:ext cx="39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$10</a:t>
                  </a:r>
                </a:p>
              </p:txBody>
            </p:sp>
          </p:grpSp>
          <p:sp>
            <p:nvSpPr>
              <p:cNvPr id="54288" name="Line 16"/>
              <p:cNvSpPr>
                <a:spLocks noChangeShapeType="1"/>
              </p:cNvSpPr>
              <p:nvPr/>
            </p:nvSpPr>
            <p:spPr bwMode="auto">
              <a:xfrm>
                <a:off x="3648" y="1344"/>
                <a:ext cx="816"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89" name="Line 17"/>
              <p:cNvSpPr>
                <a:spLocks noChangeShapeType="1"/>
              </p:cNvSpPr>
              <p:nvPr/>
            </p:nvSpPr>
            <p:spPr bwMode="auto">
              <a:xfrm flipH="1">
                <a:off x="3648" y="1536"/>
                <a:ext cx="816" cy="10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0" name="Line 18"/>
              <p:cNvSpPr>
                <a:spLocks noChangeShapeType="1"/>
              </p:cNvSpPr>
              <p:nvPr/>
            </p:nvSpPr>
            <p:spPr bwMode="auto">
              <a:xfrm>
                <a:off x="3648" y="1920"/>
                <a:ext cx="1680" cy="18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91" name="Line 19"/>
              <p:cNvSpPr>
                <a:spLocks noChangeShapeType="1"/>
              </p:cNvSpPr>
              <p:nvPr/>
            </p:nvSpPr>
            <p:spPr bwMode="auto">
              <a:xfrm flipH="1">
                <a:off x="4464" y="2736"/>
                <a:ext cx="864"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4292" name="Text Box 20"/>
            <p:cNvSpPr txBox="1">
              <a:spLocks noChangeArrowheads="1"/>
            </p:cNvSpPr>
            <p:nvPr/>
          </p:nvSpPr>
          <p:spPr bwMode="auto">
            <a:xfrm>
              <a:off x="3744" y="1296"/>
              <a:ext cx="3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$5</a:t>
              </a:r>
            </a:p>
          </p:txBody>
        </p:sp>
        <p:sp>
          <p:nvSpPr>
            <p:cNvPr id="54293" name="Text Box 21"/>
            <p:cNvSpPr txBox="1">
              <a:spLocks noChangeArrowheads="1"/>
            </p:cNvSpPr>
            <p:nvPr/>
          </p:nvSpPr>
          <p:spPr bwMode="auto">
            <a:xfrm>
              <a:off x="3696" y="1872"/>
              <a:ext cx="3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$4</a:t>
              </a:r>
            </a:p>
          </p:txBody>
        </p:sp>
        <p:sp>
          <p:nvSpPr>
            <p:cNvPr id="54294" name="Text Box 22"/>
            <p:cNvSpPr txBox="1">
              <a:spLocks noChangeArrowheads="1"/>
            </p:cNvSpPr>
            <p:nvPr/>
          </p:nvSpPr>
          <p:spPr bwMode="auto">
            <a:xfrm>
              <a:off x="4992" y="2640"/>
              <a:ext cx="306"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$8</a:t>
              </a:r>
            </a:p>
          </p:txBody>
        </p:sp>
        <p:sp>
          <p:nvSpPr>
            <p:cNvPr id="54295" name="Text Box 23"/>
            <p:cNvSpPr txBox="1">
              <a:spLocks noChangeArrowheads="1"/>
            </p:cNvSpPr>
            <p:nvPr/>
          </p:nvSpPr>
          <p:spPr bwMode="auto">
            <a:xfrm>
              <a:off x="4128" y="1392"/>
              <a:ext cx="39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pPr hangingPunct="1">
                <a:lnSpc>
                  <a:spcPct val="100000"/>
                </a:lnSpc>
                <a:buClrTx/>
                <a:buSzTx/>
                <a:buFontTx/>
                <a:buNone/>
              </a:pPr>
              <a:r>
                <a:rPr lang="en-US">
                  <a:solidFill>
                    <a:srgbClr val="006600"/>
                  </a:solidFill>
                </a:rPr>
                <a:t>$10</a:t>
              </a:r>
            </a:p>
          </p:txBody>
        </p:sp>
      </p:grpSp>
    </p:spTree>
    <p:extLst>
      <p:ext uri="{BB962C8B-B14F-4D97-AF65-F5344CB8AC3E}">
        <p14:creationId xmlns:p14="http://schemas.microsoft.com/office/powerpoint/2010/main" val="16291565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Banking system algorithm</a:t>
            </a:r>
          </a:p>
        </p:txBody>
      </p:sp>
      <mc:AlternateContent xmlns:mc="http://schemas.openxmlformats.org/markup-compatibility/2006" xmlns:a14="http://schemas.microsoft.com/office/drawing/2010/main">
        <mc:Choice Requires="a14">
          <p:sp>
            <p:nvSpPr>
              <p:cNvPr id="52227" name="Rectangle 3"/>
              <p:cNvSpPr>
                <a:spLocks noGrp="1" noChangeArrowheads="1"/>
              </p:cNvSpPr>
              <p:nvPr>
                <p:ph type="body" idx="1"/>
              </p:nvPr>
            </p:nvSpPr>
            <p:spPr>
              <a:xfrm>
                <a:off x="228600" y="1600200"/>
                <a:ext cx="8458200" cy="4876800"/>
              </a:xfrm>
            </p:spPr>
            <p:txBody>
              <a:bodyPr>
                <a:normAutofit/>
              </a:bodyPr>
              <a:lstStyle/>
              <a:p>
                <a:pPr>
                  <a:lnSpc>
                    <a:spcPct val="90000"/>
                  </a:lnSpc>
                  <a:buSzPct val="45000"/>
                  <a:buFont typeface="Wingdings" pitchFamily="2" charset="2"/>
                  <a:buChar char=""/>
                </a:pPr>
                <a:r>
                  <a:rPr lang="en-US" sz="2200" dirty="0" smtClean="0"/>
                  <a:t>Assume logical-time algorithm, which assigns logical times to all banking system events.</a:t>
                </a:r>
              </a:p>
              <a:p>
                <a:pPr>
                  <a:lnSpc>
                    <a:spcPct val="90000"/>
                  </a:lnSpc>
                  <a:buSzPct val="45000"/>
                  <a:buFont typeface="Wingdings" pitchFamily="2" charset="2"/>
                  <a:buChar char=""/>
                </a:pPr>
                <a:r>
                  <a:rPr lang="en-US" sz="2200" dirty="0"/>
                  <a:t>Algorithm uses an agreed-upon logical time value </a:t>
                </a:r>
                <a14:m>
                  <m:oMath xmlns:m="http://schemas.openxmlformats.org/officeDocument/2006/math">
                    <m:r>
                      <a:rPr lang="en-US" sz="2200" i="1" dirty="0" smtClean="0">
                        <a:latin typeface="Cambria Math"/>
                      </a:rPr>
                      <m:t>𝑡</m:t>
                    </m:r>
                    <m:r>
                      <a:rPr lang="en-US" sz="2200" i="1" dirty="0" smtClean="0">
                        <a:latin typeface="Cambria Math"/>
                      </a:rPr>
                      <m:t>.</m:t>
                    </m:r>
                  </m:oMath>
                </a14:m>
                <a:endParaRPr lang="en-US" sz="2200" dirty="0"/>
              </a:p>
              <a:p>
                <a:pPr>
                  <a:lnSpc>
                    <a:spcPct val="90000"/>
                  </a:lnSpc>
                  <a:buSzPct val="45000"/>
                  <a:buFont typeface="Wingdings" pitchFamily="2" charset="2"/>
                  <a:buChar char=""/>
                </a:pPr>
                <a:r>
                  <a:rPr lang="en-US" sz="2200" dirty="0"/>
                  <a:t>Each process determines </a:t>
                </a:r>
                <a:r>
                  <a:rPr lang="en-US" sz="2200" dirty="0" smtClean="0"/>
                  <a:t>the value </a:t>
                </a:r>
                <a:r>
                  <a:rPr lang="en-US" sz="2200" dirty="0"/>
                  <a:t>of its </a:t>
                </a:r>
                <a14:m>
                  <m:oMath xmlns:m="http://schemas.openxmlformats.org/officeDocument/2006/math">
                    <m:r>
                      <a:rPr lang="en-US" sz="2200" i="1" dirty="0" smtClean="0">
                        <a:solidFill>
                          <a:schemeClr val="accent1">
                            <a:lumMod val="75000"/>
                          </a:schemeClr>
                        </a:solidFill>
                        <a:latin typeface="Cambria Math"/>
                      </a:rPr>
                      <m:t>𝑎𝑐𝑐𝑜𝑢𝑛𝑡</m:t>
                    </m:r>
                  </m:oMath>
                </a14:m>
                <a:r>
                  <a:rPr lang="en-US" sz="2200" dirty="0"/>
                  <a:t> at logical time </a:t>
                </a:r>
                <a14:m>
                  <m:oMath xmlns:m="http://schemas.openxmlformats.org/officeDocument/2006/math">
                    <m:r>
                      <a:rPr lang="en-US" sz="2200" i="1" dirty="0" smtClean="0">
                        <a:latin typeface="Cambria Math"/>
                      </a:rPr>
                      <m:t>𝑡</m:t>
                    </m:r>
                  </m:oMath>
                </a14:m>
                <a:r>
                  <a:rPr lang="en-US" sz="2200" dirty="0"/>
                  <a:t>.  </a:t>
                </a:r>
              </a:p>
              <a:p>
                <a:pPr lvl="1">
                  <a:lnSpc>
                    <a:spcPct val="90000"/>
                  </a:lnSpc>
                  <a:buSzPct val="45000"/>
                  <a:buFont typeface="Wingdings" pitchFamily="2" charset="2"/>
                  <a:buChar char=""/>
                </a:pPr>
                <a:r>
                  <a:rPr lang="en-US" sz="1800" dirty="0"/>
                  <a:t>Specifically, after all events with </a:t>
                </a:r>
                <a14:m>
                  <m:oMath xmlns:m="http://schemas.openxmlformats.org/officeDocument/2006/math">
                    <m:r>
                      <a:rPr lang="en-US" sz="1800" i="1" dirty="0" smtClean="0">
                        <a:solidFill>
                          <a:srgbClr val="990033"/>
                        </a:solidFill>
                        <a:latin typeface="Cambria Math"/>
                      </a:rPr>
                      <m:t>𝑙𝑡𝑖𝑚𝑒</m:t>
                    </m:r>
                    <m:r>
                      <a:rPr lang="en-US" sz="1800" i="1" dirty="0">
                        <a:solidFill>
                          <a:srgbClr val="990033"/>
                        </a:solidFill>
                        <a:latin typeface="Cambria Math"/>
                      </a:rPr>
                      <m:t> </m:t>
                    </m:r>
                    <m:r>
                      <a:rPr lang="en-US" sz="1800" i="1" dirty="0">
                        <a:latin typeface="Cambria Math"/>
                      </a:rPr>
                      <m:t>≤ </m:t>
                    </m:r>
                    <m:r>
                      <a:rPr lang="en-US" sz="1800" i="1" dirty="0">
                        <a:latin typeface="Cambria Math"/>
                      </a:rPr>
                      <m:t>𝑡</m:t>
                    </m:r>
                    <m:r>
                      <a:rPr lang="en-US" sz="1800" i="1" dirty="0">
                        <a:latin typeface="Cambria Math"/>
                      </a:rPr>
                      <m:t> </m:t>
                    </m:r>
                  </m:oMath>
                </a14:m>
                <a:r>
                  <a:rPr lang="en-US" sz="1800" dirty="0"/>
                  <a:t>and before all events with</a:t>
                </a:r>
                <a:r>
                  <a:rPr lang="en-US" sz="1800" dirty="0">
                    <a:solidFill>
                      <a:srgbClr val="990033"/>
                    </a:solidFill>
                  </a:rPr>
                  <a:t> </a:t>
                </a:r>
                <a14:m>
                  <m:oMath xmlns:m="http://schemas.openxmlformats.org/officeDocument/2006/math">
                    <m:r>
                      <a:rPr lang="en-US" sz="1800" i="1" dirty="0" smtClean="0">
                        <a:solidFill>
                          <a:srgbClr val="990033"/>
                        </a:solidFill>
                        <a:latin typeface="Cambria Math"/>
                      </a:rPr>
                      <m:t>𝑙𝑡𝑖𝑚𝑒</m:t>
                    </m:r>
                    <m:r>
                      <a:rPr lang="en-US" sz="1800" i="1" dirty="0">
                        <a:latin typeface="Cambria Math"/>
                      </a:rPr>
                      <m:t> &gt; </m:t>
                    </m:r>
                    <m:r>
                      <a:rPr lang="en-US" sz="1800" i="1" dirty="0">
                        <a:latin typeface="Cambria Math"/>
                      </a:rPr>
                      <m:t>𝑡</m:t>
                    </m:r>
                    <m:r>
                      <a:rPr lang="en-US" sz="1800" i="1" dirty="0">
                        <a:latin typeface="Cambria Math"/>
                      </a:rPr>
                      <m:t>.</m:t>
                    </m:r>
                  </m:oMath>
                </a14:m>
                <a:endParaRPr lang="en-US" sz="1800" dirty="0"/>
              </a:p>
              <a:p>
                <a:pPr>
                  <a:lnSpc>
                    <a:spcPct val="90000"/>
                  </a:lnSpc>
                  <a:buSzPct val="45000"/>
                  <a:buFont typeface="Wingdings" pitchFamily="2" charset="2"/>
                  <a:buChar char=""/>
                </a:pPr>
                <a:r>
                  <a:rPr lang="en-US" sz="2200" dirty="0"/>
                  <a:t>Each process determines, for each incoming channel, the amount of money in transit at </a:t>
                </a:r>
                <a:r>
                  <a:rPr lang="en-US" sz="2200" dirty="0" smtClean="0"/>
                  <a:t>logical time </a:t>
                </a:r>
                <a14:m>
                  <m:oMath xmlns:m="http://schemas.openxmlformats.org/officeDocument/2006/math">
                    <m:r>
                      <a:rPr lang="en-US" sz="2200" i="1" dirty="0" smtClean="0">
                        <a:latin typeface="Cambria Math"/>
                      </a:rPr>
                      <m:t>𝑡</m:t>
                    </m:r>
                  </m:oMath>
                </a14:m>
                <a:r>
                  <a:rPr lang="en-US" sz="2200" dirty="0"/>
                  <a:t>.</a:t>
                </a:r>
              </a:p>
              <a:p>
                <a:pPr lvl="1">
                  <a:lnSpc>
                    <a:spcPct val="90000"/>
                  </a:lnSpc>
                  <a:buSzPct val="45000"/>
                  <a:buFont typeface="Wingdings" pitchFamily="2" charset="2"/>
                  <a:buChar char=""/>
                </a:pPr>
                <a:r>
                  <a:rPr lang="en-US" sz="1800" dirty="0" smtClean="0"/>
                  <a:t>Specifically, money </a:t>
                </a:r>
                <a:r>
                  <a:rPr lang="en-US" sz="1800" dirty="0"/>
                  <a:t>in messages sent at </a:t>
                </a:r>
                <a14:m>
                  <m:oMath xmlns:m="http://schemas.openxmlformats.org/officeDocument/2006/math">
                    <m:r>
                      <a:rPr lang="en-US" sz="1800" i="1" dirty="0" smtClean="0">
                        <a:solidFill>
                          <a:srgbClr val="990033"/>
                        </a:solidFill>
                        <a:latin typeface="Cambria Math"/>
                      </a:rPr>
                      <m:t>𝑙𝑡𝑖𝑚𝑒</m:t>
                    </m:r>
                    <m:r>
                      <a:rPr lang="en-US" sz="1800" i="1" dirty="0">
                        <a:latin typeface="Cambria Math"/>
                      </a:rPr>
                      <m:t> ≤ </m:t>
                    </m:r>
                    <m:r>
                      <a:rPr lang="en-US" sz="1800" i="1" dirty="0">
                        <a:latin typeface="Cambria Math"/>
                      </a:rPr>
                      <m:t>𝑡</m:t>
                    </m:r>
                    <m:r>
                      <a:rPr lang="en-US" sz="1800" i="1" dirty="0">
                        <a:latin typeface="Cambria Math"/>
                      </a:rPr>
                      <m:t> </m:t>
                    </m:r>
                  </m:oMath>
                </a14:m>
                <a:r>
                  <a:rPr lang="en-US" sz="1800" dirty="0"/>
                  <a:t>and received at </a:t>
                </a:r>
                <a14:m>
                  <m:oMath xmlns:m="http://schemas.openxmlformats.org/officeDocument/2006/math">
                    <m:r>
                      <a:rPr lang="en-US" sz="1800" i="1" dirty="0" smtClean="0">
                        <a:solidFill>
                          <a:srgbClr val="990033"/>
                        </a:solidFill>
                        <a:latin typeface="Cambria Math"/>
                      </a:rPr>
                      <m:t>𝑙𝑡𝑖𝑚𝑒</m:t>
                    </m:r>
                    <m:r>
                      <a:rPr lang="en-US" sz="1800" i="1" dirty="0">
                        <a:solidFill>
                          <a:srgbClr val="990033"/>
                        </a:solidFill>
                        <a:latin typeface="Cambria Math"/>
                      </a:rPr>
                      <m:t> </m:t>
                    </m:r>
                    <m:r>
                      <a:rPr lang="en-US" sz="1800" i="1" dirty="0">
                        <a:latin typeface="Cambria Math"/>
                      </a:rPr>
                      <m:t>&gt; </m:t>
                    </m:r>
                    <m:r>
                      <a:rPr lang="en-US" sz="1800" i="1" dirty="0">
                        <a:latin typeface="Cambria Math"/>
                      </a:rPr>
                      <m:t>𝑡</m:t>
                    </m:r>
                    <m:r>
                      <a:rPr lang="en-US" sz="1800" i="1" dirty="0">
                        <a:latin typeface="Cambria Math"/>
                      </a:rPr>
                      <m:t>.</m:t>
                    </m:r>
                  </m:oMath>
                </a14:m>
                <a:endParaRPr lang="en-US" sz="1800" dirty="0"/>
              </a:p>
              <a:p>
                <a:pPr lvl="1">
                  <a:lnSpc>
                    <a:spcPct val="90000"/>
                  </a:lnSpc>
                  <a:buSzPct val="45000"/>
                  <a:buFont typeface="Wingdings" pitchFamily="2" charset="2"/>
                  <a:buChar char=""/>
                </a:pPr>
                <a:r>
                  <a:rPr lang="en-US" sz="1800" dirty="0" smtClean="0"/>
                  <a:t>Attach </a:t>
                </a:r>
                <a14:m>
                  <m:oMath xmlns:m="http://schemas.openxmlformats.org/officeDocument/2006/math">
                    <m:r>
                      <a:rPr lang="en-US" sz="1800" i="1" dirty="0" smtClean="0">
                        <a:solidFill>
                          <a:schemeClr val="accent2">
                            <a:lumMod val="75000"/>
                          </a:schemeClr>
                        </a:solidFill>
                        <a:latin typeface="Cambria Math"/>
                      </a:rPr>
                      <m:t>𝑙𝑡𝑖𝑚𝑒</m:t>
                    </m:r>
                  </m:oMath>
                </a14:m>
                <a:r>
                  <a:rPr lang="en-US" sz="1800" dirty="0" smtClean="0"/>
                  <a:t> of send event to each message as  a timestamp.</a:t>
                </a:r>
              </a:p>
              <a:p>
                <a:pPr lvl="1">
                  <a:lnSpc>
                    <a:spcPct val="90000"/>
                  </a:lnSpc>
                  <a:buSzPct val="45000"/>
                  <a:buFont typeface="Wingdings" pitchFamily="2" charset="2"/>
                  <a:buChar char=""/>
                </a:pPr>
                <a:r>
                  <a:rPr lang="en-US" sz="1800" dirty="0" smtClean="0"/>
                  <a:t>Start </a:t>
                </a:r>
                <a:r>
                  <a:rPr lang="en-US" sz="1800" dirty="0"/>
                  <a:t>counting from when local </a:t>
                </a:r>
                <a14:m>
                  <m:oMath xmlns:m="http://schemas.openxmlformats.org/officeDocument/2006/math">
                    <m:r>
                      <a:rPr lang="en-US" sz="1800" i="1" dirty="0" smtClean="0">
                        <a:solidFill>
                          <a:schemeClr val="accent2">
                            <a:lumMod val="75000"/>
                          </a:schemeClr>
                        </a:solidFill>
                        <a:latin typeface="Cambria Math"/>
                      </a:rPr>
                      <m:t>𝑙𝑡𝑖𝑚𝑒</m:t>
                    </m:r>
                  </m:oMath>
                </a14:m>
                <a:r>
                  <a:rPr lang="en-US" sz="1800" dirty="0" smtClean="0"/>
                  <a:t> first becomes </a:t>
                </a:r>
                <a14:m>
                  <m:oMath xmlns:m="http://schemas.openxmlformats.org/officeDocument/2006/math">
                    <m:r>
                      <a:rPr lang="en-US" sz="1800" i="1" dirty="0" smtClean="0">
                        <a:latin typeface="Cambria Math"/>
                      </a:rPr>
                      <m:t>&gt; </m:t>
                    </m:r>
                    <m:r>
                      <a:rPr lang="en-US" sz="1800" i="1" dirty="0" smtClean="0">
                        <a:latin typeface="Cambria Math"/>
                      </a:rPr>
                      <m:t>𝑡</m:t>
                    </m:r>
                  </m:oMath>
                </a14:m>
                <a:r>
                  <a:rPr lang="en-US" sz="1800" dirty="0"/>
                  <a:t>, stop when message </a:t>
                </a:r>
                <a:r>
                  <a:rPr lang="en-US" sz="1800" dirty="0" smtClean="0"/>
                  <a:t>timestamp </a:t>
                </a:r>
                <a14:m>
                  <m:oMath xmlns:m="http://schemas.openxmlformats.org/officeDocument/2006/math">
                    <m:r>
                      <a:rPr lang="en-US" sz="1800" i="1" dirty="0" smtClean="0">
                        <a:latin typeface="Cambria Math"/>
                      </a:rPr>
                      <m:t>&gt; </m:t>
                    </m:r>
                    <m:r>
                      <a:rPr lang="en-US" sz="1800" i="1" dirty="0" smtClean="0">
                        <a:latin typeface="Cambria Math"/>
                      </a:rPr>
                      <m:t>𝑡</m:t>
                    </m:r>
                  </m:oMath>
                </a14:m>
                <a:r>
                  <a:rPr lang="en-US" sz="1800" dirty="0"/>
                  <a:t>.</a:t>
                </a:r>
              </a:p>
              <a:p>
                <a:pPr>
                  <a:lnSpc>
                    <a:spcPct val="90000"/>
                  </a:lnSpc>
                  <a:buSzPct val="45000"/>
                  <a:buFont typeface="Wingdings" pitchFamily="2" charset="2"/>
                  <a:buChar char=""/>
                </a:pPr>
                <a:r>
                  <a:rPr lang="en-US" sz="2200" dirty="0"/>
                  <a:t>Q:  What if local </a:t>
                </a:r>
                <a14:m>
                  <m:oMath xmlns:m="http://schemas.openxmlformats.org/officeDocument/2006/math">
                    <m:r>
                      <a:rPr lang="en-US" sz="2200" b="0" i="1" dirty="0" smtClean="0">
                        <a:solidFill>
                          <a:schemeClr val="accent2">
                            <a:lumMod val="75000"/>
                          </a:schemeClr>
                        </a:solidFill>
                        <a:latin typeface="Cambria Math"/>
                      </a:rPr>
                      <m:t>𝑙𝑡𝑖𝑚𝑒</m:t>
                    </m:r>
                    <m:r>
                      <a:rPr lang="en-US" sz="2200" i="1" dirty="0" smtClean="0">
                        <a:latin typeface="Cambria Math"/>
                      </a:rPr>
                      <m:t> &gt; </m:t>
                    </m:r>
                    <m:r>
                      <a:rPr lang="en-US" sz="2200" i="1" dirty="0" smtClean="0">
                        <a:latin typeface="Cambria Math"/>
                      </a:rPr>
                      <m:t>𝑡</m:t>
                    </m:r>
                  </m:oMath>
                </a14:m>
                <a:r>
                  <a:rPr lang="en-US" sz="2200" dirty="0"/>
                  <a:t> when </a:t>
                </a:r>
                <a:r>
                  <a:rPr lang="en-US" sz="2200" dirty="0" smtClean="0"/>
                  <a:t>a node </a:t>
                </a:r>
                <a:r>
                  <a:rPr lang="en-US" sz="2200" dirty="0"/>
                  <a:t>wakes up?</a:t>
                </a:r>
              </a:p>
              <a:p>
                <a:pPr lvl="1">
                  <a:lnSpc>
                    <a:spcPct val="90000"/>
                  </a:lnSpc>
                  <a:buSzPct val="45000"/>
                  <a:buFont typeface="Wingdings" pitchFamily="2" charset="2"/>
                  <a:buChar char=""/>
                </a:pPr>
                <a:r>
                  <a:rPr lang="en-US" sz="1800" dirty="0"/>
                  <a:t>Keep logs just in case, or</a:t>
                </a:r>
              </a:p>
              <a:p>
                <a:pPr lvl="1">
                  <a:lnSpc>
                    <a:spcPct val="90000"/>
                  </a:lnSpc>
                  <a:buSzPct val="45000"/>
                  <a:buFont typeface="Wingdings" pitchFamily="2" charset="2"/>
                  <a:buChar char=""/>
                </a:pPr>
                <a:r>
                  <a:rPr lang="en-US" sz="1800" dirty="0" smtClean="0"/>
                  <a:t>Keep retrying </a:t>
                </a:r>
                <a:r>
                  <a:rPr lang="en-US" sz="1800" dirty="0"/>
                  <a:t>with different values of </a:t>
                </a:r>
                <a14:m>
                  <m:oMath xmlns:m="http://schemas.openxmlformats.org/officeDocument/2006/math">
                    <m:r>
                      <a:rPr lang="en-US" sz="1800" i="1" dirty="0" smtClean="0">
                        <a:latin typeface="Cambria Math"/>
                      </a:rPr>
                      <m:t>𝑡</m:t>
                    </m:r>
                  </m:oMath>
                </a14:m>
                <a:r>
                  <a:rPr lang="en-US" sz="1800" dirty="0"/>
                  <a:t>.</a:t>
                </a:r>
              </a:p>
            </p:txBody>
          </p:sp>
        </mc:Choice>
        <mc:Fallback xmlns="">
          <p:sp>
            <p:nvSpPr>
              <p:cNvPr id="52227" name="Rectangle 3"/>
              <p:cNvSpPr>
                <a:spLocks noGrp="1" noRot="1" noChangeAspect="1" noMove="1" noResize="1" noEditPoints="1" noAdjustHandles="1" noChangeArrowheads="1" noChangeShapeType="1" noTextEdit="1"/>
              </p:cNvSpPr>
              <p:nvPr>
                <p:ph type="body" idx="1"/>
              </p:nvPr>
            </p:nvSpPr>
            <p:spPr>
              <a:xfrm>
                <a:off x="228600" y="1600200"/>
                <a:ext cx="8458200" cy="4876800"/>
              </a:xfrm>
              <a:blipFill rotWithShape="1">
                <a:blip r:embed="rId3"/>
                <a:stretch>
                  <a:fillRect t="-1500"/>
                </a:stretch>
              </a:blipFill>
            </p:spPr>
            <p:txBody>
              <a:bodyPr/>
              <a:lstStyle/>
              <a:p>
                <a:r>
                  <a:rPr lang="en-US">
                    <a:noFill/>
                  </a:rPr>
                  <a:t> </a:t>
                </a:r>
              </a:p>
            </p:txBody>
          </p:sp>
        </mc:Fallback>
      </mc:AlternateContent>
    </p:spTree>
    <p:extLst>
      <p:ext uri="{BB962C8B-B14F-4D97-AF65-F5344CB8AC3E}">
        <p14:creationId xmlns:p14="http://schemas.microsoft.com/office/powerpoint/2010/main" val="1434402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22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fontScale="90000"/>
          </a:bodyPr>
          <a:lstStyle/>
          <a:p>
            <a:r>
              <a:rPr lang="en-US" sz="4100" dirty="0"/>
              <a:t>Applications of logical time:    </a:t>
            </a:r>
            <a:r>
              <a:rPr lang="en-US" sz="4100" dirty="0" smtClean="0"/>
              <a:t/>
            </a:r>
            <a:br>
              <a:rPr lang="en-US" sz="4100" dirty="0" smtClean="0"/>
            </a:br>
            <a:r>
              <a:rPr lang="en-US" sz="4100" dirty="0" smtClean="0"/>
              <a:t>Global </a:t>
            </a:r>
            <a:r>
              <a:rPr lang="en-US" sz="4100" dirty="0"/>
              <a:t>snapshot</a:t>
            </a:r>
          </a:p>
        </p:txBody>
      </p:sp>
      <mc:AlternateContent xmlns:mc="http://schemas.openxmlformats.org/markup-compatibility/2006" xmlns:a14="http://schemas.microsoft.com/office/drawing/2010/main">
        <mc:Choice Requires="a14">
          <p:sp>
            <p:nvSpPr>
              <p:cNvPr id="93187" name="Rectangle 3"/>
              <p:cNvSpPr>
                <a:spLocks noGrp="1" noChangeArrowheads="1"/>
              </p:cNvSpPr>
              <p:nvPr>
                <p:ph type="body" idx="1"/>
              </p:nvPr>
            </p:nvSpPr>
            <p:spPr/>
            <p:txBody>
              <a:bodyPr>
                <a:normAutofit lnSpcReduction="10000"/>
              </a:bodyPr>
              <a:lstStyle/>
              <a:p>
                <a:pPr>
                  <a:lnSpc>
                    <a:spcPct val="90000"/>
                  </a:lnSpc>
                </a:pPr>
                <a:r>
                  <a:rPr lang="en-US" sz="2400" dirty="0"/>
                  <a:t>Generalizes banking system.</a:t>
                </a:r>
              </a:p>
              <a:p>
                <a:pPr>
                  <a:lnSpc>
                    <a:spcPct val="90000"/>
                  </a:lnSpc>
                </a:pPr>
                <a:r>
                  <a:rPr lang="en-US" sz="2400" dirty="0">
                    <a:solidFill>
                      <a:srgbClr val="990033"/>
                    </a:solidFill>
                  </a:rPr>
                  <a:t>Assume:</a:t>
                </a:r>
              </a:p>
              <a:p>
                <a:pPr lvl="1">
                  <a:lnSpc>
                    <a:spcPct val="90000"/>
                  </a:lnSpc>
                </a:pPr>
                <a:r>
                  <a:rPr lang="en-US" sz="2000" dirty="0"/>
                  <a:t>Arbitrary asynchronous send/receive system </a:t>
                </a:r>
                <a14:m>
                  <m:oMath xmlns:m="http://schemas.openxmlformats.org/officeDocument/2006/math">
                    <m:r>
                      <a:rPr lang="en-US" sz="2000" i="1" dirty="0" smtClean="0">
                        <a:latin typeface="Cambria Math"/>
                      </a:rPr>
                      <m:t>𝐴</m:t>
                    </m:r>
                  </m:oMath>
                </a14:m>
                <a:r>
                  <a:rPr lang="en-US" sz="2000" dirty="0"/>
                  <a:t> that sends infinitely many messages on each channel.</a:t>
                </a:r>
              </a:p>
              <a:p>
                <a:pPr>
                  <a:lnSpc>
                    <a:spcPct val="90000"/>
                  </a:lnSpc>
                </a:pPr>
                <a:r>
                  <a:rPr lang="en-US" sz="2400" dirty="0">
                    <a:solidFill>
                      <a:srgbClr val="990033"/>
                    </a:solidFill>
                  </a:rPr>
                  <a:t>Require:</a:t>
                </a:r>
              </a:p>
              <a:p>
                <a:pPr lvl="1">
                  <a:lnSpc>
                    <a:spcPct val="90000"/>
                  </a:lnSpc>
                </a:pPr>
                <a:r>
                  <a:rPr lang="en-US" sz="2000" dirty="0"/>
                  <a:t>Global snapshot of system state (nodes and channels) at some point after a triggering input.</a:t>
                </a:r>
              </a:p>
              <a:p>
                <a:pPr lvl="1">
                  <a:lnSpc>
                    <a:spcPct val="90000"/>
                  </a:lnSpc>
                </a:pPr>
                <a:r>
                  <a:rPr lang="en-US" sz="2000" dirty="0"/>
                  <a:t>Should not interfere with the system’s operation.</a:t>
                </a:r>
              </a:p>
              <a:p>
                <a:pPr>
                  <a:lnSpc>
                    <a:spcPct val="90000"/>
                  </a:lnSpc>
                </a:pPr>
                <a:r>
                  <a:rPr lang="en-US" sz="2400" dirty="0"/>
                  <a:t>Useful for debugging, system backups, detecting termination.</a:t>
                </a:r>
              </a:p>
              <a:p>
                <a:pPr>
                  <a:lnSpc>
                    <a:spcPct val="90000"/>
                  </a:lnSpc>
                </a:pPr>
                <a:r>
                  <a:rPr lang="en-US" sz="2400" dirty="0"/>
                  <a:t>Use same strategy as for bank audit:</a:t>
                </a:r>
              </a:p>
              <a:p>
                <a:pPr lvl="1">
                  <a:lnSpc>
                    <a:spcPct val="90000"/>
                  </a:lnSpc>
                </a:pPr>
                <a:r>
                  <a:rPr lang="en-US" sz="2000" dirty="0"/>
                  <a:t>Select logical time, all snap at that time (nodes and channels).</a:t>
                </a:r>
              </a:p>
              <a:p>
                <a:pPr lvl="1">
                  <a:lnSpc>
                    <a:spcPct val="90000"/>
                  </a:lnSpc>
                </a:pPr>
                <a:r>
                  <a:rPr lang="en-US" sz="2000" dirty="0"/>
                  <a:t>Combining all these results give global snapshot of an “equivalent” execution.</a:t>
                </a:r>
              </a:p>
            </p:txBody>
          </p:sp>
        </mc:Choice>
        <mc:Fallback xmlns="">
          <p:sp>
            <p:nvSpPr>
              <p:cNvPr id="93187" name="Rectangle 3"/>
              <p:cNvSpPr>
                <a:spLocks noGrp="1" noRot="1" noChangeAspect="1" noMove="1" noResize="1" noEditPoints="1" noAdjustHandles="1" noChangeArrowheads="1" noChangeShapeType="1" noTextEdit="1"/>
              </p:cNvSpPr>
              <p:nvPr>
                <p:ph type="body" idx="1"/>
              </p:nvPr>
            </p:nvSpPr>
            <p:spPr>
              <a:blipFill rotWithShape="1">
                <a:blip r:embed="rId3"/>
                <a:stretch>
                  <a:fillRect l="-963" t="-2561"/>
                </a:stretch>
              </a:blipFill>
            </p:spPr>
            <p:txBody>
              <a:bodyPr/>
              <a:lstStyle/>
              <a:p>
                <a:r>
                  <a:rPr lang="en-US">
                    <a:noFill/>
                  </a:rPr>
                  <a:t> </a:t>
                </a:r>
              </a:p>
            </p:txBody>
          </p:sp>
        </mc:Fallback>
      </mc:AlternateContent>
    </p:spTree>
    <p:extLst>
      <p:ext uri="{BB962C8B-B14F-4D97-AF65-F5344CB8AC3E}">
        <p14:creationId xmlns:p14="http://schemas.microsoft.com/office/powerpoint/2010/main" val="1591945981"/>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7">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921" y="275070"/>
            <a:ext cx="8229600" cy="3568695"/>
          </a:xfrm>
        </p:spPr>
        <p:txBody>
          <a:bodyPr/>
          <a:lstStyle/>
          <a:p>
            <a:r>
              <a:rPr lang="en-US" dirty="0" smtClean="0"/>
              <a:t>Another application:</a:t>
            </a:r>
            <a:br>
              <a:rPr lang="en-US" dirty="0" smtClean="0"/>
            </a:br>
            <a:r>
              <a:rPr lang="en-US" dirty="0" smtClean="0"/>
              <a:t>Replicated State Machines (RSMs)</a:t>
            </a:r>
            <a:endParaRPr lang="en-US" dirty="0"/>
          </a:p>
        </p:txBody>
      </p:sp>
    </p:spTree>
    <p:extLst>
      <p:ext uri="{BB962C8B-B14F-4D97-AF65-F5344CB8AC3E}">
        <p14:creationId xmlns:p14="http://schemas.microsoft.com/office/powerpoint/2010/main" val="586847982"/>
      </p:ext>
    </p:extLst>
  </p:cSld>
  <p:clrMapOvr>
    <a:masterClrMapping/>
  </p:clrMapOvr>
  <p:transition>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74638"/>
            <a:ext cx="8229600" cy="3078162"/>
          </a:xfrm>
        </p:spPr>
        <p:txBody>
          <a:bodyPr/>
          <a:lstStyle/>
          <a:p>
            <a:r>
              <a:rPr lang="en-US"/>
              <a:t>Lower Bound on Time for Synchronization</a:t>
            </a:r>
          </a:p>
        </p:txBody>
      </p:sp>
      <p:grpSp>
        <p:nvGrpSpPr>
          <p:cNvPr id="3" name="Group 4"/>
          <p:cNvGrpSpPr>
            <a:grpSpLocks/>
          </p:cNvGrpSpPr>
          <p:nvPr/>
        </p:nvGrpSpPr>
        <p:grpSpPr bwMode="auto">
          <a:xfrm>
            <a:off x="2834481" y="3810000"/>
            <a:ext cx="3932238" cy="1795463"/>
            <a:chOff x="3072" y="912"/>
            <a:chExt cx="2477" cy="1131"/>
          </a:xfrm>
        </p:grpSpPr>
        <p:grpSp>
          <p:nvGrpSpPr>
            <p:cNvPr id="4" name="Group 5"/>
            <p:cNvGrpSpPr>
              <a:grpSpLocks/>
            </p:cNvGrpSpPr>
            <p:nvPr/>
          </p:nvGrpSpPr>
          <p:grpSpPr bwMode="auto">
            <a:xfrm>
              <a:off x="3072" y="912"/>
              <a:ext cx="2477" cy="1131"/>
              <a:chOff x="3072" y="912"/>
              <a:chExt cx="2477" cy="1131"/>
            </a:xfrm>
          </p:grpSpPr>
          <p:sp>
            <p:nvSpPr>
              <p:cNvPr id="8" name="Oval 6"/>
              <p:cNvSpPr>
                <a:spLocks noChangeAspect="1" noChangeArrowheads="1"/>
              </p:cNvSpPr>
              <p:nvPr/>
            </p:nvSpPr>
            <p:spPr bwMode="auto">
              <a:xfrm>
                <a:off x="3312" y="1177"/>
                <a:ext cx="2237" cy="866"/>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r>
                  <a:rPr lang="en-US"/>
                  <a:t>A</a:t>
                </a:r>
              </a:p>
            </p:txBody>
          </p:sp>
          <p:sp>
            <p:nvSpPr>
              <p:cNvPr id="9" name="Oval 7"/>
              <p:cNvSpPr>
                <a:spLocks noChangeAspect="1" noChangeArrowheads="1"/>
              </p:cNvSpPr>
              <p:nvPr/>
            </p:nvSpPr>
            <p:spPr bwMode="auto">
              <a:xfrm>
                <a:off x="3504" y="1392"/>
                <a:ext cx="230" cy="230"/>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8"/>
              <p:cNvSpPr>
                <a:spLocks noChangeAspect="1" noChangeArrowheads="1"/>
              </p:cNvSpPr>
              <p:nvPr/>
            </p:nvSpPr>
            <p:spPr bwMode="auto">
              <a:xfrm>
                <a:off x="3984" y="1296"/>
                <a:ext cx="230" cy="230"/>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9"/>
              <p:cNvSpPr>
                <a:spLocks noChangeAspect="1" noChangeArrowheads="1"/>
              </p:cNvSpPr>
              <p:nvPr/>
            </p:nvSpPr>
            <p:spPr bwMode="auto">
              <a:xfrm>
                <a:off x="5136" y="1392"/>
                <a:ext cx="230" cy="230"/>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10"/>
              <p:cNvSpPr>
                <a:spLocks noChangeAspect="1" noChangeArrowheads="1"/>
              </p:cNvSpPr>
              <p:nvPr/>
            </p:nvSpPr>
            <p:spPr bwMode="auto">
              <a:xfrm rot="10052958">
                <a:off x="3706" y="1344"/>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11"/>
              <p:cNvSpPr>
                <a:spLocks noChangeAspect="1" noChangeArrowheads="1"/>
              </p:cNvSpPr>
              <p:nvPr/>
            </p:nvSpPr>
            <p:spPr bwMode="auto">
              <a:xfrm rot="10052958">
                <a:off x="3744" y="1440"/>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12"/>
              <p:cNvSpPr>
                <a:spLocks noChangeAspect="1" noChangeArrowheads="1"/>
              </p:cNvSpPr>
              <p:nvPr/>
            </p:nvSpPr>
            <p:spPr bwMode="auto">
              <a:xfrm rot="10563367">
                <a:off x="4224" y="1296"/>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13"/>
              <p:cNvSpPr>
                <a:spLocks noChangeAspect="1" noChangeArrowheads="1"/>
              </p:cNvSpPr>
              <p:nvPr/>
            </p:nvSpPr>
            <p:spPr bwMode="auto">
              <a:xfrm rot="10596548">
                <a:off x="4234" y="1392"/>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14"/>
              <p:cNvSpPr>
                <a:spLocks noChangeAspect="1" noChangeArrowheads="1"/>
              </p:cNvSpPr>
              <p:nvPr/>
            </p:nvSpPr>
            <p:spPr bwMode="auto">
              <a:xfrm rot="11868344">
                <a:off x="4944" y="1344"/>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15"/>
              <p:cNvSpPr>
                <a:spLocks noChangeAspect="1" noChangeArrowheads="1"/>
              </p:cNvSpPr>
              <p:nvPr/>
            </p:nvSpPr>
            <p:spPr bwMode="auto">
              <a:xfrm rot="11868344">
                <a:off x="4896" y="1440"/>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Text Box 16"/>
              <p:cNvSpPr txBox="1">
                <a:spLocks noChangeArrowheads="1"/>
              </p:cNvSpPr>
              <p:nvPr/>
            </p:nvSpPr>
            <p:spPr bwMode="auto">
              <a:xfrm>
                <a:off x="3072" y="1056"/>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1</a:t>
                </a:r>
              </a:p>
            </p:txBody>
          </p:sp>
          <p:sp>
            <p:nvSpPr>
              <p:cNvPr id="19" name="Text Box 17"/>
              <p:cNvSpPr txBox="1">
                <a:spLocks noChangeArrowheads="1"/>
              </p:cNvSpPr>
              <p:nvPr/>
            </p:nvSpPr>
            <p:spPr bwMode="auto">
              <a:xfrm>
                <a:off x="5040" y="1008"/>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n</a:t>
                </a:r>
              </a:p>
            </p:txBody>
          </p:sp>
          <p:sp>
            <p:nvSpPr>
              <p:cNvPr id="20" name="Text Box 18"/>
              <p:cNvSpPr txBox="1">
                <a:spLocks noChangeArrowheads="1"/>
              </p:cNvSpPr>
              <p:nvPr/>
            </p:nvSpPr>
            <p:spPr bwMode="auto">
              <a:xfrm>
                <a:off x="3648" y="912"/>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2</a:t>
                </a:r>
              </a:p>
            </p:txBody>
          </p:sp>
        </p:grpSp>
        <p:sp>
          <p:nvSpPr>
            <p:cNvPr id="5" name="Line 19"/>
            <p:cNvSpPr>
              <a:spLocks noChangeShapeType="1"/>
            </p:cNvSpPr>
            <p:nvPr/>
          </p:nvSpPr>
          <p:spPr bwMode="auto">
            <a:xfrm flipH="1" flipV="1">
              <a:off x="4080" y="912"/>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20"/>
            <p:cNvSpPr>
              <a:spLocks noChangeShapeType="1"/>
            </p:cNvSpPr>
            <p:nvPr/>
          </p:nvSpPr>
          <p:spPr bwMode="auto">
            <a:xfrm flipH="1" flipV="1">
              <a:off x="3456" y="1056"/>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21"/>
            <p:cNvSpPr>
              <a:spLocks noChangeShapeType="1"/>
            </p:cNvSpPr>
            <p:nvPr/>
          </p:nvSpPr>
          <p:spPr bwMode="auto">
            <a:xfrm flipV="1">
              <a:off x="5328" y="1104"/>
              <a:ext cx="19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5189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n-US" sz="4100" dirty="0" smtClean="0"/>
              <a:t>Replicated </a:t>
            </a:r>
            <a:r>
              <a:rPr lang="en-US" sz="4100" dirty="0"/>
              <a:t>S</a:t>
            </a:r>
            <a:r>
              <a:rPr lang="en-US" sz="4100" dirty="0" smtClean="0"/>
              <a:t>tate </a:t>
            </a:r>
            <a:r>
              <a:rPr lang="en-US" sz="4100" dirty="0"/>
              <a:t>M</a:t>
            </a:r>
            <a:r>
              <a:rPr lang="en-US" sz="4100" dirty="0" smtClean="0"/>
              <a:t>achines </a:t>
            </a:r>
            <a:r>
              <a:rPr lang="en-US" sz="4100" dirty="0"/>
              <a:t>(RSMs)</a:t>
            </a:r>
          </a:p>
        </p:txBody>
      </p:sp>
      <mc:AlternateContent xmlns:mc="http://schemas.openxmlformats.org/markup-compatibility/2006" xmlns:a14="http://schemas.microsoft.com/office/drawing/2010/main">
        <mc:Choice Requires="a14">
          <p:sp>
            <p:nvSpPr>
              <p:cNvPr id="95235" name="Rectangle 3"/>
              <p:cNvSpPr>
                <a:spLocks noGrp="1" noChangeArrowheads="1"/>
              </p:cNvSpPr>
              <p:nvPr>
                <p:ph type="body" idx="1"/>
              </p:nvPr>
            </p:nvSpPr>
            <p:spPr/>
            <p:txBody>
              <a:bodyPr>
                <a:normAutofit lnSpcReduction="10000"/>
              </a:bodyPr>
              <a:lstStyle/>
              <a:p>
                <a:pPr>
                  <a:lnSpc>
                    <a:spcPct val="90000"/>
                  </a:lnSpc>
                </a:pPr>
                <a:r>
                  <a:rPr lang="en-US" sz="2500" dirty="0" smtClean="0"/>
                  <a:t>Important use of logical time.</a:t>
                </a:r>
              </a:p>
              <a:p>
                <a:pPr>
                  <a:lnSpc>
                    <a:spcPct val="90000"/>
                  </a:lnSpc>
                </a:pPr>
                <a:r>
                  <a:rPr lang="en-US" sz="2500" dirty="0"/>
                  <a:t>A focal point of </a:t>
                </a:r>
                <a:r>
                  <a:rPr lang="en-US" sz="2500" dirty="0" err="1"/>
                  <a:t>Lamport's</a:t>
                </a:r>
                <a:r>
                  <a:rPr lang="en-US" sz="2500" dirty="0"/>
                  <a:t> paper.</a:t>
                </a:r>
              </a:p>
              <a:p>
                <a:pPr>
                  <a:lnSpc>
                    <a:spcPct val="90000"/>
                  </a:lnSpc>
                </a:pPr>
                <a:r>
                  <a:rPr lang="en-US" sz="2500" dirty="0"/>
                  <a:t>Allows a distributed system to simulate a single centralized state machine.</a:t>
                </a:r>
              </a:p>
              <a:p>
                <a:pPr>
                  <a:lnSpc>
                    <a:spcPct val="90000"/>
                  </a:lnSpc>
                  <a:buSzPct val="45000"/>
                  <a:buFont typeface="Wingdings" pitchFamily="2" charset="2"/>
                  <a:buChar char=""/>
                </a:pPr>
                <a:r>
                  <a:rPr lang="en-US" sz="2500" dirty="0">
                    <a:solidFill>
                      <a:srgbClr val="990033"/>
                    </a:solidFill>
                  </a:rPr>
                  <a:t>Centralized state machine:</a:t>
                </a:r>
              </a:p>
              <a:p>
                <a:pPr lvl="1">
                  <a:lnSpc>
                    <a:spcPct val="90000"/>
                  </a:lnSpc>
                  <a:buSzPct val="75000"/>
                  <a:buFont typeface="Symbol" pitchFamily="18" charset="2"/>
                  <a:buChar char=""/>
                </a:pPr>
                <a14:m>
                  <m:oMath xmlns:m="http://schemas.openxmlformats.org/officeDocument/2006/math">
                    <m:r>
                      <a:rPr lang="en-US" sz="2200" i="1" dirty="0" smtClean="0">
                        <a:solidFill>
                          <a:srgbClr val="990033"/>
                        </a:solidFill>
                        <a:latin typeface="Cambria Math"/>
                      </a:rPr>
                      <m:t>𝑉</m:t>
                    </m:r>
                    <m:r>
                      <a:rPr lang="en-US" sz="2200" i="1" dirty="0" smtClean="0">
                        <a:solidFill>
                          <a:srgbClr val="990033"/>
                        </a:solidFill>
                        <a:latin typeface="Cambria Math"/>
                      </a:rPr>
                      <m:t>:</m:t>
                    </m:r>
                  </m:oMath>
                </a14:m>
                <a:r>
                  <a:rPr lang="en-US" sz="2200" dirty="0"/>
                  <a:t>  Set of possible states</a:t>
                </a:r>
              </a:p>
              <a:p>
                <a:pPr lvl="1">
                  <a:lnSpc>
                    <a:spcPct val="90000"/>
                  </a:lnSpc>
                  <a:buSzPct val="75000"/>
                  <a:buFont typeface="Symbol" pitchFamily="18" charset="2"/>
                  <a:buChar char=""/>
                </a:pPr>
                <a14:m>
                  <m:oMath xmlns:m="http://schemas.openxmlformats.org/officeDocument/2006/math">
                    <m:r>
                      <a:rPr lang="en-US" sz="2200" i="1" dirty="0" smtClean="0">
                        <a:solidFill>
                          <a:srgbClr val="990033"/>
                        </a:solidFill>
                        <a:latin typeface="Cambria Math"/>
                      </a:rPr>
                      <m:t>𝑣</m:t>
                    </m:r>
                    <m:r>
                      <a:rPr lang="en-US" sz="2200" i="1" baseline="-33000" dirty="0">
                        <a:solidFill>
                          <a:srgbClr val="990033"/>
                        </a:solidFill>
                        <a:latin typeface="Cambria Math"/>
                      </a:rPr>
                      <m:t>0</m:t>
                    </m:r>
                    <m:r>
                      <a:rPr lang="en-US" sz="2200" i="1" dirty="0">
                        <a:solidFill>
                          <a:srgbClr val="990033"/>
                        </a:solidFill>
                        <a:latin typeface="Cambria Math"/>
                      </a:rPr>
                      <m:t>:</m:t>
                    </m:r>
                    <m:r>
                      <a:rPr lang="en-US" sz="2200" i="1" dirty="0">
                        <a:latin typeface="Cambria Math"/>
                      </a:rPr>
                      <m:t>  </m:t>
                    </m:r>
                  </m:oMath>
                </a14:m>
                <a:r>
                  <a:rPr lang="en-US" sz="2200" dirty="0"/>
                  <a:t>Initial state</a:t>
                </a:r>
              </a:p>
              <a:p>
                <a:pPr lvl="1">
                  <a:lnSpc>
                    <a:spcPct val="90000"/>
                  </a:lnSpc>
                  <a:buSzPct val="75000"/>
                  <a:buFont typeface="Symbol" pitchFamily="18" charset="2"/>
                  <a:buChar char=""/>
                </a:pPr>
                <a14:m>
                  <m:oMath xmlns:m="http://schemas.openxmlformats.org/officeDocument/2006/math">
                    <m:r>
                      <a:rPr lang="en-US" sz="2200" i="1" dirty="0" smtClean="0">
                        <a:solidFill>
                          <a:srgbClr val="990033"/>
                        </a:solidFill>
                        <a:latin typeface="Cambria Math"/>
                      </a:rPr>
                      <m:t>𝑖𝑛𝑣𝑠</m:t>
                    </m:r>
                    <m:r>
                      <a:rPr lang="en-US" sz="2200" i="1" dirty="0">
                        <a:solidFill>
                          <a:srgbClr val="990033"/>
                        </a:solidFill>
                        <a:latin typeface="Cambria Math"/>
                      </a:rPr>
                      <m:t>:</m:t>
                    </m:r>
                    <m:r>
                      <a:rPr lang="en-US" sz="2200" i="1" dirty="0">
                        <a:latin typeface="Cambria Math"/>
                      </a:rPr>
                      <m:t>  </m:t>
                    </m:r>
                  </m:oMath>
                </a14:m>
                <a:r>
                  <a:rPr lang="en-US" sz="2200" dirty="0"/>
                  <a:t>Set of possible invocations</a:t>
                </a:r>
              </a:p>
              <a:p>
                <a:pPr lvl="1">
                  <a:lnSpc>
                    <a:spcPct val="90000"/>
                  </a:lnSpc>
                  <a:buSzPct val="75000"/>
                  <a:buFont typeface="Symbol" pitchFamily="18" charset="2"/>
                  <a:buChar char=""/>
                </a:pPr>
                <a14:m>
                  <m:oMath xmlns:m="http://schemas.openxmlformats.org/officeDocument/2006/math">
                    <m:r>
                      <a:rPr lang="en-US" sz="2200" i="1" dirty="0" smtClean="0">
                        <a:solidFill>
                          <a:srgbClr val="990033"/>
                        </a:solidFill>
                        <a:latin typeface="Cambria Math"/>
                      </a:rPr>
                      <m:t>𝑟𝑒𝑠𝑝𝑠</m:t>
                    </m:r>
                    <m:r>
                      <a:rPr lang="en-US" sz="2200" i="1" dirty="0">
                        <a:solidFill>
                          <a:srgbClr val="990033"/>
                        </a:solidFill>
                        <a:latin typeface="Cambria Math"/>
                      </a:rPr>
                      <m:t>:</m:t>
                    </m:r>
                    <m:r>
                      <a:rPr lang="en-US" sz="2200" i="1" dirty="0">
                        <a:latin typeface="Cambria Math"/>
                      </a:rPr>
                      <m:t>  </m:t>
                    </m:r>
                  </m:oMath>
                </a14:m>
                <a:r>
                  <a:rPr lang="en-US" sz="2200" dirty="0"/>
                  <a:t>Set of possible responses</a:t>
                </a:r>
              </a:p>
              <a:p>
                <a:pPr lvl="1">
                  <a:lnSpc>
                    <a:spcPct val="90000"/>
                  </a:lnSpc>
                  <a:buSzPct val="75000"/>
                  <a:buFont typeface="Symbol" pitchFamily="18" charset="2"/>
                  <a:buChar char=""/>
                </a:pPr>
                <a14:m>
                  <m:oMath xmlns:m="http://schemas.openxmlformats.org/officeDocument/2006/math">
                    <m:r>
                      <a:rPr lang="en-US" sz="2200" i="1" dirty="0" smtClean="0">
                        <a:solidFill>
                          <a:srgbClr val="990033"/>
                        </a:solidFill>
                        <a:latin typeface="Cambria Math"/>
                      </a:rPr>
                      <m:t>𝑡𝑟𝑎𝑛𝑠</m:t>
                    </m:r>
                    <m:r>
                      <a:rPr lang="en-US" sz="2200" i="1" dirty="0" smtClean="0">
                        <a:solidFill>
                          <a:srgbClr val="990033"/>
                        </a:solidFill>
                        <a:latin typeface="Cambria Math"/>
                      </a:rPr>
                      <m:t>: </m:t>
                    </m:r>
                    <m:r>
                      <a:rPr lang="en-US" sz="2200" i="1" dirty="0" err="1">
                        <a:latin typeface="Cambria Math"/>
                      </a:rPr>
                      <m:t>𝑖𝑛𝑣𝑠</m:t>
                    </m:r>
                    <m:r>
                      <a:rPr lang="en-US" sz="2200" i="1" dirty="0">
                        <a:latin typeface="Cambria Math"/>
                      </a:rPr>
                      <m:t>  </m:t>
                    </m:r>
                    <m:r>
                      <a:rPr lang="en-US" sz="2200" i="1" dirty="0">
                        <a:latin typeface="Cambria Math"/>
                        <a:sym typeface="Symbol" pitchFamily="18" charset="2"/>
                      </a:rPr>
                      <m:t> </m:t>
                    </m:r>
                    <m:r>
                      <a:rPr lang="en-US" sz="2200" i="1" dirty="0">
                        <a:latin typeface="Cambria Math"/>
                      </a:rPr>
                      <m:t>𝑉</m:t>
                    </m:r>
                    <m:r>
                      <a:rPr lang="en-US" sz="2200" b="0" i="1" dirty="0" smtClean="0">
                        <a:latin typeface="Cambria Math"/>
                      </a:rPr>
                      <m:t>→</m:t>
                    </m:r>
                    <m:r>
                      <a:rPr lang="en-US" sz="2200" i="1" dirty="0" err="1">
                        <a:latin typeface="Cambria Math"/>
                      </a:rPr>
                      <m:t>𝑟𝑒𝑠𝑝𝑠</m:t>
                    </m:r>
                    <m:r>
                      <a:rPr lang="en-US" sz="2200" i="1" dirty="0">
                        <a:latin typeface="Cambria Math"/>
                      </a:rPr>
                      <m:t> </m:t>
                    </m:r>
                    <m:r>
                      <a:rPr lang="en-US" sz="2200" i="1" dirty="0">
                        <a:latin typeface="Cambria Math"/>
                        <a:sym typeface="Symbol" pitchFamily="18" charset="2"/>
                      </a:rPr>
                      <m:t></m:t>
                    </m:r>
                    <m:r>
                      <a:rPr lang="en-US" sz="2200" i="1" dirty="0">
                        <a:latin typeface="Cambria Math"/>
                      </a:rPr>
                      <m:t> </m:t>
                    </m:r>
                    <m:r>
                      <a:rPr lang="en-US" sz="2200" i="1" dirty="0">
                        <a:latin typeface="Cambria Math"/>
                      </a:rPr>
                      <m:t>𝑉</m:t>
                    </m:r>
                    <m:r>
                      <a:rPr lang="en-US" sz="2200" i="1" dirty="0">
                        <a:latin typeface="Cambria Math"/>
                      </a:rPr>
                      <m:t>:  </m:t>
                    </m:r>
                  </m:oMath>
                </a14:m>
                <a:r>
                  <a:rPr lang="en-US" sz="2200" dirty="0"/>
                  <a:t>Transition function</a:t>
                </a:r>
              </a:p>
              <a:p>
                <a:pPr>
                  <a:lnSpc>
                    <a:spcPct val="90000"/>
                  </a:lnSpc>
                  <a:buSzPct val="45000"/>
                  <a:buFont typeface="Wingdings" pitchFamily="2" charset="2"/>
                  <a:buChar char=""/>
                </a:pPr>
                <a:r>
                  <a:rPr lang="en-US" sz="2500" dirty="0"/>
                  <a:t>Same formal definition as </a:t>
                </a:r>
                <a:r>
                  <a:rPr lang="en-US" sz="2500" dirty="0">
                    <a:solidFill>
                      <a:srgbClr val="990033"/>
                    </a:solidFill>
                  </a:rPr>
                  <a:t>shared variable</a:t>
                </a:r>
                <a:r>
                  <a:rPr lang="en-US" sz="2500" dirty="0"/>
                  <a:t>, defined in Chapter 9 (next week).</a:t>
                </a:r>
              </a:p>
              <a:p>
                <a:pPr>
                  <a:lnSpc>
                    <a:spcPct val="90000"/>
                  </a:lnSpc>
                </a:pPr>
                <a:endParaRPr lang="en-US" sz="2500" dirty="0"/>
              </a:p>
            </p:txBody>
          </p:sp>
        </mc:Choice>
        <mc:Fallback xmlns="">
          <p:sp>
            <p:nvSpPr>
              <p:cNvPr id="95235" name="Rectangle 3"/>
              <p:cNvSpPr>
                <a:spLocks noGrp="1" noRot="1" noChangeAspect="1" noMove="1" noResize="1" noEditPoints="1" noAdjustHandles="1" noChangeArrowheads="1" noChangeShapeType="1" noTextEdit="1"/>
              </p:cNvSpPr>
              <p:nvPr>
                <p:ph type="body" idx="1"/>
              </p:nvPr>
            </p:nvSpPr>
            <p:spPr>
              <a:blipFill rotWithShape="1">
                <a:blip r:embed="rId3"/>
                <a:stretch>
                  <a:fillRect l="-1037" t="-2426" r="-222"/>
                </a:stretch>
              </a:blipFill>
            </p:spPr>
            <p:txBody>
              <a:bodyPr/>
              <a:lstStyle/>
              <a:p>
                <a:r>
                  <a:rPr lang="en-US">
                    <a:noFill/>
                  </a:rPr>
                  <a:t> </a:t>
                </a:r>
              </a:p>
            </p:txBody>
          </p:sp>
        </mc:Fallback>
      </mc:AlternateContent>
    </p:spTree>
    <p:extLst>
      <p:ext uri="{BB962C8B-B14F-4D97-AF65-F5344CB8AC3E}">
        <p14:creationId xmlns:p14="http://schemas.microsoft.com/office/powerpoint/2010/main" val="378933463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3" name="Rectangle 15"/>
          <p:cNvSpPr>
            <a:spLocks noGrp="1" noChangeArrowheads="1"/>
          </p:cNvSpPr>
          <p:nvPr>
            <p:ph type="title"/>
          </p:nvPr>
        </p:nvSpPr>
        <p:spPr>
          <a:xfrm>
            <a:off x="424800" y="0"/>
            <a:ext cx="8229600" cy="1142040"/>
          </a:xfrm>
        </p:spPr>
        <p:txBody>
          <a:bodyPr/>
          <a:lstStyle/>
          <a:p>
            <a:r>
              <a:rPr lang="en-US"/>
              <a:t>Replicated State Machines</a:t>
            </a:r>
          </a:p>
        </p:txBody>
      </p:sp>
      <p:sp>
        <p:nvSpPr>
          <p:cNvPr id="17424" name="Rectangle 16"/>
          <p:cNvSpPr>
            <a:spLocks noGrp="1" noChangeArrowheads="1"/>
          </p:cNvSpPr>
          <p:nvPr>
            <p:ph type="body" idx="1"/>
          </p:nvPr>
        </p:nvSpPr>
        <p:spPr>
          <a:xfrm>
            <a:off x="288001" y="1216929"/>
            <a:ext cx="8638560" cy="5641072"/>
          </a:xfrm>
        </p:spPr>
        <p:txBody>
          <a:bodyPr/>
          <a:lstStyle/>
          <a:p>
            <a:pPr>
              <a:lnSpc>
                <a:spcPct val="90000"/>
              </a:lnSpc>
            </a:pPr>
            <a:r>
              <a:rPr lang="en-US" sz="2400" dirty="0"/>
              <a:t>Users of distributed system submit invocations, get responses in well-formed manner (blocking invocations).</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r>
              <a:rPr lang="en-US" sz="2400" dirty="0"/>
              <a:t>Want system to look like “atomic” version of the centralized state machine (defined in Chapter 13).</a:t>
            </a:r>
          </a:p>
          <a:p>
            <a:pPr>
              <a:lnSpc>
                <a:spcPct val="90000"/>
              </a:lnSpc>
            </a:pPr>
            <a:r>
              <a:rPr lang="en-US" sz="2400" dirty="0"/>
              <a:t>Allows possible delays before and after actually operating on the state machine).</a:t>
            </a:r>
          </a:p>
          <a:p>
            <a:pPr>
              <a:lnSpc>
                <a:spcPct val="90000"/>
              </a:lnSpc>
            </a:pPr>
            <a:r>
              <a:rPr lang="en-US" sz="2400" dirty="0"/>
              <a:t>Could weaken requirement to “</a:t>
            </a:r>
            <a:r>
              <a:rPr lang="en-US" sz="2400" dirty="0" err="1" smtClean="0"/>
              <a:t>serializability</a:t>
            </a:r>
            <a:r>
              <a:rPr lang="en-US" sz="2400" dirty="0" smtClean="0"/>
              <a:t>”, </a:t>
            </a:r>
            <a:r>
              <a:rPr lang="en-US" sz="2400" dirty="0"/>
              <a:t>same idea but allows reordering of events at different nodes.</a:t>
            </a:r>
          </a:p>
          <a:p>
            <a:pPr>
              <a:lnSpc>
                <a:spcPct val="90000"/>
              </a:lnSpc>
              <a:buFontTx/>
              <a:buNone/>
            </a:pPr>
            <a:endParaRPr lang="en-US" sz="2400" dirty="0"/>
          </a:p>
        </p:txBody>
      </p:sp>
      <p:grpSp>
        <p:nvGrpSpPr>
          <p:cNvPr id="17422" name="Group 14"/>
          <p:cNvGrpSpPr>
            <a:grpSpLocks/>
          </p:cNvGrpSpPr>
          <p:nvPr/>
        </p:nvGrpSpPr>
        <p:grpSpPr bwMode="auto">
          <a:xfrm>
            <a:off x="4019040" y="1977328"/>
            <a:ext cx="4423680" cy="2142945"/>
            <a:chOff x="1207" y="1997"/>
            <a:chExt cx="3072" cy="1488"/>
          </a:xfrm>
        </p:grpSpPr>
        <p:sp>
          <p:nvSpPr>
            <p:cNvPr id="17412" name="Oval 4"/>
            <p:cNvSpPr>
              <a:spLocks noChangeArrowheads="1"/>
            </p:cNvSpPr>
            <p:nvPr/>
          </p:nvSpPr>
          <p:spPr bwMode="auto">
            <a:xfrm>
              <a:off x="1207" y="2189"/>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U</a:t>
              </a:r>
              <a:r>
                <a:rPr lang="en-US" baseline="-25000"/>
                <a:t>1</a:t>
              </a:r>
            </a:p>
          </p:txBody>
        </p:sp>
        <p:sp>
          <p:nvSpPr>
            <p:cNvPr id="17413" name="Oval 5"/>
            <p:cNvSpPr>
              <a:spLocks noChangeArrowheads="1"/>
            </p:cNvSpPr>
            <p:nvPr/>
          </p:nvSpPr>
          <p:spPr bwMode="auto">
            <a:xfrm>
              <a:off x="3703" y="2189"/>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U</a:t>
              </a:r>
              <a:r>
                <a:rPr lang="en-US" baseline="-25000"/>
                <a:t>n</a:t>
              </a:r>
            </a:p>
          </p:txBody>
        </p:sp>
        <p:sp>
          <p:nvSpPr>
            <p:cNvPr id="17414" name="Oval 6"/>
            <p:cNvSpPr>
              <a:spLocks noChangeArrowheads="1"/>
            </p:cNvSpPr>
            <p:nvPr/>
          </p:nvSpPr>
          <p:spPr bwMode="auto">
            <a:xfrm>
              <a:off x="1927" y="1997"/>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U</a:t>
              </a:r>
              <a:r>
                <a:rPr lang="en-US" baseline="-25000"/>
                <a:t>2</a:t>
              </a:r>
            </a:p>
          </p:txBody>
        </p:sp>
        <p:sp>
          <p:nvSpPr>
            <p:cNvPr id="17415" name="Oval 7"/>
            <p:cNvSpPr>
              <a:spLocks noChangeArrowheads="1"/>
            </p:cNvSpPr>
            <p:nvPr/>
          </p:nvSpPr>
          <p:spPr bwMode="auto">
            <a:xfrm>
              <a:off x="1399" y="2909"/>
              <a:ext cx="2688" cy="576"/>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Distributed system</a:t>
              </a:r>
            </a:p>
            <a:p>
              <a:pPr algn="ctr"/>
              <a:r>
                <a:rPr lang="en-US"/>
                <a:t>Emulates state machine</a:t>
              </a:r>
            </a:p>
          </p:txBody>
        </p:sp>
        <p:sp>
          <p:nvSpPr>
            <p:cNvPr id="17416" name="Line 8"/>
            <p:cNvSpPr>
              <a:spLocks noChangeShapeType="1"/>
            </p:cNvSpPr>
            <p:nvPr/>
          </p:nvSpPr>
          <p:spPr bwMode="auto">
            <a:xfrm>
              <a:off x="1495" y="2765"/>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639" y="2717"/>
              <a:ext cx="96"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2167" y="2573"/>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2311" y="2573"/>
              <a:ext cx="48" cy="38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flipH="1">
              <a:off x="3703" y="2717"/>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1" name="Line 13"/>
            <p:cNvSpPr>
              <a:spLocks noChangeShapeType="1"/>
            </p:cNvSpPr>
            <p:nvPr/>
          </p:nvSpPr>
          <p:spPr bwMode="auto">
            <a:xfrm flipH="1">
              <a:off x="3847" y="2765"/>
              <a:ext cx="96"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758790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RSM algorithm</a:t>
            </a:r>
          </a:p>
        </p:txBody>
      </p:sp>
      <p:sp>
        <p:nvSpPr>
          <p:cNvPr id="94211" name="Rectangle 3"/>
          <p:cNvSpPr>
            <a:spLocks noGrp="1" noChangeArrowheads="1"/>
          </p:cNvSpPr>
          <p:nvPr>
            <p:ph type="body" idx="1"/>
          </p:nvPr>
        </p:nvSpPr>
        <p:spPr/>
        <p:txBody>
          <a:bodyPr>
            <a:normAutofit lnSpcReduction="10000"/>
          </a:bodyPr>
          <a:lstStyle/>
          <a:p>
            <a:r>
              <a:rPr lang="en-US" sz="2500"/>
              <a:t>Assume broadcast network.</a:t>
            </a:r>
          </a:p>
          <a:p>
            <a:r>
              <a:rPr lang="en-US" sz="2500">
                <a:solidFill>
                  <a:srgbClr val="990033"/>
                </a:solidFill>
              </a:rPr>
              <a:t>First attempt:</a:t>
            </a:r>
          </a:p>
          <a:p>
            <a:pPr lvl="1"/>
            <a:r>
              <a:rPr lang="en-US" sz="2200"/>
              <a:t>Originator of an invocation broadcasts the invocation to all processes (including itself).</a:t>
            </a:r>
          </a:p>
          <a:p>
            <a:pPr lvl="1"/>
            <a:r>
              <a:rPr lang="en-US" sz="2200"/>
              <a:t>All processes (including the originator) perform the transition on their copies when they receive the messages.</a:t>
            </a:r>
          </a:p>
          <a:p>
            <a:pPr lvl="1"/>
            <a:r>
              <a:rPr lang="en-US" sz="2200"/>
              <a:t>When the originator performs the transition, it determines the response to pass back to the user.</a:t>
            </a:r>
          </a:p>
          <a:p>
            <a:pPr lvl="1"/>
            <a:endParaRPr lang="en-US" sz="2200"/>
          </a:p>
          <a:p>
            <a:r>
              <a:rPr lang="en-US" sz="2500"/>
              <a:t>Not quite right---all processes should perform the transitions in the same order.</a:t>
            </a:r>
          </a:p>
          <a:p>
            <a:r>
              <a:rPr lang="en-US" sz="2500"/>
              <a:t>So, use </a:t>
            </a:r>
            <a:r>
              <a:rPr lang="en-US" sz="2500">
                <a:solidFill>
                  <a:srgbClr val="990033"/>
                </a:solidFill>
              </a:rPr>
              <a:t>logical time</a:t>
            </a:r>
            <a:r>
              <a:rPr lang="en-US" sz="2500"/>
              <a:t> to order the invocations.</a:t>
            </a:r>
          </a:p>
        </p:txBody>
      </p:sp>
    </p:spTree>
    <p:extLst>
      <p:ext uri="{BB962C8B-B14F-4D97-AF65-F5344CB8AC3E}">
        <p14:creationId xmlns:p14="http://schemas.microsoft.com/office/powerpoint/2010/main" val="2892698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493920" y="0"/>
            <a:ext cx="8229600" cy="1142040"/>
          </a:xfrm>
        </p:spPr>
        <p:txBody>
          <a:bodyPr/>
          <a:lstStyle/>
          <a:p>
            <a:r>
              <a:rPr lang="en-US"/>
              <a:t>RSM algorithm</a:t>
            </a:r>
          </a:p>
        </p:txBody>
      </p:sp>
      <mc:AlternateContent xmlns:mc="http://schemas.openxmlformats.org/markup-compatibility/2006" xmlns:a14="http://schemas.microsoft.com/office/drawing/2010/main">
        <mc:Choice Requires="a14">
          <p:sp>
            <p:nvSpPr>
              <p:cNvPr id="56325" name="Rectangle 5"/>
              <p:cNvSpPr>
                <a:spLocks noGrp="1" noChangeArrowheads="1"/>
              </p:cNvSpPr>
              <p:nvPr>
                <p:ph type="body" idx="1"/>
              </p:nvPr>
            </p:nvSpPr>
            <p:spPr>
              <a:xfrm>
                <a:off x="457921" y="1219200"/>
                <a:ext cx="8229600" cy="5409817"/>
              </a:xfrm>
            </p:spPr>
            <p:txBody>
              <a:bodyPr>
                <a:normAutofit/>
              </a:bodyPr>
              <a:lstStyle/>
              <a:p>
                <a:pPr>
                  <a:lnSpc>
                    <a:spcPct val="80000"/>
                  </a:lnSpc>
                </a:pPr>
                <a:r>
                  <a:rPr lang="en-US" sz="2200" dirty="0" smtClean="0"/>
                  <a:t>Assume logical times.</a:t>
                </a:r>
              </a:p>
              <a:p>
                <a:pPr>
                  <a:lnSpc>
                    <a:spcPct val="80000"/>
                  </a:lnSpc>
                </a:pPr>
                <a:r>
                  <a:rPr lang="en-US" sz="2200" dirty="0"/>
                  <a:t>Originator of an invocation </a:t>
                </a:r>
                <a14:m>
                  <m:oMath xmlns:m="http://schemas.openxmlformats.org/officeDocument/2006/math">
                    <m:r>
                      <a:rPr lang="en-US" sz="2200" i="1" dirty="0" smtClean="0">
                        <a:solidFill>
                          <a:schemeClr val="accent2">
                            <a:lumMod val="75000"/>
                          </a:schemeClr>
                        </a:solidFill>
                        <a:latin typeface="Cambria Math"/>
                      </a:rPr>
                      <m:t>𝑏𝑐𝑎𝑠𝑡</m:t>
                    </m:r>
                  </m:oMath>
                </a14:m>
                <a:r>
                  <a:rPr lang="en-US" sz="2200" dirty="0" err="1"/>
                  <a:t>s</a:t>
                </a:r>
                <a:r>
                  <a:rPr lang="en-US" sz="2200" dirty="0"/>
                  <a:t> the invocation to all processes, including itself; attaches the logical time of the </a:t>
                </a:r>
                <a14:m>
                  <m:oMath xmlns:m="http://schemas.openxmlformats.org/officeDocument/2006/math">
                    <m:r>
                      <a:rPr lang="en-US" sz="2200" i="1" dirty="0" smtClean="0">
                        <a:solidFill>
                          <a:schemeClr val="accent2">
                            <a:lumMod val="75000"/>
                          </a:schemeClr>
                        </a:solidFill>
                        <a:latin typeface="Cambria Math"/>
                      </a:rPr>
                      <m:t>𝑏𝑐𝑎𝑠𝑡</m:t>
                    </m:r>
                  </m:oMath>
                </a14:m>
                <a:r>
                  <a:rPr lang="en-US" sz="2200" dirty="0"/>
                  <a:t> event.</a:t>
                </a:r>
              </a:p>
              <a:p>
                <a:pPr>
                  <a:lnSpc>
                    <a:spcPct val="80000"/>
                  </a:lnSpc>
                </a:pPr>
                <a:r>
                  <a:rPr lang="en-US" sz="2200" dirty="0"/>
                  <a:t>Each process maintains state variables:</a:t>
                </a:r>
              </a:p>
              <a:p>
                <a:pPr lvl="1">
                  <a:lnSpc>
                    <a:spcPct val="80000"/>
                  </a:lnSpc>
                </a:pPr>
                <a14:m>
                  <m:oMath xmlns:m="http://schemas.openxmlformats.org/officeDocument/2006/math">
                    <m:r>
                      <a:rPr lang="en-US" sz="2000" i="1" dirty="0" smtClean="0">
                        <a:solidFill>
                          <a:schemeClr val="accent1">
                            <a:lumMod val="75000"/>
                          </a:schemeClr>
                        </a:solidFill>
                        <a:latin typeface="Cambria Math"/>
                      </a:rPr>
                      <m:t>𝑋</m:t>
                    </m:r>
                    <m:r>
                      <a:rPr lang="en-US" sz="2000" i="1" dirty="0" smtClean="0">
                        <a:solidFill>
                          <a:schemeClr val="accent1">
                            <a:lumMod val="75000"/>
                          </a:schemeClr>
                        </a:solidFill>
                        <a:latin typeface="Cambria Math"/>
                      </a:rPr>
                      <m:t>:</m:t>
                    </m:r>
                  </m:oMath>
                </a14:m>
                <a:r>
                  <a:rPr lang="en-US" sz="2000" dirty="0"/>
                  <a:t>  Copy of </a:t>
                </a:r>
                <a:r>
                  <a:rPr lang="en-US" sz="2000" dirty="0" smtClean="0"/>
                  <a:t>the machine </a:t>
                </a:r>
                <a:r>
                  <a:rPr lang="en-US" sz="2000" dirty="0"/>
                  <a:t>state.</a:t>
                </a:r>
              </a:p>
              <a:p>
                <a:pPr lvl="1">
                  <a:lnSpc>
                    <a:spcPct val="80000"/>
                  </a:lnSpc>
                </a:pPr>
                <a14:m>
                  <m:oMath xmlns:m="http://schemas.openxmlformats.org/officeDocument/2006/math">
                    <m:r>
                      <a:rPr lang="en-US" sz="2000" i="1" dirty="0" smtClean="0">
                        <a:solidFill>
                          <a:schemeClr val="accent1">
                            <a:lumMod val="75000"/>
                          </a:schemeClr>
                        </a:solidFill>
                        <a:latin typeface="Cambria Math"/>
                      </a:rPr>
                      <m:t>𝑖𝑛𝑣𝑏𝑢𝑓𝑓𝑒𝑟</m:t>
                    </m:r>
                    <m:r>
                      <a:rPr lang="en-US" sz="2000" i="1" dirty="0">
                        <a:solidFill>
                          <a:schemeClr val="accent1">
                            <a:lumMod val="75000"/>
                          </a:schemeClr>
                        </a:solidFill>
                        <a:latin typeface="Cambria Math"/>
                      </a:rPr>
                      <m:t>:</m:t>
                    </m:r>
                  </m:oMath>
                </a14:m>
                <a:r>
                  <a:rPr lang="en-US" sz="2000" dirty="0">
                    <a:solidFill>
                      <a:schemeClr val="accent1">
                        <a:lumMod val="75000"/>
                      </a:schemeClr>
                    </a:solidFill>
                  </a:rPr>
                  <a:t>  </a:t>
                </a:r>
                <a:r>
                  <a:rPr lang="en-US" sz="2000" dirty="0"/>
                  <a:t>Invocations it has heard about and their timestamps</a:t>
                </a:r>
              </a:p>
              <a:p>
                <a:pPr lvl="2">
                  <a:lnSpc>
                    <a:spcPct val="80000"/>
                  </a:lnSpc>
                </a:pPr>
                <a:r>
                  <a:rPr lang="en-US" sz="1800" dirty="0"/>
                  <a:t>Timestamp = logical time of </a:t>
                </a:r>
                <a14:m>
                  <m:oMath xmlns:m="http://schemas.openxmlformats.org/officeDocument/2006/math">
                    <m:r>
                      <a:rPr lang="en-US" sz="1800" i="1" dirty="0" smtClean="0">
                        <a:solidFill>
                          <a:schemeClr val="accent2">
                            <a:lumMod val="75000"/>
                          </a:schemeClr>
                        </a:solidFill>
                        <a:latin typeface="Cambria Math"/>
                      </a:rPr>
                      <m:t>𝑏𝑐𝑎𝑠𝑡</m:t>
                    </m:r>
                  </m:oMath>
                </a14:m>
                <a:r>
                  <a:rPr lang="en-US" sz="1800" dirty="0"/>
                  <a:t> event.</a:t>
                </a:r>
              </a:p>
              <a:p>
                <a:pPr lvl="1">
                  <a:lnSpc>
                    <a:spcPct val="80000"/>
                  </a:lnSpc>
                </a:pPr>
                <a14:m>
                  <m:oMath xmlns:m="http://schemas.openxmlformats.org/officeDocument/2006/math">
                    <m:r>
                      <a:rPr lang="en-US" sz="2000" i="1" dirty="0" smtClean="0">
                        <a:solidFill>
                          <a:schemeClr val="accent1">
                            <a:lumMod val="75000"/>
                          </a:schemeClr>
                        </a:solidFill>
                        <a:latin typeface="Cambria Math"/>
                      </a:rPr>
                      <m:t>𝑘𝑛𝑜𝑤𝑛𝑡𝑖𝑚𝑒</m:t>
                    </m:r>
                    <m:r>
                      <a:rPr lang="en-US" sz="2000" i="1" dirty="0">
                        <a:solidFill>
                          <a:schemeClr val="accent1">
                            <a:lumMod val="75000"/>
                          </a:schemeClr>
                        </a:solidFill>
                        <a:latin typeface="Cambria Math"/>
                      </a:rPr>
                      <m:t>:</m:t>
                    </m:r>
                  </m:oMath>
                </a14:m>
                <a:r>
                  <a:rPr lang="en-US" sz="2000" dirty="0"/>
                  <a:t>  Vector </a:t>
                </a:r>
                <a:r>
                  <a:rPr lang="en-US" sz="2000" dirty="0" smtClean="0"/>
                  <a:t>giving </a:t>
                </a:r>
                <a:r>
                  <a:rPr lang="en-US" sz="2000" dirty="0"/>
                  <a:t>largest </a:t>
                </a:r>
                <a:r>
                  <a:rPr lang="en-US" sz="2000" dirty="0" smtClean="0"/>
                  <a:t>known logical time </a:t>
                </a:r>
                <a:r>
                  <a:rPr lang="en-US" sz="2000" dirty="0"/>
                  <a:t>for each process</a:t>
                </a:r>
              </a:p>
              <a:p>
                <a:pPr lvl="2">
                  <a:lnSpc>
                    <a:spcPct val="80000"/>
                  </a:lnSpc>
                </a:pPr>
                <a:r>
                  <a:rPr lang="en-US" sz="1800" dirty="0"/>
                  <a:t>For itself:  Logical time of last local event.</a:t>
                </a:r>
              </a:p>
              <a:p>
                <a:pPr lvl="2">
                  <a:lnSpc>
                    <a:spcPct val="80000"/>
                  </a:lnSpc>
                </a:pPr>
                <a:r>
                  <a:rPr lang="en-US" sz="1800" dirty="0"/>
                  <a:t>For each other node </a:t>
                </a:r>
                <a14:m>
                  <m:oMath xmlns:m="http://schemas.openxmlformats.org/officeDocument/2006/math">
                    <m:r>
                      <a:rPr lang="en-US" sz="1800" i="1" dirty="0" smtClean="0">
                        <a:latin typeface="Cambria Math"/>
                      </a:rPr>
                      <m:t>𝑗</m:t>
                    </m:r>
                  </m:oMath>
                </a14:m>
                <a:r>
                  <a:rPr lang="en-US" sz="1800" dirty="0"/>
                  <a:t>:  Timestamp of last message received from </a:t>
                </a:r>
                <a14:m>
                  <m:oMath xmlns:m="http://schemas.openxmlformats.org/officeDocument/2006/math">
                    <m:r>
                      <a:rPr lang="en-US" sz="1800" i="1" dirty="0" smtClean="0">
                        <a:latin typeface="Cambria Math"/>
                      </a:rPr>
                      <m:t>𝑗</m:t>
                    </m:r>
                  </m:oMath>
                </a14:m>
                <a:r>
                  <a:rPr lang="en-US" sz="1800" dirty="0"/>
                  <a:t>.</a:t>
                </a:r>
              </a:p>
              <a:p>
                <a:pPr>
                  <a:lnSpc>
                    <a:spcPct val="80000"/>
                  </a:lnSpc>
                </a:pPr>
                <a:r>
                  <a:rPr lang="en-US" sz="2200" dirty="0"/>
                  <a:t>Process may perform invocation </a:t>
                </a:r>
                <a:r>
                  <a:rPr lang="en-US" sz="2200" dirty="0">
                    <a:sym typeface="Symbol" pitchFamily="18" charset="2"/>
                  </a:rPr>
                  <a:t></a:t>
                </a:r>
                <a:r>
                  <a:rPr lang="en-US" sz="2200" dirty="0"/>
                  <a:t> from its </a:t>
                </a:r>
                <a14:m>
                  <m:oMath xmlns:m="http://schemas.openxmlformats.org/officeDocument/2006/math">
                    <m:r>
                      <a:rPr lang="en-US" sz="2200" i="1" dirty="0" smtClean="0">
                        <a:solidFill>
                          <a:schemeClr val="accent1">
                            <a:lumMod val="75000"/>
                          </a:schemeClr>
                        </a:solidFill>
                        <a:latin typeface="Cambria Math"/>
                      </a:rPr>
                      <m:t>𝑖𝑛𝑣𝑏𝑢𝑓𝑓𝑒𝑟</m:t>
                    </m:r>
                  </m:oMath>
                </a14:m>
                <a:r>
                  <a:rPr lang="en-US" sz="2200" dirty="0"/>
                  <a:t>, on its copy </a:t>
                </a:r>
                <a14:m>
                  <m:oMath xmlns:m="http://schemas.openxmlformats.org/officeDocument/2006/math">
                    <m:r>
                      <a:rPr lang="en-US" sz="2200" i="1" dirty="0" smtClean="0">
                        <a:solidFill>
                          <a:schemeClr val="accent1">
                            <a:lumMod val="75000"/>
                          </a:schemeClr>
                        </a:solidFill>
                        <a:latin typeface="Cambria Math"/>
                      </a:rPr>
                      <m:t>𝑋</m:t>
                    </m:r>
                  </m:oMath>
                </a14:m>
                <a:r>
                  <a:rPr lang="en-US" sz="2200" dirty="0">
                    <a:solidFill>
                      <a:schemeClr val="accent1">
                        <a:lumMod val="75000"/>
                      </a:schemeClr>
                    </a:solidFill>
                  </a:rPr>
                  <a:t> </a:t>
                </a:r>
                <a:r>
                  <a:rPr lang="en-US" sz="2200" dirty="0"/>
                  <a:t>of the machine state, </a:t>
                </a:r>
                <a:r>
                  <a:rPr lang="en-US" sz="2200" dirty="0" smtClean="0"/>
                  <a:t>when:</a:t>
                </a:r>
              </a:p>
              <a:p>
                <a:pPr lvl="1">
                  <a:lnSpc>
                    <a:spcPct val="80000"/>
                  </a:lnSpc>
                </a:pPr>
                <a14:m>
                  <m:oMath xmlns:m="http://schemas.openxmlformats.org/officeDocument/2006/math">
                    <m:r>
                      <a:rPr lang="en-US" sz="1800" i="1" dirty="0" smtClean="0">
                        <a:latin typeface="Cambria Math"/>
                        <a:sym typeface="Symbol" pitchFamily="18" charset="2"/>
                      </a:rPr>
                      <m:t>𝑡𝑖𝑚𝑒𝑠𝑡𝑎𝑚𝑝</m:t>
                    </m:r>
                    <m:r>
                      <a:rPr lang="en-US" sz="1800" i="1" dirty="0" smtClean="0">
                        <a:latin typeface="Cambria Math"/>
                        <a:sym typeface="Symbol" pitchFamily="18" charset="2"/>
                      </a:rPr>
                      <m:t>() </m:t>
                    </m:r>
                  </m:oMath>
                </a14:m>
                <a:r>
                  <a:rPr lang="en-US" sz="1800" dirty="0">
                    <a:sym typeface="Symbol" pitchFamily="18" charset="2"/>
                  </a:rPr>
                  <a:t>i</a:t>
                </a:r>
                <a:r>
                  <a:rPr lang="en-US" sz="1800" dirty="0" smtClean="0"/>
                  <a:t>s </a:t>
                </a:r>
                <a:r>
                  <a:rPr lang="en-US" sz="1800" dirty="0"/>
                  <a:t>the smallest timestamp of any invocation in </a:t>
                </a:r>
                <a14:m>
                  <m:oMath xmlns:m="http://schemas.openxmlformats.org/officeDocument/2006/math">
                    <m:r>
                      <a:rPr lang="en-US" sz="1800" i="1" dirty="0" smtClean="0">
                        <a:solidFill>
                          <a:schemeClr val="accent1">
                            <a:lumMod val="75000"/>
                          </a:schemeClr>
                        </a:solidFill>
                        <a:latin typeface="Cambria Math"/>
                      </a:rPr>
                      <m:t>𝑖𝑛𝑣𝑏𝑢𝑓𝑓𝑒𝑟</m:t>
                    </m:r>
                  </m:oMath>
                </a14:m>
                <a:r>
                  <a:rPr lang="en-US" sz="1800" dirty="0"/>
                  <a:t>, and </a:t>
                </a:r>
                <a:endParaRPr lang="en-US" sz="1800" dirty="0" smtClean="0"/>
              </a:p>
              <a:p>
                <a:pPr lvl="1">
                  <a:lnSpc>
                    <a:spcPct val="80000"/>
                  </a:lnSpc>
                </a:pPr>
                <a14:m>
                  <m:oMath xmlns:m="http://schemas.openxmlformats.org/officeDocument/2006/math">
                    <m:r>
                      <a:rPr lang="en-US" sz="1800" i="1" dirty="0" smtClean="0">
                        <a:solidFill>
                          <a:schemeClr val="accent1">
                            <a:lumMod val="75000"/>
                          </a:schemeClr>
                        </a:solidFill>
                        <a:latin typeface="Cambria Math"/>
                      </a:rPr>
                      <m:t>𝑘𝑛𝑜𝑤𝑛𝑡𝑖𝑚𝑒</m:t>
                    </m:r>
                    <m:r>
                      <a:rPr lang="en-US" sz="1800" i="1" dirty="0" smtClean="0">
                        <a:solidFill>
                          <a:schemeClr val="accent1">
                            <a:lumMod val="75000"/>
                          </a:schemeClr>
                        </a:solidFill>
                        <a:latin typeface="Cambria Math"/>
                      </a:rPr>
                      <m:t>(</m:t>
                    </m:r>
                    <m:r>
                      <a:rPr lang="en-US" sz="1800" i="1" dirty="0" smtClean="0">
                        <a:solidFill>
                          <a:schemeClr val="accent1">
                            <a:lumMod val="75000"/>
                          </a:schemeClr>
                        </a:solidFill>
                        <a:latin typeface="Cambria Math"/>
                      </a:rPr>
                      <m:t>𝑗</m:t>
                    </m:r>
                    <m:r>
                      <a:rPr lang="en-US" sz="1800" i="1" dirty="0">
                        <a:solidFill>
                          <a:schemeClr val="accent1">
                            <a:lumMod val="75000"/>
                          </a:schemeClr>
                        </a:solidFill>
                        <a:latin typeface="Cambria Math"/>
                      </a:rPr>
                      <m:t>)</m:t>
                    </m:r>
                    <m:r>
                      <a:rPr lang="en-US" sz="1800" i="1" dirty="0">
                        <a:latin typeface="Cambria Math"/>
                      </a:rPr>
                      <m:t> </m:t>
                    </m:r>
                    <m:r>
                      <a:rPr lang="en-US" sz="1800" i="1" dirty="0" smtClean="0">
                        <a:latin typeface="Cambria Math"/>
                      </a:rPr>
                      <m:t>≥ </m:t>
                    </m:r>
                    <m:r>
                      <a:rPr lang="en-US" sz="1800" i="1" dirty="0" smtClean="0">
                        <a:latin typeface="Cambria Math"/>
                      </a:rPr>
                      <m:t>𝑡𝑖𝑚𝑒𝑠𝑡𝑎𝑚𝑝</m:t>
                    </m:r>
                    <m:r>
                      <a:rPr lang="en-US" sz="1800" i="1" dirty="0" smtClean="0">
                        <a:latin typeface="Cambria Math"/>
                      </a:rPr>
                      <m:t>(</m:t>
                    </m:r>
                    <m:r>
                      <a:rPr lang="en-US" sz="1800" b="0" i="1" dirty="0" smtClean="0">
                        <a:latin typeface="Cambria Math"/>
                      </a:rPr>
                      <m:t>𝜋</m:t>
                    </m:r>
                    <m:r>
                      <a:rPr lang="en-US" sz="1800" i="1" dirty="0" smtClean="0">
                        <a:latin typeface="Cambria Math"/>
                      </a:rPr>
                      <m:t>) </m:t>
                    </m:r>
                  </m:oMath>
                </a14:m>
                <a:r>
                  <a:rPr lang="en-US" sz="1800" dirty="0"/>
                  <a:t>for every </a:t>
                </a:r>
                <a14:m>
                  <m:oMath xmlns:m="http://schemas.openxmlformats.org/officeDocument/2006/math">
                    <m:r>
                      <a:rPr lang="en-US" sz="1800" i="1" dirty="0" smtClean="0">
                        <a:latin typeface="Cambria Math"/>
                      </a:rPr>
                      <m:t>𝑗</m:t>
                    </m:r>
                  </m:oMath>
                </a14:m>
                <a:r>
                  <a:rPr lang="en-US" sz="1800" dirty="0"/>
                  <a:t>.</a:t>
                </a:r>
              </a:p>
              <a:p>
                <a:pPr>
                  <a:lnSpc>
                    <a:spcPct val="80000"/>
                  </a:lnSpc>
                </a:pPr>
                <a:r>
                  <a:rPr lang="en-US" sz="2200" dirty="0"/>
                  <a:t>After performing </a:t>
                </a:r>
                <a:r>
                  <a:rPr lang="en-US" sz="2200" dirty="0">
                    <a:sym typeface="Symbol" pitchFamily="18" charset="2"/>
                  </a:rPr>
                  <a:t>, remove it from </a:t>
                </a:r>
                <a14:m>
                  <m:oMath xmlns:m="http://schemas.openxmlformats.org/officeDocument/2006/math">
                    <m:r>
                      <a:rPr lang="en-US" sz="2200" i="1" dirty="0" smtClean="0">
                        <a:solidFill>
                          <a:schemeClr val="accent1">
                            <a:lumMod val="75000"/>
                          </a:schemeClr>
                        </a:solidFill>
                        <a:latin typeface="Cambria Math"/>
                        <a:sym typeface="Symbol" pitchFamily="18" charset="2"/>
                      </a:rPr>
                      <m:t>𝑖𝑛𝑣𝑏𝑢𝑓𝑓𝑒𝑟</m:t>
                    </m:r>
                    <m:r>
                      <a:rPr lang="en-US" sz="2200" i="1" dirty="0">
                        <a:solidFill>
                          <a:schemeClr val="accent1">
                            <a:lumMod val="75000"/>
                          </a:schemeClr>
                        </a:solidFill>
                        <a:latin typeface="Cambria Math"/>
                        <a:sym typeface="Symbol" pitchFamily="18" charset="2"/>
                      </a:rPr>
                      <m:t>.</m:t>
                    </m:r>
                  </m:oMath>
                </a14:m>
                <a:endParaRPr lang="en-US" sz="2200" dirty="0">
                  <a:solidFill>
                    <a:schemeClr val="accent1">
                      <a:lumMod val="75000"/>
                    </a:schemeClr>
                  </a:solidFill>
                </a:endParaRPr>
              </a:p>
              <a:p>
                <a:pPr>
                  <a:lnSpc>
                    <a:spcPct val="80000"/>
                  </a:lnSpc>
                </a:pPr>
                <a:r>
                  <a:rPr lang="en-US" sz="2200" dirty="0"/>
                  <a:t>If </a:t>
                </a:r>
                <a:r>
                  <a:rPr lang="en-US" sz="2200" dirty="0">
                    <a:sym typeface="Symbol" pitchFamily="18" charset="2"/>
                  </a:rPr>
                  <a:t></a:t>
                </a:r>
                <a:r>
                  <a:rPr lang="en-US" sz="2200" dirty="0"/>
                  <a:t> originated locally, then also respond to the user.</a:t>
                </a:r>
              </a:p>
            </p:txBody>
          </p:sp>
        </mc:Choice>
        <mc:Fallback xmlns="">
          <p:sp>
            <p:nvSpPr>
              <p:cNvPr id="56325" name="Rectangle 5"/>
              <p:cNvSpPr>
                <a:spLocks noGrp="1" noRot="1" noChangeAspect="1" noMove="1" noResize="1" noEditPoints="1" noAdjustHandles="1" noChangeArrowheads="1" noChangeShapeType="1" noTextEdit="1"/>
              </p:cNvSpPr>
              <p:nvPr>
                <p:ph type="body" idx="1"/>
              </p:nvPr>
            </p:nvSpPr>
            <p:spPr>
              <a:xfrm>
                <a:off x="457921" y="1219200"/>
                <a:ext cx="8229600" cy="5409817"/>
              </a:xfrm>
              <a:blipFill rotWithShape="1">
                <a:blip r:embed="rId3"/>
                <a:stretch>
                  <a:fillRect l="-815" t="-1804" r="-1185"/>
                </a:stretch>
              </a:blipFill>
            </p:spPr>
            <p:txBody>
              <a:bodyPr/>
              <a:lstStyle/>
              <a:p>
                <a:r>
                  <a:rPr lang="en-US">
                    <a:noFill/>
                  </a:rPr>
                  <a:t> </a:t>
                </a:r>
              </a:p>
            </p:txBody>
          </p:sp>
        </mc:Fallback>
      </mc:AlternateContent>
    </p:spTree>
    <p:extLst>
      <p:ext uri="{BB962C8B-B14F-4D97-AF65-F5344CB8AC3E}">
        <p14:creationId xmlns:p14="http://schemas.microsoft.com/office/powerpoint/2010/main" val="221376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3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2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325">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32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32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24800" y="0"/>
            <a:ext cx="8229600" cy="1142040"/>
          </a:xfrm>
        </p:spPr>
        <p:txBody>
          <a:bodyPr/>
          <a:lstStyle/>
          <a:p>
            <a:r>
              <a:rPr lang="en-US"/>
              <a:t>Correctness</a:t>
            </a:r>
          </a:p>
        </p:txBody>
      </p:sp>
      <mc:AlternateContent xmlns:mc="http://schemas.openxmlformats.org/markup-compatibility/2006" xmlns:a14="http://schemas.microsoft.com/office/drawing/2010/main">
        <mc:Choice Requires="a14">
          <p:sp>
            <p:nvSpPr>
              <p:cNvPr id="57347" name="Rectangle 3"/>
              <p:cNvSpPr>
                <a:spLocks noGrp="1" noChangeArrowheads="1"/>
              </p:cNvSpPr>
              <p:nvPr>
                <p:ph type="body" idx="1"/>
              </p:nvPr>
            </p:nvSpPr>
            <p:spPr>
              <a:xfrm>
                <a:off x="288001" y="1147802"/>
                <a:ext cx="8638560" cy="5481215"/>
              </a:xfrm>
            </p:spPr>
            <p:txBody>
              <a:bodyPr/>
              <a:lstStyle/>
              <a:p>
                <a:pPr>
                  <a:lnSpc>
                    <a:spcPct val="90000"/>
                  </a:lnSpc>
                </a:pPr>
                <a:r>
                  <a:rPr lang="en-US" sz="2400" dirty="0" err="1">
                    <a:solidFill>
                      <a:srgbClr val="990033"/>
                    </a:solidFill>
                  </a:rPr>
                  <a:t>Liveness</a:t>
                </a:r>
                <a:r>
                  <a:rPr lang="en-US" sz="2400" dirty="0">
                    <a:solidFill>
                      <a:srgbClr val="990033"/>
                    </a:solidFill>
                  </a:rPr>
                  <a:t>:  Termination for each operation</a:t>
                </a:r>
              </a:p>
              <a:p>
                <a:pPr lvl="1">
                  <a:lnSpc>
                    <a:spcPct val="90000"/>
                  </a:lnSpc>
                </a:pPr>
                <a:r>
                  <a:rPr lang="en-US" sz="2000" dirty="0"/>
                  <a:t>LTTR.  Depends on logical times growing unboundedly and all nodes sending infinitely many messages.</a:t>
                </a:r>
              </a:p>
              <a:p>
                <a:pPr>
                  <a:lnSpc>
                    <a:spcPct val="90000"/>
                  </a:lnSpc>
                </a:pPr>
                <a:r>
                  <a:rPr lang="en-US" sz="2400" dirty="0">
                    <a:solidFill>
                      <a:srgbClr val="990033"/>
                    </a:solidFill>
                  </a:rPr>
                  <a:t>Safety:  Atomicity</a:t>
                </a:r>
                <a:r>
                  <a:rPr lang="en-US" sz="2400" dirty="0"/>
                  <a:t> (each operation “appears to be performed” at a point in its interval, as in a centralized machine):</a:t>
                </a:r>
              </a:p>
              <a:p>
                <a:pPr lvl="1">
                  <a:lnSpc>
                    <a:spcPct val="90000"/>
                  </a:lnSpc>
                  <a:buSzPct val="45000"/>
                  <a:buFont typeface="Wingdings" pitchFamily="2" charset="2"/>
                  <a:buChar char=""/>
                </a:pPr>
                <a:r>
                  <a:rPr lang="en-US" sz="2000" dirty="0"/>
                  <a:t>Each process applies operations in the same (logical time) order.</a:t>
                </a:r>
              </a:p>
              <a:p>
                <a:pPr lvl="2">
                  <a:lnSpc>
                    <a:spcPct val="90000"/>
                  </a:lnSpc>
                  <a:buSzPct val="45000"/>
                  <a:buFont typeface="Wingdings" pitchFamily="2" charset="2"/>
                  <a:buChar char=""/>
                </a:pPr>
                <a:r>
                  <a:rPr lang="en-US" sz="1800" dirty="0"/>
                  <a:t>FIFO channels ensure that no invocations are “late”.</a:t>
                </a:r>
              </a:p>
              <a:p>
                <a:pPr lvl="1">
                  <a:lnSpc>
                    <a:spcPct val="90000"/>
                  </a:lnSpc>
                  <a:buSzPct val="45000"/>
                  <a:buFont typeface="Wingdings" pitchFamily="2" charset="2"/>
                  <a:buChar char=""/>
                </a:pPr>
                <a:r>
                  <a:rPr lang="en-US" sz="2000" dirty="0"/>
                  <a:t>Each operation “appears to be performed” at a point in its interval:</a:t>
                </a:r>
              </a:p>
              <a:p>
                <a:pPr lvl="2">
                  <a:lnSpc>
                    <a:spcPct val="90000"/>
                  </a:lnSpc>
                  <a:buSzPct val="45000"/>
                  <a:buFont typeface="Wingdings" pitchFamily="2" charset="2"/>
                  <a:buChar char=""/>
                </a:pPr>
                <a:r>
                  <a:rPr lang="en-US" sz="1800" dirty="0"/>
                  <a:t>Define a serialization point for each operation </a:t>
                </a:r>
                <a:r>
                  <a:rPr lang="en-US" sz="1800" dirty="0">
                    <a:sym typeface="Symbol" pitchFamily="18" charset="2"/>
                  </a:rPr>
                  <a:t></a:t>
                </a:r>
                <a:r>
                  <a:rPr lang="en-US" sz="1800" dirty="0"/>
                  <a:t>---a point in </a:t>
                </a:r>
                <a:r>
                  <a:rPr lang="en-US" sz="1800" dirty="0">
                    <a:sym typeface="Symbol" pitchFamily="18" charset="2"/>
                  </a:rPr>
                  <a:t>’s </a:t>
                </a:r>
                <a:r>
                  <a:rPr lang="en-US" sz="1800" dirty="0"/>
                  <a:t>interval where we can “pretend” </a:t>
                </a:r>
                <a:r>
                  <a:rPr lang="en-US" sz="1800" dirty="0">
                    <a:sym typeface="Symbol" pitchFamily="18" charset="2"/>
                  </a:rPr>
                  <a:t></a:t>
                </a:r>
                <a:r>
                  <a:rPr lang="en-US" sz="1800" dirty="0"/>
                  <a:t> occurred.</a:t>
                </a:r>
              </a:p>
              <a:p>
                <a:pPr lvl="2">
                  <a:lnSpc>
                    <a:spcPct val="90000"/>
                  </a:lnSpc>
                  <a:buSzPct val="45000"/>
                  <a:buFont typeface="Wingdings" pitchFamily="2" charset="2"/>
                  <a:buChar char=""/>
                </a:pPr>
                <a:r>
                  <a:rPr lang="en-US" sz="1800" dirty="0" smtClean="0"/>
                  <a:t>Here, </a:t>
                </a:r>
                <a:r>
                  <a:rPr lang="en-US" sz="1800" dirty="0"/>
                  <a:t>serialization point for </a:t>
                </a:r>
                <a:r>
                  <a:rPr lang="en-US" sz="1800" dirty="0">
                    <a:sym typeface="Symbol" pitchFamily="18" charset="2"/>
                  </a:rPr>
                  <a:t></a:t>
                </a:r>
                <a:r>
                  <a:rPr lang="en-US" sz="1800" dirty="0"/>
                  <a:t> </a:t>
                </a:r>
                <a:r>
                  <a:rPr lang="en-US" sz="1800" dirty="0" smtClean="0"/>
                  <a:t>can be </a:t>
                </a:r>
                <a:r>
                  <a:rPr lang="en-US" sz="1800" dirty="0"/>
                  <a:t>the earliest point when all processes have reached the logical time </a:t>
                </a:r>
                <a14:m>
                  <m:oMath xmlns:m="http://schemas.openxmlformats.org/officeDocument/2006/math">
                    <m:r>
                      <a:rPr lang="en-US" sz="1800" i="1" dirty="0" smtClean="0">
                        <a:latin typeface="Cambria Math"/>
                      </a:rPr>
                      <m:t>𝑡</m:t>
                    </m:r>
                  </m:oMath>
                </a14:m>
                <a:r>
                  <a:rPr lang="en-US" sz="1800" dirty="0"/>
                  <a:t> of </a:t>
                </a:r>
                <a:r>
                  <a:rPr lang="en-US" sz="1800" dirty="0">
                    <a:sym typeface="Symbol" pitchFamily="18" charset="2"/>
                  </a:rPr>
                  <a:t>’s</a:t>
                </a:r>
                <a:r>
                  <a:rPr lang="en-US" sz="1800" dirty="0"/>
                  <a:t> </a:t>
                </a:r>
                <a:r>
                  <a:rPr lang="en-US" sz="1800" dirty="0" err="1"/>
                  <a:t>bcast</a:t>
                </a:r>
                <a:r>
                  <a:rPr lang="en-US" sz="1800" dirty="0"/>
                  <a:t> event.</a:t>
                </a:r>
              </a:p>
              <a:p>
                <a:pPr lvl="2">
                  <a:lnSpc>
                    <a:spcPct val="90000"/>
                  </a:lnSpc>
                  <a:buSzPct val="45000"/>
                  <a:buFont typeface="Wingdings" pitchFamily="2" charset="2"/>
                  <a:buChar char=""/>
                </a:pPr>
                <a:r>
                  <a:rPr lang="en-US" sz="1800" dirty="0"/>
                  <a:t>Claim this point is within </a:t>
                </a:r>
                <a:r>
                  <a:rPr lang="en-US" sz="1800" dirty="0">
                    <a:sym typeface="Symbol" pitchFamily="18" charset="2"/>
                  </a:rPr>
                  <a:t>’s interval:</a:t>
                </a:r>
              </a:p>
              <a:p>
                <a:pPr lvl="3">
                  <a:lnSpc>
                    <a:spcPct val="90000"/>
                  </a:lnSpc>
                  <a:buSzPct val="45000"/>
                  <a:buFont typeface="Wingdings" pitchFamily="2" charset="2"/>
                  <a:buChar char=""/>
                </a:pPr>
                <a:r>
                  <a:rPr lang="en-US" sz="1800" dirty="0"/>
                  <a:t>It’s not before the invocation, because the originating process doesn’t reach time </a:t>
                </a:r>
                <a14:m>
                  <m:oMath xmlns:m="http://schemas.openxmlformats.org/officeDocument/2006/math">
                    <m:r>
                      <a:rPr lang="en-US" sz="1800" i="1" dirty="0" smtClean="0">
                        <a:latin typeface="Cambria Math"/>
                      </a:rPr>
                      <m:t>𝑡</m:t>
                    </m:r>
                  </m:oMath>
                </a14:m>
                <a:r>
                  <a:rPr lang="en-US" sz="1800" dirty="0"/>
                  <a:t> until after the invocation arrives.</a:t>
                </a:r>
              </a:p>
              <a:p>
                <a:pPr lvl="3">
                  <a:lnSpc>
                    <a:spcPct val="90000"/>
                  </a:lnSpc>
                  <a:buSzPct val="45000"/>
                  <a:buFont typeface="Wingdings" pitchFamily="2" charset="2"/>
                  <a:buChar char=""/>
                </a:pPr>
                <a:r>
                  <a:rPr lang="en-US" sz="1800" dirty="0"/>
                  <a:t>It’s not after the response, because the originator waits for all </a:t>
                </a:r>
                <a14:m>
                  <m:oMath xmlns:m="http://schemas.openxmlformats.org/officeDocument/2006/math">
                    <m:r>
                      <a:rPr lang="en-US" sz="1800" i="1" dirty="0" smtClean="0">
                        <a:solidFill>
                          <a:schemeClr val="accent1">
                            <a:lumMod val="75000"/>
                          </a:schemeClr>
                        </a:solidFill>
                        <a:latin typeface="Cambria Math"/>
                      </a:rPr>
                      <m:t>𝑘𝑛𝑜𝑤𝑛𝑡𝑖𝑚𝑒</m:t>
                    </m:r>
                  </m:oMath>
                </a14:m>
                <a:r>
                  <a:rPr lang="en-US" sz="1800" i="0" dirty="0" smtClean="0">
                    <a:latin typeface="+mj-lt"/>
                  </a:rPr>
                  <a:t>s</a:t>
                </a:r>
                <a:r>
                  <a:rPr lang="en-US" sz="1800" dirty="0" smtClean="0"/>
                  <a:t> </a:t>
                </a:r>
                <a:r>
                  <a:rPr lang="en-US" sz="1800" dirty="0"/>
                  <a:t>to reach t before applying the operation and responding to the user.</a:t>
                </a:r>
              </a:p>
            </p:txBody>
          </p:sp>
        </mc:Choice>
        <mc:Fallback xmlns="">
          <p:sp>
            <p:nvSpPr>
              <p:cNvPr id="57347" name="Rectangle 3"/>
              <p:cNvSpPr>
                <a:spLocks noGrp="1" noRot="1" noChangeAspect="1" noMove="1" noResize="1" noEditPoints="1" noAdjustHandles="1" noChangeArrowheads="1" noChangeShapeType="1" noTextEdit="1"/>
              </p:cNvSpPr>
              <p:nvPr>
                <p:ph type="body" idx="1"/>
              </p:nvPr>
            </p:nvSpPr>
            <p:spPr>
              <a:xfrm>
                <a:off x="288001" y="1147802"/>
                <a:ext cx="8638560" cy="5481215"/>
              </a:xfrm>
              <a:blipFill rotWithShape="1">
                <a:blip r:embed="rId3"/>
                <a:stretch>
                  <a:fillRect l="-917" t="-1557" r="-1200" b="-1780"/>
                </a:stretch>
              </a:blipFill>
            </p:spPr>
            <p:txBody>
              <a:bodyPr/>
              <a:lstStyle/>
              <a:p>
                <a:r>
                  <a:rPr lang="en-US">
                    <a:noFill/>
                  </a:rPr>
                  <a:t> </a:t>
                </a:r>
              </a:p>
            </p:txBody>
          </p:sp>
        </mc:Fallback>
      </mc:AlternateContent>
    </p:spTree>
    <p:extLst>
      <p:ext uri="{BB962C8B-B14F-4D97-AF65-F5344CB8AC3E}">
        <p14:creationId xmlns:p14="http://schemas.microsoft.com/office/powerpoint/2010/main" val="97642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4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34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73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34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3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34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34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3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p:txBody>
          <a:bodyPr/>
          <a:lstStyle/>
          <a:p>
            <a:r>
              <a:rPr lang="en-US"/>
              <a:t>Safety, cont’d</a:t>
            </a:r>
          </a:p>
        </p:txBody>
      </p:sp>
      <p:sp>
        <p:nvSpPr>
          <p:cNvPr id="60421" name="Rectangle 5"/>
          <p:cNvSpPr>
            <a:spLocks noGrp="1" noChangeArrowheads="1"/>
          </p:cNvSpPr>
          <p:nvPr>
            <p:ph type="body" idx="1"/>
          </p:nvPr>
        </p:nvSpPr>
        <p:spPr/>
        <p:txBody>
          <a:bodyPr/>
          <a:lstStyle/>
          <a:p>
            <a:pPr>
              <a:lnSpc>
                <a:spcPct val="90000"/>
              </a:lnSpc>
            </a:pPr>
            <a:r>
              <a:rPr lang="en-US" sz="2400">
                <a:solidFill>
                  <a:srgbClr val="990033"/>
                </a:solidFill>
              </a:rPr>
              <a:t>Safety:  Atomicity</a:t>
            </a:r>
            <a:r>
              <a:rPr lang="en-US" sz="2400"/>
              <a:t> (each operation “appears to be performed” at a point in its interval, as in a centralized machine):</a:t>
            </a:r>
          </a:p>
          <a:p>
            <a:pPr lvl="1">
              <a:lnSpc>
                <a:spcPct val="90000"/>
              </a:lnSpc>
            </a:pPr>
            <a:r>
              <a:rPr lang="en-US" sz="2000"/>
              <a:t>Each process applies operations in the same (logical time) order.</a:t>
            </a:r>
          </a:p>
          <a:p>
            <a:pPr lvl="1">
              <a:lnSpc>
                <a:spcPct val="90000"/>
              </a:lnSpc>
            </a:pPr>
            <a:r>
              <a:rPr lang="en-US" sz="2000"/>
              <a:t>Define serialization point for each operation </a:t>
            </a:r>
            <a:r>
              <a:rPr lang="en-US" sz="2000">
                <a:sym typeface="Symbol" pitchFamily="18" charset="2"/>
              </a:rPr>
              <a:t> to be </a:t>
            </a:r>
            <a:r>
              <a:rPr lang="en-US" sz="2000"/>
              <a:t>the earliest point when all processes have reached the logical time t of </a:t>
            </a:r>
            <a:r>
              <a:rPr lang="en-US" sz="2000">
                <a:sym typeface="Symbol" pitchFamily="18" charset="2"/>
              </a:rPr>
              <a:t>’s</a:t>
            </a:r>
            <a:r>
              <a:rPr lang="en-US" sz="2000"/>
              <a:t> bcast event.</a:t>
            </a:r>
          </a:p>
          <a:p>
            <a:pPr lvl="1">
              <a:lnSpc>
                <a:spcPct val="90000"/>
              </a:lnSpc>
            </a:pPr>
            <a:r>
              <a:rPr lang="en-US" sz="2000"/>
              <a:t>This point is within </a:t>
            </a:r>
            <a:r>
              <a:rPr lang="en-US" sz="2000">
                <a:sym typeface="Symbol" pitchFamily="18" charset="2"/>
              </a:rPr>
              <a:t>’s interval.</a:t>
            </a:r>
          </a:p>
          <a:p>
            <a:pPr lvl="1">
              <a:lnSpc>
                <a:spcPct val="90000"/>
              </a:lnSpc>
            </a:pPr>
            <a:r>
              <a:rPr lang="en-US" sz="2000">
                <a:sym typeface="Symbol" pitchFamily="18" charset="2"/>
              </a:rPr>
              <a:t>The order of the serialization points is the same as the logical time order, which is the same as the order in which the operations are performed on all copies.</a:t>
            </a:r>
          </a:p>
          <a:p>
            <a:pPr lvl="1">
              <a:lnSpc>
                <a:spcPct val="90000"/>
              </a:lnSpc>
            </a:pPr>
            <a:r>
              <a:rPr lang="en-US" sz="2000">
                <a:sym typeface="Symbol" pitchFamily="18" charset="2"/>
              </a:rPr>
              <a:t>So, responses are consistent with the order of serialization points.</a:t>
            </a:r>
          </a:p>
          <a:p>
            <a:pPr lvl="1">
              <a:lnSpc>
                <a:spcPct val="90000"/>
              </a:lnSpc>
            </a:pPr>
            <a:r>
              <a:rPr lang="en-US" sz="2000"/>
              <a:t>That is, it looks to all the users as if the operations occurred at their serialization points---as in a centralized machine.</a:t>
            </a:r>
          </a:p>
          <a:p>
            <a:pPr lvl="2">
              <a:lnSpc>
                <a:spcPct val="90000"/>
              </a:lnSpc>
            </a:pPr>
            <a:endParaRPr lang="en-US" sz="1800"/>
          </a:p>
        </p:txBody>
      </p:sp>
    </p:spTree>
    <p:extLst>
      <p:ext uri="{BB962C8B-B14F-4D97-AF65-F5344CB8AC3E}">
        <p14:creationId xmlns:p14="http://schemas.microsoft.com/office/powerpoint/2010/main" val="2972733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lstStyle/>
          <a:p>
            <a:r>
              <a:rPr lang="en-US"/>
              <a:t>Special handling of reads</a:t>
            </a:r>
          </a:p>
        </p:txBody>
      </p:sp>
      <p:sp>
        <p:nvSpPr>
          <p:cNvPr id="62469" name="Rectangle 5"/>
          <p:cNvSpPr>
            <a:spLocks noGrp="1" noChangeArrowheads="1"/>
          </p:cNvSpPr>
          <p:nvPr>
            <p:ph type="body" idx="1"/>
          </p:nvPr>
        </p:nvSpPr>
        <p:spPr>
          <a:xfrm>
            <a:off x="457920" y="1600009"/>
            <a:ext cx="8123040" cy="1967247"/>
          </a:xfrm>
        </p:spPr>
        <p:txBody>
          <a:bodyPr/>
          <a:lstStyle/>
          <a:p>
            <a:pPr>
              <a:lnSpc>
                <a:spcPct val="90000"/>
              </a:lnSpc>
            </a:pPr>
            <a:r>
              <a:rPr lang="en-US" sz="2800" dirty="0"/>
              <a:t>Don't </a:t>
            </a:r>
            <a:r>
              <a:rPr lang="en-US" sz="2800" dirty="0" err="1"/>
              <a:t>bcast</a:t>
            </a:r>
            <a:r>
              <a:rPr lang="en-US" sz="2800" dirty="0"/>
              <a:t>---just perform them locally. </a:t>
            </a:r>
          </a:p>
          <a:p>
            <a:pPr>
              <a:lnSpc>
                <a:spcPct val="90000"/>
              </a:lnSpc>
            </a:pPr>
            <a:r>
              <a:rPr lang="en-US" sz="2800" dirty="0"/>
              <a:t>Now, doesn’t satisfy atomicity.</a:t>
            </a:r>
          </a:p>
          <a:p>
            <a:pPr>
              <a:lnSpc>
                <a:spcPct val="90000"/>
              </a:lnSpc>
            </a:pPr>
            <a:r>
              <a:rPr lang="en-US" sz="2800" dirty="0"/>
              <a:t>Satisfies weaker property, </a:t>
            </a:r>
            <a:r>
              <a:rPr lang="en-US" sz="2800" dirty="0" err="1" smtClean="0">
                <a:solidFill>
                  <a:srgbClr val="990033"/>
                </a:solidFill>
              </a:rPr>
              <a:t>serializability</a:t>
            </a:r>
            <a:r>
              <a:rPr lang="en-US" sz="2800" dirty="0" smtClean="0">
                <a:solidFill>
                  <a:srgbClr val="990033"/>
                </a:solidFill>
              </a:rPr>
              <a:t>.</a:t>
            </a:r>
            <a:endParaRPr lang="en-US" sz="2800" dirty="0">
              <a:solidFill>
                <a:srgbClr val="990033"/>
              </a:solidFill>
            </a:endParaRPr>
          </a:p>
        </p:txBody>
      </p:sp>
    </p:spTree>
    <p:extLst>
      <p:ext uri="{BB962C8B-B14F-4D97-AF65-F5344CB8AC3E}">
        <p14:creationId xmlns:p14="http://schemas.microsoft.com/office/powerpoint/2010/main" val="17979019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517" name="Group 29"/>
          <p:cNvGrpSpPr>
            <a:grpSpLocks/>
          </p:cNvGrpSpPr>
          <p:nvPr/>
        </p:nvGrpSpPr>
        <p:grpSpPr bwMode="auto">
          <a:xfrm>
            <a:off x="3743998" y="1493437"/>
            <a:ext cx="561480" cy="4908035"/>
            <a:chOff x="2071" y="1037"/>
            <a:chExt cx="391" cy="3408"/>
          </a:xfrm>
        </p:grpSpPr>
        <p:sp>
          <p:nvSpPr>
            <p:cNvPr id="63495" name="Text Box 7"/>
            <p:cNvSpPr txBox="1">
              <a:spLocks noChangeArrowheads="1"/>
            </p:cNvSpPr>
            <p:nvPr/>
          </p:nvSpPr>
          <p:spPr bwMode="auto">
            <a:xfrm>
              <a:off x="2167" y="1037"/>
              <a:ext cx="295"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P</a:t>
              </a:r>
              <a:r>
                <a:rPr lang="en-US" baseline="-25000"/>
                <a:t>2</a:t>
              </a:r>
            </a:p>
          </p:txBody>
        </p:sp>
        <p:sp>
          <p:nvSpPr>
            <p:cNvPr id="63498" name="Line 10"/>
            <p:cNvSpPr>
              <a:spLocks noChangeShapeType="1"/>
            </p:cNvSpPr>
            <p:nvPr/>
          </p:nvSpPr>
          <p:spPr bwMode="auto">
            <a:xfrm>
              <a:off x="2263" y="1421"/>
              <a:ext cx="0" cy="30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507" name="Group 19"/>
            <p:cNvGrpSpPr>
              <a:grpSpLocks/>
            </p:cNvGrpSpPr>
            <p:nvPr/>
          </p:nvGrpSpPr>
          <p:grpSpPr bwMode="auto">
            <a:xfrm>
              <a:off x="2071" y="2429"/>
              <a:ext cx="192" cy="768"/>
              <a:chOff x="3367" y="1565"/>
              <a:chExt cx="192" cy="768"/>
            </a:xfrm>
          </p:grpSpPr>
          <p:sp>
            <p:nvSpPr>
              <p:cNvPr id="63508" name="Line 20"/>
              <p:cNvSpPr>
                <a:spLocks noChangeShapeType="1"/>
              </p:cNvSpPr>
              <p:nvPr/>
            </p:nvSpPr>
            <p:spPr bwMode="auto">
              <a:xfrm>
                <a:off x="3367" y="1565"/>
                <a:ext cx="0"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9" name="Line 21"/>
              <p:cNvSpPr>
                <a:spLocks noChangeShapeType="1"/>
              </p:cNvSpPr>
              <p:nvPr/>
            </p:nvSpPr>
            <p:spPr bwMode="auto">
              <a:xfrm>
                <a:off x="3367" y="1565"/>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10" name="Line 22"/>
              <p:cNvSpPr>
                <a:spLocks noChangeShapeType="1"/>
              </p:cNvSpPr>
              <p:nvPr/>
            </p:nvSpPr>
            <p:spPr bwMode="auto">
              <a:xfrm>
                <a:off x="3367" y="2333"/>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3522" name="Group 34"/>
          <p:cNvGrpSpPr>
            <a:grpSpLocks/>
          </p:cNvGrpSpPr>
          <p:nvPr/>
        </p:nvGrpSpPr>
        <p:grpSpPr bwMode="auto">
          <a:xfrm>
            <a:off x="3880801" y="2461219"/>
            <a:ext cx="2191662" cy="1015306"/>
            <a:chOff x="3079" y="1709"/>
            <a:chExt cx="1521" cy="705"/>
          </a:xfrm>
        </p:grpSpPr>
        <p:sp>
          <p:nvSpPr>
            <p:cNvPr id="63514" name="Text Box 26"/>
            <p:cNvSpPr txBox="1">
              <a:spLocks noChangeArrowheads="1"/>
            </p:cNvSpPr>
            <p:nvPr/>
          </p:nvSpPr>
          <p:spPr bwMode="auto">
            <a:xfrm>
              <a:off x="3223" y="1709"/>
              <a:ext cx="1377" cy="70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Learns everyone has</a:t>
              </a:r>
            </a:p>
            <a:p>
              <a:r>
                <a:rPr lang="en-US" sz="1500"/>
                <a:t>reached t.</a:t>
              </a:r>
            </a:p>
            <a:p>
              <a:r>
                <a:rPr lang="en-US" sz="1500"/>
                <a:t>Performs W on its </a:t>
              </a:r>
            </a:p>
            <a:p>
              <a:r>
                <a:rPr lang="en-US" sz="1500"/>
                <a:t>local copy.</a:t>
              </a:r>
            </a:p>
          </p:txBody>
        </p:sp>
        <p:sp>
          <p:nvSpPr>
            <p:cNvPr id="63519" name="Line 31"/>
            <p:cNvSpPr>
              <a:spLocks noChangeShapeType="1"/>
            </p:cNvSpPr>
            <p:nvPr/>
          </p:nvSpPr>
          <p:spPr bwMode="auto">
            <a:xfrm>
              <a:off x="3079" y="1997"/>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23" name="Group 35"/>
          <p:cNvGrpSpPr>
            <a:grpSpLocks/>
          </p:cNvGrpSpPr>
          <p:nvPr/>
        </p:nvGrpSpPr>
        <p:grpSpPr bwMode="auto">
          <a:xfrm>
            <a:off x="3880801" y="3636382"/>
            <a:ext cx="1526400" cy="1015306"/>
            <a:chOff x="3079" y="1709"/>
            <a:chExt cx="1060" cy="705"/>
          </a:xfrm>
        </p:grpSpPr>
        <p:sp>
          <p:nvSpPr>
            <p:cNvPr id="63524" name="Text Box 36"/>
            <p:cNvSpPr txBox="1">
              <a:spLocks noChangeArrowheads="1"/>
            </p:cNvSpPr>
            <p:nvPr/>
          </p:nvSpPr>
          <p:spPr bwMode="auto">
            <a:xfrm>
              <a:off x="3223" y="1709"/>
              <a:ext cx="916" cy="70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Performs R</a:t>
              </a:r>
              <a:r>
                <a:rPr lang="en-US" sz="1500" baseline="-25000"/>
                <a:t>2</a:t>
              </a:r>
            </a:p>
            <a:p>
              <a:r>
                <a:rPr lang="en-US" sz="1500"/>
                <a:t>locally.</a:t>
              </a:r>
            </a:p>
            <a:p>
              <a:r>
                <a:rPr lang="en-US" sz="1500"/>
                <a:t>Gets newly</a:t>
              </a:r>
            </a:p>
            <a:p>
              <a:r>
                <a:rPr lang="en-US" sz="1500"/>
                <a:t>written value.</a:t>
              </a:r>
            </a:p>
          </p:txBody>
        </p:sp>
        <p:sp>
          <p:nvSpPr>
            <p:cNvPr id="63525" name="Line 37"/>
            <p:cNvSpPr>
              <a:spLocks noChangeShapeType="1"/>
            </p:cNvSpPr>
            <p:nvPr/>
          </p:nvSpPr>
          <p:spPr bwMode="auto">
            <a:xfrm>
              <a:off x="3079" y="1997"/>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3490" name="Rectangle 2"/>
          <p:cNvSpPr>
            <a:spLocks noGrp="1" noChangeArrowheads="1"/>
          </p:cNvSpPr>
          <p:nvPr>
            <p:ph type="title"/>
          </p:nvPr>
        </p:nvSpPr>
        <p:spPr/>
        <p:txBody>
          <a:bodyPr/>
          <a:lstStyle/>
          <a:p>
            <a:r>
              <a:rPr lang="en-US"/>
              <a:t>No serialization points…</a:t>
            </a:r>
          </a:p>
        </p:txBody>
      </p:sp>
      <p:grpSp>
        <p:nvGrpSpPr>
          <p:cNvPr id="63529" name="Group 41"/>
          <p:cNvGrpSpPr>
            <a:grpSpLocks/>
          </p:cNvGrpSpPr>
          <p:nvPr/>
        </p:nvGrpSpPr>
        <p:grpSpPr bwMode="auto">
          <a:xfrm>
            <a:off x="288001" y="1493437"/>
            <a:ext cx="2638089" cy="4883552"/>
            <a:chOff x="391" y="1054"/>
            <a:chExt cx="1833" cy="3391"/>
          </a:xfrm>
        </p:grpSpPr>
        <p:grpSp>
          <p:nvGrpSpPr>
            <p:cNvPr id="63516" name="Group 28"/>
            <p:cNvGrpSpPr>
              <a:grpSpLocks/>
            </p:cNvGrpSpPr>
            <p:nvPr/>
          </p:nvGrpSpPr>
          <p:grpSpPr bwMode="auto">
            <a:xfrm>
              <a:off x="1015" y="1054"/>
              <a:ext cx="380" cy="3391"/>
              <a:chOff x="1015" y="1054"/>
              <a:chExt cx="380" cy="3391"/>
            </a:xfrm>
          </p:grpSpPr>
          <p:sp>
            <p:nvSpPr>
              <p:cNvPr id="63493" name="Text Box 5"/>
              <p:cNvSpPr txBox="1">
                <a:spLocks noChangeArrowheads="1"/>
              </p:cNvSpPr>
              <p:nvPr/>
            </p:nvSpPr>
            <p:spPr bwMode="auto">
              <a:xfrm>
                <a:off x="1101" y="1054"/>
                <a:ext cx="294"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P</a:t>
                </a:r>
                <a:r>
                  <a:rPr lang="en-US" baseline="-25000"/>
                  <a:t>1</a:t>
                </a:r>
              </a:p>
            </p:txBody>
          </p:sp>
          <p:sp>
            <p:nvSpPr>
              <p:cNvPr id="63496" name="Line 8"/>
              <p:cNvSpPr>
                <a:spLocks noChangeShapeType="1"/>
              </p:cNvSpPr>
              <p:nvPr/>
            </p:nvSpPr>
            <p:spPr bwMode="auto">
              <a:xfrm>
                <a:off x="1207" y="1421"/>
                <a:ext cx="0" cy="30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499" name="Group 11"/>
              <p:cNvGrpSpPr>
                <a:grpSpLocks/>
              </p:cNvGrpSpPr>
              <p:nvPr/>
            </p:nvGrpSpPr>
            <p:grpSpPr bwMode="auto">
              <a:xfrm>
                <a:off x="1015" y="1517"/>
                <a:ext cx="192" cy="768"/>
                <a:chOff x="3367" y="1565"/>
                <a:chExt cx="192" cy="768"/>
              </a:xfrm>
            </p:grpSpPr>
            <p:sp>
              <p:nvSpPr>
                <p:cNvPr id="63500" name="Line 12"/>
                <p:cNvSpPr>
                  <a:spLocks noChangeShapeType="1"/>
                </p:cNvSpPr>
                <p:nvPr/>
              </p:nvSpPr>
              <p:spPr bwMode="auto">
                <a:xfrm>
                  <a:off x="3367" y="1565"/>
                  <a:ext cx="0"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1" name="Line 13"/>
                <p:cNvSpPr>
                  <a:spLocks noChangeShapeType="1"/>
                </p:cNvSpPr>
                <p:nvPr/>
              </p:nvSpPr>
              <p:spPr bwMode="auto">
                <a:xfrm>
                  <a:off x="3367" y="1565"/>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2" name="Line 14"/>
                <p:cNvSpPr>
                  <a:spLocks noChangeShapeType="1"/>
                </p:cNvSpPr>
                <p:nvPr/>
              </p:nvSpPr>
              <p:spPr bwMode="auto">
                <a:xfrm>
                  <a:off x="3367" y="2333"/>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3511" name="Oval 23"/>
            <p:cNvSpPr>
              <a:spLocks noChangeAspect="1" noChangeArrowheads="1"/>
            </p:cNvSpPr>
            <p:nvPr/>
          </p:nvSpPr>
          <p:spPr bwMode="auto">
            <a:xfrm>
              <a:off x="1063" y="1661"/>
              <a:ext cx="115" cy="115"/>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endParaRPr lang="en-US"/>
            </a:p>
          </p:txBody>
        </p:sp>
        <p:sp>
          <p:nvSpPr>
            <p:cNvPr id="63512" name="Text Box 24"/>
            <p:cNvSpPr txBox="1">
              <a:spLocks noChangeArrowheads="1"/>
            </p:cNvSpPr>
            <p:nvPr/>
          </p:nvSpPr>
          <p:spPr bwMode="auto">
            <a:xfrm>
              <a:off x="1255" y="1421"/>
              <a:ext cx="969" cy="54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Ser.pt, where</a:t>
              </a:r>
            </a:p>
            <a:p>
              <a:r>
                <a:rPr lang="en-US" sz="1500"/>
                <a:t>everyone has </a:t>
              </a:r>
            </a:p>
            <a:p>
              <a:r>
                <a:rPr lang="en-US" sz="1500"/>
                <a:t>reached t</a:t>
              </a:r>
            </a:p>
          </p:txBody>
        </p:sp>
        <p:sp>
          <p:nvSpPr>
            <p:cNvPr id="63513" name="Text Box 25"/>
            <p:cNvSpPr txBox="1">
              <a:spLocks noChangeArrowheads="1"/>
            </p:cNvSpPr>
            <p:nvPr/>
          </p:nvSpPr>
          <p:spPr bwMode="auto">
            <a:xfrm>
              <a:off x="391" y="1629"/>
              <a:ext cx="596" cy="39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W</a:t>
              </a:r>
              <a:r>
                <a:rPr lang="en-US" sz="1500" baseline="-25000"/>
                <a:t>1</a:t>
              </a:r>
              <a:r>
                <a:rPr lang="en-US" sz="1500"/>
                <a:t>,</a:t>
              </a:r>
            </a:p>
            <a:p>
              <a:r>
                <a:rPr lang="en-US" sz="1500"/>
                <a:t>ltime = t</a:t>
              </a:r>
            </a:p>
          </p:txBody>
        </p:sp>
      </p:grpSp>
      <p:sp>
        <p:nvSpPr>
          <p:cNvPr id="63521" name="Text Box 33"/>
          <p:cNvSpPr txBox="1">
            <a:spLocks noChangeArrowheads="1"/>
          </p:cNvSpPr>
          <p:nvPr/>
        </p:nvSpPr>
        <p:spPr bwMode="auto">
          <a:xfrm>
            <a:off x="3396960" y="3705510"/>
            <a:ext cx="377468" cy="54540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R</a:t>
            </a:r>
            <a:r>
              <a:rPr lang="en-US" sz="1500" baseline="-25000"/>
              <a:t>2</a:t>
            </a:r>
          </a:p>
          <a:p>
            <a:endParaRPr lang="en-US" sz="1500"/>
          </a:p>
        </p:txBody>
      </p:sp>
      <p:grpSp>
        <p:nvGrpSpPr>
          <p:cNvPr id="63534" name="Group 46"/>
          <p:cNvGrpSpPr>
            <a:grpSpLocks/>
          </p:cNvGrpSpPr>
          <p:nvPr/>
        </p:nvGrpSpPr>
        <p:grpSpPr bwMode="auto">
          <a:xfrm>
            <a:off x="6230880" y="1424310"/>
            <a:ext cx="2675520" cy="5232069"/>
            <a:chOff x="4423" y="989"/>
            <a:chExt cx="1858" cy="3633"/>
          </a:xfrm>
        </p:grpSpPr>
        <p:grpSp>
          <p:nvGrpSpPr>
            <p:cNvPr id="63518" name="Group 30"/>
            <p:cNvGrpSpPr>
              <a:grpSpLocks/>
            </p:cNvGrpSpPr>
            <p:nvPr/>
          </p:nvGrpSpPr>
          <p:grpSpPr bwMode="auto">
            <a:xfrm>
              <a:off x="4663" y="989"/>
              <a:ext cx="342" cy="3408"/>
              <a:chOff x="3175" y="1037"/>
              <a:chExt cx="342" cy="3408"/>
            </a:xfrm>
          </p:grpSpPr>
          <p:sp>
            <p:nvSpPr>
              <p:cNvPr id="63494" name="Text Box 6"/>
              <p:cNvSpPr txBox="1">
                <a:spLocks noChangeArrowheads="1"/>
              </p:cNvSpPr>
              <p:nvPr/>
            </p:nvSpPr>
            <p:spPr bwMode="auto">
              <a:xfrm>
                <a:off x="3223" y="1037"/>
                <a:ext cx="294"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P</a:t>
                </a:r>
                <a:r>
                  <a:rPr lang="en-US" baseline="-25000"/>
                  <a:t>3</a:t>
                </a:r>
              </a:p>
            </p:txBody>
          </p:sp>
          <p:sp>
            <p:nvSpPr>
              <p:cNvPr id="63497" name="Line 9"/>
              <p:cNvSpPr>
                <a:spLocks noChangeShapeType="1"/>
              </p:cNvSpPr>
              <p:nvPr/>
            </p:nvSpPr>
            <p:spPr bwMode="auto">
              <a:xfrm>
                <a:off x="3367" y="1421"/>
                <a:ext cx="0" cy="30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3503" name="Group 15"/>
              <p:cNvGrpSpPr>
                <a:grpSpLocks/>
              </p:cNvGrpSpPr>
              <p:nvPr/>
            </p:nvGrpSpPr>
            <p:grpSpPr bwMode="auto">
              <a:xfrm>
                <a:off x="3175" y="3341"/>
                <a:ext cx="192" cy="768"/>
                <a:chOff x="3367" y="1565"/>
                <a:chExt cx="192" cy="768"/>
              </a:xfrm>
            </p:grpSpPr>
            <p:sp>
              <p:nvSpPr>
                <p:cNvPr id="63504" name="Line 16"/>
                <p:cNvSpPr>
                  <a:spLocks noChangeShapeType="1"/>
                </p:cNvSpPr>
                <p:nvPr/>
              </p:nvSpPr>
              <p:spPr bwMode="auto">
                <a:xfrm>
                  <a:off x="3367" y="1565"/>
                  <a:ext cx="0" cy="76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5" name="Line 17"/>
                <p:cNvSpPr>
                  <a:spLocks noChangeShapeType="1"/>
                </p:cNvSpPr>
                <p:nvPr/>
              </p:nvSpPr>
              <p:spPr bwMode="auto">
                <a:xfrm>
                  <a:off x="3367" y="1565"/>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6" name="Line 18"/>
                <p:cNvSpPr>
                  <a:spLocks noChangeShapeType="1"/>
                </p:cNvSpPr>
                <p:nvPr/>
              </p:nvSpPr>
              <p:spPr bwMode="auto">
                <a:xfrm>
                  <a:off x="3367" y="2333"/>
                  <a:ext cx="19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3520" name="Text Box 32"/>
            <p:cNvSpPr txBox="1">
              <a:spLocks noChangeArrowheads="1"/>
            </p:cNvSpPr>
            <p:nvPr/>
          </p:nvSpPr>
          <p:spPr bwMode="auto">
            <a:xfrm>
              <a:off x="4423" y="3581"/>
              <a:ext cx="274" cy="22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R</a:t>
              </a:r>
              <a:r>
                <a:rPr lang="en-US" sz="1500" baseline="-25000"/>
                <a:t>3</a:t>
              </a:r>
            </a:p>
          </p:txBody>
        </p:sp>
        <p:grpSp>
          <p:nvGrpSpPr>
            <p:cNvPr id="63526" name="Group 38"/>
            <p:cNvGrpSpPr>
              <a:grpSpLocks/>
            </p:cNvGrpSpPr>
            <p:nvPr/>
          </p:nvGrpSpPr>
          <p:grpSpPr bwMode="auto">
            <a:xfrm>
              <a:off x="4759" y="3917"/>
              <a:ext cx="1522" cy="705"/>
              <a:chOff x="3079" y="1709"/>
              <a:chExt cx="1522" cy="705"/>
            </a:xfrm>
          </p:grpSpPr>
          <p:sp>
            <p:nvSpPr>
              <p:cNvPr id="63527" name="Text Box 39"/>
              <p:cNvSpPr txBox="1">
                <a:spLocks noChangeArrowheads="1"/>
              </p:cNvSpPr>
              <p:nvPr/>
            </p:nvSpPr>
            <p:spPr bwMode="auto">
              <a:xfrm>
                <a:off x="3223" y="1709"/>
                <a:ext cx="1378" cy="70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Learns everyone has</a:t>
                </a:r>
              </a:p>
              <a:p>
                <a:r>
                  <a:rPr lang="en-US" sz="1500"/>
                  <a:t>reached t.</a:t>
                </a:r>
              </a:p>
              <a:p>
                <a:r>
                  <a:rPr lang="en-US" sz="1500"/>
                  <a:t>Performs W on its </a:t>
                </a:r>
              </a:p>
              <a:p>
                <a:r>
                  <a:rPr lang="en-US" sz="1500"/>
                  <a:t>local copy.</a:t>
                </a:r>
              </a:p>
            </p:txBody>
          </p:sp>
          <p:sp>
            <p:nvSpPr>
              <p:cNvPr id="63528" name="Line 40"/>
              <p:cNvSpPr>
                <a:spLocks noChangeShapeType="1"/>
              </p:cNvSpPr>
              <p:nvPr/>
            </p:nvSpPr>
            <p:spPr bwMode="auto">
              <a:xfrm>
                <a:off x="3079" y="1997"/>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3531" name="Group 43"/>
            <p:cNvGrpSpPr>
              <a:grpSpLocks/>
            </p:cNvGrpSpPr>
            <p:nvPr/>
          </p:nvGrpSpPr>
          <p:grpSpPr bwMode="auto">
            <a:xfrm>
              <a:off x="4807" y="3101"/>
              <a:ext cx="997" cy="705"/>
              <a:chOff x="3079" y="1709"/>
              <a:chExt cx="997" cy="705"/>
            </a:xfrm>
          </p:grpSpPr>
          <p:sp>
            <p:nvSpPr>
              <p:cNvPr id="63532" name="Text Box 44"/>
              <p:cNvSpPr txBox="1">
                <a:spLocks noChangeArrowheads="1"/>
              </p:cNvSpPr>
              <p:nvPr/>
            </p:nvSpPr>
            <p:spPr bwMode="auto">
              <a:xfrm>
                <a:off x="3223" y="1709"/>
                <a:ext cx="853" cy="70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Performs R</a:t>
                </a:r>
                <a:r>
                  <a:rPr lang="en-US" sz="1500" baseline="-25000"/>
                  <a:t>3</a:t>
                </a:r>
              </a:p>
              <a:p>
                <a:r>
                  <a:rPr lang="en-US" sz="1500"/>
                  <a:t>locally.</a:t>
                </a:r>
              </a:p>
              <a:p>
                <a:r>
                  <a:rPr lang="en-US" sz="1500"/>
                  <a:t>Gets old</a:t>
                </a:r>
              </a:p>
              <a:p>
                <a:r>
                  <a:rPr lang="en-US" sz="1500"/>
                  <a:t>value.</a:t>
                </a:r>
              </a:p>
            </p:txBody>
          </p:sp>
          <p:sp>
            <p:nvSpPr>
              <p:cNvPr id="63533" name="Line 45"/>
              <p:cNvSpPr>
                <a:spLocks noChangeShapeType="1"/>
              </p:cNvSpPr>
              <p:nvPr/>
            </p:nvSpPr>
            <p:spPr bwMode="auto">
              <a:xfrm>
                <a:off x="3079" y="1997"/>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63535" name="Text Box 47"/>
          <p:cNvSpPr txBox="1">
            <a:spLocks noChangeArrowheads="1"/>
          </p:cNvSpPr>
          <p:nvPr/>
        </p:nvSpPr>
        <p:spPr bwMode="auto">
          <a:xfrm>
            <a:off x="424801" y="5917582"/>
            <a:ext cx="3014407" cy="637736"/>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Nowhere to put serialization</a:t>
            </a:r>
          </a:p>
          <a:p>
            <a:r>
              <a:rPr lang="en-US"/>
              <a:t>points for reads.</a:t>
            </a:r>
          </a:p>
        </p:txBody>
      </p:sp>
    </p:spTree>
    <p:extLst>
      <p:ext uri="{BB962C8B-B14F-4D97-AF65-F5344CB8AC3E}">
        <p14:creationId xmlns:p14="http://schemas.microsoft.com/office/powerpoint/2010/main" val="13768421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en-US" sz="4100" dirty="0"/>
              <a:t>Application of RSM: </a:t>
            </a:r>
            <a:r>
              <a:rPr lang="en-US" sz="4100" dirty="0" smtClean="0"/>
              <a:t>Distributed </a:t>
            </a:r>
            <a:r>
              <a:rPr lang="en-US" sz="4100" dirty="0"/>
              <a:t>mutual exclusion</a:t>
            </a:r>
          </a:p>
        </p:txBody>
      </p:sp>
      <p:sp>
        <p:nvSpPr>
          <p:cNvPr id="64515" name="Rectangle 3"/>
          <p:cNvSpPr>
            <a:spLocks noGrp="1" noChangeArrowheads="1"/>
          </p:cNvSpPr>
          <p:nvPr>
            <p:ph type="body" idx="1"/>
          </p:nvPr>
        </p:nvSpPr>
        <p:spPr>
          <a:xfrm>
            <a:off x="457921" y="1600009"/>
            <a:ext cx="8229600" cy="2865901"/>
          </a:xfrm>
        </p:spPr>
        <p:txBody>
          <a:bodyPr/>
          <a:lstStyle/>
          <a:p>
            <a:pPr>
              <a:lnSpc>
                <a:spcPct val="90000"/>
              </a:lnSpc>
            </a:pPr>
            <a:r>
              <a:rPr lang="en-US" sz="2800"/>
              <a:t>Distributed mutual exclusion problem:</a:t>
            </a:r>
          </a:p>
          <a:p>
            <a:pPr lvl="1">
              <a:lnSpc>
                <a:spcPct val="90000"/>
              </a:lnSpc>
            </a:pPr>
            <a:r>
              <a:rPr lang="en-US" sz="2400"/>
              <a:t>Users at different locations submit </a:t>
            </a:r>
            <a:r>
              <a:rPr lang="en-US" sz="2400">
                <a:solidFill>
                  <a:srgbClr val="990033"/>
                </a:solidFill>
              </a:rPr>
              <a:t>requests</a:t>
            </a:r>
            <a:r>
              <a:rPr lang="en-US" sz="2400"/>
              <a:t> for a resource from time to time.</a:t>
            </a:r>
          </a:p>
          <a:p>
            <a:pPr lvl="1">
              <a:lnSpc>
                <a:spcPct val="90000"/>
              </a:lnSpc>
            </a:pPr>
            <a:r>
              <a:rPr lang="en-US" sz="2400"/>
              <a:t>System </a:t>
            </a:r>
            <a:r>
              <a:rPr lang="en-US" sz="2400">
                <a:solidFill>
                  <a:srgbClr val="990033"/>
                </a:solidFill>
              </a:rPr>
              <a:t>grants</a:t>
            </a:r>
            <a:r>
              <a:rPr lang="en-US" sz="2400"/>
              <a:t> requests, so that:</a:t>
            </a:r>
          </a:p>
          <a:p>
            <a:pPr lvl="2">
              <a:lnSpc>
                <a:spcPct val="90000"/>
              </a:lnSpc>
            </a:pPr>
            <a:r>
              <a:rPr lang="en-US" sz="2000"/>
              <a:t>No two users get the resource at the same time, and </a:t>
            </a:r>
          </a:p>
          <a:p>
            <a:pPr lvl="2">
              <a:lnSpc>
                <a:spcPct val="90000"/>
              </a:lnSpc>
            </a:pPr>
            <a:r>
              <a:rPr lang="en-US" sz="2000"/>
              <a:t>Every request is eventually granted. </a:t>
            </a:r>
          </a:p>
          <a:p>
            <a:pPr lvl="1">
              <a:lnSpc>
                <a:spcPct val="90000"/>
              </a:lnSpc>
            </a:pPr>
            <a:r>
              <a:rPr lang="en-US" sz="2400"/>
              <a:t>Users must </a:t>
            </a:r>
            <a:r>
              <a:rPr lang="en-US" sz="2400">
                <a:solidFill>
                  <a:srgbClr val="990033"/>
                </a:solidFill>
              </a:rPr>
              <a:t>return</a:t>
            </a:r>
            <a:r>
              <a:rPr lang="en-US" sz="2400"/>
              <a:t> the resource. </a:t>
            </a:r>
          </a:p>
        </p:txBody>
      </p:sp>
      <p:grpSp>
        <p:nvGrpSpPr>
          <p:cNvPr id="64516" name="Group 4"/>
          <p:cNvGrpSpPr>
            <a:grpSpLocks/>
          </p:cNvGrpSpPr>
          <p:nvPr/>
        </p:nvGrpSpPr>
        <p:grpSpPr bwMode="auto">
          <a:xfrm>
            <a:off x="4501440" y="4535037"/>
            <a:ext cx="4425120" cy="2142945"/>
            <a:chOff x="1207" y="1997"/>
            <a:chExt cx="3072" cy="1488"/>
          </a:xfrm>
        </p:grpSpPr>
        <p:sp>
          <p:nvSpPr>
            <p:cNvPr id="64517" name="Oval 5"/>
            <p:cNvSpPr>
              <a:spLocks noChangeArrowheads="1"/>
            </p:cNvSpPr>
            <p:nvPr/>
          </p:nvSpPr>
          <p:spPr bwMode="auto">
            <a:xfrm>
              <a:off x="1207" y="2189"/>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U</a:t>
              </a:r>
              <a:r>
                <a:rPr lang="en-US" baseline="-25000"/>
                <a:t>1</a:t>
              </a:r>
            </a:p>
          </p:txBody>
        </p:sp>
        <p:sp>
          <p:nvSpPr>
            <p:cNvPr id="64518" name="Oval 6"/>
            <p:cNvSpPr>
              <a:spLocks noChangeArrowheads="1"/>
            </p:cNvSpPr>
            <p:nvPr/>
          </p:nvSpPr>
          <p:spPr bwMode="auto">
            <a:xfrm>
              <a:off x="3703" y="2189"/>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U</a:t>
              </a:r>
              <a:r>
                <a:rPr lang="en-US" baseline="-25000"/>
                <a:t>n</a:t>
              </a:r>
            </a:p>
          </p:txBody>
        </p:sp>
        <p:sp>
          <p:nvSpPr>
            <p:cNvPr id="64519" name="Oval 7"/>
            <p:cNvSpPr>
              <a:spLocks noChangeArrowheads="1"/>
            </p:cNvSpPr>
            <p:nvPr/>
          </p:nvSpPr>
          <p:spPr bwMode="auto">
            <a:xfrm>
              <a:off x="1927" y="1997"/>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U</a:t>
              </a:r>
              <a:r>
                <a:rPr lang="en-US" baseline="-25000"/>
                <a:t>2</a:t>
              </a:r>
            </a:p>
          </p:txBody>
        </p:sp>
        <p:sp>
          <p:nvSpPr>
            <p:cNvPr id="64520" name="Oval 8"/>
            <p:cNvSpPr>
              <a:spLocks noChangeArrowheads="1"/>
            </p:cNvSpPr>
            <p:nvPr/>
          </p:nvSpPr>
          <p:spPr bwMode="auto">
            <a:xfrm>
              <a:off x="1399" y="2909"/>
              <a:ext cx="2688" cy="576"/>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Distributed system </a:t>
              </a:r>
            </a:p>
            <a:p>
              <a:pPr algn="ctr"/>
              <a:r>
                <a:rPr lang="en-US"/>
                <a:t>solving mutual exclusion</a:t>
              </a:r>
            </a:p>
          </p:txBody>
        </p:sp>
        <p:sp>
          <p:nvSpPr>
            <p:cNvPr id="64521" name="Line 9"/>
            <p:cNvSpPr>
              <a:spLocks noChangeShapeType="1"/>
            </p:cNvSpPr>
            <p:nvPr/>
          </p:nvSpPr>
          <p:spPr bwMode="auto">
            <a:xfrm>
              <a:off x="1495" y="2765"/>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2" name="Line 10"/>
            <p:cNvSpPr>
              <a:spLocks noChangeShapeType="1"/>
            </p:cNvSpPr>
            <p:nvPr/>
          </p:nvSpPr>
          <p:spPr bwMode="auto">
            <a:xfrm>
              <a:off x="1639" y="2717"/>
              <a:ext cx="96"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3" name="Line 11"/>
            <p:cNvSpPr>
              <a:spLocks noChangeShapeType="1"/>
            </p:cNvSpPr>
            <p:nvPr/>
          </p:nvSpPr>
          <p:spPr bwMode="auto">
            <a:xfrm>
              <a:off x="2167" y="2573"/>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4" name="Line 12"/>
            <p:cNvSpPr>
              <a:spLocks noChangeShapeType="1"/>
            </p:cNvSpPr>
            <p:nvPr/>
          </p:nvSpPr>
          <p:spPr bwMode="auto">
            <a:xfrm>
              <a:off x="2311" y="2573"/>
              <a:ext cx="48" cy="38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5" name="Line 13"/>
            <p:cNvSpPr>
              <a:spLocks noChangeShapeType="1"/>
            </p:cNvSpPr>
            <p:nvPr/>
          </p:nvSpPr>
          <p:spPr bwMode="auto">
            <a:xfrm flipH="1">
              <a:off x="3703" y="2717"/>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26" name="Line 14"/>
            <p:cNvSpPr>
              <a:spLocks noChangeShapeType="1"/>
            </p:cNvSpPr>
            <p:nvPr/>
          </p:nvSpPr>
          <p:spPr bwMode="auto">
            <a:xfrm flipH="1">
              <a:off x="3847" y="2765"/>
              <a:ext cx="96"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4527" name="Text Box 15"/>
          <p:cNvSpPr txBox="1">
            <a:spLocks noChangeArrowheads="1"/>
          </p:cNvSpPr>
          <p:nvPr/>
        </p:nvSpPr>
        <p:spPr bwMode="auto">
          <a:xfrm>
            <a:off x="4088161" y="5571946"/>
            <a:ext cx="863177" cy="54540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request,</a:t>
            </a:r>
          </a:p>
          <a:p>
            <a:r>
              <a:rPr lang="en-US" sz="1500"/>
              <a:t>return</a:t>
            </a:r>
          </a:p>
        </p:txBody>
      </p:sp>
      <p:sp>
        <p:nvSpPr>
          <p:cNvPr id="64528" name="Rectangle 16"/>
          <p:cNvSpPr>
            <a:spLocks noChangeArrowheads="1"/>
          </p:cNvSpPr>
          <p:nvPr/>
        </p:nvSpPr>
        <p:spPr bwMode="auto">
          <a:xfrm>
            <a:off x="424800" y="4343400"/>
            <a:ext cx="3537600" cy="233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0" tIns="45702" rIns="91400" bIns="45702"/>
          <a:lstStyle/>
          <a:p>
            <a:pPr marL="342725" indent="-342725" defTabSz="914414">
              <a:lnSpc>
                <a:spcPct val="80000"/>
              </a:lnSpc>
              <a:spcBef>
                <a:spcPct val="20000"/>
              </a:spcBef>
              <a:buFontTx/>
              <a:buChar char="•"/>
            </a:pPr>
            <a:r>
              <a:rPr lang="en-US" sz="2400" dirty="0" smtClean="0"/>
              <a:t>Can solve </a:t>
            </a:r>
            <a:r>
              <a:rPr lang="en-US" sz="2400" dirty="0"/>
              <a:t>distributed mutual exclusion using a distributed simulation of a centralized state machine.</a:t>
            </a:r>
          </a:p>
          <a:p>
            <a:pPr marL="342725" indent="-342725" defTabSz="914414">
              <a:lnSpc>
                <a:spcPct val="80000"/>
              </a:lnSpc>
              <a:spcBef>
                <a:spcPct val="20000"/>
              </a:spcBef>
              <a:buFontTx/>
              <a:buChar char="•"/>
            </a:pPr>
            <a:r>
              <a:rPr lang="en-US" sz="2400" dirty="0"/>
              <a:t>See book, p. 609-610.</a:t>
            </a:r>
          </a:p>
        </p:txBody>
      </p:sp>
      <p:sp>
        <p:nvSpPr>
          <p:cNvPr id="64529" name="Text Box 17"/>
          <p:cNvSpPr txBox="1">
            <a:spLocks noChangeArrowheads="1"/>
          </p:cNvSpPr>
          <p:nvPr/>
        </p:nvSpPr>
        <p:spPr bwMode="auto">
          <a:xfrm>
            <a:off x="5194081" y="5364564"/>
            <a:ext cx="659596" cy="54540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grant,</a:t>
            </a:r>
          </a:p>
          <a:p>
            <a:r>
              <a:rPr lang="en-US" sz="1500"/>
              <a:t>ack</a:t>
            </a:r>
          </a:p>
        </p:txBody>
      </p:sp>
    </p:spTree>
    <p:extLst>
      <p:ext uri="{BB962C8B-B14F-4D97-AF65-F5344CB8AC3E}">
        <p14:creationId xmlns:p14="http://schemas.microsoft.com/office/powerpoint/2010/main" val="2999767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5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24800" y="0"/>
            <a:ext cx="8229600" cy="1142040"/>
          </a:xfrm>
        </p:spPr>
        <p:txBody>
          <a:bodyPr/>
          <a:lstStyle/>
          <a:p>
            <a:r>
              <a:rPr lang="en-US"/>
              <a:t>Distributed mutual exclusion</a:t>
            </a:r>
          </a:p>
        </p:txBody>
      </p:sp>
      <mc:AlternateContent xmlns:mc="http://schemas.openxmlformats.org/markup-compatibility/2006" xmlns:a14="http://schemas.microsoft.com/office/drawing/2010/main">
        <mc:Choice Requires="a14">
          <p:sp>
            <p:nvSpPr>
              <p:cNvPr id="65539" name="Rectangle 3"/>
              <p:cNvSpPr>
                <a:spLocks noGrp="1" noChangeArrowheads="1"/>
              </p:cNvSpPr>
              <p:nvPr>
                <p:ph type="body" idx="1"/>
              </p:nvPr>
            </p:nvSpPr>
            <p:spPr>
              <a:xfrm>
                <a:off x="457921" y="1147801"/>
                <a:ext cx="8229600" cy="2073818"/>
              </a:xfrm>
            </p:spPr>
            <p:txBody>
              <a:bodyPr/>
              <a:lstStyle/>
              <a:p>
                <a:pPr>
                  <a:lnSpc>
                    <a:spcPct val="90000"/>
                  </a:lnSpc>
                </a:pPr>
                <a:r>
                  <a:rPr lang="en-US" sz="2400" dirty="0"/>
                  <a:t>Use one emulated FIFO queue state machine:</a:t>
                </a:r>
              </a:p>
              <a:p>
                <a:pPr lvl="1">
                  <a:lnSpc>
                    <a:spcPct val="90000"/>
                  </a:lnSpc>
                </a:pPr>
                <a:r>
                  <a:rPr lang="en-US" sz="2000" dirty="0"/>
                  <a:t>State contains a FIFO </a:t>
                </a:r>
                <a14:m>
                  <m:oMath xmlns:m="http://schemas.openxmlformats.org/officeDocument/2006/math">
                    <m:r>
                      <a:rPr lang="en-US" sz="2000" i="1" dirty="0" smtClean="0">
                        <a:solidFill>
                          <a:schemeClr val="accent1">
                            <a:lumMod val="75000"/>
                          </a:schemeClr>
                        </a:solidFill>
                        <a:latin typeface="Cambria Math"/>
                      </a:rPr>
                      <m:t>𝑞𝑢𝑒𝑢𝑒</m:t>
                    </m:r>
                  </m:oMath>
                </a14:m>
                <a:r>
                  <a:rPr lang="en-US" sz="2000" dirty="0"/>
                  <a:t> of process indices.</a:t>
                </a:r>
              </a:p>
              <a:p>
                <a:pPr lvl="1">
                  <a:lnSpc>
                    <a:spcPct val="90000"/>
                  </a:lnSpc>
                </a:pPr>
                <a:r>
                  <a:rPr lang="en-US" sz="2000" dirty="0"/>
                  <a:t>Operations:  </a:t>
                </a:r>
              </a:p>
              <a:p>
                <a:pPr lvl="2">
                  <a:lnSpc>
                    <a:spcPct val="90000"/>
                  </a:lnSpc>
                </a:pPr>
                <a14:m>
                  <m:oMath xmlns:m="http://schemas.openxmlformats.org/officeDocument/2006/math">
                    <m:r>
                      <a:rPr lang="en-US" sz="1800" i="1" dirty="0" smtClean="0">
                        <a:solidFill>
                          <a:srgbClr val="990033"/>
                        </a:solidFill>
                        <a:latin typeface="Cambria Math"/>
                      </a:rPr>
                      <m:t>𝑎𝑑𝑑</m:t>
                    </m:r>
                    <m:r>
                      <a:rPr lang="en-US" sz="1800" i="1" dirty="0" smtClean="0">
                        <a:solidFill>
                          <a:srgbClr val="990033"/>
                        </a:solidFill>
                        <a:latin typeface="Cambria Math"/>
                      </a:rPr>
                      <m:t>(</m:t>
                    </m:r>
                    <m:r>
                      <a:rPr lang="en-US" sz="1800" i="1" dirty="0" smtClean="0">
                        <a:solidFill>
                          <a:srgbClr val="990033"/>
                        </a:solidFill>
                        <a:latin typeface="Cambria Math"/>
                      </a:rPr>
                      <m:t>𝑖</m:t>
                    </m:r>
                    <m:r>
                      <a:rPr lang="en-US" sz="1800" i="1" dirty="0" smtClean="0">
                        <a:solidFill>
                          <a:srgbClr val="990033"/>
                        </a:solidFill>
                        <a:latin typeface="Cambria Math"/>
                      </a:rPr>
                      <m:t>), </m:t>
                    </m:r>
                    <m:r>
                      <a:rPr lang="en-US" sz="1800" i="1" dirty="0" smtClean="0">
                        <a:latin typeface="Cambria Math"/>
                      </a:rPr>
                      <m:t>𝑖</m:t>
                    </m:r>
                  </m:oMath>
                </a14:m>
                <a:r>
                  <a:rPr lang="en-US" sz="1800" dirty="0"/>
                  <a:t> a process index:  Adds </a:t>
                </a:r>
                <a14:m>
                  <m:oMath xmlns:m="http://schemas.openxmlformats.org/officeDocument/2006/math">
                    <m:r>
                      <a:rPr lang="en-US" sz="1800" i="1" dirty="0" smtClean="0">
                        <a:latin typeface="Cambria Math"/>
                      </a:rPr>
                      <m:t>𝑖</m:t>
                    </m:r>
                  </m:oMath>
                </a14:m>
                <a:r>
                  <a:rPr lang="en-US" sz="1800" dirty="0"/>
                  <a:t> to end of </a:t>
                </a:r>
                <a14:m>
                  <m:oMath xmlns:m="http://schemas.openxmlformats.org/officeDocument/2006/math">
                    <m:r>
                      <a:rPr lang="en-US" sz="1800" i="1" dirty="0" smtClean="0">
                        <a:solidFill>
                          <a:schemeClr val="accent1">
                            <a:lumMod val="75000"/>
                          </a:schemeClr>
                        </a:solidFill>
                        <a:latin typeface="Cambria Math"/>
                      </a:rPr>
                      <m:t>𝑞𝑢𝑒𝑢𝑒</m:t>
                    </m:r>
                    <m:r>
                      <a:rPr lang="en-US" sz="1800" i="1" dirty="0" smtClean="0">
                        <a:solidFill>
                          <a:schemeClr val="accent1">
                            <a:lumMod val="75000"/>
                          </a:schemeClr>
                        </a:solidFill>
                        <a:latin typeface="Cambria Math"/>
                      </a:rPr>
                      <m:t>.</m:t>
                    </m:r>
                  </m:oMath>
                </a14:m>
                <a:endParaRPr lang="en-US" sz="1800" dirty="0"/>
              </a:p>
              <a:p>
                <a:pPr lvl="2">
                  <a:lnSpc>
                    <a:spcPct val="90000"/>
                  </a:lnSpc>
                </a:pPr>
                <a14:m>
                  <m:oMath xmlns:m="http://schemas.openxmlformats.org/officeDocument/2006/math">
                    <m:r>
                      <a:rPr lang="en-US" sz="1800" i="1" dirty="0" smtClean="0">
                        <a:solidFill>
                          <a:srgbClr val="990033"/>
                        </a:solidFill>
                        <a:latin typeface="Cambria Math"/>
                      </a:rPr>
                      <m:t>h𝑒𝑎𝑑</m:t>
                    </m:r>
                    <m:r>
                      <a:rPr lang="en-US" sz="1800" i="1" dirty="0">
                        <a:latin typeface="Cambria Math"/>
                      </a:rPr>
                      <m:t>:</m:t>
                    </m:r>
                  </m:oMath>
                </a14:m>
                <a:r>
                  <a:rPr lang="en-US" sz="1800" dirty="0"/>
                  <a:t>  Returns head of </a:t>
                </a:r>
                <a14:m>
                  <m:oMath xmlns:m="http://schemas.openxmlformats.org/officeDocument/2006/math">
                    <m:r>
                      <a:rPr lang="en-US" sz="1800" i="1" dirty="0" smtClean="0">
                        <a:solidFill>
                          <a:schemeClr val="accent1">
                            <a:lumMod val="75000"/>
                          </a:schemeClr>
                        </a:solidFill>
                        <a:latin typeface="Cambria Math"/>
                      </a:rPr>
                      <m:t>𝑞𝑢𝑒𝑢𝑒</m:t>
                    </m:r>
                  </m:oMath>
                </a14:m>
                <a:r>
                  <a:rPr lang="en-US" sz="1800" dirty="0"/>
                  <a:t>, or “empty”.</a:t>
                </a:r>
              </a:p>
              <a:p>
                <a:pPr lvl="2">
                  <a:lnSpc>
                    <a:spcPct val="90000"/>
                  </a:lnSpc>
                </a:pPr>
                <a14:m>
                  <m:oMath xmlns:m="http://schemas.openxmlformats.org/officeDocument/2006/math">
                    <m:r>
                      <a:rPr lang="en-US" sz="1800" i="1" dirty="0" smtClean="0">
                        <a:solidFill>
                          <a:srgbClr val="990033"/>
                        </a:solidFill>
                        <a:latin typeface="Cambria Math"/>
                      </a:rPr>
                      <m:t>𝑟𝑒𝑚𝑜𝑣𝑒</m:t>
                    </m:r>
                    <m:r>
                      <a:rPr lang="en-US" sz="1800" i="1" dirty="0" smtClean="0">
                        <a:solidFill>
                          <a:srgbClr val="990033"/>
                        </a:solidFill>
                        <a:latin typeface="Cambria Math"/>
                      </a:rPr>
                      <m:t>(</m:t>
                    </m:r>
                    <m:r>
                      <a:rPr lang="en-US" sz="1800" i="1" dirty="0" smtClean="0">
                        <a:solidFill>
                          <a:srgbClr val="990033"/>
                        </a:solidFill>
                        <a:latin typeface="Cambria Math"/>
                      </a:rPr>
                      <m:t>𝑖</m:t>
                    </m:r>
                    <m:r>
                      <a:rPr lang="en-US" sz="1800" i="1" dirty="0" smtClean="0">
                        <a:solidFill>
                          <a:srgbClr val="990033"/>
                        </a:solidFill>
                        <a:latin typeface="Cambria Math"/>
                      </a:rPr>
                      <m:t>):  </m:t>
                    </m:r>
                  </m:oMath>
                </a14:m>
                <a:r>
                  <a:rPr lang="en-US" sz="1800" dirty="0"/>
                  <a:t>Removes all occurrences of </a:t>
                </a:r>
                <a14:m>
                  <m:oMath xmlns:m="http://schemas.openxmlformats.org/officeDocument/2006/math">
                    <m:r>
                      <a:rPr lang="en-US" sz="1800" i="1" dirty="0" smtClean="0">
                        <a:latin typeface="Cambria Math"/>
                      </a:rPr>
                      <m:t>𝑖</m:t>
                    </m:r>
                  </m:oMath>
                </a14:m>
                <a:r>
                  <a:rPr lang="en-US" sz="1800" dirty="0"/>
                  <a:t> from </a:t>
                </a:r>
                <a14:m>
                  <m:oMath xmlns:m="http://schemas.openxmlformats.org/officeDocument/2006/math">
                    <m:r>
                      <a:rPr lang="en-US" sz="1800" i="1" dirty="0" smtClean="0">
                        <a:solidFill>
                          <a:schemeClr val="accent1">
                            <a:lumMod val="75000"/>
                          </a:schemeClr>
                        </a:solidFill>
                        <a:latin typeface="Cambria Math"/>
                      </a:rPr>
                      <m:t>𝑞𝑢𝑒𝑢𝑒</m:t>
                    </m:r>
                    <m:r>
                      <a:rPr lang="en-US" sz="1800" i="1" dirty="0">
                        <a:solidFill>
                          <a:schemeClr val="accent1">
                            <a:lumMod val="75000"/>
                          </a:schemeClr>
                        </a:solidFill>
                        <a:latin typeface="Cambria Math"/>
                      </a:rPr>
                      <m:t>.</m:t>
                    </m:r>
                  </m:oMath>
                </a14:m>
                <a:endParaRPr lang="en-US" sz="1800" dirty="0">
                  <a:solidFill>
                    <a:schemeClr val="accent1">
                      <a:lumMod val="75000"/>
                    </a:schemeClr>
                  </a:solidFill>
                </a:endParaRPr>
              </a:p>
            </p:txBody>
          </p:sp>
        </mc:Choice>
        <mc:Fallback xmlns="">
          <p:sp>
            <p:nvSpPr>
              <p:cNvPr id="65539" name="Rectangle 3"/>
              <p:cNvSpPr>
                <a:spLocks noGrp="1" noRot="1" noChangeAspect="1" noMove="1" noResize="1" noEditPoints="1" noAdjustHandles="1" noChangeArrowheads="1" noChangeShapeType="1" noTextEdit="1"/>
              </p:cNvSpPr>
              <p:nvPr>
                <p:ph type="body" idx="1"/>
              </p:nvPr>
            </p:nvSpPr>
            <p:spPr>
              <a:xfrm>
                <a:off x="457921" y="1147801"/>
                <a:ext cx="8229600" cy="2073818"/>
              </a:xfrm>
              <a:blipFill rotWithShape="1">
                <a:blip r:embed="rId2"/>
                <a:stretch>
                  <a:fillRect l="-963" t="-4118" b="-1176"/>
                </a:stretch>
              </a:blipFill>
            </p:spPr>
            <p:txBody>
              <a:bodyPr/>
              <a:lstStyle/>
              <a:p>
                <a:r>
                  <a:rPr lang="en-US">
                    <a:noFill/>
                  </a:rPr>
                  <a:t> </a:t>
                </a:r>
              </a:p>
            </p:txBody>
          </p:sp>
        </mc:Fallback>
      </mc:AlternateContent>
      <p:grpSp>
        <p:nvGrpSpPr>
          <p:cNvPr id="65540" name="Group 4"/>
          <p:cNvGrpSpPr>
            <a:grpSpLocks/>
          </p:cNvGrpSpPr>
          <p:nvPr/>
        </p:nvGrpSpPr>
        <p:grpSpPr bwMode="auto">
          <a:xfrm>
            <a:off x="2221920" y="4327655"/>
            <a:ext cx="4423680" cy="2142945"/>
            <a:chOff x="1207" y="1997"/>
            <a:chExt cx="3072" cy="1488"/>
          </a:xfrm>
        </p:grpSpPr>
        <p:sp>
          <p:nvSpPr>
            <p:cNvPr id="65541" name="Oval 5"/>
            <p:cNvSpPr>
              <a:spLocks noChangeArrowheads="1"/>
            </p:cNvSpPr>
            <p:nvPr/>
          </p:nvSpPr>
          <p:spPr bwMode="auto">
            <a:xfrm>
              <a:off x="1207" y="2189"/>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M</a:t>
              </a:r>
              <a:r>
                <a:rPr lang="en-US" baseline="-25000"/>
                <a:t>1</a:t>
              </a:r>
            </a:p>
          </p:txBody>
        </p:sp>
        <p:sp>
          <p:nvSpPr>
            <p:cNvPr id="65542" name="Oval 6"/>
            <p:cNvSpPr>
              <a:spLocks noChangeArrowheads="1"/>
            </p:cNvSpPr>
            <p:nvPr/>
          </p:nvSpPr>
          <p:spPr bwMode="auto">
            <a:xfrm>
              <a:off x="3703" y="2189"/>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M</a:t>
              </a:r>
              <a:r>
                <a:rPr lang="en-US" baseline="-25000"/>
                <a:t>n</a:t>
              </a:r>
            </a:p>
          </p:txBody>
        </p:sp>
        <p:sp>
          <p:nvSpPr>
            <p:cNvPr id="65543" name="Oval 7"/>
            <p:cNvSpPr>
              <a:spLocks noChangeArrowheads="1"/>
            </p:cNvSpPr>
            <p:nvPr/>
          </p:nvSpPr>
          <p:spPr bwMode="auto">
            <a:xfrm>
              <a:off x="1927" y="1997"/>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M</a:t>
              </a:r>
              <a:r>
                <a:rPr lang="en-US" baseline="-25000"/>
                <a:t>2</a:t>
              </a:r>
            </a:p>
          </p:txBody>
        </p:sp>
        <p:sp>
          <p:nvSpPr>
            <p:cNvPr id="65544" name="Oval 8"/>
            <p:cNvSpPr>
              <a:spLocks noChangeArrowheads="1"/>
            </p:cNvSpPr>
            <p:nvPr/>
          </p:nvSpPr>
          <p:spPr bwMode="auto">
            <a:xfrm>
              <a:off x="1399" y="2909"/>
              <a:ext cx="2688" cy="576"/>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Emulation of FIFO queue</a:t>
              </a:r>
            </a:p>
            <a:p>
              <a:pPr algn="ctr"/>
              <a:r>
                <a:rPr lang="en-US"/>
                <a:t>state machine</a:t>
              </a:r>
            </a:p>
          </p:txBody>
        </p:sp>
        <p:sp>
          <p:nvSpPr>
            <p:cNvPr id="65545" name="Line 9"/>
            <p:cNvSpPr>
              <a:spLocks noChangeShapeType="1"/>
            </p:cNvSpPr>
            <p:nvPr/>
          </p:nvSpPr>
          <p:spPr bwMode="auto">
            <a:xfrm>
              <a:off x="1495" y="2765"/>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6" name="Line 10"/>
            <p:cNvSpPr>
              <a:spLocks noChangeShapeType="1"/>
            </p:cNvSpPr>
            <p:nvPr/>
          </p:nvSpPr>
          <p:spPr bwMode="auto">
            <a:xfrm>
              <a:off x="1639" y="2717"/>
              <a:ext cx="96"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7" name="Line 11"/>
            <p:cNvSpPr>
              <a:spLocks noChangeShapeType="1"/>
            </p:cNvSpPr>
            <p:nvPr/>
          </p:nvSpPr>
          <p:spPr bwMode="auto">
            <a:xfrm>
              <a:off x="2167" y="2573"/>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8" name="Line 12"/>
            <p:cNvSpPr>
              <a:spLocks noChangeShapeType="1"/>
            </p:cNvSpPr>
            <p:nvPr/>
          </p:nvSpPr>
          <p:spPr bwMode="auto">
            <a:xfrm>
              <a:off x="2311" y="2573"/>
              <a:ext cx="48" cy="384"/>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9" name="Line 13"/>
            <p:cNvSpPr>
              <a:spLocks noChangeShapeType="1"/>
            </p:cNvSpPr>
            <p:nvPr/>
          </p:nvSpPr>
          <p:spPr bwMode="auto">
            <a:xfrm flipH="1">
              <a:off x="3703" y="2717"/>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0" name="Line 14"/>
            <p:cNvSpPr>
              <a:spLocks noChangeShapeType="1"/>
            </p:cNvSpPr>
            <p:nvPr/>
          </p:nvSpPr>
          <p:spPr bwMode="auto">
            <a:xfrm flipH="1">
              <a:off x="3847" y="2765"/>
              <a:ext cx="96"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5562" name="Group 26"/>
          <p:cNvGrpSpPr>
            <a:grpSpLocks/>
          </p:cNvGrpSpPr>
          <p:nvPr/>
        </p:nvGrpSpPr>
        <p:grpSpPr bwMode="auto">
          <a:xfrm>
            <a:off x="1807200" y="3429000"/>
            <a:ext cx="829440" cy="1244291"/>
            <a:chOff x="1063" y="941"/>
            <a:chExt cx="576" cy="864"/>
          </a:xfrm>
        </p:grpSpPr>
        <p:sp>
          <p:nvSpPr>
            <p:cNvPr id="65552" name="Oval 16"/>
            <p:cNvSpPr>
              <a:spLocks noChangeArrowheads="1"/>
            </p:cNvSpPr>
            <p:nvPr/>
          </p:nvSpPr>
          <p:spPr bwMode="auto">
            <a:xfrm>
              <a:off x="1063" y="941"/>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U</a:t>
              </a:r>
              <a:r>
                <a:rPr lang="en-US" baseline="-25000"/>
                <a:t>1</a:t>
              </a:r>
            </a:p>
          </p:txBody>
        </p:sp>
        <p:sp>
          <p:nvSpPr>
            <p:cNvPr id="65556" name="Line 20"/>
            <p:cNvSpPr>
              <a:spLocks noChangeShapeType="1"/>
            </p:cNvSpPr>
            <p:nvPr/>
          </p:nvSpPr>
          <p:spPr bwMode="auto">
            <a:xfrm>
              <a:off x="1351" y="1517"/>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57" name="Line 21"/>
            <p:cNvSpPr>
              <a:spLocks noChangeShapeType="1"/>
            </p:cNvSpPr>
            <p:nvPr/>
          </p:nvSpPr>
          <p:spPr bwMode="auto">
            <a:xfrm>
              <a:off x="1495" y="1469"/>
              <a:ext cx="96"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554" name="Oval 18"/>
          <p:cNvSpPr>
            <a:spLocks noChangeArrowheads="1"/>
          </p:cNvSpPr>
          <p:nvPr/>
        </p:nvSpPr>
        <p:spPr bwMode="auto">
          <a:xfrm>
            <a:off x="3051360" y="3221619"/>
            <a:ext cx="829440" cy="829527"/>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nchor="ctr"/>
          <a:lstStyle/>
          <a:p>
            <a:pPr algn="ctr"/>
            <a:r>
              <a:rPr lang="en-US"/>
              <a:t>U</a:t>
            </a:r>
            <a:r>
              <a:rPr lang="en-US" baseline="-25000"/>
              <a:t>2</a:t>
            </a:r>
          </a:p>
        </p:txBody>
      </p:sp>
      <p:sp>
        <p:nvSpPr>
          <p:cNvPr id="65558" name="Line 22"/>
          <p:cNvSpPr>
            <a:spLocks noChangeShapeType="1"/>
          </p:cNvSpPr>
          <p:nvPr/>
        </p:nvSpPr>
        <p:spPr bwMode="auto">
          <a:xfrm>
            <a:off x="3466080" y="4051146"/>
            <a:ext cx="69120" cy="2765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65559" name="Line 23"/>
          <p:cNvSpPr>
            <a:spLocks noChangeShapeType="1"/>
          </p:cNvSpPr>
          <p:nvPr/>
        </p:nvSpPr>
        <p:spPr bwMode="auto">
          <a:xfrm>
            <a:off x="3673441" y="3982019"/>
            <a:ext cx="70560" cy="3456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grpSp>
        <p:nvGrpSpPr>
          <p:cNvPr id="65564" name="Group 28"/>
          <p:cNvGrpSpPr>
            <a:grpSpLocks/>
          </p:cNvGrpSpPr>
          <p:nvPr/>
        </p:nvGrpSpPr>
        <p:grpSpPr bwMode="auto">
          <a:xfrm>
            <a:off x="6230880" y="3429000"/>
            <a:ext cx="829440" cy="1244291"/>
            <a:chOff x="3559" y="941"/>
            <a:chExt cx="576" cy="864"/>
          </a:xfrm>
        </p:grpSpPr>
        <p:sp>
          <p:nvSpPr>
            <p:cNvPr id="65553" name="Oval 17"/>
            <p:cNvSpPr>
              <a:spLocks noChangeArrowheads="1"/>
            </p:cNvSpPr>
            <p:nvPr/>
          </p:nvSpPr>
          <p:spPr bwMode="auto">
            <a:xfrm>
              <a:off x="3559" y="941"/>
              <a:ext cx="576" cy="57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nchor="ctr"/>
            <a:lstStyle/>
            <a:p>
              <a:pPr algn="ctr"/>
              <a:r>
                <a:rPr lang="en-US"/>
                <a:t>U</a:t>
              </a:r>
              <a:r>
                <a:rPr lang="en-US" baseline="-25000"/>
                <a:t>n</a:t>
              </a:r>
            </a:p>
          </p:txBody>
        </p:sp>
        <p:sp>
          <p:nvSpPr>
            <p:cNvPr id="65560" name="Line 24"/>
            <p:cNvSpPr>
              <a:spLocks noChangeShapeType="1"/>
            </p:cNvSpPr>
            <p:nvPr/>
          </p:nvSpPr>
          <p:spPr bwMode="auto">
            <a:xfrm flipH="1">
              <a:off x="3559" y="1469"/>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61" name="Line 25"/>
            <p:cNvSpPr>
              <a:spLocks noChangeShapeType="1"/>
            </p:cNvSpPr>
            <p:nvPr/>
          </p:nvSpPr>
          <p:spPr bwMode="auto">
            <a:xfrm flipH="1">
              <a:off x="3703" y="1517"/>
              <a:ext cx="96"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5565" name="Line 29"/>
          <p:cNvSpPr>
            <a:spLocks noChangeShapeType="1"/>
          </p:cNvSpPr>
          <p:nvPr/>
        </p:nvSpPr>
        <p:spPr bwMode="auto">
          <a:xfrm>
            <a:off x="4642561" y="4259967"/>
            <a:ext cx="620640" cy="67688"/>
          </a:xfrm>
          <a:prstGeom prst="line">
            <a:avLst/>
          </a:prstGeom>
          <a:noFill/>
          <a:ln w="762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65566" name="Text Box 30"/>
          <p:cNvSpPr txBox="1">
            <a:spLocks noChangeArrowheads="1"/>
          </p:cNvSpPr>
          <p:nvPr/>
        </p:nvSpPr>
        <p:spPr bwMode="auto">
          <a:xfrm>
            <a:off x="1323361" y="4189401"/>
            <a:ext cx="863177" cy="54540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request,</a:t>
            </a:r>
          </a:p>
          <a:p>
            <a:r>
              <a:rPr lang="en-US" sz="1500"/>
              <a:t>return</a:t>
            </a:r>
          </a:p>
        </p:txBody>
      </p:sp>
      <p:sp>
        <p:nvSpPr>
          <p:cNvPr id="65567" name="Text Box 31"/>
          <p:cNvSpPr txBox="1">
            <a:spLocks noChangeArrowheads="1"/>
          </p:cNvSpPr>
          <p:nvPr/>
        </p:nvSpPr>
        <p:spPr bwMode="auto">
          <a:xfrm>
            <a:off x="1738081" y="5364564"/>
            <a:ext cx="810278" cy="77623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sz="1500"/>
              <a:t>add,</a:t>
            </a:r>
          </a:p>
          <a:p>
            <a:r>
              <a:rPr lang="en-US" sz="1500"/>
              <a:t>head,</a:t>
            </a:r>
          </a:p>
          <a:p>
            <a:r>
              <a:rPr lang="en-US" sz="1500"/>
              <a:t>remove</a:t>
            </a:r>
          </a:p>
        </p:txBody>
      </p:sp>
    </p:spTree>
    <p:extLst>
      <p:ext uri="{BB962C8B-B14F-4D97-AF65-F5344CB8AC3E}">
        <p14:creationId xmlns:p14="http://schemas.microsoft.com/office/powerpoint/2010/main" val="2538824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4210" name="Rectangle 2"/>
              <p:cNvSpPr>
                <a:spLocks noGrp="1" noChangeArrowheads="1"/>
              </p:cNvSpPr>
              <p:nvPr>
                <p:ph type="title"/>
              </p:nvPr>
            </p:nvSpPr>
            <p:spPr/>
            <p:txBody>
              <a:bodyPr/>
              <a:lstStyle/>
              <a:p>
                <a14:m>
                  <m:oMath xmlns:m="http://schemas.openxmlformats.org/officeDocument/2006/math">
                    <m:r>
                      <a:rPr lang="en-US" i="1" dirty="0" smtClean="0">
                        <a:latin typeface="Cambria Math"/>
                      </a:rPr>
                      <m:t>𝑘</m:t>
                    </m:r>
                  </m:oMath>
                </a14:m>
                <a:r>
                  <a:rPr lang="en-US" dirty="0"/>
                  <a:t>-Session Problem</a:t>
                </a:r>
              </a:p>
            </p:txBody>
          </p:sp>
        </mc:Choice>
        <mc:Fallback xmlns="">
          <p:sp>
            <p:nvSpPr>
              <p:cNvPr id="94210" name="Rectangle 2"/>
              <p:cNvSpPr>
                <a:spLocks noGrp="1" noRot="1" noChangeAspect="1" noMove="1" noResize="1" noEditPoints="1" noAdjustHandles="1" noChangeArrowheads="1" noChangeShapeType="1" noTextEdit="1"/>
              </p:cNvSpPr>
              <p:nvPr>
                <p:ph type="title"/>
              </p:nvPr>
            </p:nvSpPr>
            <p:spPr>
              <a:blipFill rotWithShape="1">
                <a:blip r:embed="rId3"/>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211" name="Rectangle 3"/>
              <p:cNvSpPr>
                <a:spLocks noGrp="1" noChangeArrowheads="1"/>
              </p:cNvSpPr>
              <p:nvPr>
                <p:ph type="body" idx="1"/>
              </p:nvPr>
            </p:nvSpPr>
            <p:spPr>
              <a:xfrm>
                <a:off x="609600" y="1600200"/>
                <a:ext cx="4419600" cy="1752600"/>
              </a:xfrm>
            </p:spPr>
            <p:txBody>
              <a:bodyPr/>
              <a:lstStyle/>
              <a:p>
                <a:pPr>
                  <a:lnSpc>
                    <a:spcPct val="90000"/>
                  </a:lnSpc>
                </a:pPr>
                <a:r>
                  <a:rPr lang="en-US" sz="2400" dirty="0"/>
                  <a:t>Session:  </a:t>
                </a:r>
              </a:p>
              <a:p>
                <a:pPr lvl="1">
                  <a:lnSpc>
                    <a:spcPct val="90000"/>
                  </a:lnSpc>
                </a:pPr>
                <a:r>
                  <a:rPr lang="en-US" sz="2000" dirty="0"/>
                  <a:t>Any sequence of </a:t>
                </a:r>
                <a14:m>
                  <m:oMath xmlns:m="http://schemas.openxmlformats.org/officeDocument/2006/math">
                    <m:r>
                      <a:rPr lang="en-US" sz="2000" i="1" dirty="0" smtClean="0">
                        <a:solidFill>
                          <a:schemeClr val="accent2">
                            <a:lumMod val="75000"/>
                          </a:schemeClr>
                        </a:solidFill>
                        <a:latin typeface="Cambria Math"/>
                      </a:rPr>
                      <m:t>𝑓𝑙𝑎𝑠h</m:t>
                    </m:r>
                  </m:oMath>
                </a14:m>
                <a:r>
                  <a:rPr lang="en-US" sz="2000" dirty="0"/>
                  <a:t> events containing at least one </a:t>
                </a:r>
                <a14:m>
                  <m:oMath xmlns:m="http://schemas.openxmlformats.org/officeDocument/2006/math">
                    <m:r>
                      <a:rPr lang="en-US" sz="2000" i="1" dirty="0" smtClean="0">
                        <a:solidFill>
                          <a:schemeClr val="accent2">
                            <a:lumMod val="75000"/>
                          </a:schemeClr>
                        </a:solidFill>
                        <a:latin typeface="Cambria Math"/>
                      </a:rPr>
                      <m:t>𝑓𝑙𝑎𝑠h</m:t>
                    </m:r>
                    <m:r>
                      <a:rPr lang="en-US" sz="2000" i="1" baseline="-25000" dirty="0" err="1">
                        <a:solidFill>
                          <a:schemeClr val="accent2">
                            <a:lumMod val="75000"/>
                          </a:schemeClr>
                        </a:solidFill>
                        <a:latin typeface="Cambria Math"/>
                      </a:rPr>
                      <m:t>𝑖</m:t>
                    </m:r>
                    <m:r>
                      <a:rPr lang="en-US" sz="2000" i="1" baseline="-25000" dirty="0">
                        <a:solidFill>
                          <a:schemeClr val="accent2">
                            <a:lumMod val="75000"/>
                          </a:schemeClr>
                        </a:solidFill>
                        <a:latin typeface="Cambria Math"/>
                      </a:rPr>
                      <m:t> </m:t>
                    </m:r>
                  </m:oMath>
                </a14:m>
                <a:r>
                  <a:rPr lang="en-US" sz="2000" dirty="0"/>
                  <a:t>event for each location </a:t>
                </a:r>
                <a14:m>
                  <m:oMath xmlns:m="http://schemas.openxmlformats.org/officeDocument/2006/math">
                    <m:r>
                      <a:rPr lang="en-US" sz="2000" i="1" dirty="0" smtClean="0">
                        <a:latin typeface="Cambria Math"/>
                      </a:rPr>
                      <m:t>𝑖</m:t>
                    </m:r>
                  </m:oMath>
                </a14:m>
                <a:r>
                  <a:rPr lang="en-US" sz="2000" dirty="0"/>
                  <a:t>.</a:t>
                </a:r>
              </a:p>
            </p:txBody>
          </p:sp>
        </mc:Choice>
        <mc:Fallback xmlns="">
          <p:sp>
            <p:nvSpPr>
              <p:cNvPr id="94211" name="Rectangle 3"/>
              <p:cNvSpPr>
                <a:spLocks noGrp="1" noRot="1" noChangeAspect="1" noMove="1" noResize="1" noEditPoints="1" noAdjustHandles="1" noChangeArrowheads="1" noChangeShapeType="1" noTextEdit="1"/>
              </p:cNvSpPr>
              <p:nvPr>
                <p:ph type="body" idx="1"/>
              </p:nvPr>
            </p:nvSpPr>
            <p:spPr>
              <a:xfrm>
                <a:off x="609600" y="1600200"/>
                <a:ext cx="4419600" cy="1752600"/>
              </a:xfrm>
              <a:blipFill rotWithShape="1">
                <a:blip r:embed="rId4"/>
                <a:stretch>
                  <a:fillRect l="-1793" t="-4878"/>
                </a:stretch>
              </a:blipFill>
            </p:spPr>
            <p:txBody>
              <a:bodyPr/>
              <a:lstStyle/>
              <a:p>
                <a:r>
                  <a:rPr lang="en-US">
                    <a:noFill/>
                  </a:rPr>
                  <a:t> </a:t>
                </a:r>
              </a:p>
            </p:txBody>
          </p:sp>
        </mc:Fallback>
      </mc:AlternateContent>
      <p:grpSp>
        <p:nvGrpSpPr>
          <p:cNvPr id="94212" name="Group 4"/>
          <p:cNvGrpSpPr>
            <a:grpSpLocks/>
          </p:cNvGrpSpPr>
          <p:nvPr/>
        </p:nvGrpSpPr>
        <p:grpSpPr bwMode="auto">
          <a:xfrm>
            <a:off x="4876800" y="1447800"/>
            <a:ext cx="3932238" cy="1831975"/>
            <a:chOff x="2880" y="1056"/>
            <a:chExt cx="2477" cy="1154"/>
          </a:xfrm>
        </p:grpSpPr>
        <p:grpSp>
          <p:nvGrpSpPr>
            <p:cNvPr id="94213" name="Group 5"/>
            <p:cNvGrpSpPr>
              <a:grpSpLocks/>
            </p:cNvGrpSpPr>
            <p:nvPr/>
          </p:nvGrpSpPr>
          <p:grpSpPr bwMode="auto">
            <a:xfrm>
              <a:off x="2880" y="1056"/>
              <a:ext cx="2477" cy="1154"/>
              <a:chOff x="2880" y="1056"/>
              <a:chExt cx="2477" cy="1154"/>
            </a:xfrm>
          </p:grpSpPr>
          <p:sp>
            <p:nvSpPr>
              <p:cNvPr id="94214" name="Oval 6"/>
              <p:cNvSpPr>
                <a:spLocks noChangeAspect="1" noChangeArrowheads="1"/>
              </p:cNvSpPr>
              <p:nvPr/>
            </p:nvSpPr>
            <p:spPr bwMode="auto">
              <a:xfrm>
                <a:off x="3120" y="1344"/>
                <a:ext cx="2237" cy="866"/>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endParaRPr lang="en-US"/>
              </a:p>
            </p:txBody>
          </p:sp>
          <p:sp>
            <p:nvSpPr>
              <p:cNvPr id="94215" name="Text Box 7"/>
              <p:cNvSpPr txBox="1">
                <a:spLocks noChangeArrowheads="1"/>
              </p:cNvSpPr>
              <p:nvPr/>
            </p:nvSpPr>
            <p:spPr bwMode="auto">
              <a:xfrm>
                <a:off x="2880" y="1200"/>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1</a:t>
                </a:r>
              </a:p>
            </p:txBody>
          </p:sp>
          <p:sp>
            <p:nvSpPr>
              <p:cNvPr id="94216" name="Text Box 8"/>
              <p:cNvSpPr txBox="1">
                <a:spLocks noChangeArrowheads="1"/>
              </p:cNvSpPr>
              <p:nvPr/>
            </p:nvSpPr>
            <p:spPr bwMode="auto">
              <a:xfrm>
                <a:off x="4848" y="1152"/>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n</a:t>
                </a:r>
              </a:p>
            </p:txBody>
          </p:sp>
          <p:sp>
            <p:nvSpPr>
              <p:cNvPr id="94217" name="Text Box 9"/>
              <p:cNvSpPr txBox="1">
                <a:spLocks noChangeArrowheads="1"/>
              </p:cNvSpPr>
              <p:nvPr/>
            </p:nvSpPr>
            <p:spPr bwMode="auto">
              <a:xfrm>
                <a:off x="3456" y="1056"/>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2</a:t>
                </a:r>
              </a:p>
            </p:txBody>
          </p:sp>
        </p:grpSp>
        <p:sp>
          <p:nvSpPr>
            <p:cNvPr id="94218" name="Line 10"/>
            <p:cNvSpPr>
              <a:spLocks noChangeShapeType="1"/>
            </p:cNvSpPr>
            <p:nvPr/>
          </p:nvSpPr>
          <p:spPr bwMode="auto">
            <a:xfrm flipH="1" flipV="1">
              <a:off x="3888" y="1056"/>
              <a:ext cx="4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9" name="Line 11"/>
            <p:cNvSpPr>
              <a:spLocks noChangeShapeType="1"/>
            </p:cNvSpPr>
            <p:nvPr/>
          </p:nvSpPr>
          <p:spPr bwMode="auto">
            <a:xfrm flipH="1" flipV="1">
              <a:off x="3264" y="1200"/>
              <a:ext cx="9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20" name="Line 12"/>
            <p:cNvSpPr>
              <a:spLocks noChangeShapeType="1"/>
            </p:cNvSpPr>
            <p:nvPr/>
          </p:nvSpPr>
          <p:spPr bwMode="auto">
            <a:xfrm flipV="1">
              <a:off x="5184" y="1248"/>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94221" name="Rectangle 13"/>
              <p:cNvSpPr>
                <a:spLocks noChangeArrowheads="1"/>
              </p:cNvSpPr>
              <p:nvPr/>
            </p:nvSpPr>
            <p:spPr bwMode="auto">
              <a:xfrm>
                <a:off x="609600" y="3429000"/>
                <a:ext cx="8229600" cy="31242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91430" tIns="45715" rIns="91430" bIns="45715"/>
              <a:lstStyle/>
              <a:p>
                <a:pPr marL="342900" indent="-342900">
                  <a:lnSpc>
                    <a:spcPct val="90000"/>
                  </a:lnSpc>
                  <a:spcBef>
                    <a:spcPct val="20000"/>
                  </a:spcBef>
                  <a:buFontTx/>
                  <a:buChar char="•"/>
                </a:pPr>
                <a14:m>
                  <m:oMath xmlns:m="http://schemas.openxmlformats.org/officeDocument/2006/math">
                    <m:r>
                      <a:rPr lang="en-US" sz="2400" i="1" dirty="0" smtClean="0">
                        <a:latin typeface="Cambria Math"/>
                      </a:rPr>
                      <m:t>𝑘</m:t>
                    </m:r>
                  </m:oMath>
                </a14:m>
                <a:r>
                  <a:rPr lang="en-US" sz="2400" dirty="0"/>
                  <a:t>-Session problem:</a:t>
                </a:r>
                <a:r>
                  <a:rPr lang="en-US" sz="2000" dirty="0"/>
                  <a:t>  </a:t>
                </a:r>
              </a:p>
              <a:p>
                <a:pPr marL="742950" lvl="1" indent="-285750">
                  <a:lnSpc>
                    <a:spcPct val="90000"/>
                  </a:lnSpc>
                  <a:spcBef>
                    <a:spcPct val="20000"/>
                  </a:spcBef>
                  <a:buFontTx/>
                  <a:buChar char="–"/>
                </a:pPr>
                <a:r>
                  <a:rPr lang="en-US" sz="2000" dirty="0"/>
                  <a:t>Perform at least </a:t>
                </a:r>
                <a14:m>
                  <m:oMath xmlns:m="http://schemas.openxmlformats.org/officeDocument/2006/math">
                    <m:r>
                      <a:rPr lang="en-US" sz="2000" i="1" dirty="0" smtClean="0">
                        <a:latin typeface="Cambria Math"/>
                      </a:rPr>
                      <m:t>𝑘</m:t>
                    </m:r>
                    <m:r>
                      <a:rPr lang="en-US" sz="2000" i="1" dirty="0" smtClean="0">
                        <a:latin typeface="Cambria Math"/>
                      </a:rPr>
                      <m:t> </m:t>
                    </m:r>
                  </m:oMath>
                </a14:m>
                <a:r>
                  <a:rPr lang="en-US" sz="2000" dirty="0"/>
                  <a:t>separate sessions (in every fair execution), and eventually halt.</a:t>
                </a:r>
              </a:p>
              <a:p>
                <a:pPr marL="742950" lvl="1" indent="-285750">
                  <a:lnSpc>
                    <a:spcPct val="90000"/>
                  </a:lnSpc>
                  <a:spcBef>
                    <a:spcPct val="20000"/>
                  </a:spcBef>
                  <a:buFontTx/>
                  <a:buChar char="–"/>
                </a:pPr>
                <a:endParaRPr lang="en-US" sz="2000" dirty="0"/>
              </a:p>
            </p:txBody>
          </p:sp>
        </mc:Choice>
        <mc:Fallback xmlns="">
          <p:sp>
            <p:nvSpPr>
              <p:cNvPr id="94221" name="Rectangle 13"/>
              <p:cNvSpPr>
                <a:spLocks noRot="1" noChangeAspect="1" noMove="1" noResize="1" noEditPoints="1" noAdjustHandles="1" noChangeArrowheads="1" noChangeShapeType="1" noTextEdit="1"/>
              </p:cNvSpPr>
              <p:nvPr/>
            </p:nvSpPr>
            <p:spPr bwMode="auto">
              <a:xfrm>
                <a:off x="609600" y="3429000"/>
                <a:ext cx="8229600" cy="3124200"/>
              </a:xfrm>
              <a:prstGeom prst="rect">
                <a:avLst/>
              </a:prstGeom>
              <a:blipFill rotWithShape="1">
                <a:blip r:embed="rId5"/>
                <a:stretch>
                  <a:fillRect l="-1111" t="-273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847839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2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81000" y="152400"/>
            <a:ext cx="8382000" cy="1143000"/>
          </a:xfrm>
        </p:spPr>
        <p:txBody>
          <a:bodyPr/>
          <a:lstStyle/>
          <a:p>
            <a:r>
              <a:rPr lang="en-US" dirty="0"/>
              <a:t>Distributed mutual exclusion</a:t>
            </a:r>
          </a:p>
        </p:txBody>
      </p:sp>
      <mc:AlternateContent xmlns:mc="http://schemas.openxmlformats.org/markup-compatibility/2006" xmlns:a14="http://schemas.microsoft.com/office/drawing/2010/main">
        <mc:Choice Requires="a14">
          <p:sp>
            <p:nvSpPr>
              <p:cNvPr id="66563" name="Rectangle 3"/>
              <p:cNvSpPr>
                <a:spLocks noGrp="1" noChangeArrowheads="1"/>
              </p:cNvSpPr>
              <p:nvPr>
                <p:ph type="body" idx="1"/>
              </p:nvPr>
            </p:nvSpPr>
            <p:spPr>
              <a:xfrm>
                <a:off x="457921" y="1295400"/>
                <a:ext cx="8229600" cy="5333617"/>
              </a:xfrm>
            </p:spPr>
            <p:txBody>
              <a:bodyPr/>
              <a:lstStyle/>
              <a:p>
                <a:pPr>
                  <a:lnSpc>
                    <a:spcPct val="90000"/>
                  </a:lnSpc>
                </a:pPr>
                <a:r>
                  <a:rPr lang="en-US" sz="2400" dirty="0"/>
                  <a:t>Given (emulated) shared queue, </a:t>
                </a:r>
                <a:r>
                  <a:rPr lang="en-US" sz="2400" dirty="0" err="1"/>
                  <a:t>mutex</a:t>
                </a:r>
                <a:r>
                  <a:rPr lang="en-US" sz="2400" dirty="0"/>
                  <a:t> processes cooperate to implement mutual exclusion.  </a:t>
                </a:r>
              </a:p>
              <a:p>
                <a:pPr>
                  <a:lnSpc>
                    <a:spcPct val="90000"/>
                  </a:lnSpc>
                </a:pPr>
                <a:r>
                  <a:rPr lang="en-US" sz="2400" dirty="0"/>
                  <a:t>Process </a:t>
                </a:r>
                <a14:m>
                  <m:oMath xmlns:m="http://schemas.openxmlformats.org/officeDocument/2006/math">
                    <m:r>
                      <a:rPr lang="en-US" sz="2400" i="1" dirty="0" smtClean="0">
                        <a:latin typeface="Cambria Math"/>
                      </a:rPr>
                      <m:t>𝑖</m:t>
                    </m:r>
                  </m:oMath>
                </a14:m>
                <a:r>
                  <a:rPr lang="en-US" sz="2400" dirty="0"/>
                  <a:t> operates as follows:</a:t>
                </a:r>
              </a:p>
              <a:p>
                <a:pPr lvl="1">
                  <a:lnSpc>
                    <a:spcPct val="90000"/>
                  </a:lnSpc>
                </a:pPr>
                <a:r>
                  <a:rPr lang="en-US" sz="2000" dirty="0"/>
                  <a:t>To</a:t>
                </a:r>
                <a:r>
                  <a:rPr lang="en-US" sz="2000" dirty="0">
                    <a:solidFill>
                      <a:srgbClr val="990033"/>
                    </a:solidFill>
                  </a:rPr>
                  <a:t> request </a:t>
                </a:r>
                <a:r>
                  <a:rPr lang="en-US" sz="2000" dirty="0"/>
                  <a:t>the resource:</a:t>
                </a:r>
              </a:p>
              <a:p>
                <a:pPr lvl="2">
                  <a:lnSpc>
                    <a:spcPct val="90000"/>
                  </a:lnSpc>
                </a:pPr>
                <a:r>
                  <a:rPr lang="en-US" sz="1800" dirty="0"/>
                  <a:t>Invoke </a:t>
                </a:r>
                <a14:m>
                  <m:oMath xmlns:m="http://schemas.openxmlformats.org/officeDocument/2006/math">
                    <m:r>
                      <a:rPr lang="en-US" sz="1800" i="1" dirty="0" smtClean="0">
                        <a:solidFill>
                          <a:srgbClr val="990033"/>
                        </a:solidFill>
                        <a:latin typeface="Cambria Math"/>
                      </a:rPr>
                      <m:t>𝑎𝑑𝑑</m:t>
                    </m:r>
                    <m:r>
                      <a:rPr lang="en-US" sz="1800" i="1" dirty="0" smtClean="0">
                        <a:solidFill>
                          <a:srgbClr val="990033"/>
                        </a:solidFill>
                        <a:latin typeface="Cambria Math"/>
                      </a:rPr>
                      <m:t>(</m:t>
                    </m:r>
                    <m:r>
                      <a:rPr lang="en-US" sz="1800" i="1" dirty="0" smtClean="0">
                        <a:solidFill>
                          <a:srgbClr val="990033"/>
                        </a:solidFill>
                        <a:latin typeface="Cambria Math"/>
                      </a:rPr>
                      <m:t>𝑖</m:t>
                    </m:r>
                    <m:r>
                      <a:rPr lang="en-US" sz="1800" i="1" dirty="0" smtClean="0">
                        <a:solidFill>
                          <a:srgbClr val="990033"/>
                        </a:solidFill>
                        <a:latin typeface="Cambria Math"/>
                      </a:rPr>
                      <m:t>)</m:t>
                    </m:r>
                  </m:oMath>
                </a14:m>
                <a:r>
                  <a:rPr lang="en-US" sz="1800" dirty="0">
                    <a:solidFill>
                      <a:srgbClr val="990033"/>
                    </a:solidFill>
                  </a:rPr>
                  <a:t>,</a:t>
                </a:r>
                <a:r>
                  <a:rPr lang="en-US" sz="1800" dirty="0"/>
                  <a:t> adding </a:t>
                </a:r>
                <a14:m>
                  <m:oMath xmlns:m="http://schemas.openxmlformats.org/officeDocument/2006/math">
                    <m:r>
                      <a:rPr lang="en-US" sz="1800" i="1" dirty="0" smtClean="0">
                        <a:latin typeface="Cambria Math"/>
                      </a:rPr>
                      <m:t>𝑖</m:t>
                    </m:r>
                  </m:oMath>
                </a14:m>
                <a:r>
                  <a:rPr lang="en-US" sz="1800" dirty="0"/>
                  <a:t> to the end of the queue.</a:t>
                </a:r>
              </a:p>
              <a:p>
                <a:pPr lvl="2">
                  <a:lnSpc>
                    <a:spcPct val="90000"/>
                  </a:lnSpc>
                </a:pPr>
                <a:r>
                  <a:rPr lang="en-US" sz="1800" dirty="0"/>
                  <a:t>Repeatedly invoke</a:t>
                </a:r>
                <a:r>
                  <a:rPr lang="en-US" sz="1800" dirty="0">
                    <a:solidFill>
                      <a:srgbClr val="990033"/>
                    </a:solidFill>
                  </a:rPr>
                  <a:t> </a:t>
                </a:r>
                <a14:m>
                  <m:oMath xmlns:m="http://schemas.openxmlformats.org/officeDocument/2006/math">
                    <m:r>
                      <a:rPr lang="en-US" sz="1800" i="1" dirty="0" smtClean="0">
                        <a:solidFill>
                          <a:srgbClr val="990033"/>
                        </a:solidFill>
                        <a:latin typeface="Cambria Math"/>
                      </a:rPr>
                      <m:t>h𝑒𝑎𝑑</m:t>
                    </m:r>
                  </m:oMath>
                </a14:m>
                <a:r>
                  <a:rPr lang="en-US" sz="1800" dirty="0"/>
                  <a:t>, until the response yields index </a:t>
                </a:r>
                <a14:m>
                  <m:oMath xmlns:m="http://schemas.openxmlformats.org/officeDocument/2006/math">
                    <m:r>
                      <a:rPr lang="en-US" sz="1800" i="1" dirty="0" smtClean="0">
                        <a:latin typeface="Cambria Math"/>
                      </a:rPr>
                      <m:t>𝑖</m:t>
                    </m:r>
                  </m:oMath>
                </a14:m>
                <a:r>
                  <a:rPr lang="en-US" sz="1800" dirty="0"/>
                  <a:t>.</a:t>
                </a:r>
              </a:p>
              <a:p>
                <a:pPr lvl="2">
                  <a:lnSpc>
                    <a:spcPct val="90000"/>
                  </a:lnSpc>
                </a:pPr>
                <a:r>
                  <a:rPr lang="en-US" sz="1800" dirty="0"/>
                  <a:t>Then </a:t>
                </a:r>
                <a:r>
                  <a:rPr lang="en-US" sz="1800" dirty="0">
                    <a:solidFill>
                      <a:srgbClr val="990033"/>
                    </a:solidFill>
                  </a:rPr>
                  <a:t>grant</a:t>
                </a:r>
                <a:r>
                  <a:rPr lang="en-US" sz="1800" dirty="0"/>
                  <a:t> the resource to </a:t>
                </a:r>
                <a:r>
                  <a:rPr lang="en-US" sz="1800" dirty="0" smtClean="0"/>
                  <a:t>the local </a:t>
                </a:r>
                <a:r>
                  <a:rPr lang="en-US" sz="1800" dirty="0"/>
                  <a:t>user.</a:t>
                </a:r>
              </a:p>
              <a:p>
                <a:pPr lvl="1">
                  <a:lnSpc>
                    <a:spcPct val="90000"/>
                  </a:lnSpc>
                </a:pPr>
                <a:r>
                  <a:rPr lang="en-US" sz="2000" dirty="0"/>
                  <a:t>To </a:t>
                </a:r>
                <a:r>
                  <a:rPr lang="en-US" sz="2000" dirty="0">
                    <a:solidFill>
                      <a:srgbClr val="990033"/>
                    </a:solidFill>
                  </a:rPr>
                  <a:t>return</a:t>
                </a:r>
                <a:r>
                  <a:rPr lang="en-US" sz="2000" dirty="0"/>
                  <a:t> the resource:</a:t>
                </a:r>
              </a:p>
              <a:p>
                <a:pPr lvl="2">
                  <a:lnSpc>
                    <a:spcPct val="90000"/>
                  </a:lnSpc>
                </a:pPr>
                <a:r>
                  <a:rPr lang="en-US" sz="1800" dirty="0"/>
                  <a:t>Invoke </a:t>
                </a:r>
                <a14:m>
                  <m:oMath xmlns:m="http://schemas.openxmlformats.org/officeDocument/2006/math">
                    <m:r>
                      <a:rPr lang="en-US" sz="1800" i="1" dirty="0" smtClean="0">
                        <a:solidFill>
                          <a:srgbClr val="990033"/>
                        </a:solidFill>
                        <a:latin typeface="Cambria Math"/>
                      </a:rPr>
                      <m:t>𝑟𝑒𝑚𝑜𝑣𝑒</m:t>
                    </m:r>
                    <m:r>
                      <a:rPr lang="en-US" sz="1800" i="1" dirty="0" smtClean="0">
                        <a:solidFill>
                          <a:srgbClr val="990033"/>
                        </a:solidFill>
                        <a:latin typeface="Cambria Math"/>
                      </a:rPr>
                      <m:t>(</m:t>
                    </m:r>
                    <m:r>
                      <a:rPr lang="en-US" sz="1800" i="1" dirty="0" smtClean="0">
                        <a:solidFill>
                          <a:srgbClr val="990033"/>
                        </a:solidFill>
                        <a:latin typeface="Cambria Math"/>
                      </a:rPr>
                      <m:t>𝑖</m:t>
                    </m:r>
                    <m:r>
                      <a:rPr lang="en-US" sz="1800" i="1" dirty="0" smtClean="0">
                        <a:solidFill>
                          <a:srgbClr val="990033"/>
                        </a:solidFill>
                        <a:latin typeface="Cambria Math"/>
                      </a:rPr>
                      <m:t>).</m:t>
                    </m:r>
                  </m:oMath>
                </a14:m>
                <a:endParaRPr lang="en-US" sz="1800" dirty="0">
                  <a:solidFill>
                    <a:srgbClr val="990033"/>
                  </a:solidFill>
                </a:endParaRPr>
              </a:p>
              <a:p>
                <a:pPr lvl="2">
                  <a:lnSpc>
                    <a:spcPct val="90000"/>
                  </a:lnSpc>
                </a:pPr>
                <a:r>
                  <a:rPr lang="en-US" sz="1800" i="0" dirty="0" smtClean="0">
                    <a:latin typeface="+mj-lt"/>
                  </a:rPr>
                  <a:t>Return </a:t>
                </a:r>
                <a:r>
                  <a:rPr lang="en-US" sz="1800" i="0" dirty="0" err="1" smtClean="0">
                    <a:solidFill>
                      <a:srgbClr val="990033"/>
                    </a:solidFill>
                    <a:latin typeface="+mj-lt"/>
                  </a:rPr>
                  <a:t>ack</a:t>
                </a:r>
                <a:r>
                  <a:rPr lang="en-US" sz="1800" i="0" dirty="0" smtClean="0">
                    <a:solidFill>
                      <a:srgbClr val="990033"/>
                    </a:solidFill>
                    <a:latin typeface="+mj-lt"/>
                  </a:rPr>
                  <a:t> </a:t>
                </a:r>
                <a:r>
                  <a:rPr lang="en-US" sz="1800" i="0" dirty="0" smtClean="0">
                    <a:latin typeface="+mj-lt"/>
                  </a:rPr>
                  <a:t>to user.</a:t>
                </a:r>
                <a:endParaRPr lang="en-US" sz="1800" dirty="0"/>
              </a:p>
              <a:p>
                <a:pPr>
                  <a:lnSpc>
                    <a:spcPct val="90000"/>
                  </a:lnSpc>
                </a:pPr>
                <a:r>
                  <a:rPr lang="en-US" sz="2400" dirty="0"/>
                  <a:t>Complete distributed mutual exclusion algorithm:</a:t>
                </a:r>
              </a:p>
              <a:p>
                <a:pPr lvl="1">
                  <a:lnSpc>
                    <a:spcPct val="90000"/>
                  </a:lnSpc>
                </a:pPr>
                <a:r>
                  <a:rPr lang="en-US" sz="2000" dirty="0"/>
                  <a:t>Use </a:t>
                </a:r>
                <a:r>
                  <a:rPr lang="en-US" sz="2000" dirty="0" err="1"/>
                  <a:t>Lamport’s</a:t>
                </a:r>
                <a:r>
                  <a:rPr lang="en-US" sz="2000" dirty="0"/>
                  <a:t> logical time algorithm to give logical times.</a:t>
                </a:r>
              </a:p>
              <a:p>
                <a:pPr lvl="1">
                  <a:lnSpc>
                    <a:spcPct val="90000"/>
                  </a:lnSpc>
                </a:pPr>
                <a:r>
                  <a:rPr lang="en-US" sz="2000" dirty="0"/>
                  <a:t>Use RSM algorithm, based on logical time, to emulate the shared queue.</a:t>
                </a:r>
              </a:p>
              <a:p>
                <a:pPr lvl="1">
                  <a:lnSpc>
                    <a:spcPct val="90000"/>
                  </a:lnSpc>
                </a:pPr>
                <a:r>
                  <a:rPr lang="en-US" sz="2000" dirty="0"/>
                  <a:t>Use </a:t>
                </a:r>
                <a:r>
                  <a:rPr lang="en-US" sz="2000" dirty="0" err="1"/>
                  <a:t>mutex</a:t>
                </a:r>
                <a:r>
                  <a:rPr lang="en-US" sz="2000" dirty="0"/>
                  <a:t> algorithm above, based on shared queue.</a:t>
                </a:r>
              </a:p>
            </p:txBody>
          </p:sp>
        </mc:Choice>
        <mc:Fallback xmlns="">
          <p:sp>
            <p:nvSpPr>
              <p:cNvPr id="66563" name="Rectangle 3"/>
              <p:cNvSpPr>
                <a:spLocks noGrp="1" noRot="1" noChangeAspect="1" noMove="1" noResize="1" noEditPoints="1" noAdjustHandles="1" noChangeArrowheads="1" noChangeShapeType="1" noTextEdit="1"/>
              </p:cNvSpPr>
              <p:nvPr>
                <p:ph type="body" idx="1"/>
              </p:nvPr>
            </p:nvSpPr>
            <p:spPr>
              <a:xfrm>
                <a:off x="457921" y="1295400"/>
                <a:ext cx="8229600" cy="5333617"/>
              </a:xfrm>
              <a:blipFill rotWithShape="1">
                <a:blip r:embed="rId2"/>
                <a:stretch>
                  <a:fillRect l="-963" t="-1602"/>
                </a:stretch>
              </a:blipFill>
            </p:spPr>
            <p:txBody>
              <a:bodyPr/>
              <a:lstStyle/>
              <a:p>
                <a:r>
                  <a:rPr lang="en-US">
                    <a:noFill/>
                  </a:rPr>
                  <a:t> </a:t>
                </a:r>
              </a:p>
            </p:txBody>
          </p:sp>
        </mc:Fallback>
      </mc:AlternateContent>
    </p:spTree>
    <p:extLst>
      <p:ext uri="{BB962C8B-B14F-4D97-AF65-F5344CB8AC3E}">
        <p14:creationId xmlns:p14="http://schemas.microsoft.com/office/powerpoint/2010/main" val="117240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5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56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3">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656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56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656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5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921" y="275070"/>
            <a:ext cx="8229600" cy="3568695"/>
          </a:xfrm>
        </p:spPr>
        <p:txBody>
          <a:bodyPr/>
          <a:lstStyle/>
          <a:p>
            <a:r>
              <a:rPr lang="en-US" dirty="0"/>
              <a:t>Weak Logical Time </a:t>
            </a:r>
            <a:r>
              <a:rPr lang="en-US" dirty="0" smtClean="0"/>
              <a:t>and </a:t>
            </a:r>
            <a:br>
              <a:rPr lang="en-US" dirty="0" smtClean="0"/>
            </a:br>
            <a:r>
              <a:rPr lang="en-US" dirty="0" smtClean="0"/>
              <a:t>Vector </a:t>
            </a:r>
            <a:r>
              <a:rPr lang="en-US" dirty="0"/>
              <a:t>Timestamps</a:t>
            </a:r>
          </a:p>
        </p:txBody>
      </p:sp>
    </p:spTree>
    <p:extLst>
      <p:ext uri="{BB962C8B-B14F-4D97-AF65-F5344CB8AC3E}">
        <p14:creationId xmlns:p14="http://schemas.microsoft.com/office/powerpoint/2010/main" val="2101103941"/>
      </p:ext>
    </p:extLst>
  </p:cSld>
  <p:clrMapOvr>
    <a:masterClrMapping/>
  </p:clrMapOvr>
  <p:transition>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24800" y="0"/>
            <a:ext cx="8229600" cy="1142040"/>
          </a:xfrm>
        </p:spPr>
        <p:txBody>
          <a:bodyPr/>
          <a:lstStyle/>
          <a:p>
            <a:r>
              <a:rPr lang="en-US"/>
              <a:t>Weak Logical Time</a:t>
            </a:r>
          </a:p>
        </p:txBody>
      </p:sp>
      <mc:AlternateContent xmlns:mc="http://schemas.openxmlformats.org/markup-compatibility/2006" xmlns:a14="http://schemas.microsoft.com/office/drawing/2010/main">
        <mc:Choice Requires="a14">
          <p:sp>
            <p:nvSpPr>
              <p:cNvPr id="67587" name="Rectangle 3"/>
              <p:cNvSpPr>
                <a:spLocks noGrp="1" noChangeArrowheads="1"/>
              </p:cNvSpPr>
              <p:nvPr>
                <p:ph type="body" idx="1"/>
              </p:nvPr>
            </p:nvSpPr>
            <p:spPr>
              <a:xfrm>
                <a:off x="381000" y="1216928"/>
                <a:ext cx="8458200" cy="5641072"/>
              </a:xfrm>
            </p:spPr>
            <p:txBody>
              <a:bodyPr>
                <a:normAutofit/>
              </a:bodyPr>
              <a:lstStyle/>
              <a:p>
                <a:pPr>
                  <a:lnSpc>
                    <a:spcPct val="80000"/>
                  </a:lnSpc>
                  <a:buSzPct val="45000"/>
                  <a:buFont typeface="Wingdings" pitchFamily="2" charset="2"/>
                  <a:buChar char=""/>
                </a:pPr>
                <a:r>
                  <a:rPr lang="en-US" sz="2400" dirty="0" smtClean="0"/>
                  <a:t>Logical time imposes a </a:t>
                </a:r>
                <a:r>
                  <a:rPr lang="en-US" sz="2400" dirty="0">
                    <a:solidFill>
                      <a:srgbClr val="990033"/>
                    </a:solidFill>
                  </a:rPr>
                  <a:t>total ordering</a:t>
                </a:r>
                <a:r>
                  <a:rPr lang="en-US" sz="2400" dirty="0"/>
                  <a:t> on events, assigning them values from a totally-ordered set </a:t>
                </a:r>
                <a14:m>
                  <m:oMath xmlns:m="http://schemas.openxmlformats.org/officeDocument/2006/math">
                    <m:r>
                      <a:rPr lang="en-US" sz="2400" i="1" dirty="0" smtClean="0">
                        <a:latin typeface="Cambria Math"/>
                      </a:rPr>
                      <m:t>𝑇</m:t>
                    </m:r>
                  </m:oMath>
                </a14:m>
                <a:r>
                  <a:rPr lang="en-US" sz="2400" dirty="0"/>
                  <a:t>.</a:t>
                </a:r>
              </a:p>
              <a:p>
                <a:pPr>
                  <a:lnSpc>
                    <a:spcPct val="80000"/>
                  </a:lnSpc>
                  <a:buSzPct val="45000"/>
                  <a:buFont typeface="Wingdings" pitchFamily="2" charset="2"/>
                  <a:buChar char=""/>
                </a:pPr>
                <a:r>
                  <a:rPr lang="en-US" sz="2400" dirty="0"/>
                  <a:t>Sometimes we don’t need to order all events---it may be enough to </a:t>
                </a:r>
                <a:r>
                  <a:rPr lang="en-US" sz="2400" dirty="0">
                    <a:solidFill>
                      <a:srgbClr val="990033"/>
                    </a:solidFill>
                  </a:rPr>
                  <a:t>order just the ones that are causally dependent.</a:t>
                </a:r>
              </a:p>
              <a:p>
                <a:pPr>
                  <a:lnSpc>
                    <a:spcPct val="80000"/>
                  </a:lnSpc>
                  <a:buSzPct val="45000"/>
                  <a:buFont typeface="Wingdings" pitchFamily="2" charset="2"/>
                  <a:buChar char=""/>
                </a:pPr>
                <a:r>
                  <a:rPr lang="en-US" sz="2400" dirty="0" err="1">
                    <a:solidFill>
                      <a:srgbClr val="008000"/>
                    </a:solidFill>
                  </a:rPr>
                  <a:t>Mattern</a:t>
                </a:r>
                <a:r>
                  <a:rPr lang="en-US" sz="2400" dirty="0"/>
                  <a:t> (also </a:t>
                </a:r>
                <a:r>
                  <a:rPr lang="en-US" sz="2400" dirty="0" err="1">
                    <a:solidFill>
                      <a:srgbClr val="008000"/>
                    </a:solidFill>
                  </a:rPr>
                  <a:t>Fidge</a:t>
                </a:r>
                <a:r>
                  <a:rPr lang="en-US" sz="2400" dirty="0"/>
                  <a:t>) developed an alternative notion of logical time based on a </a:t>
                </a:r>
                <a:r>
                  <a:rPr lang="en-US" sz="2400" dirty="0">
                    <a:solidFill>
                      <a:srgbClr val="990033"/>
                    </a:solidFill>
                  </a:rPr>
                  <a:t>partial ordering</a:t>
                </a:r>
                <a:r>
                  <a:rPr lang="en-US" sz="2400" dirty="0"/>
                  <a:t> of events, assigning them values from a partially-ordered set </a:t>
                </a:r>
                <a14:m>
                  <m:oMath xmlns:m="http://schemas.openxmlformats.org/officeDocument/2006/math">
                    <m:r>
                      <a:rPr lang="en-US" sz="2400" i="1" dirty="0" smtClean="0">
                        <a:latin typeface="Cambria Math"/>
                      </a:rPr>
                      <m:t>𝑃</m:t>
                    </m:r>
                  </m:oMath>
                </a14:m>
                <a:r>
                  <a:rPr lang="en-US" sz="2400" dirty="0" smtClean="0"/>
                  <a:t>.</a:t>
                </a:r>
                <a:endParaRPr lang="en-US" sz="2400" dirty="0"/>
              </a:p>
              <a:p>
                <a:pPr marL="457200" indent="-457200">
                  <a:lnSpc>
                    <a:spcPct val="90000"/>
                  </a:lnSpc>
                  <a:buSzPct val="45000"/>
                  <a:buFont typeface="Wingdings" pitchFamily="2" charset="2"/>
                  <a:buChar char=""/>
                </a:pPr>
                <a:r>
                  <a:rPr lang="en-US" sz="2400" dirty="0"/>
                  <a:t>Function</a:t>
                </a:r>
                <a:r>
                  <a:rPr lang="en-US" sz="2400" dirty="0">
                    <a:solidFill>
                      <a:schemeClr val="accent2"/>
                    </a:solidFill>
                  </a:rPr>
                  <a:t> </a:t>
                </a:r>
                <a:r>
                  <a:rPr lang="en-US" sz="2400" dirty="0" err="1">
                    <a:solidFill>
                      <a:schemeClr val="accent2">
                        <a:lumMod val="75000"/>
                      </a:schemeClr>
                    </a:solidFill>
                  </a:rPr>
                  <a:t>ltime</a:t>
                </a:r>
                <a:r>
                  <a:rPr lang="en-US" sz="2400" dirty="0"/>
                  <a:t> from events in </a:t>
                </a:r>
                <a:r>
                  <a:rPr lang="en-US" sz="2400" dirty="0">
                    <a:sym typeface="Symbol" pitchFamily="18" charset="2"/>
                  </a:rPr>
                  <a:t></a:t>
                </a:r>
                <a:r>
                  <a:rPr lang="en-US" sz="2400" dirty="0"/>
                  <a:t> to partially-ordered set P is a </a:t>
                </a:r>
                <a:r>
                  <a:rPr lang="en-US" sz="2400" dirty="0">
                    <a:solidFill>
                      <a:schemeClr val="accent2">
                        <a:lumMod val="75000"/>
                      </a:schemeClr>
                    </a:solidFill>
                  </a:rPr>
                  <a:t>weak logical time assignment </a:t>
                </a:r>
                <a:r>
                  <a:rPr lang="en-US" sz="2400" dirty="0"/>
                  <a:t>if: </a:t>
                </a:r>
              </a:p>
              <a:p>
                <a:pPr marL="857250" lvl="1" indent="-457200">
                  <a:lnSpc>
                    <a:spcPct val="90000"/>
                  </a:lnSpc>
                  <a:buSzPct val="45000"/>
                  <a:buFont typeface="+mj-lt"/>
                  <a:buAutoNum type="arabicPeriod"/>
                </a:pPr>
                <a14:m>
                  <m:oMath xmlns:m="http://schemas.openxmlformats.org/officeDocument/2006/math">
                    <m:r>
                      <a:rPr lang="en-US" sz="2000" i="1" dirty="0" err="1">
                        <a:solidFill>
                          <a:schemeClr val="accent2">
                            <a:lumMod val="75000"/>
                          </a:schemeClr>
                        </a:solidFill>
                        <a:latin typeface="Cambria Math"/>
                      </a:rPr>
                      <m:t>𝑙𝑡𝑖𝑚𝑒𝑠</m:t>
                    </m:r>
                    <m:r>
                      <a:rPr lang="en-US" sz="2000" i="1" dirty="0">
                        <a:solidFill>
                          <a:schemeClr val="accent2">
                            <a:lumMod val="75000"/>
                          </a:schemeClr>
                        </a:solidFill>
                        <a:latin typeface="Cambria Math"/>
                      </a:rPr>
                      <m:t> </m:t>
                    </m:r>
                  </m:oMath>
                </a14:m>
                <a:r>
                  <a:rPr lang="en-US" sz="2000" dirty="0"/>
                  <a:t>are distinct: </a:t>
                </a:r>
                <a:r>
                  <a:rPr lang="en-US" sz="2000" dirty="0">
                    <a:solidFill>
                      <a:schemeClr val="accent2"/>
                    </a:solidFill>
                  </a:rPr>
                  <a:t> </a:t>
                </a:r>
                <a14:m>
                  <m:oMath xmlns:m="http://schemas.openxmlformats.org/officeDocument/2006/math">
                    <m:r>
                      <a:rPr lang="en-US" sz="2000" i="1" dirty="0">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baseline="-33000" dirty="0">
                        <a:latin typeface="Cambria Math"/>
                      </a:rPr>
                      <m:t>1</m:t>
                    </m:r>
                    <m:r>
                      <a:rPr lang="en-US" sz="2000" i="1" dirty="0">
                        <a:latin typeface="Cambria Math"/>
                      </a:rPr>
                      <m:t>) ≠ </m:t>
                    </m:r>
                    <m:r>
                      <a:rPr lang="en-US" sz="2000" i="1" dirty="0" err="1">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baseline="-33000" dirty="0">
                        <a:latin typeface="Cambria Math"/>
                      </a:rPr>
                      <m:t>2</m:t>
                    </m:r>
                    <m:r>
                      <a:rPr lang="en-US" sz="2000" i="1" dirty="0">
                        <a:latin typeface="Cambria Math"/>
                      </a:rPr>
                      <m:t>) </m:t>
                    </m:r>
                  </m:oMath>
                </a14:m>
                <a:r>
                  <a:rPr lang="en-US" sz="2000" dirty="0"/>
                  <a:t>if </a:t>
                </a:r>
                <a14:m>
                  <m:oMath xmlns:m="http://schemas.openxmlformats.org/officeDocument/2006/math">
                    <m:r>
                      <a:rPr lang="en-US" sz="2000" i="1" dirty="0">
                        <a:latin typeface="Cambria Math"/>
                      </a:rPr>
                      <m:t>𝑒</m:t>
                    </m:r>
                    <m:r>
                      <a:rPr lang="en-US" sz="2000" i="1" baseline="-33000" dirty="0">
                        <a:latin typeface="Cambria Math"/>
                      </a:rPr>
                      <m:t>1</m:t>
                    </m:r>
                    <m:r>
                      <a:rPr lang="en-US" sz="2000" i="1" dirty="0">
                        <a:latin typeface="Cambria Math"/>
                      </a:rPr>
                      <m:t> ≠ </m:t>
                    </m:r>
                    <m:r>
                      <a:rPr lang="en-US" sz="2000" i="1" dirty="0">
                        <a:latin typeface="Cambria Math"/>
                      </a:rPr>
                      <m:t>𝑒</m:t>
                    </m:r>
                    <m:r>
                      <a:rPr lang="en-US" sz="2000" i="1" baseline="-33000" dirty="0">
                        <a:latin typeface="Cambria Math"/>
                      </a:rPr>
                      <m:t>2</m:t>
                    </m:r>
                    <m:r>
                      <a:rPr lang="en-US" sz="2000" i="1" dirty="0">
                        <a:latin typeface="Cambria Math"/>
                      </a:rPr>
                      <m:t>.</m:t>
                    </m:r>
                  </m:oMath>
                </a14:m>
                <a:endParaRPr lang="en-US" sz="2000" i="1" dirty="0" smtClean="0">
                  <a:latin typeface="Cambria Math"/>
                </a:endParaRPr>
              </a:p>
              <a:p>
                <a:pPr marL="857250" lvl="1" indent="-457200">
                  <a:lnSpc>
                    <a:spcPct val="90000"/>
                  </a:lnSpc>
                  <a:buSzPct val="45000"/>
                  <a:buFont typeface="+mj-lt"/>
                  <a:buAutoNum type="arabicPeriod"/>
                </a:pPr>
                <a14:m>
                  <m:oMath xmlns:m="http://schemas.openxmlformats.org/officeDocument/2006/math">
                    <m:r>
                      <a:rPr lang="en-US" sz="2000" i="1" dirty="0">
                        <a:solidFill>
                          <a:schemeClr val="accent2">
                            <a:lumMod val="75000"/>
                          </a:schemeClr>
                        </a:solidFill>
                        <a:latin typeface="Cambria Math"/>
                      </a:rPr>
                      <m:t>𝑙𝑡𝑖𝑚𝑒𝑠</m:t>
                    </m:r>
                  </m:oMath>
                </a14:m>
                <a:r>
                  <a:rPr lang="en-US" sz="2000" dirty="0"/>
                  <a:t> of events at each process are monotonically increasing.</a:t>
                </a:r>
                <a:endParaRPr lang="en-US" sz="2000" dirty="0" smtClean="0"/>
              </a:p>
              <a:p>
                <a:pPr marL="857250" lvl="1" indent="-457200">
                  <a:lnSpc>
                    <a:spcPct val="90000"/>
                  </a:lnSpc>
                  <a:buSzPct val="45000"/>
                  <a:buFont typeface="+mj-lt"/>
                  <a:buAutoNum type="arabicPeriod"/>
                </a:pPr>
                <a14:m>
                  <m:oMath xmlns:m="http://schemas.openxmlformats.org/officeDocument/2006/math">
                    <m:r>
                      <a:rPr lang="en-US" sz="2000" i="1" dirty="0">
                        <a:solidFill>
                          <a:schemeClr val="accent2">
                            <a:lumMod val="75000"/>
                          </a:schemeClr>
                        </a:solidFill>
                        <a:latin typeface="Cambria Math"/>
                      </a:rPr>
                      <m:t>𝑙𝑡𝑖𝑚𝑒</m:t>
                    </m:r>
                  </m:oMath>
                </a14:m>
                <a:r>
                  <a:rPr lang="en-US" sz="2000" dirty="0"/>
                  <a:t>(send) &lt; </a:t>
                </a:r>
                <a14:m>
                  <m:oMath xmlns:m="http://schemas.openxmlformats.org/officeDocument/2006/math">
                    <m:r>
                      <a:rPr lang="en-US" sz="2000" i="1" dirty="0">
                        <a:solidFill>
                          <a:schemeClr val="accent2">
                            <a:lumMod val="75000"/>
                          </a:schemeClr>
                        </a:solidFill>
                        <a:latin typeface="Cambria Math"/>
                      </a:rPr>
                      <m:t>𝑙𝑡𝑖𝑚𝑒</m:t>
                    </m:r>
                  </m:oMath>
                </a14:m>
                <a:r>
                  <a:rPr lang="en-US" sz="2000" dirty="0"/>
                  <a:t>(receive) for the same </a:t>
                </a:r>
                <a:r>
                  <a:rPr lang="en-US" sz="2000" dirty="0" smtClean="0"/>
                  <a:t>message.</a:t>
                </a:r>
              </a:p>
              <a:p>
                <a:pPr marL="857250" lvl="1" indent="-457200">
                  <a:lnSpc>
                    <a:spcPct val="90000"/>
                  </a:lnSpc>
                  <a:buSzPct val="45000"/>
                  <a:buFont typeface="+mj-lt"/>
                  <a:buAutoNum type="arabicPeriod"/>
                </a:pPr>
                <a:r>
                  <a:rPr lang="en-US" sz="2000" dirty="0" smtClean="0"/>
                  <a:t>For </a:t>
                </a:r>
                <a:r>
                  <a:rPr lang="en-US" sz="2000" dirty="0"/>
                  <a:t>any </a:t>
                </a:r>
                <a14:m>
                  <m:oMath xmlns:m="http://schemas.openxmlformats.org/officeDocument/2006/math">
                    <m:r>
                      <a:rPr lang="en-US" sz="2000" i="1" dirty="0">
                        <a:latin typeface="Cambria Math"/>
                      </a:rPr>
                      <m:t>𝑡</m:t>
                    </m:r>
                  </m:oMath>
                </a14:m>
                <a:r>
                  <a:rPr lang="en-US" sz="2000" dirty="0"/>
                  <a:t>, the number of events </a:t>
                </a:r>
                <a14:m>
                  <m:oMath xmlns:m="http://schemas.openxmlformats.org/officeDocument/2006/math">
                    <m:r>
                      <a:rPr lang="en-US" sz="2000" i="1" dirty="0">
                        <a:latin typeface="Cambria Math"/>
                      </a:rPr>
                      <m:t>𝑒</m:t>
                    </m:r>
                  </m:oMath>
                </a14:m>
                <a:r>
                  <a:rPr lang="en-US" sz="2000" dirty="0"/>
                  <a:t> with </a:t>
                </a:r>
                <a14:m>
                  <m:oMath xmlns:m="http://schemas.openxmlformats.org/officeDocument/2006/math">
                    <m:r>
                      <a:rPr lang="en-US" sz="2000" i="1" dirty="0">
                        <a:solidFill>
                          <a:schemeClr val="accent2">
                            <a:lumMod val="75000"/>
                          </a:schemeClr>
                        </a:solidFill>
                        <a:latin typeface="Cambria Math"/>
                      </a:rPr>
                      <m:t>𝑙𝑡𝑖𝑚𝑒</m:t>
                    </m:r>
                    <m:r>
                      <a:rPr lang="en-US" sz="2000" i="1" dirty="0">
                        <a:latin typeface="Cambria Math"/>
                      </a:rPr>
                      <m:t>(</m:t>
                    </m:r>
                    <m:r>
                      <a:rPr lang="en-US" sz="2000" i="1" dirty="0">
                        <a:latin typeface="Cambria Math"/>
                      </a:rPr>
                      <m:t>𝑒</m:t>
                    </m:r>
                    <m:r>
                      <a:rPr lang="en-US" sz="2000" i="1" dirty="0">
                        <a:latin typeface="Cambria Math"/>
                      </a:rPr>
                      <m:t>) &lt; </m:t>
                    </m:r>
                    <m:r>
                      <a:rPr lang="en-US" sz="2000" i="1" dirty="0">
                        <a:latin typeface="Cambria Math"/>
                      </a:rPr>
                      <m:t>𝑡</m:t>
                    </m:r>
                    <m:r>
                      <a:rPr lang="en-US" sz="2000" i="1" dirty="0">
                        <a:latin typeface="Cambria Math"/>
                      </a:rPr>
                      <m:t> </m:t>
                    </m:r>
                  </m:oMath>
                </a14:m>
                <a:r>
                  <a:rPr lang="en-US" sz="2000" dirty="0"/>
                  <a:t>is finite. </a:t>
                </a:r>
              </a:p>
              <a:p>
                <a:pPr marL="457200" indent="-457200">
                  <a:lnSpc>
                    <a:spcPct val="90000"/>
                  </a:lnSpc>
                  <a:buSzPct val="45000"/>
                  <a:buFont typeface="Wingdings" pitchFamily="2" charset="2"/>
                  <a:buChar char=""/>
                </a:pPr>
                <a:r>
                  <a:rPr lang="en-US" sz="2400" dirty="0" smtClean="0"/>
                  <a:t>Same </a:t>
                </a:r>
                <a:r>
                  <a:rPr lang="en-US" sz="2400" dirty="0"/>
                  <a:t>as for logical time, but using partial order</a:t>
                </a:r>
                <a:r>
                  <a:rPr lang="en-US" sz="2400" dirty="0" smtClean="0"/>
                  <a:t>.</a:t>
                </a:r>
                <a:endParaRPr lang="en-US" sz="2400" dirty="0"/>
              </a:p>
            </p:txBody>
          </p:sp>
        </mc:Choice>
        <mc:Fallback xmlns="">
          <p:sp>
            <p:nvSpPr>
              <p:cNvPr id="67587" name="Rectangle 3"/>
              <p:cNvSpPr>
                <a:spLocks noGrp="1" noRot="1" noChangeAspect="1" noMove="1" noResize="1" noEditPoints="1" noAdjustHandles="1" noChangeArrowheads="1" noChangeShapeType="1" noTextEdit="1"/>
              </p:cNvSpPr>
              <p:nvPr>
                <p:ph type="body" idx="1"/>
              </p:nvPr>
            </p:nvSpPr>
            <p:spPr>
              <a:xfrm>
                <a:off x="381000" y="1216928"/>
                <a:ext cx="8458200" cy="5641072"/>
              </a:xfrm>
              <a:blipFill rotWithShape="1">
                <a:blip r:embed="rId2"/>
                <a:stretch>
                  <a:fillRect t="-2054" r="-649"/>
                </a:stretch>
              </a:blipFill>
            </p:spPr>
            <p:txBody>
              <a:bodyPr/>
              <a:lstStyle/>
              <a:p>
                <a:r>
                  <a:rPr lang="en-US">
                    <a:noFill/>
                  </a:rPr>
                  <a:t> </a:t>
                </a:r>
              </a:p>
            </p:txBody>
          </p:sp>
        </mc:Fallback>
      </mc:AlternateContent>
    </p:spTree>
    <p:extLst>
      <p:ext uri="{BB962C8B-B14F-4D97-AF65-F5344CB8AC3E}">
        <p14:creationId xmlns:p14="http://schemas.microsoft.com/office/powerpoint/2010/main" val="2696879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58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58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58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274638"/>
            <a:ext cx="8231188" cy="1144587"/>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457200">
              <a:tabLst>
                <a:tab pos="723900" algn="l"/>
                <a:tab pos="1447800" algn="l"/>
                <a:tab pos="2171700" algn="l"/>
                <a:tab pos="2895600" algn="l"/>
                <a:tab pos="3619500" algn="l"/>
                <a:tab pos="4343400" algn="l"/>
                <a:tab pos="5064125" algn="l"/>
                <a:tab pos="5789613" algn="l"/>
                <a:tab pos="6515100" algn="l"/>
                <a:tab pos="7234238" algn="l"/>
                <a:tab pos="7959725" algn="l"/>
                <a:tab pos="8686800" algn="l"/>
              </a:tabLst>
            </a:pPr>
            <a:r>
              <a:rPr lang="en-US" dirty="0"/>
              <a:t>Weak </a:t>
            </a:r>
            <a:r>
              <a:rPr lang="en-US" dirty="0" smtClean="0"/>
              <a:t>Logical </a:t>
            </a:r>
            <a:r>
              <a:rPr lang="en-US" dirty="0"/>
              <a:t>T</a:t>
            </a:r>
            <a:r>
              <a:rPr lang="en-US" dirty="0" smtClean="0"/>
              <a:t>ime</a:t>
            </a:r>
            <a:endParaRPr lang="en-US" dirty="0"/>
          </a:p>
        </p:txBody>
      </p:sp>
      <mc:AlternateContent xmlns:mc="http://schemas.openxmlformats.org/markup-compatibility/2006">
        <mc:Choice xmlns:a14="http://schemas.microsoft.com/office/drawing/2010/main" Requires="a14">
          <p:sp>
            <p:nvSpPr>
              <p:cNvPr id="180227" name="Rectangle 3"/>
              <p:cNvSpPr>
                <a:spLocks noGrp="1" noChangeArrowheads="1"/>
              </p:cNvSpPr>
              <p:nvPr>
                <p:ph type="body" idx="1"/>
              </p:nvPr>
            </p:nvSpPr>
            <p:spPr>
              <a:xfrm>
                <a:off x="355600" y="1493838"/>
                <a:ext cx="8251825" cy="5114925"/>
              </a:xfrm>
              <a:ln/>
              <a:extLst>
                <a:ext uri="{91240B29-F687-4F45-9708-019B960494DF}">
                  <a14:hiddenLine w="9525">
                    <a:solidFill>
                      <a:srgbClr val="000000"/>
                    </a:solidFill>
                    <a:round/>
                    <a:headEnd/>
                    <a:tailEnd/>
                  </a14:hiddenLine>
                </a:ext>
              </a:extLst>
            </p:spPr>
            <p:txBody>
              <a:bodyPr lIns="0" tIns="0" rIns="0" bIns="0"/>
              <a:lstStyle/>
              <a:p>
                <a:pPr marL="336550" indent="-227013" defTabSz="457200">
                  <a:buSzPct val="45000"/>
                  <a:buFont typeface="Wingdings" pitchFamily="2" charset="2"/>
                  <a:buChar char=""/>
                  <a:tabLst>
                    <a:tab pos="723900" algn="l"/>
                    <a:tab pos="1447800" algn="l"/>
                    <a:tab pos="2171700" algn="l"/>
                    <a:tab pos="2895600" algn="l"/>
                    <a:tab pos="3619500" algn="l"/>
                    <a:tab pos="4343400" algn="l"/>
                    <a:tab pos="5064125" algn="l"/>
                    <a:tab pos="5789613" algn="l"/>
                    <a:tab pos="6515100" algn="l"/>
                    <a:tab pos="7234238" algn="l"/>
                    <a:tab pos="7959725" algn="l"/>
                    <a:tab pos="8686800" algn="l"/>
                  </a:tabLst>
                </a:pPr>
                <a:r>
                  <a:rPr lang="en-US" sz="3100" dirty="0"/>
                  <a:t>In fact, </a:t>
                </a:r>
                <a:r>
                  <a:rPr lang="en-US" sz="3100" dirty="0" err="1">
                    <a:solidFill>
                      <a:srgbClr val="990033"/>
                    </a:solidFill>
                  </a:rPr>
                  <a:t>Mattern’s</a:t>
                </a:r>
                <a:r>
                  <a:rPr lang="en-US" sz="3100" dirty="0">
                    <a:solidFill>
                      <a:srgbClr val="990033"/>
                    </a:solidFill>
                  </a:rPr>
                  <a:t> partially-ordered set </a:t>
                </a:r>
                <a14:m>
                  <m:oMath xmlns:m="http://schemas.openxmlformats.org/officeDocument/2006/math">
                    <m:r>
                      <a:rPr lang="en-US" sz="3100" i="1" dirty="0" smtClean="0">
                        <a:solidFill>
                          <a:srgbClr val="990033"/>
                        </a:solidFill>
                        <a:latin typeface="Cambria Math"/>
                      </a:rPr>
                      <m:t>𝑃</m:t>
                    </m:r>
                  </m:oMath>
                </a14:m>
                <a:r>
                  <a:rPr lang="en-US" sz="3100" dirty="0">
                    <a:solidFill>
                      <a:srgbClr val="990033"/>
                    </a:solidFill>
                  </a:rPr>
                  <a:t> </a:t>
                </a:r>
                <a:r>
                  <a:rPr lang="en-US" sz="3100" dirty="0" smtClean="0">
                    <a:solidFill>
                      <a:srgbClr val="990033"/>
                    </a:solidFill>
                  </a:rPr>
                  <a:t>represents </a:t>
                </a:r>
                <a:r>
                  <a:rPr lang="en-US" sz="3100" dirty="0">
                    <a:solidFill>
                      <a:srgbClr val="990033"/>
                    </a:solidFill>
                  </a:rPr>
                  <a:t>causality exactly.</a:t>
                </a:r>
              </a:p>
              <a:p>
                <a:pPr marL="336550" indent="-227013" defTabSz="457200">
                  <a:buSzPct val="45000"/>
                  <a:buFont typeface="Wingdings" pitchFamily="2" charset="2"/>
                  <a:buChar char=""/>
                  <a:tabLst>
                    <a:tab pos="723900" algn="l"/>
                    <a:tab pos="1447800" algn="l"/>
                    <a:tab pos="2171700" algn="l"/>
                    <a:tab pos="2895600" algn="l"/>
                    <a:tab pos="3619500" algn="l"/>
                    <a:tab pos="4343400" algn="l"/>
                    <a:tab pos="5064125" algn="l"/>
                    <a:tab pos="5789613" algn="l"/>
                    <a:tab pos="6515100" algn="l"/>
                    <a:tab pos="7234238" algn="l"/>
                    <a:tab pos="7959725" algn="l"/>
                    <a:tab pos="8686800" algn="l"/>
                  </a:tabLst>
                </a:pPr>
                <a:r>
                  <a:rPr lang="en-US" sz="2800" dirty="0"/>
                  <a:t>Timestamps of two events are ordered in </a:t>
                </a:r>
                <a14:m>
                  <m:oMath xmlns:m="http://schemas.openxmlformats.org/officeDocument/2006/math">
                    <m:r>
                      <a:rPr lang="en-US" sz="2800" i="1" dirty="0" smtClean="0">
                        <a:latin typeface="Cambria Math"/>
                      </a:rPr>
                      <m:t>𝑃</m:t>
                    </m:r>
                  </m:oMath>
                </a14:m>
                <a:r>
                  <a:rPr lang="en-US" sz="2800" dirty="0"/>
                  <a:t> if and only if the two events are causally related (related by the causality ordering).</a:t>
                </a:r>
              </a:p>
              <a:p>
                <a:pPr marL="336550" indent="-227013" defTabSz="457200">
                  <a:buSzPct val="45000"/>
                  <a:buFont typeface="Wingdings" pitchFamily="2" charset="2"/>
                  <a:buChar char=""/>
                  <a:tabLst>
                    <a:tab pos="723900" algn="l"/>
                    <a:tab pos="1447800" algn="l"/>
                    <a:tab pos="2171700" algn="l"/>
                    <a:tab pos="2895600" algn="l"/>
                    <a:tab pos="3619500" algn="l"/>
                    <a:tab pos="4343400" algn="l"/>
                    <a:tab pos="5064125" algn="l"/>
                    <a:tab pos="5789613" algn="l"/>
                    <a:tab pos="6515100" algn="l"/>
                    <a:tab pos="7234238" algn="l"/>
                    <a:tab pos="7959725" algn="l"/>
                    <a:tab pos="8686800" algn="l"/>
                  </a:tabLst>
                </a:pPr>
                <a:r>
                  <a:rPr lang="en-US" sz="2800" dirty="0"/>
                  <a:t>Might be useful in distributed debugging:  A log of local executions with weak logical times could be observed after the fact, used to infer causality relationships among events.</a:t>
                </a:r>
              </a:p>
              <a:p>
                <a:pPr marL="336550" indent="-227013" defTabSz="457200">
                  <a:spcAft>
                    <a:spcPts val="1138"/>
                  </a:spcAft>
                  <a:buFontTx/>
                  <a:buChar char=" "/>
                  <a:tabLst>
                    <a:tab pos="723900" algn="l"/>
                    <a:tab pos="1447800" algn="l"/>
                    <a:tab pos="2171700" algn="l"/>
                    <a:tab pos="2895600" algn="l"/>
                    <a:tab pos="3619500" algn="l"/>
                    <a:tab pos="4343400" algn="l"/>
                    <a:tab pos="5064125" algn="l"/>
                    <a:tab pos="5789613" algn="l"/>
                    <a:tab pos="6515100" algn="l"/>
                    <a:tab pos="7234238" algn="l"/>
                    <a:tab pos="7959725" algn="l"/>
                    <a:tab pos="8686800" algn="l"/>
                  </a:tabLst>
                </a:pPr>
                <a:endParaRPr lang="en-US" sz="2800" dirty="0"/>
              </a:p>
            </p:txBody>
          </p:sp>
        </mc:Choice>
        <mc:Fallback>
          <p:sp>
            <p:nvSpPr>
              <p:cNvPr id="180227" name="Rectangle 3"/>
              <p:cNvSpPr>
                <a:spLocks noGrp="1" noRot="1" noChangeAspect="1" noMove="1" noResize="1" noEditPoints="1" noAdjustHandles="1" noChangeArrowheads="1" noChangeShapeType="1" noTextEdit="1"/>
              </p:cNvSpPr>
              <p:nvPr>
                <p:ph type="body" idx="1"/>
              </p:nvPr>
            </p:nvSpPr>
            <p:spPr>
              <a:xfrm>
                <a:off x="355600" y="1493838"/>
                <a:ext cx="8251825" cy="5114925"/>
              </a:xfrm>
              <a:blipFill rotWithShape="1">
                <a:blip r:embed="rId3"/>
                <a:stretch>
                  <a:fillRect t="-2265" r="-2511"/>
                </a:stretch>
              </a:blipFill>
              <a:ln/>
              <a:extLst>
                <a:ext uri="{91240B29-F687-4F45-9708-019B960494DF}">
                  <a14:hiddenLine xmlns:a14="http://schemas.microsoft.com/office/drawing/2010/main" w="9525">
                    <a:solidFill>
                      <a:srgbClr val="000000"/>
                    </a:solidFill>
                    <a:round/>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386549122"/>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24800" y="0"/>
            <a:ext cx="8229600" cy="1142040"/>
          </a:xfrm>
        </p:spPr>
        <p:txBody>
          <a:bodyPr/>
          <a:lstStyle/>
          <a:p>
            <a:r>
              <a:rPr lang="en-US" sz="4100" dirty="0"/>
              <a:t>Algorithm for weak logical time</a:t>
            </a:r>
          </a:p>
        </p:txBody>
      </p:sp>
      <mc:AlternateContent xmlns:mc="http://schemas.openxmlformats.org/markup-compatibility/2006" xmlns:a14="http://schemas.microsoft.com/office/drawing/2010/main">
        <mc:Choice Requires="a14">
          <p:sp>
            <p:nvSpPr>
              <p:cNvPr id="68611" name="Rectangle 3"/>
              <p:cNvSpPr>
                <a:spLocks noGrp="1" noChangeArrowheads="1"/>
              </p:cNvSpPr>
              <p:nvPr>
                <p:ph type="body" idx="1"/>
              </p:nvPr>
            </p:nvSpPr>
            <p:spPr>
              <a:xfrm>
                <a:off x="304800" y="1143000"/>
                <a:ext cx="8534400" cy="5715001"/>
              </a:xfrm>
            </p:spPr>
            <p:txBody>
              <a:bodyPr/>
              <a:lstStyle/>
              <a:p>
                <a:pPr>
                  <a:lnSpc>
                    <a:spcPct val="80000"/>
                  </a:lnSpc>
                  <a:buSzPct val="45000"/>
                  <a:buFont typeface="Wingdings" pitchFamily="2" charset="2"/>
                  <a:buChar char=""/>
                </a:pPr>
                <a:r>
                  <a:rPr lang="en-US" sz="2400" dirty="0"/>
                  <a:t>Based on </a:t>
                </a:r>
                <a:r>
                  <a:rPr lang="en-US" sz="2400" dirty="0">
                    <a:solidFill>
                      <a:schemeClr val="accent2">
                        <a:lumMod val="75000"/>
                      </a:schemeClr>
                    </a:solidFill>
                  </a:rPr>
                  <a:t>vector timestamps:  </a:t>
                </a:r>
                <a:r>
                  <a:rPr lang="en-US" sz="2400" dirty="0"/>
                  <a:t>vectors of nonnegative integers indexed by processes</a:t>
                </a:r>
                <a:r>
                  <a:rPr lang="en-US" sz="2400" dirty="0" smtClean="0"/>
                  <a:t>.</a:t>
                </a:r>
              </a:p>
              <a:p>
                <a:pPr>
                  <a:lnSpc>
                    <a:spcPct val="80000"/>
                  </a:lnSpc>
                  <a:buSzPct val="45000"/>
                  <a:buFont typeface="Wingdings" pitchFamily="2" charset="2"/>
                  <a:buChar char=""/>
                </a:pPr>
                <a:r>
                  <a:rPr lang="en-US" sz="2400" dirty="0" smtClean="0">
                    <a:solidFill>
                      <a:schemeClr val="accent2">
                        <a:lumMod val="75000"/>
                      </a:schemeClr>
                    </a:solidFill>
                  </a:rPr>
                  <a:t>Algorithm:</a:t>
                </a:r>
                <a:endParaRPr lang="en-US" sz="2400" dirty="0">
                  <a:solidFill>
                    <a:schemeClr val="accent2">
                      <a:lumMod val="75000"/>
                    </a:schemeClr>
                  </a:solidFill>
                </a:endParaRPr>
              </a:p>
              <a:p>
                <a:pPr lvl="1">
                  <a:lnSpc>
                    <a:spcPct val="80000"/>
                  </a:lnSpc>
                  <a:buSzPct val="45000"/>
                  <a:buFont typeface="Wingdings" pitchFamily="2" charset="2"/>
                  <a:buChar char=""/>
                </a:pPr>
                <a:r>
                  <a:rPr lang="en-US" sz="2000" dirty="0" smtClean="0"/>
                  <a:t>Each </a:t>
                </a:r>
                <a:r>
                  <a:rPr lang="en-US" sz="2000" dirty="0"/>
                  <a:t>process maintains a local </a:t>
                </a:r>
                <a:r>
                  <a:rPr lang="en-US" sz="2000" dirty="0">
                    <a:solidFill>
                      <a:schemeClr val="accent2">
                        <a:lumMod val="75000"/>
                      </a:schemeClr>
                    </a:solidFill>
                  </a:rPr>
                  <a:t>vector clock</a:t>
                </a:r>
                <a:r>
                  <a:rPr lang="en-US" sz="2000" dirty="0">
                    <a:solidFill>
                      <a:srgbClr val="990033"/>
                    </a:solidFill>
                  </a:rPr>
                  <a:t>, </a:t>
                </a:r>
                <a:r>
                  <a:rPr lang="en-US" sz="2000" dirty="0"/>
                  <a:t>called</a:t>
                </a:r>
                <a:r>
                  <a:rPr lang="en-US" sz="2000" dirty="0">
                    <a:solidFill>
                      <a:srgbClr val="990033"/>
                    </a:solidFill>
                  </a:rPr>
                  <a:t> </a:t>
                </a:r>
                <a14:m>
                  <m:oMath xmlns:m="http://schemas.openxmlformats.org/officeDocument/2006/math">
                    <m:r>
                      <a:rPr lang="en-US" sz="2000" i="1" dirty="0" smtClean="0">
                        <a:solidFill>
                          <a:schemeClr val="accent1">
                            <a:lumMod val="75000"/>
                          </a:schemeClr>
                        </a:solidFill>
                        <a:latin typeface="Cambria Math"/>
                      </a:rPr>
                      <m:t>𝑣𝑐𝑙𝑜𝑐𝑘</m:t>
                    </m:r>
                    <m:r>
                      <a:rPr lang="en-US" sz="2000" i="1" dirty="0">
                        <a:solidFill>
                          <a:schemeClr val="accent1">
                            <a:lumMod val="75000"/>
                          </a:schemeClr>
                        </a:solidFill>
                        <a:latin typeface="Cambria Math"/>
                      </a:rPr>
                      <m:t>.</m:t>
                    </m:r>
                  </m:oMath>
                </a14:m>
                <a:endParaRPr lang="en-US" sz="2000" dirty="0">
                  <a:solidFill>
                    <a:schemeClr val="accent1">
                      <a:lumMod val="75000"/>
                    </a:schemeClr>
                  </a:solidFill>
                </a:endParaRPr>
              </a:p>
              <a:p>
                <a:pPr lvl="1">
                  <a:lnSpc>
                    <a:spcPct val="80000"/>
                  </a:lnSpc>
                  <a:buSzPct val="45000"/>
                  <a:buFont typeface="Wingdings" pitchFamily="2" charset="2"/>
                  <a:buChar char=""/>
                </a:pPr>
                <a:r>
                  <a:rPr lang="en-US" sz="2000" dirty="0"/>
                  <a:t>When an event occurs at process </a:t>
                </a:r>
                <a14:m>
                  <m:oMath xmlns:m="http://schemas.openxmlformats.org/officeDocument/2006/math">
                    <m:r>
                      <a:rPr lang="en-US" sz="2000" i="1" dirty="0" smtClean="0">
                        <a:latin typeface="Cambria Math"/>
                      </a:rPr>
                      <m:t>𝑖</m:t>
                    </m:r>
                  </m:oMath>
                </a14:m>
                <a:r>
                  <a:rPr lang="en-US" sz="2000" dirty="0"/>
                  <a:t>, it increments its own component of its </a:t>
                </a:r>
                <a14:m>
                  <m:oMath xmlns:m="http://schemas.openxmlformats.org/officeDocument/2006/math">
                    <m:r>
                      <a:rPr lang="en-US" sz="2000" i="1" dirty="0" smtClean="0">
                        <a:solidFill>
                          <a:schemeClr val="accent1">
                            <a:lumMod val="75000"/>
                          </a:schemeClr>
                        </a:solidFill>
                        <a:latin typeface="Cambria Math"/>
                      </a:rPr>
                      <m:t>𝑣𝑐𝑙𝑜𝑐𝑘</m:t>
                    </m:r>
                  </m:oMath>
                </a14:m>
                <a:r>
                  <a:rPr lang="en-US" sz="2000" dirty="0">
                    <a:solidFill>
                      <a:schemeClr val="accent2"/>
                    </a:solidFill>
                  </a:rPr>
                  <a:t>, </a:t>
                </a:r>
                <a:r>
                  <a:rPr lang="en-US" sz="2000" dirty="0"/>
                  <a:t>which is</a:t>
                </a:r>
                <a:r>
                  <a:rPr lang="en-US" sz="2000" dirty="0">
                    <a:solidFill>
                      <a:schemeClr val="accent2"/>
                    </a:solidFill>
                  </a:rPr>
                  <a:t> </a:t>
                </a:r>
                <a14:m>
                  <m:oMath xmlns:m="http://schemas.openxmlformats.org/officeDocument/2006/math">
                    <m:r>
                      <a:rPr lang="en-US" sz="2000" i="1" dirty="0" smtClean="0">
                        <a:solidFill>
                          <a:schemeClr val="accent1">
                            <a:lumMod val="75000"/>
                          </a:schemeClr>
                        </a:solidFill>
                        <a:latin typeface="Cambria Math"/>
                      </a:rPr>
                      <m:t>𝑣𝑐𝑙𝑜𝑐𝑘</m:t>
                    </m:r>
                    <m:r>
                      <a:rPr lang="en-US" sz="2000" i="1" dirty="0">
                        <a:solidFill>
                          <a:schemeClr val="accent1">
                            <a:lumMod val="75000"/>
                          </a:schemeClr>
                        </a:solidFill>
                        <a:latin typeface="Cambria Math"/>
                      </a:rPr>
                      <m:t>(</m:t>
                    </m:r>
                    <m:r>
                      <a:rPr lang="en-US" sz="2000" i="1" dirty="0">
                        <a:solidFill>
                          <a:schemeClr val="accent1">
                            <a:lumMod val="75000"/>
                          </a:schemeClr>
                        </a:solidFill>
                        <a:latin typeface="Cambria Math"/>
                      </a:rPr>
                      <m:t>𝑖</m:t>
                    </m:r>
                    <m:r>
                      <a:rPr lang="en-US" sz="2000" i="1" dirty="0">
                        <a:solidFill>
                          <a:schemeClr val="accent1">
                            <a:lumMod val="75000"/>
                          </a:schemeClr>
                        </a:solidFill>
                        <a:latin typeface="Cambria Math"/>
                      </a:rPr>
                      <m:t>)</m:t>
                    </m:r>
                  </m:oMath>
                </a14:m>
                <a:r>
                  <a:rPr lang="en-US" sz="2000" dirty="0"/>
                  <a:t>, and assigns the new </a:t>
                </a:r>
                <a14:m>
                  <m:oMath xmlns:m="http://schemas.openxmlformats.org/officeDocument/2006/math">
                    <m:r>
                      <a:rPr lang="en-US" sz="2000" i="1" dirty="0" smtClean="0">
                        <a:solidFill>
                          <a:schemeClr val="accent1">
                            <a:lumMod val="75000"/>
                          </a:schemeClr>
                        </a:solidFill>
                        <a:latin typeface="Cambria Math"/>
                      </a:rPr>
                      <m:t>𝑣𝑐𝑙𝑜𝑐𝑘</m:t>
                    </m:r>
                  </m:oMath>
                </a14:m>
                <a:r>
                  <a:rPr lang="en-US" sz="2000" dirty="0"/>
                  <a:t> to be the vector timestamp of the event.</a:t>
                </a:r>
              </a:p>
              <a:p>
                <a:pPr lvl="1">
                  <a:lnSpc>
                    <a:spcPct val="80000"/>
                  </a:lnSpc>
                  <a:buSzPct val="45000"/>
                  <a:buFont typeface="Wingdings" pitchFamily="2" charset="2"/>
                  <a:buChar char=""/>
                </a:pPr>
                <a:r>
                  <a:rPr lang="en-US" sz="2000" dirty="0"/>
                  <a:t>Whenever process </a:t>
                </a:r>
                <a14:m>
                  <m:oMath xmlns:m="http://schemas.openxmlformats.org/officeDocument/2006/math">
                    <m:r>
                      <a:rPr lang="en-US" sz="2000" i="1" dirty="0" smtClean="0">
                        <a:latin typeface="Cambria Math"/>
                      </a:rPr>
                      <m:t>𝑖</m:t>
                    </m:r>
                  </m:oMath>
                </a14:m>
                <a:r>
                  <a:rPr lang="en-US" sz="2000" dirty="0"/>
                  <a:t> </a:t>
                </a:r>
                <a:r>
                  <a:rPr lang="en-US" sz="2000" dirty="0">
                    <a:solidFill>
                      <a:schemeClr val="accent2">
                        <a:lumMod val="75000"/>
                      </a:schemeClr>
                    </a:solidFill>
                  </a:rPr>
                  <a:t>sends a message</a:t>
                </a:r>
                <a:r>
                  <a:rPr lang="en-US" sz="2000" dirty="0"/>
                  <a:t>, it attaches the vector timestamp of the send event.</a:t>
                </a:r>
              </a:p>
              <a:p>
                <a:pPr lvl="1">
                  <a:lnSpc>
                    <a:spcPct val="80000"/>
                  </a:lnSpc>
                  <a:buSzPct val="45000"/>
                  <a:buFont typeface="Wingdings" pitchFamily="2" charset="2"/>
                  <a:buChar char=""/>
                </a:pPr>
                <a:r>
                  <a:rPr lang="en-US" sz="2000" dirty="0"/>
                  <a:t>When </a:t>
                </a:r>
                <a14:m>
                  <m:oMath xmlns:m="http://schemas.openxmlformats.org/officeDocument/2006/math">
                    <m:r>
                      <a:rPr lang="en-US" sz="2000" i="1" dirty="0" smtClean="0">
                        <a:latin typeface="Cambria Math"/>
                      </a:rPr>
                      <m:t>𝑖</m:t>
                    </m:r>
                  </m:oMath>
                </a14:m>
                <a:r>
                  <a:rPr lang="en-US" sz="2000" dirty="0"/>
                  <a:t> </a:t>
                </a:r>
                <a:r>
                  <a:rPr lang="en-US" sz="2000" dirty="0">
                    <a:solidFill>
                      <a:schemeClr val="accent2">
                        <a:lumMod val="75000"/>
                      </a:schemeClr>
                    </a:solidFill>
                  </a:rPr>
                  <a:t>receives a message</a:t>
                </a:r>
                <a:r>
                  <a:rPr lang="en-US" sz="2000" dirty="0"/>
                  <a:t>, it first increases its </a:t>
                </a:r>
                <a14:m>
                  <m:oMath xmlns:m="http://schemas.openxmlformats.org/officeDocument/2006/math">
                    <m:r>
                      <a:rPr lang="en-US" sz="2000" i="1" dirty="0" smtClean="0">
                        <a:solidFill>
                          <a:schemeClr val="accent1">
                            <a:lumMod val="75000"/>
                          </a:schemeClr>
                        </a:solidFill>
                        <a:latin typeface="Cambria Math"/>
                      </a:rPr>
                      <m:t>𝑣𝑐𝑙𝑜𝑐𝑘</m:t>
                    </m:r>
                  </m:oMath>
                </a14:m>
                <a:r>
                  <a:rPr lang="en-US" sz="2000" dirty="0">
                    <a:solidFill>
                      <a:schemeClr val="accent1">
                        <a:lumMod val="75000"/>
                      </a:schemeClr>
                    </a:solidFill>
                  </a:rPr>
                  <a:t> </a:t>
                </a:r>
                <a:r>
                  <a:rPr lang="en-US" sz="2000" dirty="0"/>
                  <a:t>to the component-wise maximum of </a:t>
                </a:r>
                <a:r>
                  <a:rPr lang="en-US" sz="2000" dirty="0" smtClean="0"/>
                  <a:t>its current </a:t>
                </a:r>
                <a14:m>
                  <m:oMath xmlns:m="http://schemas.openxmlformats.org/officeDocument/2006/math">
                    <m:r>
                      <a:rPr lang="en-US" sz="2000" i="1" dirty="0" smtClean="0">
                        <a:solidFill>
                          <a:schemeClr val="accent1">
                            <a:lumMod val="75000"/>
                          </a:schemeClr>
                        </a:solidFill>
                        <a:latin typeface="Cambria Math"/>
                      </a:rPr>
                      <m:t>𝑣𝑐𝑙𝑜𝑐𝑘</m:t>
                    </m:r>
                  </m:oMath>
                </a14:m>
                <a:r>
                  <a:rPr lang="en-US" sz="2000" dirty="0"/>
                  <a:t> and the incoming vector timestamp.  Then it increments its </a:t>
                </a:r>
                <a14:m>
                  <m:oMath xmlns:m="http://schemas.openxmlformats.org/officeDocument/2006/math">
                    <m:r>
                      <a:rPr lang="en-US" sz="2000" i="1" dirty="0" smtClean="0">
                        <a:solidFill>
                          <a:schemeClr val="accent1">
                            <a:lumMod val="75000"/>
                          </a:schemeClr>
                        </a:solidFill>
                        <a:latin typeface="Cambria Math"/>
                      </a:rPr>
                      <m:t>𝑣𝑐𝑙𝑜𝑐𝑘</m:t>
                    </m:r>
                    <m:r>
                      <a:rPr lang="en-US" sz="2000" i="1" dirty="0">
                        <a:solidFill>
                          <a:schemeClr val="accent1">
                            <a:lumMod val="75000"/>
                          </a:schemeClr>
                        </a:solidFill>
                        <a:latin typeface="Cambria Math"/>
                      </a:rPr>
                      <m:t>(</m:t>
                    </m:r>
                    <m:r>
                      <a:rPr lang="en-US" sz="2000" i="1" dirty="0">
                        <a:solidFill>
                          <a:schemeClr val="accent1">
                            <a:lumMod val="75000"/>
                          </a:schemeClr>
                        </a:solidFill>
                        <a:latin typeface="Cambria Math"/>
                      </a:rPr>
                      <m:t>𝑖</m:t>
                    </m:r>
                    <m:r>
                      <a:rPr lang="en-US" sz="2000" i="1" dirty="0">
                        <a:solidFill>
                          <a:schemeClr val="accent1">
                            <a:lumMod val="75000"/>
                          </a:schemeClr>
                        </a:solidFill>
                        <a:latin typeface="Cambria Math"/>
                      </a:rPr>
                      <m:t>) </m:t>
                    </m:r>
                  </m:oMath>
                </a14:m>
                <a:r>
                  <a:rPr lang="en-US" sz="2000" dirty="0"/>
                  <a:t>as usual, and assigns the new </a:t>
                </a:r>
                <a14:m>
                  <m:oMath xmlns:m="http://schemas.openxmlformats.org/officeDocument/2006/math">
                    <m:r>
                      <a:rPr lang="en-US" sz="2000" i="1" dirty="0" smtClean="0">
                        <a:solidFill>
                          <a:schemeClr val="accent1">
                            <a:lumMod val="75000"/>
                          </a:schemeClr>
                        </a:solidFill>
                        <a:latin typeface="Cambria Math"/>
                      </a:rPr>
                      <m:t>𝑣𝑐𝑙𝑜𝑐𝑘</m:t>
                    </m:r>
                  </m:oMath>
                </a14:m>
                <a:r>
                  <a:rPr lang="en-US" sz="2000" dirty="0"/>
                  <a:t> to the </a:t>
                </a:r>
                <a:r>
                  <a:rPr lang="en-US" sz="2000" dirty="0">
                    <a:solidFill>
                      <a:schemeClr val="accent2">
                        <a:lumMod val="75000"/>
                      </a:schemeClr>
                    </a:solidFill>
                  </a:rPr>
                  <a:t>receive</a:t>
                </a:r>
                <a:r>
                  <a:rPr lang="en-US" sz="2000" dirty="0">
                    <a:solidFill>
                      <a:schemeClr val="accent2"/>
                    </a:solidFill>
                  </a:rPr>
                  <a:t> </a:t>
                </a:r>
                <a:r>
                  <a:rPr lang="en-US" sz="2000" dirty="0"/>
                  <a:t>event.</a:t>
                </a:r>
              </a:p>
              <a:p>
                <a:pPr>
                  <a:lnSpc>
                    <a:spcPct val="80000"/>
                  </a:lnSpc>
                  <a:buSzPct val="45000"/>
                  <a:buFont typeface="Wingdings" pitchFamily="2" charset="2"/>
                  <a:buChar char=""/>
                </a:pPr>
                <a:r>
                  <a:rPr lang="en-US" sz="2400" dirty="0"/>
                  <a:t>A process’ </a:t>
                </a:r>
                <a14:m>
                  <m:oMath xmlns:m="http://schemas.openxmlformats.org/officeDocument/2006/math">
                    <m:r>
                      <a:rPr lang="en-US" sz="2400" i="1" dirty="0" smtClean="0">
                        <a:solidFill>
                          <a:schemeClr val="accent1">
                            <a:lumMod val="75000"/>
                          </a:schemeClr>
                        </a:solidFill>
                        <a:latin typeface="Cambria Math"/>
                      </a:rPr>
                      <m:t>𝑣𝑐𝑙𝑜𝑐𝑘</m:t>
                    </m:r>
                  </m:oMath>
                </a14:m>
                <a:r>
                  <a:rPr lang="en-US" sz="2400" dirty="0">
                    <a:solidFill>
                      <a:schemeClr val="accent2"/>
                    </a:solidFill>
                  </a:rPr>
                  <a:t> </a:t>
                </a:r>
                <a:r>
                  <a:rPr lang="en-US" sz="2400" dirty="0"/>
                  <a:t>represents the latest known “tick values” for all processes.</a:t>
                </a:r>
              </a:p>
              <a:p>
                <a:pPr>
                  <a:lnSpc>
                    <a:spcPct val="80000"/>
                  </a:lnSpc>
                  <a:buSzPct val="45000"/>
                  <a:buFont typeface="Wingdings" pitchFamily="2" charset="2"/>
                  <a:buChar char=""/>
                </a:pPr>
                <a:r>
                  <a:rPr lang="en-US" sz="2400" dirty="0">
                    <a:solidFill>
                      <a:schemeClr val="accent2">
                        <a:lumMod val="75000"/>
                      </a:schemeClr>
                    </a:solidFill>
                  </a:rPr>
                  <a:t>Partially ordered set </a:t>
                </a:r>
                <a14:m>
                  <m:oMath xmlns:m="http://schemas.openxmlformats.org/officeDocument/2006/math">
                    <m:r>
                      <a:rPr lang="en-US" sz="2400" i="1" dirty="0" smtClean="0">
                        <a:solidFill>
                          <a:schemeClr val="accent2">
                            <a:lumMod val="75000"/>
                          </a:schemeClr>
                        </a:solidFill>
                        <a:latin typeface="Cambria Math"/>
                      </a:rPr>
                      <m:t>𝑃</m:t>
                    </m:r>
                  </m:oMath>
                </a14:m>
                <a:r>
                  <a:rPr lang="en-US" sz="2400" dirty="0">
                    <a:solidFill>
                      <a:schemeClr val="accent2">
                        <a:lumMod val="75000"/>
                      </a:schemeClr>
                    </a:solidFill>
                  </a:rPr>
                  <a:t>:  </a:t>
                </a:r>
              </a:p>
              <a:p>
                <a:pPr lvl="1">
                  <a:lnSpc>
                    <a:spcPct val="80000"/>
                  </a:lnSpc>
                  <a:buSzPct val="45000"/>
                  <a:buFont typeface="Wingdings" pitchFamily="2" charset="2"/>
                  <a:buChar char=""/>
                </a:pPr>
                <a:r>
                  <a:rPr lang="en-US" sz="2000" dirty="0"/>
                  <a:t>The vector timestamps, ordered based on </a:t>
                </a:r>
                <a:r>
                  <a:rPr lang="en-US" sz="2000" dirty="0">
                    <a:sym typeface="Symbol" pitchFamily="18" charset="2"/>
                  </a:rPr>
                  <a:t> in all components.</a:t>
                </a:r>
              </a:p>
              <a:p>
                <a:pPr lvl="1">
                  <a:lnSpc>
                    <a:spcPct val="80000"/>
                  </a:lnSpc>
                  <a:buSzPct val="45000"/>
                  <a:buFont typeface="Wingdings" pitchFamily="2" charset="2"/>
                  <a:buChar char=""/>
                </a:pPr>
                <a14:m>
                  <m:oMath xmlns:m="http://schemas.openxmlformats.org/officeDocument/2006/math">
                    <m:r>
                      <a:rPr lang="en-US" sz="2000" i="1" dirty="0" smtClean="0">
                        <a:latin typeface="Cambria Math"/>
                        <a:sym typeface="Symbol" pitchFamily="18" charset="2"/>
                      </a:rPr>
                      <m:t>𝑉</m:t>
                    </m:r>
                    <m:r>
                      <a:rPr lang="en-US" sz="2000" i="1" dirty="0" smtClean="0">
                        <a:latin typeface="Cambria Math"/>
                        <a:sym typeface="Symbol" pitchFamily="18" charset="2"/>
                      </a:rPr>
                      <m:t>  </m:t>
                    </m:r>
                    <m:r>
                      <a:rPr lang="en-US" sz="2000" i="1" dirty="0" smtClean="0">
                        <a:latin typeface="Cambria Math"/>
                        <a:sym typeface="Symbol" pitchFamily="18" charset="2"/>
                      </a:rPr>
                      <m:t>𝑉</m:t>
                    </m:r>
                    <m:r>
                      <a:rPr lang="en-US" sz="2000" i="1" dirty="0" smtClean="0">
                        <a:latin typeface="Cambria Math"/>
                        <a:sym typeface="Symbol" pitchFamily="18" charset="2"/>
                      </a:rPr>
                      <m:t> </m:t>
                    </m:r>
                  </m:oMath>
                </a14:m>
                <a:r>
                  <a:rPr lang="en-US" sz="2000" dirty="0">
                    <a:sym typeface="Symbol" pitchFamily="18" charset="2"/>
                  </a:rPr>
                  <a:t>if and only if </a:t>
                </a:r>
                <a14:m>
                  <m:oMath xmlns:m="http://schemas.openxmlformats.org/officeDocument/2006/math">
                    <m:r>
                      <a:rPr lang="en-US" sz="2000" i="1" dirty="0" smtClean="0">
                        <a:latin typeface="Cambria Math"/>
                        <a:sym typeface="Symbol" pitchFamily="18" charset="2"/>
                      </a:rPr>
                      <m:t>𝑉</m:t>
                    </m:r>
                    <m:r>
                      <a:rPr lang="en-US" sz="2000" i="1" dirty="0" smtClean="0">
                        <a:latin typeface="Cambria Math"/>
                        <a:sym typeface="Symbol" pitchFamily="18" charset="2"/>
                      </a:rPr>
                      <m:t>(</m:t>
                    </m:r>
                    <m:r>
                      <a:rPr lang="en-US" sz="2000" i="1" dirty="0" smtClean="0">
                        <a:latin typeface="Cambria Math"/>
                        <a:sym typeface="Symbol" pitchFamily="18" charset="2"/>
                      </a:rPr>
                      <m:t>𝑖</m:t>
                    </m:r>
                    <m:r>
                      <a:rPr lang="en-US" sz="2000" i="1" dirty="0" smtClean="0">
                        <a:latin typeface="Cambria Math"/>
                        <a:sym typeface="Symbol" pitchFamily="18" charset="2"/>
                      </a:rPr>
                      <m:t>)  </m:t>
                    </m:r>
                    <m:r>
                      <a:rPr lang="en-US" sz="2000" i="1" dirty="0" smtClean="0">
                        <a:latin typeface="Cambria Math"/>
                        <a:sym typeface="Symbol" pitchFamily="18" charset="2"/>
                      </a:rPr>
                      <m:t>𝑉</m:t>
                    </m:r>
                    <m:r>
                      <a:rPr lang="en-US" sz="2000" i="1" dirty="0" smtClean="0">
                        <a:latin typeface="Cambria Math"/>
                        <a:sym typeface="Symbol" pitchFamily="18" charset="2"/>
                      </a:rPr>
                      <m:t>(</m:t>
                    </m:r>
                    <m:r>
                      <a:rPr lang="en-US" sz="2000" i="1" dirty="0" smtClean="0">
                        <a:latin typeface="Cambria Math"/>
                        <a:sym typeface="Symbol" pitchFamily="18" charset="2"/>
                      </a:rPr>
                      <m:t>𝑖</m:t>
                    </m:r>
                    <m:r>
                      <a:rPr lang="en-US" sz="2000" i="1" dirty="0" smtClean="0">
                        <a:latin typeface="Cambria Math"/>
                        <a:sym typeface="Symbol" pitchFamily="18" charset="2"/>
                      </a:rPr>
                      <m:t>) </m:t>
                    </m:r>
                  </m:oMath>
                </a14:m>
                <a:r>
                  <a:rPr lang="en-US" sz="2000" dirty="0">
                    <a:sym typeface="Symbol" pitchFamily="18" charset="2"/>
                  </a:rPr>
                  <a:t>for all </a:t>
                </a:r>
                <a14:m>
                  <m:oMath xmlns:m="http://schemas.openxmlformats.org/officeDocument/2006/math">
                    <m:r>
                      <a:rPr lang="en-US" sz="2000" i="1" dirty="0" smtClean="0">
                        <a:latin typeface="Cambria Math"/>
                        <a:sym typeface="Symbol" pitchFamily="18" charset="2"/>
                      </a:rPr>
                      <m:t>𝑖</m:t>
                    </m:r>
                  </m:oMath>
                </a14:m>
                <a:r>
                  <a:rPr lang="en-US" sz="2000" dirty="0">
                    <a:sym typeface="Symbol" pitchFamily="18" charset="2"/>
                  </a:rPr>
                  <a:t>.</a:t>
                </a:r>
              </a:p>
              <a:p>
                <a:pPr lvl="1">
                  <a:lnSpc>
                    <a:spcPct val="80000"/>
                  </a:lnSpc>
                  <a:buSzPct val="45000"/>
                  <a:buFont typeface="Wingdings" pitchFamily="2" charset="2"/>
                  <a:buChar char=""/>
                </a:pPr>
                <a:endParaRPr lang="en-US" sz="1800" dirty="0">
                  <a:sym typeface="Symbol" pitchFamily="18" charset="2"/>
                </a:endParaRPr>
              </a:p>
            </p:txBody>
          </p:sp>
        </mc:Choice>
        <mc:Fallback xmlns="">
          <p:sp>
            <p:nvSpPr>
              <p:cNvPr id="68611" name="Rectangle 3"/>
              <p:cNvSpPr>
                <a:spLocks noGrp="1" noRot="1" noChangeAspect="1" noMove="1" noResize="1" noEditPoints="1" noAdjustHandles="1" noChangeArrowheads="1" noChangeShapeType="1" noTextEdit="1"/>
              </p:cNvSpPr>
              <p:nvPr>
                <p:ph type="body" idx="1"/>
              </p:nvPr>
            </p:nvSpPr>
            <p:spPr>
              <a:xfrm>
                <a:off x="304800" y="1143000"/>
                <a:ext cx="8534400" cy="5715001"/>
              </a:xfrm>
              <a:blipFill rotWithShape="1">
                <a:blip r:embed="rId3"/>
                <a:stretch>
                  <a:fillRect t="-2028" r="-1286"/>
                </a:stretch>
              </a:blipFill>
            </p:spPr>
            <p:txBody>
              <a:bodyPr/>
              <a:lstStyle/>
              <a:p>
                <a:r>
                  <a:rPr lang="en-US">
                    <a:noFill/>
                  </a:rPr>
                  <a:t> </a:t>
                </a:r>
              </a:p>
            </p:txBody>
          </p:sp>
        </mc:Fallback>
      </mc:AlternateContent>
    </p:spTree>
    <p:extLst>
      <p:ext uri="{BB962C8B-B14F-4D97-AF65-F5344CB8AC3E}">
        <p14:creationId xmlns:p14="http://schemas.microsoft.com/office/powerpoint/2010/main" val="17766589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6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6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61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861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861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61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z="4000"/>
              <a:t>Key theorems about vector clocks</a:t>
            </a:r>
          </a:p>
        </p:txBody>
      </p:sp>
      <mc:AlternateContent xmlns:mc="http://schemas.openxmlformats.org/markup-compatibility/2006" xmlns:a14="http://schemas.microsoft.com/office/drawing/2010/main">
        <mc:Choice Requires="a14">
          <p:sp>
            <p:nvSpPr>
              <p:cNvPr id="173059" name="Rectangle 3"/>
              <p:cNvSpPr>
                <a:spLocks noGrp="1" noChangeArrowheads="1"/>
              </p:cNvSpPr>
              <p:nvPr>
                <p:ph type="body" idx="1"/>
              </p:nvPr>
            </p:nvSpPr>
            <p:spPr>
              <a:xfrm>
                <a:off x="457200" y="1423988"/>
                <a:ext cx="8229600" cy="5205412"/>
              </a:xfrm>
            </p:spPr>
            <p:txBody>
              <a:bodyPr/>
              <a:lstStyle/>
              <a:p>
                <a:pPr>
                  <a:lnSpc>
                    <a:spcPct val="90000"/>
                  </a:lnSpc>
                </a:pPr>
                <a:r>
                  <a:rPr lang="en-US" sz="2400" dirty="0" smtClean="0">
                    <a:solidFill>
                      <a:srgbClr val="990033"/>
                    </a:solidFill>
                  </a:rPr>
                  <a:t>Theorem 1:</a:t>
                </a:r>
                <a:r>
                  <a:rPr lang="en-US" sz="2400" dirty="0"/>
                  <a:t>  The vector clock assignment is a weak logical time assignment.</a:t>
                </a:r>
              </a:p>
              <a:p>
                <a:pPr>
                  <a:lnSpc>
                    <a:spcPct val="90000"/>
                  </a:lnSpc>
                </a:pPr>
                <a:r>
                  <a:rPr lang="en-US" sz="2400" dirty="0">
                    <a:solidFill>
                      <a:srgbClr val="990033"/>
                    </a:solidFill>
                  </a:rPr>
                  <a:t>Lemma 1:</a:t>
                </a:r>
                <a:r>
                  <a:rPr lang="en-US" sz="2400" dirty="0"/>
                  <a:t>  If event </a:t>
                </a:r>
                <a14:m>
                  <m:oMath xmlns:m="http://schemas.openxmlformats.org/officeDocument/2006/math">
                    <m:r>
                      <a:rPr lang="en-US" sz="2400" i="1" dirty="0" smtClean="0">
                        <a:latin typeface="Cambria Math"/>
                        <a:sym typeface="Symbol" pitchFamily="18" charset="2"/>
                      </a:rPr>
                      <m:t></m:t>
                    </m:r>
                  </m:oMath>
                </a14:m>
                <a:r>
                  <a:rPr lang="en-US" sz="2400" dirty="0">
                    <a:sym typeface="Symbol" pitchFamily="18" charset="2"/>
                  </a:rPr>
                  <a:t> causally precedes event </a:t>
                </a:r>
                <a14:m>
                  <m:oMath xmlns:m="http://schemas.openxmlformats.org/officeDocument/2006/math">
                    <m:sSup>
                      <m:sSupPr>
                        <m:ctrlPr>
                          <a:rPr lang="en-US" sz="2400" b="0" i="1" smtClean="0">
                            <a:latin typeface="Cambria Math"/>
                            <a:sym typeface="Symbol" pitchFamily="18" charset="2"/>
                          </a:rPr>
                        </m:ctrlPr>
                      </m:sSupPr>
                      <m:e>
                        <m:r>
                          <a:rPr lang="en-US" sz="2400" b="0" i="1" smtClean="0">
                            <a:latin typeface="Cambria Math"/>
                            <a:sym typeface="Symbol" pitchFamily="18" charset="2"/>
                          </a:rPr>
                          <m:t>𝜋</m:t>
                        </m:r>
                      </m:e>
                      <m:sup>
                        <m:r>
                          <a:rPr lang="en-US" sz="2400" b="0" i="1" smtClean="0">
                            <a:latin typeface="Cambria Math"/>
                            <a:sym typeface="Symbol" pitchFamily="18" charset="2"/>
                          </a:rPr>
                          <m:t>′</m:t>
                        </m:r>
                      </m:sup>
                    </m:sSup>
                  </m:oMath>
                </a14:m>
                <a:r>
                  <a:rPr lang="en-US" sz="2400" dirty="0" smtClean="0">
                    <a:sym typeface="Symbol" pitchFamily="18" charset="2"/>
                  </a:rPr>
                  <a:t>, </a:t>
                </a:r>
                <a:r>
                  <a:rPr lang="en-US" sz="2400" dirty="0">
                    <a:sym typeface="Symbol" pitchFamily="18" charset="2"/>
                  </a:rPr>
                  <a:t>then the logical times are ordered, in the same order.</a:t>
                </a:r>
              </a:p>
              <a:p>
                <a:pPr>
                  <a:lnSpc>
                    <a:spcPct val="90000"/>
                  </a:lnSpc>
                </a:pPr>
                <a:r>
                  <a:rPr lang="en-US" sz="2400" dirty="0">
                    <a:solidFill>
                      <a:srgbClr val="990033"/>
                    </a:solidFill>
                    <a:sym typeface="Symbol" pitchFamily="18" charset="2"/>
                  </a:rPr>
                  <a:t>Proof:</a:t>
                </a:r>
                <a:r>
                  <a:rPr lang="en-US" sz="2400" dirty="0">
                    <a:sym typeface="Symbol" pitchFamily="18" charset="2"/>
                  </a:rPr>
                  <a:t>  </a:t>
                </a:r>
              </a:p>
              <a:p>
                <a:pPr lvl="1">
                  <a:lnSpc>
                    <a:spcPct val="90000"/>
                  </a:lnSpc>
                </a:pPr>
                <a:r>
                  <a:rPr lang="en-US" sz="2000" dirty="0">
                    <a:sym typeface="Symbol" pitchFamily="18" charset="2"/>
                  </a:rPr>
                  <a:t>True for direct causality.</a:t>
                </a:r>
              </a:p>
              <a:p>
                <a:pPr lvl="1">
                  <a:lnSpc>
                    <a:spcPct val="90000"/>
                  </a:lnSpc>
                </a:pPr>
                <a:r>
                  <a:rPr lang="en-US" sz="2000" dirty="0">
                    <a:sym typeface="Symbol" pitchFamily="18" charset="2"/>
                  </a:rPr>
                  <a:t>Use induction on number of direct causality relationships.</a:t>
                </a:r>
              </a:p>
              <a:p>
                <a:pPr>
                  <a:lnSpc>
                    <a:spcPct val="90000"/>
                  </a:lnSpc>
                </a:pPr>
                <a:r>
                  <a:rPr lang="en-US" sz="2400" dirty="0">
                    <a:sym typeface="Symbol" pitchFamily="18" charset="2"/>
                  </a:rPr>
                  <a:t>Claim this assignment </a:t>
                </a:r>
                <a:r>
                  <a:rPr lang="en-US" sz="2400" dirty="0">
                    <a:solidFill>
                      <a:srgbClr val="990033"/>
                    </a:solidFill>
                    <a:sym typeface="Symbol" pitchFamily="18" charset="2"/>
                  </a:rPr>
                  <a:t>exactly captures causality:</a:t>
                </a:r>
              </a:p>
              <a:p>
                <a:pPr>
                  <a:lnSpc>
                    <a:spcPct val="90000"/>
                  </a:lnSpc>
                </a:pPr>
                <a:r>
                  <a:rPr lang="en-US" sz="2400" dirty="0">
                    <a:solidFill>
                      <a:srgbClr val="990033"/>
                    </a:solidFill>
                  </a:rPr>
                  <a:t>Lemma 2:</a:t>
                </a:r>
                <a:r>
                  <a:rPr lang="en-US" sz="2400" dirty="0"/>
                  <a:t>  If the vector timestamp </a:t>
                </a:r>
                <a14:m>
                  <m:oMath xmlns:m="http://schemas.openxmlformats.org/officeDocument/2006/math">
                    <m:r>
                      <a:rPr lang="en-US" sz="2400" i="1" dirty="0" smtClean="0">
                        <a:latin typeface="Cambria Math"/>
                      </a:rPr>
                      <m:t>𝑉</m:t>
                    </m:r>
                  </m:oMath>
                </a14:m>
                <a:r>
                  <a:rPr lang="en-US" sz="2400" dirty="0"/>
                  <a:t> of event </a:t>
                </a:r>
                <a:r>
                  <a:rPr lang="en-US" sz="2400" dirty="0">
                    <a:sym typeface="Symbol" pitchFamily="18" charset="2"/>
                  </a:rPr>
                  <a:t> is (component-wise)  the vector timestamp </a:t>
                </a:r>
                <a14:m>
                  <m:oMath xmlns:m="http://schemas.openxmlformats.org/officeDocument/2006/math">
                    <m:r>
                      <a:rPr lang="en-US" sz="2400" i="1" dirty="0" smtClean="0">
                        <a:latin typeface="Cambria Math"/>
                        <a:sym typeface="Symbol" pitchFamily="18" charset="2"/>
                      </a:rPr>
                      <m:t>𝑉</m:t>
                    </m:r>
                    <m:r>
                      <a:rPr lang="en-US" sz="2400" i="1" dirty="0" smtClean="0">
                        <a:latin typeface="Cambria Math"/>
                        <a:sym typeface="Symbol" pitchFamily="18" charset="2"/>
                      </a:rPr>
                      <m:t></m:t>
                    </m:r>
                  </m:oMath>
                </a14:m>
                <a:r>
                  <a:rPr lang="en-US" sz="2400" dirty="0">
                    <a:sym typeface="Symbol" pitchFamily="18" charset="2"/>
                  </a:rPr>
                  <a:t> of </a:t>
                </a:r>
                <a:r>
                  <a:rPr lang="en-US" sz="2400" dirty="0" smtClean="0">
                    <a:sym typeface="Symbol" pitchFamily="18" charset="2"/>
                  </a:rPr>
                  <a:t>event </a:t>
                </a:r>
                <a14:m>
                  <m:oMath xmlns:m="http://schemas.openxmlformats.org/officeDocument/2006/math">
                    <m:sSup>
                      <m:sSupPr>
                        <m:ctrlPr>
                          <a:rPr lang="en-US" sz="2400" b="0" i="1" smtClean="0">
                            <a:latin typeface="Cambria Math"/>
                            <a:sym typeface="Symbol" pitchFamily="18" charset="2"/>
                          </a:rPr>
                        </m:ctrlPr>
                      </m:sSupPr>
                      <m:e>
                        <m:r>
                          <a:rPr lang="en-US" sz="2400" b="0" i="1" smtClean="0">
                            <a:latin typeface="Cambria Math"/>
                            <a:sym typeface="Symbol" pitchFamily="18" charset="2"/>
                          </a:rPr>
                          <m:t>𝜋</m:t>
                        </m:r>
                      </m:e>
                      <m:sup>
                        <m:r>
                          <a:rPr lang="en-US" sz="2400" b="0" i="1" smtClean="0">
                            <a:latin typeface="Cambria Math"/>
                            <a:sym typeface="Symbol" pitchFamily="18" charset="2"/>
                          </a:rPr>
                          <m:t>′</m:t>
                        </m:r>
                      </m:sup>
                    </m:sSup>
                    <m:r>
                      <a:rPr lang="en-US" sz="2400" b="0" i="1" smtClean="0">
                        <a:latin typeface="Cambria Math"/>
                        <a:sym typeface="Symbol" pitchFamily="18" charset="2"/>
                      </a:rPr>
                      <m:t>≠</m:t>
                    </m:r>
                    <m:r>
                      <a:rPr lang="en-US" sz="2400" b="0" i="1" smtClean="0">
                        <a:latin typeface="Cambria Math"/>
                        <a:sym typeface="Symbol" pitchFamily="18" charset="2"/>
                      </a:rPr>
                      <m:t>𝜋</m:t>
                    </m:r>
                  </m:oMath>
                </a14:m>
                <a:r>
                  <a:rPr lang="en-US" sz="2400" dirty="0" smtClean="0">
                    <a:sym typeface="Symbol" pitchFamily="18" charset="2"/>
                  </a:rPr>
                  <a:t>, </a:t>
                </a:r>
                <a:r>
                  <a:rPr lang="en-US" sz="2400" dirty="0">
                    <a:sym typeface="Symbol" pitchFamily="18" charset="2"/>
                  </a:rPr>
                  <a:t>then  causally precedes .</a:t>
                </a:r>
              </a:p>
              <a:p>
                <a:pPr>
                  <a:lnSpc>
                    <a:spcPct val="90000"/>
                  </a:lnSpc>
                </a:pPr>
                <a:r>
                  <a:rPr lang="en-US" sz="2400" dirty="0">
                    <a:solidFill>
                      <a:srgbClr val="990033"/>
                    </a:solidFill>
                    <a:sym typeface="Symbol" pitchFamily="18" charset="2"/>
                  </a:rPr>
                  <a:t>Proof:</a:t>
                </a:r>
                <a:r>
                  <a:rPr lang="en-US" sz="2400" dirty="0">
                    <a:sym typeface="Symbol" pitchFamily="18" charset="2"/>
                  </a:rPr>
                  <a:t>  Prove the contrapositive:  Assume </a:t>
                </a:r>
                <a14:m>
                  <m:oMath xmlns:m="http://schemas.openxmlformats.org/officeDocument/2006/math">
                    <m:r>
                      <a:rPr lang="en-US" sz="2400" i="1" dirty="0" smtClean="0">
                        <a:latin typeface="Cambria Math"/>
                        <a:sym typeface="Symbol" pitchFamily="18" charset="2"/>
                      </a:rPr>
                      <m:t> </m:t>
                    </m:r>
                  </m:oMath>
                </a14:m>
                <a:r>
                  <a:rPr lang="en-US" sz="2400" dirty="0">
                    <a:sym typeface="Symbol" pitchFamily="18" charset="2"/>
                  </a:rPr>
                  <a:t> does not causally precede  and show that </a:t>
                </a:r>
                <a14:m>
                  <m:oMath xmlns:m="http://schemas.openxmlformats.org/officeDocument/2006/math">
                    <m:r>
                      <a:rPr lang="en-US" sz="2400" i="1" dirty="0" smtClean="0">
                        <a:latin typeface="Cambria Math"/>
                        <a:sym typeface="Symbol" pitchFamily="18" charset="2"/>
                      </a:rPr>
                      <m:t>𝑉</m:t>
                    </m:r>
                    <m:r>
                      <a:rPr lang="en-US" sz="2400" i="1" dirty="0" smtClean="0">
                        <a:latin typeface="Cambria Math"/>
                        <a:sym typeface="Symbol" pitchFamily="18" charset="2"/>
                      </a:rPr>
                      <m:t> </m:t>
                    </m:r>
                  </m:oMath>
                </a14:m>
                <a:r>
                  <a:rPr lang="en-US" sz="2400" dirty="0">
                    <a:sym typeface="Symbol" pitchFamily="18" charset="2"/>
                  </a:rPr>
                  <a:t>is not </a:t>
                </a:r>
                <a14:m>
                  <m:oMath xmlns:m="http://schemas.openxmlformats.org/officeDocument/2006/math">
                    <m:r>
                      <a:rPr lang="en-US" sz="2400" i="1" dirty="0" smtClean="0">
                        <a:latin typeface="Cambria Math"/>
                        <a:sym typeface="Symbol" pitchFamily="18" charset="2"/>
                      </a:rPr>
                      <m:t> </m:t>
                    </m:r>
                    <m:r>
                      <a:rPr lang="en-US" sz="2400" i="1" dirty="0" smtClean="0">
                        <a:latin typeface="Cambria Math"/>
                        <a:sym typeface="Symbol" pitchFamily="18" charset="2"/>
                      </a:rPr>
                      <m:t>𝑉</m:t>
                    </m:r>
                    <m:r>
                      <a:rPr lang="en-US" sz="2400" i="1" dirty="0" smtClean="0">
                        <a:latin typeface="Cambria Math"/>
                        <a:sym typeface="Symbol" pitchFamily="18" charset="2"/>
                      </a:rPr>
                      <m:t>.</m:t>
                    </m:r>
                  </m:oMath>
                </a14:m>
                <a:endParaRPr lang="en-US" sz="2400" dirty="0">
                  <a:sym typeface="Symbol" pitchFamily="18" charset="2"/>
                </a:endParaRPr>
              </a:p>
            </p:txBody>
          </p:sp>
        </mc:Choice>
        <mc:Fallback xmlns="">
          <p:sp>
            <p:nvSpPr>
              <p:cNvPr id="173059" name="Rectangle 3"/>
              <p:cNvSpPr>
                <a:spLocks noGrp="1" noRot="1" noChangeAspect="1" noMove="1" noResize="1" noEditPoints="1" noAdjustHandles="1" noChangeArrowheads="1" noChangeShapeType="1" noTextEdit="1"/>
              </p:cNvSpPr>
              <p:nvPr>
                <p:ph type="body" idx="1"/>
              </p:nvPr>
            </p:nvSpPr>
            <p:spPr>
              <a:xfrm>
                <a:off x="457200" y="1423988"/>
                <a:ext cx="8229600" cy="5205412"/>
              </a:xfrm>
              <a:blipFill rotWithShape="1">
                <a:blip r:embed="rId2"/>
                <a:stretch>
                  <a:fillRect l="-963" t="-1639" r="-1333"/>
                </a:stretch>
              </a:blipFill>
            </p:spPr>
            <p:txBody>
              <a:bodyPr/>
              <a:lstStyle/>
              <a:p>
                <a:r>
                  <a:rPr lang="en-US">
                    <a:noFill/>
                  </a:rPr>
                  <a:t> </a:t>
                </a:r>
              </a:p>
            </p:txBody>
          </p:sp>
        </mc:Fallback>
      </mc:AlternateContent>
    </p:spTree>
    <p:extLst>
      <p:ext uri="{BB962C8B-B14F-4D97-AF65-F5344CB8AC3E}">
        <p14:creationId xmlns:p14="http://schemas.microsoft.com/office/powerpoint/2010/main" val="3000534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05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05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30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30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30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30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a:t>Proof of </a:t>
            </a:r>
            <a:r>
              <a:rPr lang="en-US" dirty="0" smtClean="0"/>
              <a:t>Lemma </a:t>
            </a:r>
            <a:r>
              <a:rPr lang="en-US" dirty="0"/>
              <a:t>2</a:t>
            </a:r>
          </a:p>
        </p:txBody>
      </p:sp>
      <mc:AlternateContent xmlns:mc="http://schemas.openxmlformats.org/markup-compatibility/2006">
        <mc:Choice xmlns:a14="http://schemas.microsoft.com/office/drawing/2010/main" Requires="a14">
          <p:sp>
            <p:nvSpPr>
              <p:cNvPr id="128003" name="Rectangle 3"/>
              <p:cNvSpPr>
                <a:spLocks noGrp="1" noChangeArrowheads="1"/>
              </p:cNvSpPr>
              <p:nvPr>
                <p:ph type="body" idx="1"/>
              </p:nvPr>
            </p:nvSpPr>
            <p:spPr>
              <a:xfrm>
                <a:off x="457921" y="1424310"/>
                <a:ext cx="8229600" cy="4493272"/>
              </a:xfrm>
            </p:spPr>
            <p:txBody>
              <a:bodyPr/>
              <a:lstStyle/>
              <a:p>
                <a:pPr>
                  <a:lnSpc>
                    <a:spcPct val="90000"/>
                  </a:lnSpc>
                </a:pPr>
                <a:r>
                  <a:rPr lang="en-US" sz="2500" dirty="0" smtClean="0">
                    <a:solidFill>
                      <a:srgbClr val="990033"/>
                    </a:solidFill>
                  </a:rPr>
                  <a:t>Lemma 2:</a:t>
                </a:r>
                <a:r>
                  <a:rPr lang="en-US" sz="2500" dirty="0"/>
                  <a:t>  If the vector timestamp </a:t>
                </a:r>
                <a14:m>
                  <m:oMath xmlns:m="http://schemas.openxmlformats.org/officeDocument/2006/math">
                    <m:r>
                      <a:rPr lang="en-US" sz="2500" i="1" dirty="0" smtClean="0">
                        <a:latin typeface="Cambria Math"/>
                      </a:rPr>
                      <m:t>𝑉</m:t>
                    </m:r>
                    <m:r>
                      <a:rPr lang="en-US" sz="2500" i="1" dirty="0" smtClean="0">
                        <a:latin typeface="Cambria Math"/>
                      </a:rPr>
                      <m:t> </m:t>
                    </m:r>
                  </m:oMath>
                </a14:m>
                <a:r>
                  <a:rPr lang="en-US" sz="2500" dirty="0"/>
                  <a:t>of event </a:t>
                </a:r>
                <a:r>
                  <a:rPr lang="en-US" sz="2500" dirty="0">
                    <a:sym typeface="Symbol" pitchFamily="18" charset="2"/>
                  </a:rPr>
                  <a:t> is (component-wise)  the vector timestamp </a:t>
                </a:r>
                <a14:m>
                  <m:oMath xmlns:m="http://schemas.openxmlformats.org/officeDocument/2006/math">
                    <m:r>
                      <a:rPr lang="en-US" sz="2500" i="1" dirty="0" smtClean="0">
                        <a:latin typeface="Cambria Math"/>
                        <a:sym typeface="Symbol" pitchFamily="18" charset="2"/>
                      </a:rPr>
                      <m:t>𝑉</m:t>
                    </m:r>
                    <m:r>
                      <a:rPr lang="en-US" sz="2500" i="1" dirty="0" smtClean="0">
                        <a:latin typeface="Cambria Math"/>
                        <a:sym typeface="Symbol" pitchFamily="18" charset="2"/>
                      </a:rPr>
                      <m:t></m:t>
                    </m:r>
                  </m:oMath>
                </a14:m>
                <a:r>
                  <a:rPr lang="en-US" sz="2500" dirty="0">
                    <a:sym typeface="Symbol" pitchFamily="18" charset="2"/>
                  </a:rPr>
                  <a:t> of event </a:t>
                </a:r>
                <a14:m>
                  <m:oMath xmlns:m="http://schemas.openxmlformats.org/officeDocument/2006/math">
                    <m:sSup>
                      <m:sSupPr>
                        <m:ctrlPr>
                          <a:rPr lang="en-US" sz="2800" i="1">
                            <a:latin typeface="Cambria Math"/>
                            <a:sym typeface="Symbol" pitchFamily="18" charset="2"/>
                          </a:rPr>
                        </m:ctrlPr>
                      </m:sSupPr>
                      <m:e>
                        <m:r>
                          <a:rPr lang="en-US" sz="2800" i="1">
                            <a:latin typeface="Cambria Math"/>
                            <a:sym typeface="Symbol" pitchFamily="18" charset="2"/>
                          </a:rPr>
                          <m:t>𝜋</m:t>
                        </m:r>
                      </m:e>
                      <m:sup>
                        <m:r>
                          <a:rPr lang="en-US" sz="2800" i="1">
                            <a:latin typeface="Cambria Math"/>
                            <a:sym typeface="Symbol" pitchFamily="18" charset="2"/>
                          </a:rPr>
                          <m:t>′</m:t>
                        </m:r>
                      </m:sup>
                    </m:sSup>
                    <m:r>
                      <a:rPr lang="en-US" sz="2800" i="1">
                        <a:latin typeface="Cambria Math"/>
                        <a:sym typeface="Symbol" pitchFamily="18" charset="2"/>
                      </a:rPr>
                      <m:t>≠</m:t>
                    </m:r>
                    <m:r>
                      <a:rPr lang="en-US" sz="2800" i="1">
                        <a:latin typeface="Cambria Math"/>
                        <a:sym typeface="Symbol" pitchFamily="18" charset="2"/>
                      </a:rPr>
                      <m:t>𝜋</m:t>
                    </m:r>
                  </m:oMath>
                </a14:m>
                <a:r>
                  <a:rPr lang="en-US" sz="2500" dirty="0" smtClean="0">
                    <a:sym typeface="Symbol" pitchFamily="18" charset="2"/>
                  </a:rPr>
                  <a:t>, </a:t>
                </a:r>
                <a:r>
                  <a:rPr lang="en-US" sz="2500" dirty="0">
                    <a:sym typeface="Symbol" pitchFamily="18" charset="2"/>
                  </a:rPr>
                  <a:t>then  causally precedes .</a:t>
                </a:r>
              </a:p>
              <a:p>
                <a:pPr>
                  <a:lnSpc>
                    <a:spcPct val="90000"/>
                  </a:lnSpc>
                </a:pPr>
                <a:r>
                  <a:rPr lang="en-US" sz="2500" dirty="0">
                    <a:solidFill>
                      <a:srgbClr val="990033"/>
                    </a:solidFill>
                    <a:sym typeface="Symbol" pitchFamily="18" charset="2"/>
                  </a:rPr>
                  <a:t>Proof:</a:t>
                </a:r>
                <a:r>
                  <a:rPr lang="en-US" sz="2500" dirty="0">
                    <a:sym typeface="Symbol" pitchFamily="18" charset="2"/>
                  </a:rPr>
                  <a:t>  </a:t>
                </a:r>
              </a:p>
              <a:p>
                <a:pPr lvl="1">
                  <a:lnSpc>
                    <a:spcPct val="90000"/>
                  </a:lnSpc>
                </a:pPr>
                <a:r>
                  <a:rPr lang="en-US" sz="2200" dirty="0">
                    <a:sym typeface="Symbol" pitchFamily="18" charset="2"/>
                  </a:rPr>
                  <a:t>Prove the contrapositive:  Assume   does not causally precede  and show that </a:t>
                </a:r>
                <a14:m>
                  <m:oMath xmlns:m="http://schemas.openxmlformats.org/officeDocument/2006/math">
                    <m:r>
                      <a:rPr lang="en-US" sz="2200" i="1" dirty="0" smtClean="0">
                        <a:latin typeface="Cambria Math"/>
                        <a:sym typeface="Symbol" pitchFamily="18" charset="2"/>
                      </a:rPr>
                      <m:t>𝑉</m:t>
                    </m:r>
                    <m:r>
                      <a:rPr lang="en-US" sz="2200" i="1" dirty="0" smtClean="0">
                        <a:latin typeface="Cambria Math"/>
                        <a:sym typeface="Symbol" pitchFamily="18" charset="2"/>
                      </a:rPr>
                      <m:t> </m:t>
                    </m:r>
                  </m:oMath>
                </a14:m>
                <a:r>
                  <a:rPr lang="en-US" sz="2200" dirty="0">
                    <a:sym typeface="Symbol" pitchFamily="18" charset="2"/>
                  </a:rPr>
                  <a:t>is not </a:t>
                </a:r>
                <a14:m>
                  <m:oMath xmlns:m="http://schemas.openxmlformats.org/officeDocument/2006/math">
                    <m:r>
                      <a:rPr lang="en-US" sz="2200" i="1" dirty="0" smtClean="0">
                        <a:latin typeface="Cambria Math"/>
                        <a:sym typeface="Symbol" pitchFamily="18" charset="2"/>
                      </a:rPr>
                      <m:t> </m:t>
                    </m:r>
                    <m:r>
                      <a:rPr lang="en-US" sz="2200" i="1" dirty="0" smtClean="0">
                        <a:latin typeface="Cambria Math"/>
                        <a:sym typeface="Symbol" pitchFamily="18" charset="2"/>
                      </a:rPr>
                      <m:t>𝑉</m:t>
                    </m:r>
                    <m:r>
                      <a:rPr lang="en-US" sz="2200" i="1" dirty="0" smtClean="0">
                        <a:latin typeface="Cambria Math"/>
                        <a:sym typeface="Symbol" pitchFamily="18" charset="2"/>
                      </a:rPr>
                      <m:t>.</m:t>
                    </m:r>
                  </m:oMath>
                </a14:m>
                <a:endParaRPr lang="en-US" sz="2200" dirty="0">
                  <a:sym typeface="Symbol" pitchFamily="18" charset="2"/>
                </a:endParaRPr>
              </a:p>
              <a:p>
                <a:pPr lvl="1">
                  <a:lnSpc>
                    <a:spcPct val="90000"/>
                  </a:lnSpc>
                </a:pPr>
                <a:r>
                  <a:rPr lang="en-US" sz="2200" dirty="0">
                    <a:solidFill>
                      <a:srgbClr val="990033"/>
                    </a:solidFill>
                    <a:sym typeface="Symbol" pitchFamily="18" charset="2"/>
                  </a:rPr>
                  <a:t>Case 1:</a:t>
                </a:r>
                <a:r>
                  <a:rPr lang="en-US" sz="2200" dirty="0">
                    <a:sym typeface="Symbol" pitchFamily="18" charset="2"/>
                  </a:rPr>
                  <a:t>   and  are events of the same process i.</a:t>
                </a:r>
              </a:p>
              <a:p>
                <a:pPr lvl="2">
                  <a:lnSpc>
                    <a:spcPct val="90000"/>
                  </a:lnSpc>
                </a:pPr>
                <a:r>
                  <a:rPr lang="en-US" sz="1800" dirty="0">
                    <a:sym typeface="Symbol" pitchFamily="18" charset="2"/>
                  </a:rPr>
                  <a:t>Then since  does not causally precede , it must be that  precedes  in time. </a:t>
                </a:r>
              </a:p>
              <a:p>
                <a:pPr lvl="2">
                  <a:lnSpc>
                    <a:spcPct val="90000"/>
                  </a:lnSpc>
                </a:pPr>
                <a:r>
                  <a:rPr lang="en-US" sz="1800" dirty="0">
                    <a:sym typeface="Symbol" pitchFamily="18" charset="2"/>
                  </a:rPr>
                  <a:t>Then </a:t>
                </a:r>
                <a14:m>
                  <m:oMath xmlns:m="http://schemas.openxmlformats.org/officeDocument/2006/math">
                    <m:r>
                      <a:rPr lang="en-US" sz="1800" i="1" dirty="0" smtClean="0">
                        <a:latin typeface="Cambria Math"/>
                        <a:sym typeface="Symbol" pitchFamily="18" charset="2"/>
                      </a:rPr>
                      <m:t>𝑉</m:t>
                    </m:r>
                    <m:r>
                      <a:rPr lang="en-US" sz="1800" i="1" dirty="0" smtClean="0">
                        <a:latin typeface="Cambria Math"/>
                        <a:sym typeface="Symbol" pitchFamily="18" charset="2"/>
                      </a:rPr>
                      <m:t>(</m:t>
                    </m:r>
                    <m:r>
                      <a:rPr lang="en-US" sz="1800" i="1" dirty="0" smtClean="0">
                        <a:latin typeface="Cambria Math"/>
                        <a:sym typeface="Symbol" pitchFamily="18" charset="2"/>
                      </a:rPr>
                      <m:t>𝑖</m:t>
                    </m:r>
                    <m:r>
                      <a:rPr lang="en-US" sz="1800" i="1" dirty="0" smtClean="0">
                        <a:latin typeface="Cambria Math"/>
                        <a:sym typeface="Symbol" pitchFamily="18" charset="2"/>
                      </a:rPr>
                      <m:t>) &lt; </m:t>
                    </m:r>
                    <m:r>
                      <a:rPr lang="en-US" sz="1800" i="1" dirty="0" smtClean="0">
                        <a:latin typeface="Cambria Math"/>
                        <a:sym typeface="Symbol" pitchFamily="18" charset="2"/>
                      </a:rPr>
                      <m:t>𝑉</m:t>
                    </m:r>
                    <m:r>
                      <a:rPr lang="en-US" sz="1800" i="1" dirty="0" smtClean="0">
                        <a:latin typeface="Cambria Math"/>
                        <a:sym typeface="Symbol" pitchFamily="18" charset="2"/>
                      </a:rPr>
                      <m:t>(</m:t>
                    </m:r>
                    <m:r>
                      <a:rPr lang="en-US" sz="1800" i="1" dirty="0" smtClean="0">
                        <a:latin typeface="Cambria Math"/>
                        <a:sym typeface="Symbol" pitchFamily="18" charset="2"/>
                      </a:rPr>
                      <m:t>𝑖</m:t>
                    </m:r>
                    <m:r>
                      <a:rPr lang="en-US" sz="1800" i="1" dirty="0" smtClean="0">
                        <a:latin typeface="Cambria Math"/>
                        <a:sym typeface="Symbol" pitchFamily="18" charset="2"/>
                      </a:rPr>
                      <m:t>).</m:t>
                    </m:r>
                  </m:oMath>
                </a14:m>
                <a:endParaRPr lang="en-US" sz="1800" dirty="0">
                  <a:sym typeface="Symbol" pitchFamily="18" charset="2"/>
                </a:endParaRPr>
              </a:p>
              <a:p>
                <a:pPr lvl="2">
                  <a:lnSpc>
                    <a:spcPct val="90000"/>
                  </a:lnSpc>
                </a:pPr>
                <a:r>
                  <a:rPr lang="en-US" sz="1800" dirty="0">
                    <a:sym typeface="Symbol" pitchFamily="18" charset="2"/>
                  </a:rPr>
                  <a:t>So </a:t>
                </a:r>
                <a14:m>
                  <m:oMath xmlns:m="http://schemas.openxmlformats.org/officeDocument/2006/math">
                    <m:r>
                      <a:rPr lang="en-US" sz="1800" i="1" dirty="0" smtClean="0">
                        <a:latin typeface="Cambria Math"/>
                        <a:sym typeface="Symbol" pitchFamily="18" charset="2"/>
                      </a:rPr>
                      <m:t>𝑉</m:t>
                    </m:r>
                    <m:r>
                      <a:rPr lang="en-US" sz="1800" i="1" dirty="0" smtClean="0">
                        <a:latin typeface="Cambria Math"/>
                        <a:sym typeface="Symbol" pitchFamily="18" charset="2"/>
                      </a:rPr>
                      <m:t> </m:t>
                    </m:r>
                  </m:oMath>
                </a14:m>
                <a:r>
                  <a:rPr lang="en-US" sz="1800" dirty="0">
                    <a:sym typeface="Symbol" pitchFamily="18" charset="2"/>
                  </a:rPr>
                  <a:t>is not </a:t>
                </a:r>
                <a14:m>
                  <m:oMath xmlns:m="http://schemas.openxmlformats.org/officeDocument/2006/math">
                    <m:r>
                      <a:rPr lang="en-US" sz="1800" i="1" dirty="0" smtClean="0">
                        <a:latin typeface="Cambria Math"/>
                        <a:sym typeface="Symbol" pitchFamily="18" charset="2"/>
                      </a:rPr>
                      <m:t> </m:t>
                    </m:r>
                    <m:r>
                      <a:rPr lang="en-US" sz="1800" i="1" dirty="0" smtClean="0">
                        <a:latin typeface="Cambria Math"/>
                        <a:sym typeface="Symbol" pitchFamily="18" charset="2"/>
                      </a:rPr>
                      <m:t>𝑉</m:t>
                    </m:r>
                    <m:r>
                      <a:rPr lang="en-US" sz="1800" i="1" dirty="0" smtClean="0">
                        <a:latin typeface="Cambria Math"/>
                        <a:sym typeface="Symbol" pitchFamily="18" charset="2"/>
                      </a:rPr>
                      <m:t>.</m:t>
                    </m:r>
                  </m:oMath>
                </a14:m>
                <a:endParaRPr lang="en-US" sz="1800" dirty="0">
                  <a:sym typeface="Symbol" pitchFamily="18" charset="2"/>
                </a:endParaRPr>
              </a:p>
              <a:p>
                <a:pPr lvl="1">
                  <a:lnSpc>
                    <a:spcPct val="90000"/>
                  </a:lnSpc>
                </a:pPr>
                <a:r>
                  <a:rPr lang="en-US" sz="2200" dirty="0">
                    <a:solidFill>
                      <a:srgbClr val="990033"/>
                    </a:solidFill>
                    <a:sym typeface="Symbol" pitchFamily="18" charset="2"/>
                  </a:rPr>
                  <a:t>Case 2:</a:t>
                </a:r>
                <a:r>
                  <a:rPr lang="en-US" sz="2200" dirty="0">
                    <a:sym typeface="Symbol" pitchFamily="18" charset="2"/>
                  </a:rPr>
                  <a:t>   is an event of process </a:t>
                </a:r>
                <a14:m>
                  <m:oMath xmlns:m="http://schemas.openxmlformats.org/officeDocument/2006/math">
                    <m:r>
                      <a:rPr lang="en-US" sz="2200" i="1" dirty="0" smtClean="0">
                        <a:latin typeface="Cambria Math"/>
                        <a:sym typeface="Symbol" pitchFamily="18" charset="2"/>
                      </a:rPr>
                      <m:t>𝑖</m:t>
                    </m:r>
                  </m:oMath>
                </a14:m>
                <a:r>
                  <a:rPr lang="en-US" sz="2200" dirty="0">
                    <a:sym typeface="Symbol" pitchFamily="18" charset="2"/>
                  </a:rPr>
                  <a:t> and  an event of </a:t>
                </a:r>
                <a:r>
                  <a:rPr lang="en-US" sz="2200" dirty="0" smtClean="0">
                    <a:sym typeface="Symbol" pitchFamily="18" charset="2"/>
                  </a:rPr>
                  <a:t>another process </a:t>
                </a:r>
                <a14:m>
                  <m:oMath xmlns:m="http://schemas.openxmlformats.org/officeDocument/2006/math">
                    <m:r>
                      <a:rPr lang="en-US" sz="2200" i="1" dirty="0" smtClean="0">
                        <a:latin typeface="Cambria Math"/>
                        <a:sym typeface="Symbol" pitchFamily="18" charset="2"/>
                      </a:rPr>
                      <m:t>𝑗</m:t>
                    </m:r>
                    <m:r>
                      <a:rPr lang="en-US" sz="2200" b="0" i="1" dirty="0" smtClean="0">
                        <a:latin typeface="Cambria Math"/>
                        <a:sym typeface="Symbol" pitchFamily="18" charset="2"/>
                      </a:rPr>
                      <m:t>≠</m:t>
                    </m:r>
                    <m:r>
                      <a:rPr lang="en-US" sz="2200" b="0" i="1" dirty="0" smtClean="0">
                        <a:latin typeface="Cambria Math"/>
                        <a:sym typeface="Symbol" pitchFamily="18" charset="2"/>
                      </a:rPr>
                      <m:t>𝑖</m:t>
                    </m:r>
                    <m:r>
                      <a:rPr lang="en-US" sz="2200" b="0" i="1" dirty="0" smtClean="0">
                        <a:latin typeface="Cambria Math"/>
                        <a:sym typeface="Symbol" pitchFamily="18" charset="2"/>
                      </a:rPr>
                      <m:t>.</m:t>
                    </m:r>
                  </m:oMath>
                </a14:m>
                <a:endParaRPr lang="en-US" sz="2200" dirty="0">
                  <a:sym typeface="Symbol" pitchFamily="18" charset="2"/>
                </a:endParaRPr>
              </a:p>
            </p:txBody>
          </p:sp>
        </mc:Choice>
        <mc:Fallback>
          <p:sp>
            <p:nvSpPr>
              <p:cNvPr id="128003" name="Rectangle 3"/>
              <p:cNvSpPr>
                <a:spLocks noGrp="1" noRot="1" noChangeAspect="1" noMove="1" noResize="1" noEditPoints="1" noAdjustHandles="1" noChangeArrowheads="1" noChangeShapeType="1" noTextEdit="1"/>
              </p:cNvSpPr>
              <p:nvPr>
                <p:ph type="body" idx="1"/>
              </p:nvPr>
            </p:nvSpPr>
            <p:spPr>
              <a:xfrm>
                <a:off x="457921" y="1424310"/>
                <a:ext cx="8229600" cy="4493272"/>
              </a:xfrm>
              <a:blipFill rotWithShape="1">
                <a:blip r:embed="rId2"/>
                <a:stretch>
                  <a:fillRect l="-1037" t="-2171" r="-1037" b="-1357"/>
                </a:stretch>
              </a:blipFill>
            </p:spPr>
            <p:txBody>
              <a:bodyPr/>
              <a:lstStyle/>
              <a:p>
                <a:r>
                  <a:rPr lang="en-US">
                    <a:noFill/>
                  </a:rPr>
                  <a:t> </a:t>
                </a:r>
              </a:p>
            </p:txBody>
          </p:sp>
        </mc:Fallback>
      </mc:AlternateContent>
    </p:spTree>
    <p:extLst>
      <p:ext uri="{BB962C8B-B14F-4D97-AF65-F5344CB8AC3E}">
        <p14:creationId xmlns:p14="http://schemas.microsoft.com/office/powerpoint/2010/main" val="921249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00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800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24800" y="0"/>
            <a:ext cx="8229600" cy="1142040"/>
          </a:xfrm>
        </p:spPr>
        <p:txBody>
          <a:bodyPr/>
          <a:lstStyle/>
          <a:p>
            <a:r>
              <a:rPr lang="en-US" dirty="0"/>
              <a:t>Proof of </a:t>
            </a:r>
            <a:r>
              <a:rPr lang="en-US" dirty="0" smtClean="0"/>
              <a:t>Lemma </a:t>
            </a:r>
            <a:r>
              <a:rPr lang="en-US" dirty="0"/>
              <a:t>2</a:t>
            </a:r>
          </a:p>
        </p:txBody>
      </p:sp>
      <mc:AlternateContent xmlns:mc="http://schemas.openxmlformats.org/markup-compatibility/2006" xmlns:a14="http://schemas.microsoft.com/office/drawing/2010/main">
        <mc:Choice Requires="a14">
          <p:sp>
            <p:nvSpPr>
              <p:cNvPr id="70659" name="Rectangle 3"/>
              <p:cNvSpPr>
                <a:spLocks noGrp="1" noChangeArrowheads="1"/>
              </p:cNvSpPr>
              <p:nvPr>
                <p:ph type="body" idx="1"/>
              </p:nvPr>
            </p:nvSpPr>
            <p:spPr>
              <a:xfrm>
                <a:off x="457921" y="1286054"/>
                <a:ext cx="8229600" cy="4962345"/>
              </a:xfrm>
            </p:spPr>
            <p:txBody>
              <a:bodyPr>
                <a:normAutofit/>
              </a:bodyPr>
              <a:lstStyle/>
              <a:p>
                <a:pPr>
                  <a:lnSpc>
                    <a:spcPct val="90000"/>
                  </a:lnSpc>
                </a:pPr>
                <a:r>
                  <a:rPr lang="en-US" sz="2400" dirty="0" smtClean="0">
                    <a:solidFill>
                      <a:srgbClr val="990033"/>
                    </a:solidFill>
                  </a:rPr>
                  <a:t>Lemma </a:t>
                </a:r>
                <a:r>
                  <a:rPr lang="en-US" sz="2400" dirty="0">
                    <a:solidFill>
                      <a:srgbClr val="990033"/>
                    </a:solidFill>
                  </a:rPr>
                  <a:t>2:</a:t>
                </a:r>
                <a:r>
                  <a:rPr lang="en-US" sz="2400" dirty="0"/>
                  <a:t>  If the vector timestamp </a:t>
                </a:r>
                <a14:m>
                  <m:oMath xmlns:m="http://schemas.openxmlformats.org/officeDocument/2006/math">
                    <m:r>
                      <a:rPr lang="en-US" sz="2400" i="1" dirty="0" smtClean="0">
                        <a:latin typeface="Cambria Math"/>
                      </a:rPr>
                      <m:t>𝑉</m:t>
                    </m:r>
                  </m:oMath>
                </a14:m>
                <a:r>
                  <a:rPr lang="en-US" sz="2400" dirty="0"/>
                  <a:t> of event </a:t>
                </a:r>
                <a:r>
                  <a:rPr lang="en-US" sz="2400" dirty="0">
                    <a:sym typeface="Symbol" pitchFamily="18" charset="2"/>
                  </a:rPr>
                  <a:t> is (component-wise)  the vector timestamp </a:t>
                </a:r>
                <a14:m>
                  <m:oMath xmlns:m="http://schemas.openxmlformats.org/officeDocument/2006/math">
                    <m:r>
                      <a:rPr lang="en-US" sz="2400" i="1" dirty="0" smtClean="0">
                        <a:latin typeface="Cambria Math"/>
                        <a:sym typeface="Symbol" pitchFamily="18" charset="2"/>
                      </a:rPr>
                      <m:t>𝑉</m:t>
                    </m:r>
                    <m:r>
                      <a:rPr lang="en-US" sz="2400" i="1" dirty="0" smtClean="0">
                        <a:latin typeface="Cambria Math"/>
                        <a:sym typeface="Symbol" pitchFamily="18" charset="2"/>
                      </a:rPr>
                      <m:t></m:t>
                    </m:r>
                  </m:oMath>
                </a14:m>
                <a:r>
                  <a:rPr lang="en-US" sz="2400" dirty="0">
                    <a:sym typeface="Symbol" pitchFamily="18" charset="2"/>
                  </a:rPr>
                  <a:t> of event </a:t>
                </a:r>
                <a14:m>
                  <m:oMath xmlns:m="http://schemas.openxmlformats.org/officeDocument/2006/math">
                    <m:sSup>
                      <m:sSupPr>
                        <m:ctrlPr>
                          <a:rPr lang="en-US" sz="2400" i="1">
                            <a:latin typeface="Cambria Math"/>
                            <a:sym typeface="Symbol" pitchFamily="18" charset="2"/>
                          </a:rPr>
                        </m:ctrlPr>
                      </m:sSupPr>
                      <m:e>
                        <m:r>
                          <a:rPr lang="en-US" sz="2400" i="1">
                            <a:latin typeface="Cambria Math"/>
                            <a:sym typeface="Symbol" pitchFamily="18" charset="2"/>
                          </a:rPr>
                          <m:t>𝜋</m:t>
                        </m:r>
                      </m:e>
                      <m:sup>
                        <m:r>
                          <a:rPr lang="en-US" sz="2400" i="1">
                            <a:latin typeface="Cambria Math"/>
                            <a:sym typeface="Symbol" pitchFamily="18" charset="2"/>
                          </a:rPr>
                          <m:t>′</m:t>
                        </m:r>
                      </m:sup>
                    </m:sSup>
                    <m:r>
                      <a:rPr lang="en-US" sz="2400" i="1">
                        <a:latin typeface="Cambria Math"/>
                        <a:sym typeface="Symbol" pitchFamily="18" charset="2"/>
                      </a:rPr>
                      <m:t>≠</m:t>
                    </m:r>
                    <m:r>
                      <a:rPr lang="en-US" sz="2400" i="1">
                        <a:latin typeface="Cambria Math"/>
                        <a:sym typeface="Symbol" pitchFamily="18" charset="2"/>
                      </a:rPr>
                      <m:t>𝜋</m:t>
                    </m:r>
                  </m:oMath>
                </a14:m>
                <a:r>
                  <a:rPr lang="en-US" sz="2400" dirty="0" smtClean="0">
                    <a:sym typeface="Symbol" pitchFamily="18" charset="2"/>
                  </a:rPr>
                  <a:t>, </a:t>
                </a:r>
                <a:r>
                  <a:rPr lang="en-US" sz="2400" dirty="0">
                    <a:sym typeface="Symbol" pitchFamily="18" charset="2"/>
                  </a:rPr>
                  <a:t>then  causally precedes .</a:t>
                </a:r>
              </a:p>
              <a:p>
                <a:pPr>
                  <a:lnSpc>
                    <a:spcPct val="90000"/>
                  </a:lnSpc>
                </a:pPr>
                <a:r>
                  <a:rPr lang="en-US" sz="2400" dirty="0">
                    <a:solidFill>
                      <a:srgbClr val="990033"/>
                    </a:solidFill>
                    <a:sym typeface="Symbol" pitchFamily="18" charset="2"/>
                  </a:rPr>
                  <a:t>Proof:</a:t>
                </a:r>
                <a:r>
                  <a:rPr lang="en-US" sz="2400" dirty="0">
                    <a:sym typeface="Symbol" pitchFamily="18" charset="2"/>
                  </a:rPr>
                  <a:t>  </a:t>
                </a:r>
              </a:p>
              <a:p>
                <a:pPr lvl="1">
                  <a:lnSpc>
                    <a:spcPct val="90000"/>
                  </a:lnSpc>
                </a:pPr>
                <a:r>
                  <a:rPr lang="en-US" sz="2000" dirty="0">
                    <a:sym typeface="Symbol" pitchFamily="18" charset="2"/>
                  </a:rPr>
                  <a:t>Prove the contrapositive:  Assume   does not causally precede  and show that </a:t>
                </a:r>
                <a14:m>
                  <m:oMath xmlns:m="http://schemas.openxmlformats.org/officeDocument/2006/math">
                    <m:r>
                      <a:rPr lang="en-US" sz="2000" i="1" dirty="0" smtClean="0">
                        <a:latin typeface="Cambria Math"/>
                        <a:sym typeface="Symbol" pitchFamily="18" charset="2"/>
                      </a:rPr>
                      <m:t>𝑉</m:t>
                    </m:r>
                  </m:oMath>
                </a14:m>
                <a:r>
                  <a:rPr lang="en-US" sz="2000" dirty="0">
                    <a:sym typeface="Symbol" pitchFamily="18" charset="2"/>
                  </a:rPr>
                  <a:t> is not </a:t>
                </a:r>
                <a14:m>
                  <m:oMath xmlns:m="http://schemas.openxmlformats.org/officeDocument/2006/math">
                    <m:r>
                      <a:rPr lang="en-US" sz="2000" i="1" dirty="0" smtClean="0">
                        <a:latin typeface="Cambria Math"/>
                        <a:sym typeface="Symbol" pitchFamily="18" charset="2"/>
                      </a:rPr>
                      <m:t> </m:t>
                    </m:r>
                    <m:r>
                      <a:rPr lang="en-US" sz="2000" i="1" dirty="0" smtClean="0">
                        <a:latin typeface="Cambria Math"/>
                        <a:sym typeface="Symbol" pitchFamily="18" charset="2"/>
                      </a:rPr>
                      <m:t>𝑉</m:t>
                    </m:r>
                    <m:r>
                      <a:rPr lang="en-US" sz="2000" i="1" dirty="0" smtClean="0">
                        <a:latin typeface="Cambria Math"/>
                        <a:sym typeface="Symbol" pitchFamily="18" charset="2"/>
                      </a:rPr>
                      <m:t>.</m:t>
                    </m:r>
                  </m:oMath>
                </a14:m>
                <a:endParaRPr lang="en-US" sz="2000" dirty="0">
                  <a:sym typeface="Symbol" pitchFamily="18" charset="2"/>
                </a:endParaRPr>
              </a:p>
              <a:p>
                <a:pPr lvl="1">
                  <a:lnSpc>
                    <a:spcPct val="90000"/>
                  </a:lnSpc>
                </a:pPr>
                <a:r>
                  <a:rPr lang="en-US" sz="2000" dirty="0">
                    <a:solidFill>
                      <a:srgbClr val="990033"/>
                    </a:solidFill>
                    <a:sym typeface="Symbol" pitchFamily="18" charset="2"/>
                  </a:rPr>
                  <a:t>Case 2:</a:t>
                </a:r>
                <a:r>
                  <a:rPr lang="en-US" sz="2000" dirty="0">
                    <a:sym typeface="Symbol" pitchFamily="18" charset="2"/>
                  </a:rPr>
                  <a:t>   is an event of process </a:t>
                </a:r>
                <a14:m>
                  <m:oMath xmlns:m="http://schemas.openxmlformats.org/officeDocument/2006/math">
                    <m:r>
                      <a:rPr lang="en-US" sz="2000" i="1" dirty="0">
                        <a:latin typeface="Cambria Math"/>
                        <a:sym typeface="Symbol" pitchFamily="18" charset="2"/>
                      </a:rPr>
                      <m:t>𝑖</m:t>
                    </m:r>
                  </m:oMath>
                </a14:m>
                <a:r>
                  <a:rPr lang="en-US" sz="2000" dirty="0">
                    <a:sym typeface="Symbol" pitchFamily="18" charset="2"/>
                  </a:rPr>
                  <a:t> and  an event of process </a:t>
                </a:r>
                <a14:m>
                  <m:oMath xmlns:m="http://schemas.openxmlformats.org/officeDocument/2006/math">
                    <m:r>
                      <a:rPr lang="en-US" sz="2000" i="1" dirty="0">
                        <a:latin typeface="Cambria Math"/>
                        <a:sym typeface="Symbol" pitchFamily="18" charset="2"/>
                      </a:rPr>
                      <m:t>𝑗</m:t>
                    </m:r>
                    <m:r>
                      <a:rPr lang="en-US" sz="2000" i="1" dirty="0">
                        <a:latin typeface="Cambria Math"/>
                        <a:sym typeface="Symbol" pitchFamily="18" charset="2"/>
                      </a:rPr>
                      <m:t>≠</m:t>
                    </m:r>
                    <m:r>
                      <a:rPr lang="en-US" sz="2000" i="1" dirty="0">
                        <a:latin typeface="Cambria Math"/>
                        <a:sym typeface="Symbol" pitchFamily="18" charset="2"/>
                      </a:rPr>
                      <m:t>𝑖</m:t>
                    </m:r>
                    <m:r>
                      <a:rPr lang="en-US" sz="2000" i="1" dirty="0">
                        <a:latin typeface="Cambria Math"/>
                        <a:sym typeface="Symbol" pitchFamily="18" charset="2"/>
                      </a:rPr>
                      <m:t>.</m:t>
                    </m:r>
                  </m:oMath>
                </a14:m>
                <a:endParaRPr lang="en-US" sz="2000" dirty="0">
                  <a:sym typeface="Symbol" pitchFamily="18" charset="2"/>
                </a:endParaRPr>
              </a:p>
              <a:p>
                <a:pPr lvl="2">
                  <a:lnSpc>
                    <a:spcPct val="90000"/>
                  </a:lnSpc>
                </a:pPr>
                <a14:m>
                  <m:oMath xmlns:m="http://schemas.openxmlformats.org/officeDocument/2006/math">
                    <m:r>
                      <a:rPr lang="en-US" sz="2000" i="1" dirty="0" smtClean="0">
                        <a:latin typeface="Cambria Math"/>
                        <a:sym typeface="Symbol" pitchFamily="18" charset="2"/>
                      </a:rPr>
                      <m:t>𝑖</m:t>
                    </m:r>
                  </m:oMath>
                </a14:m>
                <a:r>
                  <a:rPr lang="en-US" sz="2000" dirty="0">
                    <a:sym typeface="Symbol" pitchFamily="18" charset="2"/>
                  </a:rPr>
                  <a:t> increases its </a:t>
                </a:r>
                <a14:m>
                  <m:oMath xmlns:m="http://schemas.openxmlformats.org/officeDocument/2006/math">
                    <m:r>
                      <a:rPr lang="en-US" sz="2000" i="1" dirty="0" smtClean="0">
                        <a:solidFill>
                          <a:schemeClr val="accent1">
                            <a:lumMod val="75000"/>
                          </a:schemeClr>
                        </a:solidFill>
                        <a:latin typeface="Cambria Math"/>
                        <a:sym typeface="Symbol" pitchFamily="18" charset="2"/>
                      </a:rPr>
                      <m:t>𝑣𝑐𝑙𝑜𝑐𝑘</m:t>
                    </m:r>
                    <m:r>
                      <a:rPr lang="en-US" sz="2000" i="1" dirty="0">
                        <a:solidFill>
                          <a:schemeClr val="accent1">
                            <a:lumMod val="75000"/>
                          </a:schemeClr>
                        </a:solidFill>
                        <a:latin typeface="Cambria Math"/>
                        <a:sym typeface="Symbol" pitchFamily="18" charset="2"/>
                      </a:rPr>
                      <m:t>(</m:t>
                    </m:r>
                    <m:r>
                      <a:rPr lang="en-US" sz="2000" i="1" dirty="0">
                        <a:solidFill>
                          <a:schemeClr val="accent1">
                            <a:lumMod val="75000"/>
                          </a:schemeClr>
                        </a:solidFill>
                        <a:latin typeface="Cambria Math"/>
                        <a:sym typeface="Symbol" pitchFamily="18" charset="2"/>
                      </a:rPr>
                      <m:t>𝑖</m:t>
                    </m:r>
                    <m:r>
                      <a:rPr lang="en-US" sz="2000" i="1" dirty="0">
                        <a:solidFill>
                          <a:schemeClr val="accent1">
                            <a:lumMod val="75000"/>
                          </a:schemeClr>
                        </a:solidFill>
                        <a:latin typeface="Cambria Math"/>
                        <a:sym typeface="Symbol" pitchFamily="18" charset="2"/>
                      </a:rPr>
                      <m:t>) </m:t>
                    </m:r>
                  </m:oMath>
                </a14:m>
                <a:r>
                  <a:rPr lang="en-US" sz="2000" dirty="0">
                    <a:sym typeface="Symbol" pitchFamily="18" charset="2"/>
                  </a:rPr>
                  <a:t>for event , say to value </a:t>
                </a:r>
                <a14:m>
                  <m:oMath xmlns:m="http://schemas.openxmlformats.org/officeDocument/2006/math">
                    <m:r>
                      <a:rPr lang="en-US" sz="2000" i="1" dirty="0" smtClean="0">
                        <a:latin typeface="Cambria Math"/>
                        <a:sym typeface="Symbol" pitchFamily="18" charset="2"/>
                      </a:rPr>
                      <m:t>𝑡</m:t>
                    </m:r>
                  </m:oMath>
                </a14:m>
                <a:r>
                  <a:rPr lang="en-US" sz="2000" dirty="0">
                    <a:sym typeface="Symbol" pitchFamily="18" charset="2"/>
                  </a:rPr>
                  <a:t>.</a:t>
                </a:r>
              </a:p>
              <a:p>
                <a:pPr lvl="2">
                  <a:lnSpc>
                    <a:spcPct val="90000"/>
                  </a:lnSpc>
                </a:pPr>
                <a:r>
                  <a:rPr lang="en-US" sz="2000" dirty="0">
                    <a:solidFill>
                      <a:srgbClr val="990033"/>
                    </a:solidFill>
                    <a:sym typeface="Symbol" pitchFamily="18" charset="2"/>
                  </a:rPr>
                  <a:t>Without causality, there is no way for this value </a:t>
                </a:r>
                <a14:m>
                  <m:oMath xmlns:m="http://schemas.openxmlformats.org/officeDocument/2006/math">
                    <m:r>
                      <a:rPr lang="en-US" sz="2000" i="1" dirty="0" smtClean="0">
                        <a:solidFill>
                          <a:srgbClr val="990033"/>
                        </a:solidFill>
                        <a:latin typeface="Cambria Math"/>
                        <a:sym typeface="Symbol" pitchFamily="18" charset="2"/>
                      </a:rPr>
                      <m:t>𝑡</m:t>
                    </m:r>
                  </m:oMath>
                </a14:m>
                <a:r>
                  <a:rPr lang="en-US" sz="2000" dirty="0">
                    <a:solidFill>
                      <a:srgbClr val="990033"/>
                    </a:solidFill>
                    <a:sym typeface="Symbol" pitchFamily="18" charset="2"/>
                  </a:rPr>
                  <a:t> for </a:t>
                </a:r>
                <a14:m>
                  <m:oMath xmlns:m="http://schemas.openxmlformats.org/officeDocument/2006/math">
                    <m:r>
                      <a:rPr lang="en-US" sz="2000" i="1" dirty="0" smtClean="0">
                        <a:solidFill>
                          <a:srgbClr val="990033"/>
                        </a:solidFill>
                        <a:latin typeface="Cambria Math"/>
                        <a:sym typeface="Symbol" pitchFamily="18" charset="2"/>
                      </a:rPr>
                      <m:t>𝑖</m:t>
                    </m:r>
                  </m:oMath>
                </a14:m>
                <a:r>
                  <a:rPr lang="en-US" sz="2000" dirty="0">
                    <a:solidFill>
                      <a:srgbClr val="990033"/>
                    </a:solidFill>
                    <a:sym typeface="Symbol" pitchFamily="18" charset="2"/>
                  </a:rPr>
                  <a:t> to propagate to </a:t>
                </a:r>
                <a14:m>
                  <m:oMath xmlns:m="http://schemas.openxmlformats.org/officeDocument/2006/math">
                    <m:r>
                      <a:rPr lang="en-US" sz="2000" i="1" dirty="0" smtClean="0">
                        <a:solidFill>
                          <a:srgbClr val="990033"/>
                        </a:solidFill>
                        <a:latin typeface="Cambria Math"/>
                        <a:sym typeface="Symbol" pitchFamily="18" charset="2"/>
                      </a:rPr>
                      <m:t>𝑗</m:t>
                    </m:r>
                  </m:oMath>
                </a14:m>
                <a:r>
                  <a:rPr lang="en-US" sz="2000" dirty="0">
                    <a:solidFill>
                      <a:srgbClr val="990033"/>
                    </a:solidFill>
                    <a:sym typeface="Symbol" pitchFamily="18" charset="2"/>
                  </a:rPr>
                  <a:t> before  occurs.</a:t>
                </a:r>
              </a:p>
              <a:p>
                <a:pPr lvl="2">
                  <a:lnSpc>
                    <a:spcPct val="90000"/>
                  </a:lnSpc>
                </a:pPr>
                <a:r>
                  <a:rPr lang="en-US" sz="2000" dirty="0">
                    <a:sym typeface="Symbol" pitchFamily="18" charset="2"/>
                  </a:rPr>
                  <a:t>So, when  occurs at process </a:t>
                </a:r>
                <a14:m>
                  <m:oMath xmlns:m="http://schemas.openxmlformats.org/officeDocument/2006/math">
                    <m:r>
                      <a:rPr lang="en-US" sz="2000" i="1" dirty="0" smtClean="0">
                        <a:latin typeface="Cambria Math"/>
                        <a:sym typeface="Symbol" pitchFamily="18" charset="2"/>
                      </a:rPr>
                      <m:t>𝑗</m:t>
                    </m:r>
                  </m:oMath>
                </a14:m>
                <a:r>
                  <a:rPr lang="en-US" sz="2000" dirty="0">
                    <a:sym typeface="Symbol" pitchFamily="18" charset="2"/>
                  </a:rPr>
                  <a:t>, </a:t>
                </a:r>
                <a14:m>
                  <m:oMath xmlns:m="http://schemas.openxmlformats.org/officeDocument/2006/math">
                    <m:r>
                      <a:rPr lang="en-US" sz="2000" i="1" dirty="0" smtClean="0">
                        <a:latin typeface="Cambria Math"/>
                        <a:sym typeface="Symbol" pitchFamily="18" charset="2"/>
                      </a:rPr>
                      <m:t>𝑗</m:t>
                    </m:r>
                  </m:oMath>
                </a14:m>
                <a:r>
                  <a:rPr lang="en-US" sz="2000" dirty="0">
                    <a:sym typeface="Symbol" pitchFamily="18" charset="2"/>
                  </a:rPr>
                  <a:t>’s </a:t>
                </a:r>
                <a14:m>
                  <m:oMath xmlns:m="http://schemas.openxmlformats.org/officeDocument/2006/math">
                    <m:r>
                      <a:rPr lang="en-US" sz="2000" i="1" dirty="0" smtClean="0">
                        <a:solidFill>
                          <a:schemeClr val="accent1">
                            <a:lumMod val="75000"/>
                          </a:schemeClr>
                        </a:solidFill>
                        <a:latin typeface="Cambria Math"/>
                        <a:sym typeface="Symbol" pitchFamily="18" charset="2"/>
                      </a:rPr>
                      <m:t>𝑣𝑐𝑙𝑜𝑐𝑘</m:t>
                    </m:r>
                    <m:r>
                      <a:rPr lang="en-US" sz="2000" i="1" dirty="0">
                        <a:solidFill>
                          <a:schemeClr val="accent1">
                            <a:lumMod val="75000"/>
                          </a:schemeClr>
                        </a:solidFill>
                        <a:latin typeface="Cambria Math"/>
                        <a:sym typeface="Symbol" pitchFamily="18" charset="2"/>
                      </a:rPr>
                      <m:t>(</m:t>
                    </m:r>
                    <m:r>
                      <a:rPr lang="en-US" sz="2000" i="1" dirty="0">
                        <a:solidFill>
                          <a:schemeClr val="accent1">
                            <a:lumMod val="75000"/>
                          </a:schemeClr>
                        </a:solidFill>
                        <a:latin typeface="Cambria Math"/>
                        <a:sym typeface="Symbol" pitchFamily="18" charset="2"/>
                      </a:rPr>
                      <m:t>𝑖</m:t>
                    </m:r>
                    <m:r>
                      <a:rPr lang="en-US" sz="2000" i="1" dirty="0">
                        <a:solidFill>
                          <a:schemeClr val="accent1">
                            <a:lumMod val="75000"/>
                          </a:schemeClr>
                        </a:solidFill>
                        <a:latin typeface="Cambria Math"/>
                        <a:sym typeface="Symbol" pitchFamily="18" charset="2"/>
                      </a:rPr>
                      <m:t>) &lt; </m:t>
                    </m:r>
                    <m:r>
                      <a:rPr lang="en-US" sz="2000" i="1" dirty="0">
                        <a:latin typeface="Cambria Math"/>
                        <a:sym typeface="Symbol" pitchFamily="18" charset="2"/>
                      </a:rPr>
                      <m:t>𝑡</m:t>
                    </m:r>
                    <m:r>
                      <a:rPr lang="en-US" sz="2000" i="1" dirty="0">
                        <a:latin typeface="Cambria Math"/>
                        <a:sym typeface="Symbol" pitchFamily="18" charset="2"/>
                      </a:rPr>
                      <m:t>.</m:t>
                    </m:r>
                  </m:oMath>
                </a14:m>
                <a:endParaRPr lang="en-US" sz="2000" dirty="0">
                  <a:sym typeface="Symbol" pitchFamily="18" charset="2"/>
                </a:endParaRPr>
              </a:p>
              <a:p>
                <a:pPr lvl="2">
                  <a:lnSpc>
                    <a:spcPct val="90000"/>
                  </a:lnSpc>
                </a:pPr>
                <a:r>
                  <a:rPr lang="en-US" sz="2000" dirty="0">
                    <a:sym typeface="Symbol" pitchFamily="18" charset="2"/>
                  </a:rPr>
                  <a:t>So </a:t>
                </a:r>
                <a14:m>
                  <m:oMath xmlns:m="http://schemas.openxmlformats.org/officeDocument/2006/math">
                    <m:r>
                      <a:rPr lang="en-US" sz="2000" i="1" dirty="0" smtClean="0">
                        <a:latin typeface="Cambria Math"/>
                        <a:sym typeface="Symbol" pitchFamily="18" charset="2"/>
                      </a:rPr>
                      <m:t>𝑉</m:t>
                    </m:r>
                  </m:oMath>
                </a14:m>
                <a:r>
                  <a:rPr lang="en-US" sz="2000" dirty="0">
                    <a:sym typeface="Symbol" pitchFamily="18" charset="2"/>
                  </a:rPr>
                  <a:t> is not </a:t>
                </a:r>
                <a14:m>
                  <m:oMath xmlns:m="http://schemas.openxmlformats.org/officeDocument/2006/math">
                    <m:r>
                      <a:rPr lang="en-US" sz="2000" i="1" dirty="0" smtClean="0">
                        <a:latin typeface="Cambria Math"/>
                        <a:sym typeface="Symbol" pitchFamily="18" charset="2"/>
                      </a:rPr>
                      <m:t> </m:t>
                    </m:r>
                    <m:r>
                      <a:rPr lang="en-US" sz="2000" i="1" dirty="0" smtClean="0">
                        <a:latin typeface="Cambria Math"/>
                        <a:sym typeface="Symbol" pitchFamily="18" charset="2"/>
                      </a:rPr>
                      <m:t>𝑉</m:t>
                    </m:r>
                    <m:r>
                      <a:rPr lang="en-US" sz="2000" i="1" dirty="0" smtClean="0">
                        <a:latin typeface="Cambria Math"/>
                        <a:sym typeface="Symbol" pitchFamily="18" charset="2"/>
                      </a:rPr>
                      <m:t>.</m:t>
                    </m:r>
                  </m:oMath>
                </a14:m>
                <a:endParaRPr lang="en-US" sz="2000" dirty="0">
                  <a:sym typeface="Symbol" pitchFamily="18" charset="2"/>
                </a:endParaRPr>
              </a:p>
            </p:txBody>
          </p:sp>
        </mc:Choice>
        <mc:Fallback xmlns="">
          <p:sp>
            <p:nvSpPr>
              <p:cNvPr id="70659" name="Rectangle 3"/>
              <p:cNvSpPr>
                <a:spLocks noGrp="1" noRot="1" noChangeAspect="1" noMove="1" noResize="1" noEditPoints="1" noAdjustHandles="1" noChangeArrowheads="1" noChangeShapeType="1" noTextEdit="1"/>
              </p:cNvSpPr>
              <p:nvPr>
                <p:ph type="body" idx="1"/>
              </p:nvPr>
            </p:nvSpPr>
            <p:spPr>
              <a:xfrm>
                <a:off x="457921" y="1286054"/>
                <a:ext cx="8229600" cy="4962345"/>
              </a:xfrm>
              <a:blipFill rotWithShape="1">
                <a:blip r:embed="rId2"/>
                <a:stretch>
                  <a:fillRect l="-963" t="-1966" r="-1407"/>
                </a:stretch>
              </a:blipFill>
            </p:spPr>
            <p:txBody>
              <a:bodyPr/>
              <a:lstStyle/>
              <a:p>
                <a:r>
                  <a:rPr lang="en-US">
                    <a:noFill/>
                  </a:rPr>
                  <a:t> </a:t>
                </a:r>
              </a:p>
            </p:txBody>
          </p:sp>
        </mc:Fallback>
      </mc:AlternateContent>
    </p:spTree>
    <p:extLst>
      <p:ext uri="{BB962C8B-B14F-4D97-AF65-F5344CB8AC3E}">
        <p14:creationId xmlns:p14="http://schemas.microsoft.com/office/powerpoint/2010/main" val="3228827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5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57200" y="0"/>
            <a:ext cx="8229600" cy="1143000"/>
          </a:xfrm>
        </p:spPr>
        <p:txBody>
          <a:bodyPr/>
          <a:lstStyle/>
          <a:p>
            <a:r>
              <a:rPr lang="en-US"/>
              <a:t>Back to Theorem 1</a:t>
            </a:r>
          </a:p>
        </p:txBody>
      </p:sp>
      <mc:AlternateContent xmlns:mc="http://schemas.openxmlformats.org/markup-compatibility/2006" xmlns:a14="http://schemas.microsoft.com/office/drawing/2010/main">
        <mc:Choice Requires="a14">
          <p:sp>
            <p:nvSpPr>
              <p:cNvPr id="197635" name="Rectangle 3"/>
              <p:cNvSpPr>
                <a:spLocks noGrp="1" noChangeArrowheads="1"/>
              </p:cNvSpPr>
              <p:nvPr>
                <p:ph type="body" idx="1"/>
              </p:nvPr>
            </p:nvSpPr>
            <p:spPr>
              <a:xfrm>
                <a:off x="457200" y="1423988"/>
                <a:ext cx="8229600" cy="5205412"/>
              </a:xfrm>
            </p:spPr>
            <p:txBody>
              <a:bodyPr/>
              <a:lstStyle/>
              <a:p>
                <a:pPr>
                  <a:lnSpc>
                    <a:spcPct val="90000"/>
                  </a:lnSpc>
                </a:pPr>
                <a:r>
                  <a:rPr lang="en-US" sz="2800" dirty="0" smtClean="0">
                    <a:solidFill>
                      <a:srgbClr val="990033"/>
                    </a:solidFill>
                  </a:rPr>
                  <a:t>Theorem 1:</a:t>
                </a:r>
                <a:r>
                  <a:rPr lang="en-US" sz="2800" dirty="0"/>
                  <a:t>  The vector clock assignment is a weak logical time assignment.</a:t>
                </a:r>
              </a:p>
              <a:p>
                <a:pPr>
                  <a:lnSpc>
                    <a:spcPct val="90000"/>
                  </a:lnSpc>
                </a:pPr>
                <a:r>
                  <a:rPr lang="en-US" sz="2800" dirty="0">
                    <a:solidFill>
                      <a:srgbClr val="990033"/>
                    </a:solidFill>
                  </a:rPr>
                  <a:t>Lemma 1:</a:t>
                </a:r>
                <a:r>
                  <a:rPr lang="en-US" sz="2800" dirty="0"/>
                  <a:t>  If event </a:t>
                </a:r>
                <a:r>
                  <a:rPr lang="en-US" sz="2800" dirty="0">
                    <a:sym typeface="Symbol" pitchFamily="18" charset="2"/>
                  </a:rPr>
                  <a:t> causally precedes event , then the logical times are ordered, in the same order.</a:t>
                </a:r>
              </a:p>
              <a:p>
                <a:pPr>
                  <a:lnSpc>
                    <a:spcPct val="90000"/>
                  </a:lnSpc>
                </a:pPr>
                <a:r>
                  <a:rPr lang="en-US" sz="2800" dirty="0">
                    <a:solidFill>
                      <a:srgbClr val="990033"/>
                    </a:solidFill>
                  </a:rPr>
                  <a:t>Lemma 2:</a:t>
                </a:r>
                <a:r>
                  <a:rPr lang="en-US" sz="2800" dirty="0"/>
                  <a:t>  If the vector timestamp </a:t>
                </a:r>
                <a14:m>
                  <m:oMath xmlns:m="http://schemas.openxmlformats.org/officeDocument/2006/math">
                    <m:r>
                      <a:rPr lang="en-US" sz="2800" i="1" dirty="0" smtClean="0">
                        <a:latin typeface="Cambria Math"/>
                      </a:rPr>
                      <m:t>𝑉</m:t>
                    </m:r>
                  </m:oMath>
                </a14:m>
                <a:r>
                  <a:rPr lang="en-US" sz="2800" dirty="0"/>
                  <a:t> of event </a:t>
                </a:r>
                <a:r>
                  <a:rPr lang="en-US" sz="2800" dirty="0">
                    <a:sym typeface="Symbol" pitchFamily="18" charset="2"/>
                  </a:rPr>
                  <a:t> is (component-wise)  the vector timestamp </a:t>
                </a:r>
                <a14:m>
                  <m:oMath xmlns:m="http://schemas.openxmlformats.org/officeDocument/2006/math">
                    <m:r>
                      <a:rPr lang="en-US" sz="2800" i="1" dirty="0" smtClean="0">
                        <a:latin typeface="Cambria Math"/>
                        <a:sym typeface="Symbol" pitchFamily="18" charset="2"/>
                      </a:rPr>
                      <m:t>𝑉</m:t>
                    </m:r>
                    <m:r>
                      <a:rPr lang="en-US" sz="2800" i="1" dirty="0" smtClean="0">
                        <a:latin typeface="Cambria Math"/>
                        <a:sym typeface="Symbol" pitchFamily="18" charset="2"/>
                      </a:rPr>
                      <m:t></m:t>
                    </m:r>
                  </m:oMath>
                </a14:m>
                <a:r>
                  <a:rPr lang="en-US" sz="2800" dirty="0">
                    <a:sym typeface="Symbol" pitchFamily="18" charset="2"/>
                  </a:rPr>
                  <a:t> of </a:t>
                </a:r>
                <a:r>
                  <a:rPr lang="en-US" sz="2800" dirty="0" smtClean="0">
                    <a:sym typeface="Symbol" pitchFamily="18" charset="2"/>
                  </a:rPr>
                  <a:t>event </a:t>
                </a:r>
                <a14:m>
                  <m:oMath xmlns:m="http://schemas.openxmlformats.org/officeDocument/2006/math">
                    <m:sSup>
                      <m:sSupPr>
                        <m:ctrlPr>
                          <a:rPr lang="en-US" sz="2800" b="0" i="1" smtClean="0">
                            <a:latin typeface="Cambria Math"/>
                            <a:sym typeface="Symbol" pitchFamily="18" charset="2"/>
                          </a:rPr>
                        </m:ctrlPr>
                      </m:sSupPr>
                      <m:e>
                        <m:r>
                          <a:rPr lang="en-US" sz="2800" b="0" i="1" smtClean="0">
                            <a:latin typeface="Cambria Math"/>
                            <a:sym typeface="Symbol" pitchFamily="18" charset="2"/>
                          </a:rPr>
                          <m:t>𝜋</m:t>
                        </m:r>
                      </m:e>
                      <m:sup>
                        <m:r>
                          <a:rPr lang="en-US" sz="2800" b="0" i="1" smtClean="0">
                            <a:latin typeface="Cambria Math"/>
                            <a:sym typeface="Symbol" pitchFamily="18" charset="2"/>
                          </a:rPr>
                          <m:t>′</m:t>
                        </m:r>
                      </m:sup>
                    </m:sSup>
                    <m:r>
                      <a:rPr lang="en-US" sz="2800" b="0" i="1" smtClean="0">
                        <a:latin typeface="Cambria Math"/>
                        <a:sym typeface="Symbol" pitchFamily="18" charset="2"/>
                      </a:rPr>
                      <m:t>≠</m:t>
                    </m:r>
                    <m:r>
                      <a:rPr lang="en-US" sz="2800" b="0" i="1" smtClean="0">
                        <a:latin typeface="Cambria Math"/>
                        <a:sym typeface="Symbol" pitchFamily="18" charset="2"/>
                      </a:rPr>
                      <m:t>𝜋</m:t>
                    </m:r>
                  </m:oMath>
                </a14:m>
                <a:r>
                  <a:rPr lang="en-US" sz="2800" dirty="0" smtClean="0">
                    <a:sym typeface="Symbol" pitchFamily="18" charset="2"/>
                  </a:rPr>
                  <a:t>, </a:t>
                </a:r>
                <a:r>
                  <a:rPr lang="en-US" sz="2800" dirty="0">
                    <a:sym typeface="Symbol" pitchFamily="18" charset="2"/>
                  </a:rPr>
                  <a:t>then  causally precedes .</a:t>
                </a:r>
              </a:p>
              <a:p>
                <a:pPr>
                  <a:lnSpc>
                    <a:spcPct val="90000"/>
                  </a:lnSpc>
                </a:pPr>
                <a:r>
                  <a:rPr lang="en-US" sz="2800" dirty="0">
                    <a:solidFill>
                      <a:srgbClr val="990033"/>
                    </a:solidFill>
                    <a:sym typeface="Symbol" pitchFamily="18" charset="2"/>
                  </a:rPr>
                  <a:t>Proof of Theorem 1:</a:t>
                </a:r>
              </a:p>
              <a:p>
                <a:pPr lvl="1">
                  <a:lnSpc>
                    <a:spcPct val="90000"/>
                  </a:lnSpc>
                </a:pPr>
                <a:r>
                  <a:rPr lang="en-US" sz="2400" dirty="0" smtClean="0">
                    <a:sym typeface="Symbol" pitchFamily="18" charset="2"/>
                  </a:rPr>
                  <a:t>The ordering is a partial order.</a:t>
                </a:r>
              </a:p>
              <a:p>
                <a:pPr lvl="1">
                  <a:lnSpc>
                    <a:spcPct val="90000"/>
                  </a:lnSpc>
                </a:pPr>
                <a:r>
                  <a:rPr lang="en-US" sz="2400" dirty="0" smtClean="0">
                    <a:sym typeface="Symbol" pitchFamily="18" charset="2"/>
                  </a:rPr>
                  <a:t>Lemma </a:t>
                </a:r>
                <a:r>
                  <a:rPr lang="en-US" sz="2400" dirty="0">
                    <a:sym typeface="Symbol" pitchFamily="18" charset="2"/>
                  </a:rPr>
                  <a:t>1 yields Properties 2 and 3.</a:t>
                </a:r>
              </a:p>
              <a:p>
                <a:pPr lvl="1">
                  <a:lnSpc>
                    <a:spcPct val="90000"/>
                  </a:lnSpc>
                </a:pPr>
                <a:r>
                  <a:rPr lang="en-US" sz="2400" dirty="0">
                    <a:sym typeface="Symbol" pitchFamily="18" charset="2"/>
                  </a:rPr>
                  <a:t>Lemma 2 yields Property 1 (uniqueness).</a:t>
                </a:r>
              </a:p>
              <a:p>
                <a:pPr lvl="1">
                  <a:lnSpc>
                    <a:spcPct val="90000"/>
                  </a:lnSpc>
                </a:pPr>
                <a:r>
                  <a:rPr lang="en-US" sz="2400" dirty="0">
                    <a:sym typeface="Symbol" pitchFamily="18" charset="2"/>
                  </a:rPr>
                  <a:t>Property 4 (non-Zeno) LTTR.</a:t>
                </a:r>
              </a:p>
            </p:txBody>
          </p:sp>
        </mc:Choice>
        <mc:Fallback xmlns="">
          <p:sp>
            <p:nvSpPr>
              <p:cNvPr id="197635" name="Rectangle 3"/>
              <p:cNvSpPr>
                <a:spLocks noGrp="1" noRot="1" noChangeAspect="1" noMove="1" noResize="1" noEditPoints="1" noAdjustHandles="1" noChangeArrowheads="1" noChangeShapeType="1" noTextEdit="1"/>
              </p:cNvSpPr>
              <p:nvPr>
                <p:ph type="body" idx="1"/>
              </p:nvPr>
            </p:nvSpPr>
            <p:spPr>
              <a:xfrm>
                <a:off x="457200" y="1423988"/>
                <a:ext cx="8229600" cy="5205412"/>
              </a:xfrm>
              <a:blipFill rotWithShape="1">
                <a:blip r:embed="rId3"/>
                <a:stretch>
                  <a:fillRect l="-1259" t="-1874" r="-1852"/>
                </a:stretch>
              </a:blipFill>
            </p:spPr>
            <p:txBody>
              <a:bodyPr/>
              <a:lstStyle/>
              <a:p>
                <a:r>
                  <a:rPr lang="en-US">
                    <a:noFill/>
                  </a:rPr>
                  <a:t> </a:t>
                </a:r>
              </a:p>
            </p:txBody>
          </p:sp>
        </mc:Fallback>
      </mc:AlternateContent>
    </p:spTree>
    <p:extLst>
      <p:ext uri="{BB962C8B-B14F-4D97-AF65-F5344CB8AC3E}">
        <p14:creationId xmlns:p14="http://schemas.microsoft.com/office/powerpoint/2010/main" val="2966454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76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763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763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7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en-US" sz="4100" dirty="0"/>
              <a:t>Another </a:t>
            </a:r>
            <a:r>
              <a:rPr lang="en-US" sz="4100" dirty="0" smtClean="0"/>
              <a:t>important theorem </a:t>
            </a:r>
            <a:r>
              <a:rPr lang="en-US" sz="4100" dirty="0"/>
              <a:t>about vector timestamps </a:t>
            </a:r>
            <a:r>
              <a:rPr lang="en-US" sz="4100" dirty="0">
                <a:solidFill>
                  <a:srgbClr val="008000"/>
                </a:solidFill>
              </a:rPr>
              <a:t>[</a:t>
            </a:r>
            <a:r>
              <a:rPr lang="en-US" sz="4100" dirty="0" err="1">
                <a:solidFill>
                  <a:srgbClr val="008000"/>
                </a:solidFill>
              </a:rPr>
              <a:t>Mattern</a:t>
            </a:r>
            <a:r>
              <a:rPr lang="en-US" sz="4100" dirty="0">
                <a:solidFill>
                  <a:srgbClr val="008000"/>
                </a:solidFill>
              </a:rPr>
              <a:t>]</a:t>
            </a:r>
          </a:p>
        </p:txBody>
      </p:sp>
      <p:sp>
        <p:nvSpPr>
          <p:cNvPr id="71683" name="Rectangle 3"/>
          <p:cNvSpPr>
            <a:spLocks noGrp="1" noChangeArrowheads="1"/>
          </p:cNvSpPr>
          <p:nvPr>
            <p:ph type="body" idx="1"/>
          </p:nvPr>
        </p:nvSpPr>
        <p:spPr>
          <a:xfrm>
            <a:off x="457921" y="1600009"/>
            <a:ext cx="8229600" cy="3280664"/>
          </a:xfrm>
        </p:spPr>
        <p:txBody>
          <a:bodyPr/>
          <a:lstStyle/>
          <a:p>
            <a:pPr>
              <a:lnSpc>
                <a:spcPct val="90000"/>
              </a:lnSpc>
            </a:pPr>
            <a:r>
              <a:rPr lang="en-US" sz="2400" dirty="0"/>
              <a:t>Relates timestamps to </a:t>
            </a:r>
            <a:r>
              <a:rPr lang="en-US" sz="2400" dirty="0">
                <a:solidFill>
                  <a:srgbClr val="990033"/>
                </a:solidFill>
              </a:rPr>
              <a:t>consistent cuts</a:t>
            </a:r>
            <a:r>
              <a:rPr lang="en-US" sz="2400" dirty="0"/>
              <a:t> of </a:t>
            </a:r>
            <a:r>
              <a:rPr lang="en-US" sz="2400" dirty="0" smtClean="0"/>
              <a:t>the causality </a:t>
            </a:r>
            <a:r>
              <a:rPr lang="en-US" sz="2400" dirty="0"/>
              <a:t>graph.</a:t>
            </a:r>
          </a:p>
          <a:p>
            <a:pPr>
              <a:lnSpc>
                <a:spcPct val="90000"/>
              </a:lnSpc>
            </a:pPr>
            <a:r>
              <a:rPr lang="en-US" sz="2400" dirty="0">
                <a:solidFill>
                  <a:srgbClr val="990033"/>
                </a:solidFill>
              </a:rPr>
              <a:t>Cut:</a:t>
            </a:r>
            <a:r>
              <a:rPr lang="en-US" sz="2400" dirty="0"/>
              <a:t>  A point between events at each process.</a:t>
            </a:r>
          </a:p>
          <a:p>
            <a:pPr lvl="1">
              <a:lnSpc>
                <a:spcPct val="90000"/>
              </a:lnSpc>
            </a:pPr>
            <a:r>
              <a:rPr lang="en-US" sz="2000" dirty="0"/>
              <a:t>Specify a cut by a vector giving the number of preceding steps at each </a:t>
            </a:r>
            <a:r>
              <a:rPr lang="en-US" sz="2000" dirty="0" smtClean="0"/>
              <a:t>location.</a:t>
            </a:r>
            <a:endParaRPr lang="en-US" sz="2000" dirty="0"/>
          </a:p>
          <a:p>
            <a:pPr>
              <a:lnSpc>
                <a:spcPct val="90000"/>
              </a:lnSpc>
            </a:pPr>
            <a:r>
              <a:rPr lang="en-US" sz="2400" dirty="0">
                <a:solidFill>
                  <a:srgbClr val="990033"/>
                </a:solidFill>
              </a:rPr>
              <a:t>Consistent cut:</a:t>
            </a:r>
            <a:r>
              <a:rPr lang="en-US" sz="2400" dirty="0"/>
              <a:t>  “Closed under causality”:  If event </a:t>
            </a:r>
            <a:r>
              <a:rPr lang="en-US" sz="2400" dirty="0">
                <a:sym typeface="Symbol" pitchFamily="18" charset="2"/>
              </a:rPr>
              <a:t> causally precedes event  and  is before the cut, then so is</a:t>
            </a:r>
            <a:r>
              <a:rPr lang="en-US" sz="2400" dirty="0"/>
              <a:t> </a:t>
            </a:r>
            <a:r>
              <a:rPr lang="en-US" sz="2400" dirty="0">
                <a:sym typeface="Symbol" pitchFamily="18" charset="2"/>
              </a:rPr>
              <a:t>.</a:t>
            </a:r>
          </a:p>
          <a:p>
            <a:pPr>
              <a:lnSpc>
                <a:spcPct val="90000"/>
              </a:lnSpc>
            </a:pPr>
            <a:r>
              <a:rPr lang="en-US" sz="2400" dirty="0">
                <a:solidFill>
                  <a:srgbClr val="990033"/>
                </a:solidFill>
                <a:sym typeface="Symbol" pitchFamily="18" charset="2"/>
              </a:rPr>
              <a:t>Example:</a:t>
            </a:r>
          </a:p>
        </p:txBody>
      </p:sp>
      <p:grpSp>
        <p:nvGrpSpPr>
          <p:cNvPr id="71690" name="Group 10"/>
          <p:cNvGrpSpPr>
            <a:grpSpLocks/>
          </p:cNvGrpSpPr>
          <p:nvPr/>
        </p:nvGrpSpPr>
        <p:grpSpPr bwMode="auto">
          <a:xfrm>
            <a:off x="3189600" y="4327655"/>
            <a:ext cx="3801600" cy="2213512"/>
            <a:chOff x="2215" y="3005"/>
            <a:chExt cx="2640" cy="1536"/>
          </a:xfrm>
        </p:grpSpPr>
        <p:sp>
          <p:nvSpPr>
            <p:cNvPr id="71684" name="Line 4"/>
            <p:cNvSpPr>
              <a:spLocks noChangeShapeType="1"/>
            </p:cNvSpPr>
            <p:nvPr/>
          </p:nvSpPr>
          <p:spPr bwMode="auto">
            <a:xfrm>
              <a:off x="2215" y="3005"/>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5" name="Line 5"/>
            <p:cNvSpPr>
              <a:spLocks noChangeShapeType="1"/>
            </p:cNvSpPr>
            <p:nvPr/>
          </p:nvSpPr>
          <p:spPr bwMode="auto">
            <a:xfrm>
              <a:off x="4855" y="3005"/>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6" name="Line 6"/>
            <p:cNvSpPr>
              <a:spLocks noChangeShapeType="1"/>
            </p:cNvSpPr>
            <p:nvPr/>
          </p:nvSpPr>
          <p:spPr bwMode="auto">
            <a:xfrm>
              <a:off x="3511" y="3005"/>
              <a:ext cx="0" cy="15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7" name="Line 7"/>
            <p:cNvSpPr>
              <a:spLocks noChangeShapeType="1"/>
            </p:cNvSpPr>
            <p:nvPr/>
          </p:nvSpPr>
          <p:spPr bwMode="auto">
            <a:xfrm>
              <a:off x="2215" y="3197"/>
              <a:ext cx="1296"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8" name="Line 8"/>
            <p:cNvSpPr>
              <a:spLocks noChangeShapeType="1"/>
            </p:cNvSpPr>
            <p:nvPr/>
          </p:nvSpPr>
          <p:spPr bwMode="auto">
            <a:xfrm flipH="1">
              <a:off x="3511" y="3677"/>
              <a:ext cx="1344" cy="7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689" name="Line 9"/>
            <p:cNvSpPr>
              <a:spLocks noChangeShapeType="1"/>
            </p:cNvSpPr>
            <p:nvPr/>
          </p:nvSpPr>
          <p:spPr bwMode="auto">
            <a:xfrm>
              <a:off x="3511" y="3437"/>
              <a:ext cx="1344"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1692" name="Freeform 12"/>
          <p:cNvSpPr>
            <a:spLocks/>
          </p:cNvSpPr>
          <p:nvPr/>
        </p:nvSpPr>
        <p:spPr bwMode="auto">
          <a:xfrm>
            <a:off x="2913120" y="4339176"/>
            <a:ext cx="4561920" cy="2304242"/>
          </a:xfrm>
          <a:custGeom>
            <a:avLst/>
            <a:gdLst>
              <a:gd name="T0" fmla="*/ 0 w 3168"/>
              <a:gd name="T1" fmla="*/ 88 h 1600"/>
              <a:gd name="T2" fmla="*/ 384 w 3168"/>
              <a:gd name="T3" fmla="*/ 88 h 1600"/>
              <a:gd name="T4" fmla="*/ 528 w 3168"/>
              <a:gd name="T5" fmla="*/ 616 h 1600"/>
              <a:gd name="T6" fmla="*/ 768 w 3168"/>
              <a:gd name="T7" fmla="*/ 1144 h 1600"/>
              <a:gd name="T8" fmla="*/ 1152 w 3168"/>
              <a:gd name="T9" fmla="*/ 1528 h 1600"/>
              <a:gd name="T10" fmla="*/ 3168 w 3168"/>
              <a:gd name="T11" fmla="*/ 1576 h 1600"/>
            </a:gdLst>
            <a:ahLst/>
            <a:cxnLst>
              <a:cxn ang="0">
                <a:pos x="T0" y="T1"/>
              </a:cxn>
              <a:cxn ang="0">
                <a:pos x="T2" y="T3"/>
              </a:cxn>
              <a:cxn ang="0">
                <a:pos x="T4" y="T5"/>
              </a:cxn>
              <a:cxn ang="0">
                <a:pos x="T6" y="T7"/>
              </a:cxn>
              <a:cxn ang="0">
                <a:pos x="T8" y="T9"/>
              </a:cxn>
              <a:cxn ang="0">
                <a:pos x="T10" y="T11"/>
              </a:cxn>
            </a:cxnLst>
            <a:rect l="0" t="0" r="r" b="b"/>
            <a:pathLst>
              <a:path w="3168" h="1600">
                <a:moveTo>
                  <a:pt x="0" y="88"/>
                </a:moveTo>
                <a:cubicBezTo>
                  <a:pt x="148" y="44"/>
                  <a:pt x="296" y="0"/>
                  <a:pt x="384" y="88"/>
                </a:cubicBezTo>
                <a:cubicBezTo>
                  <a:pt x="472" y="176"/>
                  <a:pt x="464" y="440"/>
                  <a:pt x="528" y="616"/>
                </a:cubicBezTo>
                <a:cubicBezTo>
                  <a:pt x="592" y="792"/>
                  <a:pt x="664" y="992"/>
                  <a:pt x="768" y="1144"/>
                </a:cubicBezTo>
                <a:cubicBezTo>
                  <a:pt x="872" y="1296"/>
                  <a:pt x="752" y="1456"/>
                  <a:pt x="1152" y="1528"/>
                </a:cubicBezTo>
                <a:cubicBezTo>
                  <a:pt x="1552" y="1600"/>
                  <a:pt x="2832" y="1568"/>
                  <a:pt x="3168" y="1576"/>
                </a:cubicBezTo>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71693" name="Text Box 13"/>
          <p:cNvSpPr txBox="1">
            <a:spLocks noChangeArrowheads="1"/>
          </p:cNvSpPr>
          <p:nvPr/>
        </p:nvSpPr>
        <p:spPr bwMode="auto">
          <a:xfrm>
            <a:off x="7475041" y="6194091"/>
            <a:ext cx="1206220" cy="637736"/>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Not </a:t>
            </a:r>
          </a:p>
          <a:p>
            <a:r>
              <a:rPr lang="en-US"/>
              <a:t>consistent</a:t>
            </a:r>
          </a:p>
        </p:txBody>
      </p:sp>
      <p:sp>
        <p:nvSpPr>
          <p:cNvPr id="71694" name="Freeform 14"/>
          <p:cNvSpPr>
            <a:spLocks/>
          </p:cNvSpPr>
          <p:nvPr/>
        </p:nvSpPr>
        <p:spPr bwMode="auto">
          <a:xfrm>
            <a:off x="2913120" y="5145661"/>
            <a:ext cx="4492800" cy="656709"/>
          </a:xfrm>
          <a:custGeom>
            <a:avLst/>
            <a:gdLst>
              <a:gd name="T0" fmla="*/ 0 w 3120"/>
              <a:gd name="T1" fmla="*/ 152 h 456"/>
              <a:gd name="T2" fmla="*/ 672 w 3120"/>
              <a:gd name="T3" fmla="*/ 152 h 456"/>
              <a:gd name="T4" fmla="*/ 1392 w 3120"/>
              <a:gd name="T5" fmla="*/ 56 h 456"/>
              <a:gd name="T6" fmla="*/ 2304 w 3120"/>
              <a:gd name="T7" fmla="*/ 56 h 456"/>
              <a:gd name="T8" fmla="*/ 2736 w 3120"/>
              <a:gd name="T9" fmla="*/ 392 h 456"/>
              <a:gd name="T10" fmla="*/ 3120 w 3120"/>
              <a:gd name="T11" fmla="*/ 440 h 456"/>
            </a:gdLst>
            <a:ahLst/>
            <a:cxnLst>
              <a:cxn ang="0">
                <a:pos x="T0" y="T1"/>
              </a:cxn>
              <a:cxn ang="0">
                <a:pos x="T2" y="T3"/>
              </a:cxn>
              <a:cxn ang="0">
                <a:pos x="T4" y="T5"/>
              </a:cxn>
              <a:cxn ang="0">
                <a:pos x="T6" y="T7"/>
              </a:cxn>
              <a:cxn ang="0">
                <a:pos x="T8" y="T9"/>
              </a:cxn>
              <a:cxn ang="0">
                <a:pos x="T10" y="T11"/>
              </a:cxn>
            </a:cxnLst>
            <a:rect l="0" t="0" r="r" b="b"/>
            <a:pathLst>
              <a:path w="3120" h="456">
                <a:moveTo>
                  <a:pt x="0" y="152"/>
                </a:moveTo>
                <a:cubicBezTo>
                  <a:pt x="220" y="160"/>
                  <a:pt x="440" y="168"/>
                  <a:pt x="672" y="152"/>
                </a:cubicBezTo>
                <a:cubicBezTo>
                  <a:pt x="904" y="136"/>
                  <a:pt x="1120" y="72"/>
                  <a:pt x="1392" y="56"/>
                </a:cubicBezTo>
                <a:cubicBezTo>
                  <a:pt x="1664" y="40"/>
                  <a:pt x="2080" y="0"/>
                  <a:pt x="2304" y="56"/>
                </a:cubicBezTo>
                <a:cubicBezTo>
                  <a:pt x="2528" y="112"/>
                  <a:pt x="2600" y="328"/>
                  <a:pt x="2736" y="392"/>
                </a:cubicBezTo>
                <a:cubicBezTo>
                  <a:pt x="2872" y="456"/>
                  <a:pt x="3056" y="432"/>
                  <a:pt x="3120" y="440"/>
                </a:cubicBezTo>
              </a:path>
            </a:pathLst>
          </a:custGeom>
          <a:noFill/>
          <a:ln w="28575" cap="flat" cmpd="sng">
            <a:solidFill>
              <a:schemeClr val="tx1"/>
            </a:solidFill>
            <a:prstDash val="sysDot"/>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945" tIns="41473" rIns="82945" bIns="41473"/>
          <a:lstStyle/>
          <a:p>
            <a:endParaRPr lang="en-US"/>
          </a:p>
        </p:txBody>
      </p:sp>
      <p:sp>
        <p:nvSpPr>
          <p:cNvPr id="71695" name="Text Box 15"/>
          <p:cNvSpPr txBox="1">
            <a:spLocks noChangeArrowheads="1"/>
          </p:cNvSpPr>
          <p:nvPr/>
        </p:nvSpPr>
        <p:spPr bwMode="auto">
          <a:xfrm>
            <a:off x="7405921" y="5502818"/>
            <a:ext cx="1257516" cy="637736"/>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927" tIns="41464" rIns="82927" bIns="41464">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Consistent</a:t>
            </a:r>
          </a:p>
          <a:p>
            <a:r>
              <a:rPr lang="en-US"/>
              <a:t>cut</a:t>
            </a:r>
          </a:p>
        </p:txBody>
      </p:sp>
    </p:spTree>
    <p:extLst>
      <p:ext uri="{BB962C8B-B14F-4D97-AF65-F5344CB8AC3E}">
        <p14:creationId xmlns:p14="http://schemas.microsoft.com/office/powerpoint/2010/main" val="1910879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Asynchronous lower bound</a:t>
            </a:r>
          </a:p>
        </p:txBody>
      </p:sp>
      <mc:AlternateContent xmlns:mc="http://schemas.openxmlformats.org/markup-compatibility/2006" xmlns:a14="http://schemas.microsoft.com/office/drawing/2010/main">
        <mc:Choice Requires="a14">
          <p:sp>
            <p:nvSpPr>
              <p:cNvPr id="96259" name="Rectangle 3"/>
              <p:cNvSpPr>
                <a:spLocks noGrp="1" noChangeArrowheads="1"/>
              </p:cNvSpPr>
              <p:nvPr>
                <p:ph type="body" idx="1"/>
              </p:nvPr>
            </p:nvSpPr>
            <p:spPr>
              <a:xfrm>
                <a:off x="457200" y="1447800"/>
                <a:ext cx="8229600" cy="5181600"/>
              </a:xfrm>
            </p:spPr>
            <p:txBody>
              <a:bodyPr/>
              <a:lstStyle/>
              <a:p>
                <a:pPr>
                  <a:lnSpc>
                    <a:spcPct val="80000"/>
                  </a:lnSpc>
                </a:pPr>
                <a:r>
                  <a:rPr lang="en-US" sz="2000" dirty="0" smtClean="0"/>
                  <a:t>Consider a distributed </a:t>
                </a:r>
                <a:r>
                  <a:rPr lang="en-US" sz="2000" dirty="0"/>
                  <a:t>algorithm </a:t>
                </a:r>
                <a14:m>
                  <m:oMath xmlns:m="http://schemas.openxmlformats.org/officeDocument/2006/math">
                    <m:r>
                      <a:rPr lang="en-US" sz="2000" i="1" dirty="0" smtClean="0">
                        <a:latin typeface="Cambria Math"/>
                      </a:rPr>
                      <m:t>𝐴</m:t>
                    </m:r>
                  </m:oMath>
                </a14:m>
                <a:r>
                  <a:rPr lang="en-US" sz="2000" dirty="0"/>
                  <a:t> that solves the </a:t>
                </a:r>
                <a14:m>
                  <m:oMath xmlns:m="http://schemas.openxmlformats.org/officeDocument/2006/math">
                    <m:r>
                      <a:rPr lang="en-US" sz="2000" i="1" dirty="0" smtClean="0">
                        <a:latin typeface="Cambria Math"/>
                      </a:rPr>
                      <m:t>𝑘</m:t>
                    </m:r>
                  </m:oMath>
                </a14:m>
                <a:r>
                  <a:rPr lang="en-US" sz="2000" dirty="0"/>
                  <a:t>-session problem.</a:t>
                </a:r>
              </a:p>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pPr>
                <a:endParaRPr lang="en-US" sz="2000" dirty="0"/>
              </a:p>
              <a:p>
                <a:pPr marL="0" indent="0">
                  <a:lnSpc>
                    <a:spcPct val="80000"/>
                  </a:lnSpc>
                  <a:buNone/>
                </a:pPr>
                <a:endParaRPr lang="en-US" sz="2000" dirty="0" smtClean="0"/>
              </a:p>
              <a:p>
                <a:pPr marL="0" indent="0">
                  <a:lnSpc>
                    <a:spcPct val="80000"/>
                  </a:lnSpc>
                  <a:buNone/>
                </a:pPr>
                <a:endParaRPr lang="en-US" sz="2000" dirty="0" smtClean="0"/>
              </a:p>
              <a:p>
                <a:pPr marL="0" indent="0">
                  <a:lnSpc>
                    <a:spcPct val="80000"/>
                  </a:lnSpc>
                  <a:buNone/>
                </a:pPr>
                <a:endParaRPr lang="en-US" sz="2000" dirty="0"/>
              </a:p>
              <a:p>
                <a:pPr marL="0" indent="0">
                  <a:lnSpc>
                    <a:spcPct val="80000"/>
                  </a:lnSpc>
                  <a:buNone/>
                </a:pPr>
                <a:endParaRPr lang="en-US" sz="2000" dirty="0" smtClean="0"/>
              </a:p>
              <a:p>
                <a:pPr marL="0" indent="0">
                  <a:lnSpc>
                    <a:spcPct val="80000"/>
                  </a:lnSpc>
                  <a:buNone/>
                </a:pPr>
                <a:endParaRPr lang="en-US" sz="2000" dirty="0"/>
              </a:p>
              <a:p>
                <a:pPr>
                  <a:lnSpc>
                    <a:spcPct val="80000"/>
                  </a:lnSpc>
                </a:pPr>
                <a:r>
                  <a:rPr lang="en-US" sz="2000" dirty="0" smtClean="0"/>
                  <a:t>Time measure:</a:t>
                </a:r>
                <a:endParaRPr lang="en-US" sz="2000" dirty="0"/>
              </a:p>
              <a:p>
                <a:pPr lvl="1">
                  <a:lnSpc>
                    <a:spcPct val="80000"/>
                  </a:lnSpc>
                </a:pPr>
                <a:r>
                  <a:rPr lang="en-US" sz="2000" dirty="0"/>
                  <a:t>Timed </a:t>
                </a:r>
                <a:r>
                  <a:rPr lang="en-US" sz="2000" dirty="0" smtClean="0"/>
                  <a:t>execution:  </a:t>
                </a:r>
                <a:r>
                  <a:rPr lang="en-US" sz="2000" dirty="0"/>
                  <a:t>Fair execution with times labeling events, subject to upper bound</a:t>
                </a:r>
                <a:r>
                  <a:rPr lang="en-US" sz="2000" dirty="0" smtClean="0"/>
                  <a:t>s </a:t>
                </a:r>
                <a14:m>
                  <m:oMath xmlns:m="http://schemas.openxmlformats.org/officeDocument/2006/math">
                    <m:r>
                      <a:rPr lang="en-US" sz="2000" i="1" dirty="0" smtClean="0">
                        <a:latin typeface="Cambria Math"/>
                      </a:rPr>
                      <m:t>𝑑</m:t>
                    </m:r>
                  </m:oMath>
                </a14:m>
                <a:r>
                  <a:rPr lang="en-US" sz="2000" dirty="0"/>
                  <a:t> </a:t>
                </a:r>
                <a:r>
                  <a:rPr lang="en-US" sz="2000" dirty="0" smtClean="0"/>
                  <a:t>and </a:t>
                </a:r>
                <a14:m>
                  <m:oMath xmlns:m="http://schemas.openxmlformats.org/officeDocument/2006/math">
                    <m:r>
                      <a:rPr lang="en-US" sz="2000" i="1" dirty="0" smtClean="0">
                        <a:latin typeface="Cambria Math"/>
                      </a:rPr>
                      <m:t>𝑙</m:t>
                    </m:r>
                  </m:oMath>
                </a14:m>
                <a:r>
                  <a:rPr lang="en-US" sz="2000" dirty="0" smtClean="0"/>
                  <a:t>.</a:t>
                </a:r>
                <a:endParaRPr lang="en-US" sz="2000" dirty="0"/>
              </a:p>
              <a:p>
                <a:pPr lvl="1">
                  <a:lnSpc>
                    <a:spcPct val="80000"/>
                  </a:lnSpc>
                </a:pPr>
                <a14:m>
                  <m:oMath xmlns:m="http://schemas.openxmlformats.org/officeDocument/2006/math">
                    <m:r>
                      <a:rPr lang="en-US" sz="2000" i="1" dirty="0" smtClean="0">
                        <a:latin typeface="Cambria Math"/>
                      </a:rPr>
                      <m:t>𝑇</m:t>
                    </m:r>
                    <m:r>
                      <a:rPr lang="en-US" sz="2000" i="1" dirty="0" smtClean="0">
                        <a:latin typeface="Cambria Math"/>
                      </a:rPr>
                      <m:t>(</m:t>
                    </m:r>
                    <m:r>
                      <a:rPr lang="en-US" sz="2000" b="0" i="1" dirty="0" smtClean="0">
                        <a:latin typeface="Cambria Math"/>
                      </a:rPr>
                      <m:t>𝛼</m:t>
                    </m:r>
                    <m:r>
                      <a:rPr lang="en-US" sz="2000" i="1" dirty="0" smtClean="0">
                        <a:latin typeface="Cambria Math"/>
                      </a:rPr>
                      <m:t>)</m:t>
                    </m:r>
                  </m:oMath>
                </a14:m>
                <a:r>
                  <a:rPr lang="en-US" sz="2000" dirty="0">
                    <a:sym typeface="Symbol" pitchFamily="18" charset="2"/>
                  </a:rPr>
                  <a:t> = time of last flash </a:t>
                </a:r>
                <a:r>
                  <a:rPr lang="en-US" sz="2000" dirty="0" smtClean="0">
                    <a:sym typeface="Symbol" pitchFamily="18" charset="2"/>
                  </a:rPr>
                  <a:t>in timed execution .</a:t>
                </a:r>
                <a:endParaRPr lang="en-US" sz="2000" dirty="0">
                  <a:sym typeface="Symbol" pitchFamily="18" charset="2"/>
                </a:endParaRPr>
              </a:p>
              <a:p>
                <a:pPr lvl="1">
                  <a:lnSpc>
                    <a:spcPct val="80000"/>
                  </a:lnSpc>
                </a:pPr>
                <a14:m>
                  <m:oMath xmlns:m="http://schemas.openxmlformats.org/officeDocument/2006/math">
                    <m:r>
                      <a:rPr lang="en-US" sz="2000" i="1" dirty="0" smtClean="0">
                        <a:latin typeface="Cambria Math"/>
                        <a:sym typeface="Symbol" pitchFamily="18" charset="2"/>
                      </a:rPr>
                      <m:t>𝑇</m:t>
                    </m:r>
                    <m:r>
                      <a:rPr lang="en-US" sz="2000" i="1" dirty="0" smtClean="0">
                        <a:latin typeface="Cambria Math"/>
                        <a:sym typeface="Symbol" pitchFamily="18" charset="2"/>
                      </a:rPr>
                      <m:t>(</m:t>
                    </m:r>
                    <m:r>
                      <a:rPr lang="en-US" sz="2000" i="1" dirty="0" smtClean="0">
                        <a:latin typeface="Cambria Math"/>
                        <a:sym typeface="Symbol" pitchFamily="18" charset="2"/>
                      </a:rPr>
                      <m:t>𝐴</m:t>
                    </m:r>
                    <m:r>
                      <a:rPr lang="en-US" sz="2000" i="1" dirty="0" smtClean="0">
                        <a:latin typeface="Cambria Math"/>
                        <a:sym typeface="Symbol" pitchFamily="18" charset="2"/>
                      </a:rPr>
                      <m:t>)</m:t>
                    </m:r>
                  </m:oMath>
                </a14:m>
                <a:r>
                  <a:rPr lang="en-US" sz="2000" dirty="0">
                    <a:sym typeface="Symbol" pitchFamily="18" charset="2"/>
                  </a:rPr>
                  <a:t> = </a:t>
                </a:r>
                <a:r>
                  <a:rPr lang="en-US" sz="2000" dirty="0" err="1">
                    <a:sym typeface="Symbol" pitchFamily="18" charset="2"/>
                  </a:rPr>
                  <a:t>supremum</a:t>
                </a:r>
                <a:r>
                  <a:rPr lang="en-US" sz="2000" dirty="0">
                    <a:sym typeface="Symbol" pitchFamily="18" charset="2"/>
                  </a:rPr>
                  <a:t>, over all timed executions , of </a:t>
                </a:r>
                <a14:m>
                  <m:oMath xmlns:m="http://schemas.openxmlformats.org/officeDocument/2006/math">
                    <m:r>
                      <a:rPr lang="en-US" sz="2000" i="1" dirty="0" smtClean="0">
                        <a:latin typeface="Cambria Math"/>
                        <a:sym typeface="Symbol" pitchFamily="18" charset="2"/>
                      </a:rPr>
                      <m:t>𝑇</m:t>
                    </m:r>
                    <m:r>
                      <a:rPr lang="en-US" sz="2000" i="1" dirty="0" smtClean="0">
                        <a:latin typeface="Cambria Math"/>
                        <a:sym typeface="Symbol" pitchFamily="18" charset="2"/>
                      </a:rPr>
                      <m:t>().</m:t>
                    </m:r>
                  </m:oMath>
                </a14:m>
                <a:endParaRPr lang="en-US" sz="2000" dirty="0">
                  <a:sym typeface="Symbol" pitchFamily="18" charset="2"/>
                </a:endParaRPr>
              </a:p>
              <a:p>
                <a:pPr>
                  <a:lnSpc>
                    <a:spcPct val="80000"/>
                  </a:lnSpc>
                </a:pPr>
                <a:endParaRPr lang="en-US" sz="2000" dirty="0">
                  <a:sym typeface="Symbol" pitchFamily="18" charset="2"/>
                </a:endParaRPr>
              </a:p>
            </p:txBody>
          </p:sp>
        </mc:Choice>
        <mc:Fallback xmlns="">
          <p:sp>
            <p:nvSpPr>
              <p:cNvPr id="96259" name="Rectangle 3"/>
              <p:cNvSpPr>
                <a:spLocks noGrp="1" noRot="1" noChangeAspect="1" noMove="1" noResize="1" noEditPoints="1" noAdjustHandles="1" noChangeArrowheads="1" noChangeShapeType="1" noTextEdit="1"/>
              </p:cNvSpPr>
              <p:nvPr>
                <p:ph type="body" idx="1"/>
              </p:nvPr>
            </p:nvSpPr>
            <p:spPr>
              <a:xfrm>
                <a:off x="457200" y="1447800"/>
                <a:ext cx="8229600" cy="5181600"/>
              </a:xfrm>
              <a:blipFill rotWithShape="1">
                <a:blip r:embed="rId3"/>
                <a:stretch>
                  <a:fillRect l="-593" t="-1647" r="-593"/>
                </a:stretch>
              </a:blipFill>
            </p:spPr>
            <p:txBody>
              <a:bodyPr/>
              <a:lstStyle/>
              <a:p>
                <a:r>
                  <a:rPr lang="en-US">
                    <a:noFill/>
                  </a:rPr>
                  <a:t> </a:t>
                </a:r>
              </a:p>
            </p:txBody>
          </p:sp>
        </mc:Fallback>
      </mc:AlternateContent>
      <p:grpSp>
        <p:nvGrpSpPr>
          <p:cNvPr id="96260" name="Group 4"/>
          <p:cNvGrpSpPr>
            <a:grpSpLocks/>
          </p:cNvGrpSpPr>
          <p:nvPr/>
        </p:nvGrpSpPr>
        <p:grpSpPr bwMode="auto">
          <a:xfrm>
            <a:off x="4147205" y="2192262"/>
            <a:ext cx="3932238" cy="1795463"/>
            <a:chOff x="3072" y="912"/>
            <a:chExt cx="2477" cy="1131"/>
          </a:xfrm>
        </p:grpSpPr>
        <p:grpSp>
          <p:nvGrpSpPr>
            <p:cNvPr id="96261" name="Group 5"/>
            <p:cNvGrpSpPr>
              <a:grpSpLocks/>
            </p:cNvGrpSpPr>
            <p:nvPr/>
          </p:nvGrpSpPr>
          <p:grpSpPr bwMode="auto">
            <a:xfrm>
              <a:off x="3072" y="912"/>
              <a:ext cx="2477" cy="1131"/>
              <a:chOff x="3072" y="912"/>
              <a:chExt cx="2477" cy="1131"/>
            </a:xfrm>
          </p:grpSpPr>
          <p:sp>
            <p:nvSpPr>
              <p:cNvPr id="96262" name="Oval 6"/>
              <p:cNvSpPr>
                <a:spLocks noChangeAspect="1" noChangeArrowheads="1"/>
              </p:cNvSpPr>
              <p:nvPr/>
            </p:nvSpPr>
            <p:spPr bwMode="auto">
              <a:xfrm>
                <a:off x="3312" y="1177"/>
                <a:ext cx="2237" cy="866"/>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r>
                  <a:rPr lang="en-US"/>
                  <a:t>A</a:t>
                </a:r>
              </a:p>
            </p:txBody>
          </p:sp>
          <p:sp>
            <p:nvSpPr>
              <p:cNvPr id="96263" name="Oval 7"/>
              <p:cNvSpPr>
                <a:spLocks noChangeAspect="1" noChangeArrowheads="1"/>
              </p:cNvSpPr>
              <p:nvPr/>
            </p:nvSpPr>
            <p:spPr bwMode="auto">
              <a:xfrm>
                <a:off x="3504" y="1392"/>
                <a:ext cx="230" cy="230"/>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4" name="Oval 8"/>
              <p:cNvSpPr>
                <a:spLocks noChangeAspect="1" noChangeArrowheads="1"/>
              </p:cNvSpPr>
              <p:nvPr/>
            </p:nvSpPr>
            <p:spPr bwMode="auto">
              <a:xfrm>
                <a:off x="3984" y="1296"/>
                <a:ext cx="230" cy="230"/>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5" name="Oval 9"/>
              <p:cNvSpPr>
                <a:spLocks noChangeAspect="1" noChangeArrowheads="1"/>
              </p:cNvSpPr>
              <p:nvPr/>
            </p:nvSpPr>
            <p:spPr bwMode="auto">
              <a:xfrm>
                <a:off x="5136" y="1392"/>
                <a:ext cx="230" cy="230"/>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6" name="Oval 10"/>
              <p:cNvSpPr>
                <a:spLocks noChangeAspect="1" noChangeArrowheads="1"/>
              </p:cNvSpPr>
              <p:nvPr/>
            </p:nvSpPr>
            <p:spPr bwMode="auto">
              <a:xfrm rot="10052958">
                <a:off x="3706" y="1344"/>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7" name="Oval 11"/>
              <p:cNvSpPr>
                <a:spLocks noChangeAspect="1" noChangeArrowheads="1"/>
              </p:cNvSpPr>
              <p:nvPr/>
            </p:nvSpPr>
            <p:spPr bwMode="auto">
              <a:xfrm rot="10052958">
                <a:off x="3744" y="1440"/>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8" name="Oval 12"/>
              <p:cNvSpPr>
                <a:spLocks noChangeAspect="1" noChangeArrowheads="1"/>
              </p:cNvSpPr>
              <p:nvPr/>
            </p:nvSpPr>
            <p:spPr bwMode="auto">
              <a:xfrm rot="10563367">
                <a:off x="4224" y="1296"/>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69" name="Oval 13"/>
              <p:cNvSpPr>
                <a:spLocks noChangeAspect="1" noChangeArrowheads="1"/>
              </p:cNvSpPr>
              <p:nvPr/>
            </p:nvSpPr>
            <p:spPr bwMode="auto">
              <a:xfrm rot="10596548">
                <a:off x="4234" y="1392"/>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0" name="Oval 14"/>
              <p:cNvSpPr>
                <a:spLocks noChangeAspect="1" noChangeArrowheads="1"/>
              </p:cNvSpPr>
              <p:nvPr/>
            </p:nvSpPr>
            <p:spPr bwMode="auto">
              <a:xfrm rot="11868344">
                <a:off x="4944" y="1344"/>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1" name="Oval 15"/>
              <p:cNvSpPr>
                <a:spLocks noChangeAspect="1" noChangeArrowheads="1"/>
              </p:cNvSpPr>
              <p:nvPr/>
            </p:nvSpPr>
            <p:spPr bwMode="auto">
              <a:xfrm rot="11868344">
                <a:off x="4896" y="1440"/>
                <a:ext cx="230" cy="29"/>
              </a:xfrm>
              <a:prstGeom prst="ellipse">
                <a:avLst/>
              </a:prstGeom>
              <a:solidFill>
                <a:srgbClr val="CC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272" name="Text Box 16"/>
              <p:cNvSpPr txBox="1">
                <a:spLocks noChangeArrowheads="1"/>
              </p:cNvSpPr>
              <p:nvPr/>
            </p:nvSpPr>
            <p:spPr bwMode="auto">
              <a:xfrm>
                <a:off x="3072" y="1056"/>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1</a:t>
                </a:r>
              </a:p>
            </p:txBody>
          </p:sp>
          <p:sp>
            <p:nvSpPr>
              <p:cNvPr id="96273" name="Text Box 17"/>
              <p:cNvSpPr txBox="1">
                <a:spLocks noChangeArrowheads="1"/>
              </p:cNvSpPr>
              <p:nvPr/>
            </p:nvSpPr>
            <p:spPr bwMode="auto">
              <a:xfrm>
                <a:off x="5040" y="1008"/>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n</a:t>
                </a:r>
              </a:p>
            </p:txBody>
          </p:sp>
          <p:sp>
            <p:nvSpPr>
              <p:cNvPr id="96274" name="Text Box 18"/>
              <p:cNvSpPr txBox="1">
                <a:spLocks noChangeArrowheads="1"/>
              </p:cNvSpPr>
              <p:nvPr/>
            </p:nvSpPr>
            <p:spPr bwMode="auto">
              <a:xfrm>
                <a:off x="3648" y="912"/>
                <a:ext cx="47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lang="en-US"/>
                  <a:t>flash</a:t>
                </a:r>
                <a:r>
                  <a:rPr lang="en-US" baseline="-25000"/>
                  <a:t>2</a:t>
                </a:r>
              </a:p>
            </p:txBody>
          </p:sp>
        </p:grpSp>
        <p:sp>
          <p:nvSpPr>
            <p:cNvPr id="96275" name="Line 19"/>
            <p:cNvSpPr>
              <a:spLocks noChangeShapeType="1"/>
            </p:cNvSpPr>
            <p:nvPr/>
          </p:nvSpPr>
          <p:spPr bwMode="auto">
            <a:xfrm flipH="1" flipV="1">
              <a:off x="4080" y="912"/>
              <a:ext cx="48"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6" name="Line 20"/>
            <p:cNvSpPr>
              <a:spLocks noChangeShapeType="1"/>
            </p:cNvSpPr>
            <p:nvPr/>
          </p:nvSpPr>
          <p:spPr bwMode="auto">
            <a:xfrm flipH="1" flipV="1">
              <a:off x="3456" y="1056"/>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277" name="Line 21"/>
            <p:cNvSpPr>
              <a:spLocks noChangeShapeType="1"/>
            </p:cNvSpPr>
            <p:nvPr/>
          </p:nvSpPr>
          <p:spPr bwMode="auto">
            <a:xfrm flipV="1">
              <a:off x="5328" y="1104"/>
              <a:ext cx="19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91891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259">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6259">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6259">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62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24800" y="-27363"/>
            <a:ext cx="8229600" cy="1142040"/>
          </a:xfrm>
        </p:spPr>
        <p:txBody>
          <a:bodyPr/>
          <a:lstStyle/>
          <a:p>
            <a:r>
              <a:rPr lang="en-US" dirty="0"/>
              <a:t>The theorem</a:t>
            </a:r>
            <a:endParaRPr lang="en-US" dirty="0">
              <a:solidFill>
                <a:srgbClr val="008000"/>
              </a:solidFill>
            </a:endParaRPr>
          </a:p>
        </p:txBody>
      </p:sp>
      <mc:AlternateContent xmlns:mc="http://schemas.openxmlformats.org/markup-compatibility/2006" xmlns:a14="http://schemas.microsoft.com/office/drawing/2010/main">
        <mc:Choice Requires="a14">
          <p:sp>
            <p:nvSpPr>
              <p:cNvPr id="72707" name="Rectangle 3"/>
              <p:cNvSpPr>
                <a:spLocks noGrp="1" noChangeArrowheads="1"/>
              </p:cNvSpPr>
              <p:nvPr>
                <p:ph type="body" idx="1"/>
              </p:nvPr>
            </p:nvSpPr>
            <p:spPr>
              <a:xfrm>
                <a:off x="288000" y="1147801"/>
                <a:ext cx="8568000" cy="4908035"/>
              </a:xfrm>
            </p:spPr>
            <p:txBody>
              <a:bodyPr/>
              <a:lstStyle/>
              <a:p>
                <a:pPr>
                  <a:lnSpc>
                    <a:spcPct val="90000"/>
                  </a:lnSpc>
                </a:pPr>
                <a:r>
                  <a:rPr lang="en-US" sz="2400" dirty="0" smtClean="0"/>
                  <a:t>Consider any particular cut. </a:t>
                </a:r>
              </a:p>
              <a:p>
                <a:pPr>
                  <a:lnSpc>
                    <a:spcPct val="90000"/>
                  </a:lnSpc>
                </a:pPr>
                <a:r>
                  <a:rPr lang="en-US" sz="2400" dirty="0" smtClean="0">
                    <a:solidFill>
                      <a:schemeClr val="tx1"/>
                    </a:solidFill>
                  </a:rPr>
                  <a:t>Let </a:t>
                </a:r>
                <a14:m>
                  <m:oMath xmlns:m="http://schemas.openxmlformats.org/officeDocument/2006/math">
                    <m:r>
                      <a:rPr lang="en-US" sz="2400" i="1" dirty="0" smtClean="0">
                        <a:solidFill>
                          <a:schemeClr val="tx1"/>
                        </a:solidFill>
                        <a:latin typeface="Cambria Math"/>
                      </a:rPr>
                      <m:t>𝑉</m:t>
                    </m:r>
                    <m:r>
                      <a:rPr lang="en-US" sz="2400" i="1" baseline="-25000" dirty="0">
                        <a:solidFill>
                          <a:schemeClr val="tx1"/>
                        </a:solidFill>
                        <a:latin typeface="Cambria Math"/>
                      </a:rPr>
                      <m:t>𝑖</m:t>
                    </m:r>
                  </m:oMath>
                </a14:m>
                <a:r>
                  <a:rPr lang="en-US" sz="2400" dirty="0">
                    <a:solidFill>
                      <a:schemeClr val="tx1"/>
                    </a:solidFill>
                  </a:rPr>
                  <a:t> be the vector clock of process </a:t>
                </a:r>
                <a14:m>
                  <m:oMath xmlns:m="http://schemas.openxmlformats.org/officeDocument/2006/math">
                    <m:r>
                      <a:rPr lang="en-US" sz="2400" i="1" dirty="0" smtClean="0">
                        <a:solidFill>
                          <a:schemeClr val="tx1"/>
                        </a:solidFill>
                        <a:latin typeface="Cambria Math"/>
                      </a:rPr>
                      <m:t>𝑖</m:t>
                    </m:r>
                  </m:oMath>
                </a14:m>
                <a:r>
                  <a:rPr lang="en-US" sz="2400" dirty="0">
                    <a:solidFill>
                      <a:schemeClr val="tx1"/>
                    </a:solidFill>
                  </a:rPr>
                  <a:t> exactly at </a:t>
                </a:r>
                <a14:m>
                  <m:oMath xmlns:m="http://schemas.openxmlformats.org/officeDocument/2006/math">
                    <m:r>
                      <a:rPr lang="en-US" sz="2400" i="1" dirty="0" smtClean="0">
                        <a:solidFill>
                          <a:schemeClr val="tx1"/>
                        </a:solidFill>
                        <a:latin typeface="Cambria Math"/>
                      </a:rPr>
                      <m:t>𝑖</m:t>
                    </m:r>
                  </m:oMath>
                </a14:m>
                <a:r>
                  <a:rPr lang="en-US" sz="2400" dirty="0">
                    <a:solidFill>
                      <a:schemeClr val="tx1"/>
                    </a:solidFill>
                  </a:rPr>
                  <a:t>’s cut-point.</a:t>
                </a:r>
              </a:p>
              <a:p>
                <a:pPr>
                  <a:lnSpc>
                    <a:spcPct val="90000"/>
                  </a:lnSpc>
                </a:pPr>
                <a:r>
                  <a:rPr lang="en-US" sz="2400" dirty="0">
                    <a:solidFill>
                      <a:schemeClr val="tx1"/>
                    </a:solidFill>
                  </a:rPr>
                  <a:t>Then </a:t>
                </a:r>
                <a14:m>
                  <m:oMath xmlns:m="http://schemas.openxmlformats.org/officeDocument/2006/math">
                    <m:r>
                      <a:rPr lang="en-US" sz="2400" i="1" dirty="0" smtClean="0">
                        <a:solidFill>
                          <a:schemeClr val="tx1"/>
                        </a:solidFill>
                        <a:latin typeface="Cambria Math"/>
                      </a:rPr>
                      <m:t>𝑉</m:t>
                    </m:r>
                    <m:r>
                      <a:rPr lang="en-US" sz="2400" i="1" dirty="0" smtClean="0">
                        <a:solidFill>
                          <a:schemeClr val="tx1"/>
                        </a:solidFill>
                        <a:latin typeface="Cambria Math"/>
                      </a:rPr>
                      <m:t> = </m:t>
                    </m:r>
                    <m:r>
                      <m:rPr>
                        <m:sty m:val="p"/>
                      </m:rPr>
                      <a:rPr lang="en-US" sz="2400" i="1" dirty="0" smtClean="0">
                        <a:solidFill>
                          <a:schemeClr val="tx1"/>
                        </a:solidFill>
                        <a:latin typeface="Cambria Math"/>
                      </a:rPr>
                      <m:t>max</m:t>
                    </m:r>
                    <m:r>
                      <a:rPr lang="en-US" sz="2400" i="1" dirty="0" smtClean="0">
                        <a:solidFill>
                          <a:schemeClr val="tx1"/>
                        </a:solidFill>
                        <a:latin typeface="Cambria Math"/>
                      </a:rPr>
                      <m:t>⁡(</m:t>
                    </m:r>
                    <m:r>
                      <a:rPr lang="en-US" sz="2400" i="1" dirty="0" smtClean="0">
                        <a:solidFill>
                          <a:schemeClr val="tx1"/>
                        </a:solidFill>
                        <a:latin typeface="Cambria Math"/>
                      </a:rPr>
                      <m:t>𝑉</m:t>
                    </m:r>
                    <m:r>
                      <a:rPr lang="en-US" sz="2400" i="1" baseline="-25000" dirty="0">
                        <a:solidFill>
                          <a:schemeClr val="tx1"/>
                        </a:solidFill>
                        <a:latin typeface="Cambria Math"/>
                      </a:rPr>
                      <m:t>1</m:t>
                    </m:r>
                    <m:r>
                      <a:rPr lang="en-US" sz="2400" i="1" dirty="0">
                        <a:solidFill>
                          <a:schemeClr val="tx1"/>
                        </a:solidFill>
                        <a:latin typeface="Cambria Math"/>
                      </a:rPr>
                      <m:t>, </m:t>
                    </m:r>
                    <m:r>
                      <a:rPr lang="en-US" sz="2400" i="1" dirty="0">
                        <a:solidFill>
                          <a:schemeClr val="tx1"/>
                        </a:solidFill>
                        <a:latin typeface="Cambria Math"/>
                      </a:rPr>
                      <m:t>𝑉</m:t>
                    </m:r>
                    <m:r>
                      <a:rPr lang="en-US" sz="2400" i="1" baseline="-25000" dirty="0">
                        <a:solidFill>
                          <a:schemeClr val="tx1"/>
                        </a:solidFill>
                        <a:latin typeface="Cambria Math"/>
                      </a:rPr>
                      <m:t>2</m:t>
                    </m:r>
                    <m:r>
                      <a:rPr lang="en-US" sz="2400" i="1" dirty="0">
                        <a:solidFill>
                          <a:schemeClr val="tx1"/>
                        </a:solidFill>
                        <a:latin typeface="Cambria Math"/>
                      </a:rPr>
                      <m:t>,…,</m:t>
                    </m:r>
                    <m:r>
                      <a:rPr lang="en-US" sz="2400" i="1" dirty="0" err="1">
                        <a:solidFill>
                          <a:schemeClr val="tx1"/>
                        </a:solidFill>
                        <a:latin typeface="Cambria Math"/>
                      </a:rPr>
                      <m:t>𝑉</m:t>
                    </m:r>
                    <m:r>
                      <a:rPr lang="en-US" sz="2400" i="1" baseline="-25000" dirty="0" err="1">
                        <a:solidFill>
                          <a:schemeClr val="tx1"/>
                        </a:solidFill>
                        <a:latin typeface="Cambria Math"/>
                      </a:rPr>
                      <m:t>𝑛</m:t>
                    </m:r>
                    <m:r>
                      <a:rPr lang="en-US" sz="2400" i="1" dirty="0">
                        <a:solidFill>
                          <a:schemeClr val="tx1"/>
                        </a:solidFill>
                        <a:latin typeface="Cambria Math"/>
                      </a:rPr>
                      <m:t>) </m:t>
                    </m:r>
                  </m:oMath>
                </a14:m>
                <a:r>
                  <a:rPr lang="en-US" sz="2400" dirty="0">
                    <a:solidFill>
                      <a:schemeClr val="tx1"/>
                    </a:solidFill>
                  </a:rPr>
                  <a:t>gives the maximum information obtainable by combining everyone knowledge at the cut-points.</a:t>
                </a:r>
              </a:p>
              <a:p>
                <a:pPr lvl="1">
                  <a:lnSpc>
                    <a:spcPct val="90000"/>
                  </a:lnSpc>
                </a:pPr>
                <a:r>
                  <a:rPr lang="en-US" sz="2000" dirty="0">
                    <a:solidFill>
                      <a:schemeClr val="tx1"/>
                    </a:solidFill>
                  </a:rPr>
                  <a:t>Component-wise max.</a:t>
                </a:r>
              </a:p>
              <a:p>
                <a:pPr>
                  <a:lnSpc>
                    <a:spcPct val="90000"/>
                  </a:lnSpc>
                </a:pPr>
                <a:r>
                  <a:rPr lang="en-US" sz="2400" dirty="0">
                    <a:solidFill>
                      <a:srgbClr val="990033"/>
                    </a:solidFill>
                  </a:rPr>
                  <a:t>Theorem </a:t>
                </a:r>
                <a:r>
                  <a:rPr lang="en-US" sz="2400" dirty="0" smtClean="0">
                    <a:solidFill>
                      <a:srgbClr val="990033"/>
                    </a:solidFill>
                  </a:rPr>
                  <a:t>2:</a:t>
                </a:r>
                <a:r>
                  <a:rPr lang="en-US" sz="2400" dirty="0" smtClean="0"/>
                  <a:t>  </a:t>
                </a:r>
                <a:r>
                  <a:rPr lang="en-US" sz="2400" dirty="0"/>
                  <a:t>The cut is consistent </a:t>
                </a:r>
                <a:r>
                  <a:rPr lang="en-US" sz="2400" dirty="0" err="1"/>
                  <a:t>iff</a:t>
                </a:r>
                <a:r>
                  <a:rPr lang="en-US" sz="2400" dirty="0"/>
                  <a:t>, for every </a:t>
                </a:r>
                <a14:m>
                  <m:oMath xmlns:m="http://schemas.openxmlformats.org/officeDocument/2006/math">
                    <m:r>
                      <a:rPr lang="en-US" sz="2400" i="1" dirty="0" smtClean="0">
                        <a:latin typeface="Cambria Math"/>
                      </a:rPr>
                      <m:t>𝑖</m:t>
                    </m:r>
                  </m:oMath>
                </a14:m>
                <a:r>
                  <a:rPr lang="en-US" sz="2400" dirty="0"/>
                  <a:t>, </a:t>
                </a:r>
                <a14:m>
                  <m:oMath xmlns:m="http://schemas.openxmlformats.org/officeDocument/2006/math">
                    <m:r>
                      <a:rPr lang="en-US" sz="2400" i="1" dirty="0" smtClean="0">
                        <a:solidFill>
                          <a:schemeClr val="tx1"/>
                        </a:solidFill>
                        <a:latin typeface="Cambria Math"/>
                      </a:rPr>
                      <m:t>𝑉</m:t>
                    </m:r>
                    <m:d>
                      <m:dPr>
                        <m:ctrlPr>
                          <a:rPr lang="en-US" sz="2400" i="1" dirty="0" smtClean="0">
                            <a:solidFill>
                              <a:schemeClr val="tx1"/>
                            </a:solidFill>
                            <a:latin typeface="Cambria Math"/>
                          </a:rPr>
                        </m:ctrlPr>
                      </m:dPr>
                      <m:e>
                        <m:r>
                          <a:rPr lang="en-US" sz="2400" i="1" dirty="0" smtClean="0">
                            <a:solidFill>
                              <a:schemeClr val="tx1"/>
                            </a:solidFill>
                            <a:latin typeface="Cambria Math"/>
                          </a:rPr>
                          <m:t>𝑖</m:t>
                        </m:r>
                      </m:e>
                    </m:d>
                    <m:r>
                      <a:rPr lang="en-US" sz="2400" i="1" dirty="0" smtClean="0">
                        <a:solidFill>
                          <a:schemeClr val="tx1"/>
                        </a:solidFill>
                        <a:latin typeface="Cambria Math"/>
                      </a:rPr>
                      <m:t>= </m:t>
                    </m:r>
                    <m:sSub>
                      <m:sSubPr>
                        <m:ctrlPr>
                          <a:rPr lang="en-US" sz="2400" b="0" i="1" dirty="0" smtClean="0">
                            <a:solidFill>
                              <a:schemeClr val="tx1"/>
                            </a:solidFill>
                            <a:latin typeface="Cambria Math"/>
                          </a:rPr>
                        </m:ctrlPr>
                      </m:sSubPr>
                      <m:e>
                        <m:r>
                          <a:rPr lang="en-US" sz="2400" i="1" dirty="0" smtClean="0">
                            <a:solidFill>
                              <a:schemeClr val="tx1"/>
                            </a:solidFill>
                            <a:latin typeface="Cambria Math"/>
                          </a:rPr>
                          <m:t>𝑉</m:t>
                        </m:r>
                      </m:e>
                      <m:sub>
                        <m:r>
                          <a:rPr lang="en-US" sz="2400" b="0" i="1" dirty="0" smtClean="0">
                            <a:solidFill>
                              <a:schemeClr val="tx1"/>
                            </a:solidFill>
                            <a:latin typeface="Cambria Math"/>
                          </a:rPr>
                          <m:t>𝑖</m:t>
                        </m:r>
                      </m:sub>
                    </m:sSub>
                    <m:r>
                      <a:rPr lang="en-US" sz="2400" i="1" dirty="0">
                        <a:solidFill>
                          <a:schemeClr val="tx1"/>
                        </a:solidFill>
                        <a:latin typeface="Cambria Math"/>
                      </a:rPr>
                      <m:t>(</m:t>
                    </m:r>
                    <m:r>
                      <a:rPr lang="en-US" sz="2400" i="1" dirty="0">
                        <a:solidFill>
                          <a:schemeClr val="tx1"/>
                        </a:solidFill>
                        <a:latin typeface="Cambria Math"/>
                      </a:rPr>
                      <m:t>𝑖</m:t>
                    </m:r>
                    <m:r>
                      <a:rPr lang="en-US" sz="2400" i="1" dirty="0">
                        <a:solidFill>
                          <a:schemeClr val="tx1"/>
                        </a:solidFill>
                        <a:latin typeface="Cambria Math"/>
                      </a:rPr>
                      <m:t>).</m:t>
                    </m:r>
                  </m:oMath>
                </a14:m>
                <a:endParaRPr lang="en-US" sz="2400" dirty="0">
                  <a:solidFill>
                    <a:schemeClr val="tx1"/>
                  </a:solidFill>
                </a:endParaRPr>
              </a:p>
              <a:p>
                <a:pPr>
                  <a:lnSpc>
                    <a:spcPct val="90000"/>
                  </a:lnSpc>
                </a:pPr>
                <a:r>
                  <a:rPr lang="en-US" sz="2400" dirty="0"/>
                  <a:t>That is, the maximum information about </a:t>
                </a:r>
                <a14:m>
                  <m:oMath xmlns:m="http://schemas.openxmlformats.org/officeDocument/2006/math">
                    <m:r>
                      <a:rPr lang="en-US" sz="2400" i="1" dirty="0" smtClean="0">
                        <a:latin typeface="Cambria Math"/>
                      </a:rPr>
                      <m:t>𝑖</m:t>
                    </m:r>
                  </m:oMath>
                </a14:m>
                <a:r>
                  <a:rPr lang="en-US" sz="2400" dirty="0"/>
                  <a:t> that </a:t>
                </a:r>
                <a:r>
                  <a:rPr lang="en-US" sz="2400" dirty="0" smtClean="0"/>
                  <a:t>anyone knows at its </a:t>
                </a:r>
                <a:r>
                  <a:rPr lang="en-US" sz="2400" dirty="0"/>
                  <a:t>cut </a:t>
                </a:r>
                <a:r>
                  <a:rPr lang="en-US" sz="2400" dirty="0" smtClean="0"/>
                  <a:t>point is </a:t>
                </a:r>
                <a:r>
                  <a:rPr lang="en-US" sz="2400" dirty="0"/>
                  <a:t>the same as what </a:t>
                </a:r>
                <a14:m>
                  <m:oMath xmlns:m="http://schemas.openxmlformats.org/officeDocument/2006/math">
                    <m:r>
                      <a:rPr lang="en-US" sz="2400" i="1" dirty="0" smtClean="0">
                        <a:latin typeface="Cambria Math"/>
                      </a:rPr>
                      <m:t>𝑖</m:t>
                    </m:r>
                  </m:oMath>
                </a14:m>
                <a:r>
                  <a:rPr lang="en-US" sz="2400" dirty="0"/>
                  <a:t> knows about itself at its cut point.</a:t>
                </a:r>
              </a:p>
              <a:p>
                <a:pPr>
                  <a:lnSpc>
                    <a:spcPct val="90000"/>
                  </a:lnSpc>
                </a:pPr>
                <a:r>
                  <a:rPr lang="en-US" sz="2400" dirty="0"/>
                  <a:t>“No one else knows more about </a:t>
                </a:r>
                <a14:m>
                  <m:oMath xmlns:m="http://schemas.openxmlformats.org/officeDocument/2006/math">
                    <m:r>
                      <a:rPr lang="en-US" sz="2400" i="1" dirty="0" smtClean="0">
                        <a:latin typeface="Cambria Math"/>
                      </a:rPr>
                      <m:t>𝑖</m:t>
                    </m:r>
                  </m:oMath>
                </a14:m>
                <a:r>
                  <a:rPr lang="en-US" sz="2400" dirty="0"/>
                  <a:t> than </a:t>
                </a:r>
                <a14:m>
                  <m:oMath xmlns:m="http://schemas.openxmlformats.org/officeDocument/2006/math">
                    <m:r>
                      <a:rPr lang="en-US" sz="2400" i="1" dirty="0" smtClean="0">
                        <a:latin typeface="Cambria Math"/>
                      </a:rPr>
                      <m:t>𝑖</m:t>
                    </m:r>
                  </m:oMath>
                </a14:m>
                <a:r>
                  <a:rPr lang="en-US" sz="2400" dirty="0"/>
                  <a:t> itself knows.”</a:t>
                </a:r>
              </a:p>
            </p:txBody>
          </p:sp>
        </mc:Choice>
        <mc:Fallback xmlns="">
          <p:sp>
            <p:nvSpPr>
              <p:cNvPr id="72707" name="Rectangle 3"/>
              <p:cNvSpPr>
                <a:spLocks noGrp="1" noRot="1" noChangeAspect="1" noMove="1" noResize="1" noEditPoints="1" noAdjustHandles="1" noChangeArrowheads="1" noChangeShapeType="1" noTextEdit="1"/>
              </p:cNvSpPr>
              <p:nvPr>
                <p:ph type="body" idx="1"/>
              </p:nvPr>
            </p:nvSpPr>
            <p:spPr>
              <a:xfrm>
                <a:off x="288000" y="1147801"/>
                <a:ext cx="8568000" cy="4908035"/>
              </a:xfrm>
              <a:blipFill rotWithShape="1">
                <a:blip r:embed="rId2"/>
                <a:stretch>
                  <a:fillRect l="-925" t="-1739" r="-1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719" name="Rectangle 15"/>
              <p:cNvSpPr>
                <a:spLocks noChangeArrowheads="1"/>
              </p:cNvSpPr>
              <p:nvPr/>
            </p:nvSpPr>
            <p:spPr bwMode="auto">
              <a:xfrm>
                <a:off x="304800" y="5018928"/>
                <a:ext cx="7010400" cy="165905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91400" tIns="45702" rIns="91400" bIns="45702"/>
              <a:lstStyle/>
              <a:p>
                <a:pPr marL="342725" indent="-342725" defTabSz="914414">
                  <a:lnSpc>
                    <a:spcPct val="80000"/>
                  </a:lnSpc>
                  <a:spcBef>
                    <a:spcPct val="20000"/>
                  </a:spcBef>
                  <a:buFontTx/>
                  <a:buChar char="•"/>
                </a:pPr>
                <a:r>
                  <a:rPr lang="en-US" sz="2400" dirty="0"/>
                  <a:t>Rules out </a:t>
                </a:r>
                <a14:m>
                  <m:oMath xmlns:m="http://schemas.openxmlformats.org/officeDocument/2006/math">
                    <m:r>
                      <a:rPr lang="en-US" sz="2400" i="1" dirty="0" smtClean="0">
                        <a:latin typeface="Cambria Math"/>
                      </a:rPr>
                      <m:t>𝑗</m:t>
                    </m:r>
                  </m:oMath>
                </a14:m>
                <a:r>
                  <a:rPr lang="en-US" sz="2400" dirty="0"/>
                  <a:t> receiving a message before its cut point that </a:t>
                </a:r>
                <a14:m>
                  <m:oMath xmlns:m="http://schemas.openxmlformats.org/officeDocument/2006/math">
                    <m:r>
                      <a:rPr lang="en-US" sz="2400" i="1" dirty="0" smtClean="0">
                        <a:latin typeface="Cambria Math"/>
                      </a:rPr>
                      <m:t>𝑖</m:t>
                    </m:r>
                  </m:oMath>
                </a14:m>
                <a:r>
                  <a:rPr lang="en-US" sz="2400" dirty="0"/>
                  <a:t> sent after its cut point; in that case, </a:t>
                </a:r>
                <a14:m>
                  <m:oMath xmlns:m="http://schemas.openxmlformats.org/officeDocument/2006/math">
                    <m:r>
                      <a:rPr lang="en-US" sz="2400" i="1" dirty="0" smtClean="0">
                        <a:latin typeface="Cambria Math"/>
                      </a:rPr>
                      <m:t>𝑗</m:t>
                    </m:r>
                  </m:oMath>
                </a14:m>
                <a:r>
                  <a:rPr lang="en-US" sz="2400" dirty="0"/>
                  <a:t> would have more information about </a:t>
                </a:r>
                <a14:m>
                  <m:oMath xmlns:m="http://schemas.openxmlformats.org/officeDocument/2006/math">
                    <m:r>
                      <a:rPr lang="en-US" sz="2400" i="1" dirty="0" smtClean="0">
                        <a:latin typeface="Cambria Math"/>
                      </a:rPr>
                      <m:t>𝑖</m:t>
                    </m:r>
                    <m:r>
                      <a:rPr lang="en-US" sz="2400" i="1" dirty="0" smtClean="0">
                        <a:latin typeface="Cambria Math"/>
                      </a:rPr>
                      <m:t> </m:t>
                    </m:r>
                  </m:oMath>
                </a14:m>
                <a:r>
                  <a:rPr lang="en-US" sz="2400" dirty="0"/>
                  <a:t>than </a:t>
                </a:r>
                <a14:m>
                  <m:oMath xmlns:m="http://schemas.openxmlformats.org/officeDocument/2006/math">
                    <m:r>
                      <a:rPr lang="en-US" sz="2400" i="1" dirty="0" smtClean="0">
                        <a:latin typeface="Cambria Math"/>
                      </a:rPr>
                      <m:t>𝑖</m:t>
                    </m:r>
                  </m:oMath>
                </a14:m>
                <a:r>
                  <a:rPr lang="en-US" sz="2400" dirty="0"/>
                  <a:t> had about itself.</a:t>
                </a:r>
              </a:p>
            </p:txBody>
          </p:sp>
        </mc:Choice>
        <mc:Fallback xmlns="">
          <p:sp>
            <p:nvSpPr>
              <p:cNvPr id="72719" name="Rectangle 15"/>
              <p:cNvSpPr>
                <a:spLocks noRot="1" noChangeAspect="1" noMove="1" noResize="1" noEditPoints="1" noAdjustHandles="1" noChangeArrowheads="1" noChangeShapeType="1" noTextEdit="1"/>
              </p:cNvSpPr>
              <p:nvPr/>
            </p:nvSpPr>
            <p:spPr bwMode="auto">
              <a:xfrm>
                <a:off x="304800" y="5018928"/>
                <a:ext cx="7010400" cy="1659054"/>
              </a:xfrm>
              <a:prstGeom prst="rect">
                <a:avLst/>
              </a:prstGeom>
              <a:blipFill rotWithShape="1">
                <a:blip r:embed="rId3"/>
                <a:stretch>
                  <a:fillRect l="-1391" t="-735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grpSp>
        <p:nvGrpSpPr>
          <p:cNvPr id="72731" name="Group 27"/>
          <p:cNvGrpSpPr>
            <a:grpSpLocks/>
          </p:cNvGrpSpPr>
          <p:nvPr/>
        </p:nvGrpSpPr>
        <p:grpSpPr bwMode="auto">
          <a:xfrm>
            <a:off x="7682400" y="4604164"/>
            <a:ext cx="1382400" cy="2073818"/>
            <a:chOff x="5335" y="3197"/>
            <a:chExt cx="960" cy="1440"/>
          </a:xfrm>
        </p:grpSpPr>
        <p:sp>
          <p:nvSpPr>
            <p:cNvPr id="72721" name="Line 17"/>
            <p:cNvSpPr>
              <a:spLocks noChangeShapeType="1"/>
            </p:cNvSpPr>
            <p:nvPr/>
          </p:nvSpPr>
          <p:spPr bwMode="auto">
            <a:xfrm>
              <a:off x="5431" y="3341"/>
              <a:ext cx="0" cy="12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3" name="Line 19"/>
            <p:cNvSpPr>
              <a:spLocks noChangeShapeType="1"/>
            </p:cNvSpPr>
            <p:nvPr/>
          </p:nvSpPr>
          <p:spPr bwMode="auto">
            <a:xfrm>
              <a:off x="6199" y="3341"/>
              <a:ext cx="0" cy="12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4" name="Line 20"/>
            <p:cNvSpPr>
              <a:spLocks noChangeShapeType="1"/>
            </p:cNvSpPr>
            <p:nvPr/>
          </p:nvSpPr>
          <p:spPr bwMode="auto">
            <a:xfrm>
              <a:off x="5431" y="3533"/>
              <a:ext cx="768"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27" name="Text Box 23"/>
            <p:cNvSpPr txBox="1">
              <a:spLocks noChangeArrowheads="1"/>
            </p:cNvSpPr>
            <p:nvPr/>
          </p:nvSpPr>
          <p:spPr bwMode="auto">
            <a:xfrm>
              <a:off x="5479" y="3197"/>
              <a:ext cx="164"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i</a:t>
              </a:r>
            </a:p>
          </p:txBody>
        </p:sp>
        <p:sp>
          <p:nvSpPr>
            <p:cNvPr id="72728" name="Text Box 24"/>
            <p:cNvSpPr txBox="1">
              <a:spLocks noChangeArrowheads="1"/>
            </p:cNvSpPr>
            <p:nvPr/>
          </p:nvSpPr>
          <p:spPr bwMode="auto">
            <a:xfrm>
              <a:off x="6007" y="3197"/>
              <a:ext cx="164" cy="25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0" tIns="45711" rIns="91420" bIns="45711">
              <a:spAutoFit/>
            </a:bodyPr>
            <a:lstStyle>
              <a:lvl1pPr>
                <a:defRPr>
                  <a:solidFill>
                    <a:srgbClr val="000000"/>
                  </a:solidFill>
                  <a:latin typeface="Arial" charset="0"/>
                  <a:cs typeface="Arial" charset="0"/>
                </a:defRPr>
              </a:lvl1pPr>
              <a:lvl2pPr>
                <a:defRPr>
                  <a:solidFill>
                    <a:srgbClr val="000000"/>
                  </a:solidFill>
                  <a:latin typeface="Arial" charset="0"/>
                  <a:cs typeface="Arial" charset="0"/>
                </a:defRPr>
              </a:lvl2pPr>
              <a:lvl3pPr indent="-230188">
                <a:defRPr>
                  <a:solidFill>
                    <a:srgbClr val="000000"/>
                  </a:solidFill>
                  <a:latin typeface="Arial" charset="0"/>
                  <a:cs typeface="Arial" charset="0"/>
                </a:defRPr>
              </a:lvl3pPr>
              <a:lvl4pPr>
                <a:defRPr>
                  <a:solidFill>
                    <a:srgbClr val="000000"/>
                  </a:solidFill>
                  <a:latin typeface="Arial" charset="0"/>
                  <a:cs typeface="Arial" charset="0"/>
                </a:defRPr>
              </a:lvl4pPr>
              <a:lvl5pPr>
                <a:defRPr>
                  <a:solidFill>
                    <a:srgbClr val="000000"/>
                  </a:solidFill>
                  <a:latin typeface="Arial" charset="0"/>
                  <a:cs typeface="Arial" charset="0"/>
                </a:defRPr>
              </a:lvl5pPr>
              <a:lvl6pPr marL="25146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6pPr>
              <a:lvl7pPr marL="29718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7pPr>
              <a:lvl8pPr marL="34290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8pPr>
              <a:lvl9pPr marL="3886200" indent="-228600" defTabSz="457200" fontAlgn="base" hangingPunct="0">
                <a:lnSpc>
                  <a:spcPct val="104000"/>
                </a:lnSpc>
                <a:spcBef>
                  <a:spcPct val="0"/>
                </a:spcBef>
                <a:spcAft>
                  <a:spcPct val="0"/>
                </a:spcAft>
                <a:buClr>
                  <a:srgbClr val="000000"/>
                </a:buClr>
                <a:buSzPct val="100000"/>
                <a:buFont typeface="Times New Roman" pitchFamily="18" charset="0"/>
                <a:defRPr>
                  <a:solidFill>
                    <a:srgbClr val="000000"/>
                  </a:solidFill>
                  <a:latin typeface="Arial" charset="0"/>
                  <a:cs typeface="Arial" charset="0"/>
                </a:defRPr>
              </a:lvl9pPr>
            </a:lstStyle>
            <a:p>
              <a:r>
                <a:rPr lang="en-US"/>
                <a:t>j</a:t>
              </a:r>
            </a:p>
          </p:txBody>
        </p:sp>
        <p:sp>
          <p:nvSpPr>
            <p:cNvPr id="72729" name="Line 25"/>
            <p:cNvSpPr>
              <a:spLocks noChangeShapeType="1"/>
            </p:cNvSpPr>
            <p:nvPr/>
          </p:nvSpPr>
          <p:spPr bwMode="auto">
            <a:xfrm>
              <a:off x="5335" y="3486"/>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2730" name="Line 26"/>
            <p:cNvSpPr>
              <a:spLocks noChangeShapeType="1"/>
            </p:cNvSpPr>
            <p:nvPr/>
          </p:nvSpPr>
          <p:spPr bwMode="auto">
            <a:xfrm>
              <a:off x="6055" y="4349"/>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19042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The theorem</a:t>
            </a:r>
            <a:endParaRPr lang="en-US">
              <a:solidFill>
                <a:srgbClr val="008000"/>
              </a:solidFill>
            </a:endParaRPr>
          </a:p>
        </p:txBody>
      </p:sp>
      <mc:AlternateContent xmlns:mc="http://schemas.openxmlformats.org/markup-compatibility/2006" xmlns:a14="http://schemas.microsoft.com/office/drawing/2010/main">
        <mc:Choice Requires="a14">
          <p:sp>
            <p:nvSpPr>
              <p:cNvPr id="73731" name="Rectangle 3"/>
              <p:cNvSpPr>
                <a:spLocks noGrp="1" noChangeArrowheads="1"/>
              </p:cNvSpPr>
              <p:nvPr>
                <p:ph type="body" idx="1"/>
              </p:nvPr>
            </p:nvSpPr>
            <p:spPr>
              <a:xfrm>
                <a:off x="288000" y="1600009"/>
                <a:ext cx="8568000" cy="4041064"/>
              </a:xfrm>
            </p:spPr>
            <p:txBody>
              <a:bodyPr>
                <a:normAutofit/>
              </a:bodyPr>
              <a:lstStyle/>
              <a:p>
                <a:pPr>
                  <a:lnSpc>
                    <a:spcPct val="90000"/>
                  </a:lnSpc>
                </a:pPr>
                <a:r>
                  <a:rPr lang="en-US" sz="2400" dirty="0" smtClean="0"/>
                  <a:t>Let </a:t>
                </a:r>
                <a14:m>
                  <m:oMath xmlns:m="http://schemas.openxmlformats.org/officeDocument/2006/math">
                    <m:r>
                      <a:rPr lang="en-US" sz="2400" i="1" dirty="0" smtClean="0">
                        <a:solidFill>
                          <a:schemeClr val="tx1"/>
                        </a:solidFill>
                        <a:latin typeface="Cambria Math"/>
                      </a:rPr>
                      <m:t>𝑉</m:t>
                    </m:r>
                    <m:r>
                      <a:rPr lang="en-US" sz="2400" i="1" baseline="-25000" dirty="0">
                        <a:solidFill>
                          <a:schemeClr val="tx1"/>
                        </a:solidFill>
                        <a:latin typeface="Cambria Math"/>
                      </a:rPr>
                      <m:t>𝑖</m:t>
                    </m:r>
                  </m:oMath>
                </a14:m>
                <a:r>
                  <a:rPr lang="en-US" sz="2400" dirty="0">
                    <a:solidFill>
                      <a:schemeClr val="tx1"/>
                    </a:solidFill>
                  </a:rPr>
                  <a:t> be the vector clock of process </a:t>
                </a:r>
                <a14:m>
                  <m:oMath xmlns:m="http://schemas.openxmlformats.org/officeDocument/2006/math">
                    <m:r>
                      <a:rPr lang="en-US" sz="2400" i="1" dirty="0">
                        <a:solidFill>
                          <a:schemeClr val="tx1"/>
                        </a:solidFill>
                        <a:latin typeface="Cambria Math"/>
                      </a:rPr>
                      <m:t>𝑖</m:t>
                    </m:r>
                  </m:oMath>
                </a14:m>
                <a:r>
                  <a:rPr lang="en-US" sz="2400" dirty="0">
                    <a:solidFill>
                      <a:schemeClr val="tx1"/>
                    </a:solidFill>
                  </a:rPr>
                  <a:t> exactly at </a:t>
                </a:r>
                <a14:m>
                  <m:oMath xmlns:m="http://schemas.openxmlformats.org/officeDocument/2006/math">
                    <m:r>
                      <a:rPr lang="en-US" sz="2400" i="1" dirty="0">
                        <a:solidFill>
                          <a:schemeClr val="tx1"/>
                        </a:solidFill>
                        <a:latin typeface="Cambria Math"/>
                      </a:rPr>
                      <m:t>𝑖</m:t>
                    </m:r>
                  </m:oMath>
                </a14:m>
                <a:r>
                  <a:rPr lang="en-US" sz="2400" dirty="0">
                    <a:solidFill>
                      <a:schemeClr val="tx1"/>
                    </a:solidFill>
                  </a:rPr>
                  <a:t>’s cut-point.</a:t>
                </a:r>
              </a:p>
              <a:p>
                <a:pPr>
                  <a:lnSpc>
                    <a:spcPct val="90000"/>
                  </a:lnSpc>
                </a:pPr>
                <a14:m>
                  <m:oMath xmlns:m="http://schemas.openxmlformats.org/officeDocument/2006/math">
                    <m:r>
                      <a:rPr lang="en-US" sz="2400" i="1" dirty="0">
                        <a:solidFill>
                          <a:schemeClr val="tx1"/>
                        </a:solidFill>
                        <a:latin typeface="Cambria Math"/>
                      </a:rPr>
                      <m:t>𝑉</m:t>
                    </m:r>
                    <m:r>
                      <a:rPr lang="en-US" sz="2400" i="1" dirty="0">
                        <a:solidFill>
                          <a:schemeClr val="tx1"/>
                        </a:solidFill>
                        <a:latin typeface="Cambria Math"/>
                      </a:rPr>
                      <m:t> =</m:t>
                    </m:r>
                    <m:func>
                      <m:funcPr>
                        <m:ctrlPr>
                          <a:rPr lang="en-US" sz="2400" i="1" dirty="0">
                            <a:solidFill>
                              <a:schemeClr val="tx1"/>
                            </a:solidFill>
                            <a:latin typeface="Cambria Math"/>
                          </a:rPr>
                        </m:ctrlPr>
                      </m:funcPr>
                      <m:fName>
                        <m:r>
                          <m:rPr>
                            <m:sty m:val="p"/>
                          </m:rPr>
                          <a:rPr lang="en-US" sz="2400" i="0" dirty="0">
                            <a:solidFill>
                              <a:schemeClr val="tx1"/>
                            </a:solidFill>
                            <a:latin typeface="Cambria Math"/>
                          </a:rPr>
                          <m:t>max</m:t>
                        </m:r>
                      </m:fName>
                      <m:e>
                        <m:d>
                          <m:dPr>
                            <m:ctrlPr>
                              <a:rPr lang="en-US" sz="2400" i="1" dirty="0">
                                <a:solidFill>
                                  <a:schemeClr val="tx1"/>
                                </a:solidFill>
                                <a:latin typeface="Cambria Math"/>
                              </a:rPr>
                            </m:ctrlPr>
                          </m:dPr>
                          <m:e>
                            <m:r>
                              <a:rPr lang="en-US" sz="2400" i="1" dirty="0">
                                <a:solidFill>
                                  <a:schemeClr val="tx1"/>
                                </a:solidFill>
                                <a:latin typeface="Cambria Math"/>
                              </a:rPr>
                              <m:t>𝑉</m:t>
                            </m:r>
                            <m:r>
                              <a:rPr lang="en-US" sz="2400" i="1" baseline="-25000" dirty="0">
                                <a:solidFill>
                                  <a:schemeClr val="tx1"/>
                                </a:solidFill>
                                <a:latin typeface="Cambria Math"/>
                              </a:rPr>
                              <m:t>1</m:t>
                            </m:r>
                            <m:r>
                              <a:rPr lang="en-US" sz="2400" i="1" dirty="0">
                                <a:solidFill>
                                  <a:schemeClr val="tx1"/>
                                </a:solidFill>
                                <a:latin typeface="Cambria Math"/>
                              </a:rPr>
                              <m:t>, </m:t>
                            </m:r>
                            <m:r>
                              <a:rPr lang="en-US" sz="2400" i="1" dirty="0">
                                <a:solidFill>
                                  <a:schemeClr val="tx1"/>
                                </a:solidFill>
                                <a:latin typeface="Cambria Math"/>
                              </a:rPr>
                              <m:t>𝑉</m:t>
                            </m:r>
                            <m:r>
                              <a:rPr lang="en-US" sz="2400" i="1" baseline="-25000" dirty="0">
                                <a:solidFill>
                                  <a:schemeClr val="tx1"/>
                                </a:solidFill>
                                <a:latin typeface="Cambria Math"/>
                              </a:rPr>
                              <m:t>2</m:t>
                            </m:r>
                            <m:r>
                              <a:rPr lang="en-US" sz="2400" i="1" dirty="0">
                                <a:solidFill>
                                  <a:schemeClr val="tx1"/>
                                </a:solidFill>
                                <a:latin typeface="Cambria Math"/>
                              </a:rPr>
                              <m:t>,…,</m:t>
                            </m:r>
                            <m:r>
                              <a:rPr lang="en-US" sz="2400" i="1" dirty="0" err="1">
                                <a:solidFill>
                                  <a:schemeClr val="tx1"/>
                                </a:solidFill>
                                <a:latin typeface="Cambria Math"/>
                              </a:rPr>
                              <m:t>𝑉</m:t>
                            </m:r>
                            <m:r>
                              <a:rPr lang="en-US" sz="2400" i="1" baseline="-25000" dirty="0" err="1">
                                <a:solidFill>
                                  <a:schemeClr val="tx1"/>
                                </a:solidFill>
                                <a:latin typeface="Cambria Math"/>
                              </a:rPr>
                              <m:t>𝑛</m:t>
                            </m:r>
                          </m:e>
                        </m:d>
                      </m:e>
                    </m:func>
                    <m:r>
                      <a:rPr lang="en-US" sz="2400" b="0" i="1" dirty="0" smtClean="0">
                        <a:solidFill>
                          <a:schemeClr val="tx1"/>
                        </a:solidFill>
                        <a:latin typeface="Cambria Math"/>
                      </a:rPr>
                      <m:t>.</m:t>
                    </m:r>
                  </m:oMath>
                </a14:m>
                <a:endParaRPr lang="en-US" sz="2000" dirty="0">
                  <a:solidFill>
                    <a:schemeClr val="tx1"/>
                  </a:solidFill>
                </a:endParaRPr>
              </a:p>
              <a:p>
                <a:pPr>
                  <a:lnSpc>
                    <a:spcPct val="90000"/>
                  </a:lnSpc>
                </a:pPr>
                <a:r>
                  <a:rPr lang="en-US" sz="2400" dirty="0">
                    <a:solidFill>
                      <a:srgbClr val="990033"/>
                    </a:solidFill>
                  </a:rPr>
                  <a:t>Theorem </a:t>
                </a:r>
                <a:r>
                  <a:rPr lang="en-US" sz="2400" dirty="0" smtClean="0">
                    <a:solidFill>
                      <a:srgbClr val="990033"/>
                    </a:solidFill>
                  </a:rPr>
                  <a:t>2:</a:t>
                </a:r>
                <a:r>
                  <a:rPr lang="en-US" sz="2400" dirty="0" smtClean="0"/>
                  <a:t>  </a:t>
                </a:r>
                <a:r>
                  <a:rPr lang="en-US" sz="2400" dirty="0"/>
                  <a:t>The cut is consistent </a:t>
                </a:r>
                <a:r>
                  <a:rPr lang="en-US" sz="2400" dirty="0" err="1"/>
                  <a:t>iff</a:t>
                </a:r>
                <a:r>
                  <a:rPr lang="en-US" sz="2400" dirty="0"/>
                  <a:t>, for every </a:t>
                </a:r>
                <a14:m>
                  <m:oMath xmlns:m="http://schemas.openxmlformats.org/officeDocument/2006/math">
                    <m:r>
                      <a:rPr lang="en-US" sz="2400" i="1" dirty="0">
                        <a:latin typeface="Cambria Math"/>
                      </a:rPr>
                      <m:t>𝑖</m:t>
                    </m:r>
                  </m:oMath>
                </a14:m>
                <a:r>
                  <a:rPr lang="en-US" sz="2400" dirty="0"/>
                  <a:t>, </a:t>
                </a:r>
                <a14:m>
                  <m:oMath xmlns:m="http://schemas.openxmlformats.org/officeDocument/2006/math">
                    <m:r>
                      <a:rPr lang="en-US" sz="2400" i="1" dirty="0" smtClean="0">
                        <a:solidFill>
                          <a:schemeClr val="tx1"/>
                        </a:solidFill>
                        <a:latin typeface="Cambria Math"/>
                      </a:rPr>
                      <m:t>𝑉</m:t>
                    </m:r>
                    <m:d>
                      <m:dPr>
                        <m:ctrlPr>
                          <a:rPr lang="en-US" sz="2400" i="1" dirty="0" smtClean="0">
                            <a:solidFill>
                              <a:schemeClr val="tx1"/>
                            </a:solidFill>
                            <a:latin typeface="Cambria Math"/>
                          </a:rPr>
                        </m:ctrlPr>
                      </m:dPr>
                      <m:e>
                        <m:r>
                          <a:rPr lang="en-US" sz="2400" i="1" dirty="0" smtClean="0">
                            <a:solidFill>
                              <a:schemeClr val="tx1"/>
                            </a:solidFill>
                            <a:latin typeface="Cambria Math"/>
                          </a:rPr>
                          <m:t>𝑖</m:t>
                        </m:r>
                      </m:e>
                    </m:d>
                    <m:r>
                      <a:rPr lang="en-US" sz="2400" i="1" dirty="0" smtClean="0">
                        <a:solidFill>
                          <a:schemeClr val="tx1"/>
                        </a:solidFill>
                        <a:latin typeface="Cambria Math"/>
                      </a:rPr>
                      <m:t>= </m:t>
                    </m:r>
                    <m:sSub>
                      <m:sSubPr>
                        <m:ctrlPr>
                          <a:rPr lang="en-US" sz="2400" b="0" i="1" dirty="0" smtClean="0">
                            <a:solidFill>
                              <a:schemeClr val="tx1"/>
                            </a:solidFill>
                            <a:latin typeface="Cambria Math"/>
                          </a:rPr>
                        </m:ctrlPr>
                      </m:sSubPr>
                      <m:e>
                        <m:r>
                          <a:rPr lang="en-US" sz="2400" i="1" dirty="0" smtClean="0">
                            <a:solidFill>
                              <a:schemeClr val="tx1"/>
                            </a:solidFill>
                            <a:latin typeface="Cambria Math"/>
                          </a:rPr>
                          <m:t>𝑉</m:t>
                        </m:r>
                      </m:e>
                      <m:sub>
                        <m:r>
                          <a:rPr lang="en-US" sz="2400" i="1" dirty="0" smtClean="0">
                            <a:solidFill>
                              <a:schemeClr val="tx1"/>
                            </a:solidFill>
                            <a:latin typeface="Cambria Math"/>
                          </a:rPr>
                          <m:t>𝑖</m:t>
                        </m:r>
                      </m:sub>
                    </m:sSub>
                    <m:r>
                      <a:rPr lang="en-US" sz="2400" i="1" dirty="0">
                        <a:solidFill>
                          <a:schemeClr val="tx1"/>
                        </a:solidFill>
                        <a:latin typeface="Cambria Math"/>
                      </a:rPr>
                      <m:t>(</m:t>
                    </m:r>
                    <m:r>
                      <a:rPr lang="en-US" sz="2400" i="1" dirty="0">
                        <a:solidFill>
                          <a:schemeClr val="tx1"/>
                        </a:solidFill>
                        <a:latin typeface="Cambria Math"/>
                      </a:rPr>
                      <m:t>𝑖</m:t>
                    </m:r>
                    <m:r>
                      <a:rPr lang="en-US" sz="2400" i="1" dirty="0">
                        <a:solidFill>
                          <a:schemeClr val="tx1"/>
                        </a:solidFill>
                        <a:latin typeface="Cambria Math"/>
                      </a:rPr>
                      <m:t>).</m:t>
                    </m:r>
                  </m:oMath>
                </a14:m>
                <a:endParaRPr lang="en-US" sz="2400" dirty="0">
                  <a:solidFill>
                    <a:schemeClr val="tx1"/>
                  </a:solidFill>
                </a:endParaRPr>
              </a:p>
              <a:p>
                <a:pPr>
                  <a:lnSpc>
                    <a:spcPct val="90000"/>
                  </a:lnSpc>
                </a:pPr>
                <a:r>
                  <a:rPr lang="en-US" sz="2400" dirty="0">
                    <a:solidFill>
                      <a:schemeClr val="tx1"/>
                    </a:solidFill>
                  </a:rPr>
                  <a:t>Stated slightly differently:</a:t>
                </a:r>
              </a:p>
              <a:p>
                <a:pPr>
                  <a:lnSpc>
                    <a:spcPct val="90000"/>
                  </a:lnSpc>
                </a:pPr>
                <a:r>
                  <a:rPr lang="en-US" sz="2400" dirty="0">
                    <a:solidFill>
                      <a:srgbClr val="990033"/>
                    </a:solidFill>
                  </a:rPr>
                  <a:t>Theorem </a:t>
                </a:r>
                <a:r>
                  <a:rPr lang="en-US" sz="2400" dirty="0" smtClean="0">
                    <a:solidFill>
                      <a:srgbClr val="990033"/>
                    </a:solidFill>
                  </a:rPr>
                  <a:t>2:</a:t>
                </a:r>
                <a:r>
                  <a:rPr lang="en-US" sz="2400" dirty="0" smtClean="0"/>
                  <a:t>  </a:t>
                </a:r>
                <a:r>
                  <a:rPr lang="en-US" sz="2400" dirty="0"/>
                  <a:t>The cut is consistent </a:t>
                </a:r>
                <a:r>
                  <a:rPr lang="en-US" sz="2400" dirty="0" err="1"/>
                  <a:t>iff</a:t>
                </a:r>
                <a:r>
                  <a:rPr lang="en-US" sz="2400" dirty="0"/>
                  <a:t>, for </a:t>
                </a:r>
                <a:r>
                  <a:rPr lang="en-US" sz="2400" dirty="0" smtClean="0"/>
                  <a:t>every </a:t>
                </a:r>
                <a14:m>
                  <m:oMath xmlns:m="http://schemas.openxmlformats.org/officeDocument/2006/math">
                    <m:r>
                      <a:rPr lang="en-US" sz="2400" b="0" i="1" smtClean="0">
                        <a:latin typeface="Cambria Math"/>
                      </a:rPr>
                      <m:t>𝑖</m:t>
                    </m:r>
                    <m:r>
                      <a:rPr lang="en-US" sz="2400" b="0" i="0" smtClean="0">
                        <a:latin typeface="Cambria Math"/>
                      </a:rPr>
                      <m:t> </m:t>
                    </m:r>
                  </m:oMath>
                </a14:m>
                <a:r>
                  <a:rPr lang="en-US" sz="2400" dirty="0" smtClean="0"/>
                  <a:t>and </a:t>
                </a:r>
                <a14:m>
                  <m:oMath xmlns:m="http://schemas.openxmlformats.org/officeDocument/2006/math">
                    <m:r>
                      <a:rPr lang="en-US" sz="2400" b="0" i="1" smtClean="0">
                        <a:solidFill>
                          <a:schemeClr val="tx1"/>
                        </a:solidFill>
                        <a:latin typeface="Cambria Math"/>
                      </a:rPr>
                      <m:t>𝑗</m:t>
                    </m:r>
                    <m:r>
                      <a:rPr lang="en-US" sz="2400" b="0" i="1" smtClean="0">
                        <a:solidFill>
                          <a:schemeClr val="tx1"/>
                        </a:solidFill>
                        <a:latin typeface="Cambria Math"/>
                      </a:rPr>
                      <m:t>, </m:t>
                    </m:r>
                    <m:sSub>
                      <m:sSubPr>
                        <m:ctrlPr>
                          <a:rPr lang="en-US" sz="2400" b="0" i="1" smtClean="0">
                            <a:solidFill>
                              <a:schemeClr val="tx1"/>
                            </a:solidFill>
                            <a:latin typeface="Cambria Math"/>
                          </a:rPr>
                        </m:ctrlPr>
                      </m:sSubPr>
                      <m:e>
                        <m:r>
                          <a:rPr lang="en-US" sz="2400" b="0" i="1" smtClean="0">
                            <a:solidFill>
                              <a:schemeClr val="tx1"/>
                            </a:solidFill>
                            <a:latin typeface="Cambria Math"/>
                          </a:rPr>
                          <m:t>𝑉</m:t>
                        </m:r>
                      </m:e>
                      <m:sub>
                        <m:r>
                          <a:rPr lang="en-US" sz="2400" b="0" i="1" smtClean="0">
                            <a:solidFill>
                              <a:schemeClr val="tx1"/>
                            </a:solidFill>
                            <a:latin typeface="Cambria Math"/>
                          </a:rPr>
                          <m:t>𝑗</m:t>
                        </m:r>
                      </m:sub>
                    </m:sSub>
                    <m:d>
                      <m:dPr>
                        <m:ctrlPr>
                          <a:rPr lang="en-US" sz="2400" b="0" i="1" dirty="0" smtClean="0">
                            <a:solidFill>
                              <a:schemeClr val="tx1"/>
                            </a:solidFill>
                            <a:latin typeface="Cambria Math"/>
                          </a:rPr>
                        </m:ctrlPr>
                      </m:dPr>
                      <m:e>
                        <m:r>
                          <a:rPr lang="en-US" sz="2400" i="1" dirty="0" smtClean="0">
                            <a:solidFill>
                              <a:schemeClr val="tx1"/>
                            </a:solidFill>
                            <a:latin typeface="Cambria Math"/>
                          </a:rPr>
                          <m:t>𝑖</m:t>
                        </m:r>
                      </m:e>
                    </m:d>
                    <m:r>
                      <a:rPr lang="en-US" sz="2400" b="0" i="1" dirty="0" smtClean="0">
                        <a:solidFill>
                          <a:schemeClr val="tx1"/>
                        </a:solidFill>
                        <a:latin typeface="Cambria Math"/>
                      </a:rPr>
                      <m:t>≤</m:t>
                    </m:r>
                    <m:sSub>
                      <m:sSubPr>
                        <m:ctrlPr>
                          <a:rPr lang="en-US" sz="2400" b="0" i="1" dirty="0" smtClean="0">
                            <a:solidFill>
                              <a:schemeClr val="tx1"/>
                            </a:solidFill>
                            <a:latin typeface="Cambria Math"/>
                          </a:rPr>
                        </m:ctrlPr>
                      </m:sSubPr>
                      <m:e>
                        <m:r>
                          <a:rPr lang="en-US" sz="2400" b="0" i="1" dirty="0" smtClean="0">
                            <a:solidFill>
                              <a:schemeClr val="tx1"/>
                            </a:solidFill>
                            <a:latin typeface="Cambria Math"/>
                          </a:rPr>
                          <m:t>𝑉</m:t>
                        </m:r>
                      </m:e>
                      <m:sub>
                        <m:r>
                          <a:rPr lang="en-US" sz="2400" b="0" i="1" dirty="0" smtClean="0">
                            <a:solidFill>
                              <a:schemeClr val="tx1"/>
                            </a:solidFill>
                            <a:latin typeface="Cambria Math"/>
                          </a:rPr>
                          <m:t>𝑖</m:t>
                        </m:r>
                      </m:sub>
                    </m:sSub>
                    <m:r>
                      <a:rPr lang="en-US" sz="2400" i="1" dirty="0" smtClean="0">
                        <a:solidFill>
                          <a:schemeClr val="tx1"/>
                        </a:solidFill>
                        <a:latin typeface="Cambria Math"/>
                      </a:rPr>
                      <m:t>(</m:t>
                    </m:r>
                    <m:r>
                      <a:rPr lang="en-US" sz="2400" i="1" dirty="0" smtClean="0">
                        <a:solidFill>
                          <a:schemeClr val="tx1"/>
                        </a:solidFill>
                        <a:latin typeface="Cambria Math"/>
                      </a:rPr>
                      <m:t>𝑖</m:t>
                    </m:r>
                    <m:r>
                      <a:rPr lang="en-US" sz="2400" i="1" dirty="0" smtClean="0">
                        <a:solidFill>
                          <a:schemeClr val="tx1"/>
                        </a:solidFill>
                        <a:latin typeface="Cambria Math"/>
                      </a:rPr>
                      <m:t>).</m:t>
                    </m:r>
                  </m:oMath>
                </a14:m>
                <a:endParaRPr lang="en-US" sz="2400" dirty="0" smtClean="0">
                  <a:solidFill>
                    <a:schemeClr val="tx1"/>
                  </a:solidFill>
                </a:endParaRPr>
              </a:p>
              <a:p>
                <a:pPr>
                  <a:lnSpc>
                    <a:spcPct val="90000"/>
                  </a:lnSpc>
                </a:pPr>
                <a:r>
                  <a:rPr lang="en-US" sz="2400" dirty="0" smtClean="0">
                    <a:solidFill>
                      <a:srgbClr val="990033"/>
                    </a:solidFill>
                  </a:rPr>
                  <a:t>Proof</a:t>
                </a:r>
                <a:r>
                  <a:rPr lang="en-US" sz="2400" dirty="0">
                    <a:solidFill>
                      <a:srgbClr val="990033"/>
                    </a:solidFill>
                  </a:rPr>
                  <a:t>:</a:t>
                </a:r>
                <a:r>
                  <a:rPr lang="en-US" sz="2400" dirty="0"/>
                  <a:t>   LTTR (see </a:t>
                </a:r>
                <a:r>
                  <a:rPr lang="en-US" sz="2400" dirty="0" err="1"/>
                  <a:t>Mattern’s</a:t>
                </a:r>
                <a:r>
                  <a:rPr lang="en-US" sz="2400" dirty="0"/>
                  <a:t> paper).</a:t>
                </a:r>
              </a:p>
              <a:p>
                <a:pPr>
                  <a:lnSpc>
                    <a:spcPct val="90000"/>
                  </a:lnSpc>
                </a:pPr>
                <a:endParaRPr lang="en-US" sz="2400" dirty="0"/>
              </a:p>
              <a:p>
                <a:pPr>
                  <a:lnSpc>
                    <a:spcPct val="90000"/>
                  </a:lnSpc>
                </a:pPr>
                <a:endParaRPr lang="en-US" sz="2400" dirty="0"/>
              </a:p>
              <a:p>
                <a:pPr>
                  <a:lnSpc>
                    <a:spcPct val="90000"/>
                  </a:lnSpc>
                </a:pPr>
                <a:r>
                  <a:rPr lang="en-US" sz="2400" dirty="0">
                    <a:solidFill>
                      <a:srgbClr val="990033"/>
                    </a:solidFill>
                  </a:rPr>
                  <a:t>Q:</a:t>
                </a:r>
                <a:r>
                  <a:rPr lang="en-US" sz="2400" dirty="0"/>
                  <a:t>  What is this good for?</a:t>
                </a:r>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xfrm>
                <a:off x="288000" y="1600009"/>
                <a:ext cx="8568000" cy="4041064"/>
              </a:xfrm>
              <a:blipFill rotWithShape="1">
                <a:blip r:embed="rId2"/>
                <a:stretch>
                  <a:fillRect l="-925" t="-2112" b="-2413"/>
                </a:stretch>
              </a:blipFill>
            </p:spPr>
            <p:txBody>
              <a:bodyPr/>
              <a:lstStyle/>
              <a:p>
                <a:r>
                  <a:rPr lang="en-US">
                    <a:noFill/>
                  </a:rPr>
                  <a:t> </a:t>
                </a:r>
              </a:p>
            </p:txBody>
          </p:sp>
        </mc:Fallback>
      </mc:AlternateContent>
    </p:spTree>
    <p:extLst>
      <p:ext uri="{BB962C8B-B14F-4D97-AF65-F5344CB8AC3E}">
        <p14:creationId xmlns:p14="http://schemas.microsoft.com/office/powerpoint/2010/main" val="33390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152400"/>
            <a:ext cx="8229600" cy="1143000"/>
          </a:xfrm>
        </p:spPr>
        <p:txBody>
          <a:bodyPr/>
          <a:lstStyle/>
          <a:p>
            <a:r>
              <a:rPr lang="en-US" dirty="0"/>
              <a:t>Application:  Debugging</a:t>
            </a:r>
            <a:endParaRPr lang="en-US" dirty="0">
              <a:solidFill>
                <a:srgbClr val="008000"/>
              </a:solidFill>
            </a:endParaRPr>
          </a:p>
        </p:txBody>
      </p:sp>
      <mc:AlternateContent xmlns:mc="http://schemas.openxmlformats.org/markup-compatibility/2006" xmlns:a14="http://schemas.microsoft.com/office/drawing/2010/main">
        <mc:Choice Requires="a14">
          <p:sp>
            <p:nvSpPr>
              <p:cNvPr id="74755" name="Rectangle 3"/>
              <p:cNvSpPr>
                <a:spLocks noGrp="1" noChangeArrowheads="1"/>
              </p:cNvSpPr>
              <p:nvPr>
                <p:ph type="body" idx="1"/>
              </p:nvPr>
            </p:nvSpPr>
            <p:spPr>
              <a:xfrm>
                <a:off x="288000" y="1371600"/>
                <a:ext cx="8568000" cy="5169567"/>
              </a:xfrm>
            </p:spPr>
            <p:txBody>
              <a:bodyPr>
                <a:normAutofit/>
              </a:bodyPr>
              <a:lstStyle/>
              <a:p>
                <a:pPr>
                  <a:lnSpc>
                    <a:spcPct val="90000"/>
                  </a:lnSpc>
                </a:pPr>
                <a:r>
                  <a:rPr lang="en-US" sz="2400" dirty="0" smtClean="0">
                    <a:solidFill>
                      <a:srgbClr val="990033"/>
                    </a:solidFill>
                  </a:rPr>
                  <a:t>Theorem 2:</a:t>
                </a:r>
                <a:r>
                  <a:rPr lang="en-US" sz="2400" dirty="0" smtClean="0"/>
                  <a:t>  </a:t>
                </a:r>
                <a:r>
                  <a:rPr lang="en-US" sz="2400" dirty="0"/>
                  <a:t>The cut is consistent </a:t>
                </a:r>
                <a:r>
                  <a:rPr lang="en-US" sz="2400" dirty="0" err="1"/>
                  <a:t>iff</a:t>
                </a:r>
                <a:r>
                  <a:rPr lang="en-US" sz="2400" dirty="0"/>
                  <a:t>, for every </a:t>
                </a:r>
                <a14:m>
                  <m:oMath xmlns:m="http://schemas.openxmlformats.org/officeDocument/2006/math">
                    <m:r>
                      <a:rPr lang="en-US" sz="2400" i="1">
                        <a:latin typeface="Cambria Math"/>
                      </a:rPr>
                      <m:t>𝑖</m:t>
                    </m:r>
                    <m:r>
                      <a:rPr lang="en-US" sz="2400">
                        <a:latin typeface="Cambria Math"/>
                      </a:rPr>
                      <m:t> </m:t>
                    </m:r>
                  </m:oMath>
                </a14:m>
                <a:r>
                  <a:rPr lang="en-US" sz="2400" dirty="0" smtClean="0">
                    <a:solidFill>
                      <a:schemeClr val="tx1"/>
                    </a:solidFill>
                  </a:rPr>
                  <a:t>and </a:t>
                </a:r>
                <a14:m>
                  <m:oMath xmlns:m="http://schemas.openxmlformats.org/officeDocument/2006/math">
                    <m:r>
                      <a:rPr lang="en-US" sz="2400" i="1">
                        <a:solidFill>
                          <a:schemeClr val="tx1"/>
                        </a:solidFill>
                        <a:latin typeface="Cambria Math"/>
                      </a:rPr>
                      <m:t>𝑗</m:t>
                    </m:r>
                    <m:r>
                      <a:rPr lang="en-US" sz="2400" i="1">
                        <a:solidFill>
                          <a:schemeClr val="tx1"/>
                        </a:solidFill>
                        <a:latin typeface="Cambria Math"/>
                      </a:rPr>
                      <m:t>, </m:t>
                    </m:r>
                    <m:sSub>
                      <m:sSubPr>
                        <m:ctrlPr>
                          <a:rPr lang="en-US" sz="2400" i="1">
                            <a:solidFill>
                              <a:schemeClr val="tx1"/>
                            </a:solidFill>
                            <a:latin typeface="Cambria Math"/>
                          </a:rPr>
                        </m:ctrlPr>
                      </m:sSubPr>
                      <m:e>
                        <m:r>
                          <a:rPr lang="en-US" sz="2400" i="1">
                            <a:solidFill>
                              <a:schemeClr val="tx1"/>
                            </a:solidFill>
                            <a:latin typeface="Cambria Math"/>
                          </a:rPr>
                          <m:t>𝑉</m:t>
                        </m:r>
                      </m:e>
                      <m:sub>
                        <m:r>
                          <a:rPr lang="en-US" sz="2400" i="1">
                            <a:solidFill>
                              <a:schemeClr val="tx1"/>
                            </a:solidFill>
                            <a:latin typeface="Cambria Math"/>
                          </a:rPr>
                          <m:t>𝑗</m:t>
                        </m:r>
                      </m:sub>
                    </m:sSub>
                    <m:d>
                      <m:dPr>
                        <m:ctrlPr>
                          <a:rPr lang="en-US" sz="2400" i="1" dirty="0">
                            <a:solidFill>
                              <a:schemeClr val="tx1"/>
                            </a:solidFill>
                            <a:latin typeface="Cambria Math"/>
                          </a:rPr>
                        </m:ctrlPr>
                      </m:dPr>
                      <m:e>
                        <m:r>
                          <a:rPr lang="en-US" sz="2400" i="1" dirty="0">
                            <a:solidFill>
                              <a:schemeClr val="tx1"/>
                            </a:solidFill>
                            <a:latin typeface="Cambria Math"/>
                          </a:rPr>
                          <m:t>𝑖</m:t>
                        </m:r>
                      </m:e>
                    </m:d>
                    <m:r>
                      <a:rPr lang="en-US" sz="2400" i="1" dirty="0">
                        <a:solidFill>
                          <a:schemeClr val="tx1"/>
                        </a:solidFill>
                        <a:latin typeface="Cambria Math"/>
                      </a:rPr>
                      <m:t>≤</m:t>
                    </m:r>
                    <m:sSub>
                      <m:sSubPr>
                        <m:ctrlPr>
                          <a:rPr lang="en-US" sz="2400" i="1" dirty="0">
                            <a:solidFill>
                              <a:schemeClr val="tx1"/>
                            </a:solidFill>
                            <a:latin typeface="Cambria Math"/>
                          </a:rPr>
                        </m:ctrlPr>
                      </m:sSubPr>
                      <m:e>
                        <m:r>
                          <a:rPr lang="en-US" sz="2400" i="1" dirty="0">
                            <a:solidFill>
                              <a:schemeClr val="tx1"/>
                            </a:solidFill>
                            <a:latin typeface="Cambria Math"/>
                          </a:rPr>
                          <m:t>𝑉</m:t>
                        </m:r>
                      </m:e>
                      <m:sub>
                        <m:r>
                          <a:rPr lang="en-US" sz="2400" i="1" dirty="0">
                            <a:solidFill>
                              <a:schemeClr val="tx1"/>
                            </a:solidFill>
                            <a:latin typeface="Cambria Math"/>
                          </a:rPr>
                          <m:t>𝑖</m:t>
                        </m:r>
                      </m:sub>
                    </m:sSub>
                    <m:r>
                      <a:rPr lang="en-US" sz="2400" i="1" dirty="0">
                        <a:solidFill>
                          <a:schemeClr val="tx1"/>
                        </a:solidFill>
                        <a:latin typeface="Cambria Math"/>
                      </a:rPr>
                      <m:t>(</m:t>
                    </m:r>
                    <m:r>
                      <a:rPr lang="en-US" sz="2400" i="1" dirty="0">
                        <a:solidFill>
                          <a:schemeClr val="tx1"/>
                        </a:solidFill>
                        <a:latin typeface="Cambria Math"/>
                      </a:rPr>
                      <m:t>𝑖</m:t>
                    </m:r>
                    <m:r>
                      <a:rPr lang="en-US" sz="2400" i="1" dirty="0">
                        <a:solidFill>
                          <a:schemeClr val="tx1"/>
                        </a:solidFill>
                        <a:latin typeface="Cambria Math"/>
                      </a:rPr>
                      <m:t>).</m:t>
                    </m:r>
                  </m:oMath>
                </a14:m>
                <a:endParaRPr lang="en-US" sz="2400" dirty="0">
                  <a:solidFill>
                    <a:schemeClr val="tx1"/>
                  </a:solidFill>
                </a:endParaRPr>
              </a:p>
              <a:p>
                <a:pPr>
                  <a:lnSpc>
                    <a:spcPct val="90000"/>
                  </a:lnSpc>
                </a:pPr>
                <a:r>
                  <a:rPr lang="en-US" sz="2400" dirty="0">
                    <a:solidFill>
                      <a:srgbClr val="990033"/>
                    </a:solidFill>
                  </a:rPr>
                  <a:t>Example:</a:t>
                </a:r>
                <a:r>
                  <a:rPr lang="en-US" sz="2400" dirty="0"/>
                  <a:t>  Debugging</a:t>
                </a:r>
              </a:p>
              <a:p>
                <a:pPr lvl="1">
                  <a:lnSpc>
                    <a:spcPct val="90000"/>
                  </a:lnSpc>
                </a:pPr>
                <a:r>
                  <a:rPr lang="en-US" sz="2000" dirty="0"/>
                  <a:t>Each node keeps a log of its local execution, with vector timestamps for all events.</a:t>
                </a:r>
              </a:p>
              <a:p>
                <a:pPr lvl="1">
                  <a:lnSpc>
                    <a:spcPct val="90000"/>
                  </a:lnSpc>
                </a:pPr>
                <a:r>
                  <a:rPr lang="en-US" sz="2000" dirty="0"/>
                  <a:t>Collect information, find a cut for </a:t>
                </a:r>
                <a:r>
                  <a:rPr lang="en-US" sz="2000" dirty="0" smtClean="0">
                    <a:solidFill>
                      <a:schemeClr val="tx1"/>
                    </a:solidFill>
                  </a:rPr>
                  <a:t>which </a:t>
                </a:r>
                <a14:m>
                  <m:oMath xmlns:m="http://schemas.openxmlformats.org/officeDocument/2006/math">
                    <m:sSub>
                      <m:sSubPr>
                        <m:ctrlPr>
                          <a:rPr lang="en-US" sz="2000" i="1">
                            <a:solidFill>
                              <a:schemeClr val="tx1"/>
                            </a:solidFill>
                            <a:latin typeface="Cambria Math"/>
                          </a:rPr>
                        </m:ctrlPr>
                      </m:sSubPr>
                      <m:e>
                        <m:r>
                          <a:rPr lang="en-US" sz="2000" i="1">
                            <a:solidFill>
                              <a:schemeClr val="tx1"/>
                            </a:solidFill>
                            <a:latin typeface="Cambria Math"/>
                          </a:rPr>
                          <m:t>𝑉</m:t>
                        </m:r>
                      </m:e>
                      <m:sub>
                        <m:r>
                          <a:rPr lang="en-US" sz="2000" i="1">
                            <a:solidFill>
                              <a:schemeClr val="tx1"/>
                            </a:solidFill>
                            <a:latin typeface="Cambria Math"/>
                          </a:rPr>
                          <m:t>𝑗</m:t>
                        </m:r>
                      </m:sub>
                    </m:sSub>
                    <m:d>
                      <m:dPr>
                        <m:ctrlPr>
                          <a:rPr lang="en-US" sz="2000" i="1" dirty="0">
                            <a:solidFill>
                              <a:schemeClr val="tx1"/>
                            </a:solidFill>
                            <a:latin typeface="Cambria Math"/>
                          </a:rPr>
                        </m:ctrlPr>
                      </m:dPr>
                      <m:e>
                        <m:r>
                          <a:rPr lang="en-US" sz="2000" i="1" dirty="0">
                            <a:solidFill>
                              <a:schemeClr val="tx1"/>
                            </a:solidFill>
                            <a:latin typeface="Cambria Math"/>
                          </a:rPr>
                          <m:t>𝑖</m:t>
                        </m:r>
                      </m:e>
                    </m:d>
                    <m:r>
                      <a:rPr lang="en-US" sz="2000" i="1" dirty="0">
                        <a:solidFill>
                          <a:schemeClr val="tx1"/>
                        </a:solidFill>
                        <a:latin typeface="Cambria Math"/>
                      </a:rPr>
                      <m:t>≤</m:t>
                    </m:r>
                    <m:sSub>
                      <m:sSubPr>
                        <m:ctrlPr>
                          <a:rPr lang="en-US" sz="2000" i="1" dirty="0">
                            <a:solidFill>
                              <a:schemeClr val="tx1"/>
                            </a:solidFill>
                            <a:latin typeface="Cambria Math"/>
                          </a:rPr>
                        </m:ctrlPr>
                      </m:sSubPr>
                      <m:e>
                        <m:r>
                          <a:rPr lang="en-US" sz="2000" i="1" dirty="0">
                            <a:solidFill>
                              <a:schemeClr val="tx1"/>
                            </a:solidFill>
                            <a:latin typeface="Cambria Math"/>
                          </a:rPr>
                          <m:t>𝑉</m:t>
                        </m:r>
                      </m:e>
                      <m:sub>
                        <m:r>
                          <a:rPr lang="en-US" sz="2000" i="1" dirty="0">
                            <a:solidFill>
                              <a:schemeClr val="tx1"/>
                            </a:solidFill>
                            <a:latin typeface="Cambria Math"/>
                          </a:rPr>
                          <m:t>𝑖</m:t>
                        </m:r>
                      </m:sub>
                    </m:sSub>
                    <m:d>
                      <m:dPr>
                        <m:ctrlPr>
                          <a:rPr lang="en-US" sz="2000" i="1" dirty="0">
                            <a:solidFill>
                              <a:schemeClr val="tx1"/>
                            </a:solidFill>
                            <a:latin typeface="Cambria Math"/>
                          </a:rPr>
                        </m:ctrlPr>
                      </m:dPr>
                      <m:e>
                        <m:r>
                          <a:rPr lang="en-US" sz="2000" i="1" dirty="0">
                            <a:solidFill>
                              <a:schemeClr val="tx1"/>
                            </a:solidFill>
                            <a:latin typeface="Cambria Math"/>
                          </a:rPr>
                          <m:t>𝑖</m:t>
                        </m:r>
                      </m:e>
                    </m:d>
                    <m:r>
                      <a:rPr lang="en-US" sz="2000" b="0" i="1" dirty="0" smtClean="0">
                        <a:solidFill>
                          <a:schemeClr val="tx1"/>
                        </a:solidFill>
                        <a:latin typeface="Cambria Math"/>
                      </a:rPr>
                      <m:t> </m:t>
                    </m:r>
                  </m:oMath>
                </a14:m>
                <a:r>
                  <a:rPr lang="en-US" sz="2000" dirty="0" smtClean="0">
                    <a:solidFill>
                      <a:schemeClr val="tx1"/>
                    </a:solidFill>
                  </a:rPr>
                  <a:t>for </a:t>
                </a:r>
                <a:r>
                  <a:rPr lang="en-US" sz="2000" dirty="0"/>
                  <a:t>every </a:t>
                </a:r>
                <a14:m>
                  <m:oMath xmlns:m="http://schemas.openxmlformats.org/officeDocument/2006/math">
                    <m:r>
                      <a:rPr lang="en-US" sz="2000" i="1" dirty="0" smtClean="0">
                        <a:latin typeface="Cambria Math"/>
                      </a:rPr>
                      <m:t>𝑖</m:t>
                    </m:r>
                    <m:r>
                      <a:rPr lang="en-US" sz="2000" i="1" dirty="0" smtClean="0">
                        <a:latin typeface="Cambria Math"/>
                      </a:rPr>
                      <m:t> </m:t>
                    </m:r>
                  </m:oMath>
                </a14:m>
                <a:r>
                  <a:rPr lang="en-US" sz="2000" dirty="0"/>
                  <a:t>and </a:t>
                </a:r>
                <a14:m>
                  <m:oMath xmlns:m="http://schemas.openxmlformats.org/officeDocument/2006/math">
                    <m:r>
                      <a:rPr lang="en-US" sz="2000" i="1" dirty="0" smtClean="0">
                        <a:latin typeface="Cambria Math"/>
                      </a:rPr>
                      <m:t>𝑗</m:t>
                    </m:r>
                  </m:oMath>
                </a14:m>
                <a:r>
                  <a:rPr lang="en-US" sz="2000" dirty="0"/>
                  <a:t>.  (</a:t>
                </a:r>
                <a:r>
                  <a:rPr lang="en-US" sz="2000" dirty="0" err="1">
                    <a:solidFill>
                      <a:srgbClr val="008000"/>
                    </a:solidFill>
                  </a:rPr>
                  <a:t>Mattern</a:t>
                </a:r>
                <a:r>
                  <a:rPr lang="en-US" sz="2000" dirty="0">
                    <a:solidFill>
                      <a:srgbClr val="008000"/>
                    </a:solidFill>
                  </a:rPr>
                  <a:t> </a:t>
                </a:r>
                <a:r>
                  <a:rPr lang="en-US" sz="2000" dirty="0"/>
                  <a:t>gives an </a:t>
                </a:r>
                <a:r>
                  <a:rPr lang="en-US" sz="2000" dirty="0" smtClean="0"/>
                  <a:t>algorithm to do this.)</a:t>
                </a:r>
                <a:endParaRPr lang="en-US" sz="2000" dirty="0"/>
              </a:p>
              <a:p>
                <a:pPr lvl="1">
                  <a:lnSpc>
                    <a:spcPct val="90000"/>
                  </a:lnSpc>
                </a:pPr>
                <a:r>
                  <a:rPr lang="en-US" sz="2000" dirty="0"/>
                  <a:t>By Theorem </a:t>
                </a:r>
                <a:r>
                  <a:rPr lang="en-US" sz="2000" dirty="0" smtClean="0"/>
                  <a:t>2, </a:t>
                </a:r>
                <a:r>
                  <a:rPr lang="en-US" sz="2000" dirty="0"/>
                  <a:t>this is a consistent cut.</a:t>
                </a:r>
              </a:p>
              <a:p>
                <a:pPr lvl="1">
                  <a:lnSpc>
                    <a:spcPct val="90000"/>
                  </a:lnSpc>
                </a:pPr>
                <a:r>
                  <a:rPr lang="en-US" sz="2000" dirty="0"/>
                  <a:t>Such a cut </a:t>
                </a:r>
                <a:r>
                  <a:rPr lang="en-US" sz="2000" dirty="0" smtClean="0"/>
                  <a:t>yields:</a:t>
                </a:r>
              </a:p>
              <a:p>
                <a:pPr lvl="2">
                  <a:lnSpc>
                    <a:spcPct val="90000"/>
                  </a:lnSpc>
                </a:pPr>
                <a:r>
                  <a:rPr lang="en-US" sz="1800" dirty="0"/>
                  <a:t>S</a:t>
                </a:r>
                <a:r>
                  <a:rPr lang="en-US" sz="1800" dirty="0" smtClean="0"/>
                  <a:t>tates </a:t>
                </a:r>
                <a:r>
                  <a:rPr lang="en-US" sz="1800" dirty="0"/>
                  <a:t>for all processes </a:t>
                </a:r>
                <a:r>
                  <a:rPr lang="en-US" sz="1800" dirty="0" smtClean="0"/>
                  <a:t>at the cut, and </a:t>
                </a:r>
                <a:endParaRPr lang="en-US" sz="1800" dirty="0"/>
              </a:p>
              <a:p>
                <a:pPr lvl="2">
                  <a:lnSpc>
                    <a:spcPct val="90000"/>
                  </a:lnSpc>
                </a:pPr>
                <a:r>
                  <a:rPr lang="en-US" sz="1800" dirty="0" smtClean="0"/>
                  <a:t>Information </a:t>
                </a:r>
                <a:r>
                  <a:rPr lang="en-US" sz="1800" dirty="0"/>
                  <a:t>about messages sent </a:t>
                </a:r>
                <a:r>
                  <a:rPr lang="en-US" sz="1800" dirty="0" smtClean="0"/>
                  <a:t>before the cut and </a:t>
                </a:r>
                <a:r>
                  <a:rPr lang="en-US" sz="1800" dirty="0"/>
                  <a:t>not </a:t>
                </a:r>
                <a:r>
                  <a:rPr lang="en-US" sz="1800" dirty="0" smtClean="0"/>
                  <a:t>received until after the cut, i.e., messages “in transit” at the cut.</a:t>
                </a:r>
                <a:endParaRPr lang="en-US" sz="1800" dirty="0"/>
              </a:p>
              <a:p>
                <a:pPr lvl="1">
                  <a:lnSpc>
                    <a:spcPct val="90000"/>
                  </a:lnSpc>
                </a:pPr>
                <a:r>
                  <a:rPr lang="en-US" sz="2000" dirty="0"/>
                  <a:t>Put this together, get a “consistent” global state (we will study this next time).</a:t>
                </a:r>
              </a:p>
              <a:p>
                <a:pPr lvl="1">
                  <a:lnSpc>
                    <a:spcPct val="90000"/>
                  </a:lnSpc>
                </a:pPr>
                <a:r>
                  <a:rPr lang="en-US" sz="2000" dirty="0"/>
                  <a:t>Use this to check correctness properties for the execution, e.g., invariants.</a:t>
                </a:r>
              </a:p>
            </p:txBody>
          </p:sp>
        </mc:Choice>
        <mc:Fallback xmlns="">
          <p:sp>
            <p:nvSpPr>
              <p:cNvPr id="74755" name="Rectangle 3"/>
              <p:cNvSpPr>
                <a:spLocks noGrp="1" noRot="1" noChangeAspect="1" noMove="1" noResize="1" noEditPoints="1" noAdjustHandles="1" noChangeArrowheads="1" noChangeShapeType="1" noTextEdit="1"/>
              </p:cNvSpPr>
              <p:nvPr>
                <p:ph type="body" idx="1"/>
              </p:nvPr>
            </p:nvSpPr>
            <p:spPr>
              <a:xfrm>
                <a:off x="288000" y="1371600"/>
                <a:ext cx="8568000" cy="5169567"/>
              </a:xfrm>
              <a:blipFill rotWithShape="1">
                <a:blip r:embed="rId2"/>
                <a:stretch>
                  <a:fillRect l="-925" t="-1415" r="-711"/>
                </a:stretch>
              </a:blipFill>
            </p:spPr>
            <p:txBody>
              <a:bodyPr/>
              <a:lstStyle/>
              <a:p>
                <a:r>
                  <a:rPr lang="en-US">
                    <a:noFill/>
                  </a:rPr>
                  <a:t> </a:t>
                </a:r>
              </a:p>
            </p:txBody>
          </p:sp>
        </mc:Fallback>
      </mc:AlternateContent>
    </p:spTree>
    <p:extLst>
      <p:ext uri="{BB962C8B-B14F-4D97-AF65-F5344CB8AC3E}">
        <p14:creationId xmlns:p14="http://schemas.microsoft.com/office/powerpoint/2010/main" val="36165358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7920" y="275070"/>
            <a:ext cx="8231040" cy="1143480"/>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a:t>Next time</a:t>
            </a:r>
          </a:p>
        </p:txBody>
      </p:sp>
      <p:sp>
        <p:nvSpPr>
          <p:cNvPr id="22530" name="Rectangle 2"/>
          <p:cNvSpPr>
            <a:spLocks noGrp="1" noChangeArrowheads="1"/>
          </p:cNvSpPr>
          <p:nvPr>
            <p:ph type="body" idx="1"/>
          </p:nvPr>
        </p:nvSpPr>
        <p:spPr>
          <a:xfrm>
            <a:off x="457920" y="1600009"/>
            <a:ext cx="8231040" cy="5030448"/>
          </a:xfrm>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marL="305285" indent="-205923">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dirty="0"/>
              <a:t>Consistent global snapshots</a:t>
            </a:r>
          </a:p>
          <a:p>
            <a:pPr marL="305285" indent="-205923">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dirty="0"/>
              <a:t>Stable property detection</a:t>
            </a:r>
          </a:p>
          <a:p>
            <a:pPr marL="305285" indent="-205923">
              <a:buSzPct val="45000"/>
              <a:buFont typeface="Wingdings" pitchFamily="2" charset="2"/>
              <a:buChar char=""/>
              <a:tabLst>
                <a:tab pos="656650" algn="l"/>
                <a:tab pos="1313299" algn="l"/>
                <a:tab pos="1969949" algn="l"/>
                <a:tab pos="2626599" algn="l"/>
                <a:tab pos="3283248" algn="l"/>
                <a:tab pos="3939898" algn="l"/>
                <a:tab pos="4595108" algn="l"/>
                <a:tab pos="5253198" algn="l"/>
                <a:tab pos="5909847" algn="l"/>
                <a:tab pos="6563617" algn="l"/>
                <a:tab pos="7218827" algn="l"/>
                <a:tab pos="7879796" algn="l"/>
              </a:tabLst>
            </a:pPr>
            <a:r>
              <a:rPr lang="en-US" dirty="0">
                <a:solidFill>
                  <a:schemeClr val="accent2">
                    <a:lumMod val="75000"/>
                  </a:schemeClr>
                </a:solidFill>
              </a:rPr>
              <a:t>Reading:</a:t>
            </a:r>
            <a:r>
              <a:rPr lang="en-US" dirty="0"/>
              <a:t> Chapter 19</a:t>
            </a:r>
          </a:p>
        </p:txBody>
      </p:sp>
    </p:spTree>
    <p:extLst>
      <p:ext uri="{BB962C8B-B14F-4D97-AF65-F5344CB8AC3E}">
        <p14:creationId xmlns:p14="http://schemas.microsoft.com/office/powerpoint/2010/main" val="37610381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0"/>
            <a:ext cx="8229600" cy="1295400"/>
          </a:xfrm>
        </p:spPr>
        <p:txBody>
          <a:bodyPr/>
          <a:lstStyle/>
          <a:p>
            <a:r>
              <a:rPr lang="en-US" dirty="0"/>
              <a:t>Lower bound</a:t>
            </a:r>
          </a:p>
        </p:txBody>
      </p:sp>
      <mc:AlternateContent xmlns:mc="http://schemas.openxmlformats.org/markup-compatibility/2006">
        <mc:Choice xmlns:a14="http://schemas.microsoft.com/office/drawing/2010/main" Requires="a14">
          <p:sp>
            <p:nvSpPr>
              <p:cNvPr id="100355" name="Rectangle 3"/>
              <p:cNvSpPr>
                <a:spLocks noGrp="1" noChangeArrowheads="1"/>
              </p:cNvSpPr>
              <p:nvPr>
                <p:ph type="body" idx="1"/>
              </p:nvPr>
            </p:nvSpPr>
            <p:spPr>
              <a:xfrm>
                <a:off x="228600" y="1371600"/>
                <a:ext cx="8686800" cy="5257800"/>
              </a:xfrm>
            </p:spPr>
            <p:txBody>
              <a:bodyPr/>
              <a:lstStyle/>
              <a:p>
                <a:pPr>
                  <a:lnSpc>
                    <a:spcPct val="80000"/>
                  </a:lnSpc>
                </a:pPr>
                <a:r>
                  <a:rPr lang="en-US" sz="2800" dirty="0" smtClean="0">
                    <a:solidFill>
                      <a:schemeClr val="accent2">
                        <a:lumMod val="75000"/>
                      </a:schemeClr>
                    </a:solidFill>
                  </a:rPr>
                  <a:t>Theorem 2:  </a:t>
                </a:r>
                <a:r>
                  <a:rPr lang="en-US" sz="2800" dirty="0"/>
                  <a:t>If </a:t>
                </a:r>
                <a14:m>
                  <m:oMath xmlns:m="http://schemas.openxmlformats.org/officeDocument/2006/math">
                    <m:r>
                      <a:rPr lang="en-US" sz="2800" i="1" dirty="0" smtClean="0">
                        <a:latin typeface="Cambria Math"/>
                      </a:rPr>
                      <m:t>𝐴</m:t>
                    </m:r>
                  </m:oMath>
                </a14:m>
                <a:r>
                  <a:rPr lang="en-US" sz="2800" dirty="0"/>
                  <a:t> solves the </a:t>
                </a:r>
                <a14:m>
                  <m:oMath xmlns:m="http://schemas.openxmlformats.org/officeDocument/2006/math">
                    <m:r>
                      <a:rPr lang="en-US" sz="2800" i="1" dirty="0" smtClean="0">
                        <a:latin typeface="Cambria Math"/>
                      </a:rPr>
                      <m:t>𝑘</m:t>
                    </m:r>
                  </m:oMath>
                </a14:m>
                <a:r>
                  <a:rPr lang="en-US" sz="2800" dirty="0"/>
                  <a:t>-session problem then </a:t>
                </a:r>
                <a14:m>
                  <m:oMath xmlns:m="http://schemas.openxmlformats.org/officeDocument/2006/math">
                    <m:r>
                      <a:rPr lang="en-US" sz="2800" dirty="0">
                        <a:latin typeface="Cambria Math"/>
                      </a:rPr>
                      <m:t> </m:t>
                    </m:r>
                    <m:r>
                      <a:rPr lang="en-US" sz="2800" b="0" i="0" dirty="0" smtClean="0">
                        <a:latin typeface="Cambria Math"/>
                      </a:rPr>
                      <m:t>           </m:t>
                    </m:r>
                    <m:r>
                      <a:rPr lang="en-US" sz="2800" b="0" i="1" dirty="0" smtClean="0">
                        <a:latin typeface="Cambria Math"/>
                      </a:rPr>
                      <m:t> </m:t>
                    </m:r>
                    <m:r>
                      <a:rPr lang="en-US" sz="2800" i="1" dirty="0" smtClean="0">
                        <a:latin typeface="Cambria Math"/>
                      </a:rPr>
                      <m:t>𝑇</m:t>
                    </m:r>
                    <m:d>
                      <m:dPr>
                        <m:ctrlPr>
                          <a:rPr lang="en-US" sz="2800" i="1" dirty="0" smtClean="0">
                            <a:latin typeface="Cambria Math"/>
                          </a:rPr>
                        </m:ctrlPr>
                      </m:dPr>
                      <m:e>
                        <m:r>
                          <a:rPr lang="en-US" sz="2800" i="1" dirty="0" smtClean="0">
                            <a:latin typeface="Cambria Math"/>
                          </a:rPr>
                          <m:t>𝐴</m:t>
                        </m:r>
                      </m:e>
                    </m:d>
                    <m:r>
                      <a:rPr lang="en-US" sz="2800" b="0" i="1" dirty="0" smtClean="0">
                        <a:latin typeface="Cambria Math"/>
                      </a:rPr>
                      <m:t>≥</m:t>
                    </m:r>
                    <m:r>
                      <a:rPr lang="en-US" sz="2800" i="1" dirty="0" smtClean="0">
                        <a:latin typeface="Cambria Math"/>
                      </a:rPr>
                      <m:t> (</m:t>
                    </m:r>
                    <m:r>
                      <a:rPr lang="en-US" sz="2800" i="1" dirty="0">
                        <a:latin typeface="Cambria Math"/>
                        <a:sym typeface="Symbol" pitchFamily="18" charset="2"/>
                      </a:rPr>
                      <m:t>𝑘</m:t>
                    </m:r>
                    <m:r>
                      <a:rPr lang="en-US" sz="2800" i="1" dirty="0">
                        <a:latin typeface="Cambria Math"/>
                        <a:sym typeface="Symbol" pitchFamily="18" charset="2"/>
                      </a:rPr>
                      <m:t>−1) </m:t>
                    </m:r>
                    <m:r>
                      <a:rPr lang="en-US" sz="2800" i="1" dirty="0" smtClean="0">
                        <a:latin typeface="Cambria Math"/>
                        <a:sym typeface="Symbol" pitchFamily="18" charset="2"/>
                      </a:rPr>
                      <m:t>𝑑𝑖𝑎𝑚</m:t>
                    </m:r>
                    <m:r>
                      <a:rPr lang="en-US" sz="2800" i="1" dirty="0">
                        <a:latin typeface="Cambria Math"/>
                        <a:sym typeface="Symbol" pitchFamily="18" charset="2"/>
                      </a:rPr>
                      <m:t> </m:t>
                    </m:r>
                    <m:r>
                      <a:rPr lang="en-US" sz="2800" i="1" dirty="0">
                        <a:latin typeface="Cambria Math"/>
                        <a:sym typeface="Symbol" pitchFamily="18" charset="2"/>
                      </a:rPr>
                      <m:t>𝑑</m:t>
                    </m:r>
                    <m:r>
                      <a:rPr lang="en-US" sz="2800" i="1" dirty="0">
                        <a:latin typeface="Cambria Math"/>
                        <a:sym typeface="Symbol" pitchFamily="18" charset="2"/>
                      </a:rPr>
                      <m:t>.</m:t>
                    </m:r>
                  </m:oMath>
                </a14:m>
                <a:endParaRPr lang="en-US" sz="2800" dirty="0" smtClean="0">
                  <a:sym typeface="Symbol" pitchFamily="18" charset="2"/>
                </a:endParaRPr>
              </a:p>
              <a:p>
                <a:pPr marL="0" indent="0">
                  <a:lnSpc>
                    <a:spcPct val="80000"/>
                  </a:lnSpc>
                  <a:buNone/>
                </a:pPr>
                <a:endParaRPr lang="en-US" sz="2400" dirty="0">
                  <a:sym typeface="Symbol" pitchFamily="18" charset="2"/>
                </a:endParaRPr>
              </a:p>
              <a:p>
                <a:pPr>
                  <a:lnSpc>
                    <a:spcPct val="80000"/>
                  </a:lnSpc>
                </a:pPr>
                <a:r>
                  <a:rPr lang="en-US" sz="2800" dirty="0">
                    <a:solidFill>
                      <a:schemeClr val="accent2">
                        <a:lumMod val="75000"/>
                      </a:schemeClr>
                    </a:solidFill>
                    <a:sym typeface="Symbol" pitchFamily="18" charset="2"/>
                  </a:rPr>
                  <a:t>Proof:</a:t>
                </a:r>
                <a:r>
                  <a:rPr lang="en-US" sz="2800" dirty="0">
                    <a:sym typeface="Symbol" pitchFamily="18" charset="2"/>
                  </a:rPr>
                  <a:t>  </a:t>
                </a:r>
                <a:endParaRPr lang="en-US" sz="2800" dirty="0" smtClean="0">
                  <a:sym typeface="Symbol" pitchFamily="18" charset="2"/>
                </a:endParaRPr>
              </a:p>
              <a:p>
                <a:pPr lvl="1">
                  <a:lnSpc>
                    <a:spcPct val="80000"/>
                  </a:lnSpc>
                </a:pPr>
                <a:r>
                  <a:rPr lang="en-US" sz="2400" dirty="0" smtClean="0">
                    <a:sym typeface="Symbol" pitchFamily="18" charset="2"/>
                  </a:rPr>
                  <a:t>By contradiction.  </a:t>
                </a:r>
              </a:p>
              <a:p>
                <a:pPr lvl="1">
                  <a:lnSpc>
                    <a:spcPct val="80000"/>
                  </a:lnSpc>
                </a:pPr>
                <a:r>
                  <a:rPr lang="en-US" sz="2400" dirty="0" smtClean="0">
                    <a:sym typeface="Symbol" pitchFamily="18" charset="2"/>
                  </a:rPr>
                  <a:t>Suppose </a:t>
                </a:r>
                <a14:m>
                  <m:oMath xmlns:m="http://schemas.openxmlformats.org/officeDocument/2006/math">
                    <m:r>
                      <a:rPr lang="en-US" sz="2400" i="1" dirty="0" smtClean="0">
                        <a:latin typeface="Cambria Math"/>
                        <a:sym typeface="Symbol" pitchFamily="18" charset="2"/>
                      </a:rPr>
                      <m:t>𝑇</m:t>
                    </m:r>
                    <m:r>
                      <a:rPr lang="en-US" sz="2400" i="1" dirty="0" smtClean="0">
                        <a:latin typeface="Cambria Math"/>
                        <a:sym typeface="Symbol" pitchFamily="18" charset="2"/>
                      </a:rPr>
                      <m:t>(</m:t>
                    </m:r>
                    <m:r>
                      <a:rPr lang="en-US" sz="2400" i="1" dirty="0" smtClean="0">
                        <a:latin typeface="Cambria Math"/>
                        <a:sym typeface="Symbol" pitchFamily="18" charset="2"/>
                      </a:rPr>
                      <m:t>𝐴</m:t>
                    </m:r>
                    <m:r>
                      <a:rPr lang="en-US" sz="2400" i="1" dirty="0" smtClean="0">
                        <a:latin typeface="Cambria Math"/>
                        <a:sym typeface="Symbol" pitchFamily="18" charset="2"/>
                      </a:rPr>
                      <m:t>) &lt; (</m:t>
                    </m:r>
                    <m:r>
                      <a:rPr lang="en-US" sz="2400" i="1" dirty="0" smtClean="0">
                        <a:latin typeface="Cambria Math"/>
                        <a:sym typeface="Symbol" pitchFamily="18" charset="2"/>
                      </a:rPr>
                      <m:t>𝑘</m:t>
                    </m:r>
                    <m:r>
                      <a:rPr lang="en-US" sz="2400" i="1" dirty="0" smtClean="0">
                        <a:latin typeface="Cambria Math"/>
                        <a:sym typeface="Symbol" pitchFamily="18" charset="2"/>
                      </a:rPr>
                      <m:t>−1) </m:t>
                    </m:r>
                    <m:r>
                      <a:rPr lang="en-US" sz="2400" i="1" dirty="0" err="1">
                        <a:latin typeface="Cambria Math"/>
                        <a:sym typeface="Symbol" pitchFamily="18" charset="2"/>
                      </a:rPr>
                      <m:t>𝑑𝑖𝑎𝑚</m:t>
                    </m:r>
                    <m:r>
                      <a:rPr lang="en-US" sz="2400" i="1" dirty="0">
                        <a:latin typeface="Cambria Math"/>
                        <a:sym typeface="Symbol" pitchFamily="18" charset="2"/>
                      </a:rPr>
                      <m:t> </m:t>
                    </m:r>
                    <m:r>
                      <a:rPr lang="en-US" sz="2400" i="1" dirty="0">
                        <a:latin typeface="Cambria Math"/>
                        <a:sym typeface="Symbol" pitchFamily="18" charset="2"/>
                      </a:rPr>
                      <m:t>𝑑</m:t>
                    </m:r>
                    <m:r>
                      <a:rPr lang="en-US" sz="2400" i="1" dirty="0">
                        <a:latin typeface="Cambria Math"/>
                        <a:sym typeface="Symbol" pitchFamily="18" charset="2"/>
                      </a:rPr>
                      <m:t>.</m:t>
                    </m:r>
                  </m:oMath>
                </a14:m>
                <a:endParaRPr lang="en-US" sz="2400" dirty="0">
                  <a:sym typeface="Symbol" pitchFamily="18" charset="2"/>
                </a:endParaRPr>
              </a:p>
              <a:p>
                <a:pPr lvl="1">
                  <a:lnSpc>
                    <a:spcPct val="80000"/>
                  </a:lnSpc>
                </a:pPr>
                <a:r>
                  <a:rPr lang="en-US" sz="2400" dirty="0" smtClean="0">
                    <a:sym typeface="Symbol" pitchFamily="18" charset="2"/>
                  </a:rPr>
                  <a:t>Consider any </a:t>
                </a:r>
                <a:r>
                  <a:rPr lang="en-US" sz="2400" dirty="0" smtClean="0">
                    <a:solidFill>
                      <a:schemeClr val="accent2">
                        <a:lumMod val="75000"/>
                      </a:schemeClr>
                    </a:solidFill>
                    <a:sym typeface="Symbol" pitchFamily="18" charset="2"/>
                  </a:rPr>
                  <a:t>slow timed execution  </a:t>
                </a:r>
                <a:r>
                  <a:rPr lang="en-US" sz="2400" dirty="0" smtClean="0">
                    <a:sym typeface="Symbol" pitchFamily="18" charset="2"/>
                  </a:rPr>
                  <a:t>(all messages take time exactly </a:t>
                </a:r>
                <a14:m>
                  <m:oMath xmlns:m="http://schemas.openxmlformats.org/officeDocument/2006/math">
                    <m:r>
                      <a:rPr lang="en-US" sz="2400" i="1" dirty="0">
                        <a:latin typeface="Cambria Math"/>
                        <a:sym typeface="Symbol" pitchFamily="18" charset="2"/>
                      </a:rPr>
                      <m:t>𝑑</m:t>
                    </m:r>
                  </m:oMath>
                </a14:m>
                <a:r>
                  <a:rPr lang="en-US" sz="2400" dirty="0" smtClean="0">
                    <a:sym typeface="Symbol" pitchFamily="18" charset="2"/>
                  </a:rPr>
                  <a:t>, the worst case).</a:t>
                </a:r>
                <a:endParaRPr lang="en-US" sz="2400" dirty="0">
                  <a:sym typeface="Symbol" pitchFamily="18" charset="2"/>
                </a:endParaRPr>
              </a:p>
              <a:p>
                <a:pPr lvl="1">
                  <a:lnSpc>
                    <a:spcPct val="80000"/>
                  </a:lnSpc>
                </a:pPr>
                <a:r>
                  <a:rPr lang="en-US" sz="2400" dirty="0" smtClean="0">
                    <a:sym typeface="Symbol" pitchFamily="18" charset="2"/>
                  </a:rPr>
                  <a:t> </a:t>
                </a:r>
                <a:r>
                  <a:rPr lang="en-US" sz="2400" dirty="0">
                    <a:sym typeface="Symbol" pitchFamily="18" charset="2"/>
                  </a:rPr>
                  <a:t>contains no flash event at a time </a:t>
                </a:r>
                <a14:m>
                  <m:oMath xmlns:m="http://schemas.openxmlformats.org/officeDocument/2006/math">
                    <m:r>
                      <a:rPr lang="en-US" sz="2400" i="1" dirty="0" smtClean="0">
                        <a:latin typeface="Cambria Math"/>
                        <a:sym typeface="Symbol" pitchFamily="18" charset="2"/>
                      </a:rPr>
                      <m:t> (</m:t>
                    </m:r>
                    <m:r>
                      <a:rPr lang="en-US" sz="2400" i="1" dirty="0" smtClean="0">
                        <a:latin typeface="Cambria Math"/>
                        <a:sym typeface="Symbol" pitchFamily="18" charset="2"/>
                      </a:rPr>
                      <m:t>𝑘</m:t>
                    </m:r>
                    <m:r>
                      <a:rPr lang="en-US" sz="2400" i="1" dirty="0" smtClean="0">
                        <a:latin typeface="Cambria Math"/>
                        <a:sym typeface="Symbol" pitchFamily="18" charset="2"/>
                      </a:rPr>
                      <m:t>−1) </m:t>
                    </m:r>
                    <m:r>
                      <a:rPr lang="en-US" sz="2400" i="1" dirty="0" err="1">
                        <a:latin typeface="Cambria Math"/>
                        <a:sym typeface="Symbol" pitchFamily="18" charset="2"/>
                      </a:rPr>
                      <m:t>𝑑𝑖𝑎𝑚</m:t>
                    </m:r>
                    <m:r>
                      <a:rPr lang="en-US" sz="2400" i="1" dirty="0">
                        <a:latin typeface="Cambria Math"/>
                        <a:sym typeface="Symbol" pitchFamily="18" charset="2"/>
                      </a:rPr>
                      <m:t> </m:t>
                    </m:r>
                    <m:r>
                      <a:rPr lang="en-US" sz="2400" i="1" dirty="0">
                        <a:latin typeface="Cambria Math"/>
                        <a:sym typeface="Symbol" pitchFamily="18" charset="2"/>
                      </a:rPr>
                      <m:t>𝑑</m:t>
                    </m:r>
                    <m:r>
                      <a:rPr lang="en-US" sz="2400" i="1" dirty="0">
                        <a:latin typeface="Cambria Math"/>
                        <a:sym typeface="Symbol" pitchFamily="18" charset="2"/>
                      </a:rPr>
                      <m:t>.</m:t>
                    </m:r>
                  </m:oMath>
                </a14:m>
                <a:endParaRPr lang="en-US" sz="2400" dirty="0">
                  <a:sym typeface="Symbol" pitchFamily="18" charset="2"/>
                </a:endParaRPr>
              </a:p>
              <a:p>
                <a:pPr lvl="1">
                  <a:lnSpc>
                    <a:spcPct val="80000"/>
                  </a:lnSpc>
                </a:pPr>
                <a:r>
                  <a:rPr lang="en-US" sz="2400" dirty="0">
                    <a:sym typeface="Symbol" pitchFamily="18" charset="2"/>
                  </a:rPr>
                  <a:t>D</a:t>
                </a:r>
                <a:r>
                  <a:rPr lang="en-US" sz="2400" dirty="0" smtClean="0">
                    <a:sym typeface="Symbol" pitchFamily="18" charset="2"/>
                  </a:rPr>
                  <a:t>ecompose </a:t>
                </a:r>
                <a14:m>
                  <m:oMath xmlns:m="http://schemas.openxmlformats.org/officeDocument/2006/math">
                    <m:r>
                      <a:rPr lang="en-US" sz="2400" i="1" dirty="0" smtClean="0">
                        <a:latin typeface="Cambria Math"/>
                        <a:sym typeface="Symbol" pitchFamily="18" charset="2"/>
                      </a:rPr>
                      <m:t> = </m:t>
                    </m:r>
                    <m:r>
                      <a:rPr lang="en-US" sz="2400" i="1" baseline="-25000" dirty="0">
                        <a:latin typeface="Cambria Math"/>
                        <a:sym typeface="Symbol" pitchFamily="18" charset="2"/>
                      </a:rPr>
                      <m:t>1</m:t>
                    </m:r>
                    <m:r>
                      <a:rPr lang="en-US" sz="2400" i="1" dirty="0">
                        <a:latin typeface="Cambria Math"/>
                        <a:sym typeface="Symbol" pitchFamily="18" charset="2"/>
                      </a:rPr>
                      <m:t> </m:t>
                    </m:r>
                    <m:r>
                      <a:rPr lang="en-US" sz="2400" i="1" baseline="-25000" dirty="0">
                        <a:latin typeface="Cambria Math"/>
                        <a:sym typeface="Symbol" pitchFamily="18" charset="2"/>
                      </a:rPr>
                      <m:t>2</m:t>
                    </m:r>
                    <m:r>
                      <a:rPr lang="en-US" sz="2400" i="1" dirty="0">
                        <a:latin typeface="Cambria Math"/>
                        <a:sym typeface="Symbol" pitchFamily="18" charset="2"/>
                      </a:rPr>
                      <m:t> …</m:t>
                    </m:r>
                    <m:r>
                      <a:rPr lang="en-US" sz="2400" i="1" baseline="-25000" dirty="0">
                        <a:latin typeface="Cambria Math"/>
                        <a:sym typeface="Symbol" pitchFamily="18" charset="2"/>
                      </a:rPr>
                      <m:t>𝑘</m:t>
                    </m:r>
                  </m:oMath>
                </a14:m>
                <a:r>
                  <a:rPr lang="en-US" sz="2400" b="0" i="0" baseline="-25000" dirty="0" smtClean="0">
                    <a:latin typeface="+mj-lt"/>
                    <a:sym typeface="Symbol" pitchFamily="18" charset="2"/>
                  </a:rPr>
                  <a:t>-</a:t>
                </a:r>
                <a14:m>
                  <m:oMath xmlns:m="http://schemas.openxmlformats.org/officeDocument/2006/math">
                    <m:r>
                      <a:rPr lang="en-US" sz="2400" i="1" baseline="-25000" dirty="0">
                        <a:latin typeface="Cambria Math"/>
                        <a:sym typeface="Symbol" pitchFamily="18" charset="2"/>
                      </a:rPr>
                      <m:t>1</m:t>
                    </m:r>
                    <m:r>
                      <a:rPr lang="en-US" sz="2400" b="0" i="1" baseline="-25000" dirty="0" smtClean="0">
                        <a:latin typeface="Cambria Math"/>
                        <a:sym typeface="Symbol" pitchFamily="18" charset="2"/>
                      </a:rPr>
                      <m:t>  </m:t>
                    </m:r>
                    <m:r>
                      <a:rPr lang="en-US" sz="2400" b="0" i="1" dirty="0" smtClean="0">
                        <a:latin typeface="Cambria Math"/>
                        <a:sym typeface="Symbol" pitchFamily="18" charset="2"/>
                      </a:rPr>
                      <m:t> </m:t>
                    </m:r>
                    <m:r>
                      <a:rPr lang="en-US" sz="2400" b="0" i="1" dirty="0" smtClean="0">
                        <a:latin typeface="Cambria Math"/>
                        <a:sym typeface="Symbol" pitchFamily="18" charset="2"/>
                      </a:rPr>
                      <m:t>𝛼</m:t>
                    </m:r>
                    <m:r>
                      <a:rPr lang="en-US" sz="2400" b="0" i="1" dirty="0" smtClean="0">
                        <a:latin typeface="Cambria Math"/>
                        <a:sym typeface="Symbol" pitchFamily="18" charset="2"/>
                      </a:rPr>
                      <m:t>′′</m:t>
                    </m:r>
                  </m:oMath>
                </a14:m>
                <a:r>
                  <a:rPr lang="en-US" sz="2400" dirty="0" smtClean="0">
                    <a:sym typeface="Symbol" pitchFamily="18" charset="2"/>
                  </a:rPr>
                  <a:t>, </a:t>
                </a:r>
                <a:r>
                  <a:rPr lang="en-US" sz="2400" dirty="0">
                    <a:sym typeface="Symbol" pitchFamily="18" charset="2"/>
                  </a:rPr>
                  <a:t>where</a:t>
                </a:r>
                <a:r>
                  <a:rPr lang="en-US" sz="2400" dirty="0" smtClean="0">
                    <a:sym typeface="Symbol" pitchFamily="18" charset="2"/>
                  </a:rPr>
                  <a:t>:</a:t>
                </a:r>
                <a:endParaRPr lang="en-US" sz="2400" dirty="0">
                  <a:sym typeface="Symbol" pitchFamily="18" charset="2"/>
                </a:endParaRPr>
              </a:p>
              <a:p>
                <a:pPr lvl="2">
                  <a:lnSpc>
                    <a:spcPct val="80000"/>
                  </a:lnSpc>
                </a:pPr>
                <a:r>
                  <a:rPr lang="en-US" sz="2000" dirty="0">
                    <a:sym typeface="Symbol" pitchFamily="18" charset="2"/>
                  </a:rPr>
                  <a:t>Time of last event </a:t>
                </a:r>
                <a:r>
                  <a:rPr lang="en-US" sz="2000" dirty="0" smtClean="0">
                    <a:sym typeface="Symbol" pitchFamily="18" charset="2"/>
                  </a:rPr>
                  <a:t>before  </a:t>
                </a:r>
                <a:r>
                  <a:rPr lang="en-US" sz="2000" dirty="0">
                    <a:sym typeface="Symbol" pitchFamily="18" charset="2"/>
                  </a:rPr>
                  <a:t>is </a:t>
                </a:r>
                <a14:m>
                  <m:oMath xmlns:m="http://schemas.openxmlformats.org/officeDocument/2006/math">
                    <m:r>
                      <a:rPr lang="en-US" sz="2000" i="1" dirty="0" smtClean="0">
                        <a:latin typeface="Cambria Math"/>
                        <a:sym typeface="Symbol" pitchFamily="18" charset="2"/>
                      </a:rPr>
                      <m:t>&lt; (</m:t>
                    </m:r>
                    <m:r>
                      <a:rPr lang="en-US" sz="2000" i="1" dirty="0" smtClean="0">
                        <a:latin typeface="Cambria Math"/>
                        <a:sym typeface="Symbol" pitchFamily="18" charset="2"/>
                      </a:rPr>
                      <m:t>𝑘</m:t>
                    </m:r>
                    <m:r>
                      <a:rPr lang="en-US" sz="2000" i="1" dirty="0" smtClean="0">
                        <a:latin typeface="Cambria Math"/>
                        <a:sym typeface="Symbol" pitchFamily="18" charset="2"/>
                      </a:rPr>
                      <m:t>−1) </m:t>
                    </m:r>
                    <m:r>
                      <a:rPr lang="en-US" sz="2000" i="1" dirty="0" err="1">
                        <a:latin typeface="Cambria Math"/>
                        <a:sym typeface="Symbol" pitchFamily="18" charset="2"/>
                      </a:rPr>
                      <m:t>𝑑𝑖𝑎𝑚</m:t>
                    </m:r>
                    <m:r>
                      <a:rPr lang="en-US" sz="2000" i="1" dirty="0">
                        <a:latin typeface="Cambria Math"/>
                        <a:sym typeface="Symbol" pitchFamily="18" charset="2"/>
                      </a:rPr>
                      <m:t> </m:t>
                    </m:r>
                    <m:r>
                      <a:rPr lang="en-US" sz="2000" i="1" dirty="0">
                        <a:latin typeface="Cambria Math"/>
                        <a:sym typeface="Symbol" pitchFamily="18" charset="2"/>
                      </a:rPr>
                      <m:t>𝑑</m:t>
                    </m:r>
                    <m:r>
                      <a:rPr lang="en-US" sz="2000" i="1" dirty="0">
                        <a:latin typeface="Cambria Math"/>
                        <a:sym typeface="Symbol" pitchFamily="18" charset="2"/>
                      </a:rPr>
                      <m:t>.</m:t>
                    </m:r>
                  </m:oMath>
                </a14:m>
                <a:endParaRPr lang="en-US" sz="2000" dirty="0">
                  <a:sym typeface="Symbol" pitchFamily="18" charset="2"/>
                </a:endParaRPr>
              </a:p>
              <a:p>
                <a:pPr lvl="2">
                  <a:lnSpc>
                    <a:spcPct val="80000"/>
                  </a:lnSpc>
                </a:pPr>
                <a:r>
                  <a:rPr lang="en-US" sz="2000" dirty="0">
                    <a:sym typeface="Symbol" pitchFamily="18" charset="2"/>
                  </a:rPr>
                  <a:t>No flash events occur in .</a:t>
                </a:r>
              </a:p>
              <a:p>
                <a:pPr lvl="2">
                  <a:lnSpc>
                    <a:spcPct val="80000"/>
                  </a:lnSpc>
                </a:pPr>
                <a:r>
                  <a:rPr lang="en-US" sz="2000" dirty="0" smtClean="0">
                    <a:sym typeface="Symbol" pitchFamily="18" charset="2"/>
                  </a:rPr>
                  <a:t>In </a:t>
                </a:r>
                <a:r>
                  <a:rPr lang="en-US" sz="2000" dirty="0">
                    <a:sym typeface="Symbol" pitchFamily="18" charset="2"/>
                  </a:rPr>
                  <a:t>each </a:t>
                </a:r>
                <a14:m>
                  <m:oMath xmlns:m="http://schemas.openxmlformats.org/officeDocument/2006/math">
                    <m:r>
                      <a:rPr lang="en-US" sz="2000" i="1" baseline="-25000" dirty="0" smtClean="0">
                        <a:latin typeface="Cambria Math"/>
                        <a:sym typeface="Symbol" pitchFamily="18" charset="2"/>
                      </a:rPr>
                      <m:t>𝑟</m:t>
                    </m:r>
                  </m:oMath>
                </a14:m>
                <a:r>
                  <a:rPr lang="en-US" sz="2000" baseline="-25000" dirty="0">
                    <a:sym typeface="Symbol" pitchFamily="18" charset="2"/>
                  </a:rPr>
                  <a:t>  </a:t>
                </a:r>
                <a:r>
                  <a:rPr lang="en-US" sz="2000" dirty="0" smtClean="0">
                    <a:sym typeface="Symbol" pitchFamily="18" charset="2"/>
                  </a:rPr>
                  <a:t>the difference </a:t>
                </a:r>
                <a:r>
                  <a:rPr lang="en-US" sz="2000" dirty="0">
                    <a:sym typeface="Symbol" pitchFamily="18" charset="2"/>
                  </a:rPr>
                  <a:t>between the times of the first and last events </a:t>
                </a:r>
                <a:r>
                  <a:rPr lang="en-US" sz="2000" dirty="0" smtClean="0">
                    <a:sym typeface="Symbol" pitchFamily="18" charset="2"/>
                  </a:rPr>
                  <a:t>is  </a:t>
                </a:r>
                <a14:m>
                  <m:oMath xmlns:m="http://schemas.openxmlformats.org/officeDocument/2006/math">
                    <m:r>
                      <a:rPr lang="en-US" sz="2000" b="0" i="1" dirty="0" smtClean="0">
                        <a:latin typeface="Cambria Math"/>
                        <a:sym typeface="Symbol" pitchFamily="18" charset="2"/>
                      </a:rPr>
                      <m:t>&lt;</m:t>
                    </m:r>
                    <m:r>
                      <a:rPr lang="en-US" sz="2000" i="1" dirty="0" smtClean="0">
                        <a:latin typeface="Cambria Math"/>
                        <a:sym typeface="Symbol" pitchFamily="18" charset="2"/>
                      </a:rPr>
                      <m:t>𝑑𝑖𝑎𝑚</m:t>
                    </m:r>
                    <m:r>
                      <a:rPr lang="en-US" sz="2000" i="1" dirty="0" smtClean="0">
                        <a:latin typeface="Cambria Math"/>
                        <a:sym typeface="Symbol" pitchFamily="18" charset="2"/>
                      </a:rPr>
                      <m:t> </m:t>
                    </m:r>
                    <m:r>
                      <a:rPr lang="en-US" sz="2000" i="1" dirty="0">
                        <a:latin typeface="Cambria Math"/>
                        <a:sym typeface="Symbol" pitchFamily="18" charset="2"/>
                      </a:rPr>
                      <m:t>𝑑</m:t>
                    </m:r>
                    <m:r>
                      <a:rPr lang="en-US" sz="2000" i="1" dirty="0">
                        <a:latin typeface="Cambria Math"/>
                        <a:sym typeface="Symbol" pitchFamily="18" charset="2"/>
                      </a:rPr>
                      <m:t>.</m:t>
                    </m:r>
                  </m:oMath>
                </a14:m>
                <a:endParaRPr lang="en-US" sz="2000" dirty="0">
                  <a:sym typeface="Symbol" pitchFamily="18" charset="2"/>
                </a:endParaRPr>
              </a:p>
              <a:p>
                <a:pPr lvl="3">
                  <a:lnSpc>
                    <a:spcPct val="80000"/>
                  </a:lnSpc>
                </a:pPr>
                <a:endParaRPr lang="en-US" sz="1600" dirty="0">
                  <a:sym typeface="Symbol" pitchFamily="18" charset="2"/>
                </a:endParaRPr>
              </a:p>
            </p:txBody>
          </p:sp>
        </mc:Choice>
        <mc:Fallback>
          <p:sp>
            <p:nvSpPr>
              <p:cNvPr id="100355" name="Rectangle 3"/>
              <p:cNvSpPr>
                <a:spLocks noGrp="1" noRot="1" noChangeAspect="1" noMove="1" noResize="1" noEditPoints="1" noAdjustHandles="1" noChangeArrowheads="1" noChangeShapeType="1" noTextEdit="1"/>
              </p:cNvSpPr>
              <p:nvPr>
                <p:ph type="body" idx="1"/>
              </p:nvPr>
            </p:nvSpPr>
            <p:spPr>
              <a:xfrm>
                <a:off x="228600" y="1371600"/>
                <a:ext cx="8686800" cy="5257800"/>
              </a:xfrm>
              <a:blipFill rotWithShape="1">
                <a:blip r:embed="rId2"/>
                <a:stretch>
                  <a:fillRect l="-1263" t="-2549" r="-842"/>
                </a:stretch>
              </a:blipFill>
            </p:spPr>
            <p:txBody>
              <a:bodyPr/>
              <a:lstStyle/>
              <a:p>
                <a:r>
                  <a:rPr lang="en-US">
                    <a:noFill/>
                  </a:rPr>
                  <a:t> </a:t>
                </a:r>
              </a:p>
            </p:txBody>
          </p:sp>
        </mc:Fallback>
      </mc:AlternateContent>
    </p:spTree>
    <p:extLst>
      <p:ext uri="{BB962C8B-B14F-4D97-AF65-F5344CB8AC3E}">
        <p14:creationId xmlns:p14="http://schemas.microsoft.com/office/powerpoint/2010/main" val="244319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035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35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035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035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035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03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Lower </a:t>
            </a:r>
            <a:r>
              <a:rPr lang="en-US" dirty="0" smtClean="0"/>
              <a:t>bound</a:t>
            </a:r>
            <a:endParaRPr lang="en-US" dirty="0"/>
          </a:p>
        </p:txBody>
      </p:sp>
      <mc:AlternateContent xmlns:mc="http://schemas.openxmlformats.org/markup-compatibility/2006" xmlns:a14="http://schemas.microsoft.com/office/drawing/2010/main">
        <mc:Choice Requires="a14">
          <p:sp>
            <p:nvSpPr>
              <p:cNvPr id="97283" name="Rectangle 3"/>
              <p:cNvSpPr>
                <a:spLocks noGrp="1" noChangeArrowheads="1"/>
              </p:cNvSpPr>
              <p:nvPr>
                <p:ph type="body" idx="1"/>
              </p:nvPr>
            </p:nvSpPr>
            <p:spPr>
              <a:xfrm>
                <a:off x="457200" y="1447800"/>
                <a:ext cx="8382000" cy="5181600"/>
              </a:xfrm>
            </p:spPr>
            <p:txBody>
              <a:bodyPr/>
              <a:lstStyle/>
              <a:p>
                <a:pPr>
                  <a:lnSpc>
                    <a:spcPct val="80000"/>
                  </a:lnSpc>
                </a:pPr>
                <a:r>
                  <a:rPr lang="en-US" sz="2800" dirty="0">
                    <a:sym typeface="Symbol" pitchFamily="18" charset="2"/>
                  </a:rPr>
                  <a:t>R</a:t>
                </a:r>
                <a:r>
                  <a:rPr lang="en-US" sz="2800" dirty="0" smtClean="0">
                    <a:sym typeface="Symbol" pitchFamily="18" charset="2"/>
                  </a:rPr>
                  <a:t>eorder events in , while preserving dependencies:</a:t>
                </a:r>
              </a:p>
              <a:p>
                <a:pPr lvl="1">
                  <a:lnSpc>
                    <a:spcPct val="80000"/>
                  </a:lnSpc>
                </a:pPr>
                <a:r>
                  <a:rPr lang="en-US" sz="2400" dirty="0">
                    <a:sym typeface="Symbol" pitchFamily="18" charset="2"/>
                  </a:rPr>
                  <a:t>Events of same process.</a:t>
                </a:r>
              </a:p>
              <a:p>
                <a:pPr lvl="1">
                  <a:lnSpc>
                    <a:spcPct val="80000"/>
                  </a:lnSpc>
                </a:pPr>
                <a:r>
                  <a:rPr lang="en-US" sz="2400" dirty="0">
                    <a:sym typeface="Symbol" pitchFamily="18" charset="2"/>
                  </a:rPr>
                  <a:t>Send and corresponding receive</a:t>
                </a:r>
                <a:r>
                  <a:rPr lang="en-US" sz="2400" dirty="0" smtClean="0">
                    <a:sym typeface="Symbol" pitchFamily="18" charset="2"/>
                  </a:rPr>
                  <a:t>.</a:t>
                </a:r>
              </a:p>
              <a:p>
                <a:pPr lvl="1">
                  <a:lnSpc>
                    <a:spcPct val="80000"/>
                  </a:lnSpc>
                </a:pPr>
                <a:endParaRPr lang="en-US" sz="2000" dirty="0">
                  <a:sym typeface="Symbol" pitchFamily="18" charset="2"/>
                </a:endParaRPr>
              </a:p>
              <a:p>
                <a:pPr>
                  <a:lnSpc>
                    <a:spcPct val="80000"/>
                  </a:lnSpc>
                </a:pPr>
                <a:r>
                  <a:rPr lang="en-US" sz="2800" dirty="0" smtClean="0">
                    <a:sym typeface="Symbol" pitchFamily="18" charset="2"/>
                  </a:rPr>
                  <a:t>Consider processes </a:t>
                </a:r>
                <a14:m>
                  <m:oMath xmlns:m="http://schemas.openxmlformats.org/officeDocument/2006/math">
                    <m:r>
                      <a:rPr lang="en-US" sz="2800" i="1" dirty="0" smtClean="0">
                        <a:latin typeface="Cambria Math"/>
                        <a:sym typeface="Symbol" pitchFamily="18" charset="2"/>
                      </a:rPr>
                      <m:t>𝑗</m:t>
                    </m:r>
                    <m:r>
                      <a:rPr lang="en-US" sz="2800" i="1" baseline="-25000" dirty="0">
                        <a:latin typeface="Cambria Math"/>
                        <a:sym typeface="Symbol" pitchFamily="18" charset="2"/>
                      </a:rPr>
                      <m:t>0</m:t>
                    </m:r>
                  </m:oMath>
                </a14:m>
                <a:r>
                  <a:rPr lang="en-US" sz="2800" dirty="0">
                    <a:sym typeface="Symbol" pitchFamily="18" charset="2"/>
                  </a:rPr>
                  <a:t> and </a:t>
                </a:r>
                <a14:m>
                  <m:oMath xmlns:m="http://schemas.openxmlformats.org/officeDocument/2006/math">
                    <m:r>
                      <a:rPr lang="en-US" sz="2800" i="1" dirty="0" smtClean="0">
                        <a:latin typeface="Cambria Math"/>
                        <a:sym typeface="Symbol" pitchFamily="18" charset="2"/>
                      </a:rPr>
                      <m:t>𝑗</m:t>
                    </m:r>
                    <m:r>
                      <a:rPr lang="en-US" sz="2800" i="1" baseline="-25000" dirty="0">
                        <a:latin typeface="Cambria Math"/>
                        <a:sym typeface="Symbol" pitchFamily="18" charset="2"/>
                      </a:rPr>
                      <m:t>1</m:t>
                    </m:r>
                  </m:oMath>
                </a14:m>
                <a:r>
                  <a:rPr lang="en-US" sz="2800" dirty="0">
                    <a:sym typeface="Symbol" pitchFamily="18" charset="2"/>
                  </a:rPr>
                  <a:t>, </a:t>
                </a:r>
                <a14:m>
                  <m:oMath xmlns:m="http://schemas.openxmlformats.org/officeDocument/2006/math">
                    <m:r>
                      <a:rPr lang="en-US" sz="2800" i="1" dirty="0" smtClean="0">
                        <a:latin typeface="Cambria Math"/>
                        <a:sym typeface="Symbol" pitchFamily="18" charset="2"/>
                      </a:rPr>
                      <m:t>𝑑𝑖𝑠𝑡</m:t>
                    </m:r>
                    <m:d>
                      <m:dPr>
                        <m:ctrlPr>
                          <a:rPr lang="en-US" sz="2800" i="1" dirty="0">
                            <a:latin typeface="Cambria Math"/>
                            <a:sym typeface="Symbol" pitchFamily="18" charset="2"/>
                          </a:rPr>
                        </m:ctrlPr>
                      </m:dPr>
                      <m:e>
                        <m:r>
                          <a:rPr lang="en-US" sz="2800" i="1" dirty="0">
                            <a:latin typeface="Cambria Math"/>
                            <a:sym typeface="Symbol" pitchFamily="18" charset="2"/>
                          </a:rPr>
                          <m:t>𝑗</m:t>
                        </m:r>
                        <m:r>
                          <a:rPr lang="en-US" sz="2800" i="1" baseline="-25000" dirty="0">
                            <a:latin typeface="Cambria Math"/>
                            <a:sym typeface="Symbol" pitchFamily="18" charset="2"/>
                          </a:rPr>
                          <m:t>0</m:t>
                        </m:r>
                        <m:r>
                          <a:rPr lang="en-US" sz="2800" i="1" dirty="0">
                            <a:latin typeface="Cambria Math"/>
                            <a:sym typeface="Symbol" pitchFamily="18" charset="2"/>
                          </a:rPr>
                          <m:t>,</m:t>
                        </m:r>
                        <m:r>
                          <a:rPr lang="en-US" sz="2800" i="1" dirty="0">
                            <a:latin typeface="Cambria Math"/>
                            <a:sym typeface="Symbol" pitchFamily="18" charset="2"/>
                          </a:rPr>
                          <m:t>𝑗</m:t>
                        </m:r>
                        <m:r>
                          <a:rPr lang="en-US" sz="2800" i="1" baseline="-25000" dirty="0">
                            <a:latin typeface="Cambria Math"/>
                            <a:sym typeface="Symbol" pitchFamily="18" charset="2"/>
                          </a:rPr>
                          <m:t>1</m:t>
                        </m:r>
                      </m:e>
                    </m:d>
                    <m:r>
                      <a:rPr lang="en-US" sz="2800" i="1" dirty="0">
                        <a:latin typeface="Cambria Math"/>
                        <a:sym typeface="Symbol" pitchFamily="18" charset="2"/>
                      </a:rPr>
                      <m:t>= </m:t>
                    </m:r>
                    <m:r>
                      <a:rPr lang="en-US" sz="2800" i="1" dirty="0" err="1">
                        <a:latin typeface="Cambria Math"/>
                        <a:sym typeface="Symbol" pitchFamily="18" charset="2"/>
                      </a:rPr>
                      <m:t>𝑑𝑖𝑎𝑚</m:t>
                    </m:r>
                    <m:r>
                      <a:rPr lang="en-US" sz="2800" b="0" i="0" dirty="0" smtClean="0">
                        <a:latin typeface="Cambria Math"/>
                        <a:sym typeface="Symbol" pitchFamily="18" charset="2"/>
                      </a:rPr>
                      <m:t>.</m:t>
                    </m:r>
                  </m:oMath>
                </a14:m>
                <a:endParaRPr lang="en-US" sz="2400" dirty="0" smtClean="0">
                  <a:sym typeface="Symbol" pitchFamily="18" charset="2"/>
                </a:endParaRPr>
              </a:p>
              <a:p>
                <a:pPr>
                  <a:lnSpc>
                    <a:spcPct val="80000"/>
                  </a:lnSpc>
                </a:pPr>
                <a:endParaRPr lang="en-US" sz="2400" dirty="0">
                  <a:sym typeface="Symbol" pitchFamily="18" charset="2"/>
                </a:endParaRPr>
              </a:p>
              <a:p>
                <a:pPr>
                  <a:lnSpc>
                    <a:spcPct val="80000"/>
                  </a:lnSpc>
                </a:pPr>
                <a:r>
                  <a:rPr lang="en-US" sz="2800" dirty="0">
                    <a:sym typeface="Symbol" pitchFamily="18" charset="2"/>
                  </a:rPr>
                  <a:t>Reorder within each </a:t>
                </a:r>
                <a:r>
                  <a:rPr lang="en-US" sz="2800" baseline="-25000" dirty="0">
                    <a:sym typeface="Symbol" pitchFamily="18" charset="2"/>
                  </a:rPr>
                  <a:t>r </a:t>
                </a:r>
                <a:r>
                  <a:rPr lang="en-US" sz="2800" dirty="0">
                    <a:sym typeface="Symbol" pitchFamily="18" charset="2"/>
                  </a:rPr>
                  <a:t>separately:</a:t>
                </a:r>
              </a:p>
              <a:p>
                <a:pPr lvl="1">
                  <a:lnSpc>
                    <a:spcPct val="80000"/>
                  </a:lnSpc>
                </a:pPr>
                <a:r>
                  <a:rPr lang="en-US" sz="2400" dirty="0">
                    <a:sym typeface="Symbol" pitchFamily="18" charset="2"/>
                  </a:rPr>
                  <a:t>For </a:t>
                </a:r>
                <a:r>
                  <a:rPr lang="en-US" sz="2400" baseline="-25000" dirty="0">
                    <a:sym typeface="Symbol" pitchFamily="18" charset="2"/>
                  </a:rPr>
                  <a:t>1</a:t>
                </a:r>
                <a:r>
                  <a:rPr lang="en-US" sz="2400" dirty="0">
                    <a:sym typeface="Symbol" pitchFamily="18" charset="2"/>
                  </a:rPr>
                  <a:t>:  Reorder to </a:t>
                </a:r>
                <a:r>
                  <a:rPr lang="en-US" sz="2400" baseline="-25000" dirty="0">
                    <a:sym typeface="Symbol" pitchFamily="18" charset="2"/>
                  </a:rPr>
                  <a:t>1</a:t>
                </a:r>
                <a:r>
                  <a:rPr lang="en-US" sz="2400" dirty="0">
                    <a:sym typeface="Symbol" pitchFamily="18" charset="2"/>
                  </a:rPr>
                  <a:t> = </a:t>
                </a:r>
                <a:r>
                  <a:rPr lang="en-US" sz="2400" baseline="-25000" dirty="0">
                    <a:sym typeface="Symbol" pitchFamily="18" charset="2"/>
                  </a:rPr>
                  <a:t>1</a:t>
                </a:r>
                <a:r>
                  <a:rPr lang="en-US" sz="2400" dirty="0">
                    <a:sym typeface="Symbol" pitchFamily="18" charset="2"/>
                  </a:rPr>
                  <a:t> </a:t>
                </a:r>
                <a:r>
                  <a:rPr lang="en-US" sz="2400" baseline="-25000" dirty="0">
                    <a:sym typeface="Symbol" pitchFamily="18" charset="2"/>
                  </a:rPr>
                  <a:t>1, </a:t>
                </a:r>
                <a:r>
                  <a:rPr lang="en-US" sz="2400" dirty="0">
                    <a:sym typeface="Symbol" pitchFamily="18" charset="2"/>
                  </a:rPr>
                  <a:t>where:</a:t>
                </a:r>
              </a:p>
              <a:p>
                <a:pPr lvl="2">
                  <a:lnSpc>
                    <a:spcPct val="80000"/>
                  </a:lnSpc>
                </a:pPr>
                <a:r>
                  <a:rPr lang="en-US" sz="2000" dirty="0">
                    <a:sym typeface="Symbol" pitchFamily="18" charset="2"/>
                  </a:rPr>
                  <a:t></a:t>
                </a:r>
                <a:r>
                  <a:rPr lang="en-US" sz="2000" baseline="-25000" dirty="0">
                    <a:sym typeface="Symbol" pitchFamily="18" charset="2"/>
                  </a:rPr>
                  <a:t>1 </a:t>
                </a:r>
                <a:r>
                  <a:rPr lang="en-US" sz="2000" dirty="0">
                    <a:sym typeface="Symbol" pitchFamily="18" charset="2"/>
                  </a:rPr>
                  <a:t>contains no event of </a:t>
                </a:r>
                <a14:m>
                  <m:oMath xmlns:m="http://schemas.openxmlformats.org/officeDocument/2006/math">
                    <m:r>
                      <a:rPr lang="en-US" sz="2000" i="1" dirty="0" smtClean="0">
                        <a:latin typeface="Cambria Math"/>
                        <a:sym typeface="Symbol" pitchFamily="18" charset="2"/>
                      </a:rPr>
                      <m:t>𝑗</m:t>
                    </m:r>
                    <m:r>
                      <a:rPr lang="en-US" sz="2000" i="1" baseline="-25000" dirty="0">
                        <a:latin typeface="Cambria Math"/>
                        <a:sym typeface="Symbol" pitchFamily="18" charset="2"/>
                      </a:rPr>
                      <m:t>0</m:t>
                    </m:r>
                  </m:oMath>
                </a14:m>
                <a:r>
                  <a:rPr lang="en-US" sz="2000" dirty="0">
                    <a:sym typeface="Symbol" pitchFamily="18" charset="2"/>
                  </a:rPr>
                  <a:t>, and</a:t>
                </a:r>
              </a:p>
              <a:p>
                <a:pPr lvl="2">
                  <a:lnSpc>
                    <a:spcPct val="80000"/>
                  </a:lnSpc>
                </a:pPr>
                <a:r>
                  <a:rPr lang="en-US" sz="2000" dirty="0">
                    <a:sym typeface="Symbol" pitchFamily="18" charset="2"/>
                  </a:rPr>
                  <a:t></a:t>
                </a:r>
                <a:r>
                  <a:rPr lang="en-US" sz="2000" baseline="-25000" dirty="0">
                    <a:sym typeface="Symbol" pitchFamily="18" charset="2"/>
                  </a:rPr>
                  <a:t>1 </a:t>
                </a:r>
                <a:r>
                  <a:rPr lang="en-US" sz="2000" dirty="0">
                    <a:sym typeface="Symbol" pitchFamily="18" charset="2"/>
                  </a:rPr>
                  <a:t>contains no event of </a:t>
                </a:r>
                <a14:m>
                  <m:oMath xmlns:m="http://schemas.openxmlformats.org/officeDocument/2006/math">
                    <m:r>
                      <a:rPr lang="en-US" sz="2000" i="1" dirty="0" smtClean="0">
                        <a:latin typeface="Cambria Math"/>
                        <a:sym typeface="Symbol" pitchFamily="18" charset="2"/>
                      </a:rPr>
                      <m:t>𝑗</m:t>
                    </m:r>
                    <m:r>
                      <a:rPr lang="en-US" sz="2000" i="1" baseline="-25000" dirty="0">
                        <a:latin typeface="Cambria Math"/>
                        <a:sym typeface="Symbol" pitchFamily="18" charset="2"/>
                      </a:rPr>
                      <m:t>1</m:t>
                    </m:r>
                  </m:oMath>
                </a14:m>
                <a:r>
                  <a:rPr lang="en-US" sz="2000" dirty="0">
                    <a:sym typeface="Symbol" pitchFamily="18" charset="2"/>
                  </a:rPr>
                  <a:t>.</a:t>
                </a:r>
              </a:p>
              <a:p>
                <a:pPr lvl="1">
                  <a:lnSpc>
                    <a:spcPct val="80000"/>
                  </a:lnSpc>
                </a:pPr>
                <a:r>
                  <a:rPr lang="en-US" sz="2400" dirty="0">
                    <a:sym typeface="Symbol" pitchFamily="18" charset="2"/>
                  </a:rPr>
                  <a:t>For</a:t>
                </a:r>
                <a:r>
                  <a:rPr lang="en-US" sz="2400" baseline="-25000" dirty="0">
                    <a:sym typeface="Symbol" pitchFamily="18" charset="2"/>
                  </a:rPr>
                  <a:t> </a:t>
                </a:r>
                <a:r>
                  <a:rPr lang="en-US" sz="2400" dirty="0">
                    <a:sym typeface="Symbol" pitchFamily="18" charset="2"/>
                  </a:rPr>
                  <a:t></a:t>
                </a:r>
                <a:r>
                  <a:rPr lang="en-US" sz="2400" baseline="-25000" dirty="0">
                    <a:sym typeface="Symbol" pitchFamily="18" charset="2"/>
                  </a:rPr>
                  <a:t>2</a:t>
                </a:r>
                <a:r>
                  <a:rPr lang="en-US" sz="2400" dirty="0">
                    <a:sym typeface="Symbol" pitchFamily="18" charset="2"/>
                  </a:rPr>
                  <a:t>:  Reorder to </a:t>
                </a:r>
                <a:r>
                  <a:rPr lang="en-US" sz="2400" baseline="-25000" dirty="0">
                    <a:sym typeface="Symbol" pitchFamily="18" charset="2"/>
                  </a:rPr>
                  <a:t>2</a:t>
                </a:r>
                <a:r>
                  <a:rPr lang="en-US" sz="2400" dirty="0">
                    <a:sym typeface="Symbol" pitchFamily="18" charset="2"/>
                  </a:rPr>
                  <a:t> = </a:t>
                </a:r>
                <a:r>
                  <a:rPr lang="en-US" sz="2400" baseline="-25000" dirty="0">
                    <a:sym typeface="Symbol" pitchFamily="18" charset="2"/>
                  </a:rPr>
                  <a:t>2</a:t>
                </a:r>
                <a:r>
                  <a:rPr lang="en-US" sz="2400" dirty="0">
                    <a:sym typeface="Symbol" pitchFamily="18" charset="2"/>
                  </a:rPr>
                  <a:t> </a:t>
                </a:r>
                <a:r>
                  <a:rPr lang="en-US" sz="2400" baseline="-25000" dirty="0">
                    <a:sym typeface="Symbol" pitchFamily="18" charset="2"/>
                  </a:rPr>
                  <a:t>2, </a:t>
                </a:r>
                <a:r>
                  <a:rPr lang="en-US" sz="2400" dirty="0">
                    <a:sym typeface="Symbol" pitchFamily="18" charset="2"/>
                  </a:rPr>
                  <a:t>where:</a:t>
                </a:r>
              </a:p>
              <a:p>
                <a:pPr lvl="2">
                  <a:lnSpc>
                    <a:spcPct val="80000"/>
                  </a:lnSpc>
                </a:pPr>
                <a:r>
                  <a:rPr lang="en-US" sz="2000" dirty="0">
                    <a:sym typeface="Symbol" pitchFamily="18" charset="2"/>
                  </a:rPr>
                  <a:t></a:t>
                </a:r>
                <a:r>
                  <a:rPr lang="en-US" sz="2000" baseline="-25000" dirty="0">
                    <a:sym typeface="Symbol" pitchFamily="18" charset="2"/>
                  </a:rPr>
                  <a:t>1 </a:t>
                </a:r>
                <a:r>
                  <a:rPr lang="en-US" sz="2000" dirty="0">
                    <a:sym typeface="Symbol" pitchFamily="18" charset="2"/>
                  </a:rPr>
                  <a:t>contains no event of </a:t>
                </a:r>
                <a14:m>
                  <m:oMath xmlns:m="http://schemas.openxmlformats.org/officeDocument/2006/math">
                    <m:r>
                      <a:rPr lang="en-US" sz="2000" i="1" dirty="0" smtClean="0">
                        <a:latin typeface="Cambria Math"/>
                        <a:sym typeface="Symbol" pitchFamily="18" charset="2"/>
                      </a:rPr>
                      <m:t>𝑗</m:t>
                    </m:r>
                    <m:r>
                      <a:rPr lang="en-US" sz="2000" i="1" baseline="-25000" dirty="0">
                        <a:latin typeface="Cambria Math"/>
                        <a:sym typeface="Symbol" pitchFamily="18" charset="2"/>
                      </a:rPr>
                      <m:t>1</m:t>
                    </m:r>
                  </m:oMath>
                </a14:m>
                <a:r>
                  <a:rPr lang="en-US" sz="2000" dirty="0">
                    <a:sym typeface="Symbol" pitchFamily="18" charset="2"/>
                  </a:rPr>
                  <a:t>, and</a:t>
                </a:r>
              </a:p>
              <a:p>
                <a:pPr lvl="2">
                  <a:lnSpc>
                    <a:spcPct val="80000"/>
                  </a:lnSpc>
                </a:pPr>
                <a:r>
                  <a:rPr lang="en-US" sz="2000" dirty="0">
                    <a:sym typeface="Symbol" pitchFamily="18" charset="2"/>
                  </a:rPr>
                  <a:t></a:t>
                </a:r>
                <a:r>
                  <a:rPr lang="en-US" sz="2000" baseline="-25000" dirty="0">
                    <a:sym typeface="Symbol" pitchFamily="18" charset="2"/>
                  </a:rPr>
                  <a:t>1 </a:t>
                </a:r>
                <a:r>
                  <a:rPr lang="en-US" sz="2000" dirty="0">
                    <a:sym typeface="Symbol" pitchFamily="18" charset="2"/>
                  </a:rPr>
                  <a:t>contains no event of </a:t>
                </a:r>
                <a14:m>
                  <m:oMath xmlns:m="http://schemas.openxmlformats.org/officeDocument/2006/math">
                    <m:r>
                      <a:rPr lang="en-US" sz="2000" i="1" dirty="0" smtClean="0">
                        <a:latin typeface="Cambria Math"/>
                        <a:sym typeface="Symbol" pitchFamily="18" charset="2"/>
                      </a:rPr>
                      <m:t>𝑗</m:t>
                    </m:r>
                    <m:r>
                      <a:rPr lang="en-US" sz="2000" i="1" baseline="-25000" dirty="0">
                        <a:latin typeface="Cambria Math"/>
                        <a:sym typeface="Symbol" pitchFamily="18" charset="2"/>
                      </a:rPr>
                      <m:t>0</m:t>
                    </m:r>
                  </m:oMath>
                </a14:m>
                <a:r>
                  <a:rPr lang="en-US" sz="2000" dirty="0">
                    <a:sym typeface="Symbol" pitchFamily="18" charset="2"/>
                  </a:rPr>
                  <a:t>.</a:t>
                </a:r>
              </a:p>
              <a:p>
                <a:pPr lvl="1">
                  <a:lnSpc>
                    <a:spcPct val="80000"/>
                  </a:lnSpc>
                </a:pPr>
                <a:r>
                  <a:rPr lang="en-US" sz="2400" dirty="0">
                    <a:sym typeface="Symbol" pitchFamily="18" charset="2"/>
                  </a:rPr>
                  <a:t>And alternate thereafter.</a:t>
                </a:r>
              </a:p>
              <a:p>
                <a:pPr lvl="2">
                  <a:lnSpc>
                    <a:spcPct val="80000"/>
                  </a:lnSpc>
                </a:pPr>
                <a:endParaRPr lang="en-US" sz="1800" baseline="-25000" dirty="0">
                  <a:sym typeface="Symbol" pitchFamily="18" charset="2"/>
                </a:endParaRPr>
              </a:p>
            </p:txBody>
          </p:sp>
        </mc:Choice>
        <mc:Fallback xmlns="">
          <p:sp>
            <p:nvSpPr>
              <p:cNvPr id="97283" name="Rectangle 3"/>
              <p:cNvSpPr>
                <a:spLocks noGrp="1" noRot="1" noChangeAspect="1" noMove="1" noResize="1" noEditPoints="1" noAdjustHandles="1" noChangeArrowheads="1" noChangeShapeType="1" noTextEdit="1"/>
              </p:cNvSpPr>
              <p:nvPr>
                <p:ph type="body" idx="1"/>
              </p:nvPr>
            </p:nvSpPr>
            <p:spPr>
              <a:xfrm>
                <a:off x="457200" y="1447800"/>
                <a:ext cx="8382000" cy="5181600"/>
              </a:xfrm>
              <a:blipFill rotWithShape="1">
                <a:blip r:embed="rId2"/>
                <a:stretch>
                  <a:fillRect l="-1236" t="-2941"/>
                </a:stretch>
              </a:blipFill>
            </p:spPr>
            <p:txBody>
              <a:bodyPr/>
              <a:lstStyle/>
              <a:p>
                <a:r>
                  <a:rPr lang="en-US">
                    <a:noFill/>
                  </a:rPr>
                  <a:t> </a:t>
                </a:r>
              </a:p>
            </p:txBody>
          </p:sp>
        </mc:Fallback>
      </mc:AlternateContent>
    </p:spTree>
    <p:extLst>
      <p:ext uri="{BB962C8B-B14F-4D97-AF65-F5344CB8AC3E}">
        <p14:creationId xmlns:p14="http://schemas.microsoft.com/office/powerpoint/2010/main" val="170984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2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8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8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28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728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28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728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Lower bound, cont’d</a:t>
            </a:r>
          </a:p>
        </p:txBody>
      </p:sp>
      <mc:AlternateContent xmlns:mc="http://schemas.openxmlformats.org/markup-compatibility/2006" xmlns:a14="http://schemas.microsoft.com/office/drawing/2010/main">
        <mc:Choice Requires="a14">
          <p:sp>
            <p:nvSpPr>
              <p:cNvPr id="98307" name="Rectangle 3"/>
              <p:cNvSpPr>
                <a:spLocks noGrp="1" noChangeArrowheads="1"/>
              </p:cNvSpPr>
              <p:nvPr>
                <p:ph type="body" idx="1"/>
              </p:nvPr>
            </p:nvSpPr>
            <p:spPr>
              <a:xfrm>
                <a:off x="457200" y="1600200"/>
                <a:ext cx="8229600" cy="4724400"/>
              </a:xfrm>
            </p:spPr>
            <p:txBody>
              <a:bodyPr/>
              <a:lstStyle/>
              <a:p>
                <a:pPr>
                  <a:lnSpc>
                    <a:spcPct val="90000"/>
                  </a:lnSpc>
                </a:pPr>
                <a:r>
                  <a:rPr lang="en-US" sz="2800" dirty="0"/>
                  <a:t>If the reordering yields a fair execution of </a:t>
                </a:r>
                <a14:m>
                  <m:oMath xmlns:m="http://schemas.openxmlformats.org/officeDocument/2006/math">
                    <m:r>
                      <a:rPr lang="en-US" sz="2800" i="1" dirty="0" smtClean="0">
                        <a:latin typeface="Cambria Math"/>
                      </a:rPr>
                      <m:t>𝐴</m:t>
                    </m:r>
                    <m:r>
                      <a:rPr lang="en-US" sz="2800" i="1" dirty="0" smtClean="0">
                        <a:latin typeface="Cambria Math"/>
                      </a:rPr>
                      <m:t> </m:t>
                    </m:r>
                  </m:oMath>
                </a14:m>
                <a:r>
                  <a:rPr lang="en-US" sz="2800" dirty="0"/>
                  <a:t>(can ignore timing), then we get a contradiction, because it contains </a:t>
                </a:r>
                <a:r>
                  <a:rPr lang="en-US" sz="2800" dirty="0" smtClean="0">
                    <a:sym typeface="Symbol" pitchFamily="18" charset="2"/>
                  </a:rPr>
                  <a:t>at most </a:t>
                </a:r>
                <a14:m>
                  <m:oMath xmlns:m="http://schemas.openxmlformats.org/officeDocument/2006/math">
                    <m:r>
                      <a:rPr lang="en-US" sz="2800" i="1" dirty="0" smtClean="0">
                        <a:latin typeface="Cambria Math"/>
                        <a:sym typeface="Symbol" pitchFamily="18" charset="2"/>
                      </a:rPr>
                      <m:t>𝑘</m:t>
                    </m:r>
                    <m:r>
                      <a:rPr lang="en-US" sz="2800" i="1" dirty="0" smtClean="0">
                        <a:latin typeface="Cambria Math"/>
                        <a:sym typeface="Symbol" pitchFamily="18" charset="2"/>
                      </a:rPr>
                      <m:t>−1</m:t>
                    </m:r>
                  </m:oMath>
                </a14:m>
                <a:r>
                  <a:rPr lang="en-US" sz="2800" dirty="0">
                    <a:sym typeface="Symbol" pitchFamily="18" charset="2"/>
                  </a:rPr>
                  <a:t> sessions:</a:t>
                </a:r>
              </a:p>
              <a:p>
                <a:pPr lvl="1">
                  <a:lnSpc>
                    <a:spcPct val="90000"/>
                  </a:lnSpc>
                </a:pPr>
                <a:r>
                  <a:rPr lang="en-US" sz="2400" dirty="0">
                    <a:sym typeface="Symbol" pitchFamily="18" charset="2"/>
                  </a:rPr>
                  <a:t>No session entirely within </a:t>
                </a:r>
                <a:r>
                  <a:rPr lang="en-US" sz="2400" baseline="-25000" dirty="0">
                    <a:sym typeface="Symbol" pitchFamily="18" charset="2"/>
                  </a:rPr>
                  <a:t>1</a:t>
                </a:r>
                <a:r>
                  <a:rPr lang="en-US" sz="2400" dirty="0">
                    <a:sym typeface="Symbol" pitchFamily="18" charset="2"/>
                  </a:rPr>
                  <a:t>, (no event of </a:t>
                </a:r>
                <a14:m>
                  <m:oMath xmlns:m="http://schemas.openxmlformats.org/officeDocument/2006/math">
                    <m:r>
                      <a:rPr lang="en-US" sz="2400" i="1" dirty="0" smtClean="0">
                        <a:latin typeface="Cambria Math"/>
                        <a:sym typeface="Symbol" pitchFamily="18" charset="2"/>
                      </a:rPr>
                      <m:t>𝑗</m:t>
                    </m:r>
                    <m:r>
                      <a:rPr lang="en-US" sz="2400" i="1" baseline="-25000" dirty="0">
                        <a:latin typeface="Cambria Math"/>
                        <a:sym typeface="Symbol" pitchFamily="18" charset="2"/>
                      </a:rPr>
                      <m:t>0</m:t>
                    </m:r>
                  </m:oMath>
                </a14:m>
                <a:r>
                  <a:rPr lang="en-US" sz="2400" dirty="0">
                    <a:sym typeface="Symbol" pitchFamily="18" charset="2"/>
                  </a:rPr>
                  <a:t>).</a:t>
                </a:r>
              </a:p>
              <a:p>
                <a:pPr lvl="1">
                  <a:lnSpc>
                    <a:spcPct val="90000"/>
                  </a:lnSpc>
                </a:pPr>
                <a:r>
                  <a:rPr lang="en-US" sz="2400" dirty="0">
                    <a:sym typeface="Symbol" pitchFamily="18" charset="2"/>
                  </a:rPr>
                  <a:t>No session entirely within </a:t>
                </a:r>
                <a:r>
                  <a:rPr lang="en-US" sz="2400" baseline="-25000" dirty="0">
                    <a:sym typeface="Symbol" pitchFamily="18" charset="2"/>
                  </a:rPr>
                  <a:t>1 </a:t>
                </a:r>
                <a:r>
                  <a:rPr lang="en-US" sz="2400" dirty="0">
                    <a:sym typeface="Symbol" pitchFamily="18" charset="2"/>
                  </a:rPr>
                  <a:t></a:t>
                </a:r>
                <a:r>
                  <a:rPr lang="en-US" sz="2400" baseline="-25000" dirty="0">
                    <a:sym typeface="Symbol" pitchFamily="18" charset="2"/>
                  </a:rPr>
                  <a:t>2</a:t>
                </a:r>
                <a:r>
                  <a:rPr lang="en-US" sz="2400" dirty="0">
                    <a:sym typeface="Symbol" pitchFamily="18" charset="2"/>
                  </a:rPr>
                  <a:t> (no event of </a:t>
                </a:r>
                <a14:m>
                  <m:oMath xmlns:m="http://schemas.openxmlformats.org/officeDocument/2006/math">
                    <m:r>
                      <a:rPr lang="en-US" sz="2400" i="1" dirty="0" smtClean="0">
                        <a:latin typeface="Cambria Math"/>
                        <a:sym typeface="Symbol" pitchFamily="18" charset="2"/>
                      </a:rPr>
                      <m:t>𝑗</m:t>
                    </m:r>
                    <m:r>
                      <a:rPr lang="en-US" sz="2400" i="1" baseline="-25000" dirty="0">
                        <a:latin typeface="Cambria Math"/>
                        <a:sym typeface="Symbol" pitchFamily="18" charset="2"/>
                      </a:rPr>
                      <m:t>1</m:t>
                    </m:r>
                  </m:oMath>
                </a14:m>
                <a:r>
                  <a:rPr lang="en-US" sz="2400" dirty="0">
                    <a:sym typeface="Symbol" pitchFamily="18" charset="2"/>
                  </a:rPr>
                  <a:t>).</a:t>
                </a:r>
              </a:p>
              <a:p>
                <a:pPr lvl="1">
                  <a:lnSpc>
                    <a:spcPct val="90000"/>
                  </a:lnSpc>
                </a:pPr>
                <a:r>
                  <a:rPr lang="en-US" sz="2400" dirty="0">
                    <a:sym typeface="Symbol" pitchFamily="18" charset="2"/>
                  </a:rPr>
                  <a:t>No session entirely within </a:t>
                </a:r>
                <a:r>
                  <a:rPr lang="en-US" sz="2400" baseline="-25000" dirty="0">
                    <a:sym typeface="Symbol" pitchFamily="18" charset="2"/>
                  </a:rPr>
                  <a:t>2 </a:t>
                </a:r>
                <a:r>
                  <a:rPr lang="en-US" sz="2400" dirty="0">
                    <a:sym typeface="Symbol" pitchFamily="18" charset="2"/>
                  </a:rPr>
                  <a:t></a:t>
                </a:r>
                <a:r>
                  <a:rPr lang="en-US" sz="2400" baseline="-25000" dirty="0">
                    <a:sym typeface="Symbol" pitchFamily="18" charset="2"/>
                  </a:rPr>
                  <a:t>3</a:t>
                </a:r>
                <a:r>
                  <a:rPr lang="en-US" sz="2400" dirty="0">
                    <a:sym typeface="Symbol" pitchFamily="18" charset="2"/>
                  </a:rPr>
                  <a:t> (no event of </a:t>
                </a:r>
                <a14:m>
                  <m:oMath xmlns:m="http://schemas.openxmlformats.org/officeDocument/2006/math">
                    <m:r>
                      <a:rPr lang="en-US" sz="2400" i="1" dirty="0" smtClean="0">
                        <a:latin typeface="Cambria Math"/>
                        <a:sym typeface="Symbol" pitchFamily="18" charset="2"/>
                      </a:rPr>
                      <m:t>𝑗</m:t>
                    </m:r>
                    <m:r>
                      <a:rPr lang="en-US" sz="2400" i="1" baseline="-25000" dirty="0">
                        <a:latin typeface="Cambria Math"/>
                        <a:sym typeface="Symbol" pitchFamily="18" charset="2"/>
                      </a:rPr>
                      <m:t>0</m:t>
                    </m:r>
                  </m:oMath>
                </a14:m>
                <a:r>
                  <a:rPr lang="en-US" sz="2400" dirty="0">
                    <a:sym typeface="Symbol" pitchFamily="18" charset="2"/>
                  </a:rPr>
                  <a:t>).</a:t>
                </a:r>
              </a:p>
              <a:p>
                <a:pPr lvl="1">
                  <a:lnSpc>
                    <a:spcPct val="90000"/>
                  </a:lnSpc>
                </a:pPr>
                <a:r>
                  <a:rPr lang="en-US" sz="2400" dirty="0">
                    <a:sym typeface="Symbol" pitchFamily="18" charset="2"/>
                  </a:rPr>
                  <a:t>…</a:t>
                </a:r>
              </a:p>
              <a:p>
                <a:pPr lvl="1">
                  <a:lnSpc>
                    <a:spcPct val="90000"/>
                  </a:lnSpc>
                </a:pPr>
                <a:r>
                  <a:rPr lang="en-US" sz="2400" dirty="0">
                    <a:sym typeface="Symbol" pitchFamily="18" charset="2"/>
                  </a:rPr>
                  <a:t>Thus, every session must span some </a:t>
                </a:r>
                <a14:m>
                  <m:oMath xmlns:m="http://schemas.openxmlformats.org/officeDocument/2006/math">
                    <m:r>
                      <a:rPr lang="en-US" sz="2400" i="1" baseline="-25000" dirty="0" smtClean="0">
                        <a:latin typeface="Cambria Math"/>
                        <a:sym typeface="Symbol" pitchFamily="18" charset="2"/>
                      </a:rPr>
                      <m:t>𝑟</m:t>
                    </m:r>
                  </m:oMath>
                </a14:m>
                <a:r>
                  <a:rPr lang="en-US" sz="2400" dirty="0">
                    <a:sym typeface="Symbol" pitchFamily="18" charset="2"/>
                  </a:rPr>
                  <a:t> - </a:t>
                </a:r>
                <a14:m>
                  <m:oMath xmlns:m="http://schemas.openxmlformats.org/officeDocument/2006/math">
                    <m:r>
                      <a:rPr lang="en-US" sz="2400" i="1" baseline="-25000" dirty="0" smtClean="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boundary.</a:t>
                </a:r>
              </a:p>
              <a:p>
                <a:pPr lvl="1">
                  <a:lnSpc>
                    <a:spcPct val="90000"/>
                  </a:lnSpc>
                </a:pPr>
                <a:r>
                  <a:rPr lang="en-US" sz="2400" dirty="0">
                    <a:sym typeface="Symbol" pitchFamily="18" charset="2"/>
                  </a:rPr>
                  <a:t>But, there are only </a:t>
                </a:r>
                <a14:m>
                  <m:oMath xmlns:m="http://schemas.openxmlformats.org/officeDocument/2006/math">
                    <m:r>
                      <a:rPr lang="en-US" sz="2400" i="1" dirty="0" smtClean="0">
                        <a:latin typeface="Cambria Math"/>
                        <a:sym typeface="Symbol" pitchFamily="18" charset="2"/>
                      </a:rPr>
                      <m:t>𝑘</m:t>
                    </m:r>
                    <m:r>
                      <a:rPr lang="en-US" sz="2400" i="1" dirty="0" smtClean="0">
                        <a:latin typeface="Cambria Math"/>
                        <a:sym typeface="Symbol" pitchFamily="18" charset="2"/>
                      </a:rPr>
                      <m:t>−1</m:t>
                    </m:r>
                  </m:oMath>
                </a14:m>
                <a:r>
                  <a:rPr lang="en-US" sz="2400" dirty="0">
                    <a:sym typeface="Symbol" pitchFamily="18" charset="2"/>
                  </a:rPr>
                  <a:t> such boundaries.</a:t>
                </a:r>
              </a:p>
              <a:p>
                <a:pPr lvl="1">
                  <a:lnSpc>
                    <a:spcPct val="90000"/>
                  </a:lnSpc>
                </a:pPr>
                <a:endParaRPr lang="en-US" sz="2400" dirty="0">
                  <a:sym typeface="Symbol" pitchFamily="18" charset="2"/>
                </a:endParaRPr>
              </a:p>
              <a:p>
                <a:pPr>
                  <a:lnSpc>
                    <a:spcPct val="90000"/>
                  </a:lnSpc>
                </a:pPr>
                <a:r>
                  <a:rPr lang="en-US" sz="2800" dirty="0">
                    <a:sym typeface="Symbol" pitchFamily="18" charset="2"/>
                  </a:rPr>
                  <a:t>I</a:t>
                </a:r>
                <a:r>
                  <a:rPr lang="en-US" sz="2800" dirty="0" smtClean="0">
                    <a:sym typeface="Symbol" pitchFamily="18" charset="2"/>
                  </a:rPr>
                  <a:t>t </a:t>
                </a:r>
                <a:r>
                  <a:rPr lang="en-US" sz="2800" dirty="0">
                    <a:sym typeface="Symbol" pitchFamily="18" charset="2"/>
                  </a:rPr>
                  <a:t>remains only to construct the </a:t>
                </a:r>
                <a:r>
                  <a:rPr lang="en-US" sz="2800" dirty="0" smtClean="0">
                    <a:sym typeface="Symbol" pitchFamily="18" charset="2"/>
                  </a:rPr>
                  <a:t>reordering…</a:t>
                </a:r>
                <a:endParaRPr lang="en-US" sz="2800" dirty="0"/>
              </a:p>
            </p:txBody>
          </p:sp>
        </mc:Choice>
        <mc:Fallback xmlns="">
          <p:sp>
            <p:nvSpPr>
              <p:cNvPr id="98307" name="Rectangle 3"/>
              <p:cNvSpPr>
                <a:spLocks noGrp="1" noRot="1" noChangeAspect="1" noMove="1" noResize="1" noEditPoints="1" noAdjustHandles="1" noChangeArrowheads="1" noChangeShapeType="1" noTextEdit="1"/>
              </p:cNvSpPr>
              <p:nvPr>
                <p:ph type="body" idx="1"/>
              </p:nvPr>
            </p:nvSpPr>
            <p:spPr>
              <a:xfrm>
                <a:off x="457200" y="1600200"/>
                <a:ext cx="8229600" cy="4724400"/>
              </a:xfrm>
              <a:blipFill rotWithShape="1">
                <a:blip r:embed="rId3"/>
                <a:stretch>
                  <a:fillRect l="-1259" t="-2065" r="-148"/>
                </a:stretch>
              </a:blipFill>
            </p:spPr>
            <p:txBody>
              <a:bodyPr/>
              <a:lstStyle/>
              <a:p>
                <a:r>
                  <a:rPr lang="en-US">
                    <a:noFill/>
                  </a:rPr>
                  <a:t> </a:t>
                </a:r>
              </a:p>
            </p:txBody>
          </p:sp>
        </mc:Fallback>
      </mc:AlternateContent>
    </p:spTree>
    <p:extLst>
      <p:ext uri="{BB962C8B-B14F-4D97-AF65-F5344CB8AC3E}">
        <p14:creationId xmlns:p14="http://schemas.microsoft.com/office/powerpoint/2010/main" val="4271726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3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830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3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0"/>
            <a:ext cx="8229600" cy="1143000"/>
          </a:xfrm>
        </p:spPr>
        <p:txBody>
          <a:bodyPr/>
          <a:lstStyle/>
          <a:p>
            <a:r>
              <a:rPr lang="en-US"/>
              <a:t>Constructing the reordering</a:t>
            </a:r>
          </a:p>
        </p:txBody>
      </p:sp>
      <mc:AlternateContent xmlns:mc="http://schemas.openxmlformats.org/markup-compatibility/2006" xmlns:a14="http://schemas.microsoft.com/office/drawing/2010/main">
        <mc:Choice Requires="a14">
          <p:sp>
            <p:nvSpPr>
              <p:cNvPr id="99331" name="Rectangle 3"/>
              <p:cNvSpPr>
                <a:spLocks noGrp="1" noChangeArrowheads="1"/>
              </p:cNvSpPr>
              <p:nvPr>
                <p:ph type="body" idx="1"/>
              </p:nvPr>
            </p:nvSpPr>
            <p:spPr>
              <a:xfrm>
                <a:off x="228600" y="1143000"/>
                <a:ext cx="8763000" cy="5486400"/>
              </a:xfrm>
            </p:spPr>
            <p:txBody>
              <a:bodyPr>
                <a:normAutofit/>
              </a:bodyPr>
              <a:lstStyle/>
              <a:p>
                <a:pPr>
                  <a:lnSpc>
                    <a:spcPct val="80000"/>
                  </a:lnSpc>
                </a:pPr>
                <a:r>
                  <a:rPr lang="en-US" sz="2400" dirty="0" smtClean="0"/>
                  <a:t>E.g., </a:t>
                </a:r>
                <a:r>
                  <a:rPr lang="en-US" sz="2400" dirty="0"/>
                  <a:t>consider </a:t>
                </a:r>
                <a:r>
                  <a:rPr lang="en-US" sz="2400" dirty="0">
                    <a:sym typeface="Symbol" pitchFamily="18" charset="2"/>
                  </a:rPr>
                  <a:t></a:t>
                </a:r>
                <a14:m>
                  <m:oMath xmlns:m="http://schemas.openxmlformats.org/officeDocument/2006/math">
                    <m:r>
                      <a:rPr lang="en-US" sz="2400" i="1" baseline="-25000" dirty="0" smtClean="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for </a:t>
                </a:r>
                <a14:m>
                  <m:oMath xmlns:m="http://schemas.openxmlformats.org/officeDocument/2006/math">
                    <m:r>
                      <a:rPr lang="en-US" sz="2400" i="1" dirty="0" smtClean="0">
                        <a:latin typeface="Cambria Math"/>
                        <a:sym typeface="Symbol" pitchFamily="18" charset="2"/>
                      </a:rPr>
                      <m:t>𝑟</m:t>
                    </m:r>
                  </m:oMath>
                </a14:m>
                <a:r>
                  <a:rPr lang="en-US" sz="2400" dirty="0">
                    <a:sym typeface="Symbol" pitchFamily="18" charset="2"/>
                  </a:rPr>
                  <a:t> </a:t>
                </a:r>
                <a:r>
                  <a:rPr lang="en-US" sz="2400" dirty="0" smtClean="0">
                    <a:sym typeface="Symbol" pitchFamily="18" charset="2"/>
                  </a:rPr>
                  <a:t>odd.</a:t>
                </a:r>
                <a:endParaRPr lang="en-US" sz="2400" dirty="0">
                  <a:sym typeface="Symbol" pitchFamily="18" charset="2"/>
                </a:endParaRPr>
              </a:p>
              <a:p>
                <a:pPr>
                  <a:lnSpc>
                    <a:spcPct val="80000"/>
                  </a:lnSpc>
                </a:pPr>
                <a:r>
                  <a:rPr lang="en-US" sz="2400" dirty="0">
                    <a:sym typeface="Symbol" pitchFamily="18" charset="2"/>
                  </a:rPr>
                  <a:t>Need </a:t>
                </a:r>
                <a14:m>
                  <m:oMath xmlns:m="http://schemas.openxmlformats.org/officeDocument/2006/math">
                    <m:r>
                      <a:rPr lang="en-US" sz="2400" i="1" baseline="-25000" dirty="0" smtClean="0">
                        <a:latin typeface="Cambria Math"/>
                        <a:sym typeface="Symbol" pitchFamily="18" charset="2"/>
                      </a:rPr>
                      <m:t>𝑟</m:t>
                    </m:r>
                  </m:oMath>
                </a14:m>
                <a:r>
                  <a:rPr lang="en-US" sz="2400" dirty="0">
                    <a:sym typeface="Symbol" pitchFamily="18" charset="2"/>
                  </a:rPr>
                  <a:t> = </a:t>
                </a:r>
                <a14:m>
                  <m:oMath xmlns:m="http://schemas.openxmlformats.org/officeDocument/2006/math">
                    <m:r>
                      <a:rPr lang="en-US" sz="2400" i="1" baseline="-25000" dirty="0" smtClean="0">
                        <a:latin typeface="Cambria Math"/>
                        <a:sym typeface="Symbol" pitchFamily="18" charset="2"/>
                      </a:rPr>
                      <m:t>𝑟</m:t>
                    </m:r>
                  </m:oMath>
                </a14:m>
                <a:r>
                  <a:rPr lang="en-US" sz="2400" dirty="0">
                    <a:sym typeface="Symbol" pitchFamily="18" charset="2"/>
                  </a:rPr>
                  <a:t> </a:t>
                </a:r>
                <a14:m>
                  <m:oMath xmlns:m="http://schemas.openxmlformats.org/officeDocument/2006/math">
                    <m:r>
                      <a:rPr lang="en-US" sz="2400" i="1" baseline="-25000" dirty="0" smtClean="0">
                        <a:latin typeface="Cambria Math"/>
                        <a:sym typeface="Symbol" pitchFamily="18" charset="2"/>
                      </a:rPr>
                      <m:t>𝑟</m:t>
                    </m:r>
                  </m:oMath>
                </a14:m>
                <a:r>
                  <a:rPr lang="en-US" sz="2400" dirty="0">
                    <a:sym typeface="Symbol" pitchFamily="18" charset="2"/>
                  </a:rPr>
                  <a:t>, where </a:t>
                </a:r>
                <a14:m>
                  <m:oMath xmlns:m="http://schemas.openxmlformats.org/officeDocument/2006/math">
                    <m:r>
                      <a:rPr lang="en-US" sz="2400" i="1" baseline="-25000" dirty="0" smtClean="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contains no event of </a:t>
                </a:r>
                <a14:m>
                  <m:oMath xmlns:m="http://schemas.openxmlformats.org/officeDocument/2006/math">
                    <m:r>
                      <a:rPr lang="en-US" sz="2400" i="1" dirty="0" smtClean="0">
                        <a:latin typeface="Cambria Math"/>
                        <a:sym typeface="Symbol" pitchFamily="18" charset="2"/>
                      </a:rPr>
                      <m:t>𝑗</m:t>
                    </m:r>
                    <m:r>
                      <a:rPr lang="en-US" sz="2400" i="1" baseline="-25000" dirty="0">
                        <a:latin typeface="Cambria Math"/>
                        <a:sym typeface="Symbol" pitchFamily="18" charset="2"/>
                      </a:rPr>
                      <m:t>0</m:t>
                    </m:r>
                  </m:oMath>
                </a14:m>
                <a:r>
                  <a:rPr lang="en-US" sz="2400" dirty="0">
                    <a:sym typeface="Symbol" pitchFamily="18" charset="2"/>
                  </a:rPr>
                  <a:t>, </a:t>
                </a:r>
                <a14:m>
                  <m:oMath xmlns:m="http://schemas.openxmlformats.org/officeDocument/2006/math">
                    <m:r>
                      <a:rPr lang="en-US" sz="2400" i="1" baseline="-25000" dirty="0" smtClean="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no event of </a:t>
                </a:r>
                <a14:m>
                  <m:oMath xmlns:m="http://schemas.openxmlformats.org/officeDocument/2006/math">
                    <m:r>
                      <a:rPr lang="en-US" sz="2400" i="1" dirty="0" smtClean="0">
                        <a:latin typeface="Cambria Math"/>
                        <a:sym typeface="Symbol" pitchFamily="18" charset="2"/>
                      </a:rPr>
                      <m:t>𝑗</m:t>
                    </m:r>
                    <m:r>
                      <a:rPr lang="en-US" sz="2400" i="1" baseline="-25000" dirty="0">
                        <a:latin typeface="Cambria Math"/>
                        <a:sym typeface="Symbol" pitchFamily="18" charset="2"/>
                      </a:rPr>
                      <m:t>1</m:t>
                    </m:r>
                  </m:oMath>
                </a14:m>
                <a:r>
                  <a:rPr lang="en-US" sz="2400" dirty="0" smtClean="0">
                    <a:sym typeface="Symbol" pitchFamily="18" charset="2"/>
                  </a:rPr>
                  <a:t>.</a:t>
                </a:r>
                <a:endParaRPr lang="en-US" sz="2400" dirty="0">
                  <a:sym typeface="Symbol" pitchFamily="18" charset="2"/>
                </a:endParaRPr>
              </a:p>
              <a:p>
                <a:pPr>
                  <a:lnSpc>
                    <a:spcPct val="80000"/>
                  </a:lnSpc>
                </a:pPr>
                <a:r>
                  <a:rPr lang="en-US" sz="2400" dirty="0">
                    <a:sym typeface="Symbol" pitchFamily="18" charset="2"/>
                  </a:rPr>
                  <a:t>If </a:t>
                </a:r>
                <a14:m>
                  <m:oMath xmlns:m="http://schemas.openxmlformats.org/officeDocument/2006/math">
                    <m:r>
                      <a:rPr lang="en-US" sz="2400" i="1" baseline="-25000" dirty="0" smtClean="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contains no event of</a:t>
                </a:r>
                <a:r>
                  <a:rPr lang="en-US" sz="2400" baseline="-25000" dirty="0">
                    <a:sym typeface="Symbol" pitchFamily="18" charset="2"/>
                  </a:rPr>
                  <a:t> </a:t>
                </a:r>
                <a14:m>
                  <m:oMath xmlns:m="http://schemas.openxmlformats.org/officeDocument/2006/math">
                    <m:r>
                      <a:rPr lang="en-US" sz="2400" i="1" dirty="0" smtClean="0">
                        <a:latin typeface="Cambria Math"/>
                        <a:sym typeface="Symbol" pitchFamily="18" charset="2"/>
                      </a:rPr>
                      <m:t>𝑗</m:t>
                    </m:r>
                    <m:r>
                      <a:rPr lang="en-US" sz="2400" i="1" baseline="-25000" dirty="0">
                        <a:latin typeface="Cambria Math"/>
                        <a:sym typeface="Symbol" pitchFamily="18" charset="2"/>
                      </a:rPr>
                      <m:t>0</m:t>
                    </m:r>
                  </m:oMath>
                </a14:m>
                <a:r>
                  <a:rPr lang="en-US" sz="2400" baseline="-25000" dirty="0">
                    <a:sym typeface="Symbol" pitchFamily="18" charset="2"/>
                  </a:rPr>
                  <a:t> </a:t>
                </a:r>
                <a:r>
                  <a:rPr lang="en-US" sz="2400" dirty="0" smtClean="0">
                    <a:sym typeface="Symbol" pitchFamily="18" charset="2"/>
                  </a:rPr>
                  <a:t>, don’t </a:t>
                </a:r>
                <a:r>
                  <a:rPr lang="en-US" sz="2400" dirty="0">
                    <a:sym typeface="Symbol" pitchFamily="18" charset="2"/>
                  </a:rPr>
                  <a:t>reorder, </a:t>
                </a:r>
                <a:r>
                  <a:rPr lang="en-US" sz="2400" dirty="0" smtClean="0">
                    <a:sym typeface="Symbol" pitchFamily="18" charset="2"/>
                  </a:rPr>
                  <a:t>define </a:t>
                </a:r>
                <a:r>
                  <a:rPr lang="en-US" sz="2400" dirty="0">
                    <a:sym typeface="Symbol" pitchFamily="18" charset="2"/>
                  </a:rPr>
                  <a:t></a:t>
                </a:r>
                <a14:m>
                  <m:oMath xmlns:m="http://schemas.openxmlformats.org/officeDocument/2006/math">
                    <m:r>
                      <a:rPr lang="en-US" sz="2400" i="1" baseline="-25000" dirty="0" smtClean="0">
                        <a:latin typeface="Cambria Math"/>
                        <a:sym typeface="Symbol" pitchFamily="18" charset="2"/>
                      </a:rPr>
                      <m:t>𝑟</m:t>
                    </m:r>
                  </m:oMath>
                </a14:m>
                <a:r>
                  <a:rPr lang="en-US" sz="2400" dirty="0">
                    <a:sym typeface="Symbol" pitchFamily="18" charset="2"/>
                  </a:rPr>
                  <a:t> = </a:t>
                </a:r>
                <a14:m>
                  <m:oMath xmlns:m="http://schemas.openxmlformats.org/officeDocument/2006/math">
                    <m:r>
                      <a:rPr lang="en-US" sz="2400" i="1" baseline="-25000" dirty="0" smtClean="0">
                        <a:latin typeface="Cambria Math"/>
                        <a:sym typeface="Symbol" pitchFamily="18" charset="2"/>
                      </a:rPr>
                      <m:t>𝑟</m:t>
                    </m:r>
                  </m:oMath>
                </a14:m>
                <a:r>
                  <a:rPr lang="en-US" sz="2400" dirty="0">
                    <a:sym typeface="Symbol" pitchFamily="18" charset="2"/>
                  </a:rPr>
                  <a:t>,</a:t>
                </a:r>
                <a:r>
                  <a:rPr lang="en-US" sz="2400" baseline="-25000" dirty="0">
                    <a:sym typeface="Symbol" pitchFamily="18" charset="2"/>
                  </a:rPr>
                  <a:t> </a:t>
                </a:r>
                <a:r>
                  <a:rPr lang="en-US" sz="2400" dirty="0">
                    <a:sym typeface="Symbol" pitchFamily="18" charset="2"/>
                  </a:rPr>
                  <a:t></a:t>
                </a:r>
                <a14:m>
                  <m:oMath xmlns:m="http://schemas.openxmlformats.org/officeDocument/2006/math">
                    <m:r>
                      <a:rPr lang="en-US" sz="2400" i="1" baseline="-25000" dirty="0" smtClean="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 .</a:t>
                </a:r>
              </a:p>
              <a:p>
                <a:pPr>
                  <a:lnSpc>
                    <a:spcPct val="80000"/>
                  </a:lnSpc>
                </a:pPr>
                <a:r>
                  <a:rPr lang="en-US" sz="2400" dirty="0">
                    <a:sym typeface="Symbol" pitchFamily="18" charset="2"/>
                  </a:rPr>
                  <a:t>I</a:t>
                </a:r>
                <a:r>
                  <a:rPr lang="en-US" sz="2400" dirty="0" smtClean="0">
                    <a:sym typeface="Symbol" pitchFamily="18" charset="2"/>
                  </a:rPr>
                  <a:t>f </a:t>
                </a:r>
                <a:r>
                  <a:rPr lang="en-US" sz="2400" dirty="0">
                    <a:sym typeface="Symbol" pitchFamily="18" charset="2"/>
                  </a:rPr>
                  <a:t></a:t>
                </a:r>
                <a14:m>
                  <m:oMath xmlns:m="http://schemas.openxmlformats.org/officeDocument/2006/math">
                    <m:r>
                      <a:rPr lang="en-US" sz="2400" i="1" baseline="-25000" dirty="0" smtClean="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contains no event of</a:t>
                </a:r>
                <a:r>
                  <a:rPr lang="en-US" sz="2400" baseline="-25000" dirty="0">
                    <a:sym typeface="Symbol" pitchFamily="18" charset="2"/>
                  </a:rPr>
                  <a:t> </a:t>
                </a:r>
                <a14:m>
                  <m:oMath xmlns:m="http://schemas.openxmlformats.org/officeDocument/2006/math">
                    <m:r>
                      <a:rPr lang="en-US" sz="2400" i="1" dirty="0" smtClean="0">
                        <a:latin typeface="Cambria Math"/>
                        <a:sym typeface="Symbol" pitchFamily="18" charset="2"/>
                      </a:rPr>
                      <m:t>𝑗</m:t>
                    </m:r>
                    <m:r>
                      <a:rPr lang="en-US" sz="2400" i="1" baseline="-25000" dirty="0">
                        <a:latin typeface="Cambria Math"/>
                        <a:sym typeface="Symbol" pitchFamily="18" charset="2"/>
                      </a:rPr>
                      <m:t>1</m:t>
                    </m:r>
                    <m:r>
                      <a:rPr lang="en-US" sz="2400" b="0" i="0" baseline="-25000" dirty="0" smtClean="0">
                        <a:latin typeface="Cambria Math"/>
                        <a:sym typeface="Symbol" pitchFamily="18" charset="2"/>
                      </a:rPr>
                      <m:t> </m:t>
                    </m:r>
                  </m:oMath>
                </a14:m>
                <a:r>
                  <a:rPr lang="en-US" sz="2400" dirty="0" smtClean="0">
                    <a:sym typeface="Symbol" pitchFamily="18" charset="2"/>
                  </a:rPr>
                  <a:t>, don’t reorder, define </a:t>
                </a:r>
                <a:r>
                  <a:rPr lang="en-US" sz="2400" dirty="0">
                    <a:sym typeface="Symbol" pitchFamily="18" charset="2"/>
                  </a:rPr>
                  <a:t></a:t>
                </a:r>
                <a14:m>
                  <m:oMath xmlns:m="http://schemas.openxmlformats.org/officeDocument/2006/math">
                    <m:r>
                      <a:rPr lang="en-US" sz="2400" i="1" baseline="-25000" dirty="0">
                        <a:latin typeface="Cambria Math"/>
                        <a:sym typeface="Symbol" pitchFamily="18" charset="2"/>
                      </a:rPr>
                      <m:t>𝑟</m:t>
                    </m:r>
                  </m:oMath>
                </a14:m>
                <a:r>
                  <a:rPr lang="en-US" sz="2400" dirty="0">
                    <a:sym typeface="Symbol" pitchFamily="18" charset="2"/>
                  </a:rPr>
                  <a:t> = </a:t>
                </a:r>
                <a:r>
                  <a:rPr lang="en-US" sz="2400" dirty="0" smtClean="0">
                    <a:sym typeface="Symbol" pitchFamily="18" charset="2"/>
                  </a:rPr>
                  <a:t>,</a:t>
                </a:r>
                <a:r>
                  <a:rPr lang="en-US" sz="2400" baseline="-25000" dirty="0" smtClean="0">
                    <a:sym typeface="Symbol" pitchFamily="18" charset="2"/>
                  </a:rPr>
                  <a:t> </a:t>
                </a:r>
                <a:r>
                  <a:rPr lang="en-US" sz="2400" dirty="0">
                    <a:sym typeface="Symbol" pitchFamily="18" charset="2"/>
                  </a:rPr>
                  <a:t></a:t>
                </a:r>
                <a14:m>
                  <m:oMath xmlns:m="http://schemas.openxmlformats.org/officeDocument/2006/math">
                    <m:r>
                      <a:rPr lang="en-US" sz="2400" i="1" baseline="-25000" dirty="0">
                        <a:latin typeface="Cambria Math"/>
                        <a:sym typeface="Symbol" pitchFamily="18" charset="2"/>
                      </a:rPr>
                      <m:t>𝑟</m:t>
                    </m:r>
                  </m:oMath>
                </a14:m>
                <a:r>
                  <a:rPr lang="en-US" sz="2400" baseline="-25000" dirty="0">
                    <a:sym typeface="Symbol" pitchFamily="18" charset="2"/>
                  </a:rPr>
                  <a:t> </a:t>
                </a:r>
                <a:r>
                  <a:rPr lang="en-US" sz="2400" dirty="0" smtClean="0">
                    <a:sym typeface="Symbol" pitchFamily="18" charset="2"/>
                  </a:rPr>
                  <a:t>= </a:t>
                </a:r>
                <a:r>
                  <a:rPr lang="en-US" sz="2400" dirty="0">
                    <a:sym typeface="Symbol" pitchFamily="18" charset="2"/>
                  </a:rPr>
                  <a:t></a:t>
                </a:r>
                <a14:m>
                  <m:oMath xmlns:m="http://schemas.openxmlformats.org/officeDocument/2006/math">
                    <m:r>
                      <a:rPr lang="en-US" sz="2400" i="1" baseline="-25000" dirty="0">
                        <a:latin typeface="Cambria Math"/>
                        <a:sym typeface="Symbol" pitchFamily="18" charset="2"/>
                      </a:rPr>
                      <m:t>𝑟</m:t>
                    </m:r>
                  </m:oMath>
                </a14:m>
                <a:r>
                  <a:rPr lang="en-US" sz="2400" dirty="0" smtClean="0">
                    <a:sym typeface="Symbol" pitchFamily="18" charset="2"/>
                  </a:rPr>
                  <a:t>.</a:t>
                </a:r>
                <a:endParaRPr lang="en-US" sz="2400" dirty="0">
                  <a:sym typeface="Symbol" pitchFamily="18" charset="2"/>
                </a:endParaRPr>
              </a:p>
              <a:p>
                <a:pPr>
                  <a:lnSpc>
                    <a:spcPct val="80000"/>
                  </a:lnSpc>
                </a:pPr>
                <a:r>
                  <a:rPr lang="en-US" sz="2400" dirty="0" smtClean="0">
                    <a:sym typeface="Symbol" pitchFamily="18" charset="2"/>
                  </a:rPr>
                  <a:t>Now </a:t>
                </a:r>
                <a:r>
                  <a:rPr lang="en-US" sz="2400" dirty="0">
                    <a:sym typeface="Symbol" pitchFamily="18" charset="2"/>
                  </a:rPr>
                  <a:t>assume </a:t>
                </a:r>
                <a14:m>
                  <m:oMath xmlns:m="http://schemas.openxmlformats.org/officeDocument/2006/math">
                    <m:r>
                      <a:rPr lang="en-US" sz="2400" i="1" baseline="-25000" dirty="0" smtClean="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contains </a:t>
                </a:r>
                <a:r>
                  <a:rPr lang="en-US" sz="2400" dirty="0" smtClean="0">
                    <a:sym typeface="Symbol" pitchFamily="18" charset="2"/>
                  </a:rPr>
                  <a:t>events of both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0</m:t>
                    </m:r>
                  </m:oMath>
                </a14:m>
                <a:r>
                  <a:rPr lang="en-US" sz="2400" dirty="0">
                    <a:sym typeface="Symbol" pitchFamily="18" charset="2"/>
                  </a:rPr>
                  <a:t> and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1</m:t>
                    </m:r>
                  </m:oMath>
                </a14:m>
                <a:r>
                  <a:rPr lang="en-US" sz="2400" dirty="0" smtClean="0">
                    <a:sym typeface="Symbol" pitchFamily="18" charset="2"/>
                  </a:rPr>
                  <a:t>.</a:t>
                </a:r>
                <a:endParaRPr lang="en-US" sz="2400" dirty="0">
                  <a:sym typeface="Symbol" pitchFamily="18" charset="2"/>
                </a:endParaRPr>
              </a:p>
              <a:p>
                <a:pPr>
                  <a:lnSpc>
                    <a:spcPct val="80000"/>
                  </a:lnSpc>
                </a:pPr>
                <a:endParaRPr lang="en-US" sz="2400" dirty="0">
                  <a:sym typeface="Symbol" pitchFamily="18" charset="2"/>
                </a:endParaRPr>
              </a:p>
              <a:p>
                <a:pPr>
                  <a:lnSpc>
                    <a:spcPct val="80000"/>
                  </a:lnSpc>
                </a:pPr>
                <a:r>
                  <a:rPr lang="en-US" sz="2400" dirty="0">
                    <a:solidFill>
                      <a:schemeClr val="accent2">
                        <a:lumMod val="75000"/>
                      </a:schemeClr>
                    </a:solidFill>
                    <a:sym typeface="Symbol" pitchFamily="18" charset="2"/>
                  </a:rPr>
                  <a:t>Claim:</a:t>
                </a:r>
                <a:r>
                  <a:rPr lang="en-US" sz="2400" dirty="0">
                    <a:sym typeface="Symbol" pitchFamily="18" charset="2"/>
                  </a:rPr>
                  <a:t> No event of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1 </m:t>
                    </m:r>
                  </m:oMath>
                </a14:m>
                <a:r>
                  <a:rPr lang="en-US" sz="2400" dirty="0">
                    <a:sym typeface="Symbol" pitchFamily="18" charset="2"/>
                  </a:rPr>
                  <a:t>depends on any event of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0</m:t>
                    </m:r>
                  </m:oMath>
                </a14:m>
                <a:r>
                  <a:rPr lang="en-US" sz="2400" dirty="0">
                    <a:sym typeface="Symbol" pitchFamily="18" charset="2"/>
                  </a:rPr>
                  <a:t>.</a:t>
                </a:r>
              </a:p>
              <a:p>
                <a:pPr>
                  <a:lnSpc>
                    <a:spcPct val="80000"/>
                  </a:lnSpc>
                </a:pPr>
                <a:r>
                  <a:rPr lang="en-US" sz="2400" dirty="0">
                    <a:solidFill>
                      <a:schemeClr val="accent2">
                        <a:lumMod val="75000"/>
                      </a:schemeClr>
                    </a:solidFill>
                    <a:sym typeface="Symbol" pitchFamily="18" charset="2"/>
                  </a:rPr>
                  <a:t>Why:  </a:t>
                </a:r>
                <a:r>
                  <a:rPr lang="en-US" sz="2400" dirty="0">
                    <a:sym typeface="Symbol" pitchFamily="18" charset="2"/>
                  </a:rPr>
                  <a:t>Insufficient time for messages to travel from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0</m:t>
                    </m:r>
                  </m:oMath>
                </a14:m>
                <a:r>
                  <a:rPr lang="en-US" sz="2400" baseline="-25000" dirty="0">
                    <a:sym typeface="Symbol" pitchFamily="18" charset="2"/>
                  </a:rPr>
                  <a:t> </a:t>
                </a:r>
                <a:r>
                  <a:rPr lang="en-US" sz="2400" dirty="0">
                    <a:sym typeface="Symbol" pitchFamily="18" charset="2"/>
                  </a:rPr>
                  <a:t>to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1</m:t>
                    </m:r>
                  </m:oMath>
                </a14:m>
                <a:r>
                  <a:rPr lang="en-US" sz="2400" dirty="0">
                    <a:sym typeface="Symbol" pitchFamily="18" charset="2"/>
                  </a:rPr>
                  <a:t>:</a:t>
                </a:r>
              </a:p>
              <a:p>
                <a:pPr lvl="1">
                  <a:lnSpc>
                    <a:spcPct val="80000"/>
                  </a:lnSpc>
                </a:pPr>
                <a:r>
                  <a:rPr lang="en-US" sz="2000" dirty="0">
                    <a:sym typeface="Symbol" pitchFamily="18" charset="2"/>
                  </a:rPr>
                  <a:t>Execution  is slow (message deliveries take time </a:t>
                </a:r>
                <a14:m>
                  <m:oMath xmlns:m="http://schemas.openxmlformats.org/officeDocument/2006/math">
                    <m:r>
                      <a:rPr lang="en-US" sz="2000" i="1" dirty="0">
                        <a:latin typeface="Cambria Math"/>
                        <a:sym typeface="Symbol" pitchFamily="18" charset="2"/>
                      </a:rPr>
                      <m:t>𝑑</m:t>
                    </m:r>
                  </m:oMath>
                </a14:m>
                <a:r>
                  <a:rPr lang="en-US" sz="2000" dirty="0">
                    <a:sym typeface="Symbol" pitchFamily="18" charset="2"/>
                  </a:rPr>
                  <a:t>).</a:t>
                </a:r>
              </a:p>
              <a:p>
                <a:pPr lvl="1">
                  <a:lnSpc>
                    <a:spcPct val="80000"/>
                  </a:lnSpc>
                </a:pPr>
                <a:r>
                  <a:rPr lang="en-US" sz="2000" dirty="0">
                    <a:sym typeface="Symbol" pitchFamily="18" charset="2"/>
                  </a:rPr>
                  <a:t>Time between first and last events in </a:t>
                </a:r>
                <a14:m>
                  <m:oMath xmlns:m="http://schemas.openxmlformats.org/officeDocument/2006/math">
                    <m:r>
                      <a:rPr lang="en-US" sz="2000" i="1" baseline="-25000" dirty="0">
                        <a:latin typeface="Cambria Math"/>
                        <a:sym typeface="Symbol" pitchFamily="18" charset="2"/>
                      </a:rPr>
                      <m:t>𝑟</m:t>
                    </m:r>
                  </m:oMath>
                </a14:m>
                <a:r>
                  <a:rPr lang="en-US" sz="2000" dirty="0">
                    <a:sym typeface="Symbol" pitchFamily="18" charset="2"/>
                  </a:rPr>
                  <a:t> is &lt; </a:t>
                </a:r>
                <a14:m>
                  <m:oMath xmlns:m="http://schemas.openxmlformats.org/officeDocument/2006/math">
                    <m:r>
                      <a:rPr lang="en-US" sz="2000" i="1" dirty="0">
                        <a:latin typeface="Cambria Math"/>
                        <a:sym typeface="Symbol" pitchFamily="18" charset="2"/>
                      </a:rPr>
                      <m:t>𝑑𝑖𝑎𝑚</m:t>
                    </m:r>
                    <m:r>
                      <a:rPr lang="en-US" sz="2000" i="1" dirty="0">
                        <a:latin typeface="Cambria Math"/>
                        <a:sym typeface="Symbol" pitchFamily="18" charset="2"/>
                      </a:rPr>
                      <m:t> </m:t>
                    </m:r>
                    <m:r>
                      <a:rPr lang="en-US" sz="2000" i="1" dirty="0">
                        <a:latin typeface="Cambria Math"/>
                        <a:sym typeface="Symbol" pitchFamily="18" charset="2"/>
                      </a:rPr>
                      <m:t>𝑑</m:t>
                    </m:r>
                    <m:r>
                      <a:rPr lang="en-US" sz="2000" i="1" dirty="0">
                        <a:latin typeface="Cambria Math"/>
                        <a:sym typeface="Symbol" pitchFamily="18" charset="2"/>
                      </a:rPr>
                      <m:t>.</m:t>
                    </m:r>
                  </m:oMath>
                </a14:m>
                <a:endParaRPr lang="en-US" sz="2000" dirty="0">
                  <a:sym typeface="Symbol" pitchFamily="18" charset="2"/>
                </a:endParaRPr>
              </a:p>
              <a:p>
                <a:pPr lvl="1">
                  <a:lnSpc>
                    <a:spcPct val="80000"/>
                  </a:lnSpc>
                </a:pPr>
                <a14:m>
                  <m:oMath xmlns:m="http://schemas.openxmlformats.org/officeDocument/2006/math">
                    <m:r>
                      <a:rPr lang="en-US" sz="2000" i="1" dirty="0">
                        <a:latin typeface="Cambria Math"/>
                        <a:sym typeface="Symbol" pitchFamily="18" charset="2"/>
                      </a:rPr>
                      <m:t>𝑗</m:t>
                    </m:r>
                    <m:r>
                      <a:rPr lang="en-US" sz="2000" i="1" baseline="-25000" dirty="0">
                        <a:latin typeface="Cambria Math"/>
                        <a:sym typeface="Symbol" pitchFamily="18" charset="2"/>
                      </a:rPr>
                      <m:t>0</m:t>
                    </m:r>
                  </m:oMath>
                </a14:m>
                <a:r>
                  <a:rPr lang="en-US" sz="2000" baseline="-25000" dirty="0">
                    <a:sym typeface="Symbol" pitchFamily="18" charset="2"/>
                  </a:rPr>
                  <a:t> </a:t>
                </a:r>
                <a:r>
                  <a:rPr lang="en-US" sz="2000" dirty="0">
                    <a:sym typeface="Symbol" pitchFamily="18" charset="2"/>
                  </a:rPr>
                  <a:t>and </a:t>
                </a:r>
                <a14:m>
                  <m:oMath xmlns:m="http://schemas.openxmlformats.org/officeDocument/2006/math">
                    <m:r>
                      <a:rPr lang="en-US" sz="2000" i="1" dirty="0">
                        <a:latin typeface="Cambria Math"/>
                        <a:sym typeface="Symbol" pitchFamily="18" charset="2"/>
                      </a:rPr>
                      <m:t>𝑗</m:t>
                    </m:r>
                    <m:r>
                      <a:rPr lang="en-US" sz="2000" i="1" baseline="-25000" dirty="0">
                        <a:latin typeface="Cambria Math"/>
                        <a:sym typeface="Symbol" pitchFamily="18" charset="2"/>
                      </a:rPr>
                      <m:t>1</m:t>
                    </m:r>
                  </m:oMath>
                </a14:m>
                <a:r>
                  <a:rPr lang="en-US" sz="2000" baseline="-25000" dirty="0">
                    <a:sym typeface="Symbol" pitchFamily="18" charset="2"/>
                  </a:rPr>
                  <a:t> </a:t>
                </a:r>
                <a:r>
                  <a:rPr lang="en-US" sz="2000" dirty="0">
                    <a:sym typeface="Symbol" pitchFamily="18" charset="2"/>
                  </a:rPr>
                  <a:t>are </a:t>
                </a:r>
                <a14:m>
                  <m:oMath xmlns:m="http://schemas.openxmlformats.org/officeDocument/2006/math">
                    <m:r>
                      <a:rPr lang="en-US" sz="2000" i="1" dirty="0">
                        <a:latin typeface="Cambria Math"/>
                        <a:sym typeface="Symbol" pitchFamily="18" charset="2"/>
                      </a:rPr>
                      <m:t>𝑑𝑖𝑎𝑚</m:t>
                    </m:r>
                  </m:oMath>
                </a14:m>
                <a:r>
                  <a:rPr lang="en-US" sz="2000" dirty="0">
                    <a:sym typeface="Symbol" pitchFamily="18" charset="2"/>
                  </a:rPr>
                  <a:t> </a:t>
                </a:r>
                <a:r>
                  <a:rPr lang="en-US" sz="2000" dirty="0" smtClean="0">
                    <a:sym typeface="Symbol" pitchFamily="18" charset="2"/>
                  </a:rPr>
                  <a:t>hops apart</a:t>
                </a:r>
                <a:r>
                  <a:rPr lang="en-US" sz="2000" dirty="0">
                    <a:sym typeface="Symbol" pitchFamily="18" charset="2"/>
                  </a:rPr>
                  <a:t>.</a:t>
                </a:r>
              </a:p>
              <a:p>
                <a:pPr lvl="1">
                  <a:lnSpc>
                    <a:spcPct val="80000"/>
                  </a:lnSpc>
                </a:pPr>
                <a:endParaRPr lang="en-US" sz="1800" dirty="0">
                  <a:sym typeface="Symbol" pitchFamily="18" charset="2"/>
                </a:endParaRPr>
              </a:p>
              <a:p>
                <a:pPr>
                  <a:lnSpc>
                    <a:spcPct val="80000"/>
                  </a:lnSpc>
                </a:pPr>
                <a:r>
                  <a:rPr lang="en-US" sz="2400" dirty="0">
                    <a:sym typeface="Symbol" pitchFamily="18" charset="2"/>
                  </a:rPr>
                  <a:t>Reorder </a:t>
                </a:r>
                <a14:m>
                  <m:oMath xmlns:m="http://schemas.openxmlformats.org/officeDocument/2006/math">
                    <m:r>
                      <a:rPr lang="en-US" sz="2400" i="1" baseline="-25000" dirty="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to </a:t>
                </a:r>
                <a14:m>
                  <m:oMath xmlns:m="http://schemas.openxmlformats.org/officeDocument/2006/math">
                    <m:r>
                      <a:rPr lang="en-US" sz="2400" i="1" baseline="-25000" dirty="0">
                        <a:latin typeface="Cambria Math"/>
                        <a:sym typeface="Symbol" pitchFamily="18" charset="2"/>
                      </a:rPr>
                      <m:t>𝑟</m:t>
                    </m:r>
                  </m:oMath>
                </a14:m>
                <a:r>
                  <a:rPr lang="en-US" sz="2400" dirty="0">
                    <a:sym typeface="Symbol" pitchFamily="18" charset="2"/>
                  </a:rPr>
                  <a:t>, in which all events of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0</m:t>
                    </m:r>
                    <m:r>
                      <a:rPr lang="en-US" sz="2400" baseline="-25000" dirty="0">
                        <a:latin typeface="Cambria Math"/>
                        <a:sym typeface="Symbol" pitchFamily="18" charset="2"/>
                      </a:rPr>
                      <m:t> </m:t>
                    </m:r>
                  </m:oMath>
                </a14:m>
                <a:r>
                  <a:rPr lang="en-US" sz="2400" dirty="0">
                    <a:sym typeface="Symbol" pitchFamily="18" charset="2"/>
                  </a:rPr>
                  <a:t>follow all events of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1</m:t>
                    </m:r>
                  </m:oMath>
                </a14:m>
                <a:r>
                  <a:rPr lang="en-US" sz="2400" dirty="0">
                    <a:sym typeface="Symbol" pitchFamily="18" charset="2"/>
                  </a:rPr>
                  <a:t>.</a:t>
                </a:r>
              </a:p>
              <a:p>
                <a:pPr>
                  <a:lnSpc>
                    <a:spcPct val="80000"/>
                  </a:lnSpc>
                </a:pPr>
                <a:r>
                  <a:rPr lang="en-US" sz="2400" dirty="0">
                    <a:sym typeface="Symbol" pitchFamily="18" charset="2"/>
                  </a:rPr>
                  <a:t></a:t>
                </a:r>
                <a14:m>
                  <m:oMath xmlns:m="http://schemas.openxmlformats.org/officeDocument/2006/math">
                    <m:r>
                      <a:rPr lang="en-US" sz="2400" i="1" baseline="-25000" dirty="0">
                        <a:latin typeface="Cambria Math"/>
                        <a:sym typeface="Symbol" pitchFamily="18" charset="2"/>
                      </a:rPr>
                      <m:t>𝑟</m:t>
                    </m:r>
                  </m:oMath>
                </a14:m>
                <a:r>
                  <a:rPr lang="en-US" sz="2400" dirty="0">
                    <a:sym typeface="Symbol" pitchFamily="18" charset="2"/>
                  </a:rPr>
                  <a:t> is the part ending with the last event of </a:t>
                </a:r>
                <a14:m>
                  <m:oMath xmlns:m="http://schemas.openxmlformats.org/officeDocument/2006/math">
                    <m:r>
                      <a:rPr lang="en-US" sz="2400" i="1" dirty="0">
                        <a:latin typeface="Cambria Math"/>
                        <a:sym typeface="Symbol" pitchFamily="18" charset="2"/>
                      </a:rPr>
                      <m:t>𝑗</m:t>
                    </m:r>
                    <m:r>
                      <a:rPr lang="en-US" sz="2400" i="1" baseline="-25000" dirty="0">
                        <a:latin typeface="Cambria Math"/>
                        <a:sym typeface="Symbol" pitchFamily="18" charset="2"/>
                      </a:rPr>
                      <m:t>1</m:t>
                    </m:r>
                  </m:oMath>
                </a14:m>
                <a:r>
                  <a:rPr lang="en-US" sz="2400" dirty="0">
                    <a:sym typeface="Symbol" pitchFamily="18" charset="2"/>
                  </a:rPr>
                  <a:t>, </a:t>
                </a:r>
                <a14:m>
                  <m:oMath xmlns:m="http://schemas.openxmlformats.org/officeDocument/2006/math">
                    <m:r>
                      <a:rPr lang="en-US" sz="2400" i="1" baseline="-25000" dirty="0">
                        <a:latin typeface="Cambria Math"/>
                        <a:sym typeface="Symbol" pitchFamily="18" charset="2"/>
                      </a:rPr>
                      <m:t>𝑟</m:t>
                    </m:r>
                  </m:oMath>
                </a14:m>
                <a:r>
                  <a:rPr lang="en-US" sz="2400" baseline="-25000" dirty="0">
                    <a:sym typeface="Symbol" pitchFamily="18" charset="2"/>
                  </a:rPr>
                  <a:t> </a:t>
                </a:r>
                <a:r>
                  <a:rPr lang="en-US" sz="2400" dirty="0">
                    <a:sym typeface="Symbol" pitchFamily="18" charset="2"/>
                  </a:rPr>
                  <a:t>the rest</a:t>
                </a:r>
                <a:r>
                  <a:rPr lang="en-US" sz="2400" dirty="0" smtClean="0">
                    <a:sym typeface="Symbol" pitchFamily="18" charset="2"/>
                  </a:rPr>
                  <a:t>.</a:t>
                </a:r>
                <a:endParaRPr lang="en-US" sz="2400" dirty="0">
                  <a:sym typeface="Symbol" pitchFamily="18" charset="2"/>
                </a:endParaRPr>
              </a:p>
            </p:txBody>
          </p:sp>
        </mc:Choice>
        <mc:Fallback xmlns="">
          <p:sp>
            <p:nvSpPr>
              <p:cNvPr id="99331" name="Rectangle 3"/>
              <p:cNvSpPr>
                <a:spLocks noGrp="1" noRot="1" noChangeAspect="1" noMove="1" noResize="1" noEditPoints="1" noAdjustHandles="1" noChangeArrowheads="1" noChangeShapeType="1" noTextEdit="1"/>
              </p:cNvSpPr>
              <p:nvPr>
                <p:ph type="body" idx="1"/>
              </p:nvPr>
            </p:nvSpPr>
            <p:spPr>
              <a:xfrm>
                <a:off x="228600" y="1143000"/>
                <a:ext cx="8763000" cy="5486400"/>
              </a:xfrm>
              <a:blipFill rotWithShape="1">
                <a:blip r:embed="rId3"/>
                <a:stretch>
                  <a:fillRect l="-974" t="-2333"/>
                </a:stretch>
              </a:blipFill>
            </p:spPr>
            <p:txBody>
              <a:bodyPr/>
              <a:lstStyle/>
              <a:p>
                <a:r>
                  <a:rPr lang="en-US">
                    <a:noFill/>
                  </a:rPr>
                  <a:t> </a:t>
                </a:r>
              </a:p>
            </p:txBody>
          </p:sp>
        </mc:Fallback>
      </mc:AlternateContent>
    </p:spTree>
    <p:extLst>
      <p:ext uri="{BB962C8B-B14F-4D97-AF65-F5344CB8AC3E}">
        <p14:creationId xmlns:p14="http://schemas.microsoft.com/office/powerpoint/2010/main" val="2743037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3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933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93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3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33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933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1">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69921</TotalTime>
  <Words>5875</Words>
  <Application>Microsoft Office PowerPoint</Application>
  <PresentationFormat>On-screen Show (4:3)</PresentationFormat>
  <Paragraphs>654</Paragraphs>
  <Slides>53</Slides>
  <Notes>34</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6.852: Distributed Algorithms Fall, 2015</vt:lpstr>
      <vt:lpstr>Last time</vt:lpstr>
      <vt:lpstr>Lower Bound on Time for Synchronization</vt:lpstr>
      <vt:lpstr>k-Session Problem</vt:lpstr>
      <vt:lpstr>Asynchronous lower bound</vt:lpstr>
      <vt:lpstr>Lower bound</vt:lpstr>
      <vt:lpstr>Lower bound</vt:lpstr>
      <vt:lpstr>Lower bound, cont’d</vt:lpstr>
      <vt:lpstr>Constructing the reordering</vt:lpstr>
      <vt:lpstr>Today’s plan</vt:lpstr>
      <vt:lpstr>Logical Time</vt:lpstr>
      <vt:lpstr>[Lamport]  Time, clocks,…</vt:lpstr>
      <vt:lpstr>Logical time</vt:lpstr>
      <vt:lpstr>Logical time</vt:lpstr>
      <vt:lpstr>Logical time</vt:lpstr>
      <vt:lpstr>Logical time</vt:lpstr>
      <vt:lpstr>Logical time</vt:lpstr>
      <vt:lpstr>Logical time</vt:lpstr>
      <vt:lpstr>Logical time</vt:lpstr>
      <vt:lpstr>Lamport’s algorithm for generating logical times</vt:lpstr>
      <vt:lpstr>Lamport’s algorithm generates logical times</vt:lpstr>
      <vt:lpstr>Welch’s algorithm</vt:lpstr>
      <vt:lpstr>Logical time in broadcast systems</vt:lpstr>
      <vt:lpstr>Applications of Logical Time</vt:lpstr>
      <vt:lpstr>Banking System</vt:lpstr>
      <vt:lpstr>Banking System</vt:lpstr>
      <vt:lpstr>Banking system algorithm</vt:lpstr>
      <vt:lpstr>Applications of logical time:     Global snapshot</vt:lpstr>
      <vt:lpstr>Another application: Replicated State Machines (RSMs)</vt:lpstr>
      <vt:lpstr>Replicated State Machines (RSMs)</vt:lpstr>
      <vt:lpstr>Replicated State Machines</vt:lpstr>
      <vt:lpstr>RSM algorithm</vt:lpstr>
      <vt:lpstr>RSM algorithm</vt:lpstr>
      <vt:lpstr>Correctness</vt:lpstr>
      <vt:lpstr>Safety, cont’d</vt:lpstr>
      <vt:lpstr>Special handling of reads</vt:lpstr>
      <vt:lpstr>No serialization points…</vt:lpstr>
      <vt:lpstr>Application of RSM: Distributed mutual exclusion</vt:lpstr>
      <vt:lpstr>Distributed mutual exclusion</vt:lpstr>
      <vt:lpstr>Distributed mutual exclusion</vt:lpstr>
      <vt:lpstr>Weak Logical Time and  Vector Timestamps</vt:lpstr>
      <vt:lpstr>Weak Logical Time</vt:lpstr>
      <vt:lpstr>Weak Logical Time</vt:lpstr>
      <vt:lpstr>Algorithm for weak logical time</vt:lpstr>
      <vt:lpstr>Key theorems about vector clocks</vt:lpstr>
      <vt:lpstr>Proof of Lemma 2</vt:lpstr>
      <vt:lpstr>Proof of Lemma 2</vt:lpstr>
      <vt:lpstr>Back to Theorem 1</vt:lpstr>
      <vt:lpstr>Another important theorem about vector timestamps [Mattern]</vt:lpstr>
      <vt:lpstr>The theorem</vt:lpstr>
      <vt:lpstr>The theorem</vt:lpstr>
      <vt:lpstr>Application:  Debugging</vt:lpstr>
      <vt:lpstr>Next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Algorithms for Wireless Networks</dc:title>
  <dc:creator>Nancy Lynch</dc:creator>
  <cp:lastModifiedBy>Nancy Lynch</cp:lastModifiedBy>
  <cp:revision>2636</cp:revision>
  <dcterms:created xsi:type="dcterms:W3CDTF">2012-01-05T23:07:25Z</dcterms:created>
  <dcterms:modified xsi:type="dcterms:W3CDTF">2015-10-26T20:14:58Z</dcterms:modified>
</cp:coreProperties>
</file>