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925" r:id="rId2"/>
    <p:sldId id="852" r:id="rId3"/>
    <p:sldId id="853" r:id="rId4"/>
    <p:sldId id="866" r:id="rId5"/>
    <p:sldId id="854" r:id="rId6"/>
    <p:sldId id="868" r:id="rId7"/>
    <p:sldId id="856" r:id="rId8"/>
    <p:sldId id="857" r:id="rId9"/>
    <p:sldId id="871" r:id="rId10"/>
    <p:sldId id="858" r:id="rId11"/>
    <p:sldId id="859" r:id="rId12"/>
    <p:sldId id="860" r:id="rId13"/>
    <p:sldId id="8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 autoAdjust="0"/>
    <p:restoredTop sz="73085" autoAdjust="0"/>
  </p:normalViewPr>
  <p:slideViewPr>
    <p:cSldViewPr>
      <p:cViewPr varScale="1">
        <p:scale>
          <a:sx n="101" d="100"/>
          <a:sy n="101" d="100"/>
        </p:scale>
        <p:origin x="-5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357F-E8D5-481E-B9FF-DB5E5290C94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803C-146D-406E-B575-E96C64D63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958B42-C45B-4F37-95EC-4D219C1F961A}" type="slidenum">
              <a:rPr lang="en-US"/>
              <a:pPr/>
              <a:t>4</a:t>
            </a:fld>
            <a:endParaRPr lang="en-US"/>
          </a:p>
        </p:txBody>
      </p:sp>
      <p:sp>
        <p:nvSpPr>
          <p:cNvPr id="1812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812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algorithm</a:t>
            </a:r>
            <a:r>
              <a:rPr lang="en-US" baseline="0" dirty="0" smtClean="0"/>
              <a:t> to implement weak log. time.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BCA3BF-5D47-4214-A34C-45BD51D685C0}" type="slidenum">
              <a:rPr lang="en-US"/>
              <a:pPr/>
              <a:t>9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Property 1, suppose that two events have the same vector timestamp.  Then each causally precedes the other, so they must be the same event.</a:t>
            </a:r>
          </a:p>
          <a:p>
            <a:endParaRPr lang="en-US"/>
          </a:p>
          <a:p>
            <a:r>
              <a:rPr lang="en-US"/>
              <a:t>Property 4 argument is like the one for Lamport time.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952297-193F-488A-BA9B-7AF7CEC0E543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inconsistent cut </a:t>
            </a:r>
            <a:r>
              <a:rPr lang="en-US" dirty="0"/>
              <a:t>has a </a:t>
            </a:r>
            <a:r>
              <a:rPr lang="en-US" dirty="0" smtClean="0"/>
              <a:t>message</a:t>
            </a:r>
            <a:r>
              <a:rPr lang="en-US" baseline="0" dirty="0" smtClean="0"/>
              <a:t> whose receive precedes the cut but whose send follows the cut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274-B6FE-4598-BDC1-B20688A4262C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6.852: Distributed Algorithms</a:t>
            </a:r>
            <a:br>
              <a:rPr lang="en-US" altLang="en-US" smtClean="0"/>
            </a:br>
            <a:r>
              <a:rPr lang="en-US" altLang="en-US" smtClean="0"/>
              <a:t>Fall, 2015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048000"/>
            <a:ext cx="83820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Lecture 14, Part 1</a:t>
            </a:r>
          </a:p>
        </p:txBody>
      </p:sp>
    </p:spTree>
    <p:extLst>
      <p:ext uri="{BB962C8B-B14F-4D97-AF65-F5344CB8AC3E}">
        <p14:creationId xmlns:p14="http://schemas.microsoft.com/office/powerpoint/2010/main" val="40887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/>
              <a:t>Another </a:t>
            </a:r>
            <a:r>
              <a:rPr lang="en-US" sz="4100" dirty="0" smtClean="0"/>
              <a:t>important theorem </a:t>
            </a:r>
            <a:r>
              <a:rPr lang="en-US" sz="4100" dirty="0"/>
              <a:t>about vector timestamps </a:t>
            </a:r>
            <a:r>
              <a:rPr lang="en-US" sz="4100" dirty="0">
                <a:solidFill>
                  <a:srgbClr val="008000"/>
                </a:solidFill>
              </a:rPr>
              <a:t>[</a:t>
            </a:r>
            <a:r>
              <a:rPr lang="en-US" sz="4100" dirty="0" err="1">
                <a:solidFill>
                  <a:srgbClr val="008000"/>
                </a:solidFill>
              </a:rPr>
              <a:t>Mattern</a:t>
            </a:r>
            <a:r>
              <a:rPr lang="en-US" sz="4100" dirty="0">
                <a:solidFill>
                  <a:srgbClr val="008000"/>
                </a:solidFill>
              </a:rPr>
              <a:t>]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921" y="1600009"/>
            <a:ext cx="8229600" cy="32806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Relates timestamps to </a:t>
            </a:r>
            <a:r>
              <a:rPr lang="en-US" sz="2400" dirty="0">
                <a:solidFill>
                  <a:srgbClr val="990033"/>
                </a:solidFill>
              </a:rPr>
              <a:t>consistent cuts</a:t>
            </a:r>
            <a:r>
              <a:rPr lang="en-US" sz="2400" dirty="0"/>
              <a:t> of </a:t>
            </a:r>
            <a:r>
              <a:rPr lang="en-US" sz="2400" dirty="0" smtClean="0"/>
              <a:t>the causality </a:t>
            </a:r>
            <a:r>
              <a:rPr lang="en-US" sz="2400" dirty="0"/>
              <a:t>graph.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90033"/>
                </a:solidFill>
              </a:rPr>
              <a:t>Cut:</a:t>
            </a:r>
            <a:r>
              <a:rPr lang="en-US" sz="2400" dirty="0"/>
              <a:t>  A point between events at each process.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Specify a cut by a vector giving the number of preceding steps at each </a:t>
            </a:r>
            <a:r>
              <a:rPr lang="en-US" sz="2000" dirty="0" smtClean="0"/>
              <a:t>location.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90033"/>
                </a:solidFill>
              </a:rPr>
              <a:t>Consistent cut:</a:t>
            </a:r>
            <a:r>
              <a:rPr lang="en-US" sz="2400" dirty="0"/>
              <a:t>  “Closed under causality”:  If event </a:t>
            </a:r>
            <a:r>
              <a:rPr lang="en-US" sz="2400" dirty="0">
                <a:sym typeface="Symbol" pitchFamily="18" charset="2"/>
              </a:rPr>
              <a:t> causally precedes event  and  is before the cut, then so is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.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90033"/>
                </a:solidFill>
                <a:sym typeface="Symbol" pitchFamily="18" charset="2"/>
              </a:rPr>
              <a:t>Example:</a:t>
            </a:r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189600" y="4327655"/>
            <a:ext cx="3801600" cy="2213512"/>
            <a:chOff x="2215" y="3005"/>
            <a:chExt cx="2640" cy="1536"/>
          </a:xfrm>
        </p:grpSpPr>
        <p:sp>
          <p:nvSpPr>
            <p:cNvPr id="71684" name="Line 4"/>
            <p:cNvSpPr>
              <a:spLocks noChangeShapeType="1"/>
            </p:cNvSpPr>
            <p:nvPr/>
          </p:nvSpPr>
          <p:spPr bwMode="auto">
            <a:xfrm>
              <a:off x="2215" y="3005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>
              <a:off x="4855" y="3005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>
              <a:off x="3511" y="3005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>
              <a:off x="2215" y="3197"/>
              <a:ext cx="129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 flipH="1">
              <a:off x="3511" y="3677"/>
              <a:ext cx="134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>
              <a:off x="3511" y="3437"/>
              <a:ext cx="134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92" name="Freeform 12"/>
          <p:cNvSpPr>
            <a:spLocks/>
          </p:cNvSpPr>
          <p:nvPr/>
        </p:nvSpPr>
        <p:spPr bwMode="auto">
          <a:xfrm>
            <a:off x="2913120" y="4339176"/>
            <a:ext cx="4561920" cy="2304242"/>
          </a:xfrm>
          <a:custGeom>
            <a:avLst/>
            <a:gdLst>
              <a:gd name="T0" fmla="*/ 0 w 3168"/>
              <a:gd name="T1" fmla="*/ 88 h 1600"/>
              <a:gd name="T2" fmla="*/ 384 w 3168"/>
              <a:gd name="T3" fmla="*/ 88 h 1600"/>
              <a:gd name="T4" fmla="*/ 528 w 3168"/>
              <a:gd name="T5" fmla="*/ 616 h 1600"/>
              <a:gd name="T6" fmla="*/ 768 w 3168"/>
              <a:gd name="T7" fmla="*/ 1144 h 1600"/>
              <a:gd name="T8" fmla="*/ 1152 w 3168"/>
              <a:gd name="T9" fmla="*/ 1528 h 1600"/>
              <a:gd name="T10" fmla="*/ 3168 w 3168"/>
              <a:gd name="T11" fmla="*/ 1576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8" h="1600">
                <a:moveTo>
                  <a:pt x="0" y="88"/>
                </a:moveTo>
                <a:cubicBezTo>
                  <a:pt x="148" y="44"/>
                  <a:pt x="296" y="0"/>
                  <a:pt x="384" y="88"/>
                </a:cubicBezTo>
                <a:cubicBezTo>
                  <a:pt x="472" y="176"/>
                  <a:pt x="464" y="440"/>
                  <a:pt x="528" y="616"/>
                </a:cubicBezTo>
                <a:cubicBezTo>
                  <a:pt x="592" y="792"/>
                  <a:pt x="664" y="992"/>
                  <a:pt x="768" y="1144"/>
                </a:cubicBezTo>
                <a:cubicBezTo>
                  <a:pt x="872" y="1296"/>
                  <a:pt x="752" y="1456"/>
                  <a:pt x="1152" y="1528"/>
                </a:cubicBezTo>
                <a:cubicBezTo>
                  <a:pt x="1552" y="1600"/>
                  <a:pt x="2832" y="1568"/>
                  <a:pt x="3168" y="157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7475041" y="6194091"/>
            <a:ext cx="1206220" cy="63773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27" tIns="41464" rIns="82927" bIns="41464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Not </a:t>
            </a:r>
          </a:p>
          <a:p>
            <a:r>
              <a:rPr lang="en-US"/>
              <a:t>consistent</a:t>
            </a:r>
          </a:p>
        </p:txBody>
      </p:sp>
      <p:sp>
        <p:nvSpPr>
          <p:cNvPr id="71694" name="Freeform 14"/>
          <p:cNvSpPr>
            <a:spLocks/>
          </p:cNvSpPr>
          <p:nvPr/>
        </p:nvSpPr>
        <p:spPr bwMode="auto">
          <a:xfrm>
            <a:off x="2913120" y="5145661"/>
            <a:ext cx="4492800" cy="656709"/>
          </a:xfrm>
          <a:custGeom>
            <a:avLst/>
            <a:gdLst>
              <a:gd name="T0" fmla="*/ 0 w 3120"/>
              <a:gd name="T1" fmla="*/ 152 h 456"/>
              <a:gd name="T2" fmla="*/ 672 w 3120"/>
              <a:gd name="T3" fmla="*/ 152 h 456"/>
              <a:gd name="T4" fmla="*/ 1392 w 3120"/>
              <a:gd name="T5" fmla="*/ 56 h 456"/>
              <a:gd name="T6" fmla="*/ 2304 w 3120"/>
              <a:gd name="T7" fmla="*/ 56 h 456"/>
              <a:gd name="T8" fmla="*/ 2736 w 3120"/>
              <a:gd name="T9" fmla="*/ 392 h 456"/>
              <a:gd name="T10" fmla="*/ 3120 w 3120"/>
              <a:gd name="T11" fmla="*/ 44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20" h="456">
                <a:moveTo>
                  <a:pt x="0" y="152"/>
                </a:moveTo>
                <a:cubicBezTo>
                  <a:pt x="220" y="160"/>
                  <a:pt x="440" y="168"/>
                  <a:pt x="672" y="152"/>
                </a:cubicBezTo>
                <a:cubicBezTo>
                  <a:pt x="904" y="136"/>
                  <a:pt x="1120" y="72"/>
                  <a:pt x="1392" y="56"/>
                </a:cubicBezTo>
                <a:cubicBezTo>
                  <a:pt x="1664" y="40"/>
                  <a:pt x="2080" y="0"/>
                  <a:pt x="2304" y="56"/>
                </a:cubicBezTo>
                <a:cubicBezTo>
                  <a:pt x="2528" y="112"/>
                  <a:pt x="2600" y="328"/>
                  <a:pt x="2736" y="392"/>
                </a:cubicBezTo>
                <a:cubicBezTo>
                  <a:pt x="2872" y="456"/>
                  <a:pt x="3056" y="432"/>
                  <a:pt x="3120" y="4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7405921" y="5502818"/>
            <a:ext cx="1257516" cy="6377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27" tIns="41464" rIns="82927" bIns="41464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Consistent</a:t>
            </a:r>
          </a:p>
          <a:p>
            <a:r>
              <a:rPr lang="en-US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19108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-27363"/>
            <a:ext cx="8229600" cy="1142040"/>
          </a:xfrm>
        </p:spPr>
        <p:txBody>
          <a:bodyPr/>
          <a:lstStyle/>
          <a:p>
            <a:r>
              <a:rPr lang="en-US" dirty="0"/>
              <a:t>The theorem</a:t>
            </a:r>
            <a:endParaRPr lang="en-US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8000" y="1147801"/>
                <a:ext cx="8568000" cy="490803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Consider any particular cut.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the vector clock of 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exactly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’s cut-point.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max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⁡(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sz="240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gives the maximum information obtainable by combining everyone knowledge at the cut-points.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Component-wise max.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Theorem 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2: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The cut is consistent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, for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That is, the maximum information about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that </a:t>
                </a:r>
                <a:r>
                  <a:rPr lang="en-US" sz="2400" dirty="0" smtClean="0"/>
                  <a:t>anyone knows at its </a:t>
                </a:r>
                <a:r>
                  <a:rPr lang="en-US" sz="2400" dirty="0"/>
                  <a:t>cut </a:t>
                </a:r>
                <a:r>
                  <a:rPr lang="en-US" sz="2400" dirty="0" smtClean="0"/>
                  <a:t>point is </a:t>
                </a:r>
                <a:r>
                  <a:rPr lang="en-US" sz="2400" dirty="0"/>
                  <a:t>the same as what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knows about itself at its cut point.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“No one else knows more about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itself knows.”</a:t>
                </a:r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000" y="1147801"/>
                <a:ext cx="8568000" cy="4908035"/>
              </a:xfrm>
              <a:blipFill rotWithShape="1">
                <a:blip r:embed="rId2"/>
                <a:stretch>
                  <a:fillRect l="-925" t="-1739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719" name="Rectangle 15"/>
              <p:cNvSpPr>
                <a:spLocks noChangeArrowheads="1"/>
              </p:cNvSpPr>
              <p:nvPr/>
            </p:nvSpPr>
            <p:spPr bwMode="auto">
              <a:xfrm>
                <a:off x="304800" y="5018928"/>
                <a:ext cx="7010400" cy="1659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00" tIns="45702" rIns="91400" bIns="45702"/>
              <a:lstStyle/>
              <a:p>
                <a:pPr marL="342725" indent="-342725" defTabSz="914414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/>
                  <a:t>Rules out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receiving a message before its cut point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sent after its cut point; in that case,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would have more information about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had about itself.</a:t>
                </a:r>
              </a:p>
            </p:txBody>
          </p:sp>
        </mc:Choice>
        <mc:Fallback xmlns="">
          <p:sp>
            <p:nvSpPr>
              <p:cNvPr id="72719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018928"/>
                <a:ext cx="7010400" cy="1659054"/>
              </a:xfrm>
              <a:prstGeom prst="rect">
                <a:avLst/>
              </a:prstGeom>
              <a:blipFill rotWithShape="1">
                <a:blip r:embed="rId3"/>
                <a:stretch>
                  <a:fillRect l="-1391" t="-73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7682400" y="4604164"/>
            <a:ext cx="1382400" cy="2073818"/>
            <a:chOff x="5335" y="3197"/>
            <a:chExt cx="960" cy="1440"/>
          </a:xfrm>
        </p:grpSpPr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5431" y="3341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6199" y="3341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5431" y="3533"/>
              <a:ext cx="76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Text Box 23"/>
            <p:cNvSpPr txBox="1">
              <a:spLocks noChangeArrowheads="1"/>
            </p:cNvSpPr>
            <p:nvPr/>
          </p:nvSpPr>
          <p:spPr bwMode="auto">
            <a:xfrm>
              <a:off x="5479" y="3197"/>
              <a:ext cx="16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i</a:t>
              </a:r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6007" y="3197"/>
              <a:ext cx="16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j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5335" y="348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6055" y="43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4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theorem</a:t>
            </a:r>
            <a:endParaRPr lang="en-US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8000" y="1600009"/>
                <a:ext cx="8568000" cy="404106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the vector clock of process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exactly 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’s cut-point.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 =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  <m:r>
                              <a:rPr lang="en-US" sz="2400" i="1" baseline="-2500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  <m:r>
                              <a:rPr lang="en-US" sz="2400" i="1" baseline="-2500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,…,</m:t>
                            </m:r>
                            <m:r>
                              <a:rPr lang="en-US" sz="2400" i="1" dirty="0" err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  <m:r>
                              <a:rPr lang="en-US" sz="2400" i="1" baseline="-25000" dirty="0" err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Theorem 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2: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The cut is consistent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, for every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Stated slightly differently: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Theorem 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2: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The cut is consistent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, for </a:t>
                </a:r>
                <a:r>
                  <a:rPr lang="en-US" sz="2400" dirty="0" smtClean="0"/>
                  <a:t>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).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Proof</a:t>
                </a:r>
                <a:r>
                  <a:rPr lang="en-US" sz="2400" dirty="0">
                    <a:solidFill>
                      <a:srgbClr val="990033"/>
                    </a:solidFill>
                  </a:rPr>
                  <a:t>:</a:t>
                </a:r>
                <a:r>
                  <a:rPr lang="en-US" sz="2400" dirty="0"/>
                  <a:t>   LTTR (see </a:t>
                </a:r>
                <a:r>
                  <a:rPr lang="en-US" sz="2400" dirty="0" err="1"/>
                  <a:t>Mattern’s</a:t>
                </a:r>
                <a:r>
                  <a:rPr lang="en-US" sz="2400" dirty="0"/>
                  <a:t> paper).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Q:</a:t>
                </a:r>
                <a:r>
                  <a:rPr lang="en-US" sz="2400" dirty="0"/>
                  <a:t>  What is this good for?</a:t>
                </a:r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000" y="1600009"/>
                <a:ext cx="8568000" cy="4041064"/>
              </a:xfrm>
              <a:blipFill rotWithShape="1">
                <a:blip r:embed="rId2"/>
                <a:stretch>
                  <a:fillRect l="-925" t="-2112" b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Application:  Debugging</a:t>
            </a:r>
            <a:endParaRPr lang="en-US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7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8000" y="1371600"/>
                <a:ext cx="8568000" cy="516956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Theorem 2: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The cut is consistent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,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Example:</a:t>
                </a:r>
                <a:r>
                  <a:rPr lang="en-US" sz="2400" dirty="0"/>
                  <a:t>  Debugging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Each node keeps a log of its local execution, with vector timestamps for all events.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Collect information, find a cut for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sz="2000" dirty="0"/>
                  <a:t>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.  (</a:t>
                </a:r>
                <a:r>
                  <a:rPr lang="en-US" sz="2000" dirty="0" err="1">
                    <a:solidFill>
                      <a:srgbClr val="008000"/>
                    </a:solidFill>
                  </a:rPr>
                  <a:t>Mattern</a:t>
                </a:r>
                <a:r>
                  <a:rPr lang="en-US" sz="2000" dirty="0">
                    <a:solidFill>
                      <a:srgbClr val="008000"/>
                    </a:solidFill>
                  </a:rPr>
                  <a:t> </a:t>
                </a:r>
                <a:r>
                  <a:rPr lang="en-US" sz="2000" dirty="0"/>
                  <a:t>gives an </a:t>
                </a:r>
                <a:r>
                  <a:rPr lang="en-US" sz="2000" dirty="0" smtClean="0"/>
                  <a:t>algorithm to do this.)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By Theorem </a:t>
                </a:r>
                <a:r>
                  <a:rPr lang="en-US" sz="2000" dirty="0" smtClean="0"/>
                  <a:t>2, </a:t>
                </a:r>
                <a:r>
                  <a:rPr lang="en-US" sz="2000" dirty="0"/>
                  <a:t>this is a consistent cut.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Such a cut </a:t>
                </a:r>
                <a:r>
                  <a:rPr lang="en-US" sz="2000" dirty="0" smtClean="0"/>
                  <a:t>yields: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S</a:t>
                </a:r>
                <a:r>
                  <a:rPr lang="en-US" sz="1800" dirty="0" smtClean="0"/>
                  <a:t>tates </a:t>
                </a:r>
                <a:r>
                  <a:rPr lang="en-US" sz="1800" dirty="0"/>
                  <a:t>for all processes </a:t>
                </a:r>
                <a:r>
                  <a:rPr lang="en-US" sz="1800" dirty="0" smtClean="0"/>
                  <a:t>at the cut, and </a:t>
                </a:r>
                <a:endParaRPr lang="en-US" sz="1800" dirty="0"/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 smtClean="0"/>
                  <a:t>Information </a:t>
                </a:r>
                <a:r>
                  <a:rPr lang="en-US" sz="1800" dirty="0"/>
                  <a:t>about messages sent </a:t>
                </a:r>
                <a:r>
                  <a:rPr lang="en-US" sz="1800" dirty="0" smtClean="0"/>
                  <a:t>before the cut and </a:t>
                </a:r>
                <a:r>
                  <a:rPr lang="en-US" sz="1800" dirty="0"/>
                  <a:t>not </a:t>
                </a:r>
                <a:r>
                  <a:rPr lang="en-US" sz="1800" dirty="0" smtClean="0"/>
                  <a:t>received until after the cut, i.e., messages “in transit” at the cut.</a:t>
                </a:r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Put this together, get a “consistent” global state (we will study this </a:t>
                </a:r>
                <a:r>
                  <a:rPr lang="en-US" sz="2000" dirty="0" smtClean="0"/>
                  <a:t>next).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 this to check correctness properties for the execution, e.g., invariants.</a:t>
                </a:r>
              </a:p>
            </p:txBody>
          </p:sp>
        </mc:Choice>
        <mc:Fallback>
          <p:sp>
            <p:nvSpPr>
              <p:cNvPr id="747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000" y="1371600"/>
                <a:ext cx="8568000" cy="5169567"/>
              </a:xfrm>
              <a:blipFill rotWithShape="1">
                <a:blip r:embed="rId2"/>
                <a:stretch>
                  <a:fillRect l="-925" t="-1415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5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70"/>
            <a:ext cx="8229600" cy="3568695"/>
          </a:xfrm>
        </p:spPr>
        <p:txBody>
          <a:bodyPr/>
          <a:lstStyle/>
          <a:p>
            <a:r>
              <a:rPr lang="en-US" dirty="0"/>
              <a:t>Weak Logical Time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Vector </a:t>
            </a:r>
            <a:r>
              <a:rPr lang="en-US" dirty="0"/>
              <a:t>Timestamps</a:t>
            </a:r>
          </a:p>
        </p:txBody>
      </p:sp>
    </p:spTree>
    <p:extLst>
      <p:ext uri="{BB962C8B-B14F-4D97-AF65-F5344CB8AC3E}">
        <p14:creationId xmlns:p14="http://schemas.microsoft.com/office/powerpoint/2010/main" val="210110394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/>
              <a:t>Weak Logical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16928"/>
                <a:ext cx="8458200" cy="564107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/>
                  <a:t>Logical time imposes a </a:t>
                </a:r>
                <a:r>
                  <a:rPr lang="en-US" sz="2400" dirty="0">
                    <a:solidFill>
                      <a:srgbClr val="990033"/>
                    </a:solidFill>
                  </a:rPr>
                  <a:t>total ordering</a:t>
                </a:r>
                <a:r>
                  <a:rPr lang="en-US" sz="2400" dirty="0"/>
                  <a:t> on events, assigning them values from a totally-ordered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Sometimes we don’t need to order all events---it may be enough to </a:t>
                </a:r>
                <a:r>
                  <a:rPr lang="en-US" sz="2400" dirty="0">
                    <a:solidFill>
                      <a:srgbClr val="990033"/>
                    </a:solidFill>
                  </a:rPr>
                  <a:t>order just the ones that are causally dependent.</a:t>
                </a:r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err="1">
                    <a:solidFill>
                      <a:srgbClr val="008000"/>
                    </a:solidFill>
                  </a:rPr>
                  <a:t>Mattern</a:t>
                </a:r>
                <a:r>
                  <a:rPr lang="en-US" sz="2400" dirty="0"/>
                  <a:t> (also </a:t>
                </a:r>
                <a:r>
                  <a:rPr lang="en-US" sz="2400" dirty="0" err="1">
                    <a:solidFill>
                      <a:srgbClr val="008000"/>
                    </a:solidFill>
                  </a:rPr>
                  <a:t>Fidge</a:t>
                </a:r>
                <a:r>
                  <a:rPr lang="en-US" sz="2400" dirty="0"/>
                  <a:t>) developed an alternative notion of logical time based on a </a:t>
                </a:r>
                <a:r>
                  <a:rPr lang="en-US" sz="2400" dirty="0">
                    <a:solidFill>
                      <a:srgbClr val="990033"/>
                    </a:solidFill>
                  </a:rPr>
                  <a:t>partial ordering</a:t>
                </a:r>
                <a:r>
                  <a:rPr lang="en-US" sz="2400" dirty="0"/>
                  <a:t> of events, assigning them values from a partially-ordered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457200" indent="-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Function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</a:rPr>
                  <a:t>ltime</a:t>
                </a:r>
                <a:r>
                  <a:rPr lang="en-US" sz="2400" dirty="0"/>
                  <a:t> from events in </a:t>
                </a:r>
                <a:r>
                  <a:rPr lang="en-US" sz="2400" dirty="0">
                    <a:sym typeface="Symbol" pitchFamily="18" charset="2"/>
                  </a:rPr>
                  <a:t></a:t>
                </a:r>
                <a:r>
                  <a:rPr lang="en-US" sz="2400" dirty="0"/>
                  <a:t> to partially-ordered set P is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weak logical time assignment </a:t>
                </a:r>
                <a:r>
                  <a:rPr lang="en-US" sz="2400" dirty="0"/>
                  <a:t>if: </a:t>
                </a:r>
              </a:p>
              <a:p>
                <a:pPr marL="857250" lvl="1" indent="-457200">
                  <a:lnSpc>
                    <a:spcPct val="90000"/>
                  </a:lnSpc>
                  <a:buSzPct val="45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𝑙𝑡𝑖𝑚𝑒𝑠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distinct: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𝑙𝑡𝑖𝑚𝑒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𝑒</m:t>
                    </m:r>
                    <m:r>
                      <a:rPr lang="en-US" sz="2000" i="1" baseline="-33000" dirty="0"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</a:rPr>
                      <m:t>) ≠ </m:t>
                    </m:r>
                    <m:r>
                      <a:rPr lang="en-US" sz="2000" i="1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𝑙𝑡𝑖𝑚𝑒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𝑒</m:t>
                    </m:r>
                    <m:r>
                      <a:rPr lang="en-US" sz="2000" i="1" baseline="-33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𝑒</m:t>
                    </m:r>
                    <m:r>
                      <a:rPr lang="en-US" sz="2000" i="1" baseline="-33000" dirty="0"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</a:rPr>
                      <m:t> ≠ </m:t>
                    </m:r>
                    <m:r>
                      <a:rPr lang="en-US" sz="2000" i="1" dirty="0">
                        <a:latin typeface="Cambria Math"/>
                      </a:rPr>
                      <m:t>𝑒</m:t>
                    </m:r>
                    <m:r>
                      <a:rPr lang="en-US" sz="2000" i="1" baseline="-33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857250" lvl="1" indent="-457200">
                  <a:lnSpc>
                    <a:spcPct val="90000"/>
                  </a:lnSpc>
                  <a:buSzPct val="45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𝑙𝑡𝑖𝑚𝑒𝑠</m:t>
                    </m:r>
                  </m:oMath>
                </a14:m>
                <a:r>
                  <a:rPr lang="en-US" sz="2000" dirty="0"/>
                  <a:t> of events at each process are monotonically increasing.</a:t>
                </a:r>
                <a:endParaRPr lang="en-US" sz="2000" dirty="0" smtClean="0"/>
              </a:p>
              <a:p>
                <a:pPr marL="857250" lvl="1" indent="-457200">
                  <a:lnSpc>
                    <a:spcPct val="90000"/>
                  </a:lnSpc>
                  <a:buSzPct val="45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𝑙𝑡𝑖𝑚𝑒</m:t>
                    </m:r>
                  </m:oMath>
                </a14:m>
                <a:r>
                  <a:rPr lang="en-US" sz="2000" dirty="0"/>
                  <a:t>(send) &lt;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𝑙𝑡𝑖𝑚𝑒</m:t>
                    </m:r>
                  </m:oMath>
                </a14:m>
                <a:r>
                  <a:rPr lang="en-US" sz="2000" dirty="0"/>
                  <a:t>(receive) for the same </a:t>
                </a:r>
                <a:r>
                  <a:rPr lang="en-US" sz="2000" dirty="0" smtClean="0"/>
                  <a:t>message.</a:t>
                </a:r>
              </a:p>
              <a:p>
                <a:pPr marL="857250" lvl="1" indent="-457200">
                  <a:lnSpc>
                    <a:spcPct val="90000"/>
                  </a:lnSpc>
                  <a:buSzPct val="45000"/>
                  <a:buFont typeface="+mj-lt"/>
                  <a:buAutoNum type="arabicPeriod"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any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, the number of events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𝑙𝑡𝑖𝑚𝑒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𝑒</m:t>
                    </m:r>
                    <m:r>
                      <a:rPr lang="en-US" sz="2000" i="1" dirty="0">
                        <a:latin typeface="Cambria Math"/>
                      </a:rPr>
                      <m:t>) &lt; </m:t>
                    </m:r>
                    <m:r>
                      <a:rPr lang="en-US" sz="2000" i="1" dirty="0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finite. </a:t>
                </a:r>
              </a:p>
              <a:p>
                <a:pPr marL="457200" indent="-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/>
                  <a:t>Same </a:t>
                </a:r>
                <a:r>
                  <a:rPr lang="en-US" sz="2400" dirty="0"/>
                  <a:t>as for logical time, but using partial order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16928"/>
                <a:ext cx="8458200" cy="5641072"/>
              </a:xfrm>
              <a:blipFill rotWithShape="1">
                <a:blip r:embed="rId2"/>
                <a:stretch>
                  <a:fillRect t="-2054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7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4125" algn="l"/>
                <a:tab pos="5789613" algn="l"/>
                <a:tab pos="6515100" algn="l"/>
                <a:tab pos="7234238" algn="l"/>
                <a:tab pos="7959725" algn="l"/>
                <a:tab pos="8686800" algn="l"/>
              </a:tabLst>
            </a:pPr>
            <a:r>
              <a:rPr lang="en-US" dirty="0"/>
              <a:t>Weak </a:t>
            </a:r>
            <a:r>
              <a:rPr lang="en-US" dirty="0" smtClean="0"/>
              <a:t>Logical </a:t>
            </a:r>
            <a:r>
              <a:rPr lang="en-US" dirty="0"/>
              <a:t>T</a:t>
            </a:r>
            <a:r>
              <a:rPr lang="en-US" dirty="0" smtClean="0"/>
              <a:t>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2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5600" y="1493838"/>
                <a:ext cx="8251825" cy="5114925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36550" indent="-227013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4125" algn="l"/>
                    <a:tab pos="5789613" algn="l"/>
                    <a:tab pos="6515100" algn="l"/>
                    <a:tab pos="7234238" algn="l"/>
                    <a:tab pos="7959725" algn="l"/>
                    <a:tab pos="8686800" algn="l"/>
                  </a:tabLst>
                </a:pPr>
                <a:r>
                  <a:rPr lang="en-US" sz="3100" dirty="0"/>
                  <a:t>In fact, </a:t>
                </a:r>
                <a:r>
                  <a:rPr lang="en-US" sz="3100" dirty="0" err="1">
                    <a:solidFill>
                      <a:srgbClr val="990033"/>
                    </a:solidFill>
                  </a:rPr>
                  <a:t>Mattern’s</a:t>
                </a:r>
                <a:r>
                  <a:rPr lang="en-US" sz="3100" dirty="0">
                    <a:solidFill>
                      <a:srgbClr val="990033"/>
                    </a:solidFill>
                  </a:rPr>
                  <a:t> partially-ordered set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3100" dirty="0">
                    <a:solidFill>
                      <a:srgbClr val="990033"/>
                    </a:solidFill>
                  </a:rPr>
                  <a:t> </a:t>
                </a:r>
                <a:r>
                  <a:rPr lang="en-US" sz="3100" dirty="0" smtClean="0">
                    <a:solidFill>
                      <a:srgbClr val="990033"/>
                    </a:solidFill>
                  </a:rPr>
                  <a:t>represents </a:t>
                </a:r>
                <a:r>
                  <a:rPr lang="en-US" sz="3100" dirty="0">
                    <a:solidFill>
                      <a:srgbClr val="990033"/>
                    </a:solidFill>
                  </a:rPr>
                  <a:t>causality exactly.</a:t>
                </a:r>
              </a:p>
              <a:p>
                <a:pPr marL="336550" indent="-227013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4125" algn="l"/>
                    <a:tab pos="5789613" algn="l"/>
                    <a:tab pos="6515100" algn="l"/>
                    <a:tab pos="7234238" algn="l"/>
                    <a:tab pos="7959725" algn="l"/>
                    <a:tab pos="8686800" algn="l"/>
                  </a:tabLst>
                </a:pPr>
                <a:r>
                  <a:rPr lang="en-US" sz="2800" dirty="0" smtClean="0"/>
                  <a:t>Logical time</a:t>
                </a:r>
                <a:r>
                  <a:rPr lang="en-US" sz="2800" dirty="0" smtClean="0"/>
                  <a:t>s </a:t>
                </a:r>
                <a:r>
                  <a:rPr lang="en-US" sz="2800" dirty="0"/>
                  <a:t>of two events are ordered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800" dirty="0"/>
                  <a:t> if and only if the two events are causally related (related by the causality ordering).</a:t>
                </a:r>
              </a:p>
              <a:p>
                <a:pPr marL="336550" indent="-227013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4125" algn="l"/>
                    <a:tab pos="5789613" algn="l"/>
                    <a:tab pos="6515100" algn="l"/>
                    <a:tab pos="7234238" algn="l"/>
                    <a:tab pos="7959725" algn="l"/>
                    <a:tab pos="8686800" algn="l"/>
                  </a:tabLst>
                </a:pPr>
                <a:r>
                  <a:rPr lang="en-US" sz="2800" dirty="0"/>
                  <a:t>Might be useful in distributed debugging:  A log of local executions with weak logical times could be observed after the fact, used to infer causality relationships among events.</a:t>
                </a:r>
              </a:p>
              <a:p>
                <a:pPr marL="336550" indent="-227013" defTabSz="457200">
                  <a:spcAft>
                    <a:spcPts val="1138"/>
                  </a:spcAft>
                  <a:buFontTx/>
                  <a:buChar char=" 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4125" algn="l"/>
                    <a:tab pos="5789613" algn="l"/>
                    <a:tab pos="6515100" algn="l"/>
                    <a:tab pos="7234238" algn="l"/>
                    <a:tab pos="7959725" algn="l"/>
                    <a:tab pos="8686800" algn="l"/>
                  </a:tabLst>
                </a:pPr>
                <a:endParaRPr lang="en-US" sz="2800" dirty="0"/>
              </a:p>
            </p:txBody>
          </p:sp>
        </mc:Choice>
        <mc:Fallback>
          <p:sp>
            <p:nvSpPr>
              <p:cNvPr id="180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1493838"/>
                <a:ext cx="8251825" cy="5114925"/>
              </a:xfrm>
              <a:blipFill rotWithShape="1">
                <a:blip r:embed="rId3"/>
                <a:stretch>
                  <a:fillRect t="-2265" r="-74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549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 sz="4100" dirty="0"/>
              <a:t>Algorithm for weak logical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6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43000"/>
                <a:ext cx="8534400" cy="5715001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Based on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vector timestamps:  </a:t>
                </a:r>
                <a:r>
                  <a:rPr lang="en-US" sz="2400" dirty="0"/>
                  <a:t>vectors of nonnegative integers indexed by processes</a:t>
                </a:r>
                <a:r>
                  <a:rPr lang="en-US" sz="2400" dirty="0" smtClean="0"/>
                  <a:t>.</a:t>
                </a:r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Algorithm: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process maintains a local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vector clock</a:t>
                </a:r>
                <a:r>
                  <a:rPr lang="en-US" sz="2000" dirty="0">
                    <a:solidFill>
                      <a:srgbClr val="990033"/>
                    </a:solidFill>
                  </a:rPr>
                  <a:t>, </a:t>
                </a:r>
                <a:r>
                  <a:rPr lang="en-US" sz="2000" dirty="0"/>
                  <a:t>called</a:t>
                </a:r>
                <a:r>
                  <a:rPr lang="en-US" sz="2000" dirty="0">
                    <a:solidFill>
                      <a:srgbClr val="9900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𝑣𝑐𝑙𝑜𝑐𝑘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When </a:t>
                </a:r>
                <a:r>
                  <a:rPr lang="en-US" sz="2000" dirty="0" smtClean="0"/>
                  <a:t>a non-receive </a:t>
                </a:r>
                <a:r>
                  <a:rPr lang="en-US" sz="2000" dirty="0"/>
                  <a:t>event occurs at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 it increments its own component of 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𝑣𝑐𝑙𝑜𝑐𝑘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dirty="0"/>
                  <a:t>which is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𝑣𝑐𝑙𝑜𝑐𝑘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and assigns the new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𝑣𝑐𝑙𝑜𝑐𝑘</m:t>
                    </m:r>
                  </m:oMath>
                </a14:m>
                <a:r>
                  <a:rPr lang="en-US" sz="2000" dirty="0"/>
                  <a:t> to be the vector timestamp of the event.</a:t>
                </a:r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Whenever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sends a message</a:t>
                </a:r>
                <a:r>
                  <a:rPr lang="en-US" sz="2000" dirty="0"/>
                  <a:t>, it attaches the vector timestamp of the send event.</a:t>
                </a:r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receives a message</a:t>
                </a:r>
                <a:r>
                  <a:rPr lang="en-US" sz="2000" dirty="0"/>
                  <a:t>, it first increases 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𝑣𝑐𝑙𝑜𝑐𝑘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to the component-wise maximum of </a:t>
                </a:r>
                <a:r>
                  <a:rPr lang="en-US" sz="2000" dirty="0" smtClean="0"/>
                  <a:t>its current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𝑣𝑐𝑙𝑜𝑐𝑘</m:t>
                    </m:r>
                  </m:oMath>
                </a14:m>
                <a:r>
                  <a:rPr lang="en-US" sz="2000" dirty="0"/>
                  <a:t> and the incoming vector timestamp.  Then it increments 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𝑣𝑐𝑙𝑜𝑐𝑘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as </a:t>
                </a:r>
                <a:r>
                  <a:rPr lang="en-US" sz="2000" dirty="0" smtClean="0"/>
                  <a:t>before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and assigns the new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𝑣𝑐𝑙𝑜𝑐𝑘</m:t>
                    </m:r>
                  </m:oMath>
                </a14:m>
                <a:r>
                  <a:rPr lang="en-US" sz="2000" dirty="0"/>
                  <a:t> to the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receive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dirty="0"/>
                  <a:t>event.</a:t>
                </a:r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A process’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𝑣𝑐𝑙𝑜𝑐𝑘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/>
                  <a:t>represents the latest known “tick values” for all processes.</a:t>
                </a:r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Partially ordered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:  </a:t>
                </a:r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The vector timestamps, ordered based on </a:t>
                </a:r>
                <a:r>
                  <a:rPr lang="en-US" sz="2000" dirty="0">
                    <a:sym typeface="Symbol" pitchFamily="18" charset="2"/>
                  </a:rPr>
                  <a:t> in all components.</a:t>
                </a:r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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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 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(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endParaRPr lang="en-US" sz="18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43000"/>
                <a:ext cx="8534400" cy="5715001"/>
              </a:xfrm>
              <a:blipFill rotWithShape="1">
                <a:blip r:embed="rId3"/>
                <a:stretch>
                  <a:fillRect t="-2028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6589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Key theorems about vector clocks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23988"/>
                <a:ext cx="8229600" cy="520541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Theorem 1:</a:t>
                </a:r>
                <a:r>
                  <a:rPr lang="en-US" sz="2400" dirty="0"/>
                  <a:t>  The vector clock assignment is a weak logical time assignment.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1:</a:t>
                </a:r>
                <a:r>
                  <a:rPr lang="en-US" sz="2400" dirty="0"/>
                  <a:t>  If event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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causally precedes event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Symbol" pitchFamily="18" charset="2"/>
                  </a:rPr>
                  <a:t>, </a:t>
                </a:r>
                <a:r>
                  <a:rPr lang="en-US" sz="2400" dirty="0">
                    <a:sym typeface="Symbol" pitchFamily="18" charset="2"/>
                  </a:rPr>
                  <a:t>then the logical times are ordered, in the same order.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Proof:</a:t>
                </a:r>
                <a:r>
                  <a:rPr lang="en-US" sz="2400" dirty="0">
                    <a:sym typeface="Symbol" pitchFamily="18" charset="2"/>
                  </a:rPr>
                  <a:t>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True for direct causality.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Use induction on </a:t>
                </a:r>
                <a:r>
                  <a:rPr lang="en-US" sz="2000" dirty="0" smtClean="0">
                    <a:sym typeface="Symbol" pitchFamily="18" charset="2"/>
                  </a:rPr>
                  <a:t>the number </a:t>
                </a:r>
                <a:r>
                  <a:rPr lang="en-US" sz="2000" dirty="0">
                    <a:sym typeface="Symbol" pitchFamily="18" charset="2"/>
                  </a:rPr>
                  <a:t>of direct causality relationships.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Claim this assignment </a:t>
                </a: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exactly captures causality: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400" dirty="0"/>
                  <a:t>  If the vector timestamp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2400" dirty="0"/>
                  <a:t> of event </a:t>
                </a:r>
                <a:r>
                  <a:rPr lang="en-US" sz="2400" dirty="0">
                    <a:sym typeface="Symbol" pitchFamily="18" charset="2"/>
                  </a:rPr>
                  <a:t> is (component-wise)  the vector timestamp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of </a:t>
                </a:r>
                <a:r>
                  <a:rPr lang="en-US" sz="2400" dirty="0" smtClean="0">
                    <a:sym typeface="Symbol" pitchFamily="18" charset="2"/>
                  </a:rPr>
                  <a:t>event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≠</m:t>
                    </m:r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𝜋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, </a:t>
                </a:r>
                <a:r>
                  <a:rPr lang="en-US" sz="2400" dirty="0">
                    <a:sym typeface="Symbol" pitchFamily="18" charset="2"/>
                  </a:rPr>
                  <a:t>then  causally precedes .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Proof:</a:t>
                </a:r>
                <a:r>
                  <a:rPr lang="en-US" sz="2400" dirty="0">
                    <a:sym typeface="Symbol" pitchFamily="18" charset="2"/>
                  </a:rPr>
                  <a:t>  Prove the contrapositive:  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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does not causally precede  and show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is not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.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73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23988"/>
                <a:ext cx="8229600" cy="5205412"/>
              </a:xfrm>
              <a:blipFill rotWithShape="1">
                <a:blip r:embed="rId2"/>
                <a:stretch>
                  <a:fillRect l="-963" t="-163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5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smtClean="0"/>
              <a:t>Lemma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0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921" y="1424310"/>
                <a:ext cx="8229600" cy="449327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500" dirty="0" smtClean="0">
                    <a:solidFill>
                      <a:srgbClr val="990033"/>
                    </a:solidFill>
                  </a:rPr>
                  <a:t>Lemma 2:</a:t>
                </a:r>
                <a:r>
                  <a:rPr lang="en-US" sz="2500" dirty="0"/>
                  <a:t>  If the vector timestamp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𝑉</m:t>
                    </m:r>
                    <m:r>
                      <a:rPr lang="en-US" sz="25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/>
                  <a:t>of event </a:t>
                </a:r>
                <a:r>
                  <a:rPr lang="en-US" sz="2500" dirty="0">
                    <a:sym typeface="Symbol" pitchFamily="18" charset="2"/>
                  </a:rPr>
                  <a:t> is (component-wise)  the vector timestamp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500" i="1" dirty="0" smtClean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500" dirty="0">
                    <a:sym typeface="Symbol" pitchFamily="18" charset="2"/>
                  </a:rPr>
                  <a:t> of event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sym typeface="Symbol" pitchFamily="18" charset="2"/>
                          </a:rPr>
                          <m:t>𝜋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/>
                        <a:sym typeface="Symbol" pitchFamily="18" charset="2"/>
                      </a:rPr>
                      <m:t>≠</m:t>
                    </m:r>
                    <m:r>
                      <a:rPr lang="en-US" sz="2800" i="1">
                        <a:latin typeface="Cambria Math"/>
                        <a:sym typeface="Symbol" pitchFamily="18" charset="2"/>
                      </a:rPr>
                      <m:t>𝜋</m:t>
                    </m:r>
                  </m:oMath>
                </a14:m>
                <a:r>
                  <a:rPr lang="en-US" sz="2500" dirty="0" smtClean="0">
                    <a:sym typeface="Symbol" pitchFamily="18" charset="2"/>
                  </a:rPr>
                  <a:t>, </a:t>
                </a:r>
                <a:r>
                  <a:rPr lang="en-US" sz="2500" dirty="0">
                    <a:sym typeface="Symbol" pitchFamily="18" charset="2"/>
                  </a:rPr>
                  <a:t>then  causally precedes .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500" dirty="0">
                    <a:solidFill>
                      <a:srgbClr val="990033"/>
                    </a:solidFill>
                    <a:sym typeface="Symbol" pitchFamily="18" charset="2"/>
                  </a:rPr>
                  <a:t>Proof:</a:t>
                </a:r>
                <a:r>
                  <a:rPr lang="en-US" sz="2500" dirty="0">
                    <a:sym typeface="Symbol" pitchFamily="18" charset="2"/>
                  </a:rPr>
                  <a:t>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>
                    <a:sym typeface="Symbol" pitchFamily="18" charset="2"/>
                  </a:rPr>
                  <a:t>Prove the contrapositive:  Assume   does not causally precede  and show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2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200" dirty="0">
                    <a:sym typeface="Symbol" pitchFamily="18" charset="2"/>
                  </a:rPr>
                  <a:t>is not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2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200" i="1" dirty="0" smtClean="0">
                        <a:latin typeface="Cambria Math"/>
                        <a:sym typeface="Symbol" pitchFamily="18" charset="2"/>
                      </a:rPr>
                      <m:t>.</m:t>
                    </m:r>
                  </m:oMath>
                </a14:m>
                <a:endParaRPr lang="en-US" sz="22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>
                    <a:solidFill>
                      <a:srgbClr val="990033"/>
                    </a:solidFill>
                    <a:sym typeface="Symbol" pitchFamily="18" charset="2"/>
                  </a:rPr>
                  <a:t>Case 1:</a:t>
                </a:r>
                <a:r>
                  <a:rPr lang="en-US" sz="2200" dirty="0">
                    <a:sym typeface="Symbol" pitchFamily="18" charset="2"/>
                  </a:rPr>
                  <a:t>   and  are events of the same process i.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Then since  does not causally precede , it must be that  precedes  in time.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(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) &lt; 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).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is not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.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>
                    <a:solidFill>
                      <a:srgbClr val="990033"/>
                    </a:solidFill>
                    <a:sym typeface="Symbol" pitchFamily="18" charset="2"/>
                  </a:rPr>
                  <a:t>Case 2:</a:t>
                </a:r>
                <a:r>
                  <a:rPr lang="en-US" sz="2200" dirty="0">
                    <a:sym typeface="Symbol" pitchFamily="18" charset="2"/>
                  </a:rPr>
                  <a:t>   is an event of process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200" dirty="0">
                    <a:sym typeface="Symbol" pitchFamily="18" charset="2"/>
                  </a:rPr>
                  <a:t> and  an event of </a:t>
                </a:r>
                <a:r>
                  <a:rPr lang="en-US" sz="2200" dirty="0" smtClean="0">
                    <a:sym typeface="Symbol" pitchFamily="18" charset="2"/>
                  </a:rPr>
                  <a:t>another process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200" b="0" i="1" dirty="0" smtClean="0">
                        <a:latin typeface="Cambria Math"/>
                        <a:sym typeface="Symbol" pitchFamily="18" charset="2"/>
                      </a:rPr>
                      <m:t>≠</m:t>
                    </m:r>
                    <m:r>
                      <a:rPr lang="en-US" sz="2200" b="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200" b="0" i="1" dirty="0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2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80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921" y="1424310"/>
                <a:ext cx="8229600" cy="4493272"/>
              </a:xfrm>
              <a:blipFill rotWithShape="1">
                <a:blip r:embed="rId2"/>
                <a:stretch>
                  <a:fillRect l="-1037" t="-2171" r="-1037" b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2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 dirty="0"/>
              <a:t>Proof of </a:t>
            </a:r>
            <a:r>
              <a:rPr lang="en-US" dirty="0" smtClean="0"/>
              <a:t>Lemma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921" y="1286054"/>
                <a:ext cx="8229600" cy="49623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Lemma </a:t>
                </a:r>
                <a:r>
                  <a:rPr lang="en-US" sz="2400" dirty="0">
                    <a:solidFill>
                      <a:srgbClr val="990033"/>
                    </a:solidFill>
                  </a:rPr>
                  <a:t>2:</a:t>
                </a:r>
                <a:r>
                  <a:rPr lang="en-US" sz="2400" dirty="0"/>
                  <a:t>  If the vector timestamp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2400" dirty="0"/>
                  <a:t> of event </a:t>
                </a:r>
                <a:r>
                  <a:rPr lang="en-US" sz="2400" dirty="0">
                    <a:sym typeface="Symbol" pitchFamily="18" charset="2"/>
                  </a:rPr>
                  <a:t> is (component-wise)  the vector timestamp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of event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 pitchFamily="18" charset="2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  <a:sym typeface="Symbol" pitchFamily="18" charset="2"/>
                      </a:rPr>
                      <m:t>≠</m:t>
                    </m:r>
                    <m:r>
                      <a:rPr lang="en-US" sz="2400" i="1">
                        <a:latin typeface="Cambria Math"/>
                        <a:sym typeface="Symbol" pitchFamily="18" charset="2"/>
                      </a:rPr>
                      <m:t>𝜋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, </a:t>
                </a:r>
                <a:r>
                  <a:rPr lang="en-US" sz="2400" dirty="0">
                    <a:sym typeface="Symbol" pitchFamily="18" charset="2"/>
                  </a:rPr>
                  <a:t>then  causally precedes .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Proof:</a:t>
                </a:r>
                <a:r>
                  <a:rPr lang="en-US" sz="2400" dirty="0">
                    <a:sym typeface="Symbol" pitchFamily="18" charset="2"/>
                  </a:rPr>
                  <a:t>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Prove the contrapositive:  Assume   does not causally precede  and 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is not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.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Case 2:</a:t>
                </a:r>
                <a:r>
                  <a:rPr lang="en-US" sz="2000" dirty="0">
                    <a:sym typeface="Symbol" pitchFamily="18" charset="2"/>
                  </a:rPr>
                  <a:t>   is an event of process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and  an event of process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increases 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𝑣𝑐𝑙𝑜𝑐𝑘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for event , say to value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𝑡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Without causality, there is no way for this value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 to propagate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 before  occurs.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So, when  occurs at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’s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𝑣𝑐𝑙𝑜𝑐𝑘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 &lt;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is not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.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921" y="1286054"/>
                <a:ext cx="8229600" cy="4962345"/>
              </a:xfrm>
              <a:blipFill rotWithShape="1">
                <a:blip r:embed="rId2"/>
                <a:stretch>
                  <a:fillRect l="-963" t="-1966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Back to Theorem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6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23988"/>
                <a:ext cx="8229600" cy="520541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>
                    <a:solidFill>
                      <a:srgbClr val="990033"/>
                    </a:solidFill>
                  </a:rPr>
                  <a:t>Theorem 1:</a:t>
                </a:r>
                <a:r>
                  <a:rPr lang="en-US" sz="2800" dirty="0"/>
                  <a:t>  The vector clock assignment is a weak logical time assignment.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solidFill>
                      <a:srgbClr val="990033"/>
                    </a:solidFill>
                  </a:rPr>
                  <a:t>Lemma 1:</a:t>
                </a:r>
                <a:r>
                  <a:rPr lang="en-US" sz="2800" dirty="0"/>
                  <a:t>  If event </a:t>
                </a:r>
                <a:r>
                  <a:rPr lang="en-US" sz="2800" dirty="0">
                    <a:sym typeface="Symbol" pitchFamily="18" charset="2"/>
                  </a:rPr>
                  <a:t> causally precedes event , then the logical times are ordered, in the same order.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800" dirty="0"/>
                  <a:t>  If the vector timestamp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 of event </a:t>
                </a:r>
                <a:r>
                  <a:rPr lang="en-US" sz="2800" dirty="0">
                    <a:sym typeface="Symbol" pitchFamily="18" charset="2"/>
                  </a:rPr>
                  <a:t> is (component-wise)  the vector timestamp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of </a:t>
                </a:r>
                <a:r>
                  <a:rPr lang="en-US" sz="2800" dirty="0" smtClean="0">
                    <a:sym typeface="Symbol" pitchFamily="18" charset="2"/>
                  </a:rPr>
                  <a:t>event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sym typeface="Symbol" pitchFamily="18" charset="2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sym typeface="Symbol" pitchFamily="18" charset="2"/>
                      </a:rPr>
                      <m:t>≠</m:t>
                    </m:r>
                    <m:r>
                      <a:rPr lang="en-US" sz="2800" b="0" i="1" smtClean="0">
                        <a:latin typeface="Cambria Math"/>
                        <a:sym typeface="Symbol" pitchFamily="18" charset="2"/>
                      </a:rPr>
                      <m:t>𝜋</m:t>
                    </m:r>
                  </m:oMath>
                </a14:m>
                <a:r>
                  <a:rPr lang="en-US" sz="2800" dirty="0" smtClean="0">
                    <a:sym typeface="Symbol" pitchFamily="18" charset="2"/>
                  </a:rPr>
                  <a:t>, </a:t>
                </a:r>
                <a:r>
                  <a:rPr lang="en-US" sz="2800" dirty="0">
                    <a:sym typeface="Symbol" pitchFamily="18" charset="2"/>
                  </a:rPr>
                  <a:t>then  causally precedes .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solidFill>
                      <a:srgbClr val="990033"/>
                    </a:solidFill>
                    <a:sym typeface="Symbol" pitchFamily="18" charset="2"/>
                  </a:rPr>
                  <a:t>Proof of Theorem 1: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 smtClean="0">
                    <a:sym typeface="Symbol" pitchFamily="18" charset="2"/>
                  </a:rPr>
                  <a:t>The ordering is a partial order.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 smtClean="0">
                    <a:sym typeface="Symbol" pitchFamily="18" charset="2"/>
                  </a:rPr>
                  <a:t>Lemma </a:t>
                </a:r>
                <a:r>
                  <a:rPr lang="en-US" sz="2400" dirty="0">
                    <a:sym typeface="Symbol" pitchFamily="18" charset="2"/>
                  </a:rPr>
                  <a:t>1 yields Properties 2 and 3.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Lemma 2 yields Property 1 (uniqueness).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Property 4 (non-Zeno) LTTR.</a:t>
                </a:r>
              </a:p>
            </p:txBody>
          </p:sp>
        </mc:Choice>
        <mc:Fallback xmlns="">
          <p:sp>
            <p:nvSpPr>
              <p:cNvPr id="197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23988"/>
                <a:ext cx="8229600" cy="5205412"/>
              </a:xfrm>
              <a:blipFill rotWithShape="1">
                <a:blip r:embed="rId3"/>
                <a:stretch>
                  <a:fillRect l="-1259" t="-1874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45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69964</TotalTime>
  <Words>1536</Words>
  <Application>Microsoft Office PowerPoint</Application>
  <PresentationFormat>On-screen Show (4:3)</PresentationFormat>
  <Paragraphs>115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6.852: Distributed Algorithms Fall, 2015</vt:lpstr>
      <vt:lpstr>Weak Logical Time and  Vector Timestamps</vt:lpstr>
      <vt:lpstr>Weak Logical Time</vt:lpstr>
      <vt:lpstr>Weak Logical Time</vt:lpstr>
      <vt:lpstr>Algorithm for weak logical time</vt:lpstr>
      <vt:lpstr>Key theorems about vector clocks</vt:lpstr>
      <vt:lpstr>Proof of Lemma 2</vt:lpstr>
      <vt:lpstr>Proof of Lemma 2</vt:lpstr>
      <vt:lpstr>Back to Theorem 1</vt:lpstr>
      <vt:lpstr>Another important theorem about vector timestamps [Mattern]</vt:lpstr>
      <vt:lpstr>The theorem</vt:lpstr>
      <vt:lpstr>The theorem</vt:lpstr>
      <vt:lpstr>Application:  Debugging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 for Wireless Networks</dc:title>
  <dc:creator>Nancy Lynch</dc:creator>
  <cp:lastModifiedBy>Nancy Lynch</cp:lastModifiedBy>
  <cp:revision>2644</cp:revision>
  <dcterms:created xsi:type="dcterms:W3CDTF">2012-01-05T23:07:25Z</dcterms:created>
  <dcterms:modified xsi:type="dcterms:W3CDTF">2015-10-28T19:37:01Z</dcterms:modified>
</cp:coreProperties>
</file>