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590" r:id="rId2"/>
    <p:sldId id="591" r:id="rId3"/>
    <p:sldId id="801" r:id="rId4"/>
    <p:sldId id="796" r:id="rId5"/>
    <p:sldId id="797" r:id="rId6"/>
    <p:sldId id="798" r:id="rId7"/>
    <p:sldId id="719" r:id="rId8"/>
    <p:sldId id="720" r:id="rId9"/>
    <p:sldId id="799" r:id="rId10"/>
    <p:sldId id="722" r:id="rId11"/>
    <p:sldId id="800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813" r:id="rId25"/>
    <p:sldId id="808" r:id="rId26"/>
    <p:sldId id="738" r:id="rId27"/>
    <p:sldId id="739" r:id="rId28"/>
    <p:sldId id="740" r:id="rId29"/>
    <p:sldId id="741" r:id="rId30"/>
    <p:sldId id="742" r:id="rId31"/>
    <p:sldId id="743" r:id="rId32"/>
    <p:sldId id="744" r:id="rId33"/>
    <p:sldId id="745" r:id="rId34"/>
    <p:sldId id="746" r:id="rId35"/>
    <p:sldId id="747" r:id="rId36"/>
    <p:sldId id="748" r:id="rId37"/>
    <p:sldId id="749" r:id="rId38"/>
    <p:sldId id="750" r:id="rId39"/>
    <p:sldId id="751" r:id="rId40"/>
    <p:sldId id="752" r:id="rId41"/>
    <p:sldId id="753" r:id="rId42"/>
    <p:sldId id="802" r:id="rId43"/>
    <p:sldId id="755" r:id="rId44"/>
    <p:sldId id="756" r:id="rId45"/>
    <p:sldId id="757" r:id="rId46"/>
    <p:sldId id="758" r:id="rId47"/>
    <p:sldId id="759" r:id="rId48"/>
    <p:sldId id="760" r:id="rId49"/>
    <p:sldId id="761" r:id="rId50"/>
    <p:sldId id="762" r:id="rId51"/>
    <p:sldId id="763" r:id="rId52"/>
    <p:sldId id="764" r:id="rId53"/>
    <p:sldId id="765" r:id="rId54"/>
    <p:sldId id="766" r:id="rId55"/>
    <p:sldId id="809" r:id="rId56"/>
    <p:sldId id="768" r:id="rId57"/>
    <p:sldId id="769" r:id="rId58"/>
    <p:sldId id="770" r:id="rId59"/>
    <p:sldId id="771" r:id="rId60"/>
    <p:sldId id="803" r:id="rId61"/>
    <p:sldId id="772" r:id="rId62"/>
    <p:sldId id="773" r:id="rId63"/>
    <p:sldId id="774" r:id="rId64"/>
    <p:sldId id="775" r:id="rId65"/>
    <p:sldId id="776" r:id="rId66"/>
    <p:sldId id="777" r:id="rId67"/>
    <p:sldId id="778" r:id="rId68"/>
    <p:sldId id="779" r:id="rId69"/>
    <p:sldId id="780" r:id="rId70"/>
    <p:sldId id="781" r:id="rId71"/>
    <p:sldId id="782" r:id="rId72"/>
    <p:sldId id="783" r:id="rId73"/>
    <p:sldId id="784" r:id="rId74"/>
    <p:sldId id="785" r:id="rId75"/>
    <p:sldId id="786" r:id="rId76"/>
    <p:sldId id="787" r:id="rId77"/>
    <p:sldId id="788" r:id="rId78"/>
    <p:sldId id="789" r:id="rId79"/>
    <p:sldId id="790" r:id="rId80"/>
    <p:sldId id="804" r:id="rId81"/>
    <p:sldId id="792" r:id="rId82"/>
    <p:sldId id="806" r:id="rId83"/>
    <p:sldId id="807" r:id="rId84"/>
    <p:sldId id="810" r:id="rId85"/>
    <p:sldId id="812" r:id="rId86"/>
    <p:sldId id="814" r:id="rId87"/>
    <p:sldId id="815" r:id="rId88"/>
    <p:sldId id="816" r:id="rId89"/>
    <p:sldId id="817" r:id="rId90"/>
    <p:sldId id="818" r:id="rId91"/>
    <p:sldId id="805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 autoAdjust="0"/>
    <p:restoredTop sz="73085" autoAdjust="0"/>
  </p:normalViewPr>
  <p:slideViewPr>
    <p:cSldViewPr>
      <p:cViewPr varScale="1">
        <p:scale>
          <a:sx n="88" d="100"/>
          <a:sy n="88" d="100"/>
        </p:scale>
        <p:origin x="-17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357F-E8D5-481E-B9FF-DB5E5290C94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803C-146D-406E-B575-E96C64D63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4D89-2510-4949-8174-98E154B61423}" type="slidenum">
              <a:rPr lang="en-US"/>
              <a:pPr/>
              <a:t>13</a:t>
            </a:fld>
            <a:endParaRPr lang="en-US"/>
          </a:p>
        </p:txBody>
      </p:sp>
      <p:sp>
        <p:nvSpPr>
          <p:cNvPr id="1669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669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18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messages from i-1 to </a:t>
            </a:r>
            <a:r>
              <a:rPr lang="en-US" dirty="0" err="1" smtClean="0"/>
              <a:t>i</a:t>
            </a:r>
            <a:r>
              <a:rPr lang="en-US" dirty="0" smtClean="0"/>
              <a:t> and from j-1 to j correspond w.r.t. the k-neighborhoods of </a:t>
            </a:r>
            <a:r>
              <a:rPr lang="en-US" dirty="0" err="1" smtClean="0"/>
              <a:t>i</a:t>
            </a:r>
            <a:r>
              <a:rPr lang="en-US" dirty="0" smtClean="0"/>
              <a:t> and j.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know already that having these neighborhoods implies lots of active rounds.  Now we need to argue that that translates into high communication complexity.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E6643-D540-441F-8DE5-EC2FFBCB194C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This isn’t stated exactly like the earlier paraphrase.</a:t>
            </a:r>
            <a:r>
              <a:rPr lang="en-US" baseline="0" dirty="0" smtClean="0"/>
              <a:t>  That version talked about breaking symmetry between a particular pair of processes, whereas this goes further and talks about breaking symmetry between an elected leader and another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46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6B055-16C2-49D2-A91C-418F141B308E}" type="slidenum">
              <a:rPr lang="en-US"/>
              <a:pPr/>
              <a:t>18</a:t>
            </a:fld>
            <a:endParaRPr lang="en-US"/>
          </a:p>
        </p:txBody>
      </p:sp>
      <p:sp>
        <p:nvSpPr>
          <p:cNvPr id="747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747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Lemma 2 applies since before this round there are at most k-1 active rounds.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69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7A758-A192-40DC-8D76-5BACD865F3E6}" type="slidenum">
              <a:rPr lang="en-US"/>
              <a:pPr/>
              <a:t>19</a:t>
            </a:fld>
            <a:endParaRPr lang="en-US"/>
          </a:p>
        </p:txBody>
      </p:sp>
      <p:sp>
        <p:nvSpPr>
          <p:cNvPr id="2457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457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Lemma 3 says </a:t>
            </a:r>
            <a:r>
              <a:rPr lang="en-US" dirty="0" smtClean="0"/>
              <a:t>that,</a:t>
            </a:r>
            <a:r>
              <a:rPr lang="en-US" baseline="0" dirty="0" smtClean="0"/>
              <a:t> if we have enough order-equivalence, then we have many active rounds.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Lemma 4 says that, if we have a lot of order-equivalence, then we have many messages at each active round.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come back to a quantitative analysis after we fix some specific 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F9DC7-A25D-45AF-B8B6-FD4692D48683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437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Bit reversal:  The ids are, going clockwise from the top:  0000, 1000, 0100, 1100, 0010, 1010, 0110, 1110, 0001, 1001, 0101, 1101, 0011, 1011, 0111, 1111.  </a:t>
            </a:r>
          </a:p>
          <a:p>
            <a:r>
              <a:rPr lang="en-US"/>
              <a:t>If we reverse these strings, we are counting normally around the ring. </a:t>
            </a:r>
          </a:p>
        </p:txBody>
      </p:sp>
    </p:spTree>
    <p:extLst>
      <p:ext uri="{BB962C8B-B14F-4D97-AF65-F5344CB8AC3E}">
        <p14:creationId xmlns:p14="http://schemas.microsoft.com/office/powerpoint/2010/main" val="1216035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32FE5-6767-4958-BC19-FEB80C52F373}" type="slidenum">
              <a:rPr lang="en-US"/>
              <a:pPr/>
              <a:t>21</a:t>
            </a:fld>
            <a:endParaRPr lang="en-US"/>
          </a:p>
        </p:txBody>
      </p:sp>
      <p:sp>
        <p:nvSpPr>
          <p:cNvPr id="768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768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To </a:t>
            </a:r>
            <a:r>
              <a:rPr lang="en-US" dirty="0"/>
              <a:t>prove that there are &gt; n/8 active rounds using Lemma 3, it suffices to know that, for every i, there is some other j with an n/8-neighborhood that is order-equivalent to that of i.</a:t>
            </a:r>
          </a:p>
          <a:p>
            <a:r>
              <a:rPr lang="en-US" dirty="0"/>
              <a:t>Why do we know this?</a:t>
            </a:r>
          </a:p>
          <a:p>
            <a:r>
              <a:rPr lang="en-US" dirty="0"/>
              <a:t>We know that every </a:t>
            </a:r>
            <a:r>
              <a:rPr lang="en-US" dirty="0" err="1"/>
              <a:t>i</a:t>
            </a:r>
            <a:r>
              <a:rPr lang="en-US" dirty="0"/>
              <a:t> has at least n/4k processes (including itself) with equivalent k-neighborhoods.</a:t>
            </a:r>
          </a:p>
          <a:p>
            <a:r>
              <a:rPr lang="en-US" dirty="0"/>
              <a:t>If we let k = n/8, this yields n/4k = 2, so </a:t>
            </a:r>
            <a:r>
              <a:rPr lang="en-US" dirty="0" err="1"/>
              <a:t>i</a:t>
            </a:r>
            <a:r>
              <a:rPr lang="en-US" dirty="0"/>
              <a:t> has at least one other j with equivalent n/8-nbhd.</a:t>
            </a:r>
          </a:p>
          <a:p>
            <a:endParaRPr lang="en-US" dirty="0"/>
          </a:p>
          <a:p>
            <a:r>
              <a:rPr lang="en-US" dirty="0"/>
              <a:t>Now we count the number of messages.</a:t>
            </a:r>
          </a:p>
          <a:p>
            <a:r>
              <a:rPr lang="en-US" dirty="0"/>
              <a:t>Add up the numbers for active rounds 1,…,n/8.</a:t>
            </a:r>
          </a:p>
          <a:p>
            <a:r>
              <a:rPr lang="en-US" dirty="0"/>
              <a:t>We have </a:t>
            </a:r>
            <a:r>
              <a:rPr lang="en-US" dirty="0" smtClean="0"/>
              <a:t>n/4(for 1</a:t>
            </a:r>
            <a:r>
              <a:rPr lang="en-US" dirty="0"/>
              <a:t>) + </a:t>
            </a:r>
            <a:r>
              <a:rPr lang="en-US" dirty="0" smtClean="0"/>
              <a:t>n/8(for 2</a:t>
            </a:r>
            <a:r>
              <a:rPr lang="en-US" dirty="0"/>
              <a:t>) + </a:t>
            </a:r>
            <a:r>
              <a:rPr lang="en-US" dirty="0" smtClean="0"/>
              <a:t>n/12(for 3</a:t>
            </a:r>
            <a:r>
              <a:rPr lang="en-US" dirty="0"/>
              <a:t>) +…+ </a:t>
            </a:r>
            <a:r>
              <a:rPr lang="en-US" dirty="0" smtClean="0"/>
              <a:t>2(for n/8).</a:t>
            </a:r>
          </a:p>
          <a:p>
            <a:endParaRPr lang="en-US" dirty="0" smtClean="0"/>
          </a:p>
          <a:p>
            <a:r>
              <a:rPr lang="en-US" dirty="0" smtClean="0"/>
              <a:t>This is a Harmonic Series sum.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45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59E0E-0C0D-44DC-91AA-3C8C78AEB136}" type="slidenum">
              <a:rPr lang="en-US"/>
              <a:pPr/>
              <a:t>22</a:t>
            </a:fld>
            <a:endParaRPr lang="en-US"/>
          </a:p>
        </p:txBody>
      </p:sp>
      <p:sp>
        <p:nvSpPr>
          <p:cNvPr id="788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788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Complicated construction using context-free grammar description.</a:t>
            </a:r>
          </a:p>
          <a:p>
            <a:endParaRPr lang="en-US"/>
          </a:p>
          <a:p>
            <a:r>
              <a:rPr lang="en-US"/>
              <a:t>The roundoffs affect the constants.</a:t>
            </a:r>
          </a:p>
        </p:txBody>
      </p:sp>
    </p:spTree>
    <p:extLst>
      <p:ext uri="{BB962C8B-B14F-4D97-AF65-F5344CB8AC3E}">
        <p14:creationId xmlns:p14="http://schemas.microsoft.com/office/powerpoint/2010/main" val="351159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class will study (simpler) algorithms,</a:t>
            </a:r>
            <a:r>
              <a:rPr lang="en-US" baseline="0" dirty="0" smtClean="0"/>
              <a:t> not lower bounds.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people that the slides</a:t>
            </a:r>
            <a:r>
              <a:rPr lang="en-US" baseline="0" dirty="0" smtClean="0"/>
              <a:t> will be posted on Stellar.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5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first part of this slides is review from class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local names are called “port names” in the 6.046 distributed algorithms slides.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84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“Good upper bound” generally means within a</a:t>
            </a:r>
            <a:r>
              <a:rPr lang="en-US" baseline="0" dirty="0" smtClean="0"/>
              <a:t> constant factor of the correct count.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9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599D2-DD3A-4372-803F-1314F8A51CAF}" type="slidenum">
              <a:rPr lang="en-US"/>
              <a:pPr/>
              <a:t>27</a:t>
            </a:fld>
            <a:endParaRPr lang="en-US"/>
          </a:p>
        </p:txBody>
      </p:sp>
      <p:sp>
        <p:nvSpPr>
          <p:cNvPr id="849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58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2A26E-DBE3-4102-8B98-8CCCE0CDCFD6}" type="slidenum">
              <a:rPr lang="en-US"/>
              <a:pPr/>
              <a:t>28</a:t>
            </a:fld>
            <a:endParaRPr lang="en-US"/>
          </a:p>
        </p:txBody>
      </p:sp>
      <p:sp>
        <p:nvSpPr>
          <p:cNvPr id="870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The blue values are the </a:t>
            </a:r>
            <a:r>
              <a:rPr lang="en-US" dirty="0" err="1" smtClean="0"/>
              <a:t>maxuids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6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13E12-D8B0-47DF-A8B0-20C8B716BBAE}" type="slidenum">
              <a:rPr lang="en-US"/>
              <a:pPr/>
              <a:t>29</a:t>
            </a:fld>
            <a:endParaRPr lang="en-US"/>
          </a:p>
        </p:txBody>
      </p:sp>
      <p:sp>
        <p:nvSpPr>
          <p:cNvPr id="890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The messages everyone</a:t>
            </a:r>
            <a:r>
              <a:rPr lang="en-US" baseline="0" dirty="0" smtClean="0"/>
              <a:t> sends.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17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D6AB6-386D-436E-9573-AA7835D5FDFA}" type="slidenum">
              <a:rPr lang="en-US"/>
              <a:pPr/>
              <a:t>30</a:t>
            </a:fld>
            <a:endParaRPr lang="en-US"/>
          </a:p>
        </p:txBody>
      </p:sp>
      <p:sp>
        <p:nvSpPr>
          <p:cNvPr id="911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9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6B0F7-9D1E-44E7-A386-9D38F0506CA5}" type="slidenum">
              <a:rPr lang="en-US"/>
              <a:pPr/>
              <a:t>31</a:t>
            </a:fld>
            <a:endParaRPr lang="en-US"/>
          </a:p>
        </p:txBody>
      </p:sp>
      <p:sp>
        <p:nvSpPr>
          <p:cNvPr id="931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75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C9043-72EF-4876-A813-7848C79DAD2F}" type="slidenum">
              <a:rPr lang="en-US"/>
              <a:pPr/>
              <a:t>32</a:t>
            </a:fld>
            <a:endParaRPr lang="en-US"/>
          </a:p>
        </p:txBody>
      </p:sp>
      <p:sp>
        <p:nvSpPr>
          <p:cNvPr id="952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81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20AF4-7EAA-43E6-9048-39D4C6604E80}" type="slidenum">
              <a:rPr lang="en-US"/>
              <a:pPr/>
              <a:t>33</a:t>
            </a:fld>
            <a:endParaRPr lang="en-US"/>
          </a:p>
        </p:txBody>
      </p:sp>
      <p:sp>
        <p:nvSpPr>
          <p:cNvPr id="972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0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49B53-FDD9-4C9D-870A-6D91F01CA81E}" type="slidenum">
              <a:rPr lang="en-US"/>
              <a:pPr/>
              <a:t>34</a:t>
            </a:fld>
            <a:endParaRPr lang="en-US"/>
          </a:p>
        </p:txBody>
      </p:sp>
      <p:sp>
        <p:nvSpPr>
          <p:cNvPr id="993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lower bound idea is for any type of UID space,</a:t>
            </a:r>
            <a:r>
              <a:rPr lang="en-US" baseline="0" dirty="0" smtClean="0"/>
              <a:t> UIDs accessible using any operations.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Choose these two rings to have disjoint sets of UIDs.</a:t>
            </a:r>
          </a:p>
          <a:p>
            <a:endParaRPr lang="en-US" dirty="0" smtClean="0"/>
          </a:p>
          <a:p>
            <a:r>
              <a:rPr lang="en-US" dirty="0" smtClean="0"/>
              <a:t>This argument is somewhat informal.  </a:t>
            </a:r>
          </a:p>
          <a:p>
            <a:r>
              <a:rPr lang="en-US" dirty="0" smtClean="0"/>
              <a:t>Next</a:t>
            </a:r>
            <a:r>
              <a:rPr lang="en-US" baseline="0" dirty="0" smtClean="0"/>
              <a:t> we will see a more formal treatment of a related result---a lower bound on the number of (single-hop)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6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8B8EC-A07E-4137-AFD3-D6A928CD370A}" type="slidenum">
              <a:rPr lang="en-US"/>
              <a:pPr/>
              <a:t>35</a:t>
            </a:fld>
            <a:endParaRPr lang="en-US"/>
          </a:p>
        </p:txBody>
      </p:sp>
      <p:sp>
        <p:nvSpPr>
          <p:cNvPr id="1013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3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98C5-0E61-43FF-B2A5-070F42A0E4C2}" type="slidenum">
              <a:rPr lang="en-US"/>
              <a:pPr/>
              <a:t>36</a:t>
            </a:fld>
            <a:endParaRPr lang="en-US"/>
          </a:p>
        </p:txBody>
      </p:sp>
      <p:sp>
        <p:nvSpPr>
          <p:cNvPr id="1034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3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C5784-94C8-44F4-A2C8-F12FF1454C71}" type="slidenum">
              <a:rPr lang="en-US"/>
              <a:pPr/>
              <a:t>37</a:t>
            </a:fld>
            <a:endParaRPr lang="en-US"/>
          </a:p>
        </p:txBody>
      </p:sp>
      <p:sp>
        <p:nvSpPr>
          <p:cNvPr id="1054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3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9A5AB-D8FD-4CAC-89E6-307826E493D3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2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A7E8DA-A40D-425E-8FD0-EA89B5235F88}" type="slidenum">
              <a:rPr lang="en-US"/>
              <a:pPr/>
              <a:t>39</a:t>
            </a:fld>
            <a:endParaRPr lang="en-US"/>
          </a:p>
        </p:txBody>
      </p:sp>
      <p:sp>
        <p:nvSpPr>
          <p:cNvPr id="1095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0957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Diameter = 4, so stop after 4 rounds.</a:t>
            </a:r>
          </a:p>
          <a:p>
            <a:r>
              <a:rPr lang="en-US"/>
              <a:t>E.g., distance from 3 to 2 is 4 (via 1 to 4 to 5)</a:t>
            </a:r>
          </a:p>
          <a:p>
            <a:r>
              <a:rPr lang="en-US"/>
              <a:t>The circled node, 6, is the leader.</a:t>
            </a:r>
          </a:p>
        </p:txBody>
      </p:sp>
    </p:spTree>
    <p:extLst>
      <p:ext uri="{BB962C8B-B14F-4D97-AF65-F5344CB8AC3E}">
        <p14:creationId xmlns:p14="http://schemas.microsoft.com/office/powerpoint/2010/main" val="1856988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6CDAB-CBB4-46E3-B610-8A130CAA00FC}" type="slidenum">
              <a:rPr lang="en-US"/>
              <a:pPr/>
              <a:t>41</a:t>
            </a:fld>
            <a:endParaRPr lang="en-US"/>
          </a:p>
        </p:txBody>
      </p:sp>
      <p:sp>
        <p:nvSpPr>
          <p:cNvPr id="1136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The idea is really obvious:  Messages propagate to the indicated</a:t>
            </a:r>
            <a:r>
              <a:rPr lang="en-US" baseline="0" dirty="0" smtClean="0"/>
              <a:t> distance.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28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B853-EB65-4811-9553-18C105BCED76}" type="slidenum">
              <a:rPr lang="en-US"/>
              <a:pPr/>
              <a:t>43</a:t>
            </a:fld>
            <a:endParaRPr lang="en-US"/>
          </a:p>
        </p:txBody>
      </p:sp>
      <p:sp>
        <p:nvSpPr>
          <p:cNvPr id="1198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1981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Rerun the previous animation with the extra messages pruned out.</a:t>
            </a:r>
          </a:p>
        </p:txBody>
      </p:sp>
    </p:spTree>
    <p:extLst>
      <p:ext uri="{BB962C8B-B14F-4D97-AF65-F5344CB8AC3E}">
        <p14:creationId xmlns:p14="http://schemas.microsoft.com/office/powerpoint/2010/main" val="3899069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9A4AD-5A2A-4259-9076-23E73654B406}" type="slidenum">
              <a:rPr lang="en-US"/>
              <a:pPr/>
              <a:t>44</a:t>
            </a:fld>
            <a:endParaRPr lang="en-US"/>
          </a:p>
        </p:txBody>
      </p:sp>
      <p:sp>
        <p:nvSpPr>
          <p:cNvPr id="1218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86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B84258-E347-4498-B7D7-238BD86F10DB}" type="slidenum">
              <a:rPr lang="en-US"/>
              <a:pPr/>
              <a:t>45</a:t>
            </a:fld>
            <a:endParaRPr lang="en-US"/>
          </a:p>
        </p:txBody>
      </p:sp>
      <p:sp>
        <p:nvSpPr>
          <p:cNvPr id="1239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2390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The red numbers indicate max-uids at nodes that have already sent out the same uid.</a:t>
            </a:r>
          </a:p>
          <a:p>
            <a:r>
              <a:rPr lang="en-US"/>
              <a:t>So these don’t represent new info, and needn’t be sent again.</a:t>
            </a:r>
          </a:p>
          <a:p>
            <a:r>
              <a:rPr lang="en-US"/>
              <a:t>The blue numbers represent new info.</a:t>
            </a:r>
          </a:p>
        </p:txBody>
      </p:sp>
    </p:spTree>
    <p:extLst>
      <p:ext uri="{BB962C8B-B14F-4D97-AF65-F5344CB8AC3E}">
        <p14:creationId xmlns:p14="http://schemas.microsoft.com/office/powerpoint/2010/main" val="2461544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C2FEF-AC75-4DF3-A7C8-AD45E7039C41}" type="slidenum">
              <a:rPr lang="en-US"/>
              <a:pPr/>
              <a:t>46</a:t>
            </a:fld>
            <a:endParaRPr lang="en-US"/>
          </a:p>
        </p:txBody>
      </p:sp>
      <p:sp>
        <p:nvSpPr>
          <p:cNvPr id="1259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D22D3-3F03-4B83-9CC4-8A103483B4FD}" type="slidenum">
              <a:rPr lang="en-US"/>
              <a:pPr/>
              <a:t>7</a:t>
            </a:fld>
            <a:endParaRPr lang="en-US"/>
          </a:p>
        </p:txBody>
      </p:sp>
      <p:sp>
        <p:nvSpPr>
          <p:cNvPr id="1638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This argument is more difficult.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491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63648-F9A6-4D3D-A1AC-C2E51F9C572E}" type="slidenum">
              <a:rPr lang="en-US"/>
              <a:pPr/>
              <a:t>47</a:t>
            </a:fld>
            <a:endParaRPr lang="en-US"/>
          </a:p>
        </p:txBody>
      </p:sp>
      <p:sp>
        <p:nvSpPr>
          <p:cNvPr id="1280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280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Now only 1,2,3, and 4 send out their max-uid values.</a:t>
            </a:r>
          </a:p>
        </p:txBody>
      </p:sp>
    </p:spTree>
    <p:extLst>
      <p:ext uri="{BB962C8B-B14F-4D97-AF65-F5344CB8AC3E}">
        <p14:creationId xmlns:p14="http://schemas.microsoft.com/office/powerpoint/2010/main" val="32090260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4C0C1-0839-4472-8382-4F1E579934AE}" type="slidenum">
              <a:rPr lang="en-US"/>
              <a:pPr/>
              <a:t>48</a:t>
            </a:fld>
            <a:endParaRPr lang="en-US"/>
          </a:p>
        </p:txBody>
      </p:sp>
      <p:sp>
        <p:nvSpPr>
          <p:cNvPr id="1300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58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5FD36-1F82-451A-8ADD-1F712BACCA2C}" type="slidenum">
              <a:rPr lang="en-US"/>
              <a:pPr/>
              <a:t>49</a:t>
            </a:fld>
            <a:endParaRPr lang="en-US"/>
          </a:p>
        </p:txBody>
      </p:sp>
      <p:sp>
        <p:nvSpPr>
          <p:cNvPr id="1320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18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5D58C-B16F-40B3-A646-24CE1CEA4202}" type="slidenum">
              <a:rPr lang="en-US"/>
              <a:pPr/>
              <a:t>50</a:t>
            </a:fld>
            <a:endParaRPr lang="en-US"/>
          </a:p>
        </p:txBody>
      </p:sp>
      <p:sp>
        <p:nvSpPr>
          <p:cNvPr id="1341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3414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Now only 1 and 5 send.</a:t>
            </a:r>
          </a:p>
        </p:txBody>
      </p:sp>
    </p:spTree>
    <p:extLst>
      <p:ext uri="{BB962C8B-B14F-4D97-AF65-F5344CB8AC3E}">
        <p14:creationId xmlns:p14="http://schemas.microsoft.com/office/powerpoint/2010/main" val="36668731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4C488-0DDC-44B5-9A23-6E0E2FB13DD9}" type="slidenum">
              <a:rPr lang="en-US"/>
              <a:pPr/>
              <a:t>51</a:t>
            </a:fld>
            <a:endParaRPr lang="en-US"/>
          </a:p>
        </p:txBody>
      </p:sp>
      <p:sp>
        <p:nvSpPr>
          <p:cNvPr id="1361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361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Only 2 receives new information at round 3.</a:t>
            </a:r>
          </a:p>
        </p:txBody>
      </p:sp>
    </p:spTree>
    <p:extLst>
      <p:ext uri="{BB962C8B-B14F-4D97-AF65-F5344CB8AC3E}">
        <p14:creationId xmlns:p14="http://schemas.microsoft.com/office/powerpoint/2010/main" val="165089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0AFBC-AC84-42E6-BD1B-30D8EB2E7B40}" type="slidenum">
              <a:rPr lang="en-US"/>
              <a:pPr/>
              <a:t>52</a:t>
            </a:fld>
            <a:endParaRPr lang="en-US"/>
          </a:p>
        </p:txBody>
      </p:sp>
      <p:sp>
        <p:nvSpPr>
          <p:cNvPr id="1382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87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9A071-75F9-484C-911C-E1AB8147D54D}" type="slidenum">
              <a:rPr lang="en-US"/>
              <a:pPr/>
              <a:t>53</a:t>
            </a:fld>
            <a:endParaRPr lang="en-US"/>
          </a:p>
        </p:txBody>
      </p:sp>
      <p:sp>
        <p:nvSpPr>
          <p:cNvPr id="1402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402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83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9CE07-196E-4E82-A258-BB79BC4A11E7}" type="slidenum">
              <a:rPr lang="en-US"/>
              <a:pPr/>
              <a:t>54</a:t>
            </a:fld>
            <a:endParaRPr lang="en-US"/>
          </a:p>
        </p:txBody>
      </p:sp>
      <p:sp>
        <p:nvSpPr>
          <p:cNvPr id="1423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94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0649E-2672-4562-9DAE-25F67B2F9231}" type="slidenum">
              <a:rPr lang="en-US"/>
              <a:pPr/>
              <a:t>56</a:t>
            </a:fld>
            <a:endParaRPr lang="en-US"/>
          </a:p>
        </p:txBody>
      </p:sp>
      <p:sp>
        <p:nvSpPr>
          <p:cNvPr id="1464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It’s like an invariant of the combination</a:t>
            </a:r>
            <a:r>
              <a:rPr lang="en-US" baseline="0" dirty="0" smtClean="0"/>
              <a:t> of the two</a:t>
            </a:r>
            <a:r>
              <a:rPr lang="en-US" dirty="0" smtClean="0"/>
              <a:t>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441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proving a simulation relation, it’s often helpful to state and prove some</a:t>
            </a:r>
            <a:r>
              <a:rPr lang="en-US" baseline="0" dirty="0" smtClean="0"/>
              <a:t> basic invariants about the new optimized algorithm.</a:t>
            </a:r>
          </a:p>
          <a:p>
            <a:endParaRPr lang="en-US" baseline="0" dirty="0" smtClean="0"/>
          </a:p>
          <a:p>
            <a:r>
              <a:rPr lang="en-US" dirty="0" smtClean="0"/>
              <a:t>We’re leaving</a:t>
            </a:r>
            <a:r>
              <a:rPr lang="en-US" baseline="0" dirty="0" smtClean="0"/>
              <a:t> out the proof of the key invariant here.  It’s straightforward, but a bit detailed and tedious.  It’s in the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73408-A4BF-48A9-B504-0FF6553A16AA}" type="slidenum">
              <a:rPr lang="en-US"/>
              <a:pPr/>
              <a:t>8</a:t>
            </a:fld>
            <a:endParaRPr lang="en-US"/>
          </a:p>
        </p:txBody>
      </p:sp>
      <p:sp>
        <p:nvSpPr>
          <p:cNvPr id="604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Formalized </a:t>
            </a:r>
            <a:r>
              <a:rPr lang="en-US" dirty="0"/>
              <a:t>a little better in book; done </a:t>
            </a:r>
            <a:r>
              <a:rPr lang="en-US" dirty="0" smtClean="0"/>
              <a:t>more carefully </a:t>
            </a:r>
            <a:r>
              <a:rPr lang="en-US" dirty="0"/>
              <a:t>in research paper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terms of a LISP S-expression representation of the states,</a:t>
            </a:r>
            <a:r>
              <a:rPr lang="en-US" baseline="0" dirty="0" smtClean="0"/>
              <a:t> which explicitly keeps track of the process’s history, including messages received.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202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43931-7D2F-49AF-B297-F4871EEF7671}" type="slidenum">
              <a:rPr lang="en-US"/>
              <a:pPr/>
              <a:t>58</a:t>
            </a:fld>
            <a:endParaRPr lang="en-US"/>
          </a:p>
        </p:txBody>
      </p:sp>
      <p:sp>
        <p:nvSpPr>
          <p:cNvPr id="1505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Adam </a:t>
            </a:r>
            <a:r>
              <a:rPr lang="en-US" dirty="0" err="1" smtClean="0"/>
              <a:t>Chlipala’s</a:t>
            </a:r>
            <a:r>
              <a:rPr lang="en-US" dirty="0" smtClean="0"/>
              <a:t> group does formal machine proofs of distributed algorithms, and many other things.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A good project for this course might be to use theorem-provers to prove some distributed algorithms (if you already know how to use a theorem-prover).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664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45CEB-7B1A-4144-8B9C-A8C87E5235D1}" type="slidenum">
              <a:rPr lang="en-US"/>
              <a:pPr/>
              <a:t>61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tree representation is distributed.</a:t>
            </a:r>
          </a:p>
        </p:txBody>
      </p:sp>
    </p:spTree>
    <p:extLst>
      <p:ext uri="{BB962C8B-B14F-4D97-AF65-F5344CB8AC3E}">
        <p14:creationId xmlns:p14="http://schemas.microsoft.com/office/powerpoint/2010/main" val="31646256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8895B-79A3-4CB3-91ED-11F4FA6485F8}" type="slidenum">
              <a:rPr lang="en-US"/>
              <a:pPr/>
              <a:t>62</a:t>
            </a:fld>
            <a:endParaRPr lang="en-US"/>
          </a:p>
        </p:txBody>
      </p:sp>
      <p:sp>
        <p:nvSpPr>
          <p:cNvPr id="1802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802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23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DCBAB-FA40-44BB-9B3F-30DCC00A0A2D}" type="slidenum">
              <a:rPr lang="en-US"/>
              <a:pPr/>
              <a:t>63</a:t>
            </a:fld>
            <a:endParaRPr lang="en-US"/>
          </a:p>
        </p:txBody>
      </p:sp>
      <p:sp>
        <p:nvSpPr>
          <p:cNvPr id="1822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822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This is a BF spanning tree.  In this case, it happens to be unique</a:t>
            </a:r>
            <a:r>
              <a:rPr lang="en-US" dirty="0" smtClean="0"/>
              <a:t>.  The arrows are pointed from parent to child instead of child to </a:t>
            </a:r>
            <a:r>
              <a:rPr lang="en-US" dirty="0" smtClean="0"/>
              <a:t>parent</a:t>
            </a:r>
            <a:r>
              <a:rPr lang="en-US" baseline="0" dirty="0" smtClean="0"/>
              <a:t> as one might think.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93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F782E-5737-41FB-97F3-720F86621310}" type="slidenum">
              <a:rPr lang="en-US"/>
              <a:pPr/>
              <a:t>64</a:t>
            </a:fld>
            <a:endParaRPr lang="en-US"/>
          </a:p>
        </p:txBody>
      </p:sp>
      <p:sp>
        <p:nvSpPr>
          <p:cNvPr id="1843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843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State variables:  mark flag, parent pointer, new-info flag (indicates when parent has just been set up, before sending the search message).</a:t>
            </a:r>
          </a:p>
          <a:p>
            <a:endParaRPr lang="en-US"/>
          </a:p>
          <a:p>
            <a:r>
              <a:rPr lang="en-US"/>
              <a:t>Yields a BFS tree because the branches are all created synchronously.</a:t>
            </a:r>
          </a:p>
        </p:txBody>
      </p:sp>
    </p:spTree>
    <p:extLst>
      <p:ext uri="{BB962C8B-B14F-4D97-AF65-F5344CB8AC3E}">
        <p14:creationId xmlns:p14="http://schemas.microsoft.com/office/powerpoint/2010/main" val="32059744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0E269-05A5-4E0F-B42A-E7108FA8982E}" type="slidenum">
              <a:rPr lang="en-US"/>
              <a:pPr/>
              <a:t>65</a:t>
            </a:fld>
            <a:endParaRPr lang="en-US"/>
          </a:p>
        </p:txBody>
      </p:sp>
      <p:sp>
        <p:nvSpPr>
          <p:cNvPr id="1884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65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B9C5C-DAA9-4F1F-8862-E1419325155A}" type="slidenum">
              <a:rPr lang="en-US"/>
              <a:pPr/>
              <a:t>66</a:t>
            </a:fld>
            <a:endParaRPr lang="en-US"/>
          </a:p>
        </p:txBody>
      </p:sp>
      <p:sp>
        <p:nvSpPr>
          <p:cNvPr id="190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90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22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CBBAE-A91F-4065-AEE9-0AEDE90E58BB}" type="slidenum">
              <a:rPr lang="en-US"/>
              <a:pPr/>
              <a:t>67</a:t>
            </a:fld>
            <a:endParaRPr lang="en-US"/>
          </a:p>
        </p:txBody>
      </p:sp>
      <p:sp>
        <p:nvSpPr>
          <p:cNvPr id="1925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925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51DB3-03D6-4684-87F4-C0BCCDDA8C0F}" type="slidenum">
              <a:rPr lang="en-US"/>
              <a:pPr/>
              <a:t>68</a:t>
            </a:fld>
            <a:endParaRPr lang="en-US"/>
          </a:p>
        </p:txBody>
      </p:sp>
      <p:sp>
        <p:nvSpPr>
          <p:cNvPr id="1945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945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2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74757-407E-4002-9DB0-BA675042977A}" type="slidenum">
              <a:rPr lang="en-US"/>
              <a:pPr/>
              <a:t>69</a:t>
            </a:fld>
            <a:endParaRPr lang="en-US"/>
          </a:p>
        </p:txBody>
      </p:sp>
      <p:sp>
        <p:nvSpPr>
          <p:cNvPr id="1966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966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a ring with a lot of symmetry because it’s costly to break symmetry.</a:t>
            </a:r>
          </a:p>
          <a:p>
            <a:r>
              <a:rPr lang="en-US" dirty="0" smtClean="0"/>
              <a:t>Last time we saw</a:t>
            </a:r>
            <a:r>
              <a:rPr lang="en-US" baseline="0" dirty="0" smtClean="0"/>
              <a:t> a case without UIDs where it’s impossible to break symmetry.  Now it is possible, but it can be costly.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56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BDB10-1C7E-4D84-96F1-A8CBF2AB3566}" type="slidenum">
              <a:rPr lang="en-US"/>
              <a:pPr/>
              <a:t>70</a:t>
            </a:fld>
            <a:endParaRPr lang="en-US"/>
          </a:p>
        </p:txBody>
      </p:sp>
      <p:sp>
        <p:nvSpPr>
          <p:cNvPr id="1986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986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84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431FC-82CB-4932-B683-C7BD3EB4AD89}" type="slidenum">
              <a:rPr lang="en-US"/>
              <a:pPr/>
              <a:t>71</a:t>
            </a:fld>
            <a:endParaRPr lang="en-US"/>
          </a:p>
        </p:txBody>
      </p:sp>
      <p:sp>
        <p:nvSpPr>
          <p:cNvPr id="2007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007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76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9146E-3006-4DFF-B3DA-BA0DDC5E47CC}" type="slidenum">
              <a:rPr lang="en-US"/>
              <a:pPr/>
              <a:t>72</a:t>
            </a:fld>
            <a:endParaRPr lang="en-US"/>
          </a:p>
        </p:txBody>
      </p:sp>
      <p:sp>
        <p:nvSpPr>
          <p:cNvPr id="2027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027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66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35DE7-7F19-48EA-BF98-8DE8F933BE63}" type="slidenum">
              <a:rPr lang="en-US"/>
              <a:pPr/>
              <a:t>73</a:t>
            </a:fld>
            <a:endParaRPr lang="en-US"/>
          </a:p>
        </p:txBody>
      </p:sp>
      <p:sp>
        <p:nvSpPr>
          <p:cNvPr id="2048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048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00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0BDB8-B4AB-4F5E-8C89-8A49C347D6BB}" type="slidenum">
              <a:rPr lang="en-US"/>
              <a:pPr/>
              <a:t>74</a:t>
            </a:fld>
            <a:endParaRPr lang="en-US"/>
          </a:p>
        </p:txBody>
      </p:sp>
      <p:sp>
        <p:nvSpPr>
          <p:cNvPr id="2068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068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20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2A5B9-7DA1-47CE-868A-E14482B167ED}" type="slidenum">
              <a:rPr lang="en-US"/>
              <a:pPr/>
              <a:t>75</a:t>
            </a:fld>
            <a:endParaRPr lang="en-US"/>
          </a:p>
        </p:txBody>
      </p:sp>
      <p:sp>
        <p:nvSpPr>
          <p:cNvPr id="2088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088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597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8D4FA-E06E-4426-BB93-371C0AE3374D}" type="slidenum">
              <a:rPr lang="en-US"/>
              <a:pPr/>
              <a:t>76</a:t>
            </a:fld>
            <a:endParaRPr lang="en-US"/>
          </a:p>
        </p:txBody>
      </p:sp>
      <p:sp>
        <p:nvSpPr>
          <p:cNvPr id="2109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109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51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67E26-FC7E-4C7D-A332-D85E4D911FF8}" type="slidenum">
              <a:rPr lang="en-US"/>
              <a:pPr/>
              <a:t>77</a:t>
            </a:fld>
            <a:endParaRPr lang="en-US"/>
          </a:p>
        </p:txBody>
      </p:sp>
      <p:sp>
        <p:nvSpPr>
          <p:cNvPr id="2129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129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18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18EFE-55E6-434E-9628-61AE16981D1A}" type="slidenum">
              <a:rPr lang="en-US"/>
              <a:pPr/>
              <a:t>78</a:t>
            </a:fld>
            <a:endParaRPr lang="en-US"/>
          </a:p>
        </p:txBody>
      </p:sp>
      <p:sp>
        <p:nvSpPr>
          <p:cNvPr id="2150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150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No messages</a:t>
            </a:r>
            <a:r>
              <a:rPr lang="en-US" baseline="0" dirty="0" smtClean="0"/>
              <a:t> get sent now, because everyone has already sent its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649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BE997-EBFF-444D-8C6B-D0A1205E63DD}" type="slidenum">
              <a:rPr lang="en-US"/>
              <a:pPr/>
              <a:t>79</a:t>
            </a:fld>
            <a:endParaRPr lang="en-US"/>
          </a:p>
        </p:txBody>
      </p:sp>
      <p:sp>
        <p:nvSpPr>
          <p:cNvPr id="2170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170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CFE03-82DD-44B6-8D2B-955A2377CA0E}" type="slidenum">
              <a:rPr lang="en-US"/>
              <a:pPr/>
              <a:t>10</a:t>
            </a:fld>
            <a:endParaRPr lang="en-US"/>
          </a:p>
        </p:txBody>
      </p:sp>
      <p:sp>
        <p:nvSpPr>
          <p:cNvPr id="2396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39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In an active round, at least one process i sends.  So all that are symmetric with i (symmetry not yet broken) will send also.</a:t>
            </a:r>
          </a:p>
        </p:txBody>
      </p:sp>
    </p:spTree>
    <p:extLst>
      <p:ext uri="{BB962C8B-B14F-4D97-AF65-F5344CB8AC3E}">
        <p14:creationId xmlns:p14="http://schemas.microsoft.com/office/powerpoint/2010/main" val="30211250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F782E-5737-41FB-97F3-720F86621310}" type="slidenum">
              <a:rPr lang="en-US"/>
              <a:pPr/>
              <a:t>80</a:t>
            </a:fld>
            <a:endParaRPr lang="en-US"/>
          </a:p>
        </p:txBody>
      </p:sp>
      <p:sp>
        <p:nvSpPr>
          <p:cNvPr id="1843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18432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/>
              <a:t>State variables:  mark flag, parent pointer, new-info flag (indicates when parent has just been set up, before sending the search message).</a:t>
            </a:r>
          </a:p>
          <a:p>
            <a:endParaRPr lang="en-US" dirty="0"/>
          </a:p>
          <a:p>
            <a:r>
              <a:rPr lang="en-US" dirty="0"/>
              <a:t>Yields a BFS tree because the branches are all created synchronously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giving any proofs here.  Could prove this using invariants again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|E| here is number of DIRECTED edges.  Not</a:t>
            </a:r>
            <a:r>
              <a:rPr lang="en-US" baseline="0" dirty="0" smtClean="0"/>
              <a:t> sure if this is always handled consistently in the slides/book.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9660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6EAF9-5827-458D-B802-82A08AAD36A4}" type="slidenum">
              <a:rPr lang="en-US"/>
              <a:pPr/>
              <a:t>81</a:t>
            </a:fld>
            <a:endParaRPr lang="en-US"/>
          </a:p>
        </p:txBody>
      </p:sp>
      <p:sp>
        <p:nvSpPr>
          <p:cNvPr id="2211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2211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Once the parent receives the response, it can set pointers to its children.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408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depiction</a:t>
            </a:r>
            <a:r>
              <a:rPr lang="en-US" baseline="0" dirty="0" smtClean="0"/>
              <a:t> of a more general type of </a:t>
            </a:r>
            <a:r>
              <a:rPr lang="en-US" baseline="0" dirty="0" err="1" smtClean="0"/>
              <a:t>convergecast</a:t>
            </a:r>
            <a:r>
              <a:rPr lang="en-US" baseline="0" dirty="0" smtClean="0"/>
              <a:t> than what arises in this algorithm---it allows asynchrony in when the various complete messages are send and arrive.  The idea works even without any synchronization.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483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global computation, we assume a</a:t>
            </a:r>
            <a:r>
              <a:rPr lang="en-US" baseline="0" dirty="0" smtClean="0"/>
              <a:t> known source i_0.</a:t>
            </a:r>
          </a:p>
          <a:p>
            <a:r>
              <a:rPr lang="en-US" baseline="0" dirty="0" smtClean="0"/>
              <a:t>For leader election and computing diameter, no distinguished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O(n E) bound is from n executions of the BFS algorithm.</a:t>
            </a:r>
          </a:p>
          <a:p>
            <a:r>
              <a:rPr lang="en-US" baseline="0" dirty="0" smtClean="0"/>
              <a:t>The O(</a:t>
            </a:r>
            <a:r>
              <a:rPr lang="en-US" baseline="0" dirty="0" err="1" smtClean="0"/>
              <a:t>diam</a:t>
            </a:r>
            <a:r>
              <a:rPr lang="en-US" baseline="0" dirty="0" smtClean="0"/>
              <a:t> E) bound recognizes that each edge could carry only one message per round---can piggyback those of different </a:t>
            </a:r>
            <a:r>
              <a:rPr lang="en-US" baseline="0" dirty="0" smtClean="0"/>
              <a:t>algorithms and count them as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8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811061-E605-4E80-87F6-3E508401F2A5}" type="slidenum">
              <a:rPr lang="en-US"/>
              <a:pPr/>
              <a:t>87</a:t>
            </a:fld>
            <a:endParaRPr 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aseline="0" dirty="0" smtClean="0"/>
              <a:t>Cost could be a charge to traverse the edge.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Total weight of a path.</a:t>
            </a:r>
          </a:p>
          <a:p>
            <a:r>
              <a:rPr lang="en-US" baseline="0" dirty="0" smtClean="0"/>
              <a:t>Shortest path = path with min total weight.</a:t>
            </a:r>
          </a:p>
          <a:p>
            <a:r>
              <a:rPr lang="en-US" baseline="0" dirty="0" smtClean="0"/>
              <a:t>Mixture of terminology.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Define the weighted distance from one node to another to be the total weight of a shortest path between the nodes.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662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74C4D8-1767-4627-8997-209E2345947B}" type="slidenum">
              <a:rPr lang="en-US"/>
              <a:pPr/>
              <a:t>88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0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66E993-878F-4A1B-8F00-132D96093F18}" type="slidenum">
              <a:rPr lang="en-US"/>
              <a:pPr/>
              <a:t>89</a:t>
            </a:fld>
            <a:endParaRPr 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04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called a “relaxation algorithm”.</a:t>
            </a:r>
          </a:p>
          <a:p>
            <a:endParaRPr lang="en-US" dirty="0" smtClean="0"/>
          </a:p>
          <a:p>
            <a:r>
              <a:rPr lang="en-US" dirty="0" smtClean="0"/>
              <a:t>The min is taken over all in-</a:t>
            </a:r>
            <a:r>
              <a:rPr lang="en-US" dirty="0" err="1" smtClean="0"/>
              <a:t>nbrs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dist</a:t>
            </a:r>
            <a:r>
              <a:rPr lang="en-US" dirty="0" smtClean="0"/>
              <a:t> decreases there is some neighbor whose</a:t>
            </a:r>
            <a:r>
              <a:rPr lang="en-US" baseline="0" dirty="0" smtClean="0"/>
              <a:t> message caused the decrease.  Make that the new 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0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k-neighborhood is a sequence, read off clockwise around the 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</a:t>
            </a:r>
            <a:r>
              <a:rPr lang="en-US" baseline="0" dirty="0" smtClean="0"/>
              <a:t> precisely, t</a:t>
            </a:r>
            <a:r>
              <a:rPr lang="en-US" dirty="0" smtClean="0"/>
              <a:t>he “corresponding” definition also requires that all the UIDs in state s are chosen from the u’s, all the UIDs</a:t>
            </a:r>
            <a:r>
              <a:rPr lang="en-US" baseline="0" dirty="0" smtClean="0"/>
              <a:t> in state t are chosen from the v’s.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803C-146D-406E-B575-E96C64D636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2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F6372-9C0C-48CE-844D-9E3E949C116C}" type="slidenum">
              <a:rPr lang="en-US"/>
              <a:pPr/>
              <a:t>12</a:t>
            </a:fld>
            <a:endParaRPr lang="en-US"/>
          </a:p>
        </p:txBody>
      </p:sp>
      <p:sp>
        <p:nvSpPr>
          <p:cNvPr id="665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22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/>
              <a:t>This doesn’t correspond exactly with the earlier paraphrase of Lemma 2,</a:t>
            </a:r>
            <a:r>
              <a:rPr lang="en-US" baseline="0" dirty="0" smtClean="0"/>
              <a:t> though it’s probably close enough.  If we know that the states correspond, and the algorithm is comparison-based, then it follows that the processes will make the same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274-B6FE-4598-BDC1-B20688A4262C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5EAB-E315-4D2A-B7C7-382E9DB5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6.852: Distributed Algorithms</a:t>
            </a:r>
            <a:br>
              <a:rPr lang="en-US" dirty="0"/>
            </a:br>
            <a:r>
              <a:rPr lang="en-US" dirty="0"/>
              <a:t>Fall,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Lecture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17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1188" cy="10604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Proof overview, cont’d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6363"/>
                <a:ext cx="8228013" cy="5100637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/>
              </a:bodyPr>
              <a:lstStyle/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hoose </a:t>
                </a:r>
                <a:r>
                  <a:rPr lang="en-US" sz="2400" dirty="0"/>
                  <a:t>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baseline="-25000" dirty="0" err="1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with a </a:t>
                </a:r>
                <a:r>
                  <a:rPr lang="en-US" sz="2400" dirty="0" smtClean="0"/>
                  <a:t>lot </a:t>
                </a:r>
                <a:r>
                  <a:rPr lang="en-US" sz="2400" dirty="0"/>
                  <a:t>of symmetry </a:t>
                </a:r>
                <a:r>
                  <a:rPr lang="en-US" sz="2400" dirty="0" smtClean="0"/>
                  <a:t>in the </a:t>
                </a:r>
                <a:r>
                  <a:rPr lang="en-US" sz="2400" dirty="0"/>
                  <a:t>ordering pattern of UIDs</a:t>
                </a:r>
                <a:r>
                  <a:rPr lang="en-US" sz="2400" dirty="0" smtClean="0"/>
                  <a:t>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Informal lemma statements:</a:t>
                </a:r>
                <a:endParaRPr lang="en-US" sz="2400" dirty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400" dirty="0"/>
                  <a:t>  Processes whose neighborhoods have the same ordering </a:t>
                </a:r>
                <a:r>
                  <a:rPr lang="en-US" sz="2400" dirty="0" smtClean="0"/>
                  <a:t>pattern act the same, </a:t>
                </a:r>
                <a:r>
                  <a:rPr lang="en-US" sz="2400" dirty="0"/>
                  <a:t>until information from outside their neighborhoods reaches them.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3:</a:t>
                </a:r>
                <a:r>
                  <a:rPr lang="en-US" sz="2400" dirty="0"/>
                  <a:t>  If </a:t>
                </a:r>
                <a:r>
                  <a:rPr lang="en-US" sz="2400" dirty="0" smtClean="0"/>
                  <a:t>two </a:t>
                </a:r>
                <a:r>
                  <a:rPr lang="en-US" sz="2400" dirty="0"/>
                  <a:t>processes </a:t>
                </a:r>
                <a:r>
                  <a:rPr lang="en-US" sz="2400" dirty="0" smtClean="0"/>
                  <a:t>have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large order-equivalent neighborhoods, then many active rounds are needed to break </a:t>
                </a:r>
                <a:r>
                  <a:rPr lang="en-US" sz="2400" dirty="0" smtClean="0"/>
                  <a:t>symmetry between them.</a:t>
                </a:r>
                <a:endParaRPr lang="en-US" sz="2400" dirty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4:</a:t>
                </a:r>
                <a:r>
                  <a:rPr lang="en-US" sz="2400" dirty="0"/>
                  <a:t>  If the ring has enough processes with large-enough order-equivalent neighborhoods, then during each active round many processes send </a:t>
                </a:r>
                <a:r>
                  <a:rPr lang="en-US" sz="2400" dirty="0" smtClean="0"/>
                  <a:t>messages.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Now, the details…</a:t>
                </a:r>
                <a:endParaRPr lang="en-US" sz="2400" dirty="0"/>
              </a:p>
            </p:txBody>
          </p:sp>
        </mc:Choice>
        <mc:Fallback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6363"/>
                <a:ext cx="8228013" cy="5100637"/>
              </a:xfrm>
              <a:blipFill rotWithShape="1">
                <a:blip r:embed="rId3"/>
                <a:stretch>
                  <a:fillRect t="-2628" r="-1407" b="-2509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749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A round is </a:t>
                </a:r>
                <a:r>
                  <a:rPr lang="en-US" sz="2400" dirty="0">
                    <a:solidFill>
                      <a:srgbClr val="990033"/>
                    </a:solidFill>
                  </a:rPr>
                  <a:t>active </a:t>
                </a:r>
                <a:r>
                  <a:rPr lang="en-US" sz="2400" dirty="0"/>
                  <a:t>if </a:t>
                </a:r>
                <a:r>
                  <a:rPr lang="en-US" sz="2400" dirty="0" smtClean="0"/>
                  <a:t>some process sends a </a:t>
                </a:r>
                <a:r>
                  <a:rPr lang="en-US" sz="2400" dirty="0"/>
                  <a:t>(non-null) </a:t>
                </a:r>
                <a:r>
                  <a:rPr lang="en-US" sz="2400" dirty="0" smtClean="0"/>
                  <a:t>message in that </a:t>
                </a:r>
                <a:r>
                  <a:rPr lang="en-US" sz="2400" dirty="0"/>
                  <a:t>round.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-neighborhood </a:t>
                </a:r>
                <a:r>
                  <a:rPr lang="en-US" sz="2400" dirty="0"/>
                  <a:t>of a process: 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processes within distance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on both sides.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Tuples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sz="2400" i="1" baseline="-15000" dirty="0">
                            <a:latin typeface="Cambria Math"/>
                          </a:rPr>
                          <m:t>1</m:t>
                        </m:r>
                        <m:r>
                          <a:rPr lang="en-US" sz="2400" i="1" dirty="0">
                            <a:latin typeface="Cambria Math"/>
                          </a:rPr>
                          <m:t>, </m:t>
                        </m:r>
                        <m:r>
                          <a:rPr lang="en-US" sz="2400" i="1" dirty="0">
                            <a:latin typeface="Cambria Math"/>
                          </a:rPr>
                          <m:t>𝑢</m:t>
                        </m:r>
                        <m:r>
                          <a:rPr lang="en-US" sz="2400" i="1" baseline="-15000" dirty="0">
                            <a:latin typeface="Cambria Math"/>
                          </a:rPr>
                          <m:t>2</m:t>
                        </m:r>
                        <m:r>
                          <a:rPr lang="en-US" sz="2400" i="1" dirty="0">
                            <a:latin typeface="Cambria Math"/>
                          </a:rPr>
                          <m:t>,…, </m:t>
                        </m:r>
                        <m:r>
                          <a:rPr lang="en-US" sz="2400" i="1" dirty="0" err="1">
                            <a:latin typeface="Cambria Math"/>
                          </a:rPr>
                          <m:t>𝑢</m:t>
                        </m:r>
                        <m:r>
                          <a:rPr lang="en-US" sz="2400" i="1" baseline="-15000" dirty="0" err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b="0" i="0" baseline="-1500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  <m:r>
                      <a:rPr lang="en-US" sz="2400" i="1" baseline="-15000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𝑣</m:t>
                    </m:r>
                    <m:r>
                      <a:rPr lang="en-US" sz="2400" i="1" baseline="-15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,…, </m:t>
                    </m:r>
                    <m:r>
                      <a:rPr lang="en-US" sz="2400" i="1" dirty="0" err="1">
                        <a:latin typeface="Cambria Math"/>
                      </a:rPr>
                      <m:t>𝑣</m:t>
                    </m:r>
                    <m:r>
                      <a:rPr lang="en-US" sz="2400" i="1" baseline="-15000" dirty="0" err="1">
                        <a:latin typeface="Cambria Math"/>
                      </a:rPr>
                      <m:t>𝑘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are </a:t>
                </a:r>
                <a:r>
                  <a:rPr lang="en-US" sz="2400" dirty="0">
                    <a:solidFill>
                      <a:srgbClr val="990033"/>
                    </a:solidFill>
                  </a:rPr>
                  <a:t>order-equivalent</a:t>
                </a:r>
                <a:r>
                  <a:rPr lang="en-US" sz="2400" dirty="0"/>
                  <a:t> provided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𝑢</m:t>
                    </m:r>
                    <m:r>
                      <a:rPr lang="en-US" sz="2400" i="1" baseline="-15000" dirty="0" err="1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 ≤ </m:t>
                    </m:r>
                    <m:r>
                      <a:rPr lang="en-US" sz="2400" i="1" dirty="0" err="1">
                        <a:latin typeface="Cambria Math"/>
                      </a:rPr>
                      <m:t>𝑢</m:t>
                    </m:r>
                    <m:r>
                      <a:rPr lang="en-US" sz="2400" i="1" baseline="-15000" dirty="0" err="1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dirty="0" err="1"/>
                  <a:t>iff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  <m:r>
                      <a:rPr lang="en-US" sz="2400" i="1" baseline="-15000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 ≤ </m:t>
                    </m:r>
                    <m:r>
                      <a:rPr lang="en-US" sz="2400" i="1" dirty="0" err="1">
                        <a:latin typeface="Cambria Math"/>
                      </a:rPr>
                      <m:t>𝑣</m:t>
                    </m:r>
                    <m:r>
                      <a:rPr lang="en-US" sz="2400" i="1" baseline="-15000" dirty="0" err="1">
                        <a:latin typeface="Cambria Math"/>
                      </a:rPr>
                      <m:t>𝑗</m:t>
                    </m:r>
                    <m:r>
                      <a:rPr lang="en-US" sz="2400" i="1" baseline="-33000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for </a:t>
                </a:r>
                <a:r>
                  <a:rPr lang="en-US" sz="2400" dirty="0" smtClean="0"/>
                  <a:t>all pairs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863600" lvl="1" indent="-287338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Implies </a:t>
                </a:r>
                <a:r>
                  <a:rPr lang="en-US" sz="2000" dirty="0" smtClean="0"/>
                  <a:t>the same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(&lt;, =, &gt;) </m:t>
                    </m:r>
                  </m:oMath>
                </a14:m>
                <a:r>
                  <a:rPr lang="en-US" sz="2000" dirty="0"/>
                  <a:t>relationships for all corresponding pairs.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>
                    <a:solidFill>
                      <a:srgbClr val="990033"/>
                    </a:solidFill>
                  </a:rPr>
                  <a:t>Example: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(1 3 6 5 2 7 9)  </m:t>
                    </m:r>
                  </m:oMath>
                </a14:m>
                <a:r>
                  <a:rPr lang="en-US" sz="2000" dirty="0"/>
                  <a:t>vs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.  (2 7 9 8 4 10 11)</m:t>
                    </m:r>
                  </m:oMath>
                </a14:m>
                <a:endParaRPr lang="en-US" sz="2000" dirty="0" smtClean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000" dirty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Two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process states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990033"/>
                    </a:solidFill>
                  </a:rPr>
                  <a:t>correspond </a:t>
                </a:r>
                <a:r>
                  <a:rPr lang="en-US" sz="2400" dirty="0"/>
                  <a:t>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𝑢</m:t>
                    </m:r>
                    <m:r>
                      <a:rPr lang="en-US" sz="2400" i="1" baseline="-15000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𝑢</m:t>
                    </m:r>
                    <m:r>
                      <a:rPr lang="en-US" sz="2400" i="1" baseline="-15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,…, </m:t>
                    </m:r>
                    <m:r>
                      <a:rPr lang="en-US" sz="2400" i="1" dirty="0" err="1">
                        <a:latin typeface="Cambria Math"/>
                      </a:rPr>
                      <m:t>𝑢</m:t>
                    </m:r>
                    <m:r>
                      <a:rPr lang="en-US" sz="2400" i="1" baseline="-15000" dirty="0" err="1">
                        <a:latin typeface="Cambria Math"/>
                      </a:rPr>
                      <m:t>𝑘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  <m:r>
                      <a:rPr lang="en-US" sz="2400" i="1" baseline="-15000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𝑣</m:t>
                    </m:r>
                    <m:r>
                      <a:rPr lang="en-US" sz="2400" i="1" baseline="-15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,…, </m:t>
                    </m:r>
                    <m:r>
                      <a:rPr lang="en-US" sz="2400" i="1" dirty="0" err="1">
                        <a:latin typeface="Cambria Math"/>
                      </a:rPr>
                      <m:t>𝑣</m:t>
                    </m:r>
                    <m:r>
                      <a:rPr lang="en-US" sz="2400" i="1" baseline="-15000" dirty="0" err="1">
                        <a:latin typeface="Cambria Math"/>
                      </a:rPr>
                      <m:t>𝑘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if they are identical except that occurrences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𝑢</m:t>
                    </m:r>
                    <m:r>
                      <a:rPr lang="en-US" sz="2400" i="1" baseline="-15000" dirty="0" err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/>
                  <a:t> are replaced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  <m:r>
                      <a:rPr lang="en-US" sz="2400" i="1" baseline="-1500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/>
                  <a:t> for </a:t>
                </a:r>
                <a:r>
                  <a:rPr lang="en-US" sz="2400" dirty="0" smtClean="0"/>
                  <a:t>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Analogous </a:t>
                </a:r>
                <a:r>
                  <a:rPr lang="en-US" sz="2400" dirty="0"/>
                  <a:t>definition for </a:t>
                </a:r>
                <a:r>
                  <a:rPr lang="en-US" sz="2400" dirty="0">
                    <a:solidFill>
                      <a:srgbClr val="990033"/>
                    </a:solidFill>
                  </a:rPr>
                  <a:t>corresponding messages</a:t>
                </a:r>
                <a:r>
                  <a:rPr lang="en-US" sz="24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3"/>
                <a:stretch>
                  <a:fillRect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42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Rectangle 18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/>
              <a:t>Key Lemma: </a:t>
            </a:r>
            <a:r>
              <a:rPr lang="en-US" dirty="0" smtClean="0"/>
              <a:t> Lemma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55" name="Rectangle 19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066800"/>
                <a:ext cx="8686800" cy="4800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400" dirty="0"/>
                  <a:t> 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is a comparison-based algorithm on a synchronous ring network. 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are processes whose sequences of UIDs in their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 are order-equivalent. 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sz="2400" dirty="0"/>
                  <a:t>    Then at any point </a:t>
                </a:r>
                <a:r>
                  <a:rPr lang="en-US" sz="2400" dirty="0" smtClean="0"/>
                  <a:t>after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active rounds, the states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correspond </a:t>
                </a:r>
                <a:r>
                  <a:rPr lang="en-US" sz="2400" dirty="0" err="1"/>
                  <a:t>wrt</a:t>
                </a:r>
                <a:r>
                  <a:rPr lang="en-US" sz="2400" dirty="0"/>
                  <a:t> their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-neighborhoods' UID sequences.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That is, processes with order-equivalent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 are indistinguishable until after “enough” active rounds.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Enough:</a:t>
                </a:r>
                <a:r>
                  <a:rPr lang="en-US" sz="2400" dirty="0"/>
                  <a:t>  Information has had a chance to reach the processes from outside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Example:</a:t>
                </a:r>
                <a:r>
                  <a:rPr lang="en-US" sz="2400" dirty="0"/>
                  <a:t>   5 and 8 have order-equivalent 3-neighborhoods, so must remain in corresponding states through 3 active rounds.</a:t>
                </a:r>
              </a:p>
            </p:txBody>
          </p:sp>
        </mc:Choice>
        <mc:Fallback xmlns="">
          <p:sp>
            <p:nvSpPr>
              <p:cNvPr id="65555" name="Rectangle 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66800"/>
                <a:ext cx="8686800" cy="4800600"/>
              </a:xfrm>
              <a:blipFill rotWithShape="1">
                <a:blip r:embed="rId3"/>
                <a:stretch>
                  <a:fillRect l="-982" t="-1777" r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553" name="Group 17"/>
          <p:cNvGrpSpPr>
            <a:grpSpLocks/>
          </p:cNvGrpSpPr>
          <p:nvPr/>
        </p:nvGrpSpPr>
        <p:grpSpPr bwMode="auto">
          <a:xfrm>
            <a:off x="3565525" y="5410200"/>
            <a:ext cx="4645025" cy="2590800"/>
            <a:chOff x="2246" y="3408"/>
            <a:chExt cx="2926" cy="1632"/>
          </a:xfrm>
        </p:grpSpPr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>
              <a:off x="2400" y="3648"/>
              <a:ext cx="2736" cy="13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2246" y="400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3264" y="34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2976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990033"/>
                  </a:solidFill>
                </a:rPr>
                <a:t>5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88" y="36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2448" y="37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auto">
            <a:xfrm>
              <a:off x="3888" y="340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3600" y="340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4896" y="379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224" y="34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990033"/>
                  </a:solidFill>
                </a:rPr>
                <a:t>8</a:t>
              </a:r>
            </a:p>
          </p:txBody>
        </p:sp>
        <p:sp>
          <p:nvSpPr>
            <p:cNvPr id="65551" name="Text Box 15"/>
            <p:cNvSpPr txBox="1">
              <a:spLocks noChangeArrowheads="1"/>
            </p:cNvSpPr>
            <p:nvPr/>
          </p:nvSpPr>
          <p:spPr bwMode="auto">
            <a:xfrm>
              <a:off x="4656" y="360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446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960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Proof of Lemma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8013" cy="48768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400" dirty="0"/>
                  <a:t> 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are processes whose sequences of UIDs in their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 are order-equivalent.  Then at any point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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active rounds, the states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correspond </a:t>
                </a:r>
                <a:r>
                  <a:rPr lang="en-US" sz="2400" dirty="0" err="1" smtClean="0"/>
                  <a:t>wrt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their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-neighborhoods' UID sequences.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Proof:</a:t>
                </a:r>
                <a:r>
                  <a:rPr lang="en-US" sz="2800" dirty="0"/>
                  <a:t> 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Induction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  <m:r>
                      <a:rPr lang="en-US" sz="2400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en-US" sz="2400" dirty="0"/>
                  <a:t> number of completed rounds (for </a:t>
                </a:r>
                <a:r>
                  <a:rPr lang="en-US" sz="2400" dirty="0" smtClean="0"/>
                  <a:t>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 smtClean="0"/>
                  <a:t>, consider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, and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 ≥ 0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Base: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  <m:r>
                      <a:rPr lang="en-US" sz="2400" i="1" dirty="0" smtClean="0">
                        <a:latin typeface="Cambria Math"/>
                      </a:rPr>
                      <m:t> = 0</m:t>
                    </m:r>
                  </m:oMath>
                </a14:m>
                <a:endParaRPr lang="en-US" sz="2400" dirty="0"/>
              </a:p>
              <a:p>
                <a:pPr lvl="2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Start states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identical except for UIDs.</a:t>
                </a:r>
              </a:p>
              <a:p>
                <a:pPr lvl="2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Correspond </a:t>
                </a:r>
                <a:r>
                  <a:rPr lang="en-US" sz="2000" dirty="0" smtClean="0"/>
                  <a:t>with respect to </a:t>
                </a:r>
                <a:r>
                  <a:rPr lang="en-US" sz="2000" dirty="0"/>
                  <a:t>their k-neighborhoods, for every k.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Inductive step:</a:t>
                </a:r>
                <a:r>
                  <a:rPr lang="en-US" sz="2400" dirty="0"/>
                  <a:t>  Assume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 show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5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8013" cy="4876800"/>
              </a:xfrm>
              <a:blipFill rotWithShape="1">
                <a:blip r:embed="rId3"/>
                <a:stretch>
                  <a:fillRect t="-2625" r="-259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794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Proof of Lemma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4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990600"/>
                <a:ext cx="8534400" cy="5638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400" dirty="0"/>
                  <a:t> 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have order-equivalent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-neighborhoods.  Then at any point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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active rounds,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are in corresponding states </a:t>
                </a:r>
                <a:r>
                  <a:rPr lang="en-US" sz="2400" dirty="0" err="1"/>
                  <a:t>wrt</a:t>
                </a:r>
                <a:r>
                  <a:rPr lang="en-US" sz="2400" dirty="0"/>
                  <a:t> their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-neighborhoods.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nductive </a:t>
                </a:r>
                <a:r>
                  <a:rPr lang="en-US" sz="2400" dirty="0">
                    <a:solidFill>
                      <a:srgbClr val="990033"/>
                    </a:solidFill>
                  </a:rPr>
                  <a:t>step: 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Assume this is true after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Prove it’s true after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,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Fix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have order-equivalent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-neighborhoods.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≠ </m:t>
                    </m:r>
                    <m:r>
                      <a:rPr lang="en-US" sz="2000" i="1" dirty="0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(trivial otherwise).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Assume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of the first r rounds are active.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We must show that, 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 rounds,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are in corresponding states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their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-neighborhoods.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By inductive hypothesis, 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rounds,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are in corresponding states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their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-neighborhoods.</a:t>
                </a:r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If neither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receives a non-null message at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, they make corresponding transitions, to corresponding states (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their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-neighborhoods</a:t>
                </a:r>
                <a:r>
                  <a:rPr lang="en-US" sz="2000" dirty="0" smtClean="0"/>
                  <a:t>), so the conclusion is true.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So suppose that at least one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receives a message at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2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90600"/>
                <a:ext cx="8534400" cy="5638800"/>
              </a:xfrm>
              <a:blipFill rotWithShape="1">
                <a:blip r:embed="rId2"/>
                <a:stretch>
                  <a:fillRect t="-1514" r="-571" b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30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252"/>
            <a:ext cx="8229600" cy="1143000"/>
          </a:xfrm>
        </p:spPr>
        <p:txBody>
          <a:bodyPr/>
          <a:lstStyle/>
          <a:p>
            <a:r>
              <a:rPr lang="en-US" dirty="0"/>
              <a:t>Proof of Lemma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4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562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2:</a:t>
                </a:r>
                <a:r>
                  <a:rPr lang="en-US" sz="2400" dirty="0"/>
                  <a:t>  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have order-equivalent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-neighborhoods.  Then at any point after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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active rounds,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are in corresponding states </a:t>
                </a:r>
                <a:r>
                  <a:rPr lang="en-US" sz="2400" dirty="0" err="1"/>
                  <a:t>wrt</a:t>
                </a:r>
                <a:r>
                  <a:rPr lang="en-US" sz="2400" dirty="0"/>
                  <a:t> their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>
                    <a:solidFill>
                      <a:srgbClr val="990033"/>
                    </a:solidFill>
                  </a:rPr>
                  <a:t>Inductive step, cont’d: 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So assume at least one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receives a message at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Then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rgbClr val="990033"/>
                    </a:solidFill>
                  </a:rPr>
                  <a:t>active</a:t>
                </a:r>
                <a:r>
                  <a:rPr lang="en-US" sz="2000" dirty="0"/>
                  <a:t>, and the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rounds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include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active rounds.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−1)−</m:t>
                    </m:r>
                  </m:oMath>
                </a14:m>
                <a:r>
                  <a:rPr lang="en-US" sz="2000" dirty="0" smtClean="0"/>
                  <a:t>neighborhoods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are order-equivalent, since they are included within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-neighborhoods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By inductive hypothesis, 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rounds,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are in corresponding states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their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−1)−</m:t>
                    </m:r>
                  </m:oMath>
                </a14:m>
                <a:r>
                  <a:rPr lang="en-US" sz="2000" dirty="0"/>
                  <a:t>neighborhoods, and thus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-neighborhoods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  <a:endParaRPr lang="en-US" dirty="0"/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Thus, messages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at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 smtClean="0"/>
                  <a:t> correspond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Similarly for messages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start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 in corresponding states and receive corresponding messages at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, so they make corresponding transitions and end up in corresponding </a:t>
                </a:r>
                <a:r>
                  <a:rPr lang="en-US" sz="2000" dirty="0" smtClean="0"/>
                  <a:t>states at the end of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lvl="1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 smtClean="0"/>
                  <a:t>As needed.</a:t>
                </a:r>
                <a:endParaRPr lang="en-US" sz="2000" dirty="0"/>
              </a:p>
            </p:txBody>
          </p:sp>
        </mc:Choice>
        <mc:Fallback>
          <p:sp>
            <p:nvSpPr>
              <p:cNvPr id="2334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562600"/>
              </a:xfrm>
              <a:blipFill rotWithShape="1">
                <a:blip r:embed="rId3"/>
                <a:stretch>
                  <a:fillRect t="-208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1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roof of Theorem 1,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0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4876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/>
                  <a:t>We have shown:</a:t>
                </a:r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Lemma </a:t>
                </a:r>
                <a:r>
                  <a:rPr lang="en-US" sz="2400" dirty="0">
                    <a:solidFill>
                      <a:srgbClr val="990033"/>
                    </a:solidFill>
                  </a:rPr>
                  <a:t>2:</a:t>
                </a:r>
                <a:r>
                  <a:rPr lang="en-US" sz="2400" dirty="0"/>
                  <a:t>  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have order-equivalent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-neighborhoods.  Then at any point after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sym typeface="Symbol" pitchFamily="18" charset="2"/>
                      </a:rPr>
                      <m:t>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active rounds,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are in corresponding states </a:t>
                </a:r>
                <a:r>
                  <a:rPr lang="en-US" sz="2400" dirty="0" err="1"/>
                  <a:t>wrt</a:t>
                </a:r>
                <a:r>
                  <a:rPr lang="en-US" sz="2400" dirty="0"/>
                  <a:t> their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Lemma 2 implies that many active rounds are needed to break symmetry, if there are large order-equivalent neighborhoods.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It remains to show: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There </a:t>
                </a:r>
                <a:r>
                  <a:rPr lang="en-US" sz="2000" dirty="0" smtClean="0"/>
                  <a:t>are </a:t>
                </a:r>
                <a:r>
                  <a:rPr lang="en-US" sz="2000" dirty="0"/>
                  <a:t>rings with many, and large, order-equivalent neighborhoods.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 smtClean="0"/>
                  <a:t>Having all these order-equivalent neighborhoods implies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high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communication complexity.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First, let’s see how order-equivalent neighborhoods yield </a:t>
                </a:r>
                <a:r>
                  <a:rPr lang="en-US" sz="2400" dirty="0" smtClean="0"/>
                  <a:t>high </a:t>
                </a:r>
                <a:r>
                  <a:rPr lang="en-US" sz="2400" dirty="0"/>
                  <a:t>communication complexity…</a:t>
                </a:r>
              </a:p>
            </p:txBody>
          </p:sp>
        </mc:Choice>
        <mc:Fallback xmlns="">
          <p:sp>
            <p:nvSpPr>
              <p:cNvPr id="172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4876800"/>
              </a:xfrm>
              <a:blipFill rotWithShape="1">
                <a:blip r:embed="rId3"/>
                <a:stretch>
                  <a:fillRect l="-1000" t="-1750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7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Lemma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1450"/>
                <a:ext cx="8228013" cy="450215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3:</a:t>
                </a:r>
                <a:r>
                  <a:rPr lang="en-US" sz="2400" dirty="0"/>
                  <a:t>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is a comparison-based leader-election algorithm on a synchronous ring network,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is an integer.  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    Suppose that, for every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 there is </a:t>
                </a:r>
                <a:r>
                  <a:rPr lang="en-US" sz="2400" dirty="0" smtClean="0"/>
                  <a:t>another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have order-equivalent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   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has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active rounds.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Proof:</a:t>
                </a:r>
                <a:r>
                  <a:rPr lang="en-US" sz="2400" dirty="0"/>
                  <a:t>  By contradiction.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elects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in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active rounds.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By assumption, there is a distinct process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with an order-equivalent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-neighborhood.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By Lemma 2,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are in corresponding states,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is also elected—a contradiction.</a:t>
                </a:r>
              </a:p>
            </p:txBody>
          </p:sp>
        </mc:Choice>
        <mc:Fallback xmlns=""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1450"/>
                <a:ext cx="8228013" cy="4502150"/>
              </a:xfrm>
              <a:blipFill rotWithShape="1">
                <a:blip r:embed="rId3"/>
                <a:stretch>
                  <a:fillRect t="-3518" r="-1630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164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Lemma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459788" cy="51054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Lemma 4:</a:t>
                </a:r>
                <a:r>
                  <a:rPr lang="en-US" sz="2400" dirty="0"/>
                  <a:t> 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is a comparison-based algorithm on </a:t>
                </a:r>
                <a:r>
                  <a:rPr lang="en-US" sz="2400" dirty="0" smtClean="0"/>
                  <a:t>a synchronous </a:t>
                </a:r>
                <a:r>
                  <a:rPr lang="en-US" sz="2400" dirty="0"/>
                  <a:t>ring network,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b="0" i="0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are integers.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    Suppose that the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400" dirty="0"/>
                  <a:t>-neighborhood of </a:t>
                </a:r>
                <a:r>
                  <a:rPr lang="en-US" sz="2400" dirty="0" smtClean="0"/>
                  <a:t>every </a:t>
                </a:r>
                <a:r>
                  <a:rPr lang="en-US" sz="2400" dirty="0"/>
                  <a:t>process is order-equivalent to that of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other processes.  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    Then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messages are sent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's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baseline="30000" dirty="0" err="1">
                        <a:latin typeface="Cambria Math"/>
                      </a:rPr>
                      <m:t>𝑡h</m:t>
                    </m:r>
                  </m:oMath>
                </a14:m>
                <a:r>
                  <a:rPr lang="en-US" sz="2400" dirty="0"/>
                  <a:t> active round.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Proof:</a:t>
                </a:r>
                <a:r>
                  <a:rPr lang="en-US" sz="2400" dirty="0"/>
                  <a:t>  </a:t>
                </a:r>
              </a:p>
              <a:p>
                <a:pPr lvl="1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By definition, some process sends a message 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baseline="30000" dirty="0" err="1">
                        <a:latin typeface="Cambria Math"/>
                      </a:rPr>
                      <m:t>𝑡h</m:t>
                    </m:r>
                    <m:r>
                      <a:rPr lang="en-US" sz="2000" i="1" baseline="30000" dirty="0">
                        <a:latin typeface="Cambria Math"/>
                      </a:rPr>
                      <m:t> </m:t>
                    </m:r>
                    <m:r>
                      <a:rPr lang="en-US" sz="2000" b="0" i="1" baseline="3000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active round.</a:t>
                </a:r>
              </a:p>
              <a:p>
                <a:pPr lvl="1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By assumption, 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other processes have order-equivalent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000" dirty="0" smtClean="0"/>
                  <a:t>-neighborhoods</a:t>
                </a:r>
                <a:r>
                  <a:rPr lang="en-US" sz="2000" dirty="0"/>
                  <a:t>.  </a:t>
                </a:r>
              </a:p>
              <a:p>
                <a:pPr lvl="1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By Lemma 2, immediately before this round, all these processes are in corresponding states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their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−1)−</m:t>
                    </m:r>
                  </m:oMath>
                </a14:m>
                <a:r>
                  <a:rPr lang="en-US" sz="2000" dirty="0" smtClean="0"/>
                  <a:t>neighborhoods.  </a:t>
                </a:r>
                <a:r>
                  <a:rPr lang="en-US" sz="2000" dirty="0"/>
                  <a:t>Thus, they all send messages in this round, so 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messages are sent.</a:t>
                </a:r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459788" cy="5105400"/>
              </a:xfrm>
              <a:blipFill rotWithShape="1">
                <a:blip r:embed="rId3"/>
                <a:stretch>
                  <a:fillRect t="-2628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5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31188" cy="106045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Proof of Theorem </a:t>
            </a:r>
            <a:r>
              <a:rPr lang="en-US" dirty="0" smtClean="0"/>
              <a:t>1,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7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95400"/>
                <a:ext cx="8535988" cy="54102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/>
              </a:bodyPr>
              <a:lstStyle/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We have shown: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Lemma </a:t>
                </a:r>
                <a:r>
                  <a:rPr lang="en-US" sz="2400" dirty="0">
                    <a:solidFill>
                      <a:srgbClr val="990033"/>
                    </a:solidFill>
                  </a:rPr>
                  <a:t>3: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Suppose </a:t>
                </a:r>
                <a:r>
                  <a:rPr lang="en-US" sz="2400" dirty="0"/>
                  <a:t>that, for </a:t>
                </a:r>
                <a:r>
                  <a:rPr lang="en-US" sz="2400" dirty="0" smtClean="0"/>
                  <a:t>every </a:t>
                </a:r>
                <a:r>
                  <a:rPr lang="en-US" sz="2400" dirty="0"/>
                  <a:t>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 there is </a:t>
                </a:r>
                <a:r>
                  <a:rPr lang="en-US" sz="2400" dirty="0" smtClean="0"/>
                  <a:t>another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have order-equivalent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-neighborhoods. 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dirty="0" smtClean="0"/>
                  <a:t>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active rounds.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Lemma 4:</a:t>
                </a:r>
                <a:r>
                  <a:rPr lang="en-US" sz="2400" dirty="0"/>
                  <a:t>  </a:t>
                </a:r>
                <a:r>
                  <a:rPr lang="en-US" sz="2400" dirty="0" smtClean="0"/>
                  <a:t> Suppose the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400" dirty="0"/>
                  <a:t>-neighborhood of any process is order-equivalent to that of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other processes.  Then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messages are sent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’s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baseline="30000" dirty="0" err="1">
                        <a:latin typeface="Cambria Math"/>
                      </a:rPr>
                      <m:t>𝑡h</m:t>
                    </m:r>
                  </m:oMath>
                </a14:m>
                <a:r>
                  <a:rPr lang="en-US" sz="2400" dirty="0"/>
                  <a:t> active round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Lemmas 3 and 4 together imply that order-equivalent neighborhoods yield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high communication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complexity:</a:t>
                </a:r>
              </a:p>
              <a:p>
                <a:pPr marL="831850" lvl="1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 smtClean="0"/>
                  <a:t>Lemma 3 says there are many active rounds.</a:t>
                </a:r>
              </a:p>
              <a:p>
                <a:pPr marL="831850" lvl="1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 smtClean="0"/>
                  <a:t>Lemma 4 says that each active round has many messages.</a:t>
                </a:r>
                <a:endParaRPr lang="en-US" sz="20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To finish the proof of Theorem 1, it is enough to show the existence of rings with many, large order-equivalent neighborhoods.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Example special </a:t>
                </a:r>
                <a:r>
                  <a:rPr lang="en-US" sz="2400" dirty="0">
                    <a:solidFill>
                      <a:srgbClr val="990033"/>
                    </a:solidFill>
                  </a:rPr>
                  <a:t>case: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 power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47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95400"/>
                <a:ext cx="8535988" cy="5410200"/>
              </a:xfrm>
              <a:blipFill rotWithShape="0">
                <a:blip r:embed="rId3"/>
                <a:stretch>
                  <a:fillRect t="-3044" r="-1714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870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Leader election in a synchronous ring: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Lower bound for comparison-based algorithms.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Basic computation in general synchronous networks: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Leader election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Breadth-first search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Broadcast and </a:t>
            </a:r>
            <a:r>
              <a:rPr lang="en-US" sz="2000" dirty="0" err="1" smtClean="0"/>
              <a:t>convergecast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Shortest paths (Bellman-Ford)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90033"/>
                </a:solidFill>
              </a:rPr>
              <a:t>Reading:</a:t>
            </a:r>
            <a:r>
              <a:rPr lang="en-US" sz="2400" dirty="0"/>
              <a:t>  Sections 3.6, </a:t>
            </a:r>
            <a:r>
              <a:rPr lang="en-US" sz="2400" dirty="0" smtClean="0"/>
              <a:t>4.1-4-3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90033"/>
                </a:solidFill>
              </a:rPr>
              <a:t>Next time: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Shortest </a:t>
            </a:r>
            <a:r>
              <a:rPr lang="en-US" sz="2000" dirty="0" smtClean="0"/>
              <a:t>paths, continued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Minimum </a:t>
            </a:r>
            <a:r>
              <a:rPr lang="en-US" sz="2000" dirty="0" smtClean="0"/>
              <a:t>Spanning </a:t>
            </a:r>
            <a:r>
              <a:rPr lang="en-US" sz="2000" dirty="0"/>
              <a:t>T</a:t>
            </a:r>
            <a:r>
              <a:rPr lang="en-US" sz="2000" dirty="0" smtClean="0"/>
              <a:t>ree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Maximal </a:t>
            </a:r>
            <a:r>
              <a:rPr lang="en-US" sz="2000" dirty="0" smtClean="0"/>
              <a:t>Independent </a:t>
            </a:r>
            <a:r>
              <a:rPr lang="en-US" sz="2000" dirty="0"/>
              <a:t>S</a:t>
            </a:r>
            <a:r>
              <a:rPr lang="en-US" sz="2000" dirty="0" smtClean="0"/>
              <a:t>et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Reading:  Sections </a:t>
            </a:r>
            <a:r>
              <a:rPr lang="en-US" sz="2000" dirty="0" smtClean="0"/>
              <a:t>4.3-4.5, related papers (see last slide)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1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269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0"/>
                <a:ext cx="8686800" cy="1144588"/>
              </a:xfrm>
              <a:noFill/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a power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26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0"/>
                <a:ext cx="8686800" cy="1144588"/>
              </a:xfrm>
              <a:blipFill rotWithShape="1">
                <a:blip r:embed="rId3"/>
                <a:stretch>
                  <a:fillRect b="-851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6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459788" cy="52578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Bit-reversal ring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UID is bit-reversed process number.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990033"/>
                    </a:solidFill>
                  </a:rPr>
                  <a:t>Example:</a:t>
                </a:r>
                <a:r>
                  <a:rPr lang="en-US" sz="2400" dirty="0"/>
                  <a:t>  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For every segment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baseline="33000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, there are (at least)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baseline="33000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baseline="33000" dirty="0"/>
                  <a:t> </a:t>
                </a:r>
                <a:r>
                  <a:rPr lang="en-US" sz="2400" dirty="0"/>
                  <a:t>order-equivalent segments (including the given segment).</a:t>
                </a:r>
              </a:p>
            </p:txBody>
          </p:sp>
        </mc:Choice>
        <mc:Fallback xmlns="">
          <p:sp>
            <p:nvSpPr>
              <p:cNvPr id="2426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459788" cy="5257800"/>
              </a:xfrm>
              <a:blipFill rotWithShape="1">
                <a:blip r:embed="rId4"/>
                <a:stretch>
                  <a:fillRect l="-360" t="-3132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3124200" y="2438400"/>
            <a:ext cx="2905125" cy="2341563"/>
            <a:chOff x="3792" y="1447"/>
            <a:chExt cx="1830" cy="1475"/>
          </a:xfrm>
        </p:grpSpPr>
        <p:sp>
          <p:nvSpPr>
            <p:cNvPr id="242693" name="Oval 5"/>
            <p:cNvSpPr>
              <a:spLocks noChangeArrowheads="1"/>
            </p:cNvSpPr>
            <p:nvPr/>
          </p:nvSpPr>
          <p:spPr bwMode="auto">
            <a:xfrm>
              <a:off x="3984" y="1680"/>
              <a:ext cx="1392" cy="1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2694" name="Group 6"/>
            <p:cNvGrpSpPr>
              <a:grpSpLocks/>
            </p:cNvGrpSpPr>
            <p:nvPr/>
          </p:nvGrpSpPr>
          <p:grpSpPr bwMode="auto">
            <a:xfrm>
              <a:off x="3792" y="1447"/>
              <a:ext cx="1830" cy="1475"/>
              <a:chOff x="3792" y="1447"/>
              <a:chExt cx="1830" cy="1475"/>
            </a:xfrm>
          </p:grpSpPr>
          <p:sp>
            <p:nvSpPr>
              <p:cNvPr id="242695" name="Text Box 7"/>
              <p:cNvSpPr txBox="1">
                <a:spLocks noChangeArrowheads="1"/>
              </p:cNvSpPr>
              <p:nvPr/>
            </p:nvSpPr>
            <p:spPr bwMode="auto">
              <a:xfrm>
                <a:off x="4608" y="144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0</a:t>
                </a:r>
              </a:p>
            </p:txBody>
          </p:sp>
          <p:sp>
            <p:nvSpPr>
              <p:cNvPr id="242696" name="Text Box 8"/>
              <p:cNvSpPr txBox="1">
                <a:spLocks noChangeArrowheads="1"/>
              </p:cNvSpPr>
              <p:nvPr/>
            </p:nvSpPr>
            <p:spPr bwMode="auto">
              <a:xfrm>
                <a:off x="3792" y="204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  <p:sp>
            <p:nvSpPr>
              <p:cNvPr id="242697" name="Text Box 9"/>
              <p:cNvSpPr txBox="1">
                <a:spLocks noChangeArrowheads="1"/>
              </p:cNvSpPr>
              <p:nvPr/>
            </p:nvSpPr>
            <p:spPr bwMode="auto">
              <a:xfrm>
                <a:off x="4608" y="267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sp>
            <p:nvSpPr>
              <p:cNvPr id="242698" name="Text Box 10"/>
              <p:cNvSpPr txBox="1">
                <a:spLocks noChangeArrowheads="1"/>
              </p:cNvSpPr>
              <p:nvPr/>
            </p:nvSpPr>
            <p:spPr bwMode="auto">
              <a:xfrm>
                <a:off x="3984" y="252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  <p:sp>
            <p:nvSpPr>
              <p:cNvPr id="242699" name="Text Box 11"/>
              <p:cNvSpPr txBox="1">
                <a:spLocks noChangeArrowheads="1"/>
              </p:cNvSpPr>
              <p:nvPr/>
            </p:nvSpPr>
            <p:spPr bwMode="auto">
              <a:xfrm>
                <a:off x="5376" y="204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  <p:sp>
            <p:nvSpPr>
              <p:cNvPr id="242700" name="Text Box 12"/>
              <p:cNvSpPr txBox="1">
                <a:spLocks noChangeArrowheads="1"/>
              </p:cNvSpPr>
              <p:nvPr/>
            </p:nvSpPr>
            <p:spPr bwMode="auto">
              <a:xfrm>
                <a:off x="4080" y="156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7</a:t>
                </a:r>
              </a:p>
            </p:txBody>
          </p:sp>
          <p:sp>
            <p:nvSpPr>
              <p:cNvPr id="242701" name="Text Box 13"/>
              <p:cNvSpPr txBox="1">
                <a:spLocks noChangeArrowheads="1"/>
              </p:cNvSpPr>
              <p:nvPr/>
            </p:nvSpPr>
            <p:spPr bwMode="auto">
              <a:xfrm>
                <a:off x="5184" y="248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sp>
            <p:nvSpPr>
              <p:cNvPr id="242702" name="Text Box 14"/>
              <p:cNvSpPr txBox="1">
                <a:spLocks noChangeArrowheads="1"/>
              </p:cNvSpPr>
              <p:nvPr/>
            </p:nvSpPr>
            <p:spPr bwMode="auto">
              <a:xfrm>
                <a:off x="5136" y="156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  <p:sp>
            <p:nvSpPr>
              <p:cNvPr id="242703" name="Text Box 15"/>
              <p:cNvSpPr txBox="1">
                <a:spLocks noChangeArrowheads="1"/>
              </p:cNvSpPr>
              <p:nvPr/>
            </p:nvSpPr>
            <p:spPr bwMode="auto">
              <a:xfrm>
                <a:off x="4272" y="267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9</a:t>
                </a:r>
              </a:p>
            </p:txBody>
          </p:sp>
          <p:sp>
            <p:nvSpPr>
              <p:cNvPr id="242704" name="Text Box 16"/>
              <p:cNvSpPr txBox="1">
                <a:spLocks noChangeArrowheads="1"/>
              </p:cNvSpPr>
              <p:nvPr/>
            </p:nvSpPr>
            <p:spPr bwMode="auto">
              <a:xfrm>
                <a:off x="4896" y="147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8</a:t>
                </a:r>
              </a:p>
            </p:txBody>
          </p:sp>
          <p:sp>
            <p:nvSpPr>
              <p:cNvPr id="242705" name="Text Box 17"/>
              <p:cNvSpPr txBox="1">
                <a:spLocks noChangeArrowheads="1"/>
              </p:cNvSpPr>
              <p:nvPr/>
            </p:nvSpPr>
            <p:spPr bwMode="auto">
              <a:xfrm>
                <a:off x="4320" y="1472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15</a:t>
                </a:r>
              </a:p>
            </p:txBody>
          </p:sp>
          <p:sp>
            <p:nvSpPr>
              <p:cNvPr id="242706" name="Text Box 18"/>
              <p:cNvSpPr txBox="1">
                <a:spLocks noChangeArrowheads="1"/>
              </p:cNvSpPr>
              <p:nvPr/>
            </p:nvSpPr>
            <p:spPr bwMode="auto">
              <a:xfrm>
                <a:off x="4896" y="2624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14</a:t>
                </a:r>
              </a:p>
            </p:txBody>
          </p:sp>
          <p:sp>
            <p:nvSpPr>
              <p:cNvPr id="242707" name="Text Box 19"/>
              <p:cNvSpPr txBox="1">
                <a:spLocks noChangeArrowheads="1"/>
              </p:cNvSpPr>
              <p:nvPr/>
            </p:nvSpPr>
            <p:spPr bwMode="auto">
              <a:xfrm>
                <a:off x="3792" y="2336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13</a:t>
                </a:r>
              </a:p>
            </p:txBody>
          </p:sp>
          <p:sp>
            <p:nvSpPr>
              <p:cNvPr id="242708" name="Text Box 20"/>
              <p:cNvSpPr txBox="1">
                <a:spLocks noChangeArrowheads="1"/>
              </p:cNvSpPr>
              <p:nvPr/>
            </p:nvSpPr>
            <p:spPr bwMode="auto">
              <a:xfrm>
                <a:off x="5280" y="1760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12</a:t>
                </a:r>
              </a:p>
            </p:txBody>
          </p:sp>
          <p:sp>
            <p:nvSpPr>
              <p:cNvPr id="242709" name="Text Box 21"/>
              <p:cNvSpPr txBox="1">
                <a:spLocks noChangeArrowheads="1"/>
              </p:cNvSpPr>
              <p:nvPr/>
            </p:nvSpPr>
            <p:spPr bwMode="auto">
              <a:xfrm>
                <a:off x="5328" y="2288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10</a:t>
                </a:r>
              </a:p>
            </p:txBody>
          </p:sp>
          <p:sp>
            <p:nvSpPr>
              <p:cNvPr id="242710" name="Text Box 22"/>
              <p:cNvSpPr txBox="1">
                <a:spLocks noChangeArrowheads="1"/>
              </p:cNvSpPr>
              <p:nvPr/>
            </p:nvSpPr>
            <p:spPr bwMode="auto">
              <a:xfrm>
                <a:off x="3840" y="1760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016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77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0"/>
                <a:ext cx="8686800" cy="1144588"/>
              </a:xfrm>
              <a:noFill/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a power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77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0"/>
                <a:ext cx="8686800" cy="1144588"/>
              </a:xfrm>
              <a:blipFill rotWithShape="1">
                <a:blip r:embed="rId3"/>
                <a:stretch>
                  <a:fillRect b="-8511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5410200" cy="28194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Bit-reversal ring.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For every segment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/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baseline="33000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, there are (at least)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baseline="33000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baseline="33000" dirty="0"/>
                  <a:t> </a:t>
                </a:r>
                <a:r>
                  <a:rPr lang="en-US" sz="2400" dirty="0"/>
                  <a:t>order-equivalent segments (including the given segment).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Implies that every process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has 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/(4</m:t>
                    </m:r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processes (including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 with order-equivalent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-neighborhoods,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b="0" i="1" dirty="0" smtClean="0">
                        <a:latin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/4.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5410200" cy="2819400"/>
              </a:xfrm>
              <a:blipFill rotWithShape="1">
                <a:blip r:embed="rId4"/>
                <a:stretch>
                  <a:fillRect t="-5616" r="-3829" b="-3240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799" name="Group 23"/>
          <p:cNvGrpSpPr>
            <a:grpSpLocks/>
          </p:cNvGrpSpPr>
          <p:nvPr/>
        </p:nvGrpSpPr>
        <p:grpSpPr bwMode="auto">
          <a:xfrm>
            <a:off x="6019800" y="1143000"/>
            <a:ext cx="2905125" cy="2341563"/>
            <a:chOff x="3792" y="1447"/>
            <a:chExt cx="1830" cy="1475"/>
          </a:xfrm>
        </p:grpSpPr>
        <p:sp>
          <p:nvSpPr>
            <p:cNvPr id="75800" name="Oval 24"/>
            <p:cNvSpPr>
              <a:spLocks noChangeArrowheads="1"/>
            </p:cNvSpPr>
            <p:nvPr/>
          </p:nvSpPr>
          <p:spPr bwMode="auto">
            <a:xfrm>
              <a:off x="3984" y="1680"/>
              <a:ext cx="1392" cy="1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801" name="Group 25"/>
            <p:cNvGrpSpPr>
              <a:grpSpLocks/>
            </p:cNvGrpSpPr>
            <p:nvPr/>
          </p:nvGrpSpPr>
          <p:grpSpPr bwMode="auto">
            <a:xfrm>
              <a:off x="3792" y="1447"/>
              <a:ext cx="1830" cy="1475"/>
              <a:chOff x="3792" y="1447"/>
              <a:chExt cx="1830" cy="1475"/>
            </a:xfrm>
          </p:grpSpPr>
          <p:sp>
            <p:nvSpPr>
              <p:cNvPr id="75802" name="Text Box 26"/>
              <p:cNvSpPr txBox="1">
                <a:spLocks noChangeArrowheads="1"/>
              </p:cNvSpPr>
              <p:nvPr/>
            </p:nvSpPr>
            <p:spPr bwMode="auto">
              <a:xfrm>
                <a:off x="4608" y="144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0</a:t>
                </a:r>
              </a:p>
            </p:txBody>
          </p:sp>
          <p:sp>
            <p:nvSpPr>
              <p:cNvPr id="75803" name="Text Box 27"/>
              <p:cNvSpPr txBox="1">
                <a:spLocks noChangeArrowheads="1"/>
              </p:cNvSpPr>
              <p:nvPr/>
            </p:nvSpPr>
            <p:spPr bwMode="auto">
              <a:xfrm>
                <a:off x="3792" y="204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  <p:sp>
            <p:nvSpPr>
              <p:cNvPr id="75804" name="Text Box 28"/>
              <p:cNvSpPr txBox="1">
                <a:spLocks noChangeArrowheads="1"/>
              </p:cNvSpPr>
              <p:nvPr/>
            </p:nvSpPr>
            <p:spPr bwMode="auto">
              <a:xfrm>
                <a:off x="4608" y="267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sp>
            <p:nvSpPr>
              <p:cNvPr id="75805" name="Text Box 29"/>
              <p:cNvSpPr txBox="1">
                <a:spLocks noChangeArrowheads="1"/>
              </p:cNvSpPr>
              <p:nvPr/>
            </p:nvSpPr>
            <p:spPr bwMode="auto">
              <a:xfrm>
                <a:off x="3984" y="252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  <p:sp>
            <p:nvSpPr>
              <p:cNvPr id="75806" name="Text Box 30"/>
              <p:cNvSpPr txBox="1">
                <a:spLocks noChangeArrowheads="1"/>
              </p:cNvSpPr>
              <p:nvPr/>
            </p:nvSpPr>
            <p:spPr bwMode="auto">
              <a:xfrm>
                <a:off x="5376" y="204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  <p:sp>
            <p:nvSpPr>
              <p:cNvPr id="75807" name="Text Box 31"/>
              <p:cNvSpPr txBox="1">
                <a:spLocks noChangeArrowheads="1"/>
              </p:cNvSpPr>
              <p:nvPr/>
            </p:nvSpPr>
            <p:spPr bwMode="auto">
              <a:xfrm>
                <a:off x="4080" y="156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7</a:t>
                </a:r>
              </a:p>
            </p:txBody>
          </p:sp>
          <p:sp>
            <p:nvSpPr>
              <p:cNvPr id="75808" name="Text Box 32"/>
              <p:cNvSpPr txBox="1">
                <a:spLocks noChangeArrowheads="1"/>
              </p:cNvSpPr>
              <p:nvPr/>
            </p:nvSpPr>
            <p:spPr bwMode="auto">
              <a:xfrm>
                <a:off x="5184" y="248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sp>
            <p:nvSpPr>
              <p:cNvPr id="75809" name="Text Box 33"/>
              <p:cNvSpPr txBox="1">
                <a:spLocks noChangeArrowheads="1"/>
              </p:cNvSpPr>
              <p:nvPr/>
            </p:nvSpPr>
            <p:spPr bwMode="auto">
              <a:xfrm>
                <a:off x="5136" y="156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  <p:sp>
            <p:nvSpPr>
              <p:cNvPr id="75810" name="Text Box 34"/>
              <p:cNvSpPr txBox="1">
                <a:spLocks noChangeArrowheads="1"/>
              </p:cNvSpPr>
              <p:nvPr/>
            </p:nvSpPr>
            <p:spPr bwMode="auto">
              <a:xfrm>
                <a:off x="4272" y="267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9</a:t>
                </a:r>
              </a:p>
            </p:txBody>
          </p:sp>
          <p:sp>
            <p:nvSpPr>
              <p:cNvPr id="75811" name="Text Box 35"/>
              <p:cNvSpPr txBox="1">
                <a:spLocks noChangeArrowheads="1"/>
              </p:cNvSpPr>
              <p:nvPr/>
            </p:nvSpPr>
            <p:spPr bwMode="auto">
              <a:xfrm>
                <a:off x="4896" y="1472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8</a:t>
                </a:r>
              </a:p>
            </p:txBody>
          </p:sp>
          <p:sp>
            <p:nvSpPr>
              <p:cNvPr id="75812" name="Text Box 36"/>
              <p:cNvSpPr txBox="1">
                <a:spLocks noChangeArrowheads="1"/>
              </p:cNvSpPr>
              <p:nvPr/>
            </p:nvSpPr>
            <p:spPr bwMode="auto">
              <a:xfrm>
                <a:off x="4320" y="1472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15</a:t>
                </a:r>
              </a:p>
            </p:txBody>
          </p:sp>
          <p:sp>
            <p:nvSpPr>
              <p:cNvPr id="75813" name="Text Box 37"/>
              <p:cNvSpPr txBox="1">
                <a:spLocks noChangeArrowheads="1"/>
              </p:cNvSpPr>
              <p:nvPr/>
            </p:nvSpPr>
            <p:spPr bwMode="auto">
              <a:xfrm>
                <a:off x="4896" y="2624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14</a:t>
                </a:r>
              </a:p>
            </p:txBody>
          </p:sp>
          <p:sp>
            <p:nvSpPr>
              <p:cNvPr id="75814" name="Text Box 38"/>
              <p:cNvSpPr txBox="1">
                <a:spLocks noChangeArrowheads="1"/>
              </p:cNvSpPr>
              <p:nvPr/>
            </p:nvSpPr>
            <p:spPr bwMode="auto">
              <a:xfrm>
                <a:off x="3792" y="2336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13</a:t>
                </a:r>
              </a:p>
            </p:txBody>
          </p:sp>
          <p:sp>
            <p:nvSpPr>
              <p:cNvPr id="75815" name="Text Box 39"/>
              <p:cNvSpPr txBox="1">
                <a:spLocks noChangeArrowheads="1"/>
              </p:cNvSpPr>
              <p:nvPr/>
            </p:nvSpPr>
            <p:spPr bwMode="auto">
              <a:xfrm>
                <a:off x="5280" y="1760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12</a:t>
                </a:r>
              </a:p>
            </p:txBody>
          </p:sp>
          <p:sp>
            <p:nvSpPr>
              <p:cNvPr id="75816" name="Text Box 40"/>
              <p:cNvSpPr txBox="1">
                <a:spLocks noChangeArrowheads="1"/>
              </p:cNvSpPr>
              <p:nvPr/>
            </p:nvSpPr>
            <p:spPr bwMode="auto">
              <a:xfrm>
                <a:off x="5328" y="2288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10</a:t>
                </a:r>
              </a:p>
            </p:txBody>
          </p:sp>
          <p:sp>
            <p:nvSpPr>
              <p:cNvPr id="75817" name="Text Box 41"/>
              <p:cNvSpPr txBox="1">
                <a:spLocks noChangeArrowheads="1"/>
              </p:cNvSpPr>
              <p:nvPr/>
            </p:nvSpPr>
            <p:spPr bwMode="auto">
              <a:xfrm>
                <a:off x="3840" y="1760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818" name="Rectangle 42"/>
              <p:cNvSpPr>
                <a:spLocks noChangeArrowheads="1"/>
              </p:cNvSpPr>
              <p:nvPr/>
            </p:nvSpPr>
            <p:spPr bwMode="auto">
              <a:xfrm>
                <a:off x="457200" y="4572000"/>
                <a:ext cx="8305800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90000"/>
                  </a:lnSpc>
                  <a:spcBef>
                    <a:spcPct val="20000"/>
                  </a:spcBef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/8</m:t>
                    </m:r>
                  </m:oMath>
                </a14:m>
                <a:r>
                  <a:rPr lang="en-US" sz="2400" dirty="0"/>
                  <a:t> active rounds, by Lemma 3.</a:t>
                </a:r>
              </a:p>
              <a:p>
                <a:pPr marL="431800" indent="-323850" defTabSz="457200">
                  <a:lnSpc>
                    <a:spcPct val="90000"/>
                  </a:lnSpc>
                  <a:spcBef>
                    <a:spcPct val="20000"/>
                  </a:spcBef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Number of messages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≥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/4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/8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/12 +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/16 + … + 2</m:t>
                    </m:r>
                  </m:oMath>
                </a14:m>
                <a:r>
                  <a:rPr lang="en-US" sz="2400" dirty="0"/>
                  <a:t>, by Lemma 4, which is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Ω(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).</m:t>
                    </m:r>
                  </m:oMath>
                </a14:m>
                <a:endParaRPr lang="en-US" sz="2400" dirty="0"/>
              </a:p>
              <a:p>
                <a:pPr marL="431800" indent="-323850" defTabSz="457200">
                  <a:lnSpc>
                    <a:spcPct val="90000"/>
                  </a:lnSpc>
                  <a:spcBef>
                    <a:spcPct val="20000"/>
                  </a:spcBef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Calculations </a:t>
                </a:r>
                <a:r>
                  <a:rPr lang="en-US" sz="2400" dirty="0"/>
                  <a:t>LTTR.</a:t>
                </a:r>
              </a:p>
            </p:txBody>
          </p:sp>
        </mc:Choice>
        <mc:Fallback xmlns="">
          <p:sp>
            <p:nvSpPr>
              <p:cNvPr id="75818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572000"/>
                <a:ext cx="8305800" cy="1905000"/>
              </a:xfrm>
              <a:prstGeom prst="rect">
                <a:avLst/>
              </a:prstGeom>
              <a:blipFill rotWithShape="1">
                <a:blip r:embed="rId5"/>
                <a:stretch>
                  <a:fillRect t="-67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940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Proof idea for arbitrary </a:t>
            </a:r>
            <a:r>
              <a:rPr lang="en-U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305800" cy="25146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c-symmetric ring:</a:t>
                </a:r>
                <a:r>
                  <a:rPr lang="en-US" sz="2400" dirty="0"/>
                  <a:t>  For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𝑙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such </a:t>
                </a:r>
                <a:r>
                  <a:rPr lang="en-US" sz="2400" dirty="0" smtClean="0"/>
                  <a:t>that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√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&lt; </m:t>
                    </m:r>
                    <m:r>
                      <a:rPr lang="en-US" sz="2400" i="1" dirty="0" smtClean="0">
                        <a:latin typeface="Cambria Math"/>
                      </a:rPr>
                      <m:t>𝑙</m:t>
                    </m:r>
                    <m:r>
                      <a:rPr lang="en-US" sz="2400" i="1" dirty="0" smtClean="0">
                        <a:latin typeface="Cambria Math"/>
                      </a:rPr>
                      <m:t> &lt;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 every sequence </a:t>
                </a:r>
                <a:r>
                  <a:rPr lang="en-US" sz="2400" dirty="0" smtClean="0"/>
                  <a:t>of </a:t>
                </a:r>
                <a:r>
                  <a:rPr lang="en-US" sz="2400" dirty="0"/>
                  <a:t>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400" dirty="0"/>
                  <a:t> in the ring, there are at </a:t>
                </a:r>
                <a:r>
                  <a:rPr lang="en-US" sz="2400" dirty="0" smtClean="0"/>
                  <a:t>least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⌊</m:t>
                    </m:r>
                    <m:r>
                      <a:rPr lang="en-US" sz="2400" b="0" i="1" dirty="0" smtClean="0">
                        <a:latin typeface="Cambria Math"/>
                      </a:rPr>
                      <m:t>𝑐𝑛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/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r>
                      <a:rPr lang="en-US" sz="2400" b="0" i="1" smtClean="0">
                        <a:latin typeface="Cambria Math"/>
                      </a:rPr>
                      <m:t>⌋</m:t>
                    </m:r>
                  </m:oMath>
                </a14:m>
                <a:r>
                  <a:rPr lang="en-US" sz="2400" dirty="0" smtClean="0"/>
                  <a:t> order-equivalent </a:t>
                </a:r>
                <a:r>
                  <a:rPr lang="en-US" sz="2400" dirty="0"/>
                  <a:t>occurrences.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rgbClr val="006600"/>
                    </a:solidFill>
                  </a:rPr>
                  <a:t>[Frederickson-Lynch]</a:t>
                </a:r>
                <a:r>
                  <a:rPr lang="en-US" sz="2400" dirty="0"/>
                  <a:t>  There exists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 such that for every positive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there is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-symmetric ring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-symmetric ring, argue similarly to before.</a:t>
                </a:r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305800" cy="2514600"/>
              </a:xfrm>
              <a:blipFill rotWithShape="1">
                <a:blip r:embed="rId3"/>
                <a:stretch>
                  <a:fillRect t="-4369" r="-2496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133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840162"/>
          </a:xfrm>
        </p:spPr>
        <p:txBody>
          <a:bodyPr/>
          <a:lstStyle/>
          <a:p>
            <a:r>
              <a:rPr lang="en-US" dirty="0" smtClean="0"/>
              <a:t>Basic Computation in</a:t>
            </a:r>
            <a:br>
              <a:rPr lang="en-US" dirty="0" smtClean="0"/>
            </a:br>
            <a:r>
              <a:rPr lang="en-US" dirty="0" smtClean="0"/>
              <a:t>General </a:t>
            </a:r>
            <a:r>
              <a:rPr lang="en-US" dirty="0"/>
              <a:t>Synchronous Networks</a:t>
            </a:r>
            <a:br>
              <a:rPr lang="en-US" dirty="0"/>
            </a:br>
            <a:r>
              <a:rPr lang="en-US" dirty="0"/>
              <a:t>(not just rings)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810000" y="4038600"/>
            <a:ext cx="2133600" cy="1828800"/>
            <a:chOff x="3408" y="2256"/>
            <a:chExt cx="1344" cy="1152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6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16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29642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synchronous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431800" indent="-323850" defTabSz="457200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Not just rings, but arbitrary digraphs.</a:t>
            </a:r>
          </a:p>
          <a:p>
            <a:pPr marL="431800" indent="-323850" defTabSz="457200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/>
          </a:p>
          <a:p>
            <a:pPr marL="431800" indent="-323850" defTabSz="457200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/>
          </a:p>
          <a:p>
            <a:pPr marL="107950" indent="0" defTabSz="457200">
              <a:lnSpc>
                <a:spcPct val="8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/>
          </a:p>
          <a:p>
            <a:pPr marL="431800" indent="-323850" defTabSz="457200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Today:</a:t>
            </a:r>
            <a:r>
              <a:rPr lang="en-US" sz="2800" dirty="0" smtClean="0"/>
              <a:t>  Consider simple algorithms, for basic tasks like </a:t>
            </a:r>
            <a:r>
              <a:rPr lang="en-US" sz="2800" dirty="0"/>
              <a:t>broadcasting messages, collecting responses, setting up communication structures.</a:t>
            </a:r>
          </a:p>
          <a:p>
            <a:pPr marL="431800" indent="-323850" defTabSz="457200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/>
              <a:t>These </a:t>
            </a:r>
            <a:r>
              <a:rPr lang="en-US" sz="2800" dirty="0"/>
              <a:t>algorithms are simplified versions of algorithms that work in asynchronous networks.  We will revisit them in a few weeks.</a:t>
            </a:r>
          </a:p>
          <a:p>
            <a:pPr marL="431800" indent="-323850" defTabSz="457200">
              <a:lnSpc>
                <a:spcPct val="8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Soon:  </a:t>
            </a:r>
            <a:r>
              <a:rPr lang="en-US" sz="2800" dirty="0" smtClean="0"/>
              <a:t>Maximal Independent Set, coloring.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81800" y="1257300"/>
            <a:ext cx="2133600" cy="1828800"/>
            <a:chOff x="3408" y="2256"/>
            <a:chExt cx="1344" cy="1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1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57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341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ssumptions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0714"/>
                <a:ext cx="8229600" cy="51162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Digraph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𝐺</m:t>
                    </m:r>
                    <m:r>
                      <a:rPr lang="en-US" sz="2400" i="1" dirty="0">
                        <a:latin typeface="Cambria Math"/>
                      </a:rPr>
                      <m:t> = (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):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𝑉</m:t>
                    </m:r>
                    <m:r>
                      <a:rPr lang="en-US" sz="2000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dirty="0"/>
                  <a:t> set of processes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𝐸</m:t>
                    </m:r>
                    <m:r>
                      <a:rPr lang="en-US" sz="2000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dirty="0"/>
                  <a:t> set of communication channels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𝑑𝑖𝑠𝑡𝑎𝑛𝑐𝑒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) = </m:t>
                    </m:r>
                  </m:oMath>
                </a14:m>
                <a:r>
                  <a:rPr lang="en-US" sz="2000" dirty="0"/>
                  <a:t>shortest distance from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𝑗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en-US" sz="2000" dirty="0"/>
                  <a:t> max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𝑑𝑖𝑠𝑡𝑎𝑛𝑐𝑒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,</m:t>
                    </m:r>
                    <m:r>
                      <a:rPr lang="en-US" sz="2000" i="1" dirty="0">
                        <a:latin typeface="Cambria Math"/>
                      </a:rPr>
                      <m:t>𝑗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Assume:  Strongly connected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𝑑𝑖𝑎𝑚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finite), UIDs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sz="2400" dirty="0"/>
                  <a:t> of messages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Each process has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𝑠𝑡𝑎𝑡𝑒𝑠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𝑠𝑡𝑎𝑟𝑡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𝑚𝑠𝑔𝑠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𝑡𝑟𝑎𝑛𝑠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Processes communicate only over digraph edges.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Generally don’t know the entire network, just local neighborhood.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Local names for neighbors.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No particular order for neighbors, in general.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But (technicality) if incoming and outgoing edges connect to same neighbor, the names are the same (so the node “knows” this).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0714"/>
                <a:ext cx="8229600" cy="5116286"/>
              </a:xfrm>
              <a:blipFill rotWithShape="1">
                <a:blip r:embed="rId3"/>
                <a:stretch>
                  <a:fillRect l="-963" t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43700" y="751114"/>
            <a:ext cx="2133600" cy="1828800"/>
            <a:chOff x="3408" y="2256"/>
            <a:chExt cx="1344" cy="1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1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58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Leader election in general  synchronous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1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524000"/>
                <a:ext cx="8763000" cy="5105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Assume: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UIDs </a:t>
                </a:r>
                <a:r>
                  <a:rPr lang="en-US" sz="2000" dirty="0">
                    <a:solidFill>
                      <a:srgbClr val="000000"/>
                    </a:solidFill>
                  </a:rPr>
                  <a:t>with comparisons only.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No constraints on which UIDs appear, or where they are in the graph.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Processes know the graph diameter (or a good upper bound).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Required:</a:t>
                </a:r>
                <a:r>
                  <a:rPr lang="en-US" sz="2400" dirty="0">
                    <a:solidFill>
                      <a:srgbClr val="000000"/>
                    </a:solidFill>
                  </a:rPr>
                  <a:t>  Everyone should eventually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𝑠𝑡𝑎𝑡𝑢𝑠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sym typeface="Symbol" pitchFamily="18" charset="2"/>
                  </a:rPr>
                  <a:t></a:t>
                </a:r>
                <a:r>
                  <a:rPr lang="en-US" sz="2400" dirty="0">
                    <a:solidFill>
                      <a:srgbClr val="000000"/>
                    </a:solidFill>
                  </a:rPr>
                  <a:t> {leader, non-leader}, exactly one leader.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We will: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Show </a:t>
                </a:r>
                <a:r>
                  <a:rPr lang="en-US" sz="2000" dirty="0">
                    <a:solidFill>
                      <a:srgbClr val="990033"/>
                    </a:solidFill>
                  </a:rPr>
                  <a:t>a basic flooding algorithm</a:t>
                </a:r>
                <a:r>
                  <a:rPr lang="en-US" sz="2000" dirty="0">
                    <a:solidFill>
                      <a:srgbClr val="000000"/>
                    </a:solidFill>
                  </a:rPr>
                  <a:t>, sketch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a proof </a:t>
                </a:r>
                <a:r>
                  <a:rPr lang="en-US" sz="2000" dirty="0">
                    <a:solidFill>
                      <a:srgbClr val="000000"/>
                    </a:solidFill>
                  </a:rPr>
                  <a:t>using invariants.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Show </a:t>
                </a:r>
                <a:r>
                  <a:rPr lang="en-US" sz="2000" dirty="0">
                    <a:solidFill>
                      <a:srgbClr val="990033"/>
                    </a:solidFill>
                  </a:rPr>
                  <a:t>an optimized version</a:t>
                </a:r>
                <a:r>
                  <a:rPr lang="en-US" sz="2000" dirty="0">
                    <a:solidFill>
                      <a:srgbClr val="000000"/>
                    </a:solidFill>
                  </a:rPr>
                  <a:t>, sketch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a proof that relates it formally to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the basic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algorithm (new idea:  simulation relations).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Basic flooding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algorithm, any process: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Every round:  Send max UID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you have seen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so far to all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your neighbors</a:t>
                </a:r>
                <a:r>
                  <a:rPr lang="en-US" sz="20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Stop 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𝑑𝑖𝑎𝑚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rounds.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Elect yourself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iff</a:t>
                </a:r>
                <a:r>
                  <a:rPr lang="en-US" sz="2000" dirty="0">
                    <a:solidFill>
                      <a:srgbClr val="000000"/>
                    </a:solidFill>
                  </a:rPr>
                  <a:t> your own UID is the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max you have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seen.</a:t>
                </a:r>
                <a:endParaRPr lang="en-US" sz="2000" dirty="0"/>
              </a:p>
            </p:txBody>
          </p:sp>
        </mc:Choice>
        <mc:Fallback>
          <p:sp>
            <p:nvSpPr>
              <p:cNvPr id="176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524000"/>
                <a:ext cx="8763000" cy="5105400"/>
              </a:xfrm>
              <a:blipFill rotWithShape="1">
                <a:blip r:embed="rId3"/>
                <a:stretch>
                  <a:fillRect l="-974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40681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08113"/>
                <a:ext cx="8228013" cy="5221287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𝑠𝑡𝑎𝑡𝑒𝑠</m:t>
                    </m:r>
                  </m:oMath>
                </a14:m>
                <a:endParaRPr lang="en-US" sz="2800" dirty="0" smtClean="0">
                  <a:solidFill>
                    <a:srgbClr val="990033"/>
                  </a:solidFill>
                </a:endParaRP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/>
                  <a:t> initially UID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𝑎𝑥</m:t>
                    </m:r>
                    <m:r>
                      <a:rPr lang="en-US" sz="2400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𝑢𝑖𝑑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initially UID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𝑠𝑡𝑎𝑡𝑢𝑠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ym typeface="Symbol" pitchFamily="18" charset="2"/>
                  </a:rPr>
                  <a:t> </a:t>
                </a:r>
                <a:r>
                  <a:rPr lang="en-US" sz="2400" dirty="0" smtClean="0">
                    <a:sym typeface="Symbol" pitchFamily="18" charset="2"/>
                  </a:rPr>
                  <a:t>{</a:t>
                </a:r>
                <a:r>
                  <a:rPr lang="en-US" sz="2400" dirty="0">
                    <a:sym typeface="Symbol" pitchFamily="18" charset="2"/>
                  </a:rPr>
                  <a:t>?</a:t>
                </a:r>
                <a:r>
                  <a:rPr lang="en-US" sz="2400" dirty="0" smtClean="0"/>
                  <a:t>, </a:t>
                </a:r>
                <a:r>
                  <a:rPr lang="en-US" sz="2400" dirty="0"/>
                  <a:t>leader, not-leader}, initially ?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𝑟𝑜𝑢𝑛𝑑</m:t>
                    </m:r>
                  </m:oMath>
                </a14:m>
                <a:r>
                  <a:rPr lang="en-US" sz="2400" dirty="0"/>
                  <a:t>, initially 0</a:t>
                </a:r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𝑚𝑠𝑔𝑠</m:t>
                    </m:r>
                  </m:oMath>
                </a14:m>
                <a:endParaRPr lang="en-US" sz="2800" dirty="0">
                  <a:solidFill>
                    <a:srgbClr val="990033"/>
                  </a:solidFill>
                </a:endParaRP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𝑟𝑜𝑢𝑛𝑑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/>
                  <a:t>&lt;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𝑑𝑖𝑎𝑚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then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to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𝑜𝑢𝑡</m:t>
                    </m:r>
                    <m:r>
                      <a:rPr lang="en-US" sz="2400" i="1" dirty="0" err="1">
                        <a:latin typeface="Cambria Math"/>
                      </a:rPr>
                      <m:t>𝑛𝑏𝑟𝑠</m:t>
                    </m:r>
                  </m:oMath>
                </a14:m>
                <a:endParaRPr lang="en-US" sz="2400" dirty="0"/>
              </a:p>
              <a:p>
                <a:pPr marL="431800" indent="-32385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𝑡𝑟𝑎𝑛𝑠</m:t>
                    </m:r>
                  </m:oMath>
                </a14:m>
                <a:endParaRPr lang="en-US" sz="2800" dirty="0">
                  <a:solidFill>
                    <a:srgbClr val="990033"/>
                  </a:solidFill>
                </a:endParaRP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increment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𝑟𝑜𝑢𝑛𝑑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:= max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</m:oMath>
                </a14:m>
                <a:r>
                  <a:rPr lang="en-US" sz="2400" dirty="0"/>
                  <a:t>, UIDs received)</a:t>
                </a:r>
              </a:p>
              <a:p>
                <a:pPr marL="863600" lvl="1" indent="-287338" defTabSz="457200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𝑟𝑜𝑢𝑛𝑑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𝑑𝑖𝑎𝑚</m:t>
                    </m:r>
                  </m:oMath>
                </a14:m>
                <a:r>
                  <a:rPr lang="en-US" sz="2400" dirty="0"/>
                  <a:t> then</a:t>
                </a:r>
              </a:p>
              <a:p>
                <a:pPr marL="1295400" lvl="2" indent="-215900" defTabSz="457200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𝑠𝑡𝑎𝑡𝑢𝑠</m:t>
                    </m:r>
                  </m:oMath>
                </a14:m>
                <a:r>
                  <a:rPr lang="en-US" sz="2000" dirty="0"/>
                  <a:t> := leader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=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, not-leader otherwise</a:t>
                </a:r>
              </a:p>
            </p:txBody>
          </p:sp>
        </mc:Choice>
        <mc:Fallback xmlns="">
          <p:sp>
            <p:nvSpPr>
              <p:cNvPr id="8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08113"/>
                <a:ext cx="8228013" cy="5221287"/>
              </a:xfrm>
              <a:blipFill rotWithShape="1">
                <a:blip r:embed="rId3"/>
                <a:stretch>
                  <a:fillRect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8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1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2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4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3178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Start configuration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5870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9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1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2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4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074988" y="5011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3917950" y="44529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88100" name="Line 36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487988" y="5502275"/>
            <a:ext cx="28003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1 (msgs)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8345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11562"/>
          </a:xfrm>
        </p:spPr>
        <p:txBody>
          <a:bodyPr>
            <a:normAutofit/>
          </a:bodyPr>
          <a:lstStyle/>
          <a:p>
            <a:r>
              <a:rPr lang="en-US" dirty="0" smtClean="0"/>
              <a:t>Leader Election</a:t>
            </a:r>
            <a:br>
              <a:rPr lang="en-US" dirty="0" smtClean="0"/>
            </a:br>
            <a:r>
              <a:rPr lang="en-US" dirty="0" smtClean="0"/>
              <a:t> in a </a:t>
            </a:r>
            <a:br>
              <a:rPr lang="en-US" dirty="0" smtClean="0"/>
            </a:br>
            <a:r>
              <a:rPr lang="en-US" dirty="0" smtClean="0"/>
              <a:t>Synchronous Ring</a:t>
            </a:r>
            <a:endParaRPr lang="en-US" dirty="0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848100" y="4203058"/>
            <a:ext cx="1676400" cy="1447800"/>
            <a:chOff x="1104" y="3072"/>
            <a:chExt cx="1056" cy="912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488" y="3072"/>
              <a:ext cx="240" cy="96"/>
              <a:chOff x="4032" y="2592"/>
              <a:chExt cx="240" cy="96"/>
            </a:xfrm>
          </p:grpSpPr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104" y="3072"/>
              <a:ext cx="1056" cy="912"/>
              <a:chOff x="1104" y="3072"/>
              <a:chExt cx="1056" cy="912"/>
            </a:xfrm>
          </p:grpSpPr>
          <p:sp>
            <p:nvSpPr>
              <p:cNvPr id="21" name="Oval 8"/>
              <p:cNvSpPr>
                <a:spLocks noChangeAspect="1" noChangeArrowheads="1"/>
              </p:cNvSpPr>
              <p:nvPr/>
            </p:nvSpPr>
            <p:spPr bwMode="auto">
              <a:xfrm>
                <a:off x="2016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9"/>
              <p:cNvSpPr>
                <a:spLocks noChangeAspect="1" noChangeArrowheads="1"/>
              </p:cNvSpPr>
              <p:nvPr/>
            </p:nvSpPr>
            <p:spPr bwMode="auto">
              <a:xfrm>
                <a:off x="1344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10"/>
              <p:cNvSpPr>
                <a:spLocks noChangeAspect="1" noChangeArrowheads="1"/>
              </p:cNvSpPr>
              <p:nvPr/>
            </p:nvSpPr>
            <p:spPr bwMode="auto">
              <a:xfrm>
                <a:off x="1344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1"/>
              <p:cNvSpPr>
                <a:spLocks noChangeAspect="1" noChangeArrowheads="1"/>
              </p:cNvSpPr>
              <p:nvPr/>
            </p:nvSpPr>
            <p:spPr bwMode="auto">
              <a:xfrm>
                <a:off x="1776" y="307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12"/>
              <p:cNvSpPr>
                <a:spLocks noChangeAspect="1" noChangeArrowheads="1"/>
              </p:cNvSpPr>
              <p:nvPr/>
            </p:nvSpPr>
            <p:spPr bwMode="auto">
              <a:xfrm>
                <a:off x="1776" y="384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25"/>
              <p:cNvSpPr>
                <a:spLocks noChangeAspect="1" noChangeArrowheads="1"/>
              </p:cNvSpPr>
              <p:nvPr/>
            </p:nvSpPr>
            <p:spPr bwMode="auto">
              <a:xfrm>
                <a:off x="1104" y="345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 rot="3517620">
              <a:off x="1872" y="3264"/>
              <a:ext cx="240" cy="96"/>
              <a:chOff x="4032" y="2592"/>
              <a:chExt cx="240" cy="96"/>
            </a:xfrm>
          </p:grpSpPr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 rot="14158839">
              <a:off x="1176" y="3672"/>
              <a:ext cx="240" cy="96"/>
              <a:chOff x="4032" y="2592"/>
              <a:chExt cx="240" cy="96"/>
            </a:xfrm>
          </p:grpSpPr>
          <p:sp>
            <p:nvSpPr>
              <p:cNvPr id="17" name="Line 32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3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4"/>
            <p:cNvGrpSpPr>
              <a:grpSpLocks/>
            </p:cNvGrpSpPr>
            <p:nvPr/>
          </p:nvGrpSpPr>
          <p:grpSpPr bwMode="auto">
            <a:xfrm rot="7157482">
              <a:off x="1848" y="3672"/>
              <a:ext cx="240" cy="96"/>
              <a:chOff x="4032" y="2592"/>
              <a:chExt cx="240" cy="96"/>
            </a:xfrm>
          </p:grpSpPr>
          <p:sp>
            <p:nvSpPr>
              <p:cNvPr id="15" name="Line 35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6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10800000">
              <a:off x="1488" y="3840"/>
              <a:ext cx="240" cy="96"/>
              <a:chOff x="4032" y="2592"/>
              <a:chExt cx="240" cy="96"/>
            </a:xfrm>
          </p:grpSpPr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39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 rot="-3201953">
              <a:off x="1152" y="3264"/>
              <a:ext cx="240" cy="96"/>
              <a:chOff x="4032" y="2592"/>
              <a:chExt cx="240" cy="96"/>
            </a:xfrm>
          </p:grpSpPr>
          <p:sp>
            <p:nvSpPr>
              <p:cNvPr id="11" name="Line 41"/>
              <p:cNvSpPr>
                <a:spLocks noChangeShapeType="1"/>
              </p:cNvSpPr>
              <p:nvPr/>
            </p:nvSpPr>
            <p:spPr bwMode="auto">
              <a:xfrm rot="10800000" flipH="1" flipV="1">
                <a:off x="4032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42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8570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7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3074988" y="5011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3917950" y="44529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90147" name="Text Box 35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9" name="Text Box 37"/>
          <p:cNvSpPr txBox="1">
            <a:spLocks noChangeArrowheads="1"/>
          </p:cNvSpPr>
          <p:nvPr/>
        </p:nvSpPr>
        <p:spPr bwMode="auto">
          <a:xfrm>
            <a:off x="5487988" y="5502275"/>
            <a:ext cx="2738437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1 (trans)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4875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5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26463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2 (start)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2676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3074988" y="5011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3917950" y="44529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4244" name="Line 36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5" name="Text Box 37"/>
          <p:cNvSpPr txBox="1">
            <a:spLocks noChangeArrowheads="1"/>
          </p:cNvSpPr>
          <p:nvPr/>
        </p:nvSpPr>
        <p:spPr bwMode="auto">
          <a:xfrm>
            <a:off x="5487988" y="5502275"/>
            <a:ext cx="28003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2 (msgs)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3048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3074988" y="5011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3917950" y="44529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6291" name="Text Box 35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93" name="Text Box 37"/>
          <p:cNvSpPr txBox="1">
            <a:spLocks noChangeArrowheads="1"/>
          </p:cNvSpPr>
          <p:nvPr/>
        </p:nvSpPr>
        <p:spPr bwMode="auto">
          <a:xfrm>
            <a:off x="5487988" y="5502275"/>
            <a:ext cx="2738437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2 (trans)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5422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98311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9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26463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3 (start)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4830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3074988" y="5011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917950" y="44529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0385" name="Text Box 33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0388" name="Line 36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9" name="Text Box 37"/>
          <p:cNvSpPr txBox="1">
            <a:spLocks noChangeArrowheads="1"/>
          </p:cNvSpPr>
          <p:nvPr/>
        </p:nvSpPr>
        <p:spPr bwMode="auto">
          <a:xfrm>
            <a:off x="5487988" y="5502275"/>
            <a:ext cx="28003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3 (msgs)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246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5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3074988" y="5011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3917950" y="44529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2431" name="Text Box 31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2433" name="Text Box 33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2435" name="Text Box 35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2436" name="Line 36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5487988" y="5502275"/>
            <a:ext cx="2738437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3 (trans)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4188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3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4471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26463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4 (start)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999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06500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6501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06502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06503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3074988" y="5011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26" name="Text Box 30"/>
          <p:cNvSpPr txBox="1">
            <a:spLocks noChangeArrowheads="1"/>
          </p:cNvSpPr>
          <p:nvPr/>
        </p:nvSpPr>
        <p:spPr bwMode="auto">
          <a:xfrm>
            <a:off x="3917950" y="44529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30" name="Text Box 34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3" name="Text Box 37"/>
          <p:cNvSpPr txBox="1">
            <a:spLocks noChangeArrowheads="1"/>
          </p:cNvSpPr>
          <p:nvPr/>
        </p:nvSpPr>
        <p:spPr bwMode="auto">
          <a:xfrm>
            <a:off x="5487988" y="5502275"/>
            <a:ext cx="28003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4 (msgs)</a:t>
            </a: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4852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08548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08551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281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2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2738437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4 (trans)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6579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/>
                  <a:t>Model for synchronous networks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Leader election problem, in simple ring networks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Algorithms: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66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LeLann</a:t>
                </a:r>
                <a:r>
                  <a:rPr lang="en-US" sz="2400" dirty="0">
                    <a:solidFill>
                      <a:srgbClr val="006600"/>
                    </a:solidFill>
                  </a:rPr>
                  <a:t>], [Chang, Roberts]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Pass UID tokens one way, elect max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Proofs, using invariants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Time complexity: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for a ring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Communication (message) complexity: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baseline="30000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66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6600"/>
                    </a:solidFill>
                  </a:rPr>
                  <a:t>Hirshberg</a:t>
                </a:r>
                <a:r>
                  <a:rPr lang="en-US" sz="2400" dirty="0">
                    <a:solidFill>
                      <a:srgbClr val="006600"/>
                    </a:solidFill>
                  </a:rPr>
                  <a:t>, Sinclair]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Send </a:t>
                </a:r>
                <a:r>
                  <a:rPr lang="en-US" sz="2000" dirty="0" smtClean="0"/>
                  <a:t>UIDs </a:t>
                </a:r>
                <a:r>
                  <a:rPr lang="en-US" sz="2000" dirty="0"/>
                  <a:t>to successively-doubled distances, in both directions.</a:t>
                </a:r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Message complexity: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log</m:t>
                    </m:r>
                    <m:r>
                      <a:rPr lang="en-US" sz="2000" i="1" dirty="0" smtClean="0">
                        <a:latin typeface="Cambria Math"/>
                      </a:rPr>
                      <m:t>⁡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>
                  <a:lnSpc>
                    <a:spcPct val="9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Time complexity: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(dominated by </a:t>
                </a:r>
                <a:r>
                  <a:rPr lang="en-US" sz="2000" dirty="0" smtClean="0"/>
                  <a:t>the final </a:t>
                </a:r>
                <a:r>
                  <a:rPr lang="en-US" sz="2000" dirty="0"/>
                  <a:t>phase)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  <a:blipFill rotWithShape="1">
                <a:blip r:embed="rId2"/>
                <a:stretch>
                  <a:fillRect l="-1259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25" name="Rectangle 5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A</a:t>
                </a:r>
                <a:r>
                  <a:rPr lang="en-US" sz="2800" dirty="0" smtClean="0"/>
                  <a:t>lgorithm:</a:t>
                </a:r>
                <a:endParaRPr lang="en-US" sz="2800" dirty="0"/>
              </a:p>
              <a:p>
                <a:pPr lvl="1"/>
                <a:r>
                  <a:rPr lang="en-US" sz="2400" dirty="0"/>
                  <a:t>Assume diameter is known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𝑑𝑖𝑎𝑚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lvl="1"/>
                <a:r>
                  <a:rPr lang="en-US" sz="2400" dirty="0"/>
                  <a:t>Every round: </a:t>
                </a:r>
                <a:r>
                  <a:rPr lang="en-US" sz="2400" dirty="0" smtClean="0"/>
                  <a:t> Send the max </a:t>
                </a:r>
                <a:r>
                  <a:rPr lang="en-US" sz="2400" dirty="0"/>
                  <a:t>UID </a:t>
                </a:r>
                <a:r>
                  <a:rPr lang="en-US" sz="2400" dirty="0" smtClean="0"/>
                  <a:t>you have seen </a:t>
                </a:r>
                <a:r>
                  <a:rPr lang="en-US" sz="2400" dirty="0"/>
                  <a:t>to all neighbors.</a:t>
                </a:r>
              </a:p>
              <a:p>
                <a:pPr lvl="1"/>
                <a:r>
                  <a:rPr lang="en-US" sz="2400" dirty="0"/>
                  <a:t>Stop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𝑑𝑖𝑎𝑚</m:t>
                    </m:r>
                  </m:oMath>
                </a14:m>
                <a:r>
                  <a:rPr lang="en-US" sz="2400" dirty="0"/>
                  <a:t> rounds.</a:t>
                </a:r>
              </a:p>
              <a:p>
                <a:pPr lvl="1"/>
                <a:r>
                  <a:rPr lang="en-US" sz="2400" dirty="0"/>
                  <a:t>Elect self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your own </a:t>
                </a:r>
                <a:r>
                  <a:rPr lang="en-US" sz="2400" dirty="0"/>
                  <a:t>UID is </a:t>
                </a:r>
                <a:r>
                  <a:rPr lang="en-US" sz="2400" dirty="0" smtClean="0"/>
                  <a:t>the max you have seen</a:t>
                </a:r>
                <a:r>
                  <a:rPr lang="en-US" sz="2400" dirty="0"/>
                  <a:t>.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>
                    <a:solidFill>
                      <a:srgbClr val="990033"/>
                    </a:solidFill>
                  </a:rPr>
                  <a:t>Complexity:</a:t>
                </a:r>
              </a:p>
              <a:p>
                <a:pPr lvl="1"/>
                <a:r>
                  <a:rPr lang="en-US" sz="2400" dirty="0"/>
                  <a:t>Time complexity (rounds):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𝑑𝑖𝑎𝑚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Message complexity: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𝑑𝑖𝑎𝑚</m:t>
                    </m:r>
                    <m:r>
                      <a:rPr lang="en-US" sz="2400" i="1" dirty="0" smtClean="0">
                        <a:latin typeface="Cambria Math"/>
                      </a:rPr>
                      <m:t> |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|</m:t>
                    </m:r>
                  </m:oMath>
                </a14:m>
                <a:endParaRPr lang="en-US" sz="2400" dirty="0"/>
              </a:p>
              <a:p>
                <a:r>
                  <a:rPr lang="en-US" sz="2800" dirty="0">
                    <a:solidFill>
                      <a:srgbClr val="990033"/>
                    </a:solidFill>
                  </a:rPr>
                  <a:t>Correctness proof?</a:t>
                </a:r>
              </a:p>
            </p:txBody>
          </p:sp>
        </mc:Choice>
        <mc:Fallback xmlns="">
          <p:sp>
            <p:nvSpPr>
              <p:cNvPr id="235525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dirty="0" smtClean="0"/>
              <a:t>Basic flooding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50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Key 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447800"/>
                <a:ext cx="8534400" cy="4878388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/>
              </a:bodyPr>
              <a:lstStyle/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 smtClean="0">
                    <a:solidFill>
                      <a:srgbClr val="990033"/>
                    </a:solidFill>
                  </a:rPr>
                  <a:t>Invariant:</a:t>
                </a:r>
                <a:r>
                  <a:rPr lang="en-US" sz="2800" dirty="0"/>
                  <a:t>  </a:t>
                </a:r>
                <a:r>
                  <a:rPr lang="en-US" sz="2800" dirty="0" smtClean="0"/>
                  <a:t>Just after </a:t>
                </a:r>
                <a:r>
                  <a:rPr lang="en-US" sz="2800" dirty="0"/>
                  <a:t>round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800" dirty="0"/>
                  <a:t>,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𝑑𝑖𝑠𝑡𝑎𝑛𝑐𝑒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err="1">
                        <a:latin typeface="Cambria Math"/>
                      </a:rPr>
                      <m:t>𝑖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𝑗</m:t>
                    </m:r>
                    <m:r>
                      <a:rPr lang="en-US" sz="2800" i="1" dirty="0">
                        <a:latin typeface="Cambria Math"/>
                      </a:rPr>
                      <m:t>) ≤ </m:t>
                    </m:r>
                    <m:r>
                      <a:rPr lang="en-US" sz="2800" i="1" dirty="0">
                        <a:latin typeface="Cambria Math"/>
                      </a:rPr>
                      <m:t>𝑟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  <m:r>
                      <a:rPr lang="en-US" sz="2800" i="1" baseline="-15000" dirty="0" err="1" smtClean="0">
                        <a:latin typeface="Cambria Math"/>
                      </a:rPr>
                      <m:t>𝑗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≥ </m:t>
                    </m:r>
                    <m:r>
                      <a:rPr lang="en-US" sz="2800" i="1" dirty="0" err="1">
                        <a:latin typeface="Cambria Math"/>
                      </a:rPr>
                      <m:t>𝑈𝐼𝐷</m:t>
                    </m:r>
                    <m:r>
                      <a:rPr lang="en-US" sz="2800" i="1" baseline="-15000" dirty="0" err="1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. </m:t>
                    </m:r>
                  </m:oMath>
                </a14:m>
                <a:endParaRPr lang="en-US" sz="2800" dirty="0"/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Proof:</a:t>
                </a:r>
                <a:r>
                  <a:rPr lang="en-US" sz="2800" dirty="0"/>
                  <a:t> 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Induction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Base: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  <m:r>
                      <a:rPr lang="en-US" sz="2400" i="1" dirty="0" smtClean="0">
                        <a:latin typeface="Cambria Math"/>
                      </a:rPr>
                      <m:t> = 0 </m:t>
                    </m:r>
                  </m:oMath>
                </a14:m>
                <a:endParaRPr lang="en-US" sz="2400" dirty="0"/>
              </a:p>
              <a:p>
                <a:pPr marL="1295400" lvl="2" indent="-21590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𝑑𝑖𝑠𝑡𝑎𝑛𝑐𝑒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) = 0 </m:t>
                    </m:r>
                  </m:oMath>
                </a14:m>
                <a:r>
                  <a:rPr lang="en-US" sz="2000" dirty="0" smtClean="0"/>
                  <a:t>implies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  <m:r>
                      <a:rPr lang="en-US" sz="2000" i="1" baseline="-15000" dirty="0" err="1" smtClean="0"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= </m:t>
                    </m:r>
                    <m:r>
                      <a:rPr lang="en-US" sz="2000" i="1" dirty="0" err="1">
                        <a:latin typeface="Cambria Math"/>
                      </a:rPr>
                      <m:t>𝑈𝐼𝐷</m:t>
                    </m:r>
                    <m:r>
                      <a:rPr lang="en-US" sz="2000" i="1" baseline="-15000" dirty="0" err="1"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. </m:t>
                    </m:r>
                  </m:oMath>
                </a14:m>
                <a:endParaRPr lang="en-US" sz="2000" dirty="0"/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:r>
                  <a:rPr lang="en-US" sz="2400" dirty="0" smtClean="0"/>
                  <a:t> Assume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 prove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1295400" lvl="2" indent="-21590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𝑑𝑖𝑠𝑡𝑎𝑛𝑐𝑒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) ≤ </m:t>
                    </m:r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 smtClean="0"/>
              </a:p>
              <a:p>
                <a:pPr marL="1295400" lvl="2" indent="-21590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hen </a:t>
                </a:r>
                <a:r>
                  <a:rPr lang="en-US" sz="2000" dirty="0"/>
                  <a:t>there is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err="1">
                        <a:latin typeface="Cambria Math"/>
                      </a:rPr>
                      <m:t>𝑛𝑏𝑟𝑠</m:t>
                    </m:r>
                    <m:r>
                      <a:rPr lang="en-US" sz="2000" i="1" baseline="-25000" dirty="0" err="1">
                        <a:latin typeface="Cambria Math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𝑑𝑖𝑠𝑡𝑎𝑛𝑐𝑒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) ≤ </m:t>
                    </m:r>
                    <m:r>
                      <a:rPr lang="en-US" sz="2000" i="1" dirty="0">
                        <a:latin typeface="Cambria Math"/>
                      </a:rPr>
                      <m:t>𝑟</m:t>
                    </m:r>
                    <m:r>
                      <a:rPr lang="en-US" sz="2000" i="1" dirty="0">
                        <a:latin typeface="Cambria Math"/>
                      </a:rPr>
                      <m:t> 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1295400" lvl="2" indent="-21590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By inductive hypotheses, after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  <m:r>
                      <a:rPr lang="en-US" sz="2000" i="1" baseline="-25000" dirty="0" err="1" smtClean="0">
                        <a:latin typeface="Cambria Math"/>
                      </a:rPr>
                      <m:t>𝑘</m:t>
                    </m:r>
                    <m:r>
                      <a:rPr lang="en-US" sz="2000" i="1" baseline="-25000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≥ </m:t>
                    </m:r>
                    <m:r>
                      <a:rPr lang="en-US" sz="2000" i="1" dirty="0" smtClean="0">
                        <a:latin typeface="Cambria Math"/>
                      </a:rPr>
                      <m:t>𝑈𝐼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2000" dirty="0"/>
              </a:p>
              <a:p>
                <a:pPr marL="1295400" lvl="2" indent="-21590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sends 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at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  <m:r>
                      <a:rPr lang="en-US" sz="2000" i="1" baseline="-15000" dirty="0" err="1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≥ </m:t>
                    </m:r>
                    <m:r>
                      <a:rPr lang="en-US" sz="2000" i="1" dirty="0" err="1">
                        <a:latin typeface="Cambria Math"/>
                      </a:rPr>
                      <m:t>𝑈𝐼𝐷</m:t>
                    </m:r>
                    <m:r>
                      <a:rPr lang="en-US" sz="2000" i="1" baseline="-15000" dirty="0" err="1">
                        <a:latin typeface="Cambria Math"/>
                      </a:rPr>
                      <m:t>𝑖</m:t>
                    </m:r>
                    <m:r>
                      <a:rPr lang="en-US" sz="2000" i="1" baseline="-15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after round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2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447800"/>
                <a:ext cx="8534400" cy="4878388"/>
              </a:xfrm>
              <a:blipFill rotWithShape="1">
                <a:blip r:embed="rId3"/>
                <a:stretch>
                  <a:fillRect t="-2125" b="-1875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228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message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Slightly improved </a:t>
                </a:r>
                <a:r>
                  <a:rPr lang="en-US" dirty="0"/>
                  <a:t>algorithm: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Don't send same UID twice.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Additional </a:t>
                </a:r>
                <a:r>
                  <a:rPr lang="en-US" dirty="0"/>
                  <a:t>state </a:t>
                </a:r>
                <a:r>
                  <a:rPr lang="en-US" dirty="0" smtClean="0"/>
                  <a:t>variable: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𝑛𝑒𝑤𝑖𝑛𝑓𝑜</m:t>
                    </m:r>
                  </m:oMath>
                </a14:m>
                <a:r>
                  <a:rPr lang="en-US" dirty="0" smtClean="0"/>
                  <a:t>, a Boolean</a:t>
                </a:r>
                <a:r>
                  <a:rPr lang="en-US" dirty="0"/>
                  <a:t>, initially true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only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𝑛𝑒𝑤𝑖𝑛𝑓𝑜</m:t>
                    </m:r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true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𝑛𝑒𝑤𝑖𝑛𝑓𝑜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:= </m:t>
                    </m:r>
                  </m:oMath>
                </a14:m>
                <a:r>
                  <a:rPr lang="en-US" dirty="0"/>
                  <a:t>true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the max </a:t>
                </a:r>
                <a:r>
                  <a:rPr lang="en-US" dirty="0"/>
                  <a:t>UID received </a:t>
                </a:r>
                <a:r>
                  <a:rPr lang="en-US" dirty="0" smtClean="0"/>
                  <a:t>at this round &gt;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394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18787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18788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18789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18790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1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2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4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3178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Start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71389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20836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0837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20838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0839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1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2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4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3074988" y="5011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3917950" y="44529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20864" name="Text Box 32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0865" name="Text Box 33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0867" name="Text Box 35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9" name="Text Box 37"/>
          <p:cNvSpPr txBox="1">
            <a:spLocks noChangeArrowheads="1"/>
          </p:cNvSpPr>
          <p:nvPr/>
        </p:nvSpPr>
        <p:spPr bwMode="auto">
          <a:xfrm>
            <a:off x="5487988" y="5502275"/>
            <a:ext cx="28003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1 (msgs)</a:t>
            </a:r>
          </a:p>
        </p:txBody>
      </p:sp>
    </p:spTree>
    <p:extLst>
      <p:ext uri="{BB962C8B-B14F-4D97-AF65-F5344CB8AC3E}">
        <p14:creationId xmlns:p14="http://schemas.microsoft.com/office/powerpoint/2010/main" val="2271989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22883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22884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5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3074988" y="5011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3917950" y="44529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2913" name="Text Box 33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22914" name="Text Box 34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2916" name="Line 36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7" name="Text Box 37"/>
          <p:cNvSpPr txBox="1">
            <a:spLocks noChangeArrowheads="1"/>
          </p:cNvSpPr>
          <p:nvPr/>
        </p:nvSpPr>
        <p:spPr bwMode="auto">
          <a:xfrm>
            <a:off x="5487988" y="5502275"/>
            <a:ext cx="2738437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1 (trans)</a:t>
            </a:r>
          </a:p>
        </p:txBody>
      </p:sp>
    </p:spTree>
    <p:extLst>
      <p:ext uri="{BB962C8B-B14F-4D97-AF65-F5344CB8AC3E}">
        <p14:creationId xmlns:p14="http://schemas.microsoft.com/office/powerpoint/2010/main" val="4058449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24931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4935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5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26463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2 (start)</a:t>
            </a:r>
          </a:p>
        </p:txBody>
      </p:sp>
    </p:spTree>
    <p:extLst>
      <p:ext uri="{BB962C8B-B14F-4D97-AF65-F5344CB8AC3E}">
        <p14:creationId xmlns:p14="http://schemas.microsoft.com/office/powerpoint/2010/main" val="2749302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26979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26982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4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3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5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5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7006" name="Text Box 30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7007" name="Line 31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5487988" y="5502275"/>
            <a:ext cx="28003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2 (msgs)</a:t>
            </a: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6013450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2470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29027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9031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5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29049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2281238" y="33178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9052" name="Text Box 28"/>
          <p:cNvSpPr txBox="1">
            <a:spLocks noChangeArrowheads="1"/>
          </p:cNvSpPr>
          <p:nvPr/>
        </p:nvSpPr>
        <p:spPr bwMode="auto">
          <a:xfrm>
            <a:off x="5214938" y="3700463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29054" name="Text Box 30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5487988" y="5502275"/>
            <a:ext cx="2738437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2 (trans)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6008688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1815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31075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31076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31077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31078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31079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0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5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1097" name="Line 25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26463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3 (start)</a:t>
            </a:r>
          </a:p>
        </p:txBody>
      </p:sp>
    </p:spTree>
    <p:extLst>
      <p:ext uri="{BB962C8B-B14F-4D97-AF65-F5344CB8AC3E}">
        <p14:creationId xmlns:p14="http://schemas.microsoft.com/office/powerpoint/2010/main" val="3714881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rgbClr val="990033"/>
                    </a:solidFill>
                  </a:rPr>
                  <a:t>Q: </a:t>
                </a:r>
                <a:r>
                  <a:rPr lang="en-US" sz="2800" dirty="0" smtClean="0">
                    <a:solidFill>
                      <a:srgbClr val="990033"/>
                    </a:solidFill>
                  </a:rPr>
                  <a:t> Can </a:t>
                </a:r>
                <a:r>
                  <a:rPr lang="en-US" sz="2800" dirty="0">
                    <a:solidFill>
                      <a:srgbClr val="990033"/>
                    </a:solidFill>
                  </a:rPr>
                  <a:t>the message complexity be lowered still more?</a:t>
                </a:r>
              </a:p>
              <a:p>
                <a:r>
                  <a:rPr lang="en-US" sz="2800" dirty="0"/>
                  <a:t>Non-comparison-based algorithms</a:t>
                </a:r>
              </a:p>
              <a:p>
                <a:pPr lvl="1"/>
                <a:r>
                  <a:rPr lang="en-US" sz="2400" dirty="0"/>
                  <a:t>Wait quietly until it’s your “turn”, determined by UID.</a:t>
                </a:r>
              </a:p>
              <a:p>
                <a:pPr lvl="1"/>
                <a:r>
                  <a:rPr lang="en-US" sz="2400" dirty="0"/>
                  <a:t>Message complexity: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Time complexity: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 smtClean="0">
                        <a:latin typeface="Cambria Math"/>
                      </a:rPr>
                      <m:t>𝑢</m:t>
                    </m:r>
                    <m:r>
                      <a:rPr lang="en-US" sz="2400" i="1" baseline="-33000" dirty="0" err="1" smtClean="0">
                        <a:latin typeface="Cambria Math"/>
                      </a:rPr>
                      <m:t>𝑚𝑖𝑛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is known,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2</m:t>
                    </m:r>
                    <m:r>
                      <a:rPr lang="en-US" sz="2400" i="1" baseline="33000" dirty="0">
                        <a:latin typeface="Cambria Math"/>
                      </a:rPr>
                      <m:t>𝑢</m:t>
                    </m:r>
                    <m:r>
                      <a:rPr lang="en-US" sz="2400" i="1" baseline="20000" dirty="0">
                        <a:latin typeface="Cambria Math"/>
                      </a:rPr>
                      <m:t>𝑚𝑖𝑛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unknown</a:t>
                </a:r>
              </a:p>
              <a:p>
                <a:pPr>
                  <a:buFontTx/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3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33123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33127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3136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8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5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3143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3146" name="Text Box 26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3148" name="Text Box 28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0" name="Text Box 30"/>
          <p:cNvSpPr txBox="1">
            <a:spLocks noChangeArrowheads="1"/>
          </p:cNvSpPr>
          <p:nvPr/>
        </p:nvSpPr>
        <p:spPr bwMode="auto">
          <a:xfrm>
            <a:off x="5487988" y="5502275"/>
            <a:ext cx="28003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3 (msgs)</a:t>
            </a:r>
          </a:p>
        </p:txBody>
      </p:sp>
    </p:spTree>
    <p:extLst>
      <p:ext uri="{BB962C8B-B14F-4D97-AF65-F5344CB8AC3E}">
        <p14:creationId xmlns:p14="http://schemas.microsoft.com/office/powerpoint/2010/main" val="2026693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35171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35172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35173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3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35189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5191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2932113" y="31115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5599113" y="44656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3760788" y="2806700"/>
            <a:ext cx="3857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58356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5197" name="Line 2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98" name="Text Box 30"/>
          <p:cNvSpPr txBox="1">
            <a:spLocks noChangeArrowheads="1"/>
          </p:cNvSpPr>
          <p:nvPr/>
        </p:nvSpPr>
        <p:spPr bwMode="auto">
          <a:xfrm>
            <a:off x="5487988" y="5502275"/>
            <a:ext cx="2738437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3 (trans)</a:t>
            </a:r>
          </a:p>
        </p:txBody>
      </p:sp>
    </p:spTree>
    <p:extLst>
      <p:ext uri="{BB962C8B-B14F-4D97-AF65-F5344CB8AC3E}">
        <p14:creationId xmlns:p14="http://schemas.microsoft.com/office/powerpoint/2010/main" val="2809898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37219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37220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37221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37222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37223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1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2646362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4 (start)</a:t>
            </a:r>
          </a:p>
        </p:txBody>
      </p:sp>
    </p:spTree>
    <p:extLst>
      <p:ext uri="{BB962C8B-B14F-4D97-AF65-F5344CB8AC3E}">
        <p14:creationId xmlns:p14="http://schemas.microsoft.com/office/powerpoint/2010/main" val="1765762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9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9284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FF"/>
                </a:solidFill>
                <a:cs typeface="Arial" charset="0"/>
              </a:rPr>
              <a:t>6</a:t>
            </a:r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9286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9288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3940175" y="17573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4857750" y="269557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6042025" y="1978025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39292" name="Line 28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5487988" y="5502275"/>
            <a:ext cx="28003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4 (msgs)</a:t>
            </a:r>
          </a:p>
        </p:txBody>
      </p:sp>
    </p:spTree>
    <p:extLst>
      <p:ext uri="{BB962C8B-B14F-4D97-AF65-F5344CB8AC3E}">
        <p14:creationId xmlns:p14="http://schemas.microsoft.com/office/powerpoint/2010/main" val="2214783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Improved algorithm</a:t>
            </a:r>
            <a:endParaRPr lang="en-US" dirty="0"/>
          </a:p>
        </p:txBody>
      </p:sp>
      <p:sp>
        <p:nvSpPr>
          <p:cNvPr id="141315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41316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41317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41318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281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7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2816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2101850" y="2392363"/>
            <a:ext cx="38576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5281613" y="147478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7213600" y="3395663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2127250" y="4321175"/>
            <a:ext cx="3841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4211638" y="5773738"/>
            <a:ext cx="38417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3951288" y="3733800"/>
            <a:ext cx="3841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FF0000"/>
                </a:solidFill>
                <a:cs typeface="Arial" charset="0"/>
              </a:rPr>
              <a:t>6</a:t>
            </a:r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8" name="Text Box 26"/>
          <p:cNvSpPr txBox="1">
            <a:spLocks noChangeArrowheads="1"/>
          </p:cNvSpPr>
          <p:nvPr/>
        </p:nvSpPr>
        <p:spPr bwMode="auto">
          <a:xfrm>
            <a:off x="5487988" y="5502275"/>
            <a:ext cx="2738437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803" tIns="48983" rIns="89803" bIns="48983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4 (trans)</a:t>
            </a:r>
          </a:p>
        </p:txBody>
      </p:sp>
    </p:spTree>
    <p:extLst>
      <p:ext uri="{BB962C8B-B14F-4D97-AF65-F5344CB8AC3E}">
        <p14:creationId xmlns:p14="http://schemas.microsoft.com/office/powerpoint/2010/main" val="3205150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381000" y="1600200"/>
                <a:ext cx="8535988" cy="4878388"/>
              </a:xfrm>
              <a:prstGeom prst="rect">
                <a:avLst/>
              </a:prstGeo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Improved </a:t>
                </a:r>
                <a:r>
                  <a:rPr lang="en-US" dirty="0"/>
                  <a:t>algorithm: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Don't send same UID twice.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New state variable: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𝑛𝑒𝑤𝑖𝑛𝑓𝑜</m:t>
                    </m:r>
                  </m:oMath>
                </a14:m>
                <a:r>
                  <a:rPr lang="en-US" dirty="0"/>
                  <a:t>, a Boolean, initially true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𝑛𝑒𝑤𝑖𝑛𝑓𝑜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=</m:t>
                    </m:r>
                  </m:oMath>
                </a14:m>
                <a:r>
                  <a:rPr lang="en-US" dirty="0"/>
                  <a:t> true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𝑛𝑒𝑤𝑖𝑛𝑓𝑜</m:t>
                    </m:r>
                    <m:r>
                      <a:rPr lang="en-US" i="1" dirty="0">
                        <a:latin typeface="Cambria Math"/>
                      </a:rPr>
                      <m:t> := </m:t>
                    </m:r>
                  </m:oMath>
                </a14:m>
                <a:r>
                  <a:rPr lang="en-US" dirty="0"/>
                  <a:t>true </a:t>
                </a:r>
                <a:r>
                  <a:rPr lang="en-US" dirty="0" err="1"/>
                  <a:t>iff</a:t>
                </a:r>
                <a:r>
                  <a:rPr lang="en-US" dirty="0"/>
                  <a:t> the max UID received </a:t>
                </a:r>
                <a:r>
                  <a:rPr lang="en-US" dirty="0" smtClean="0"/>
                  <a:t>at this round is </a:t>
                </a:r>
                <a:r>
                  <a:rPr lang="en-US" dirty="0"/>
                  <a:t>strictly greater than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63550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Algorithm sometimes improves </a:t>
                </a:r>
                <a:r>
                  <a:rPr lang="en-US" dirty="0"/>
                  <a:t>communication cost </a:t>
                </a:r>
                <a:r>
                  <a:rPr lang="en-US" dirty="0" smtClean="0"/>
                  <a:t>significantly, but the </a:t>
                </a:r>
                <a:r>
                  <a:rPr lang="en-US" dirty="0"/>
                  <a:t>worst-case </a:t>
                </a:r>
                <a:r>
                  <a:rPr lang="en-US" dirty="0" smtClean="0"/>
                  <a:t>bound is the same,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𝑑𝑖𝑎𝑚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 |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𝐸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</a:rPr>
                      <m:t>|.</m:t>
                    </m:r>
                  </m:oMath>
                </a14:m>
                <a:endParaRPr lang="en-US" dirty="0"/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>
                    <a:solidFill>
                      <a:srgbClr val="990033"/>
                    </a:solidFill>
                  </a:rPr>
                  <a:t>Correctness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Proof:</a:t>
                </a:r>
                <a:endParaRPr lang="en-US" dirty="0">
                  <a:solidFill>
                    <a:srgbClr val="990033"/>
                  </a:solidFill>
                </a:endParaRP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Can prove this similarly to before</a:t>
                </a:r>
                <a:r>
                  <a:rPr lang="en-US" dirty="0"/>
                  <a:t>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Or, we can </a:t>
                </a:r>
                <a:r>
                  <a:rPr lang="en-US" dirty="0"/>
                  <a:t>use another important </a:t>
                </a:r>
                <a:r>
                  <a:rPr lang="en-US" dirty="0" smtClean="0"/>
                  <a:t>method </a:t>
                </a:r>
                <a:r>
                  <a:rPr lang="en-US" dirty="0"/>
                  <a:t>for </a:t>
                </a:r>
                <a:r>
                  <a:rPr lang="en-US" dirty="0" smtClean="0"/>
                  <a:t>proving correctness of distributed </a:t>
                </a:r>
                <a:r>
                  <a:rPr lang="en-US" dirty="0"/>
                  <a:t>algorithms:  </a:t>
                </a:r>
                <a:r>
                  <a:rPr lang="en-US" dirty="0" smtClean="0"/>
                  <a:t>  </a:t>
                </a:r>
                <a:r>
                  <a:rPr lang="en-US" dirty="0">
                    <a:solidFill>
                      <a:srgbClr val="990033"/>
                    </a:solidFill>
                  </a:rPr>
                  <a:t>S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imulation </a:t>
                </a:r>
                <a:r>
                  <a:rPr lang="en-US" dirty="0">
                    <a:solidFill>
                      <a:srgbClr val="990033"/>
                    </a:solidFill>
                  </a:rPr>
                  <a:t>R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elations</a:t>
                </a:r>
                <a:r>
                  <a:rPr lang="en-US" dirty="0">
                    <a:solidFill>
                      <a:srgbClr val="990033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535988" cy="4878388"/>
              </a:xfrm>
              <a:prstGeom prst="rect">
                <a:avLst/>
              </a:prstGeom>
              <a:blipFill rotWithShape="1">
                <a:blip r:embed="rId2"/>
                <a:stretch>
                  <a:fillRect t="-3500" r="-286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Simulation relation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5988" cy="48783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31800" indent="-323850" defTabSz="457200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Relates </a:t>
            </a:r>
            <a:r>
              <a:rPr lang="en-US" sz="2400" dirty="0" smtClean="0"/>
              <a:t>a new algorithm formally </a:t>
            </a:r>
            <a:r>
              <a:rPr lang="en-US" sz="2400" dirty="0"/>
              <a:t>to an original one that has already been proved correct.</a:t>
            </a:r>
          </a:p>
          <a:p>
            <a:pPr marL="431800" indent="-323850" defTabSz="457200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Correctness then carries over from the old algorithm to the new algorithm.</a:t>
            </a:r>
          </a:p>
          <a:p>
            <a:pPr marL="431800" indent="-323850" defTabSz="457200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Often used to show correctness of optimized algorithms.</a:t>
            </a:r>
          </a:p>
          <a:p>
            <a:pPr marL="431800" indent="-323850" defTabSz="457200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Can repeat </a:t>
            </a:r>
            <a:r>
              <a:rPr lang="en-US" sz="2400" dirty="0" smtClean="0"/>
              <a:t>this in </a:t>
            </a:r>
            <a:r>
              <a:rPr lang="en-US" sz="2400" dirty="0"/>
              <a:t>several stages, adding more optimizations</a:t>
            </a:r>
            <a:r>
              <a:rPr lang="en-US" sz="2400" dirty="0" smtClean="0"/>
              <a:t>.</a:t>
            </a:r>
          </a:p>
          <a:p>
            <a:pPr marL="431800" indent="-323850" defTabSz="457200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/>
          </a:p>
          <a:p>
            <a:pPr marL="431800" indent="-323850" defTabSz="457200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“Run the two algorithms side by </a:t>
            </a:r>
            <a:r>
              <a:rPr lang="en-US" sz="2400" dirty="0" smtClean="0"/>
              <a:t>side and relate them.”</a:t>
            </a:r>
            <a:endParaRPr lang="en-US" sz="2400" dirty="0"/>
          </a:p>
          <a:p>
            <a:pPr marL="431800" indent="-323850" defTabSz="457200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/>
              <a:t>Define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simulation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relation </a:t>
            </a:r>
            <a:r>
              <a:rPr lang="en-US" sz="2400" dirty="0"/>
              <a:t>between </a:t>
            </a:r>
            <a:r>
              <a:rPr lang="en-US" sz="2400" dirty="0" smtClean="0"/>
              <a:t>states </a:t>
            </a:r>
            <a:r>
              <a:rPr lang="en-US" sz="2400" dirty="0"/>
              <a:t>of the two algorithms:</a:t>
            </a:r>
          </a:p>
          <a:p>
            <a:pPr marL="863600" lvl="1" indent="-287338" defTabSz="457200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Satisfied by start states.</a:t>
            </a:r>
          </a:p>
          <a:p>
            <a:pPr marL="863600" lvl="1" indent="-287338" defTabSz="457200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Preserved by every transition.</a:t>
            </a:r>
          </a:p>
          <a:p>
            <a:pPr marL="863600" lvl="1" indent="-287338" defTabSz="457200">
              <a:lnSpc>
                <a:spcPct val="90000"/>
              </a:lnSpc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Outputs should be the same from related states.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2286000" y="361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1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Simulation relation between the </a:t>
            </a:r>
            <a:r>
              <a:rPr lang="en-US" sz="4000" dirty="0" smtClean="0"/>
              <a:t>improved </a:t>
            </a:r>
            <a:r>
              <a:rPr lang="en-US" sz="4000" dirty="0"/>
              <a:t>and basic algorithms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5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51054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Key invariant of the improved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algorithm: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latin typeface="Cambria Math"/>
                      </a:rPr>
                      <m:t>∈</m:t>
                    </m:r>
                    <m:r>
                      <a:rPr lang="en-US" sz="2000" i="1" dirty="0">
                        <a:latin typeface="Cambria Math"/>
                      </a:rPr>
                      <m:t>𝑖𝑛</m:t>
                    </m:r>
                    <m:r>
                      <a:rPr lang="en-US" sz="2000" i="1" dirty="0" err="1">
                        <a:latin typeface="Cambria Math"/>
                      </a:rPr>
                      <m:t>𝑛𝑏𝑟𝑠</m:t>
                    </m:r>
                    <m:r>
                      <a:rPr lang="en-US" sz="2000" i="1" baseline="-25000" dirty="0" err="1">
                        <a:latin typeface="Cambria Math"/>
                      </a:rPr>
                      <m:t>𝑗</m:t>
                    </m:r>
                    <m:r>
                      <a:rPr lang="en-US" sz="2000" i="1" baseline="-25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  <m:r>
                      <a:rPr lang="en-US" sz="2000" i="1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&gt;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  <m:r>
                      <a:rPr lang="en-US" sz="2000" i="1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baseline="-25000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then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𝑛𝑒𝑤𝑖𝑛𝑓𝑜</m:t>
                    </m:r>
                    <m:r>
                      <a:rPr lang="en-US" sz="2000" i="1" baseline="-2500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baseline="-25000" dirty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true.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has better information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is planning to send it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on the next round.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Can p</a:t>
                </a:r>
                <a:r>
                  <a:rPr lang="en-US" sz="2000" dirty="0" smtClean="0"/>
                  <a:t>rove </a:t>
                </a:r>
                <a:r>
                  <a:rPr lang="en-US" sz="2000" dirty="0" smtClean="0"/>
                  <a:t>this by </a:t>
                </a:r>
                <a:r>
                  <a:rPr lang="en-US" sz="2000" dirty="0"/>
                  <a:t>induction on the number of rounds.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Simulation relation</a:t>
                </a:r>
                <a:r>
                  <a:rPr lang="en-US" sz="2400" dirty="0"/>
                  <a:t>:  All state variables of the basic algorithm (all but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𝑛𝑒𝑤𝑖𝑛𝑓𝑜</m:t>
                    </m:r>
                  </m:oMath>
                </a14:m>
                <a:r>
                  <a:rPr lang="en-US" sz="2400" dirty="0"/>
                  <a:t>) have the same values in both algorithms.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Start condition: </a:t>
                </a:r>
                <a:r>
                  <a:rPr lang="en-US" sz="2400" dirty="0"/>
                  <a:t> By definition.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Preserved by every transition: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Key property: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</m:oMath>
                </a14:m>
                <a:r>
                  <a:rPr lang="en-US" sz="2000" dirty="0" err="1" smtClean="0"/>
                  <a:t>s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are always the same in the two algorithms.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Consider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latin typeface="Cambria Math"/>
                      </a:rPr>
                      <m:t>∈</m:t>
                    </m:r>
                    <m:r>
                      <a:rPr lang="en-US" sz="2000" i="1" dirty="0">
                        <a:latin typeface="Cambria Math"/>
                      </a:rPr>
                      <m:t>𝑖𝑛</m:t>
                    </m:r>
                    <m:r>
                      <a:rPr lang="en-US" sz="2000" i="1" dirty="0" err="1">
                        <a:latin typeface="Cambria Math"/>
                      </a:rPr>
                      <m:t>𝑛𝑏𝑟𝑠</m:t>
                    </m:r>
                    <m:r>
                      <a:rPr lang="en-US" sz="2000" i="1" baseline="-25000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𝑛𝑒𝑤𝑖𝑛𝑓𝑜</m:t>
                    </m:r>
                    <m:r>
                      <a:rPr lang="en-US" sz="2000" i="1" baseline="-25000" dirty="0" err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/>
                  <a:t>= true before the step, then the two algorithms behave the same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>
                        <a:latin typeface="Cambria Math"/>
                      </a:rPr>
                      <m:t>𝑖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).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Otherwise, only the basic algorithm sends a message.  However, by the key invariant</a:t>
                </a:r>
                <a:r>
                  <a:rPr lang="en-US" sz="2000" dirty="0" smtClean="0"/>
                  <a:t>, this means that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  <m:r>
                      <a:rPr lang="en-US" sz="2000" i="1" baseline="-2500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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𝑚𝑎𝑥𝑢𝑖𝑑</m:t>
                    </m:r>
                    <m:r>
                      <a:rPr lang="en-US" sz="2000" i="1" baseline="-25000" dirty="0" err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before the step, </a:t>
                </a:r>
                <a:r>
                  <a:rPr lang="en-US" sz="2000" dirty="0" smtClean="0"/>
                  <a:t>and so </a:t>
                </a:r>
                <a:r>
                  <a:rPr lang="en-US" sz="2000" dirty="0"/>
                  <a:t>the message has no </a:t>
                </a:r>
                <a:r>
                  <a:rPr lang="en-US" sz="2000" dirty="0" smtClean="0"/>
                  <a:t>effect in the basic algorithm anyway.</a:t>
                </a:r>
                <a:endParaRPr lang="en-US" sz="2000" dirty="0"/>
              </a:p>
            </p:txBody>
          </p:sp>
        </mc:Choice>
        <mc:Fallback>
          <p:sp>
            <p:nvSpPr>
              <p:cNvPr id="237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534400" cy="5105400"/>
              </a:xfrm>
              <a:blipFill rotWithShape="1">
                <a:blip r:embed="rId3"/>
                <a:stretch>
                  <a:fillRect l="-1000" t="-227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8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Why all these proofs?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5988" cy="48783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2400" dirty="0"/>
              <a:t>Distributed algorithms can be very </a:t>
            </a:r>
            <a:r>
              <a:rPr lang="en-US" sz="2400" dirty="0">
                <a:solidFill>
                  <a:srgbClr val="990033"/>
                </a:solidFill>
              </a:rPr>
              <a:t>subtle and complicated.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Easy to make mistakes.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</a:t>
            </a:r>
            <a:r>
              <a:rPr lang="en-US" sz="2400" dirty="0" smtClean="0"/>
              <a:t>areful </a:t>
            </a:r>
            <a:r>
              <a:rPr lang="en-US" sz="2400" dirty="0"/>
              <a:t>reasoning about algorithm steps is generally needed.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It’s more necessary here than for sequential algorithms.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Moreover, we </a:t>
            </a:r>
            <a:r>
              <a:rPr lang="en-US" sz="2400" dirty="0" smtClean="0"/>
              <a:t>prefer </a:t>
            </a:r>
            <a:r>
              <a:rPr lang="en-US" sz="2400" dirty="0"/>
              <a:t>proofs that are </a:t>
            </a:r>
            <a:r>
              <a:rPr lang="en-US" sz="2400" dirty="0">
                <a:solidFill>
                  <a:srgbClr val="990033"/>
                </a:solidFill>
              </a:rPr>
              <a:t>systematic</a:t>
            </a:r>
            <a:r>
              <a:rPr lang="en-US" sz="2400" dirty="0"/>
              <a:t>, like invariant and simulation relation proofs.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Structure makes it easier to design (and read) new proofs.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Makes it possible to keep track of numerous details.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Proofs lend themselves to machine assistance, using theorem-</a:t>
            </a:r>
            <a:r>
              <a:rPr lang="en-US" sz="2400" dirty="0" err="1"/>
              <a:t>provers</a:t>
            </a:r>
            <a:r>
              <a:rPr lang="en-US" sz="2400" dirty="0"/>
              <a:t>, model-checkers, etc.</a:t>
            </a:r>
          </a:p>
        </p:txBody>
      </p:sp>
    </p:spTree>
    <p:extLst>
      <p:ext uri="{BB962C8B-B14F-4D97-AF65-F5344CB8AC3E}">
        <p14:creationId xmlns:p14="http://schemas.microsoft.com/office/powerpoint/2010/main" val="4206915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Now, other </a:t>
            </a:r>
            <a:r>
              <a:rPr lang="en-US" sz="4000" dirty="0"/>
              <a:t>problems besides leader election…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week:</a:t>
            </a:r>
          </a:p>
          <a:p>
            <a:pPr lvl="1"/>
            <a:r>
              <a:rPr lang="en-US" dirty="0" smtClean="0"/>
              <a:t>Breadth-First Search (BFS), B-F </a:t>
            </a:r>
            <a:r>
              <a:rPr lang="en-US" dirty="0"/>
              <a:t>spanning </a:t>
            </a:r>
            <a:r>
              <a:rPr lang="en-US" dirty="0" smtClean="0"/>
              <a:t>trees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hortest-paths </a:t>
            </a:r>
            <a:r>
              <a:rPr lang="en-US" dirty="0"/>
              <a:t>spanning </a:t>
            </a:r>
            <a:r>
              <a:rPr lang="en-US" dirty="0" smtClean="0"/>
              <a:t>treed</a:t>
            </a:r>
            <a:endParaRPr lang="en-US" dirty="0"/>
          </a:p>
          <a:p>
            <a:pPr lvl="1"/>
            <a:r>
              <a:rPr lang="en-US" dirty="0"/>
              <a:t>Minimum </a:t>
            </a:r>
            <a:r>
              <a:rPr lang="en-US" dirty="0" smtClean="0"/>
              <a:t>Spanning Trees (MSTs)</a:t>
            </a:r>
            <a:endParaRPr lang="en-US" dirty="0"/>
          </a:p>
          <a:p>
            <a:pPr lvl="1"/>
            <a:r>
              <a:rPr lang="en-US" dirty="0"/>
              <a:t>Maximal </a:t>
            </a:r>
            <a:r>
              <a:rPr lang="en-US" dirty="0" smtClean="0"/>
              <a:t>Independent Sets (MISs)</a:t>
            </a:r>
          </a:p>
          <a:p>
            <a:r>
              <a:rPr lang="en-US" dirty="0" smtClean="0"/>
              <a:t>Next week (Stephan </a:t>
            </a:r>
            <a:r>
              <a:rPr lang="en-US" dirty="0" err="1" smtClean="0"/>
              <a:t>Holzer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MIS, revisited</a:t>
            </a:r>
          </a:p>
          <a:p>
            <a:pPr lvl="1"/>
            <a:r>
              <a:rPr lang="en-US" dirty="0" smtClean="0"/>
              <a:t>Graph coloring</a:t>
            </a:r>
          </a:p>
          <a:p>
            <a:pPr lvl="1"/>
            <a:r>
              <a:rPr lang="en-US" dirty="0" smtClean="0"/>
              <a:t>MST, revisited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1855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2400"/>
            <a:ext cx="8229600" cy="1143000"/>
          </a:xfrm>
        </p:spPr>
        <p:txBody>
          <a:bodyPr/>
          <a:lstStyle/>
          <a:p>
            <a:r>
              <a:rPr lang="en-US" dirty="0" smtClean="0"/>
              <a:t>Lower bounds for leader 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2954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Q:  Can we get time complexity less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?</a:t>
                </a:r>
              </a:p>
              <a:p>
                <a:pPr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400" dirty="0"/>
                  <a:t>Easy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/>
                  <a:t> lower bound 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unknown)</a:t>
                </a:r>
                <a:endParaRPr lang="en-US" sz="2400" dirty="0"/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Suppose an algorithm always elects a leader in 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&lt; 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Consider two separate rings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odd),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Algorithm elects processes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respectively, </a:t>
                </a:r>
                <a:r>
                  <a:rPr lang="en-US" sz="2000" dirty="0"/>
                  <a:t>each in 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&lt; 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/2.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endParaRPr lang="en-US" sz="2000" dirty="0"/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endParaRPr lang="en-US" sz="2000" dirty="0"/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endParaRPr lang="en-US" sz="2000" dirty="0"/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endParaRPr lang="en-US" sz="2000" dirty="0"/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endParaRPr lang="en-US" sz="2000" dirty="0"/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endParaRPr lang="en-US" sz="2000" dirty="0"/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Now cut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at points furthest from the leaders, paste them together to form a new 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</a:pPr>
                <a:r>
                  <a:rPr lang="en-US" sz="2000" dirty="0"/>
                  <a:t>Then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000" dirty="0"/>
                  <a:t>,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2 </m:t>
                    </m:r>
                    <m:r>
                      <a:rPr lang="en-US" sz="2000" b="0" i="1" baseline="-2500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elected, because the time </a:t>
                </a:r>
                <a:r>
                  <a:rPr lang="en-US" sz="2000" dirty="0" smtClean="0"/>
                  <a:t>until they get </a:t>
                </a:r>
                <a:r>
                  <a:rPr lang="en-US" sz="2000" dirty="0"/>
                  <a:t>elected is </a:t>
                </a:r>
                <a:r>
                  <a:rPr lang="en-US" sz="2000" dirty="0" smtClean="0"/>
                  <a:t>less than the time needed for </a:t>
                </a:r>
                <a:r>
                  <a:rPr lang="en-US" sz="2000" dirty="0"/>
                  <a:t>information about the pasting to propagate from the pasting points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295400"/>
                <a:ext cx="8229600" cy="5257800"/>
              </a:xfrm>
              <a:blipFill rotWithShape="1">
                <a:blip r:embed="rId3"/>
                <a:stretch>
                  <a:fillRect t="-220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3124200"/>
            <a:ext cx="1752600" cy="1447800"/>
            <a:chOff x="768" y="1968"/>
            <a:chExt cx="1104" cy="91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960" y="1968"/>
              <a:ext cx="912" cy="912"/>
              <a:chOff x="960" y="1968"/>
              <a:chExt cx="912" cy="912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960" y="1968"/>
                <a:ext cx="912" cy="912"/>
                <a:chOff x="960" y="1968"/>
                <a:chExt cx="912" cy="912"/>
              </a:xfrm>
            </p:grpSpPr>
            <p:sp>
              <p:nvSpPr>
                <p:cNvPr id="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1728" y="23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1968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1104" y="273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273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960" y="23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56" y="2064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2448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248" y="278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680" y="2448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1488" y="2064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" name="Text Box 17"/>
              <p:cNvSpPr txBox="1">
                <a:spLocks noChangeArrowheads="1"/>
              </p:cNvSpPr>
              <p:nvPr/>
            </p:nvSpPr>
            <p:spPr bwMode="auto">
              <a:xfrm>
                <a:off x="1334" y="2327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  <a:r>
                  <a:rPr lang="en-US" baseline="-25000"/>
                  <a:t>1</a:t>
                </a:r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68" y="2256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3581400" y="3124200"/>
            <a:ext cx="1766888" cy="1447800"/>
            <a:chOff x="2256" y="1968"/>
            <a:chExt cx="1113" cy="912"/>
          </a:xfrm>
        </p:grpSpPr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2256" y="1968"/>
              <a:ext cx="912" cy="912"/>
              <a:chOff x="960" y="1968"/>
              <a:chExt cx="912" cy="912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960" y="1968"/>
                <a:ext cx="912" cy="912"/>
                <a:chOff x="960" y="1968"/>
                <a:chExt cx="912" cy="912"/>
              </a:xfrm>
            </p:grpSpPr>
            <p:sp>
              <p:nvSpPr>
                <p:cNvPr id="24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728" y="23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1968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1104" y="273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273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960" y="23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056" y="2064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2448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248" y="278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680" y="2448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1488" y="2064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1334" y="2327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  <a:r>
                  <a:rPr lang="en-US" baseline="-25000"/>
                  <a:t>2</a:t>
                </a:r>
              </a:p>
            </p:txBody>
          </p:sp>
        </p:grp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3168" y="230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486400" y="3124200"/>
            <a:ext cx="3657600" cy="1447800"/>
            <a:chOff x="3456" y="1968"/>
            <a:chExt cx="2304" cy="912"/>
          </a:xfrm>
        </p:grpSpPr>
        <p:sp>
          <p:nvSpPr>
            <p:cNvPr id="35" name="Oval 35"/>
            <p:cNvSpPr>
              <a:spLocks noChangeAspect="1" noChangeArrowheads="1"/>
            </p:cNvSpPr>
            <p:nvPr/>
          </p:nvSpPr>
          <p:spPr bwMode="auto">
            <a:xfrm>
              <a:off x="4320" y="23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" name="Group 36"/>
            <p:cNvGrpSpPr>
              <a:grpSpLocks/>
            </p:cNvGrpSpPr>
            <p:nvPr/>
          </p:nvGrpSpPr>
          <p:grpSpPr bwMode="auto">
            <a:xfrm>
              <a:off x="3456" y="1968"/>
              <a:ext cx="2103" cy="912"/>
              <a:chOff x="3456" y="1968"/>
              <a:chExt cx="2103" cy="912"/>
            </a:xfrm>
          </p:grpSpPr>
          <p:sp>
            <p:nvSpPr>
              <p:cNvPr id="38" name="Oval 37"/>
              <p:cNvSpPr>
                <a:spLocks noChangeAspect="1" noChangeArrowheads="1"/>
              </p:cNvSpPr>
              <p:nvPr/>
            </p:nvSpPr>
            <p:spPr bwMode="auto">
              <a:xfrm>
                <a:off x="4032" y="196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 noChangeArrowheads="1"/>
              </p:cNvSpPr>
              <p:nvPr/>
            </p:nvSpPr>
            <p:spPr bwMode="auto">
              <a:xfrm>
                <a:off x="3792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39"/>
              <p:cNvSpPr>
                <a:spLocks noChangeAspect="1" noChangeArrowheads="1"/>
              </p:cNvSpPr>
              <p:nvPr/>
            </p:nvSpPr>
            <p:spPr bwMode="auto">
              <a:xfrm>
                <a:off x="4272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40"/>
              <p:cNvSpPr>
                <a:spLocks noChangeAspect="1" noChangeArrowheads="1"/>
              </p:cNvSpPr>
              <p:nvPr/>
            </p:nvSpPr>
            <p:spPr bwMode="auto">
              <a:xfrm>
                <a:off x="3648" y="230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 flipV="1">
                <a:off x="3744" y="2064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 flipH="1" flipV="1">
                <a:off x="3744" y="2448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V="1">
                <a:off x="3936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 flipH="1" flipV="1">
                <a:off x="44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 flipH="1" flipV="1">
                <a:off x="4176" y="206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4022" y="2327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  <a:endParaRPr lang="en-US" baseline="-25000"/>
              </a:p>
            </p:txBody>
          </p:sp>
          <p:sp>
            <p:nvSpPr>
              <p:cNvPr id="48" name="Text Box 47"/>
              <p:cNvSpPr txBox="1">
                <a:spLocks noChangeArrowheads="1"/>
              </p:cNvSpPr>
              <p:nvPr/>
            </p:nvSpPr>
            <p:spPr bwMode="auto">
              <a:xfrm>
                <a:off x="3456" y="2256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i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49" name="Oval 48"/>
              <p:cNvSpPr>
                <a:spLocks noChangeAspect="1" noChangeArrowheads="1"/>
              </p:cNvSpPr>
              <p:nvPr/>
            </p:nvSpPr>
            <p:spPr bwMode="auto">
              <a:xfrm>
                <a:off x="5415" y="230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49"/>
              <p:cNvSpPr>
                <a:spLocks noChangeAspect="1" noChangeArrowheads="1"/>
              </p:cNvSpPr>
              <p:nvPr/>
            </p:nvSpPr>
            <p:spPr bwMode="auto">
              <a:xfrm>
                <a:off x="5031" y="196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 noChangeArrowheads="1"/>
              </p:cNvSpPr>
              <p:nvPr/>
            </p:nvSpPr>
            <p:spPr bwMode="auto">
              <a:xfrm>
                <a:off x="4791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"/>
              <p:cNvSpPr>
                <a:spLocks noChangeAspect="1" noChangeArrowheads="1"/>
              </p:cNvSpPr>
              <p:nvPr/>
            </p:nvSpPr>
            <p:spPr bwMode="auto">
              <a:xfrm>
                <a:off x="5271" y="273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2"/>
              <p:cNvSpPr>
                <a:spLocks noChangeAspect="1" noChangeArrowheads="1"/>
              </p:cNvSpPr>
              <p:nvPr/>
            </p:nvSpPr>
            <p:spPr bwMode="auto">
              <a:xfrm>
                <a:off x="4752" y="230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 flipV="1">
                <a:off x="4848" y="2064"/>
                <a:ext cx="183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54"/>
              <p:cNvSpPr>
                <a:spLocks noChangeShapeType="1"/>
              </p:cNvSpPr>
              <p:nvPr/>
            </p:nvSpPr>
            <p:spPr bwMode="auto">
              <a:xfrm flipH="1">
                <a:off x="4416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55"/>
              <p:cNvSpPr>
                <a:spLocks noChangeShapeType="1"/>
              </p:cNvSpPr>
              <p:nvPr/>
            </p:nvSpPr>
            <p:spPr bwMode="auto">
              <a:xfrm flipV="1">
                <a:off x="4935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56"/>
              <p:cNvSpPr>
                <a:spLocks noChangeShapeType="1"/>
              </p:cNvSpPr>
              <p:nvPr/>
            </p:nvSpPr>
            <p:spPr bwMode="auto">
              <a:xfrm flipV="1">
                <a:off x="5367" y="2448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7"/>
              <p:cNvSpPr>
                <a:spLocks noChangeShapeType="1"/>
              </p:cNvSpPr>
              <p:nvPr/>
            </p:nvSpPr>
            <p:spPr bwMode="auto">
              <a:xfrm flipH="1" flipV="1">
                <a:off x="5175" y="2064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5559" y="230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47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11562"/>
          </a:xfrm>
        </p:spPr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317530" y="3886200"/>
            <a:ext cx="2133600" cy="1828800"/>
            <a:chOff x="3408" y="2256"/>
            <a:chExt cx="1344" cy="1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rot="10800000" flipH="1" flipV="1">
              <a:off x="3696" y="27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408" y="2256"/>
              <a:ext cx="1344" cy="1152"/>
              <a:chOff x="3408" y="2256"/>
              <a:chExt cx="1344" cy="1152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3408" y="2256"/>
                <a:ext cx="1344" cy="1152"/>
                <a:chOff x="3408" y="2256"/>
                <a:chExt cx="1344" cy="1152"/>
              </a:xfrm>
            </p:grpSpPr>
            <p:sp>
              <p:nvSpPr>
                <p:cNvPr id="17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3552" y="2592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225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264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3264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80" y="302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 rot="10800000" flipV="1">
                <a:off x="3744" y="2448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504" y="2784"/>
                <a:ext cx="4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 rot="10800000" flipH="1" flipV="1">
                <a:off x="4320" y="2352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 rot="10800000" flipH="1" flipV="1">
                <a:off x="4272" y="2400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 rot="10800000" flipH="1">
                <a:off x="4224" y="2784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3600" y="312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3648" y="2832"/>
                <a:ext cx="1008" cy="528"/>
              </a:xfrm>
              <a:custGeom>
                <a:avLst/>
                <a:gdLst>
                  <a:gd name="T0" fmla="*/ 1008 w 1008"/>
                  <a:gd name="T1" fmla="*/ 0 h 528"/>
                  <a:gd name="T2" fmla="*/ 672 w 1008"/>
                  <a:gd name="T3" fmla="*/ 336 h 528"/>
                  <a:gd name="T4" fmla="*/ 384 w 1008"/>
                  <a:gd name="T5" fmla="*/ 480 h 528"/>
                  <a:gd name="T6" fmla="*/ 0 w 1008"/>
                  <a:gd name="T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528">
                    <a:moveTo>
                      <a:pt x="1008" y="0"/>
                    </a:moveTo>
                    <a:cubicBezTo>
                      <a:pt x="892" y="128"/>
                      <a:pt x="776" y="256"/>
                      <a:pt x="672" y="336"/>
                    </a:cubicBezTo>
                    <a:cubicBezTo>
                      <a:pt x="568" y="416"/>
                      <a:pt x="496" y="448"/>
                      <a:pt x="384" y="480"/>
                    </a:cubicBezTo>
                    <a:cubicBezTo>
                      <a:pt x="272" y="512"/>
                      <a:pt x="136" y="520"/>
                      <a:pt x="0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 flipH="1" flipV="1">
                <a:off x="3648" y="33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3398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2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Assume: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Strongly connected digraph, UIDs.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No knowledge of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size or </a:t>
                </a:r>
                <a:r>
                  <a:rPr lang="en-US" sz="2400" dirty="0">
                    <a:solidFill>
                      <a:srgbClr val="000000"/>
                    </a:solidFill>
                  </a:rPr>
                  <a:t>diameter of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the network</a:t>
                </a:r>
                <a:r>
                  <a:rPr lang="en-US" sz="24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Distinguished source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node (leader)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solidFill>
                      <a:srgbClr val="990033"/>
                    </a:solidFill>
                  </a:rPr>
                  <a:t>Required:</a:t>
                </a:r>
                <a:r>
                  <a:rPr lang="en-US" sz="2800" dirty="0">
                    <a:solidFill>
                      <a:srgbClr val="000000"/>
                    </a:solidFill>
                  </a:rPr>
                  <a:t>  Breadth-first spanning tree, rooted at source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sz="28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Branches are directed paths in the given digraph.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Spanning:  Includes every node.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Breadth-first:  Node at distance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appears at depth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in tree.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Output:  Each node (except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) sets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</a:rPr>
                  <a:t>variable to indicate its </a:t>
                </a:r>
                <a:r>
                  <a:rPr lang="en-US" sz="2400" dirty="0"/>
                  <a:t>parent</a:t>
                </a:r>
                <a:r>
                  <a:rPr lang="en-US" sz="2400" dirty="0">
                    <a:solidFill>
                      <a:srgbClr val="000000"/>
                    </a:solidFill>
                  </a:rPr>
                  <a:t> in the tree.</a:t>
                </a:r>
              </a:p>
            </p:txBody>
          </p:sp>
        </mc:Choice>
        <mc:Fallback xmlns="">
          <p:sp>
            <p:nvSpPr>
              <p:cNvPr id="225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259" t="-296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9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179203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79204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79207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09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0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1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2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3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4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5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79216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4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181251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81252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3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>
            <a:off x="2932113" y="2838450"/>
            <a:ext cx="1587" cy="1036638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5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2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535988" cy="50292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Mark </a:t>
                </a:r>
                <a:r>
                  <a:rPr lang="en-US" sz="2800" dirty="0"/>
                  <a:t>nodes as they get incorporated into the tree.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/>
                  <a:t>Initially,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𝑖</m:t>
                    </m:r>
                    <m:r>
                      <a:rPr lang="en-US" sz="2800" i="1" baseline="-33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 is marked.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Round 1: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𝑖</m:t>
                    </m:r>
                    <m:r>
                      <a:rPr lang="en-US" sz="2800" i="1" baseline="-33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 sends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800" dirty="0"/>
                  <a:t> message to out-</a:t>
                </a:r>
                <a:r>
                  <a:rPr lang="en-US" sz="2800" dirty="0" err="1"/>
                  <a:t>nbrs</a:t>
                </a:r>
                <a:r>
                  <a:rPr lang="en-US" sz="2800" dirty="0"/>
                  <a:t>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At every round:</a:t>
                </a:r>
                <a:r>
                  <a:rPr lang="en-US" sz="2800" dirty="0"/>
                  <a:t>  An unmarked node that receives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message: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Marks itself.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Designates one process from which it received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 </a:t>
                </a:r>
                <a:r>
                  <a:rPr lang="en-US" sz="2400" dirty="0"/>
                  <a:t>as its parent.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Sends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400" dirty="0"/>
                  <a:t> to out-</a:t>
                </a:r>
                <a:r>
                  <a:rPr lang="en-US" sz="2400" dirty="0" err="1"/>
                  <a:t>nbrs</a:t>
                </a:r>
                <a:r>
                  <a:rPr lang="en-US" sz="2400" dirty="0"/>
                  <a:t> at the next round.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Q:</a:t>
                </a:r>
                <a:r>
                  <a:rPr lang="en-US" sz="2800" dirty="0"/>
                  <a:t>  What state variables do we need?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Q:</a:t>
                </a:r>
                <a:r>
                  <a:rPr lang="en-US" sz="2800" dirty="0"/>
                  <a:t>  Why does this yield a BFS tree?</a:t>
                </a:r>
              </a:p>
            </p:txBody>
          </p:sp>
        </mc:Choice>
        <mc:Fallback xmlns="">
          <p:sp>
            <p:nvSpPr>
              <p:cNvPr id="183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535988" cy="5029200"/>
              </a:xfrm>
              <a:blipFill rotWithShape="1">
                <a:blip r:embed="rId3"/>
                <a:stretch>
                  <a:fillRect t="-3636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4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187395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87396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87397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87398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87400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01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02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03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04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05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06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10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11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412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62890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1 (start)</a:t>
            </a:r>
          </a:p>
        </p:txBody>
      </p:sp>
    </p:spTree>
    <p:extLst>
      <p:ext uri="{BB962C8B-B14F-4D97-AF65-F5344CB8AC3E}">
        <p14:creationId xmlns:p14="http://schemas.microsoft.com/office/powerpoint/2010/main" val="1207577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189443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89447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89448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0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3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4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89456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7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8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59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844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1 (msgs)</a:t>
            </a:r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5507038" y="3343275"/>
            <a:ext cx="3016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4768850" y="2695575"/>
            <a:ext cx="18669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4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191491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1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3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91504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6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2256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1 (trans)</a:t>
            </a:r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507038" y="3343275"/>
            <a:ext cx="3016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4768850" y="2695575"/>
            <a:ext cx="18669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193539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1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3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4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5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62890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2 (start)</a:t>
            </a:r>
          </a:p>
        </p:txBody>
      </p:sp>
    </p:spTree>
    <p:extLst>
      <p:ext uri="{BB962C8B-B14F-4D97-AF65-F5344CB8AC3E}">
        <p14:creationId xmlns:p14="http://schemas.microsoft.com/office/powerpoint/2010/main" val="3374962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195587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3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4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5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6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7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8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9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95600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1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2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3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844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2 (msgs)</a:t>
            </a:r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5805488" y="2695575"/>
            <a:ext cx="3032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676900" y="3871913"/>
            <a:ext cx="3016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35772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37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Lower bounds for leader 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8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535988" cy="5106988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/>
              </a:bodyPr>
              <a:lstStyle/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>
                    <a:solidFill>
                      <a:srgbClr val="990033"/>
                    </a:solidFill>
                  </a:rPr>
                  <a:t>Q:  Can we get message complexity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99003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990033"/>
                    </a:solidFill>
                  </a:rPr>
                  <a:t>, for comparison-based algorithms?</a:t>
                </a:r>
                <a:endParaRPr lang="en-US" dirty="0">
                  <a:solidFill>
                    <a:srgbClr val="990033"/>
                  </a:solidFill>
                </a:endParaRPr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We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prove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Ω(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lower </a:t>
                </a:r>
                <a:r>
                  <a:rPr lang="en-US" dirty="0" smtClean="0"/>
                  <a:t>bound.</a:t>
                </a:r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Assumptions:</a:t>
                </a:r>
                <a:endParaRPr lang="en-US" dirty="0"/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Comparison-based algorithm.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Bidirectional ring.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Deterministic.</a:t>
                </a:r>
                <a:endParaRPr lang="en-US" dirty="0"/>
              </a:p>
            </p:txBody>
          </p:sp>
        </mc:Choice>
        <mc:Fallback xmlns="">
          <p:sp>
            <p:nvSpPr>
              <p:cNvPr id="162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535988" cy="5106988"/>
              </a:xfrm>
              <a:blipFill rotWithShape="1">
                <a:blip r:embed="rId3"/>
                <a:stretch>
                  <a:fillRect t="-2387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714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197635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5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7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97648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9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50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51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2256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2 (trans)</a:t>
            </a:r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5805488" y="2695575"/>
            <a:ext cx="3032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197654" name="Text Box 22"/>
          <p:cNvSpPr txBox="1">
            <a:spLocks noChangeArrowheads="1"/>
          </p:cNvSpPr>
          <p:nvPr/>
        </p:nvSpPr>
        <p:spPr bwMode="auto">
          <a:xfrm>
            <a:off x="5676900" y="3871913"/>
            <a:ext cx="3016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38941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199683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199688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89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0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1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2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5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8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99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62890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3 (start)</a:t>
            </a:r>
          </a:p>
        </p:txBody>
      </p:sp>
    </p:spTree>
    <p:extLst>
      <p:ext uri="{BB962C8B-B14F-4D97-AF65-F5344CB8AC3E}">
        <p14:creationId xmlns:p14="http://schemas.microsoft.com/office/powerpoint/2010/main" val="3074686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03" tIns="48983" rIns="89803" bIns="48983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7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1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2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3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201744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5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6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7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844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3 (msgs)</a:t>
            </a:r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3973513" y="1931988"/>
            <a:ext cx="30162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3944938" y="4591050"/>
            <a:ext cx="3032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4625975" y="2617788"/>
            <a:ext cx="3016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3292475" y="4721225"/>
            <a:ext cx="3016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5932488" y="2127250"/>
            <a:ext cx="3032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995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203779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8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1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203792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3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5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796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2256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3 (trans)</a:t>
            </a:r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3973513" y="1931988"/>
            <a:ext cx="30162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3798" name="Text Box 22"/>
          <p:cNvSpPr txBox="1">
            <a:spLocks noChangeArrowheads="1"/>
          </p:cNvSpPr>
          <p:nvPr/>
        </p:nvSpPr>
        <p:spPr bwMode="auto">
          <a:xfrm>
            <a:off x="3944938" y="4591050"/>
            <a:ext cx="3032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4625975" y="2617788"/>
            <a:ext cx="3016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292475" y="4721225"/>
            <a:ext cx="3016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3801" name="Text Box 25"/>
          <p:cNvSpPr txBox="1">
            <a:spLocks noChangeArrowheads="1"/>
          </p:cNvSpPr>
          <p:nvPr/>
        </p:nvSpPr>
        <p:spPr bwMode="auto">
          <a:xfrm>
            <a:off x="5932488" y="2127250"/>
            <a:ext cx="3032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66149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205827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05828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205829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05830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05831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5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39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2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3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62890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4 (start)</a:t>
            </a:r>
          </a:p>
        </p:txBody>
      </p:sp>
    </p:spTree>
    <p:extLst>
      <p:ext uri="{BB962C8B-B14F-4D97-AF65-F5344CB8AC3E}">
        <p14:creationId xmlns:p14="http://schemas.microsoft.com/office/powerpoint/2010/main" val="226488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207875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207877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7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92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844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4 (msgs)</a:t>
            </a:r>
          </a:p>
        </p:txBody>
      </p: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2903538" y="2990850"/>
            <a:ext cx="3016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7894" name="Text Box 22"/>
          <p:cNvSpPr txBox="1">
            <a:spLocks noChangeArrowheads="1"/>
          </p:cNvSpPr>
          <p:nvPr/>
        </p:nvSpPr>
        <p:spPr bwMode="auto">
          <a:xfrm>
            <a:off x="2379663" y="3286125"/>
            <a:ext cx="3032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3327400" y="2795588"/>
            <a:ext cx="30321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65361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209923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09924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09926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09928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5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8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9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40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2256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4 (trans)</a:t>
            </a:r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2903538" y="2990850"/>
            <a:ext cx="3016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2379663" y="3286125"/>
            <a:ext cx="3032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3327400" y="2795588"/>
            <a:ext cx="30321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828675"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>
                <a:solidFill>
                  <a:srgbClr val="0000FF"/>
                </a:solidFill>
                <a:cs typeface="Arial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58950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211971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11972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211973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211984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5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6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7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8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62890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5 (start)</a:t>
            </a:r>
          </a:p>
        </p:txBody>
      </p:sp>
    </p:spTree>
    <p:extLst>
      <p:ext uri="{BB962C8B-B14F-4D97-AF65-F5344CB8AC3E}">
        <p14:creationId xmlns:p14="http://schemas.microsoft.com/office/powerpoint/2010/main" val="2282683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214019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14020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214021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14022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14023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31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214032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34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36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844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5 (msgs)</a:t>
            </a:r>
          </a:p>
        </p:txBody>
      </p:sp>
    </p:spTree>
    <p:extLst>
      <p:ext uri="{BB962C8B-B14F-4D97-AF65-F5344CB8AC3E}">
        <p14:creationId xmlns:p14="http://schemas.microsoft.com/office/powerpoint/2010/main" val="2957577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</a:t>
            </a:r>
          </a:p>
        </p:txBody>
      </p:sp>
      <p:sp>
        <p:nvSpPr>
          <p:cNvPr id="216067" name="Oval 3"/>
          <p:cNvSpPr>
            <a:spLocks noChangeArrowheads="1"/>
          </p:cNvSpPr>
          <p:nvPr/>
        </p:nvSpPr>
        <p:spPr bwMode="auto">
          <a:xfrm>
            <a:off x="2376488" y="1976438"/>
            <a:ext cx="828675" cy="828675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1</a:t>
            </a:r>
          </a:p>
        </p:txBody>
      </p:sp>
      <p:sp>
        <p:nvSpPr>
          <p:cNvPr id="216068" name="Oval 4"/>
          <p:cNvSpPr>
            <a:spLocks noChangeArrowheads="1"/>
          </p:cNvSpPr>
          <p:nvPr/>
        </p:nvSpPr>
        <p:spPr bwMode="auto">
          <a:xfrm>
            <a:off x="6523038" y="2816225"/>
            <a:ext cx="830262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5</a:t>
            </a:r>
          </a:p>
        </p:txBody>
      </p:sp>
      <p:sp>
        <p:nvSpPr>
          <p:cNvPr id="216069" name="Oval 5"/>
          <p:cNvSpPr>
            <a:spLocks noChangeArrowheads="1"/>
          </p:cNvSpPr>
          <p:nvPr/>
        </p:nvSpPr>
        <p:spPr bwMode="auto">
          <a:xfrm>
            <a:off x="4241800" y="3427413"/>
            <a:ext cx="830263" cy="830262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86" tIns="97967" rIns="138786" bIns="9796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4</a:t>
            </a:r>
          </a:p>
        </p:txBody>
      </p:sp>
      <p:sp>
        <p:nvSpPr>
          <p:cNvPr id="216070" name="Oval 6"/>
          <p:cNvSpPr>
            <a:spLocks noChangeArrowheads="1"/>
          </p:cNvSpPr>
          <p:nvPr/>
        </p:nvSpPr>
        <p:spPr bwMode="auto">
          <a:xfrm>
            <a:off x="2376488" y="3841750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3</a:t>
            </a:r>
          </a:p>
        </p:txBody>
      </p:sp>
      <p:sp>
        <p:nvSpPr>
          <p:cNvPr id="216071" name="Oval 7"/>
          <p:cNvSpPr>
            <a:spLocks noChangeArrowheads="1"/>
          </p:cNvSpPr>
          <p:nvPr/>
        </p:nvSpPr>
        <p:spPr bwMode="auto">
          <a:xfrm>
            <a:off x="4657725" y="1768475"/>
            <a:ext cx="828675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2</a:t>
            </a:r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 flipV="1">
            <a:off x="5072063" y="3425825"/>
            <a:ext cx="1450975" cy="417513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 flipH="1">
            <a:off x="3203575" y="2182813"/>
            <a:ext cx="1454150" cy="207962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 flipH="1" flipV="1">
            <a:off x="5484813" y="2389188"/>
            <a:ext cx="1039812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>
            <a:off x="5486400" y="2182813"/>
            <a:ext cx="1244600" cy="6223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6" name="Line 12"/>
          <p:cNvSpPr>
            <a:spLocks noChangeShapeType="1"/>
          </p:cNvSpPr>
          <p:nvPr/>
        </p:nvSpPr>
        <p:spPr bwMode="auto">
          <a:xfrm flipV="1">
            <a:off x="2647950" y="2803525"/>
            <a:ext cx="1588" cy="1039813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3205163" y="2598738"/>
            <a:ext cx="103663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 flipH="1">
            <a:off x="4752975" y="2598738"/>
            <a:ext cx="211138" cy="8286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3619500" y="5086350"/>
            <a:ext cx="830263" cy="830263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67" tIns="57147" rIns="97967" bIns="57147" anchor="ctr" anchorCtr="1"/>
          <a:lstStyle/>
          <a:p>
            <a:pPr algn="ctr" defTabSz="414338"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6</a:t>
            </a:r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>
            <a:off x="2932113" y="2805113"/>
            <a:ext cx="1587" cy="103663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 flipH="1">
            <a:off x="4448175" y="3635375"/>
            <a:ext cx="2284413" cy="1658938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2" name="Line 18"/>
          <p:cNvSpPr>
            <a:spLocks noChangeShapeType="1"/>
          </p:cNvSpPr>
          <p:nvPr/>
        </p:nvSpPr>
        <p:spPr bwMode="auto">
          <a:xfrm flipH="1" flipV="1">
            <a:off x="2997200" y="4670425"/>
            <a:ext cx="623888" cy="625475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3" name="Line 19"/>
          <p:cNvSpPr>
            <a:spLocks noChangeShapeType="1"/>
          </p:cNvSpPr>
          <p:nvPr/>
        </p:nvSpPr>
        <p:spPr bwMode="auto">
          <a:xfrm flipV="1">
            <a:off x="4114800" y="4256088"/>
            <a:ext cx="414338" cy="83185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5468938" y="5840413"/>
            <a:ext cx="272256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104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900">
                <a:solidFill>
                  <a:srgbClr val="000000"/>
                </a:solidFill>
                <a:cs typeface="Arial" charset="0"/>
              </a:rPr>
              <a:t>Round 5 (trans)</a:t>
            </a:r>
          </a:p>
        </p:txBody>
      </p:sp>
    </p:spTree>
    <p:extLst>
      <p:ext uri="{BB962C8B-B14F-4D97-AF65-F5344CB8AC3E}">
        <p14:creationId xmlns:p14="http://schemas.microsoft.com/office/powerpoint/2010/main" val="2428727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Comparison-based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600200"/>
                <a:ext cx="8458200" cy="38862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normAutofit fontScale="92500" lnSpcReduction="20000"/>
              </a:bodyPr>
              <a:lstStyle/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All decisions are determined only by comparisons of UIDs:</a:t>
                </a:r>
              </a:p>
              <a:p>
                <a:pPr marL="831850" lvl="1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All processes are identical, except </a:t>
                </a:r>
                <a:r>
                  <a:rPr lang="en-US" dirty="0" smtClean="0"/>
                  <a:t>that they have</a:t>
                </a:r>
                <a:r>
                  <a:rPr lang="en-US" dirty="0" smtClean="0"/>
                  <a:t> </a:t>
                </a:r>
                <a:r>
                  <a:rPr lang="en-US" dirty="0" smtClean="0"/>
                  <a:t>different UIDs in their start states.</a:t>
                </a:r>
              </a:p>
              <a:p>
                <a:pPr marL="831850" lvl="1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Manipulate </a:t>
                </a:r>
                <a:r>
                  <a:rPr lang="en-US" dirty="0"/>
                  <a:t>UIDs only by copying, sending, receiving, and comparing them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&lt;, =, &gt;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831850" lvl="1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Use </a:t>
                </a:r>
                <a:r>
                  <a:rPr lang="en-US" dirty="0"/>
                  <a:t>results of comparisons to </a:t>
                </a:r>
                <a:r>
                  <a:rPr lang="en-US" dirty="0" smtClean="0"/>
                  <a:t>decide what to do:</a:t>
                </a:r>
                <a:endParaRPr lang="en-US" dirty="0"/>
              </a:p>
              <a:p>
                <a:pPr marL="1231900" lvl="2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State transitions,</a:t>
                </a:r>
                <a:endParaRPr lang="en-US" dirty="0"/>
              </a:p>
              <a:p>
                <a:pPr marL="1231900" lvl="2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What </a:t>
                </a:r>
                <a:r>
                  <a:rPr lang="en-US" dirty="0"/>
                  <a:t>(if anything) to send to </a:t>
                </a:r>
                <a:r>
                  <a:rPr lang="en-US" dirty="0" smtClean="0"/>
                  <a:t>your neighbors,</a:t>
                </a:r>
                <a:endParaRPr lang="en-US" dirty="0"/>
              </a:p>
              <a:p>
                <a:pPr marL="1231900" lvl="2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Whether </a:t>
                </a:r>
                <a:r>
                  <a:rPr lang="en-US" dirty="0"/>
                  <a:t>to elect </a:t>
                </a:r>
                <a:r>
                  <a:rPr lang="en-US" dirty="0" smtClean="0"/>
                  <a:t>yourself leader.</a:t>
                </a:r>
                <a:endParaRPr lang="en-US" dirty="0"/>
              </a:p>
            </p:txBody>
          </p:sp>
        </mc:Choice>
        <mc:Fallback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600200"/>
                <a:ext cx="8458200" cy="3886200"/>
              </a:xfrm>
              <a:blipFill rotWithShape="1">
                <a:blip r:embed="rId3"/>
                <a:stretch>
                  <a:fillRect t="-5338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67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Breadth-first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535988" cy="518160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 smtClean="0">
                    <a:solidFill>
                      <a:srgbClr val="990033"/>
                    </a:solidFill>
                  </a:rPr>
                  <a:t>Mark </a:t>
                </a:r>
                <a:r>
                  <a:rPr lang="en-US" sz="2800" dirty="0"/>
                  <a:t>nodes as they get incorporated into the tree.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/>
                  <a:t>Initially,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𝑖</m:t>
                    </m:r>
                    <m:r>
                      <a:rPr lang="en-US" sz="2800" i="1" baseline="-33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 is marked.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Round 1: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𝑖</m:t>
                    </m:r>
                    <m:r>
                      <a:rPr lang="en-US" sz="2800" i="1" baseline="-33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/>
                  <a:t> sends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800" dirty="0"/>
                  <a:t> message to out-</a:t>
                </a:r>
                <a:r>
                  <a:rPr lang="en-US" sz="2800" dirty="0" err="1"/>
                  <a:t>nbrs</a:t>
                </a:r>
                <a:r>
                  <a:rPr lang="en-US" sz="2800" dirty="0"/>
                  <a:t>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>
                    <a:solidFill>
                      <a:srgbClr val="990033"/>
                    </a:solidFill>
                  </a:rPr>
                  <a:t>At every round:</a:t>
                </a:r>
                <a:r>
                  <a:rPr lang="en-US" sz="2800" dirty="0"/>
                  <a:t>  An unmarked node that receives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message: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Marks itself.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Designates one process from which it received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400" dirty="0">
                    <a:solidFill>
                      <a:srgbClr val="990033"/>
                    </a:solidFill>
                  </a:rPr>
                  <a:t> </a:t>
                </a:r>
                <a:r>
                  <a:rPr lang="en-US" sz="2400" dirty="0"/>
                  <a:t>as its parent.</a:t>
                </a:r>
              </a:p>
              <a:p>
                <a:pPr marL="863600" lvl="1" indent="-287338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Sends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33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400" dirty="0"/>
                  <a:t> to out-</a:t>
                </a:r>
                <a:r>
                  <a:rPr lang="en-US" sz="2400" dirty="0" err="1"/>
                  <a:t>nbrs</a:t>
                </a:r>
                <a:r>
                  <a:rPr lang="en-US" sz="2400" dirty="0"/>
                  <a:t> at the next round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/>
                  <a:t>Yields a BFS tree because all the branches are created synchronously.</a:t>
                </a:r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Time complexity:   </a:t>
                </a:r>
                <a14:m>
                  <m:oMath xmlns:m="http://schemas.openxmlformats.org/officeDocument/2006/math">
                    <m:r>
                      <a:rPr lang="en-US" sz="2800" i="1" dirty="0" err="1">
                        <a:latin typeface="Cambria Math"/>
                      </a:rPr>
                      <m:t>𝑑𝑖𝑎𝑚</m:t>
                    </m:r>
                    <m:r>
                      <a:rPr lang="en-US" sz="2800" i="1" dirty="0">
                        <a:latin typeface="Cambria Math"/>
                      </a:rPr>
                      <m:t> + 1</m:t>
                    </m:r>
                  </m:oMath>
                </a14:m>
                <a:endParaRPr lang="en-US" sz="2800" dirty="0" smtClean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Message complexity: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|</m:t>
                    </m:r>
                    <m:r>
                      <a:rPr lang="en-US" sz="2800" i="1" dirty="0" smtClean="0">
                        <a:latin typeface="Cambria Math"/>
                      </a:rPr>
                      <m:t>𝐸</m:t>
                    </m:r>
                    <m:r>
                      <a:rPr lang="en-US" sz="2800" i="1" dirty="0" smtClean="0">
                        <a:latin typeface="Cambria Math"/>
                      </a:rPr>
                      <m:t>|</m:t>
                    </m:r>
                  </m:oMath>
                </a14:m>
                <a:endParaRPr lang="en-US" sz="2800" dirty="0"/>
              </a:p>
              <a:p>
                <a:pPr marL="431800" indent="-323850" defTabSz="457200">
                  <a:lnSpc>
                    <a:spcPct val="80000"/>
                  </a:lnSpc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800" dirty="0"/>
              </a:p>
            </p:txBody>
          </p:sp>
        </mc:Choice>
        <mc:Fallback xmlns="">
          <p:sp>
            <p:nvSpPr>
              <p:cNvPr id="183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535988" cy="5181600"/>
              </a:xfrm>
              <a:blipFill rotWithShape="1">
                <a:blip r:embed="rId3"/>
                <a:stretch>
                  <a:fillRect t="-3529" b="-353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144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5913"/>
            <a:ext cx="82311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Adding child pointers to BFS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1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535988" cy="4789488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80000"/>
                  </a:lnSpc>
                </a:pPr>
                <a:r>
                  <a:rPr lang="en-US" sz="2800" dirty="0" smtClean="0"/>
                  <a:t>Each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990000"/>
                        </a:solidFill>
                        <a:latin typeface="Cambria Math"/>
                      </a:rPr>
                      <m:t>𝑠𝑒𝑎𝑟𝑐h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message receives a response,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𝑜𝑡</m:t>
                    </m:r>
                    <m:r>
                      <a:rPr lang="en-US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 smtClean="0"/>
                  <a:t>Easy </a:t>
                </a:r>
                <a:r>
                  <a:rPr lang="en-US" sz="2800" dirty="0"/>
                  <a:t>with bidirectional </a:t>
                </a:r>
                <a:r>
                  <a:rPr lang="en-US" sz="2800" dirty="0" smtClean="0"/>
                  <a:t>communication.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800" dirty="0" smtClean="0"/>
                  <a:t>Harder with </a:t>
                </a:r>
                <a:r>
                  <a:rPr lang="en-US" sz="2800" dirty="0"/>
                  <a:t>unidirectional </a:t>
                </a:r>
                <a:r>
                  <a:rPr lang="en-US" sz="2800" dirty="0" smtClean="0"/>
                  <a:t>communication:</a:t>
                </a:r>
                <a:endParaRPr lang="en-US" sz="2800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 smtClean="0"/>
                  <a:t>E.g. could </a:t>
                </a:r>
                <a:r>
                  <a:rPr lang="en-US" sz="2800" dirty="0"/>
                  <a:t>use BFS </a:t>
                </a:r>
                <a:r>
                  <a:rPr lang="en-US" sz="2800" dirty="0" smtClean="0"/>
                  <a:t>again to </a:t>
                </a:r>
                <a:r>
                  <a:rPr lang="en-US" sz="2800" dirty="0"/>
                  <a:t>search for </a:t>
                </a:r>
                <a:r>
                  <a:rPr lang="en-US" sz="2800" dirty="0" smtClean="0"/>
                  <a:t>parents.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400" dirty="0" smtClean="0"/>
                  <a:t>High </a:t>
                </a:r>
                <a:r>
                  <a:rPr lang="en-US" sz="2400" dirty="0"/>
                  <a:t>message bit complexity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20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535988" cy="4789488"/>
              </a:xfrm>
              <a:blipFill rotWithShape="1">
                <a:blip r:embed="rId3"/>
                <a:stretch>
                  <a:fillRect l="-2357" t="-3822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882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Termination for </a:t>
            </a:r>
            <a:r>
              <a:rPr lang="en-US" dirty="0" smtClean="0"/>
              <a:t>BFS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 wants to know when the BFS tree is completed.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Assume each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00"/>
                        </a:solidFill>
                        <a:latin typeface="Cambria Math"/>
                      </a:rPr>
                      <m:t>𝑠𝑒𝑎𝑟𝑐h</m:t>
                    </m:r>
                  </m:oMath>
                </a14:m>
                <a:r>
                  <a:rPr lang="en-US" sz="2400" dirty="0"/>
                  <a:t> message receives a response,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𝑛𝑜𝑡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After a node has received responses to all </a:t>
                </a:r>
                <a:r>
                  <a:rPr lang="en-US" sz="2400" dirty="0" smtClean="0"/>
                  <a:t>its outgoing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990000"/>
                        </a:solidFill>
                        <a:latin typeface="Cambria Math"/>
                      </a:rPr>
                      <m:t>𝑠𝑒𝑎𝑟𝑐h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messages, it knows who its children are, and knows they are all marked.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The leaves </a:t>
                </a:r>
                <a:r>
                  <a:rPr lang="en-US" sz="2400" dirty="0"/>
                  <a:t>of the tree discover who they are </a:t>
                </a:r>
                <a:r>
                  <a:rPr lang="en-US" sz="2400" dirty="0" smtClean="0"/>
                  <a:t>(they receive only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𝑛𝑜𝑡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responses).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Convergecast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Starting </a:t>
                </a:r>
                <a:r>
                  <a:rPr lang="en-US" sz="2000" dirty="0"/>
                  <a:t>from the leaves, </a:t>
                </a:r>
                <a:r>
                  <a:rPr lang="en-US" sz="2000" dirty="0" smtClean="0"/>
                  <a:t>the nodes fan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00"/>
                        </a:solidFill>
                        <a:latin typeface="Cambria Math"/>
                      </a:rPr>
                      <m:t>𝑐𝑜𝑚𝑝𝑙𝑒𝑡𝑒</m:t>
                    </m:r>
                  </m:oMath>
                </a14:m>
                <a:r>
                  <a:rPr lang="en-US" sz="2000" dirty="0"/>
                  <a:t> messages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, along the edges of the BFS tree.</a:t>
                </a:r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A node </a:t>
                </a:r>
                <a:r>
                  <a:rPr lang="en-US" sz="2000" dirty="0"/>
                  <a:t>can </a:t>
                </a:r>
                <a:r>
                  <a:rPr lang="en-US" sz="2000" dirty="0" smtClean="0"/>
                  <a:t>send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90000"/>
                        </a:solidFill>
                        <a:latin typeface="Cambria Math"/>
                      </a:rPr>
                      <m:t>𝑐𝑜𝑚𝑝𝑙𝑒𝑡𝑒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message to its parent </a:t>
                </a:r>
                <a:r>
                  <a:rPr lang="en-US" sz="2000" dirty="0"/>
                  <a:t>after: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It has received responses to all </a:t>
                </a:r>
                <a:r>
                  <a:rPr lang="en-US" sz="1800" dirty="0" smtClean="0"/>
                  <a:t>its outgoing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990000"/>
                        </a:solidFill>
                        <a:latin typeface="Cambria Math"/>
                      </a:rPr>
                      <m:t>𝑠𝑒𝑎𝑟𝑐h</m:t>
                    </m:r>
                    <m:r>
                      <a:rPr lang="en-US" sz="1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messages (so it knows who its children are), and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It has received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990000"/>
                        </a:solidFill>
                        <a:latin typeface="Cambria Math"/>
                      </a:rPr>
                      <m:t>𝑐𝑜𝑚𝑝𝑙𝑒𝑡𝑒</m:t>
                    </m:r>
                  </m:oMath>
                </a14:m>
                <a:r>
                  <a:rPr lang="en-US" sz="1800" dirty="0"/>
                  <a:t> messages from all its children</a:t>
                </a:r>
                <a:r>
                  <a:rPr lang="en-US" sz="1800" dirty="0" smtClean="0"/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has received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𝑐𝑜𝑚𝑝𝑙𝑒𝑡𝑒</m:t>
                    </m:r>
                  </m:oMath>
                </a14:m>
                <a:r>
                  <a:rPr lang="en-US" sz="2400" dirty="0" smtClean="0"/>
                  <a:t> messages from all its children, it knows that the BFS tree is completed.</a:t>
                </a:r>
                <a:endParaRPr lang="en-US" sz="2400" dirty="0"/>
              </a:p>
            </p:txBody>
          </p:sp>
        </mc:Choice>
        <mc:Fallback xmlns="">
          <p:sp>
            <p:nvSpPr>
              <p:cNvPr id="187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86400"/>
              </a:xfrm>
              <a:blipFill rotWithShape="1">
                <a:blip r:embed="rId2"/>
                <a:stretch>
                  <a:fillRect l="-963" t="-2111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5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Convergecast</a:t>
            </a:r>
            <a:endParaRPr lang="en-US" dirty="0"/>
          </a:p>
        </p:txBody>
      </p:sp>
      <p:cxnSp>
        <p:nvCxnSpPr>
          <p:cNvPr id="5" name="Straight Connector 4"/>
          <p:cNvCxnSpPr>
            <a:stCxn id="6" idx="3"/>
            <a:endCxn id="7" idx="7"/>
          </p:cNvCxnSpPr>
          <p:nvPr/>
        </p:nvCxnSpPr>
        <p:spPr>
          <a:xfrm flipH="1">
            <a:off x="3384363" y="2317563"/>
            <a:ext cx="699968" cy="95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39694" y="2057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22761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22761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4419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5200" y="4419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06686" y="4419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4419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77000" y="4419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6" idx="5"/>
            <a:endCxn id="8" idx="1"/>
          </p:cNvCxnSpPr>
          <p:nvPr/>
        </p:nvCxnSpPr>
        <p:spPr>
          <a:xfrm>
            <a:off x="4299857" y="2317563"/>
            <a:ext cx="697780" cy="95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  <a:endCxn id="9" idx="0"/>
          </p:cNvCxnSpPr>
          <p:nvPr/>
        </p:nvCxnSpPr>
        <p:spPr>
          <a:xfrm flipH="1">
            <a:off x="2590800" y="3487777"/>
            <a:ext cx="578037" cy="931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384363" y="3487777"/>
            <a:ext cx="273237" cy="931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0"/>
            <a:endCxn id="8" idx="3"/>
          </p:cNvCxnSpPr>
          <p:nvPr/>
        </p:nvCxnSpPr>
        <p:spPr>
          <a:xfrm flipV="1">
            <a:off x="4659086" y="3487777"/>
            <a:ext cx="338551" cy="931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  <a:endCxn id="8" idx="4"/>
          </p:cNvCxnSpPr>
          <p:nvPr/>
        </p:nvCxnSpPr>
        <p:spPr>
          <a:xfrm flipH="1" flipV="1">
            <a:off x="5105400" y="3532414"/>
            <a:ext cx="533400" cy="88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1"/>
            <a:endCxn id="8" idx="5"/>
          </p:cNvCxnSpPr>
          <p:nvPr/>
        </p:nvCxnSpPr>
        <p:spPr>
          <a:xfrm flipH="1" flipV="1">
            <a:off x="5213163" y="3487777"/>
            <a:ext cx="1308474" cy="976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522491" y="3555968"/>
            <a:ext cx="441418" cy="627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14334" y="3532414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3520981" y="3532414"/>
            <a:ext cx="213367" cy="7347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4999" y="3578913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80391" y="2333500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368582" y="2389320"/>
            <a:ext cx="441418" cy="627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506686" y="2362200"/>
            <a:ext cx="490951" cy="654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607652" y="3588235"/>
            <a:ext cx="220709" cy="627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105400" y="3740633"/>
            <a:ext cx="381000" cy="627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5407752" y="3455509"/>
            <a:ext cx="1036591" cy="7514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59352" y="1600200"/>
            <a:ext cx="149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Complete!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80421" y="242953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6645" y="3896773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38800" y="3403569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953000" y="4030590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5" grpId="0"/>
      <p:bldP spid="59" grpId="0"/>
      <p:bldP spid="60" grpId="0"/>
      <p:bldP spid="61" grpId="0"/>
      <p:bldP spid="62" grpId="0"/>
      <p:bldP spid="6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Message broadcast: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Can broadcast a message while setting up the BFS tree (“piggyback” the message).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Or, first establish a BFS tree, with child pointers, then use it for broadcasting.</a:t>
                </a:r>
              </a:p>
              <a:p>
                <a:pPr marL="1263650" lvl="2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Can reuse the tree for many broadcasts</a:t>
                </a:r>
              </a:p>
              <a:p>
                <a:pPr marL="1263650" lvl="2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Each takes time only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𝑑𝑖𝑎𝑚𝑒𝑡𝑒𝑟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messages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dirty="0"/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Now </a:t>
                </a:r>
                <a:r>
                  <a:rPr lang="en-US" dirty="0"/>
                  <a:t>assume bidirectional edges (undirected graph).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830" r="-2370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64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BFS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/>
                  <a:t>Global computation</a:t>
                </a:r>
                <a:r>
                  <a:rPr lang="en-US" sz="2800" dirty="0" smtClean="0"/>
                  <a:t>: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Sum, max, or any kind of data aggregation:  </a:t>
                </a:r>
                <a:r>
                  <a:rPr lang="en-US" sz="2400" dirty="0" err="1" smtClean="0"/>
                  <a:t>Convergecast</a:t>
                </a:r>
                <a:r>
                  <a:rPr lang="en-US" sz="2400" dirty="0" smtClean="0"/>
                  <a:t> on BFS tree.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smtClean="0"/>
                  <a:t>Complexity</a:t>
                </a:r>
                <a:r>
                  <a:rPr lang="en-US" sz="2400" dirty="0"/>
                  <a:t>:  Time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𝑑𝑖𝑎𝑚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; Messages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 smtClean="0"/>
                  <a:t>Leader election (without knowing diameter)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Everyone starts BFS, determines max UID.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Complexity:  Time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latin typeface="Cambria Math"/>
                      </a:rPr>
                      <m:t>𝑑𝑖𝑎𝑚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; Messages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 |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|) </m:t>
                    </m:r>
                  </m:oMath>
                </a14:m>
                <a:r>
                  <a:rPr lang="en-US" sz="2400" dirty="0"/>
                  <a:t>(actually,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 </m:t>
                    </m:r>
                    <m:r>
                      <a:rPr lang="en-US" sz="2400" i="1" dirty="0" err="1">
                        <a:latin typeface="Cambria Math"/>
                      </a:rPr>
                      <m:t>𝑑𝑖𝑎𝑚</m:t>
                    </m:r>
                    <m:r>
                      <a:rPr lang="en-US" sz="2400" i="1" dirty="0">
                        <a:latin typeface="Cambria Math"/>
                      </a:rPr>
                      <m:t> |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|)).</m:t>
                    </m:r>
                  </m:oMath>
                </a14:m>
                <a:endParaRPr lang="en-US" sz="2400" dirty="0" smtClean="0"/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800" dirty="0"/>
                  <a:t>Compute diameter: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/>
                  <a:t>All do BFS.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err="1"/>
                  <a:t>Convergecast</a:t>
                </a:r>
                <a:r>
                  <a:rPr lang="en-US" sz="2400" dirty="0"/>
                  <a:t> to find height of each BFS tree.</a:t>
                </a:r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sz="2400" dirty="0" err="1"/>
                  <a:t>Convergecast</a:t>
                </a:r>
                <a:r>
                  <a:rPr lang="en-US" sz="2400" dirty="0"/>
                  <a:t> again to find max of all heights.</a:t>
                </a:r>
              </a:p>
              <a:p>
                <a:endParaRPr lang="en-US" dirty="0"/>
              </a:p>
              <a:p>
                <a:pPr marL="863600" lvl="1" indent="-287338" defTabSz="457200">
                  <a:buSzPct val="75000"/>
                  <a:buFont typeface="Symbol" pitchFamily="18" charset="2"/>
                  <a:buChar char="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400" dirty="0"/>
              </a:p>
              <a:p>
                <a:pPr marL="431800" indent="-323850" defTabSz="457200">
                  <a:buSzPct val="45000"/>
                  <a:buFont typeface="Wingdings" pitchFamily="2" charset="2"/>
                  <a:buChar char="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63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21" y="275070"/>
            <a:ext cx="8229600" cy="4536476"/>
          </a:xfrm>
        </p:spPr>
        <p:txBody>
          <a:bodyPr/>
          <a:lstStyle/>
          <a:p>
            <a:r>
              <a:rPr lang="en-US"/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52056859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24800" y="180019"/>
            <a:ext cx="8229600" cy="1039181"/>
          </a:xfrm>
        </p:spPr>
        <p:txBody>
          <a:bodyPr/>
          <a:lstStyle/>
          <a:p>
            <a:r>
              <a:rPr lang="en-US" dirty="0"/>
              <a:t>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685840" cy="531345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990000"/>
                    </a:solidFill>
                  </a:rPr>
                  <a:t>Motivation:</a:t>
                </a:r>
                <a:r>
                  <a:rPr lang="en-US" sz="2400" dirty="0"/>
                  <a:t>  Establish </a:t>
                </a:r>
                <a:r>
                  <a:rPr lang="en-US" sz="2400" dirty="0" smtClean="0"/>
                  <a:t>a structure </a:t>
                </a:r>
                <a:r>
                  <a:rPr lang="en-US" sz="2400" dirty="0"/>
                  <a:t>for efficient communication.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 smtClean="0"/>
                  <a:t>Generalizes </a:t>
                </a:r>
                <a:r>
                  <a:rPr lang="en-US" sz="2000" dirty="0"/>
                  <a:t>Breadth-First Search.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Now edges have associated costs (weights</a:t>
                </a:r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00"/>
                    </a:solidFill>
                  </a:rPr>
                  <a:t>Assume: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Strongly connected digraph, root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Weights (nonnegative reals) on edges.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/>
                  <a:t>Weights represent </a:t>
                </a:r>
                <a:r>
                  <a:rPr lang="en-US" sz="1800" dirty="0" smtClean="0"/>
                  <a:t>some type of communication </a:t>
                </a:r>
                <a:r>
                  <a:rPr lang="en-US" sz="1800" dirty="0"/>
                  <a:t>cost, e.g. latency.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UIDs.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Nodes know weights of incident edges.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Nodes know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(use </a:t>
                </a:r>
                <a:r>
                  <a:rPr lang="en-US" sz="2000" dirty="0" smtClean="0"/>
                  <a:t>this just </a:t>
                </a:r>
                <a:r>
                  <a:rPr lang="en-US" sz="2000" dirty="0"/>
                  <a:t>for termination).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00"/>
                    </a:solidFill>
                  </a:rPr>
                  <a:t>Required: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Shortest-paths tree, giving shortest </a:t>
                </a:r>
                <a:r>
                  <a:rPr lang="en-US" sz="2000" dirty="0" smtClean="0"/>
                  <a:t>path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to every other node.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Shortest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path with minimum total weight.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Each node should </a:t>
                </a:r>
                <a:r>
                  <a:rPr lang="en-US" sz="2000" dirty="0" smtClean="0"/>
                  <a:t>output: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 smtClean="0"/>
                  <a:t>Its weighted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, and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1800" dirty="0" smtClean="0"/>
                  <a:t>Its parent on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2867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685840" cy="5313455"/>
              </a:xfrm>
              <a:blipFill rotWithShape="1">
                <a:blip r:embed="rId3"/>
                <a:stretch>
                  <a:fillRect l="-91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6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315394"/>
            <a:ext cx="8231040" cy="106139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/>
              <a:t>Shortest paths</a:t>
            </a:r>
          </a:p>
        </p:txBody>
      </p:sp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2376000" y="1975887"/>
            <a:ext cx="82944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6523200" y="2816936"/>
            <a:ext cx="82944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4242240" y="3427560"/>
            <a:ext cx="829440" cy="829527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72" tIns="97957" rIns="138772" bIns="97957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2376000" y="3842323"/>
            <a:ext cx="82944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658400" y="1768506"/>
            <a:ext cx="82800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5071680" y="3426121"/>
            <a:ext cx="1451520" cy="41764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3204001" y="2183269"/>
            <a:ext cx="1454400" cy="207382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 flipV="1">
            <a:off x="5484961" y="2389212"/>
            <a:ext cx="103968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486400" y="2183269"/>
            <a:ext cx="124416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2648161" y="2803975"/>
            <a:ext cx="1440" cy="103978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172320" y="2564910"/>
            <a:ext cx="1036800" cy="103690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4753441" y="2598033"/>
            <a:ext cx="21024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3620160" y="5086614"/>
            <a:ext cx="82944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2931840" y="2805414"/>
            <a:ext cx="1440" cy="103690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4448161" y="3634942"/>
            <a:ext cx="2283840" cy="165905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H="1" flipV="1">
            <a:off x="2996641" y="4670411"/>
            <a:ext cx="624960" cy="62502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3939841" y="1821792"/>
            <a:ext cx="38448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7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931841" y="3112168"/>
            <a:ext cx="384480" cy="55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8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2280961" y="3318109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6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467680" y="4432786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4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3074400" y="5011727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3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918240" y="4452948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9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5312160" y="3668066"/>
            <a:ext cx="38448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2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857120" y="2695963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5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761280" y="2806855"/>
            <a:ext cx="54720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11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6042241" y="2140065"/>
            <a:ext cx="56880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10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836321" y="2695963"/>
            <a:ext cx="38304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1</a:t>
            </a: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4115521" y="4255648"/>
            <a:ext cx="413280" cy="83240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7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920" y="315394"/>
            <a:ext cx="8231040" cy="106139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/>
              <a:t>Shortest paths</a:t>
            </a:r>
          </a:p>
        </p:txBody>
      </p:sp>
      <p:sp>
        <p:nvSpPr>
          <p:cNvPr id="30722" name="Oval 2"/>
          <p:cNvSpPr>
            <a:spLocks noChangeArrowheads="1"/>
          </p:cNvSpPr>
          <p:nvPr/>
        </p:nvSpPr>
        <p:spPr bwMode="auto">
          <a:xfrm>
            <a:off x="2376000" y="1975887"/>
            <a:ext cx="82944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6523200" y="2816936"/>
            <a:ext cx="82944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4242240" y="3427560"/>
            <a:ext cx="829440" cy="829527"/>
          </a:xfrm>
          <a:prstGeom prst="ellipse">
            <a:avLst/>
          </a:prstGeom>
          <a:noFill/>
          <a:ln w="12816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772" tIns="97957" rIns="138772" bIns="97957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2376000" y="3842323"/>
            <a:ext cx="82944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4658400" y="1768506"/>
            <a:ext cx="82800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5071680" y="3426121"/>
            <a:ext cx="1451520" cy="417644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3204001" y="2183269"/>
            <a:ext cx="1454400" cy="207382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 flipV="1">
            <a:off x="5484961" y="2389212"/>
            <a:ext cx="1039680" cy="625026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5486400" y="2183269"/>
            <a:ext cx="1244160" cy="62214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2648161" y="2803975"/>
            <a:ext cx="1440" cy="103978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3172320" y="2564910"/>
            <a:ext cx="1036800" cy="103690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>
            <a:off x="4753441" y="2598033"/>
            <a:ext cx="210240" cy="82952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3620160" y="5086614"/>
            <a:ext cx="829440" cy="829527"/>
          </a:xfrm>
          <a:prstGeom prst="ellips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794" tIns="48978" rIns="89794" bIns="48978" anchor="ctr" anchorCtr="1"/>
          <a:lstStyle/>
          <a:p>
            <a:pPr algn="ctr">
              <a:tabLst>
                <a:tab pos="656650" algn="l"/>
              </a:tabLst>
            </a:pPr>
            <a:r>
              <a:rPr lang="en-US" sz="29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2931840" y="2805414"/>
            <a:ext cx="1440" cy="103690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4448161" y="3634942"/>
            <a:ext cx="2283840" cy="1659054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H="1" flipV="1">
            <a:off x="2996641" y="4670411"/>
            <a:ext cx="624960" cy="625026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281921" y="1539522"/>
            <a:ext cx="38448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3886560" y="3734313"/>
            <a:ext cx="38448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3939841" y="1821792"/>
            <a:ext cx="38448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7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931841" y="3112168"/>
            <a:ext cx="384480" cy="55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8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280961" y="3318109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6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5467680" y="4432786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4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074400" y="5011727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3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918240" y="4452948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9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312160" y="3668066"/>
            <a:ext cx="38448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2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4857120" y="2695963"/>
            <a:ext cx="38448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5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761280" y="2806855"/>
            <a:ext cx="54720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11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6042241" y="2140065"/>
            <a:ext cx="56880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10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836321" y="2695963"/>
            <a:ext cx="383040" cy="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/>
              <a:t>1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4115521" y="4255648"/>
            <a:ext cx="413280" cy="832407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1859041" y="1977328"/>
            <a:ext cx="56736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90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4334400" y="5656915"/>
            <a:ext cx="385920" cy="55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7257601" y="3284985"/>
            <a:ext cx="384480" cy="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2180160" y="4444306"/>
            <a:ext cx="385920" cy="55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794" tIns="48978" rIns="89794" bIns="48978"/>
          <a:lstStyle>
            <a:lvl1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indent="-230188"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900">
                <a:solidFill>
                  <a:srgbClr val="0000F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75515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990033"/>
                    </a:solidFill>
                  </a:rPr>
                  <a:t>Theorem 1:</a:t>
                </a:r>
                <a:r>
                  <a:rPr lang="en-US" sz="2400" dirty="0"/>
                  <a:t> 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be a comparison-based algorithm that elects a leader in rings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 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has an </a:t>
                </a:r>
                <a:r>
                  <a:rPr lang="en-US" sz="2400" dirty="0"/>
                  <a:t>execution </a:t>
                </a:r>
                <a:r>
                  <a:rPr lang="en-US" sz="2400" dirty="0" smtClean="0"/>
                  <a:t>in </a:t>
                </a:r>
                <a:r>
                  <a:rPr lang="en-US" sz="2400" dirty="0"/>
                  <a:t>which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Ω(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messages are sent by the time the leader is elected.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This holds </a:t>
                </a: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990033"/>
                    </a:solidFill>
                  </a:rPr>
                  <a:t>Proof overview: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define a 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baseline="-25000" dirty="0" err="1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in which any leader election algorithm has:</a:t>
                </a:r>
                <a:endParaRPr lang="en-US" sz="2000" dirty="0" smtClean="0"/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Ω(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“active” rounds (in which messages are sent).</a:t>
                </a:r>
                <a:endParaRPr lang="en-US" sz="2000" dirty="0" smtClean="0"/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/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messages sent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active </a:t>
                </a:r>
                <a:r>
                  <a:rPr lang="en-US" sz="2000" dirty="0" smtClean="0"/>
                  <a:t>round.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Ω(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log</m:t>
                    </m:r>
                    <m:r>
                      <a:rPr lang="en-US" sz="2000" i="1" dirty="0" smtClean="0">
                        <a:latin typeface="Cambria Math"/>
                      </a:rPr>
                      <m:t>⁡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total messages.</a:t>
                </a:r>
                <a:endParaRPr lang="en-US" sz="2000" dirty="0"/>
              </a:p>
              <a:p>
                <a:pPr lvl="1">
                  <a:lnSpc>
                    <a:spcPct val="90000"/>
                  </a:lnSpc>
                  <a:buSzPct val="75000"/>
                  <a:buFont typeface="Symbol" pitchFamily="18" charset="2"/>
                  <a:buChar char=""/>
                </a:pPr>
                <a:r>
                  <a:rPr lang="en-US" sz="2000" dirty="0"/>
                  <a:t>The key is to choose 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baseline="-25000" dirty="0" err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with a </a:t>
                </a:r>
                <a:r>
                  <a:rPr lang="en-US" sz="2000" dirty="0" smtClean="0"/>
                  <a:t>lot </a:t>
                </a:r>
                <a:r>
                  <a:rPr lang="en-US" sz="2000" dirty="0"/>
                  <a:t>of symmetry in </a:t>
                </a:r>
                <a:r>
                  <a:rPr lang="en-US" sz="2000" dirty="0" smtClean="0"/>
                  <a:t>the ordering </a:t>
                </a:r>
                <a:r>
                  <a:rPr lang="en-US" sz="2000" dirty="0"/>
                  <a:t>pattern of UIDs.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5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Shortest paths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5562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Bellman-Ford</a:t>
                </a:r>
                <a:r>
                  <a:rPr lang="en-US" sz="2400" dirty="0"/>
                  <a:t> (adapted from sequential Bellman-Ford algorithm)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Each process </a:t>
                </a:r>
                <a:r>
                  <a:rPr lang="en-US" sz="2400" dirty="0"/>
                  <a:t>maintains: 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:r>
                  <a:rPr lang="en-US" sz="2000" dirty="0"/>
                  <a:t>shortest distance it knows about so far,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</m:oMath>
                </a14:m>
                <a:endParaRPr lang="en-US" sz="2000" baseline="-25000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2000" dirty="0"/>
                  <a:t>, its parent in some path with total weight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𝑟𝑜𝑢𝑛𝑑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Initially: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  <m:r>
                      <a:rPr lang="en-US" sz="20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 </m:t>
                    </m:r>
                    <m:r>
                      <a:rPr lang="en-US" sz="2000" i="1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 all </a:t>
                </a:r>
                <a:r>
                  <a:rPr lang="en-US" sz="2000" dirty="0" smtClean="0"/>
                  <a:t>others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a:rPr lang="en-US" sz="2000" i="1" dirty="0"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Everyone’s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= </m:t>
                    </m:r>
                    <m:r>
                      <a:rPr lang="en-US" sz="2000" b="0" i="1" dirty="0" smtClean="0">
                        <a:latin typeface="Cambria Math"/>
                      </a:rPr>
                      <m:t>⊥</m:t>
                    </m:r>
                    <m:r>
                      <a:rPr lang="en-US" sz="2000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At each round, each </a:t>
                </a:r>
                <a:r>
                  <a:rPr lang="en-US" sz="2400" dirty="0" smtClean="0"/>
                  <a:t>process:</a:t>
                </a:r>
                <a:endParaRPr lang="en-US" sz="24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</m:oMath>
                </a14:m>
                <a:r>
                  <a:rPr lang="en-US" sz="2000" dirty="0"/>
                  <a:t> to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𝑜𝑢𝑡</m:t>
                    </m:r>
                    <m:r>
                      <a:rPr lang="en-US" sz="2000" i="1" dirty="0" err="1">
                        <a:latin typeface="Cambria Math"/>
                      </a:rPr>
                      <m:t>𝑛𝑏𝑟𝑠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/>
                  <a:t>Relaxation step: 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/>
                  <a:t>Compute new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  <m:r>
                      <a:rPr lang="en-US" sz="1800" i="1" dirty="0"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sz="1800" i="1" dirty="0">
                        <a:latin typeface="Cambria Math"/>
                      </a:rPr>
                      <m:t>min</m:t>
                    </m:r>
                    <m:r>
                      <a:rPr lang="en-US" sz="1800" i="1" dirty="0">
                        <a:latin typeface="Cambria Math"/>
                      </a:rPr>
                      <m:t>⁡(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  <m:r>
                      <a:rPr lang="en-US" sz="1800" i="1" dirty="0">
                        <a:latin typeface="Cambria Math"/>
                      </a:rPr>
                      <m:t>, </m:t>
                    </m:r>
                    <m:r>
                      <a:rPr lang="en-US" sz="1800" i="1" dirty="0" err="1">
                        <a:latin typeface="Cambria Math"/>
                      </a:rPr>
                      <m:t>𝑚𝑖𝑛</m:t>
                    </m:r>
                    <m:r>
                      <a:rPr lang="en-US" sz="1800" i="1" baseline="-25000" dirty="0" err="1">
                        <a:latin typeface="Cambria Math"/>
                      </a:rPr>
                      <m:t>𝑗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  <m:r>
                      <a:rPr lang="en-US" sz="1800" i="1" baseline="-25000" dirty="0" err="1">
                        <a:latin typeface="Cambria Math"/>
                      </a:rPr>
                      <m:t>𝑗</m:t>
                    </m:r>
                    <m:r>
                      <a:rPr lang="en-US" sz="1800" i="1" baseline="-25000" dirty="0">
                        <a:latin typeface="Cambria Math"/>
                      </a:rPr>
                      <m:t> </m:t>
                    </m:r>
                    <m:r>
                      <a:rPr lang="en-US" sz="1800" i="1" dirty="0">
                        <a:latin typeface="Cambria Math"/>
                      </a:rPr>
                      <m:t>+ </m:t>
                    </m:r>
                    <m:r>
                      <a:rPr lang="en-US" sz="1800" i="1" dirty="0" err="1">
                        <a:latin typeface="Cambria Math"/>
                      </a:rPr>
                      <m:t>𝑤</m:t>
                    </m:r>
                    <m:r>
                      <a:rPr lang="en-US" sz="1800" i="1" baseline="-25000" dirty="0" err="1">
                        <a:latin typeface="Cambria Math"/>
                      </a:rPr>
                      <m:t>𝑗𝑖</m:t>
                    </m:r>
                    <m:r>
                      <a:rPr lang="en-US" sz="1800" i="1" dirty="0">
                        <a:latin typeface="Cambria Math"/>
                      </a:rPr>
                      <m:t>)).</m:t>
                    </m:r>
                  </m:oMath>
                </a14:m>
                <a:endParaRPr lang="en-US" sz="1800" dirty="0"/>
              </a:p>
              <a:p>
                <a:pPr lvl="2">
                  <a:lnSpc>
                    <a:spcPct val="80000"/>
                  </a:lnSpc>
                </a:pPr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</m:oMath>
                </a14:m>
                <a:r>
                  <a:rPr lang="en-US" sz="1800" dirty="0" smtClean="0"/>
                  <a:t> decreases then reset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  <m:r>
                      <a:rPr lang="en-US" sz="1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to the corresponding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𝑖𝑛</m:t>
                    </m:r>
                    <m:r>
                      <a:rPr lang="en-US" sz="1800" i="1" dirty="0" err="1" smtClean="0">
                        <a:latin typeface="Cambria Math"/>
                      </a:rPr>
                      <m:t>𝑛𝑏𝑟</m:t>
                    </m:r>
                    <m:r>
                      <a:rPr lang="en-US" sz="18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Stop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rounds.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Then (claim</a:t>
                </a:r>
                <a:r>
                  <a:rPr lang="en-US" sz="2400" dirty="0" smtClean="0"/>
                  <a:t>) each process’s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𝑑𝑖𝑠𝑡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c</a:t>
                </a:r>
                <a:r>
                  <a:rPr lang="en-US" sz="2400" dirty="0"/>
                  <a:t>ontains </a:t>
                </a:r>
                <a:r>
                  <a:rPr lang="en-US" sz="2400" dirty="0" smtClean="0"/>
                  <a:t>its distance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𝑝𝑎𝑟𝑒𝑛𝑡</m:t>
                    </m:r>
                  </m:oMath>
                </a14:m>
                <a:r>
                  <a:rPr lang="en-US" sz="2400" dirty="0"/>
                  <a:t> contains </a:t>
                </a:r>
                <a:r>
                  <a:rPr lang="en-US" sz="2400" dirty="0" smtClean="0"/>
                  <a:t>the parent on a shortest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88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43000"/>
                <a:ext cx="8686800" cy="5562600"/>
              </a:xfrm>
              <a:blipFill rotWithShape="1">
                <a:blip r:embed="rId3"/>
                <a:stretch>
                  <a:fillRect l="-982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7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distributed algorithms for general synchronous networks:</a:t>
            </a:r>
          </a:p>
          <a:p>
            <a:pPr lvl="1"/>
            <a:r>
              <a:rPr lang="en-US" dirty="0" smtClean="0"/>
              <a:t>Shortest paths, Bellman-Ford algorithm, continued</a:t>
            </a:r>
          </a:p>
          <a:p>
            <a:pPr lvl="1"/>
            <a:r>
              <a:rPr lang="en-US" dirty="0" smtClean="0"/>
              <a:t>Minimum spanning tree, </a:t>
            </a:r>
            <a:r>
              <a:rPr lang="en-US" dirty="0" err="1" smtClean="0"/>
              <a:t>Gallager-Humblet-Spira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Maximal independent set, </a:t>
            </a:r>
            <a:r>
              <a:rPr lang="en-US" dirty="0" err="1" smtClean="0"/>
              <a:t>Luby’s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Readings:  </a:t>
            </a:r>
          </a:p>
          <a:p>
            <a:pPr lvl="1"/>
            <a:r>
              <a:rPr lang="en-US" dirty="0" smtClean="0"/>
              <a:t>Sections </a:t>
            </a:r>
            <a:r>
              <a:rPr lang="en-US" dirty="0"/>
              <a:t>4.3-4.5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Gallager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Humblet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Spira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US" dirty="0" smtClean="0"/>
              <a:t>(optional)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Luby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US" dirty="0" smtClean="0"/>
              <a:t>(optional)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Metivier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Robson,…] </a:t>
            </a:r>
            <a:r>
              <a:rPr lang="en-US" dirty="0" smtClean="0"/>
              <a:t>(optional)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68446</TotalTime>
  <Words>6790</Words>
  <Application>Microsoft Office PowerPoint</Application>
  <PresentationFormat>On-screen Show (4:3)</PresentationFormat>
  <Paragraphs>1325</Paragraphs>
  <Slides>91</Slides>
  <Notes>77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6.852: Distributed Algorithms Fall, 2015</vt:lpstr>
      <vt:lpstr>Today’s plan</vt:lpstr>
      <vt:lpstr>Leader Election  in a  Synchronous Ring</vt:lpstr>
      <vt:lpstr>Last time</vt:lpstr>
      <vt:lpstr>Last time</vt:lpstr>
      <vt:lpstr>Lower bounds for leader election</vt:lpstr>
      <vt:lpstr>Lower bounds for leader election</vt:lpstr>
      <vt:lpstr>Comparison-based algorithms</vt:lpstr>
      <vt:lpstr>Lower bound theorem</vt:lpstr>
      <vt:lpstr>Proof overview, cont’d</vt:lpstr>
      <vt:lpstr>Definitions</vt:lpstr>
      <vt:lpstr>Key Lemma:  Lemma 2</vt:lpstr>
      <vt:lpstr>Proof of Lemma 2</vt:lpstr>
      <vt:lpstr>Proof of Lemma 2</vt:lpstr>
      <vt:lpstr>Proof of Lemma 2</vt:lpstr>
      <vt:lpstr>Proof of Theorem 1, cont’d</vt:lpstr>
      <vt:lpstr>Lemma 3</vt:lpstr>
      <vt:lpstr>Lemma 4</vt:lpstr>
      <vt:lpstr>Proof of Theorem 1, cont’d</vt:lpstr>
      <vt:lpstr>n a power of 2</vt:lpstr>
      <vt:lpstr>n a power of 2</vt:lpstr>
      <vt:lpstr>Proof idea for arbitrary n</vt:lpstr>
      <vt:lpstr>Basic Computation in General Synchronous Networks (not just rings)</vt:lpstr>
      <vt:lpstr>General synchronous networks</vt:lpstr>
      <vt:lpstr>Assumptions</vt:lpstr>
      <vt:lpstr>Leader election in general  synchronous networks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Basic flooding algorithm</vt:lpstr>
      <vt:lpstr>Key invariant</vt:lpstr>
      <vt:lpstr>Reducing the message complexity</vt:lpstr>
      <vt:lpstr>Improved algorithm</vt:lpstr>
      <vt:lpstr>Improved algorithm</vt:lpstr>
      <vt:lpstr>Improved algorithm</vt:lpstr>
      <vt:lpstr>Improved algorithm</vt:lpstr>
      <vt:lpstr>Improved algorithm</vt:lpstr>
      <vt:lpstr>Improved algorithm</vt:lpstr>
      <vt:lpstr>Improved algorithm</vt:lpstr>
      <vt:lpstr>Improved algorithm</vt:lpstr>
      <vt:lpstr>Improved algorithm</vt:lpstr>
      <vt:lpstr>Improved algorithm</vt:lpstr>
      <vt:lpstr>Improved algorithm</vt:lpstr>
      <vt:lpstr>Improved algorithm</vt:lpstr>
      <vt:lpstr>Improved algorithm</vt:lpstr>
      <vt:lpstr>Simulation relation</vt:lpstr>
      <vt:lpstr>Simulation relation between the improved and basic algorithms </vt:lpstr>
      <vt:lpstr>Why all these proofs?</vt:lpstr>
      <vt:lpstr>Now, other problems besides leader election…</vt:lpstr>
      <vt:lpstr>Breadth-First Search</vt:lpstr>
      <vt:lpstr>Breadth-first search</vt:lpstr>
      <vt:lpstr>Breadth-first search</vt:lpstr>
      <vt:lpstr>Breadth-first search</vt:lpstr>
      <vt:lpstr>Breadth-first search algorithm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 algorithm</vt:lpstr>
      <vt:lpstr>Adding child pointers to BFS</vt:lpstr>
      <vt:lpstr>Termination for BFS</vt:lpstr>
      <vt:lpstr>Convergecast</vt:lpstr>
      <vt:lpstr>Applications of BFS</vt:lpstr>
      <vt:lpstr>Applications of BFS</vt:lpstr>
      <vt:lpstr>Shortest Paths</vt:lpstr>
      <vt:lpstr>Shortest paths</vt:lpstr>
      <vt:lpstr>Shortest paths</vt:lpstr>
      <vt:lpstr>Shortest paths</vt:lpstr>
      <vt:lpstr>Shortest paths algorithm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 for Wireless Networks</dc:title>
  <dc:creator>Nancy Lynch</dc:creator>
  <cp:lastModifiedBy>Nancy Lynch</cp:lastModifiedBy>
  <cp:revision>2634</cp:revision>
  <dcterms:created xsi:type="dcterms:W3CDTF">2012-01-05T23:07:25Z</dcterms:created>
  <dcterms:modified xsi:type="dcterms:W3CDTF">2015-09-14T18:44:47Z</dcterms:modified>
</cp:coreProperties>
</file>