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590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600" r:id="rId11"/>
    <p:sldId id="599" r:id="rId12"/>
    <p:sldId id="654" r:id="rId13"/>
    <p:sldId id="602" r:id="rId14"/>
    <p:sldId id="656" r:id="rId15"/>
    <p:sldId id="603" r:id="rId16"/>
    <p:sldId id="604" r:id="rId17"/>
    <p:sldId id="670" r:id="rId18"/>
    <p:sldId id="671" r:id="rId19"/>
    <p:sldId id="672" r:id="rId20"/>
    <p:sldId id="673" r:id="rId21"/>
    <p:sldId id="674" r:id="rId22"/>
    <p:sldId id="605" r:id="rId23"/>
    <p:sldId id="606" r:id="rId24"/>
    <p:sldId id="607" r:id="rId25"/>
    <p:sldId id="608" r:id="rId26"/>
    <p:sldId id="614" r:id="rId27"/>
    <p:sldId id="611" r:id="rId28"/>
    <p:sldId id="679" r:id="rId29"/>
    <p:sldId id="715" r:id="rId30"/>
    <p:sldId id="716" r:id="rId31"/>
    <p:sldId id="612" r:id="rId32"/>
    <p:sldId id="613" r:id="rId33"/>
    <p:sldId id="68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717" r:id="rId44"/>
    <p:sldId id="695" r:id="rId45"/>
    <p:sldId id="624" r:id="rId46"/>
    <p:sldId id="718" r:id="rId47"/>
    <p:sldId id="719" r:id="rId48"/>
    <p:sldId id="720" r:id="rId49"/>
    <p:sldId id="721" r:id="rId50"/>
    <p:sldId id="722" r:id="rId51"/>
    <p:sldId id="723" r:id="rId52"/>
    <p:sldId id="724" r:id="rId53"/>
    <p:sldId id="725" r:id="rId54"/>
    <p:sldId id="726" r:id="rId55"/>
    <p:sldId id="727" r:id="rId56"/>
    <p:sldId id="728" r:id="rId57"/>
    <p:sldId id="729" r:id="rId58"/>
    <p:sldId id="730" r:id="rId59"/>
    <p:sldId id="731" r:id="rId60"/>
    <p:sldId id="732" r:id="rId61"/>
    <p:sldId id="733" r:id="rId62"/>
    <p:sldId id="734" r:id="rId63"/>
    <p:sldId id="71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8863" autoAdjust="0"/>
  </p:normalViewPr>
  <p:slideViewPr>
    <p:cSldViewPr>
      <p:cViewPr varScale="1">
        <p:scale>
          <a:sx n="96" d="100"/>
          <a:sy n="9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simulation notion is like what we had for atomic objects.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Fairness </a:t>
            </a:r>
            <a:r>
              <a:rPr lang="en-US" dirty="0" smtClean="0"/>
              <a:t>carries over:  fair here means that the non-failed processes keep getting chances to take steps (and in B, the channels keep delivering messages).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propagate phase here, unlike </a:t>
            </a:r>
            <a:r>
              <a:rPr lang="en-US" dirty="0" err="1" smtClean="0"/>
              <a:t>Vitanyi-Awerbuch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That’s because there is no fine-grained interleaving here among the individual steps executed</a:t>
            </a:r>
            <a:r>
              <a:rPr lang="en-US" baseline="0" dirty="0" smtClean="0"/>
              <a:t> by the READs and WRITEs.  These operations are executed as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other process sends the </a:t>
            </a:r>
            <a:r>
              <a:rPr lang="en-US" dirty="0" err="1" smtClean="0"/>
              <a:t>ack</a:t>
            </a:r>
            <a:r>
              <a:rPr lang="en-US" dirty="0" smtClean="0"/>
              <a:t> in any case, whether it receives new info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majority that P_1 looks for may include P_1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A30E4-4848-403A-AA59-DA2A3012CD5F}" type="slidenum">
              <a:rPr lang="en-US"/>
              <a:pPr/>
              <a:t>33</a:t>
            </a:fld>
            <a:endParaRPr lang="en-US"/>
          </a:p>
        </p:txBody>
      </p:sp>
      <p:sp>
        <p:nvSpPr>
          <p:cNvPr id="4782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78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This is from Victor </a:t>
            </a:r>
            <a:r>
              <a:rPr lang="en-US" dirty="0" err="1" smtClean="0"/>
              <a:t>Luchangco</a:t>
            </a:r>
            <a:r>
              <a:rPr lang="en-US" dirty="0" smtClean="0"/>
              <a:t>.  Alternatively,</a:t>
            </a:r>
            <a:r>
              <a:rPr lang="en-US" baseline="0" dirty="0" smtClean="0"/>
              <a:t> see my book.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Termination follows because we wait for a (bare) majority each time.</a:t>
            </a:r>
          </a:p>
          <a:p>
            <a:endParaRPr lang="en-US" dirty="0" smtClean="0"/>
          </a:p>
          <a:p>
            <a:r>
              <a:rPr lang="en-US" dirty="0" smtClean="0"/>
              <a:t>The key condition to show is Condition 2, as usual.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0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3:  WW:  Second W picks a bigger tag than previous one.</a:t>
            </a:r>
          </a:p>
          <a:p>
            <a:r>
              <a:rPr lang="en-US" dirty="0" smtClean="0"/>
              <a:t>Case 4:  RW:  W picks a tag bigger than what the R got (bigger than anything that was there before).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fairness is preserved is that we always have live majorities, so no variable access is ever blocked.  </a:t>
            </a:r>
          </a:p>
          <a:p>
            <a:r>
              <a:rPr lang="en-US" dirty="0" smtClean="0"/>
              <a:t>That means the simulation does not introduce any new blocking that wasn’t already present in the shared-memory system being simulated.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corollary:  </a:t>
            </a:r>
          </a:p>
          <a:p>
            <a:r>
              <a:rPr lang="en-US" dirty="0" smtClean="0"/>
              <a:t>That </a:t>
            </a:r>
            <a:r>
              <a:rPr lang="en-US" dirty="0" smtClean="0"/>
              <a:t>is, we get</a:t>
            </a:r>
            <a:r>
              <a:rPr lang="en-US" baseline="0" dirty="0" smtClean="0"/>
              <a:t> a distributed network algorithm that implements a snapshot atomic object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not the same as the distributed snapshots we studied earlier, for network systems.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Second corollary:</a:t>
            </a:r>
            <a:endParaRPr lang="en-US" baseline="0" dirty="0" smtClean="0"/>
          </a:p>
          <a:p>
            <a:r>
              <a:rPr lang="en-US" baseline="0" dirty="0" smtClean="0"/>
              <a:t>That is, we get a distributed network algorithm that implements an atomic </a:t>
            </a:r>
            <a:r>
              <a:rPr lang="en-US" baseline="0" dirty="0" err="1" smtClean="0"/>
              <a:t>mWmR</a:t>
            </a:r>
            <a:r>
              <a:rPr lang="en-US" baseline="0" dirty="0" smtClean="0"/>
              <a:t> read/write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Result assumes m, p both </a:t>
                </a:r>
                <a:r>
                  <a:rPr lang="en-US" dirty="0" err="1" smtClean="0"/>
                  <a:t>geq</a:t>
                </a:r>
                <a:r>
                  <a:rPr lang="en-US" dirty="0" smtClean="0"/>
                  <a:t> 1.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 similar to all the other proofs for </a:t>
                </a:r>
                <a:r>
                  <a:rPr lang="en-US" sz="1200" dirty="0" smtClean="0">
                    <a:sym typeface="Symbol" pitchFamily="18" charset="2"/>
                  </a:rPr>
                  <a:t>impossibility </a:t>
                </a:r>
                <a:r>
                  <a:rPr lang="en-US" sz="1200" dirty="0"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1200" i="1" dirty="0" smtClean="0">
                        <a:latin typeface="Cambria Math"/>
                        <a:sym typeface="Symbol" pitchFamily="18" charset="2"/>
                      </a:rPr>
                      <m:t>/2</m:t>
                    </m:r>
                  </m:oMath>
                </a14:m>
                <a:r>
                  <a:rPr lang="en-US" sz="1200" dirty="0">
                    <a:sym typeface="Symbol" pitchFamily="18" charset="2"/>
                  </a:rPr>
                  <a:t>-fault-tolerance</a:t>
                </a:r>
                <a:r>
                  <a:rPr lang="en-US" sz="1200" dirty="0" smtClean="0">
                    <a:sym typeface="Symbol" pitchFamily="18" charset="2"/>
                  </a:rPr>
                  <a:t>.</a:t>
                </a:r>
                <a:endParaRPr lang="en-US" sz="1200" dirty="0">
                  <a:sym typeface="Symbol" pitchFamily="18" charset="2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Result assumes m, p both </a:t>
                </a:r>
                <a:r>
                  <a:rPr lang="en-US" dirty="0" err="1" smtClean="0"/>
                  <a:t>geq</a:t>
                </a:r>
                <a:r>
                  <a:rPr lang="en-US" dirty="0" smtClean="0"/>
                  <a:t> 1</a:t>
                </a:r>
                <a:r>
                  <a:rPr lang="en-US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 similar to all the other proofs for </a:t>
                </a:r>
                <a:r>
                  <a:rPr lang="en-US" sz="1200" dirty="0" smtClean="0">
                    <a:sym typeface="Symbol" pitchFamily="18" charset="2"/>
                  </a:rPr>
                  <a:t>impossibility </a:t>
                </a:r>
                <a:r>
                  <a:rPr lang="en-US" sz="1200" dirty="0">
                    <a:sym typeface="Symbol" pitchFamily="18" charset="2"/>
                  </a:rPr>
                  <a:t>of </a:t>
                </a:r>
                <a:r>
                  <a:rPr lang="en-US" sz="1200" i="0" dirty="0" smtClean="0">
                    <a:latin typeface="Cambria Math"/>
                    <a:sym typeface="Symbol" pitchFamily="18" charset="2"/>
                  </a:rPr>
                  <a:t>𝑛/2</a:t>
                </a:r>
                <a:r>
                  <a:rPr lang="en-US" sz="1200" dirty="0">
                    <a:sym typeface="Symbol" pitchFamily="18" charset="2"/>
                  </a:rPr>
                  <a:t>-fault-tolerance</a:t>
                </a:r>
                <a:r>
                  <a:rPr lang="en-US" sz="1200" dirty="0" smtClean="0">
                    <a:sym typeface="Symbol" pitchFamily="18" charset="2"/>
                  </a:rPr>
                  <a:t>.</a:t>
                </a:r>
                <a:endParaRPr lang="en-US" sz="1200" dirty="0">
                  <a:sym typeface="Symbol" pitchFamily="18" charset="2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 such proofs “split the network” in two.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ym typeface="Symbol" pitchFamily="18" charset="2"/>
              </a:rPr>
              <a:t>The definition of f-simulation is similar</a:t>
            </a:r>
            <a:r>
              <a:rPr lang="en-US" sz="2000" baseline="0" dirty="0" smtClean="0">
                <a:sym typeface="Symbol" pitchFamily="18" charset="2"/>
              </a:rPr>
              <a:t> to</a:t>
            </a:r>
            <a:r>
              <a:rPr lang="en-US" sz="2000" dirty="0" smtClean="0">
                <a:sym typeface="Symbol" pitchFamily="18" charset="2"/>
              </a:rPr>
              <a:t> the overall guarantee we gave earlier for </a:t>
            </a:r>
            <a:r>
              <a:rPr lang="en-US" sz="2000" dirty="0" smtClean="0">
                <a:solidFill>
                  <a:srgbClr val="006600"/>
                </a:solidFill>
                <a:sym typeface="Symbol" pitchFamily="18" charset="2"/>
              </a:rPr>
              <a:t>[ABD].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rgbClr val="006600"/>
              </a:solidFill>
              <a:sym typeface="Symbol" pitchFamily="18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smtClean="0"/>
              <a:t>trivial implementation:  Just one shared R/W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and receive are internal actions,</a:t>
            </a:r>
            <a:r>
              <a:rPr lang="en-US" baseline="0" dirty="0" smtClean="0"/>
              <a:t> for the shared-memory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only revisit RAMBO later, very briefly.</a:t>
            </a:r>
          </a:p>
          <a:p>
            <a:endParaRPr lang="en-US" dirty="0" smtClean="0"/>
          </a:p>
          <a:p>
            <a:r>
              <a:rPr lang="en-US" dirty="0" smtClean="0"/>
              <a:t>The consensus problem is simpler because it’s one-shot.   Emulating shared memory involves</a:t>
            </a:r>
            <a:r>
              <a:rPr lang="en-US" baseline="0" dirty="0" smtClean="0"/>
              <a:t> some sort of repeated consensus.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approach that has come to dominate for building real fault-tolerant distributed data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4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Generalizes</a:t>
            </a:r>
            <a:r>
              <a:rPr lang="en-US" baseline="0" dirty="0" smtClean="0"/>
              <a:t> majorities.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 use quorums in ABD, for example (I think I already mentioned this).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3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fact that B can be any set of Bids turns out to be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smtClean="0"/>
              <a:t>b</a:t>
            </a:r>
            <a:r>
              <a:rPr lang="en-US" dirty="0" smtClean="0">
                <a:sym typeface="Symbol" pitchFamily="18" charset="2"/>
              </a:rPr>
              <a:t> is dead, it can’t conflict.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still highly nondeterministic.  Can create ballots at</a:t>
            </a:r>
            <a:r>
              <a:rPr lang="en-US" baseline="0" dirty="0" smtClean="0"/>
              <a:t> any time,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5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expanding the details of what happens</a:t>
            </a:r>
            <a:r>
              <a:rPr lang="en-US" baseline="0" dirty="0" smtClean="0"/>
              <a:t> in Phase 1, in terms of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originator of the ballot decides, it can inform the others of the decision.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2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things</a:t>
            </a:r>
            <a:r>
              <a:rPr lang="en-US" baseline="0" dirty="0" smtClean="0"/>
              <a:t> to do to guarantee </a:t>
            </a:r>
            <a:r>
              <a:rPr lang="en-US" baseline="0" dirty="0" err="1" smtClean="0"/>
              <a:t>liveness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should specify that processes don’t abstain for no reason, but only when they already know of a larger-numbered ballot.</a:t>
            </a:r>
          </a:p>
          <a:p>
            <a:r>
              <a:rPr lang="en-US" baseline="0" dirty="0" smtClean="0"/>
              <a:t>And we should</a:t>
            </a:r>
            <a:r>
              <a:rPr lang="en-US" dirty="0" smtClean="0"/>
              <a:t> insist that all processes actually respond to all phase 1 and phase 2 messages.</a:t>
            </a:r>
          </a:p>
          <a:p>
            <a:r>
              <a:rPr lang="en-US" dirty="0" smtClean="0"/>
              <a:t>The coordinator shouldn’t abandon a ballot unless it hears that someone has abstained from it.</a:t>
            </a:r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endParaRPr lang="en-US" dirty="0" smtClean="0"/>
          </a:p>
          <a:p>
            <a:r>
              <a:rPr lang="en-US" dirty="0" smtClean="0"/>
              <a:t>And we should have the originator of a ballot inform</a:t>
            </a:r>
            <a:r>
              <a:rPr lang="en-US" baseline="0" dirty="0" smtClean="0"/>
              <a:t> the others when it reaches a decision.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guaranteed to terminate if the system is “stable” for long enough:  no failures and recoveries, and timing within normal bounds.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here I am proving FLP from LA, historically FLP came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considered failure in the middle of a broadcast when we studied this problem in synchronous networks.  It was important to the proof there.</a:t>
            </a:r>
          </a:p>
          <a:p>
            <a:endParaRPr lang="en-US" dirty="0" smtClean="0"/>
          </a:p>
          <a:p>
            <a:r>
              <a:rPr lang="en-US" dirty="0" smtClean="0"/>
              <a:t>It may seem counterintuitive…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more interesting direction.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direction is harder, because the channels are “weaker” than instantaneously-shared shared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shared-memory algorithms are written using “busy-waiting”, where a process reads a variable repeatedly until some condition is true.</a:t>
            </a:r>
          </a:p>
          <a:p>
            <a:r>
              <a:rPr lang="en-US" dirty="0" smtClean="0"/>
              <a:t>In a network emulation of shared memory, that would</a:t>
            </a:r>
            <a:r>
              <a:rPr lang="en-US" baseline="0" dirty="0" smtClean="0"/>
              <a:t> cost many messages.</a:t>
            </a:r>
          </a:p>
          <a:p>
            <a:r>
              <a:rPr lang="en-US" baseline="0" dirty="0" smtClean="0"/>
              <a:t>We might avoid most of this by letting t</a:t>
            </a:r>
            <a:r>
              <a:rPr lang="en-US" dirty="0" smtClean="0"/>
              <a:t>he owner</a:t>
            </a:r>
            <a:r>
              <a:rPr lang="en-US" baseline="0" dirty="0" smtClean="0"/>
              <a:t> notify the sender when the variable value changes, or when some condition becomes true on the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first example, it seems that we would need some kind of version numbers to keep track of which</a:t>
            </a:r>
            <a:r>
              <a:rPr lang="en-US" baseline="0" dirty="0" smtClean="0"/>
              <a:t> version was later.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say that these READs</a:t>
            </a:r>
            <a:r>
              <a:rPr lang="en-US" baseline="0" dirty="0" smtClean="0"/>
              <a:t> are concurrent with the WRITE, the implication is that the WRITE doesn’t terminate until it gets an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for the writes.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Transactions also have serialization points, where</a:t>
            </a:r>
            <a:r>
              <a:rPr lang="en-US" baseline="0" dirty="0" smtClean="0"/>
              <a:t> the entire transaction is assumed to take place.</a:t>
            </a:r>
          </a:p>
          <a:p>
            <a:endParaRPr lang="en-US" baseline="0" dirty="0" smtClean="0"/>
          </a:p>
          <a:p>
            <a:r>
              <a:rPr lang="en-US" dirty="0" smtClean="0"/>
              <a:t>But avoiding deadlocks</a:t>
            </a:r>
            <a:r>
              <a:rPr lang="en-US" baseline="0" dirty="0" smtClean="0"/>
              <a:t> in lock acquisition is another story, which we don’t have time for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22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>
                <a:solidFill>
                  <a:srgbClr val="990033"/>
                </a:solidFill>
              </a:rPr>
              <a:t>Corollary 2:</a:t>
            </a:r>
            <a:r>
              <a:rPr lang="en-US" sz="2400" dirty="0" smtClean="0"/>
              <a:t>  </a:t>
            </a:r>
            <a:r>
              <a:rPr lang="en-US" sz="2400" dirty="0"/>
              <a:t>Consensus is impossible in asynchronous </a:t>
            </a:r>
            <a:r>
              <a:rPr lang="en-US" sz="2400" dirty="0">
                <a:solidFill>
                  <a:srgbClr val="990033"/>
                </a:solidFill>
              </a:rPr>
              <a:t>broadcast systems</a:t>
            </a:r>
            <a:r>
              <a:rPr lang="en-US" sz="2400" dirty="0"/>
              <a:t>, with 1 stopping failure </a:t>
            </a:r>
            <a:r>
              <a:rPr lang="en-US" sz="2400" dirty="0">
                <a:solidFill>
                  <a:srgbClr val="006600"/>
                </a:solidFill>
              </a:rPr>
              <a:t>[Fischer, Lynch, Paterson].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>
                <a:solidFill>
                  <a:srgbClr val="990033"/>
                </a:solidFill>
              </a:rPr>
              <a:t>Asynchronous broadcast system:</a:t>
            </a:r>
            <a:r>
              <a:rPr lang="en-US" sz="2400" dirty="0"/>
              <a:t>  </a:t>
            </a:r>
            <a:r>
              <a:rPr lang="en-US" sz="2400" dirty="0" smtClean="0"/>
              <a:t>A process </a:t>
            </a:r>
            <a:r>
              <a:rPr lang="en-US" sz="2400" dirty="0"/>
              <a:t>can put a message in all its outgoing channels in </a:t>
            </a:r>
            <a:r>
              <a:rPr lang="en-US" sz="2400" dirty="0">
                <a:solidFill>
                  <a:srgbClr val="990033"/>
                </a:solidFill>
              </a:rPr>
              <a:t>one step</a:t>
            </a:r>
            <a:r>
              <a:rPr lang="en-US" sz="2400" dirty="0"/>
              <a:t>, and all are guaranteed to eventually be delivered.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 smtClean="0"/>
              <a:t>That is, a process </a:t>
            </a:r>
            <a:r>
              <a:rPr lang="en-US" sz="2000" dirty="0"/>
              <a:t>cannot fail in the middle of a broadcast.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>
                <a:solidFill>
                  <a:srgbClr val="990033"/>
                </a:solidFill>
              </a:rPr>
              <a:t>Proof:  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/>
              <a:t>If such an algorithm existed, we could simulate it in an asynchronous shared-memory system using a simple extension of the simulation above.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/>
              <a:t>Extension uses </a:t>
            </a:r>
            <a:r>
              <a:rPr lang="en-US" sz="2000" dirty="0">
                <a:solidFill>
                  <a:srgbClr val="990033"/>
                </a:solidFill>
              </a:rPr>
              <a:t>1-writer multi-reader shared variables </a:t>
            </a:r>
            <a:r>
              <a:rPr lang="en-US" sz="2000" dirty="0"/>
              <a:t>to represent the broadcast channels.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/>
              <a:t>This would yield a 1-fault-tolerant consensus algorithm for 1-writer multi-reader read/write shared memory.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000" dirty="0"/>
              <a:t>We already know this is impossible </a:t>
            </a:r>
            <a:r>
              <a:rPr lang="en-US" sz="2000" dirty="0">
                <a:solidFill>
                  <a:srgbClr val="006600"/>
                </a:solidFill>
              </a:rPr>
              <a:t>[</a:t>
            </a:r>
            <a:r>
              <a:rPr lang="en-US" sz="2000" dirty="0" err="1">
                <a:solidFill>
                  <a:srgbClr val="006600"/>
                </a:solidFill>
              </a:rPr>
              <a:t>Loui</a:t>
            </a:r>
            <a:r>
              <a:rPr lang="en-US" sz="2000" dirty="0">
                <a:solidFill>
                  <a:srgbClr val="006600"/>
                </a:solidFill>
              </a:rPr>
              <a:t>, Abu-Amara</a:t>
            </a:r>
            <a:r>
              <a:rPr lang="en-US" sz="2000" dirty="0" smtClean="0">
                <a:solidFill>
                  <a:srgbClr val="006600"/>
                </a:solidFill>
              </a:rPr>
              <a:t>].</a:t>
            </a:r>
          </a:p>
          <a:p>
            <a:pPr lvl="1">
              <a:lnSpc>
                <a:spcPct val="80000"/>
              </a:lnSpc>
              <a:buSzPct val="45000"/>
              <a:buFont typeface="Wingdings" pitchFamily="2" charset="2"/>
              <a:buChar char=""/>
            </a:pPr>
            <a:endParaRPr lang="en-US" sz="2000" dirty="0"/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>
                <a:solidFill>
                  <a:srgbClr val="990033"/>
                </a:solidFill>
              </a:rPr>
              <a:t>Q:  </a:t>
            </a:r>
            <a:r>
              <a:rPr lang="en-US" sz="2400" dirty="0"/>
              <a:t>Is this counterintuitive?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counterintuitive?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>
                <a:solidFill>
                  <a:srgbClr val="990033"/>
                </a:solidFill>
              </a:rPr>
              <a:t>Corollary 2:</a:t>
            </a:r>
            <a:r>
              <a:rPr lang="en-US" sz="2400" dirty="0" smtClean="0"/>
              <a:t>  </a:t>
            </a:r>
            <a:r>
              <a:rPr lang="en-US" sz="2400" dirty="0"/>
              <a:t>Consensus is impossible in asynchronous broadcast systems, with 1 stopping failure </a:t>
            </a:r>
            <a:r>
              <a:rPr lang="en-US" sz="2400" dirty="0">
                <a:solidFill>
                  <a:srgbClr val="006600"/>
                </a:solidFill>
              </a:rPr>
              <a:t>[Fischer, Lynch, Paterson].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>
                <a:solidFill>
                  <a:srgbClr val="990033"/>
                </a:solidFill>
              </a:rPr>
              <a:t>Asynchronous broadcast system:</a:t>
            </a:r>
            <a:r>
              <a:rPr lang="en-US" sz="2400" dirty="0"/>
              <a:t>  Process can put a message in all its outgoing channels in </a:t>
            </a:r>
            <a:r>
              <a:rPr lang="en-US" sz="2400" dirty="0">
                <a:solidFill>
                  <a:srgbClr val="990033"/>
                </a:solidFill>
              </a:rPr>
              <a:t>one step</a:t>
            </a:r>
            <a:r>
              <a:rPr lang="en-US" sz="2400" dirty="0"/>
              <a:t>, and all are guaranteed to eventually be </a:t>
            </a:r>
            <a:r>
              <a:rPr lang="en-US" sz="2400" dirty="0" smtClean="0"/>
              <a:t>delivered</a:t>
            </a:r>
            <a:r>
              <a:rPr lang="en-US" sz="2400" dirty="0"/>
              <a:t>.</a:t>
            </a:r>
            <a:endParaRPr lang="en-US" sz="2000" dirty="0"/>
          </a:p>
          <a:p>
            <a:pPr>
              <a:lnSpc>
                <a:spcPct val="80000"/>
              </a:lnSpc>
              <a:buSzPct val="45000"/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 smtClean="0"/>
              <a:t>Recall that </a:t>
            </a:r>
            <a:r>
              <a:rPr lang="en-US" sz="2400" dirty="0"/>
              <a:t>in </a:t>
            </a:r>
            <a:r>
              <a:rPr lang="en-US" sz="2400" dirty="0" smtClean="0"/>
              <a:t>the synchronous </a:t>
            </a:r>
            <a:r>
              <a:rPr lang="en-US" sz="2400" dirty="0"/>
              <a:t>model, impossibility results for consensus depended </a:t>
            </a:r>
            <a:r>
              <a:rPr lang="en-US" sz="2400" dirty="0" smtClean="0"/>
              <a:t>on </a:t>
            </a:r>
            <a:r>
              <a:rPr lang="en-US" sz="2400" dirty="0"/>
              <a:t>processes failing in the middle of a broadcast.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/>
              <a:t>Now every broadcast is completed, and guaranteed to be delivered everywhere.</a:t>
            </a:r>
          </a:p>
          <a:p>
            <a:pPr>
              <a:lnSpc>
                <a:spcPct val="80000"/>
              </a:lnSpc>
              <a:buSzPct val="45000"/>
              <a:buFont typeface="Wingdings" pitchFamily="2" charset="2"/>
              <a:buChar char=""/>
            </a:pPr>
            <a:r>
              <a:rPr lang="en-US" sz="2400" dirty="0"/>
              <a:t>But we still get </a:t>
            </a:r>
            <a:r>
              <a:rPr lang="en-US" sz="2400" dirty="0" smtClean="0"/>
              <a:t>impossibility, </a:t>
            </a:r>
            <a:r>
              <a:rPr lang="en-US" sz="2400" dirty="0" smtClean="0"/>
              <a:t>this time</a:t>
            </a:r>
            <a:r>
              <a:rPr lang="en-US" sz="2400" dirty="0" smtClean="0"/>
              <a:t> </a:t>
            </a:r>
            <a:r>
              <a:rPr lang="en-US" sz="2400" dirty="0" smtClean="0"/>
              <a:t>because of asynchrony.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Simulating shared-memory systems using networks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2438400"/>
            <a:ext cx="8280400" cy="2743200"/>
            <a:chOff x="533400" y="2438400"/>
            <a:chExt cx="8280400" cy="2743200"/>
          </a:xfrm>
        </p:grpSpPr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533400" y="2438400"/>
              <a:ext cx="2362200" cy="2743200"/>
              <a:chOff x="4176" y="768"/>
              <a:chExt cx="1488" cy="1728"/>
            </a:xfrm>
          </p:grpSpPr>
          <p:grpSp>
            <p:nvGrpSpPr>
              <p:cNvPr id="13352" name="Group 5"/>
              <p:cNvGrpSpPr>
                <a:grpSpLocks/>
              </p:cNvGrpSpPr>
              <p:nvPr/>
            </p:nvGrpSpPr>
            <p:grpSpPr bwMode="auto">
              <a:xfrm>
                <a:off x="4176" y="768"/>
                <a:ext cx="1488" cy="1728"/>
                <a:chOff x="4032" y="864"/>
                <a:chExt cx="1488" cy="1728"/>
              </a:xfrm>
            </p:grpSpPr>
            <p:grpSp>
              <p:nvGrpSpPr>
                <p:cNvPr id="13354" name="Group 6"/>
                <p:cNvGrpSpPr>
                  <a:grpSpLocks/>
                </p:cNvGrpSpPr>
                <p:nvPr/>
              </p:nvGrpSpPr>
              <p:grpSpPr bwMode="auto">
                <a:xfrm>
                  <a:off x="4080" y="864"/>
                  <a:ext cx="1440" cy="1728"/>
                  <a:chOff x="4080" y="864"/>
                  <a:chExt cx="1440" cy="1728"/>
                </a:xfrm>
              </p:grpSpPr>
              <p:sp>
                <p:nvSpPr>
                  <p:cNvPr id="1336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864"/>
                    <a:ext cx="1440" cy="172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6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82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4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15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13365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48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2</a:t>
                    </a:r>
                  </a:p>
                </p:txBody>
              </p:sp>
              <p:sp>
                <p:nvSpPr>
                  <p:cNvPr id="13366" name="Oval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2016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n</a:t>
                    </a:r>
                  </a:p>
                </p:txBody>
              </p:sp>
              <p:sp>
                <p:nvSpPr>
                  <p:cNvPr id="1336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344"/>
                    <a:ext cx="48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8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536"/>
                    <a:ext cx="48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80"/>
                    <a:ext cx="52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2016"/>
                    <a:ext cx="48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34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1337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82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2</a:t>
                    </a:r>
                  </a:p>
                </p:txBody>
              </p:sp>
            </p:grpSp>
            <p:grpSp>
              <p:nvGrpSpPr>
                <p:cNvPr id="13355" name="Group 18"/>
                <p:cNvGrpSpPr>
                  <a:grpSpLocks/>
                </p:cNvGrpSpPr>
                <p:nvPr/>
              </p:nvGrpSpPr>
              <p:grpSpPr bwMode="auto">
                <a:xfrm>
                  <a:off x="4032" y="1248"/>
                  <a:ext cx="240" cy="960"/>
                  <a:chOff x="4032" y="1248"/>
                  <a:chExt cx="240" cy="960"/>
                </a:xfrm>
              </p:grpSpPr>
              <p:sp>
                <p:nvSpPr>
                  <p:cNvPr id="1335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4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11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5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20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58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53" name="Text Box 25"/>
              <p:cNvSpPr txBox="1">
                <a:spLocks noChangeArrowheads="1"/>
              </p:cNvSpPr>
              <p:nvPr/>
            </p:nvSpPr>
            <p:spPr bwMode="auto">
              <a:xfrm>
                <a:off x="4790" y="93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0" tIns="45711" rIns="91420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A</a:t>
                </a:r>
              </a:p>
            </p:txBody>
          </p:sp>
        </p:grpSp>
        <p:sp>
          <p:nvSpPr>
            <p:cNvPr id="13317" name="Line 26"/>
            <p:cNvSpPr>
              <a:spLocks noChangeShapeType="1"/>
            </p:cNvSpPr>
            <p:nvPr/>
          </p:nvSpPr>
          <p:spPr bwMode="auto">
            <a:xfrm>
              <a:off x="3276600" y="38862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8" name="Group 27"/>
            <p:cNvGrpSpPr>
              <a:grpSpLocks noChangeAspect="1"/>
            </p:cNvGrpSpPr>
            <p:nvPr/>
          </p:nvGrpSpPr>
          <p:grpSpPr bwMode="auto">
            <a:xfrm>
              <a:off x="4343400" y="2819400"/>
              <a:ext cx="4470400" cy="2241550"/>
              <a:chOff x="431" y="1504"/>
              <a:chExt cx="5618" cy="2817"/>
            </a:xfrm>
          </p:grpSpPr>
          <p:grpSp>
            <p:nvGrpSpPr>
              <p:cNvPr id="13319" name="Group 28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sp>
              <p:nvSpPr>
                <p:cNvPr id="13324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592" y="2160"/>
                  <a:ext cx="1296" cy="288"/>
                </a:xfrm>
                <a:prstGeom prst="ellipse">
                  <a:avLst/>
                </a:prstGeom>
                <a:solidFill>
                  <a:srgbClr val="FF9999"/>
                </a:solidFill>
                <a:ln w="18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8990" tIns="53994" rIns="98990" bIns="53994" anchor="ctr" anchorCtr="1"/>
                <a:lstStyle/>
                <a:p>
                  <a:pPr algn="ctr" defTabSz="457200" hangingPunct="0">
                    <a:lnSpc>
                      <a:spcPct val="104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723900" algn="l"/>
                      <a:tab pos="1447800" algn="l"/>
                    </a:tabLst>
                  </a:pPr>
                  <a:r>
                    <a:rPr lang="en-US" sz="2200">
                      <a:solidFill>
                        <a:srgbClr val="000000"/>
                      </a:solidFill>
                      <a:cs typeface="Arial" charset="0"/>
                    </a:rPr>
                    <a:t>C</a:t>
                  </a:r>
                  <a:r>
                    <a:rPr lang="en-US" sz="2200" baseline="-33000">
                      <a:solidFill>
                        <a:srgbClr val="000000"/>
                      </a:solidFill>
                      <a:cs typeface="Arial" charset="0"/>
                    </a:rPr>
                    <a:t>2,1</a:t>
                  </a:r>
                </a:p>
              </p:txBody>
            </p:sp>
            <p:grpSp>
              <p:nvGrpSpPr>
                <p:cNvPr id="13325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grpSp>
                <p:nvGrpSpPr>
                  <p:cNvPr id="13326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" y="1504"/>
                    <a:ext cx="5617" cy="2817"/>
                    <a:chOff x="432" y="1504"/>
                    <a:chExt cx="5617" cy="2817"/>
                  </a:xfrm>
                </p:grpSpPr>
                <p:sp>
                  <p:nvSpPr>
                    <p:cNvPr id="13329" name="Oval 3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52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3330" name="Oval 3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592" y="1584"/>
                      <a:ext cx="1296" cy="28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cs typeface="Arial" charset="0"/>
                        </a:rPr>
                        <a:t>C</a:t>
                      </a:r>
                      <a:r>
                        <a:rPr lang="en-US" sz="2200" baseline="-33000">
                          <a:solidFill>
                            <a:srgbClr val="000000"/>
                          </a:solidFill>
                          <a:cs typeface="Arial" charset="0"/>
                        </a:rPr>
                        <a:t>1,2</a:t>
                      </a:r>
                    </a:p>
                  </p:txBody>
                </p:sp>
                <p:sp>
                  <p:nvSpPr>
                    <p:cNvPr id="13331" name="Oval 3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4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3332" name="Line 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1872"/>
                      <a:ext cx="720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3" name="Line 3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327" y="2160"/>
                      <a:ext cx="722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4" name="Oval 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52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5" name="Oval 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8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6" name="Oval 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64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7" name="Oval 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040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9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40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0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727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1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39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2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295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3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4607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4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296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5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608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6" name="Text Box 4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1020000">
                      <a:off x="1931" y="1521"/>
                      <a:ext cx="783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13347" name="Text Box 5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900000">
                      <a:off x="3803" y="2273"/>
                      <a:ext cx="780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13348" name="Text Box 5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720000">
                      <a:off x="3669" y="1504"/>
                      <a:ext cx="932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13349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840000">
                      <a:off x="1913" y="2308"/>
                      <a:ext cx="929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13350" name="Text Box 5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3" y="1626"/>
                      <a:ext cx="525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13351" name="Text Box 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" y="2202"/>
                      <a:ext cx="764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13327" name="Line 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6" y="1727"/>
                    <a:ext cx="576" cy="146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8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888" y="1728"/>
                    <a:ext cx="576" cy="14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20" name="Line 5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15" y="2159"/>
                <a:ext cx="578" cy="146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3887" y="2160"/>
                <a:ext cx="578" cy="14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ne 59"/>
              <p:cNvSpPr>
                <a:spLocks noChangeAspect="1" noChangeShapeType="1"/>
              </p:cNvSpPr>
              <p:nvPr/>
            </p:nvSpPr>
            <p:spPr bwMode="auto">
              <a:xfrm>
                <a:off x="432" y="1872"/>
                <a:ext cx="720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431" y="2160"/>
                <a:ext cx="722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749665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</a:t>
            </a:r>
            <a:r>
              <a:rPr lang="en-US" dirty="0" smtClean="0"/>
              <a:t>shared memory </a:t>
            </a:r>
            <a:r>
              <a:rPr lang="en-US" dirty="0"/>
              <a:t>in distributed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 be used to simplify </a:t>
            </a:r>
            <a:r>
              <a:rPr lang="en-US" sz="2800" dirty="0"/>
              <a:t>distributed programming.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Non-fault-tolerant algorithms: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Single-copy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Multi-copy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Majority voting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Fault-tolerant algorithms: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dirty="0" err="1">
                <a:solidFill>
                  <a:srgbClr val="006600"/>
                </a:solidFill>
              </a:rPr>
              <a:t>Attiya</a:t>
            </a:r>
            <a:r>
              <a:rPr lang="en-US" sz="2400" dirty="0">
                <a:solidFill>
                  <a:srgbClr val="006600"/>
                </a:solidFill>
              </a:rPr>
              <a:t>, Bar-</a:t>
            </a:r>
            <a:r>
              <a:rPr lang="en-US" sz="2400" dirty="0" err="1">
                <a:solidFill>
                  <a:srgbClr val="006600"/>
                </a:solidFill>
              </a:rPr>
              <a:t>Noy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Dolev</a:t>
            </a:r>
            <a:r>
              <a:rPr lang="en-US" sz="2400" dirty="0">
                <a:solidFill>
                  <a:srgbClr val="006600"/>
                </a:solidFill>
              </a:rPr>
              <a:t>]</a:t>
            </a:r>
            <a:r>
              <a:rPr lang="en-US" sz="2400" dirty="0"/>
              <a:t> algorithm for n &gt; 2f.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Impossibility result for n </a:t>
            </a:r>
            <a:r>
              <a:rPr lang="en-US" sz="2400" dirty="0">
                <a:sym typeface="Symbol" pitchFamily="18" charset="2"/>
              </a:rPr>
              <a:t> 2f.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82962"/>
          </a:xfrm>
        </p:spPr>
        <p:txBody>
          <a:bodyPr/>
          <a:lstStyle/>
          <a:p>
            <a:pPr eaLnBrk="1" hangingPunct="1"/>
            <a:r>
              <a:rPr lang="en-US" smtClean="0"/>
              <a:t>Non-fault-tolerant simulation of shared memory in distributed networks</a:t>
            </a:r>
            <a:endParaRPr lang="en-US" smtClean="0">
              <a:solidFill>
                <a:srgbClr val="00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57200" y="4497599"/>
            <a:ext cx="7132320" cy="1920240"/>
            <a:chOff x="533400" y="2438400"/>
            <a:chExt cx="8280400" cy="2743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33400" y="2438400"/>
              <a:ext cx="2362200" cy="2743200"/>
              <a:chOff x="4176" y="768"/>
              <a:chExt cx="1488" cy="1728"/>
            </a:xfrm>
          </p:grpSpPr>
          <p:grpSp>
            <p:nvGrpSpPr>
              <p:cNvPr id="41" name="Group 5"/>
              <p:cNvGrpSpPr>
                <a:grpSpLocks/>
              </p:cNvGrpSpPr>
              <p:nvPr/>
            </p:nvGrpSpPr>
            <p:grpSpPr bwMode="auto">
              <a:xfrm>
                <a:off x="4176" y="768"/>
                <a:ext cx="1488" cy="1728"/>
                <a:chOff x="4032" y="864"/>
                <a:chExt cx="1488" cy="1728"/>
              </a:xfrm>
            </p:grpSpPr>
            <p:grpSp>
              <p:nvGrpSpPr>
                <p:cNvPr id="43" name="Group 6"/>
                <p:cNvGrpSpPr>
                  <a:grpSpLocks/>
                </p:cNvGrpSpPr>
                <p:nvPr/>
              </p:nvGrpSpPr>
              <p:grpSpPr bwMode="auto">
                <a:xfrm>
                  <a:off x="4080" y="864"/>
                  <a:ext cx="1440" cy="1728"/>
                  <a:chOff x="4080" y="864"/>
                  <a:chExt cx="1440" cy="1728"/>
                </a:xfrm>
              </p:grpSpPr>
              <p:sp>
                <p:nvSpPr>
                  <p:cNvPr id="5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864"/>
                    <a:ext cx="1440" cy="172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82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15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54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48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2</a:t>
                    </a:r>
                  </a:p>
                </p:txBody>
              </p:sp>
              <p:sp>
                <p:nvSpPr>
                  <p:cNvPr id="55" name="Oval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2016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n</a:t>
                    </a:r>
                  </a:p>
                </p:txBody>
              </p:sp>
              <p:sp>
                <p:nvSpPr>
                  <p:cNvPr id="5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344"/>
                    <a:ext cx="48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536"/>
                    <a:ext cx="48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80"/>
                    <a:ext cx="52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2016"/>
                    <a:ext cx="48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34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6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82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2</a:t>
                    </a:r>
                  </a:p>
                </p:txBody>
              </p:sp>
            </p:grp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4032" y="1248"/>
                  <a:ext cx="240" cy="960"/>
                  <a:chOff x="4032" y="1248"/>
                  <a:chExt cx="240" cy="960"/>
                </a:xfrm>
              </p:grpSpPr>
              <p:sp>
                <p:nvSpPr>
                  <p:cNvPr id="4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4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11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20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58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4790" y="93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0" tIns="45711" rIns="91420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A</a:t>
                </a:r>
              </a:p>
            </p:txBody>
          </p:sp>
        </p:grp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76600" y="38862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7"/>
            <p:cNvGrpSpPr>
              <a:grpSpLocks noChangeAspect="1"/>
            </p:cNvGrpSpPr>
            <p:nvPr/>
          </p:nvGrpSpPr>
          <p:grpSpPr bwMode="auto">
            <a:xfrm>
              <a:off x="4343400" y="2819400"/>
              <a:ext cx="4470400" cy="2241550"/>
              <a:chOff x="431" y="1504"/>
              <a:chExt cx="5618" cy="2817"/>
            </a:xfrm>
          </p:grpSpPr>
          <p:grpSp>
            <p:nvGrpSpPr>
              <p:cNvPr id="8" name="Group 28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sp>
              <p:nvSpPr>
                <p:cNvPr id="1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592" y="2160"/>
                  <a:ext cx="1296" cy="288"/>
                </a:xfrm>
                <a:prstGeom prst="ellipse">
                  <a:avLst/>
                </a:prstGeom>
                <a:solidFill>
                  <a:srgbClr val="FF9999"/>
                </a:solidFill>
                <a:ln w="18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8990" tIns="53994" rIns="98990" bIns="53994" anchor="ctr" anchorCtr="1"/>
                <a:lstStyle/>
                <a:p>
                  <a:pPr algn="ctr" defTabSz="457200" hangingPunct="0">
                    <a:lnSpc>
                      <a:spcPct val="104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723900" algn="l"/>
                      <a:tab pos="1447800" algn="l"/>
                    </a:tabLst>
                  </a:pPr>
                  <a:r>
                    <a:rPr lang="en-US" sz="2200">
                      <a:solidFill>
                        <a:srgbClr val="000000"/>
                      </a:solidFill>
                      <a:cs typeface="Arial" charset="0"/>
                    </a:rPr>
                    <a:t>C</a:t>
                  </a:r>
                  <a:r>
                    <a:rPr lang="en-US" sz="2200" baseline="-33000">
                      <a:solidFill>
                        <a:srgbClr val="000000"/>
                      </a:solidFill>
                      <a:cs typeface="Arial" charset="0"/>
                    </a:rPr>
                    <a:t>2,1</a:t>
                  </a:r>
                </a:p>
              </p:txBody>
            </p:sp>
            <p:grpSp>
              <p:nvGrpSpPr>
                <p:cNvPr id="14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grpSp>
                <p:nvGrpSpPr>
                  <p:cNvPr id="15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" y="1504"/>
                    <a:ext cx="5617" cy="2817"/>
                    <a:chOff x="432" y="1504"/>
                    <a:chExt cx="5617" cy="2817"/>
                  </a:xfrm>
                </p:grpSpPr>
                <p:sp>
                  <p:nvSpPr>
                    <p:cNvPr id="18" name="Oval 3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52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9" name="Oval 3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592" y="1584"/>
                      <a:ext cx="1296" cy="28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cs typeface="Arial" charset="0"/>
                        </a:rPr>
                        <a:t>C</a:t>
                      </a:r>
                      <a:r>
                        <a:rPr lang="en-US" sz="2200" baseline="-33000">
                          <a:solidFill>
                            <a:srgbClr val="000000"/>
                          </a:solidFill>
                          <a:cs typeface="Arial" charset="0"/>
                        </a:rPr>
                        <a:t>1,2</a:t>
                      </a:r>
                    </a:p>
                  </p:txBody>
                </p:sp>
                <p:sp>
                  <p:nvSpPr>
                    <p:cNvPr id="20" name="Oval 3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4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1" name="Line 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1872"/>
                      <a:ext cx="720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3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327" y="2160"/>
                      <a:ext cx="722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Oval 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52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Oval 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8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Oval 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64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040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40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727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39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295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4607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296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608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Text Box 4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1020000">
                      <a:off x="1931" y="1521"/>
                      <a:ext cx="783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6" name="Text Box 5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900000">
                      <a:off x="3803" y="2273"/>
                      <a:ext cx="780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7" name="Text Box 5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720000">
                      <a:off x="3669" y="1504"/>
                      <a:ext cx="932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8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840000">
                      <a:off x="1913" y="2308"/>
                      <a:ext cx="929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9" name="Text Box 5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3" y="1626"/>
                      <a:ext cx="525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40" name="Text Box 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" y="2202"/>
                      <a:ext cx="764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16" name="Line 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6" y="1727"/>
                    <a:ext cx="576" cy="146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888" y="1728"/>
                    <a:ext cx="576" cy="14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Line 5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15" y="2159"/>
                <a:ext cx="578" cy="146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3887" y="2160"/>
                <a:ext cx="578" cy="14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59"/>
              <p:cNvSpPr>
                <a:spLocks noChangeAspect="1" noChangeShapeType="1"/>
              </p:cNvSpPr>
              <p:nvPr/>
            </p:nvSpPr>
            <p:spPr bwMode="auto">
              <a:xfrm>
                <a:off x="432" y="1872"/>
                <a:ext cx="720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431" y="2160"/>
                <a:ext cx="722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91711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Simulating shared </a:t>
            </a:r>
            <a:r>
              <a:rPr lang="en-US" dirty="0"/>
              <a:t>memory in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Assume shared 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Ports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1,…,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User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𝑈</m:t>
                    </m:r>
                    <m:r>
                      <a:rPr lang="en-US" sz="2000" i="1" baseline="-33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interacts with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port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Technical restriction:  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it’s always either the user's turn, or process's turn to take steps (not both).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So we could replace shared variables with atomic object implementations without introducing new behavior</a:t>
                </a:r>
                <a:r>
                  <a:rPr lang="en-US" sz="2000" dirty="0" smtClean="0"/>
                  <a:t>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Design asynchronous network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rgbClr val="990033"/>
                    </a:solidFill>
                  </a:rPr>
                  <a:t>:</a:t>
                </a:r>
                <a:endParaRPr lang="en-US" sz="2400" dirty="0">
                  <a:solidFill>
                    <a:srgbClr val="990033"/>
                  </a:solidFill>
                </a:endParaRP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Same ports/user interface.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Processes and FIFO reliable channels.</a:t>
                </a: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For any execution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of the network system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there is an execution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of the shared memory system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such that:</a:t>
                </a:r>
              </a:p>
              <a:p>
                <a:pPr lvl="2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= 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2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events occur for 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2">
                  <a:buFontTx/>
                  <a:buChar char="•"/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fair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is also fair (this </a:t>
                </a:r>
                <a:r>
                  <a:rPr lang="en-US" sz="2000" dirty="0" smtClean="0">
                    <a:sym typeface="Symbol" pitchFamily="18" charset="2"/>
                  </a:rPr>
                  <a:t>condition will </a:t>
                </a:r>
                <a:r>
                  <a:rPr lang="en-US" sz="2000" dirty="0">
                    <a:sym typeface="Symbol" pitchFamily="18" charset="2"/>
                  </a:rPr>
                  <a:t>change </a:t>
                </a:r>
                <a:r>
                  <a:rPr lang="en-US" sz="2000" dirty="0" smtClean="0">
                    <a:sym typeface="Symbol" pitchFamily="18" charset="2"/>
                  </a:rPr>
                  <a:t>for the </a:t>
                </a:r>
                <a:r>
                  <a:rPr lang="en-US" sz="2000" dirty="0">
                    <a:sym typeface="Symbol" pitchFamily="18" charset="2"/>
                  </a:rPr>
                  <a:t>FT case).</a:t>
                </a:r>
                <a:endParaRPr lang="en-US" sz="2000" dirty="0"/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6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Single-copy simulation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Non-fault-tolerant.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Works for any object </a:t>
                </a:r>
                <a:r>
                  <a:rPr lang="en-US" sz="2400" dirty="0" smtClean="0"/>
                  <a:t>types.</a:t>
                </a: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Handle each shared variable independently.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Locate </a:t>
                </a:r>
                <a:r>
                  <a:rPr lang="en-US" sz="2400" dirty="0"/>
                  <a:t>each shared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at some known process,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Automaton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simulates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step by step.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All actions other than shared-memory accesses </a:t>
                </a:r>
                <a:r>
                  <a:rPr lang="en-US" sz="2000" dirty="0" smtClean="0"/>
                  <a:t>are as </a:t>
                </a:r>
                <a:r>
                  <a:rPr lang="en-US" sz="2000" dirty="0"/>
                  <a:t>before.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To access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sends a message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𝑜𝑤𝑛𝑒𝑟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and waits for a response; when response arrives, uses it and resumes the simulation.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also handles </a:t>
                </a:r>
                <a:r>
                  <a:rPr lang="en-US" sz="2000" dirty="0"/>
                  <a:t>requests to perform accesses to all variables x for which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𝑜𝑤𝑛𝑒𝑟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).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Performs on local copy, in one indivisible step.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Sends response.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  <a:blipFill rotWithShape="1">
                <a:blip r:embed="rId2"/>
                <a:stretch>
                  <a:fillRect l="-963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403" y="1426152"/>
                <a:ext cx="8229600" cy="275113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Each automaton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𝑃</m:t>
                    </m:r>
                    <m:r>
                      <a:rPr lang="en-US" sz="2800" i="1" baseline="-25000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is the composition of: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𝑄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an automaton that simulates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of the shared-memory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Use same automata as when replacing shared variables by atomic objects.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 err="1">
                        <a:latin typeface="Cambria Math"/>
                      </a:rPr>
                      <m:t>𝑥</m:t>
                    </m:r>
                    <m:r>
                      <a:rPr lang="en-US" sz="2400" i="1" baseline="-25000" dirty="0" err="1">
                        <a:latin typeface="Cambria Math"/>
                      </a:rPr>
                      <m:t>,</m:t>
                    </m:r>
                    <m:r>
                      <a:rPr lang="en-US" sz="24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for every shared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an automaton that manages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and its requests.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03" y="1426152"/>
                <a:ext cx="8229600" cy="2751137"/>
              </a:xfrm>
              <a:blipFill rotWithShape="1">
                <a:blip r:embed="rId2"/>
                <a:stretch>
                  <a:fillRect l="-1333" t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228600" y="4177289"/>
            <a:ext cx="8686800" cy="2362200"/>
            <a:chOff x="76200" y="4160837"/>
            <a:chExt cx="8686800" cy="2362200"/>
          </a:xfrm>
        </p:grpSpPr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52400" y="4343400"/>
              <a:ext cx="8534400" cy="2057400"/>
              <a:chOff x="96" y="2736"/>
              <a:chExt cx="5376" cy="1296"/>
            </a:xfrm>
          </p:grpSpPr>
          <p:grpSp>
            <p:nvGrpSpPr>
              <p:cNvPr id="12" name="Group 95"/>
              <p:cNvGrpSpPr>
                <a:grpSpLocks/>
              </p:cNvGrpSpPr>
              <p:nvPr/>
            </p:nvGrpSpPr>
            <p:grpSpPr bwMode="auto">
              <a:xfrm>
                <a:off x="96" y="2736"/>
                <a:ext cx="5376" cy="969"/>
                <a:chOff x="96" y="2736"/>
                <a:chExt cx="5376" cy="969"/>
              </a:xfrm>
            </p:grpSpPr>
            <p:grpSp>
              <p:nvGrpSpPr>
                <p:cNvPr id="33" name="Group 51"/>
                <p:cNvGrpSpPr>
                  <a:grpSpLocks/>
                </p:cNvGrpSpPr>
                <p:nvPr/>
              </p:nvGrpSpPr>
              <p:grpSpPr bwMode="auto">
                <a:xfrm>
                  <a:off x="96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51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2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x,1</a:t>
                    </a:r>
                  </a:p>
                </p:txBody>
              </p:sp>
              <p:sp>
                <p:nvSpPr>
                  <p:cNvPr id="53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y,1</a:t>
                    </a:r>
                  </a:p>
                </p:txBody>
              </p:sp>
              <p:sp>
                <p:nvSpPr>
                  <p:cNvPr id="54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52"/>
                <p:cNvGrpSpPr>
                  <a:grpSpLocks/>
                </p:cNvGrpSpPr>
                <p:nvPr/>
              </p:nvGrpSpPr>
              <p:grpSpPr bwMode="auto">
                <a:xfrm>
                  <a:off x="1872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44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 dirty="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5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x,2</a:t>
                    </a:r>
                  </a:p>
                </p:txBody>
              </p:sp>
              <p:sp>
                <p:nvSpPr>
                  <p:cNvPr id="46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y,2</a:t>
                    </a:r>
                  </a:p>
                </p:txBody>
              </p:sp>
              <p:sp>
                <p:nvSpPr>
                  <p:cNvPr id="47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oup 60"/>
                <p:cNvGrpSpPr>
                  <a:grpSpLocks/>
                </p:cNvGrpSpPr>
                <p:nvPr/>
              </p:nvGrpSpPr>
              <p:grpSpPr bwMode="auto">
                <a:xfrm>
                  <a:off x="3840" y="2736"/>
                  <a:ext cx="1632" cy="921"/>
                  <a:chOff x="192" y="2776"/>
                  <a:chExt cx="1632" cy="921"/>
                </a:xfrm>
              </p:grpSpPr>
              <p:sp>
                <p:nvSpPr>
                  <p:cNvPr id="37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n</a:t>
                    </a:r>
                  </a:p>
                </p:txBody>
              </p:sp>
              <p:sp>
                <p:nvSpPr>
                  <p:cNvPr id="38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x,n</a:t>
                    </a:r>
                  </a:p>
                </p:txBody>
              </p:sp>
              <p:sp>
                <p:nvSpPr>
                  <p:cNvPr id="39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y,n</a:t>
                    </a:r>
                  </a:p>
                </p:txBody>
              </p:sp>
              <p:sp>
                <p:nvSpPr>
                  <p:cNvPr id="40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3072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8"/>
              <p:cNvGrpSpPr>
                <a:grpSpLocks/>
              </p:cNvGrpSpPr>
              <p:nvPr/>
            </p:nvGrpSpPr>
            <p:grpSpPr bwMode="auto">
              <a:xfrm>
                <a:off x="432" y="3600"/>
                <a:ext cx="3744" cy="432"/>
                <a:chOff x="432" y="3600"/>
                <a:chExt cx="3744" cy="432"/>
              </a:xfrm>
            </p:grpSpPr>
            <p:grpSp>
              <p:nvGrpSpPr>
                <p:cNvPr id="24" name="Group 71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31" name="Arc 69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rc 70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2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29" name="Arc 73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rc 74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75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27" name="Arc 76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rc 77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79"/>
              <p:cNvGrpSpPr>
                <a:grpSpLocks/>
              </p:cNvGrpSpPr>
              <p:nvPr/>
            </p:nvGrpSpPr>
            <p:grpSpPr bwMode="auto">
              <a:xfrm>
                <a:off x="1392" y="3600"/>
                <a:ext cx="3744" cy="432"/>
                <a:chOff x="432" y="3600"/>
                <a:chExt cx="3744" cy="432"/>
              </a:xfrm>
            </p:grpSpPr>
            <p:grpSp>
              <p:nvGrpSpPr>
                <p:cNvPr id="15" name="Group 80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22" name="Arc 81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rc 82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83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20" name="Arc 84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Arc 85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86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18" name="Arc 87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Arc 88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8" name="Group 97"/>
            <p:cNvGrpSpPr>
              <a:grpSpLocks/>
            </p:cNvGrpSpPr>
            <p:nvPr/>
          </p:nvGrpSpPr>
          <p:grpSpPr bwMode="auto">
            <a:xfrm>
              <a:off x="76200" y="4160837"/>
              <a:ext cx="8686800" cy="2362200"/>
              <a:chOff x="48" y="2592"/>
              <a:chExt cx="5472" cy="1488"/>
            </a:xfrm>
          </p:grpSpPr>
          <p:sp>
            <p:nvSpPr>
              <p:cNvPr id="59" name="Oval 89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9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91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230" y="261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1</a:t>
                </a:r>
              </a:p>
            </p:txBody>
          </p:sp>
          <p:sp>
            <p:nvSpPr>
              <p:cNvPr id="63" name="Text Box 93"/>
              <p:cNvSpPr txBox="1">
                <a:spLocks noChangeArrowheads="1"/>
              </p:cNvSpPr>
              <p:nvPr/>
            </p:nvSpPr>
            <p:spPr bwMode="auto">
              <a:xfrm>
                <a:off x="3936" y="25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n</a:t>
                </a:r>
              </a:p>
            </p:txBody>
          </p:sp>
          <p:sp>
            <p:nvSpPr>
              <p:cNvPr id="64" name="Text Box 94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1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272948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𝑄</m:t>
                    </m:r>
                    <m:r>
                      <a:rPr lang="en-US" sz="2600" i="1" baseline="-25000" dirty="0">
                        <a:latin typeface="Cambria Math"/>
                      </a:rPr>
                      <m:t>𝑖</m:t>
                    </m:r>
                    <m:r>
                      <a:rPr lang="en-US" sz="2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𝑅</m:t>
                    </m:r>
                    <m:r>
                      <a:rPr lang="en-US" sz="2600" i="1" baseline="-25000" dirty="0" err="1">
                        <a:latin typeface="Cambria Math"/>
                      </a:rPr>
                      <m:t>𝑥</m:t>
                    </m:r>
                    <m:r>
                      <a:rPr lang="en-US" sz="2600" i="1" baseline="-25000" dirty="0" err="1">
                        <a:latin typeface="Cambria Math"/>
                      </a:rPr>
                      <m:t>,</m:t>
                    </m:r>
                    <m:r>
                      <a:rPr lang="en-US" sz="2600" i="1" baseline="-25000" dirty="0" err="1">
                        <a:latin typeface="Cambria Math"/>
                      </a:rPr>
                      <m:t>𝑖</m:t>
                    </m:r>
                    <m:r>
                      <a:rPr lang="en-US" sz="26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interact using </a:t>
                </a:r>
                <a:r>
                  <a:rPr lang="en-US" sz="2600" dirty="0" smtClean="0"/>
                  <a:t>invocations, responses </a:t>
                </a:r>
                <a:r>
                  <a:rPr lang="en-US" sz="2600" dirty="0"/>
                  <a:t>on object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 dirty="0"/>
                  <a:t>For each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/>
                  <a:t>,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𝑅</m:t>
                    </m:r>
                    <m:r>
                      <a:rPr lang="en-US" sz="2600" i="1" baseline="-25000" dirty="0" err="1">
                        <a:latin typeface="Cambria Math"/>
                      </a:rPr>
                      <m:t>𝑥</m:t>
                    </m:r>
                    <m:r>
                      <a:rPr lang="en-US" sz="2600" i="1" baseline="-25000" dirty="0" err="1">
                        <a:latin typeface="Cambria Math"/>
                      </a:rPr>
                      <m:t>,</m:t>
                    </m:r>
                    <m:r>
                      <a:rPr lang="en-US" sz="26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baseline="-25000" dirty="0"/>
                  <a:t> </a:t>
                </a:r>
                <a:r>
                  <a:rPr lang="en-US" sz="2600" dirty="0"/>
                  <a:t>automata communicate over FIFO send/receive channels, and </a:t>
                </a:r>
                <a:r>
                  <a:rPr lang="en-US" sz="2600" dirty="0">
                    <a:solidFill>
                      <a:srgbClr val="990033"/>
                    </a:solidFill>
                  </a:rPr>
                  <a:t>cooperate to implement an atomic object for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>
                    <a:solidFill>
                      <a:srgbClr val="990033"/>
                    </a:solidFill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</m:t>
                    </m:r>
                    <m:r>
                      <a:rPr lang="en-US" sz="26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600" i="1" dirty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990033"/>
                    </a:solidFill>
                  </a:rPr>
                  <a:t>:</a:t>
                </a:r>
                <a:r>
                  <a:rPr lang="en-US" sz="2600" dirty="0"/>
                  <a:t>  Collects requests via local invocations and messages from others, processes </a:t>
                </a:r>
                <a:r>
                  <a:rPr lang="en-US" sz="2600" dirty="0" smtClean="0"/>
                  <a:t>on them on its </a:t>
                </a:r>
                <a:r>
                  <a:rPr lang="en-US" sz="2600" dirty="0"/>
                  <a:t>local copy.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 dirty="0">
                    <a:solidFill>
                      <a:srgbClr val="990033"/>
                    </a:solidFill>
                  </a:rPr>
                  <a:t>Non-owners:</a:t>
                </a:r>
                <a:r>
                  <a:rPr lang="en-US" sz="2600" dirty="0"/>
                  <a:t>  Send invocation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𝑜𝑤𝑛𝑒𝑟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𝑥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/>
                  <a:t>, await response.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2729489"/>
              </a:xfrm>
              <a:blipFill rotWithShape="1">
                <a:blip r:embed="rId2"/>
                <a:stretch>
                  <a:fillRect l="-963" t="-4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" y="4177289"/>
            <a:ext cx="8686800" cy="2362200"/>
            <a:chOff x="76200" y="4160837"/>
            <a:chExt cx="8686800" cy="2362200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52400" y="4343400"/>
              <a:ext cx="8534400" cy="2057400"/>
              <a:chOff x="96" y="2736"/>
              <a:chExt cx="5376" cy="1296"/>
            </a:xfrm>
          </p:grpSpPr>
          <p:grpSp>
            <p:nvGrpSpPr>
              <p:cNvPr id="13" name="Group 95"/>
              <p:cNvGrpSpPr>
                <a:grpSpLocks/>
              </p:cNvGrpSpPr>
              <p:nvPr/>
            </p:nvGrpSpPr>
            <p:grpSpPr bwMode="auto">
              <a:xfrm>
                <a:off x="96" y="2736"/>
                <a:ext cx="5376" cy="969"/>
                <a:chOff x="96" y="2736"/>
                <a:chExt cx="5376" cy="969"/>
              </a:xfrm>
            </p:grpSpPr>
            <p:grpSp>
              <p:nvGrpSpPr>
                <p:cNvPr id="34" name="Group 51"/>
                <p:cNvGrpSpPr>
                  <a:grpSpLocks/>
                </p:cNvGrpSpPr>
                <p:nvPr/>
              </p:nvGrpSpPr>
              <p:grpSpPr bwMode="auto">
                <a:xfrm>
                  <a:off x="96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52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x,1</a:t>
                    </a:r>
                  </a:p>
                </p:txBody>
              </p:sp>
              <p:sp>
                <p:nvSpPr>
                  <p:cNvPr id="5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y,1</a:t>
                    </a:r>
                  </a:p>
                </p:txBody>
              </p:sp>
              <p:sp>
                <p:nvSpPr>
                  <p:cNvPr id="55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oup 52"/>
                <p:cNvGrpSpPr>
                  <a:grpSpLocks/>
                </p:cNvGrpSpPr>
                <p:nvPr/>
              </p:nvGrpSpPr>
              <p:grpSpPr bwMode="auto">
                <a:xfrm>
                  <a:off x="1872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4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 dirty="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x,2</a:t>
                    </a:r>
                  </a:p>
                </p:txBody>
              </p:sp>
              <p:sp>
                <p:nvSpPr>
                  <p:cNvPr id="4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y,2</a:t>
                    </a:r>
                  </a:p>
                </p:txBody>
              </p:sp>
              <p:sp>
                <p:nvSpPr>
                  <p:cNvPr id="48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840" y="2736"/>
                  <a:ext cx="1632" cy="921"/>
                  <a:chOff x="192" y="2776"/>
                  <a:chExt cx="1632" cy="921"/>
                </a:xfrm>
              </p:grpSpPr>
              <p:sp>
                <p:nvSpPr>
                  <p:cNvPr id="38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n</a:t>
                    </a:r>
                  </a:p>
                </p:txBody>
              </p:sp>
              <p:sp>
                <p:nvSpPr>
                  <p:cNvPr id="39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x,n</a:t>
                    </a:r>
                  </a:p>
                </p:txBody>
              </p:sp>
              <p:sp>
                <p:nvSpPr>
                  <p:cNvPr id="40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y,n</a:t>
                    </a:r>
                  </a:p>
                </p:txBody>
              </p:sp>
              <p:sp>
                <p:nvSpPr>
                  <p:cNvPr id="41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3072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432" y="3600"/>
                <a:ext cx="3744" cy="432"/>
                <a:chOff x="432" y="3600"/>
                <a:chExt cx="3744" cy="432"/>
              </a:xfrm>
            </p:grpSpPr>
            <p:grpSp>
              <p:nvGrpSpPr>
                <p:cNvPr id="25" name="Group 71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32" name="Arc 69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rc 70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72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30" name="Arc 73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rc 74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75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28" name="Arc 76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rc 77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79"/>
              <p:cNvGrpSpPr>
                <a:grpSpLocks/>
              </p:cNvGrpSpPr>
              <p:nvPr/>
            </p:nvGrpSpPr>
            <p:grpSpPr bwMode="auto">
              <a:xfrm>
                <a:off x="1392" y="3600"/>
                <a:ext cx="3744" cy="432"/>
                <a:chOff x="432" y="3600"/>
                <a:chExt cx="3744" cy="432"/>
              </a:xfrm>
            </p:grpSpPr>
            <p:grpSp>
              <p:nvGrpSpPr>
                <p:cNvPr id="16" name="Group 80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23" name="Arc 81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rc 82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83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21" name="Arc 84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Arc 85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86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19" name="Arc 87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Arc 88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76200" y="4160837"/>
              <a:ext cx="8686800" cy="2362200"/>
              <a:chOff x="48" y="2592"/>
              <a:chExt cx="5472" cy="1488"/>
            </a:xfrm>
          </p:grpSpPr>
          <p:sp>
            <p:nvSpPr>
              <p:cNvPr id="7" name="Oval 89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9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91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92"/>
              <p:cNvSpPr txBox="1">
                <a:spLocks noChangeArrowheads="1"/>
              </p:cNvSpPr>
              <p:nvPr/>
            </p:nvSpPr>
            <p:spPr bwMode="auto">
              <a:xfrm>
                <a:off x="230" y="261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1</a:t>
                </a:r>
              </a:p>
            </p:txBody>
          </p:sp>
          <p:sp>
            <p:nvSpPr>
              <p:cNvPr id="11" name="Text Box 93"/>
              <p:cNvSpPr txBox="1">
                <a:spLocks noChangeArrowheads="1"/>
              </p:cNvSpPr>
              <p:nvPr/>
            </p:nvSpPr>
            <p:spPr bwMode="auto">
              <a:xfrm>
                <a:off x="3936" y="25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n</a:t>
                </a:r>
              </a:p>
            </p:txBody>
          </p:sp>
          <p:sp>
            <p:nvSpPr>
              <p:cNvPr id="12" name="Text Box 94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288188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Correctness:  </a:t>
                </a:r>
                <a:r>
                  <a:rPr lang="en-US" sz="2800" dirty="0"/>
                  <a:t>O</a:t>
                </a:r>
                <a:r>
                  <a:rPr lang="en-US" sz="2800" dirty="0" smtClean="0"/>
                  <a:t>bvious</a:t>
                </a:r>
                <a:r>
                  <a:rPr lang="en-US" sz="2800" dirty="0"/>
                  <a:t>, </a:t>
                </a:r>
                <a:r>
                  <a:rPr lang="en-US" sz="2800" dirty="0" smtClean="0"/>
                  <a:t>since </a:t>
                </a: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baseline="-25000" dirty="0" err="1">
                        <a:latin typeface="Cambria Math"/>
                      </a:rPr>
                      <m:t>𝑥</m:t>
                    </m:r>
                    <m:r>
                      <a:rPr lang="en-US" sz="2800" i="1" baseline="-25000" dirty="0" err="1">
                        <a:latin typeface="Cambria Math"/>
                      </a:rPr>
                      <m:t>,</m:t>
                    </m:r>
                    <m:r>
                      <a:rPr lang="en-US" sz="28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baseline="-25000" dirty="0"/>
                  <a:t> </a:t>
                </a:r>
                <a:r>
                  <a:rPr lang="en-US" sz="2800" dirty="0"/>
                  <a:t>automata </a:t>
                </a:r>
                <a:r>
                  <a:rPr lang="en-US" sz="2800" dirty="0" smtClean="0"/>
                  <a:t>and </a:t>
                </a:r>
                <a:r>
                  <a:rPr lang="en-US" sz="2800" dirty="0"/>
                  <a:t>the channels between </a:t>
                </a:r>
                <a:r>
                  <a:rPr lang="en-US" sz="2800" dirty="0" smtClean="0"/>
                  <a:t>them </a:t>
                </a:r>
                <a:r>
                  <a:rPr lang="en-US" sz="2800" dirty="0"/>
                  <a:t>implement an atomic object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Serialization point for </a:t>
                </a:r>
                <a:r>
                  <a:rPr lang="en-US" sz="2400" dirty="0" smtClean="0"/>
                  <a:t>an </a:t>
                </a:r>
                <a:r>
                  <a:rPr lang="en-US" sz="2400" dirty="0"/>
                  <a:t>operation:  When the owner performs the operation on the local copy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Fault-tolerance:  </a:t>
                </a:r>
                <a:r>
                  <a:rPr lang="en-US" sz="2800" dirty="0"/>
                  <a:t>None.  Any process failure kills its owned  variables, which </a:t>
                </a:r>
                <a:r>
                  <a:rPr lang="en-US" sz="2800" dirty="0" smtClean="0"/>
                  <a:t>can block </a:t>
                </a:r>
                <a:r>
                  <a:rPr lang="en-US" sz="2800" dirty="0"/>
                  <a:t>everyone.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2881889"/>
              </a:xfrm>
              <a:blipFill rotWithShape="1">
                <a:blip r:embed="rId2"/>
                <a:stretch>
                  <a:fillRect l="-1259"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" y="4177289"/>
            <a:ext cx="8686800" cy="2362200"/>
            <a:chOff x="76200" y="4160837"/>
            <a:chExt cx="8686800" cy="2362200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52400" y="4343400"/>
              <a:ext cx="8534400" cy="2057400"/>
              <a:chOff x="96" y="2736"/>
              <a:chExt cx="5376" cy="1296"/>
            </a:xfrm>
          </p:grpSpPr>
          <p:grpSp>
            <p:nvGrpSpPr>
              <p:cNvPr id="13" name="Group 95"/>
              <p:cNvGrpSpPr>
                <a:grpSpLocks/>
              </p:cNvGrpSpPr>
              <p:nvPr/>
            </p:nvGrpSpPr>
            <p:grpSpPr bwMode="auto">
              <a:xfrm>
                <a:off x="96" y="2736"/>
                <a:ext cx="5376" cy="969"/>
                <a:chOff x="96" y="2736"/>
                <a:chExt cx="5376" cy="969"/>
              </a:xfrm>
            </p:grpSpPr>
            <p:grpSp>
              <p:nvGrpSpPr>
                <p:cNvPr id="34" name="Group 51"/>
                <p:cNvGrpSpPr>
                  <a:grpSpLocks/>
                </p:cNvGrpSpPr>
                <p:nvPr/>
              </p:nvGrpSpPr>
              <p:grpSpPr bwMode="auto">
                <a:xfrm>
                  <a:off x="96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52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x,1</a:t>
                    </a:r>
                  </a:p>
                </p:txBody>
              </p:sp>
              <p:sp>
                <p:nvSpPr>
                  <p:cNvPr id="5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y,1</a:t>
                    </a:r>
                  </a:p>
                </p:txBody>
              </p:sp>
              <p:sp>
                <p:nvSpPr>
                  <p:cNvPr id="55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oup 52"/>
                <p:cNvGrpSpPr>
                  <a:grpSpLocks/>
                </p:cNvGrpSpPr>
                <p:nvPr/>
              </p:nvGrpSpPr>
              <p:grpSpPr bwMode="auto">
                <a:xfrm>
                  <a:off x="1872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4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 dirty="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x,2</a:t>
                    </a:r>
                  </a:p>
                </p:txBody>
              </p:sp>
              <p:sp>
                <p:nvSpPr>
                  <p:cNvPr id="4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y,2</a:t>
                    </a:r>
                  </a:p>
                </p:txBody>
              </p:sp>
              <p:sp>
                <p:nvSpPr>
                  <p:cNvPr id="48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840" y="2736"/>
                  <a:ext cx="1632" cy="921"/>
                  <a:chOff x="192" y="2776"/>
                  <a:chExt cx="1632" cy="921"/>
                </a:xfrm>
              </p:grpSpPr>
              <p:sp>
                <p:nvSpPr>
                  <p:cNvPr id="38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n</a:t>
                    </a:r>
                  </a:p>
                </p:txBody>
              </p:sp>
              <p:sp>
                <p:nvSpPr>
                  <p:cNvPr id="39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x,n</a:t>
                    </a:r>
                  </a:p>
                </p:txBody>
              </p:sp>
              <p:sp>
                <p:nvSpPr>
                  <p:cNvPr id="40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y,n</a:t>
                    </a:r>
                  </a:p>
                </p:txBody>
              </p:sp>
              <p:sp>
                <p:nvSpPr>
                  <p:cNvPr id="41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3072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432" y="3600"/>
                <a:ext cx="3744" cy="432"/>
                <a:chOff x="432" y="3600"/>
                <a:chExt cx="3744" cy="432"/>
              </a:xfrm>
            </p:grpSpPr>
            <p:grpSp>
              <p:nvGrpSpPr>
                <p:cNvPr id="25" name="Group 71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32" name="Arc 69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rc 70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72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30" name="Arc 73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rc 74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75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28" name="Arc 76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rc 77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79"/>
              <p:cNvGrpSpPr>
                <a:grpSpLocks/>
              </p:cNvGrpSpPr>
              <p:nvPr/>
            </p:nvGrpSpPr>
            <p:grpSpPr bwMode="auto">
              <a:xfrm>
                <a:off x="1392" y="3600"/>
                <a:ext cx="3744" cy="432"/>
                <a:chOff x="432" y="3600"/>
                <a:chExt cx="3744" cy="432"/>
              </a:xfrm>
            </p:grpSpPr>
            <p:grpSp>
              <p:nvGrpSpPr>
                <p:cNvPr id="16" name="Group 80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23" name="Arc 81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rc 82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83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21" name="Arc 84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Arc 85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86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19" name="Arc 87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Arc 88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76200" y="4160837"/>
              <a:ext cx="8686800" cy="2362200"/>
              <a:chOff x="48" y="2592"/>
              <a:chExt cx="5472" cy="1488"/>
            </a:xfrm>
          </p:grpSpPr>
          <p:sp>
            <p:nvSpPr>
              <p:cNvPr id="7" name="Oval 89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9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91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92"/>
              <p:cNvSpPr txBox="1">
                <a:spLocks noChangeArrowheads="1"/>
              </p:cNvSpPr>
              <p:nvPr/>
            </p:nvSpPr>
            <p:spPr bwMode="auto">
              <a:xfrm>
                <a:off x="230" y="261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1</a:t>
                </a:r>
              </a:p>
            </p:txBody>
          </p:sp>
          <p:sp>
            <p:nvSpPr>
              <p:cNvPr id="11" name="Text Box 93"/>
              <p:cNvSpPr txBox="1">
                <a:spLocks noChangeArrowheads="1"/>
              </p:cNvSpPr>
              <p:nvPr/>
            </p:nvSpPr>
            <p:spPr bwMode="auto">
              <a:xfrm>
                <a:off x="3936" y="25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n</a:t>
                </a:r>
              </a:p>
            </p:txBody>
          </p:sp>
          <p:sp>
            <p:nvSpPr>
              <p:cNvPr id="12" name="Text Box 94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7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Asynchronous shared </a:t>
            </a:r>
            <a:r>
              <a:rPr lang="en-US" sz="2800" dirty="0"/>
              <a:t>memory </a:t>
            </a:r>
            <a:r>
              <a:rPr lang="en-US" sz="2800" dirty="0" smtClean="0"/>
              <a:t>model vs</a:t>
            </a:r>
            <a:r>
              <a:rPr lang="en-US" sz="2800" dirty="0"/>
              <a:t>. </a:t>
            </a:r>
            <a:r>
              <a:rPr lang="en-US" sz="2800" dirty="0" smtClean="0"/>
              <a:t>asynchronous network model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Consensus in asynchronous </a:t>
            </a:r>
            <a:r>
              <a:rPr lang="en-US" sz="2800" dirty="0" smtClean="0"/>
              <a:t>networks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/>
              <a:t>Paxos</a:t>
            </a:r>
            <a:r>
              <a:rPr lang="en-US" sz="2800" dirty="0" smtClean="0"/>
              <a:t> consensus protocol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Reading:    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Chapter 17  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Lamport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The Part-Time Parliament </a:t>
            </a:r>
            <a:r>
              <a:rPr lang="en-US" sz="2400" dirty="0" smtClean="0"/>
              <a:t>(The </a:t>
            </a:r>
            <a:r>
              <a:rPr lang="en-US" sz="2400" dirty="0" err="1" smtClean="0"/>
              <a:t>Paxos</a:t>
            </a:r>
            <a:r>
              <a:rPr lang="en-US" sz="2400" dirty="0" smtClean="0"/>
              <a:t> paper)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Next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time: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Failure detectors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Reading: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[Chandra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</a:rPr>
              <a:t>Toueg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100" dirty="0" smtClean="0"/>
              <a:t>Unreliable FDs for reliable distributed systems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[Cornejo, Lynch, </a:t>
            </a: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100" dirty="0" smtClean="0"/>
              <a:t>Asynchronous FDs</a:t>
            </a:r>
          </a:p>
          <a:p>
            <a:pPr lvl="2">
              <a:lnSpc>
                <a:spcPct val="80000"/>
              </a:lnSpc>
            </a:pP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[Pike, Song, </a:t>
            </a: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100" dirty="0" smtClean="0"/>
              <a:t>FDs for Dining Philosophers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Pike, Welch]  </a:t>
            </a:r>
            <a:r>
              <a:rPr lang="en-US" sz="2000" dirty="0"/>
              <a:t>Weakest </a:t>
            </a:r>
            <a:r>
              <a:rPr lang="en-US" sz="2000" dirty="0" smtClean="0"/>
              <a:t>FD for </a:t>
            </a:r>
            <a:r>
              <a:rPr lang="en-US" sz="2000" dirty="0"/>
              <a:t>Wait-Free </a:t>
            </a:r>
            <a:r>
              <a:rPr lang="en-US" sz="2000" dirty="0" smtClean="0"/>
              <a:t>Dining Philosophers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[Chandra,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Hadzilacos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Toueg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000" dirty="0" smtClean="0"/>
              <a:t>Weakest FD </a:t>
            </a:r>
            <a:r>
              <a:rPr lang="en-US" sz="2000" dirty="0"/>
              <a:t>for </a:t>
            </a:r>
            <a:r>
              <a:rPr lang="en-US" sz="2000" dirty="0" smtClean="0"/>
              <a:t>Consensus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[Lynch,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000" dirty="0" smtClean="0"/>
              <a:t>Weakest </a:t>
            </a:r>
            <a:r>
              <a:rPr lang="en-US" sz="2000" dirty="0"/>
              <a:t>Asynchronous </a:t>
            </a:r>
            <a:r>
              <a:rPr lang="en-US" sz="2000" dirty="0" smtClean="0"/>
              <a:t>FD </a:t>
            </a:r>
            <a:r>
              <a:rPr lang="en-US" sz="2000" dirty="0"/>
              <a:t>for </a:t>
            </a:r>
            <a:r>
              <a:rPr lang="en-US" sz="2000" dirty="0" smtClean="0"/>
              <a:t>Consensus</a:t>
            </a:r>
            <a:endParaRPr lang="en-US" sz="17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590800"/>
          </a:xfrm>
        </p:spPr>
        <p:txBody>
          <a:bodyPr>
            <a:normAutofit fontScale="92500"/>
          </a:bodyPr>
          <a:lstStyle/>
          <a:p>
            <a:r>
              <a:rPr lang="en-US" dirty="0"/>
              <a:t>Optimization:  Avoid busy-waiting on a remote shared variable:  Send one request, let owner notify sender when the value of the variable </a:t>
            </a:r>
            <a:r>
              <a:rPr lang="en-US" dirty="0" smtClean="0"/>
              <a:t>changes.</a:t>
            </a:r>
            <a:endParaRPr lang="en-US" dirty="0"/>
          </a:p>
          <a:p>
            <a:r>
              <a:rPr lang="en-US" dirty="0"/>
              <a:t>Q:  Where </a:t>
            </a:r>
            <a:r>
              <a:rPr lang="en-US" dirty="0" smtClean="0"/>
              <a:t>are the best locations for </a:t>
            </a:r>
            <a:r>
              <a:rPr lang="en-US" dirty="0"/>
              <a:t>the copies?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77289"/>
            <a:ext cx="8686800" cy="2362200"/>
            <a:chOff x="76200" y="4160837"/>
            <a:chExt cx="8686800" cy="2362200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52400" y="4343400"/>
              <a:ext cx="8534400" cy="2057400"/>
              <a:chOff x="96" y="2736"/>
              <a:chExt cx="5376" cy="1296"/>
            </a:xfrm>
          </p:grpSpPr>
          <p:grpSp>
            <p:nvGrpSpPr>
              <p:cNvPr id="13" name="Group 95"/>
              <p:cNvGrpSpPr>
                <a:grpSpLocks/>
              </p:cNvGrpSpPr>
              <p:nvPr/>
            </p:nvGrpSpPr>
            <p:grpSpPr bwMode="auto">
              <a:xfrm>
                <a:off x="96" y="2736"/>
                <a:ext cx="5376" cy="969"/>
                <a:chOff x="96" y="2736"/>
                <a:chExt cx="5376" cy="969"/>
              </a:xfrm>
            </p:grpSpPr>
            <p:grpSp>
              <p:nvGrpSpPr>
                <p:cNvPr id="34" name="Group 51"/>
                <p:cNvGrpSpPr>
                  <a:grpSpLocks/>
                </p:cNvGrpSpPr>
                <p:nvPr/>
              </p:nvGrpSpPr>
              <p:grpSpPr bwMode="auto">
                <a:xfrm>
                  <a:off x="96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52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x,1</a:t>
                    </a:r>
                  </a:p>
                </p:txBody>
              </p:sp>
              <p:sp>
                <p:nvSpPr>
                  <p:cNvPr id="5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y,1</a:t>
                    </a:r>
                  </a:p>
                </p:txBody>
              </p:sp>
              <p:sp>
                <p:nvSpPr>
                  <p:cNvPr id="55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oup 52"/>
                <p:cNvGrpSpPr>
                  <a:grpSpLocks/>
                </p:cNvGrpSpPr>
                <p:nvPr/>
              </p:nvGrpSpPr>
              <p:grpSpPr bwMode="auto">
                <a:xfrm>
                  <a:off x="1872" y="2784"/>
                  <a:ext cx="1632" cy="921"/>
                  <a:chOff x="192" y="2776"/>
                  <a:chExt cx="1632" cy="921"/>
                </a:xfrm>
              </p:grpSpPr>
              <p:sp>
                <p:nvSpPr>
                  <p:cNvPr id="4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 dirty="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x,2</a:t>
                    </a:r>
                  </a:p>
                </p:txBody>
              </p:sp>
              <p:sp>
                <p:nvSpPr>
                  <p:cNvPr id="4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y,2</a:t>
                    </a:r>
                  </a:p>
                </p:txBody>
              </p:sp>
              <p:sp>
                <p:nvSpPr>
                  <p:cNvPr id="48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840" y="2736"/>
                  <a:ext cx="1632" cy="921"/>
                  <a:chOff x="192" y="2776"/>
                  <a:chExt cx="1632" cy="921"/>
                </a:xfrm>
              </p:grpSpPr>
              <p:sp>
                <p:nvSpPr>
                  <p:cNvPr id="38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6" y="2776"/>
                    <a:ext cx="502" cy="4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Q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n</a:t>
                    </a:r>
                  </a:p>
                </p:txBody>
              </p:sp>
              <p:sp>
                <p:nvSpPr>
                  <p:cNvPr id="39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" y="3264"/>
                    <a:ext cx="720" cy="433"/>
                  </a:xfrm>
                  <a:prstGeom prst="ellipse">
                    <a:avLst/>
                  </a:prstGeom>
                  <a:solidFill>
                    <a:srgbClr val="E7F4F5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x,n</a:t>
                    </a:r>
                  </a:p>
                </p:txBody>
              </p:sp>
              <p:sp>
                <p:nvSpPr>
                  <p:cNvPr id="40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4" y="3264"/>
                    <a:ext cx="720" cy="433"/>
                  </a:xfrm>
                  <a:prstGeom prst="ellipse">
                    <a:avLst/>
                  </a:prstGeom>
                  <a:solidFill>
                    <a:srgbClr val="E4BBBA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000">
                        <a:solidFill>
                          <a:srgbClr val="000000"/>
                        </a:solidFill>
                        <a:cs typeface="Arial" charset="0"/>
                      </a:rPr>
                      <a:t>R</a:t>
                    </a:r>
                    <a:r>
                      <a:rPr lang="en-US" sz="2000" baseline="-33000">
                        <a:solidFill>
                          <a:srgbClr val="000000"/>
                        </a:solidFill>
                        <a:cs typeface="Arial" charset="0"/>
                      </a:rPr>
                      <a:t>y,n</a:t>
                    </a:r>
                  </a:p>
                </p:txBody>
              </p:sp>
              <p:sp>
                <p:nvSpPr>
                  <p:cNvPr id="41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68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00" y="3120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3072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432" y="3600"/>
                <a:ext cx="3744" cy="432"/>
                <a:chOff x="432" y="3600"/>
                <a:chExt cx="3744" cy="432"/>
              </a:xfrm>
            </p:grpSpPr>
            <p:grpSp>
              <p:nvGrpSpPr>
                <p:cNvPr id="25" name="Group 71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32" name="Arc 69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rc 70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72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30" name="Arc 73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rc 74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75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28" name="Arc 76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rc 77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79"/>
              <p:cNvGrpSpPr>
                <a:grpSpLocks/>
              </p:cNvGrpSpPr>
              <p:nvPr/>
            </p:nvGrpSpPr>
            <p:grpSpPr bwMode="auto">
              <a:xfrm>
                <a:off x="1392" y="3600"/>
                <a:ext cx="3744" cy="432"/>
                <a:chOff x="432" y="3600"/>
                <a:chExt cx="3744" cy="432"/>
              </a:xfrm>
            </p:grpSpPr>
            <p:grpSp>
              <p:nvGrpSpPr>
                <p:cNvPr id="16" name="Group 80"/>
                <p:cNvGrpSpPr>
                  <a:grpSpLocks/>
                </p:cNvGrpSpPr>
                <p:nvPr/>
              </p:nvGrpSpPr>
              <p:grpSpPr bwMode="auto">
                <a:xfrm>
                  <a:off x="480" y="3648"/>
                  <a:ext cx="1810" cy="288"/>
                  <a:chOff x="480" y="3648"/>
                  <a:chExt cx="1810" cy="288"/>
                </a:xfrm>
              </p:grpSpPr>
              <p:sp>
                <p:nvSpPr>
                  <p:cNvPr id="23" name="Arc 81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rc 82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83"/>
                <p:cNvGrpSpPr>
                  <a:grpSpLocks/>
                </p:cNvGrpSpPr>
                <p:nvPr/>
              </p:nvGrpSpPr>
              <p:grpSpPr bwMode="auto">
                <a:xfrm>
                  <a:off x="2304" y="3648"/>
                  <a:ext cx="1872" cy="240"/>
                  <a:chOff x="480" y="3648"/>
                  <a:chExt cx="1810" cy="288"/>
                </a:xfrm>
              </p:grpSpPr>
              <p:sp>
                <p:nvSpPr>
                  <p:cNvPr id="21" name="Arc 84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Arc 85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86"/>
                <p:cNvGrpSpPr>
                  <a:grpSpLocks/>
                </p:cNvGrpSpPr>
                <p:nvPr/>
              </p:nvGrpSpPr>
              <p:grpSpPr bwMode="auto">
                <a:xfrm>
                  <a:off x="432" y="3600"/>
                  <a:ext cx="3744" cy="432"/>
                  <a:chOff x="480" y="3648"/>
                  <a:chExt cx="1810" cy="288"/>
                </a:xfrm>
              </p:grpSpPr>
              <p:sp>
                <p:nvSpPr>
                  <p:cNvPr id="19" name="Arc 87"/>
                  <p:cNvSpPr>
                    <a:spLocks/>
                  </p:cNvSpPr>
                  <p:nvPr/>
                </p:nvSpPr>
                <p:spPr bwMode="auto">
                  <a:xfrm flipV="1">
                    <a:off x="1392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Arc 88"/>
                  <p:cNvSpPr>
                    <a:spLocks/>
                  </p:cNvSpPr>
                  <p:nvPr/>
                </p:nvSpPr>
                <p:spPr bwMode="auto">
                  <a:xfrm flipH="1" flipV="1">
                    <a:off x="480" y="3648"/>
                    <a:ext cx="898" cy="288"/>
                  </a:xfrm>
                  <a:custGeom>
                    <a:avLst/>
                    <a:gdLst>
                      <a:gd name="T0" fmla="*/ 0 w 21279"/>
                      <a:gd name="T1" fmla="*/ 0 h 21600"/>
                      <a:gd name="T2" fmla="*/ 898 w 21279"/>
                      <a:gd name="T3" fmla="*/ 239 h 21600"/>
                      <a:gd name="T4" fmla="*/ 0 w 21279"/>
                      <a:gd name="T5" fmla="*/ 288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79" h="21600" fill="none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</a:path>
                      <a:path w="21279" h="21600" stroke="0" extrusionOk="0">
                        <a:moveTo>
                          <a:pt x="-1" y="0"/>
                        </a:moveTo>
                        <a:cubicBezTo>
                          <a:pt x="10498" y="0"/>
                          <a:pt x="19476" y="7548"/>
                          <a:pt x="21279" y="1789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76200" y="4160837"/>
              <a:ext cx="8686800" cy="2362200"/>
              <a:chOff x="48" y="2592"/>
              <a:chExt cx="5472" cy="1488"/>
            </a:xfrm>
          </p:grpSpPr>
          <p:sp>
            <p:nvSpPr>
              <p:cNvPr id="7" name="Oval 89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9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91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728" cy="13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92"/>
              <p:cNvSpPr txBox="1">
                <a:spLocks noChangeArrowheads="1"/>
              </p:cNvSpPr>
              <p:nvPr/>
            </p:nvSpPr>
            <p:spPr bwMode="auto">
              <a:xfrm>
                <a:off x="230" y="261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1</a:t>
                </a:r>
              </a:p>
            </p:txBody>
          </p:sp>
          <p:sp>
            <p:nvSpPr>
              <p:cNvPr id="11" name="Text Box 93"/>
              <p:cNvSpPr txBox="1">
                <a:spLocks noChangeArrowheads="1"/>
              </p:cNvSpPr>
              <p:nvPr/>
            </p:nvSpPr>
            <p:spPr bwMode="auto">
              <a:xfrm>
                <a:off x="3936" y="25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n</a:t>
                </a:r>
              </a:p>
            </p:txBody>
          </p:sp>
          <p:sp>
            <p:nvSpPr>
              <p:cNvPr id="12" name="Text Box 94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/>
                  <a:t>P</a:t>
                </a:r>
                <a:r>
                  <a:rPr lang="en-US" sz="2400" baseline="-2500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Multi-copy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</a:t>
                </a:r>
                <a:r>
                  <a:rPr lang="en-US" sz="2400" dirty="0" smtClean="0"/>
                  <a:t>ot </a:t>
                </a:r>
                <a:r>
                  <a:rPr lang="en-US" sz="2400" dirty="0"/>
                  <a:t>fault-tolerant.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Just </a:t>
                </a:r>
                <a:r>
                  <a:rPr lang="en-US" sz="2400" dirty="0" smtClean="0"/>
                  <a:t>read/write </a:t>
                </a:r>
                <a:r>
                  <a:rPr lang="en-US" sz="2400" dirty="0"/>
                  <a:t>objects.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Handle each shared variable independently.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Locate </a:t>
                </a:r>
                <a:r>
                  <a:rPr lang="en-US" sz="2400" dirty="0"/>
                  <a:t>each shared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at some known collection of processes,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𝑜𝑤𝑛𝑒𝑟𝑠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accesses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READ:</a:t>
                </a:r>
                <a:r>
                  <a:rPr lang="en-US" sz="2000" dirty="0"/>
                  <a:t>  Read any copy.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WRITE:</a:t>
                </a:r>
                <a:r>
                  <a:rPr lang="en-US" sz="2000" dirty="0"/>
                  <a:t>  Write all copies, asynchronously, in any order.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“Read-one, write-all.”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Can be faster than single-copy, </a:t>
                </a:r>
                <a:r>
                  <a:rPr lang="en-US" sz="2400" dirty="0" smtClean="0"/>
                  <a:t>most of the time, </a:t>
                </a:r>
                <a:r>
                  <a:rPr lang="en-US" sz="2400" dirty="0"/>
                  <a:t>if reading is much more common than writing.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E.g., in peer-to-peer systems, sharing files.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But, without some constraints, we get consistency issues…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1">
                <a:blip r:embed="rId2"/>
                <a:stretch>
                  <a:fillRect l="-963" t="-175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Bad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Multi-writer</a:t>
                </a:r>
                <a:r>
                  <a:rPr lang="en-US" sz="2400" dirty="0">
                    <a:solidFill>
                      <a:srgbClr val="990033"/>
                    </a:solidFill>
                  </a:rPr>
                  <a:t>, inconsistent order of WRITEs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 same shared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𝑜𝑤𝑛𝑒𝑟𝑠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 = {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}.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send write request messages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4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4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receive the write requests in different orders, so end up with different </a:t>
                </a:r>
                <a:r>
                  <a:rPr lang="en-US" sz="2000" dirty="0" smtClean="0"/>
                  <a:t>final values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Later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s may get either value, inconsistent.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Single-writer</a:t>
                </a:r>
                <a:r>
                  <a:rPr lang="en-US" sz="2400" dirty="0">
                    <a:solidFill>
                      <a:srgbClr val="990033"/>
                    </a:solidFill>
                  </a:rPr>
                  <a:t>, inconsistent READs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𝑜𝑤𝑛𝑒𝑟𝑠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 = {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}.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Writer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sends write request messages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Message arrives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which writes </a:t>
                </a:r>
                <a:r>
                  <a:rPr lang="en-US" sz="2000" dirty="0"/>
                  <a:t>its local copy.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Then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gets processed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getting the </a:t>
                </a:r>
                <a:r>
                  <a:rPr lang="en-US" sz="2000" dirty="0">
                    <a:solidFill>
                      <a:srgbClr val="990033"/>
                    </a:solidFill>
                  </a:rPr>
                  <a:t>new value.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Later,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happens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getting the </a:t>
                </a:r>
                <a:r>
                  <a:rPr lang="en-US" sz="2000" dirty="0">
                    <a:solidFill>
                      <a:srgbClr val="990033"/>
                    </a:solidFill>
                  </a:rPr>
                  <a:t>old value.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’s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write message arrives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 smtClean="0"/>
                  <a:t>, which writes </a:t>
                </a:r>
                <a:r>
                  <a:rPr lang="en-US" sz="2000" dirty="0"/>
                  <a:t>its local copy.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are sequential, </a:t>
                </a:r>
                <a:r>
                  <a:rPr lang="en-US" sz="2000" dirty="0"/>
                  <a:t>but are concurrent with the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Out-of order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behavior is not allowed by atomic R/W </a:t>
                </a:r>
                <a:r>
                  <a:rPr lang="en-US" sz="2000" dirty="0" smtClean="0"/>
                  <a:t>objects.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3"/>
                <a:stretch>
                  <a:fillRect l="-963" t="-220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Multi-copy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 we need some more clever protocols…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Idea:</a:t>
            </a:r>
            <a:r>
              <a:rPr lang="en-US" sz="2400" dirty="0"/>
              <a:t>  Use </a:t>
            </a:r>
            <a:r>
              <a:rPr lang="en-US" sz="2400" dirty="0">
                <a:solidFill>
                  <a:srgbClr val="990033"/>
                </a:solidFill>
              </a:rPr>
              <a:t>atomic transactions: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E.g., to do 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WRITE</a:t>
            </a:r>
            <a:r>
              <a:rPr lang="en-US" sz="2400" dirty="0" smtClean="0"/>
              <a:t>, </a:t>
            </a:r>
            <a:r>
              <a:rPr lang="en-US" sz="2400" dirty="0"/>
              <a:t>perform all the writes to all copies as a single atomic transaction, so that they appear to occur instantaneously, as far as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READ</a:t>
            </a:r>
            <a:r>
              <a:rPr lang="en-US" sz="2400" dirty="0"/>
              <a:t> operations can tell.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implement such a transaction using 2-phase locking: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Phase 1:  Lock all </a:t>
            </a:r>
            <a:r>
              <a:rPr lang="en-US" sz="2000" dirty="0" smtClean="0"/>
              <a:t>copies </a:t>
            </a:r>
            <a:r>
              <a:rPr lang="en-US" sz="2000" dirty="0"/>
              <a:t>and write them.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Phase 2:  Release all the 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Must solve </a:t>
            </a:r>
            <a:r>
              <a:rPr lang="en-US" sz="2400" dirty="0" smtClean="0"/>
              <a:t>deadlock problems for </a:t>
            </a:r>
            <a:r>
              <a:rPr lang="en-US" sz="2400" dirty="0"/>
              <a:t>lock acquisition.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Works because serialization point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WRITE</a:t>
            </a:r>
            <a:r>
              <a:rPr lang="en-US" sz="2400" dirty="0"/>
              <a:t> can be placed at a</a:t>
            </a:r>
            <a:r>
              <a:rPr lang="en-US" sz="2400" dirty="0" smtClean="0"/>
              <a:t> </a:t>
            </a:r>
            <a:r>
              <a:rPr lang="en-US" sz="2400" dirty="0"/>
              <a:t>“lock point”, </a:t>
            </a:r>
            <a:r>
              <a:rPr lang="en-US" sz="2400" dirty="0" smtClean="0"/>
              <a:t>when </a:t>
            </a:r>
            <a:r>
              <a:rPr lang="en-US" sz="2400" dirty="0"/>
              <a:t>all the locks </a:t>
            </a:r>
            <a:r>
              <a:rPr lang="en-US" sz="2400" dirty="0" smtClean="0"/>
              <a:t>are held.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Majority-voting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</a:t>
                </a:r>
                <a:r>
                  <a:rPr lang="en-US" sz="2400" dirty="0" smtClean="0"/>
                  <a:t>ot </a:t>
                </a:r>
                <a:r>
                  <a:rPr lang="en-US" sz="2400" dirty="0"/>
                  <a:t>fault-tolerant.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Just </a:t>
                </a:r>
                <a:r>
                  <a:rPr lang="en-US" sz="2400" dirty="0" smtClean="0"/>
                  <a:t>read/write </a:t>
                </a:r>
                <a:r>
                  <a:rPr lang="en-US" sz="2400" dirty="0"/>
                  <a:t>objects.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Handle each shared variable independently.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Locate </a:t>
                </a:r>
                <a:r>
                  <a:rPr lang="en-US" sz="2400" dirty="0"/>
                  <a:t>each shared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at some known collection of processes,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𝑜𝑤𝑛𝑒𝑟𝑠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accesses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READ:</a:t>
                </a:r>
                <a:r>
                  <a:rPr lang="en-US" sz="2000" dirty="0"/>
                  <a:t>  Read from a majority of copies.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WRITE:</a:t>
                </a:r>
                <a:r>
                  <a:rPr lang="en-US" sz="2000" dirty="0"/>
                  <a:t>  Write to a majority of copies.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R</a:t>
                </a:r>
                <a:r>
                  <a:rPr lang="en-US" sz="2400" dirty="0" smtClean="0"/>
                  <a:t>un </a:t>
                </a:r>
                <a:r>
                  <a:rPr lang="en-US" sz="2400" dirty="0"/>
                  <a:t>each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400" dirty="0"/>
                  <a:t> or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operation as </a:t>
                </a:r>
                <a:r>
                  <a:rPr lang="en-US" sz="2400" dirty="0"/>
                  <a:t>an atomic transaction, using an underlying concurrency-control strategy like 2-phase locking.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More precisely:…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r="-44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Majority-voting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800" dirty="0"/>
                  <a:t>Each copy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includes an integer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</m:oMath>
                </a14:m>
                <a:r>
                  <a:rPr lang="en-US" sz="2800" dirty="0"/>
                  <a:t>, initially 0, as well as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𝑣𝑎𝑙𝑢𝑒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for x.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/>
                  <a:t>How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𝑃</m:t>
                    </m:r>
                    <m:r>
                      <a:rPr lang="en-US" sz="2800" i="1" baseline="-25000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accesses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Performs an atomic transaction, implemented by 2-phase locking.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READ: 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Read from a majority of copies.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Return the value associated with the largest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tag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WRITE(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en-US" sz="2400" dirty="0"/>
                  <a:t>: 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First do an embedded-read of a majority of copies.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Determine the largest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/>
                  <a:t>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</a:rPr>
                      <m:t>+1) </m:t>
                    </m:r>
                  </m:oMath>
                </a14:m>
                <a:r>
                  <a:rPr lang="en-US" sz="2000" dirty="0"/>
                  <a:t>to a majority of copies.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Each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400" dirty="0"/>
                  <a:t> or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400" dirty="0"/>
                  <a:t> appears to be instantaneous, because </a:t>
                </a:r>
                <a:r>
                  <a:rPr lang="en-US" sz="2400" dirty="0" smtClean="0"/>
                  <a:t>the operations </a:t>
                </a:r>
                <a:r>
                  <a:rPr lang="en-US" sz="2400" dirty="0"/>
                  <a:t>are implemented as transactions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1259" t="-266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To see that this implements an atomic </a:t>
                </a:r>
                <a:r>
                  <a:rPr lang="en-US" sz="2400" dirty="0" smtClean="0"/>
                  <a:t>Read/Write object:</a:t>
                </a: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Choose serialization points for 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400" dirty="0"/>
                  <a:t> operations to be the serialization points for their transactions.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These are guaranteed by the transaction implementation, e.g., lock points for 2-phase locking.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Show that the </a:t>
                </a:r>
                <a:r>
                  <a:rPr lang="en-US" sz="2400" dirty="0" smtClean="0"/>
                  <a:t>operations </a:t>
                </a:r>
                <a:r>
                  <a:rPr lang="en-US" sz="2400" dirty="0"/>
                  <a:t>behave as if they occurred at their transactions’ serialization points: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000" dirty="0"/>
                  <a:t> operations are assigned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1,2,…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in order of their transactions’ serialization points.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or embedded-read obtains the largest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dirty="0" smtClean="0"/>
                  <a:t>was </a:t>
                </a:r>
                <a:r>
                  <a:rPr lang="en-US" sz="2000" dirty="0"/>
                  <a:t>written by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000" dirty="0"/>
                  <a:t> operation serialized before it (0 if there are none), together with the associated value for </a:t>
                </a:r>
                <a:r>
                  <a:rPr lang="en-US" sz="2000" dirty="0" smtClean="0"/>
                  <a:t>the object.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These </a:t>
                </a:r>
                <a:r>
                  <a:rPr lang="en-US" sz="2000" dirty="0" smtClean="0"/>
                  <a:t>statements both depend </a:t>
                </a:r>
                <a:r>
                  <a:rPr lang="en-US" sz="2000" dirty="0"/>
                  <a:t>on the </a:t>
                </a:r>
                <a:r>
                  <a:rPr lang="en-US" sz="2000" dirty="0" smtClean="0"/>
                  <a:t>key fact </a:t>
                </a:r>
                <a:r>
                  <a:rPr lang="en-US" sz="2000" dirty="0"/>
                  <a:t>that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each READ or embedded-read reads a majority of the copies, the largest tag gets written to a majority of the copies, and all majorities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963" t="-167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8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still not fault-tolerant: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Because standard </a:t>
            </a:r>
            <a:r>
              <a:rPr lang="en-US" sz="2000" dirty="0"/>
              <a:t>transaction </a:t>
            </a:r>
            <a:r>
              <a:rPr lang="en-US" sz="2000" dirty="0" smtClean="0"/>
              <a:t>implementations </a:t>
            </a:r>
            <a:r>
              <a:rPr lang="en-US" sz="2000" dirty="0"/>
              <a:t>like 2-phase locking aren’t fault-tolerant.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process that fails while holding locks “kills” the locked objects.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generalize majorities to </a:t>
            </a:r>
            <a:r>
              <a:rPr lang="en-US" sz="2400" dirty="0">
                <a:solidFill>
                  <a:srgbClr val="990033"/>
                </a:solidFill>
              </a:rPr>
              <a:t>quorum configurations.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Quorum configuration: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set of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read-quorums</a:t>
            </a:r>
            <a:r>
              <a:rPr lang="en-US" sz="2000" dirty="0"/>
              <a:t>, finite subsets of process indices,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set of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write-quorums</a:t>
            </a:r>
            <a:r>
              <a:rPr lang="en-US" sz="2000" dirty="0"/>
              <a:t>, finite subsets of process indices, such that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 </a:t>
            </a:r>
            <a:r>
              <a:rPr lang="en-US" sz="2000" dirty="0">
                <a:sym typeface="Symbol" pitchFamily="18" charset="2"/>
              </a:rPr>
              <a:t> W   for every read-quorum R and write-quorum W.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READ</a:t>
            </a:r>
            <a:r>
              <a:rPr lang="en-US" sz="2400" dirty="0">
                <a:sym typeface="Symbol" pitchFamily="18" charset="2"/>
              </a:rPr>
              <a:t> operation accesses any read-quorum.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WRITE</a:t>
            </a:r>
            <a:r>
              <a:rPr lang="en-US" sz="2400" dirty="0">
                <a:sym typeface="Symbol" pitchFamily="18" charset="2"/>
              </a:rPr>
              <a:t> operation accesses both a read-quorum and a write-quorum (in its two phases).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Allows tuning for smaller read-quorums, which can speed up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READ</a:t>
            </a:r>
            <a:r>
              <a:rPr lang="en-US" sz="2400" dirty="0">
                <a:sym typeface="Symbol" pitchFamily="18" charset="2"/>
              </a:rPr>
              <a:t>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E.g., read-one, </a:t>
            </a:r>
            <a:r>
              <a:rPr lang="en-US" sz="2000" dirty="0" smtClean="0">
                <a:sym typeface="Symbol" pitchFamily="18" charset="2"/>
              </a:rPr>
              <a:t>write-all.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82962"/>
          </a:xfrm>
        </p:spPr>
        <p:txBody>
          <a:bodyPr/>
          <a:lstStyle/>
          <a:p>
            <a:r>
              <a:rPr lang="en-US"/>
              <a:t>Fault-tolerant simulation of shared memory in distributed networks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57200" y="4497599"/>
            <a:ext cx="7132320" cy="1920240"/>
            <a:chOff x="533400" y="2438400"/>
            <a:chExt cx="8280400" cy="2743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33400" y="2438400"/>
              <a:ext cx="2362200" cy="2743200"/>
              <a:chOff x="4176" y="768"/>
              <a:chExt cx="1488" cy="1728"/>
            </a:xfrm>
          </p:grpSpPr>
          <p:grpSp>
            <p:nvGrpSpPr>
              <p:cNvPr id="41" name="Group 5"/>
              <p:cNvGrpSpPr>
                <a:grpSpLocks/>
              </p:cNvGrpSpPr>
              <p:nvPr/>
            </p:nvGrpSpPr>
            <p:grpSpPr bwMode="auto">
              <a:xfrm>
                <a:off x="4176" y="768"/>
                <a:ext cx="1488" cy="1728"/>
                <a:chOff x="4032" y="864"/>
                <a:chExt cx="1488" cy="1728"/>
              </a:xfrm>
            </p:grpSpPr>
            <p:grpSp>
              <p:nvGrpSpPr>
                <p:cNvPr id="43" name="Group 6"/>
                <p:cNvGrpSpPr>
                  <a:grpSpLocks/>
                </p:cNvGrpSpPr>
                <p:nvPr/>
              </p:nvGrpSpPr>
              <p:grpSpPr bwMode="auto">
                <a:xfrm>
                  <a:off x="4080" y="864"/>
                  <a:ext cx="1440" cy="1728"/>
                  <a:chOff x="4080" y="864"/>
                  <a:chExt cx="1440" cy="1728"/>
                </a:xfrm>
              </p:grpSpPr>
              <p:sp>
                <p:nvSpPr>
                  <p:cNvPr id="5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864"/>
                    <a:ext cx="1440" cy="172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82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15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54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148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2</a:t>
                    </a:r>
                  </a:p>
                </p:txBody>
              </p:sp>
              <p:sp>
                <p:nvSpPr>
                  <p:cNvPr id="55" name="Oval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2" y="2016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p</a:t>
                    </a:r>
                    <a:r>
                      <a:rPr lang="en-US" baseline="-25000"/>
                      <a:t>n</a:t>
                    </a:r>
                  </a:p>
                </p:txBody>
              </p:sp>
              <p:sp>
                <p:nvSpPr>
                  <p:cNvPr id="5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344"/>
                    <a:ext cx="48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536"/>
                    <a:ext cx="48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80"/>
                    <a:ext cx="52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2016"/>
                    <a:ext cx="48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34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1</a:t>
                    </a:r>
                  </a:p>
                </p:txBody>
              </p:sp>
              <p:sp>
                <p:nvSpPr>
                  <p:cNvPr id="6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824"/>
                    <a:ext cx="288" cy="288"/>
                  </a:xfrm>
                  <a:prstGeom prst="rect">
                    <a:avLst/>
                  </a:prstGeom>
                  <a:solidFill>
                    <a:srgbClr val="E4BBB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20" tIns="45711" rIns="91420" bIns="45711" anchor="ctr"/>
                  <a:lstStyle/>
                  <a:p>
                    <a:pPr algn="ctr"/>
                    <a:r>
                      <a:rPr lang="en-US"/>
                      <a:t>x</a:t>
                    </a:r>
                    <a:r>
                      <a:rPr lang="en-US" baseline="-25000"/>
                      <a:t>2</a:t>
                    </a:r>
                  </a:p>
                </p:txBody>
              </p:sp>
            </p:grp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4032" y="1248"/>
                  <a:ext cx="240" cy="960"/>
                  <a:chOff x="4032" y="1248"/>
                  <a:chExt cx="240" cy="960"/>
                </a:xfrm>
              </p:grpSpPr>
              <p:sp>
                <p:nvSpPr>
                  <p:cNvPr id="4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4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11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20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58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4790" y="93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0" tIns="45711" rIns="91420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A</a:t>
                </a:r>
              </a:p>
            </p:txBody>
          </p:sp>
        </p:grp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76600" y="38862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7"/>
            <p:cNvGrpSpPr>
              <a:grpSpLocks noChangeAspect="1"/>
            </p:cNvGrpSpPr>
            <p:nvPr/>
          </p:nvGrpSpPr>
          <p:grpSpPr bwMode="auto">
            <a:xfrm>
              <a:off x="4343400" y="2819400"/>
              <a:ext cx="4470400" cy="2241550"/>
              <a:chOff x="431" y="1504"/>
              <a:chExt cx="5618" cy="2817"/>
            </a:xfrm>
          </p:grpSpPr>
          <p:grpSp>
            <p:nvGrpSpPr>
              <p:cNvPr id="8" name="Group 28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sp>
              <p:nvSpPr>
                <p:cNvPr id="1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592" y="2160"/>
                  <a:ext cx="1296" cy="288"/>
                </a:xfrm>
                <a:prstGeom prst="ellipse">
                  <a:avLst/>
                </a:prstGeom>
                <a:solidFill>
                  <a:srgbClr val="FF9999"/>
                </a:solidFill>
                <a:ln w="18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8990" tIns="53994" rIns="98990" bIns="53994" anchor="ctr" anchorCtr="1"/>
                <a:lstStyle/>
                <a:p>
                  <a:pPr algn="ctr" defTabSz="457200" hangingPunct="0">
                    <a:lnSpc>
                      <a:spcPct val="104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723900" algn="l"/>
                      <a:tab pos="1447800" algn="l"/>
                    </a:tabLst>
                  </a:pPr>
                  <a:r>
                    <a:rPr lang="en-US" sz="2200">
                      <a:solidFill>
                        <a:srgbClr val="000000"/>
                      </a:solidFill>
                      <a:cs typeface="Arial" charset="0"/>
                    </a:rPr>
                    <a:t>C</a:t>
                  </a:r>
                  <a:r>
                    <a:rPr lang="en-US" sz="2200" baseline="-33000">
                      <a:solidFill>
                        <a:srgbClr val="000000"/>
                      </a:solidFill>
                      <a:cs typeface="Arial" charset="0"/>
                    </a:rPr>
                    <a:t>2,1</a:t>
                  </a:r>
                </a:p>
              </p:txBody>
            </p:sp>
            <p:grpSp>
              <p:nvGrpSpPr>
                <p:cNvPr id="14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grpSp>
                <p:nvGrpSpPr>
                  <p:cNvPr id="15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2" y="1504"/>
                    <a:ext cx="5617" cy="2817"/>
                    <a:chOff x="432" y="1504"/>
                    <a:chExt cx="5617" cy="2817"/>
                  </a:xfrm>
                </p:grpSpPr>
                <p:sp>
                  <p:nvSpPr>
                    <p:cNvPr id="18" name="Oval 3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52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9" name="Oval 3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592" y="1584"/>
                      <a:ext cx="1296" cy="28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cs typeface="Arial" charset="0"/>
                        </a:rPr>
                        <a:t>C</a:t>
                      </a:r>
                      <a:r>
                        <a:rPr lang="en-US" sz="2200" baseline="-33000">
                          <a:solidFill>
                            <a:srgbClr val="000000"/>
                          </a:solidFill>
                          <a:cs typeface="Arial" charset="0"/>
                        </a:rPr>
                        <a:t>1,2</a:t>
                      </a:r>
                    </a:p>
                  </p:txBody>
                </p:sp>
                <p:sp>
                  <p:nvSpPr>
                    <p:cNvPr id="20" name="Oval 3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4" y="1584"/>
                      <a:ext cx="864" cy="86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8990" tIns="53994" rIns="98990" bIns="53994" anchor="ctr" anchorCtr="1"/>
                    <a:lstStyle/>
                    <a:p>
                      <a:pPr algn="ctr" defTabSz="457200" hangingPunct="0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cs typeface="Arial" charset="0"/>
                        </a:rPr>
                        <a:t>p</a:t>
                      </a:r>
                      <a:r>
                        <a:rPr lang="en-US" sz="2000" baseline="-33000" dirty="0">
                          <a:solidFill>
                            <a:srgbClr val="000000"/>
                          </a:solidFill>
                          <a:cs typeface="Arial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1" name="Line 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1872"/>
                      <a:ext cx="720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3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327" y="2160"/>
                      <a:ext cx="722" cy="1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Oval 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52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Oval 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28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Oval 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64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040" y="2880"/>
                      <a:ext cx="288" cy="1008"/>
                    </a:xfrm>
                    <a:prstGeom prst="ellipse">
                      <a:avLst/>
                    </a:prstGeom>
                    <a:solidFill>
                      <a:srgbClr val="FF9999"/>
                    </a:solidFill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40" y="2448"/>
                      <a:ext cx="144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727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5039" y="3888"/>
                      <a:ext cx="146" cy="432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295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4607" y="3887"/>
                      <a:ext cx="146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296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608" y="2447"/>
                      <a:ext cx="144" cy="434"/>
                    </a:xfrm>
                    <a:prstGeom prst="line">
                      <a:avLst/>
                    </a:prstGeom>
                    <a:noFill/>
                    <a:ln w="1836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Text Box 4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1020000">
                      <a:off x="1931" y="1521"/>
                      <a:ext cx="783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6" name="Text Box 5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900000">
                      <a:off x="3803" y="2273"/>
                      <a:ext cx="780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7" name="Text Box 5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720000">
                      <a:off x="3669" y="1504"/>
                      <a:ext cx="932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836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8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840000">
                      <a:off x="1913" y="2308"/>
                      <a:ext cx="929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  <a:tab pos="14478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39" name="Text Box 5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83" y="1626"/>
                      <a:ext cx="525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  <p:sp>
                  <p:nvSpPr>
                    <p:cNvPr id="40" name="Text Box 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432" y="2202"/>
                      <a:ext cx="764" cy="2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89991" tIns="44996" rIns="89991" bIns="44996"/>
                    <a:lstStyle>
                      <a:lvl1pPr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57200" eaLnBrk="0" hangingPunct="0"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39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eaLnBrk="1">
                        <a:lnSpc>
                          <a:spcPct val="104000"/>
                        </a:lnSpc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endParaRPr lang="en-US" baseline="-33000">
                        <a:solidFill>
                          <a:srgbClr val="000000"/>
                        </a:solidFill>
                        <a:cs typeface="Arial" charset="0"/>
                      </a:endParaRPr>
                    </a:p>
                  </p:txBody>
                </p:sp>
              </p:grpSp>
              <p:sp>
                <p:nvSpPr>
                  <p:cNvPr id="16" name="Line 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6" y="1727"/>
                    <a:ext cx="576" cy="146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888" y="1728"/>
                    <a:ext cx="576" cy="14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Line 5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15" y="2159"/>
                <a:ext cx="578" cy="146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3887" y="2160"/>
                <a:ext cx="578" cy="14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59"/>
              <p:cNvSpPr>
                <a:spLocks noChangeAspect="1" noChangeShapeType="1"/>
              </p:cNvSpPr>
              <p:nvPr/>
            </p:nvSpPr>
            <p:spPr bwMode="auto">
              <a:xfrm>
                <a:off x="432" y="1872"/>
                <a:ext cx="720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431" y="2160"/>
                <a:ext cx="722" cy="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93641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Fault-tolerant simulation of shared memory in distributed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66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Attiya</a:t>
                </a:r>
                <a:r>
                  <a:rPr lang="en-US" sz="2400" dirty="0">
                    <a:solidFill>
                      <a:srgbClr val="006600"/>
                    </a:solidFill>
                  </a:rPr>
                  <a:t>, Bar-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Noy</a:t>
                </a:r>
                <a:r>
                  <a:rPr lang="en-US" sz="2400" dirty="0">
                    <a:solidFill>
                      <a:srgbClr val="0066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Dolev</a:t>
                </a:r>
                <a:r>
                  <a:rPr lang="en-US" sz="2400" dirty="0">
                    <a:solidFill>
                      <a:srgbClr val="006600"/>
                    </a:solidFill>
                  </a:rPr>
                  <a:t>], </a:t>
                </a:r>
                <a:r>
                  <a:rPr lang="en-US" sz="2400" dirty="0"/>
                  <a:t>2011 </a:t>
                </a:r>
                <a:r>
                  <a:rPr lang="en-US" sz="2400" dirty="0" err="1"/>
                  <a:t>Dijkstra</a:t>
                </a:r>
                <a:r>
                  <a:rPr lang="en-US" sz="2400" dirty="0"/>
                  <a:t> Prize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Tolerates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stopping failures</a:t>
                </a:r>
                <a:r>
                  <a:rPr lang="en-US" sz="2400" dirty="0" smtClean="0"/>
                  <a:t>, works </a:t>
                </a:r>
                <a:r>
                  <a:rPr lang="en-US" sz="2400" dirty="0" smtClean="0"/>
                  <a:t>provided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&gt; 2</m:t>
                    </m:r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Assume reliable channels.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Just for read/write objects, in fact, </a:t>
                </a:r>
                <a:r>
                  <a:rPr lang="en-US" sz="2400" dirty="0">
                    <a:solidFill>
                      <a:srgbClr val="990033"/>
                    </a:solidFill>
                  </a:rPr>
                  <a:t>1-writer multi-reader</a:t>
                </a:r>
                <a:r>
                  <a:rPr lang="en-US" sz="2400" dirty="0"/>
                  <a:t> objects </a:t>
                </a:r>
                <a:r>
                  <a:rPr lang="en-US" sz="2400" dirty="0" smtClean="0"/>
                  <a:t>(not hard to </a:t>
                </a:r>
                <a:r>
                  <a:rPr lang="en-US" sz="2400" dirty="0"/>
                  <a:t>extend to </a:t>
                </a:r>
                <a:r>
                  <a:rPr lang="en-US" sz="2400" dirty="0" smtClean="0"/>
                  <a:t>MWMR, see HW).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Modeling failures: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 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𝑠𝑡𝑜𝑝</m:t>
                    </m:r>
                    <m:r>
                      <a:rPr lang="en-US" sz="2000" i="1" baseline="-25000" dirty="0" err="1">
                        <a:solidFill>
                          <a:srgbClr val="990033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 </a:t>
                </a:r>
                <a:r>
                  <a:rPr lang="en-US" sz="2000" dirty="0"/>
                  <a:t>input at each external port (of the shared-memory system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 or of the network system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𝑠𝑡𝑜𝑝</m:t>
                    </m:r>
                    <m:r>
                      <a:rPr lang="en-US" sz="2000" i="1" baseline="-25000" dirty="0" err="1">
                        <a:solidFill>
                          <a:srgbClr val="990033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 </a:t>
                </a:r>
                <a:r>
                  <a:rPr lang="en-US" sz="2000" dirty="0"/>
                  <a:t>disables all locally-controlled actions of process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in either system.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Does not affect messages in transit (in system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 What is guaranteed by the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[ABD]</a:t>
                </a:r>
                <a:r>
                  <a:rPr lang="en-US" sz="2400" dirty="0"/>
                  <a:t> simulation</a:t>
                </a:r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56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5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vs.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990033"/>
                </a:solidFill>
              </a:rPr>
              <a:t>Simulating shared memory in distributed networks: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popular </a:t>
            </a:r>
            <a:r>
              <a:rPr lang="en-US" sz="2400" dirty="0"/>
              <a:t>method for simplifying distributed programming.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Distributed </a:t>
            </a:r>
            <a:r>
              <a:rPr lang="en-US" sz="2400" dirty="0" smtClean="0"/>
              <a:t>Shared </a:t>
            </a:r>
            <a:r>
              <a:rPr lang="en-US" sz="2400" dirty="0"/>
              <a:t>M</a:t>
            </a:r>
            <a:r>
              <a:rPr lang="en-US" sz="2400" dirty="0" smtClean="0"/>
              <a:t>emory </a:t>
            </a:r>
            <a:r>
              <a:rPr lang="en-US" sz="2400" dirty="0"/>
              <a:t>(DSM).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Easy if there are no failures.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Possible if n &gt; 2f; impossible if n </a:t>
            </a:r>
            <a:r>
              <a:rPr lang="en-US" sz="2400" dirty="0">
                <a:sym typeface="Symbol" pitchFamily="18" charset="2"/>
              </a:rPr>
              <a:t> 2f.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[</a:t>
            </a:r>
            <a:r>
              <a:rPr lang="en-US" sz="2400" dirty="0" err="1">
                <a:solidFill>
                  <a:srgbClr val="006600"/>
                </a:solidFill>
                <a:sym typeface="Symbol" pitchFamily="18" charset="2"/>
              </a:rPr>
              <a:t>Attiya</a:t>
            </a: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, Bar-</a:t>
            </a:r>
            <a:r>
              <a:rPr lang="en-US" sz="2400" dirty="0" err="1">
                <a:solidFill>
                  <a:srgbClr val="006600"/>
                </a:solidFill>
                <a:sym typeface="Symbol" pitchFamily="18" charset="2"/>
              </a:rPr>
              <a:t>Noy</a:t>
            </a: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6600"/>
                </a:solidFill>
                <a:sym typeface="Symbol" pitchFamily="18" charset="2"/>
              </a:rPr>
              <a:t>Dolev</a:t>
            </a:r>
            <a:r>
              <a:rPr lang="en-US" sz="2400" dirty="0">
                <a:solidFill>
                  <a:srgbClr val="006600"/>
                </a:solidFill>
                <a:sym typeface="Symbol" pitchFamily="18" charset="2"/>
              </a:rPr>
              <a:t>]</a:t>
            </a:r>
            <a:r>
              <a:rPr lang="en-US" sz="2400" dirty="0">
                <a:sym typeface="Symbol" pitchFamily="18" charset="2"/>
              </a:rPr>
              <a:t> fault-tolerant algorithm.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990033"/>
                </a:solidFill>
              </a:rPr>
              <a:t>Simulating networks using shared memory: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Easier, because shared memory is “more powerful”.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Works for any number of </a:t>
            </a:r>
            <a:r>
              <a:rPr lang="en-US" sz="2400" dirty="0" smtClean="0"/>
              <a:t>processes and failures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Useful mainly for lower bounds, impossibility results.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Carry over impossibility results for </a:t>
            </a:r>
            <a:r>
              <a:rPr lang="en-US" sz="2000" dirty="0" smtClean="0"/>
              <a:t>the shared </a:t>
            </a:r>
            <a:r>
              <a:rPr lang="en-US" sz="2000" dirty="0"/>
              <a:t>memory model to </a:t>
            </a:r>
            <a:r>
              <a:rPr lang="en-US" sz="2000" dirty="0" smtClean="0"/>
              <a:t>the network </a:t>
            </a:r>
            <a:r>
              <a:rPr lang="en-US" sz="2000" dirty="0"/>
              <a:t>model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for fault-tolerant consensus.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07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dirty="0"/>
              <a:t>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Tolerates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stopping failures</a:t>
                </a:r>
                <a:r>
                  <a:rPr lang="en-US" sz="2400" dirty="0" smtClean="0"/>
                  <a:t>,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&gt; 2</m:t>
                    </m:r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For any execution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network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there is an execution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shared-memory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such that: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= 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and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000" i="1" baseline="-25000" dirty="0" err="1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events occur for 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Moreover,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is fair and contains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baseline="-25000" dirty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events for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different ports,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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is also fair.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This means that in the simulated shared-memory execution, all non-failed processes continue taking steps---the failed processes in the network system don’t introduce any new blocking.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Assume shared-memory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has only </a:t>
                </a:r>
                <a:r>
                  <a:rPr lang="en-US" sz="2400" dirty="0">
                    <a:solidFill>
                      <a:srgbClr val="990033"/>
                    </a:solidFill>
                  </a:rPr>
                  <a:t>1-writer multi-reader</a:t>
                </a:r>
                <a:r>
                  <a:rPr lang="en-US" sz="2400" dirty="0"/>
                  <a:t> read/write shared variables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963" t="-2517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32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Tolerates f stopping failures, for n &gt; 2f.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Implement </a:t>
                </a:r>
                <a:r>
                  <a:rPr lang="en-US" sz="2400" dirty="0" smtClean="0"/>
                  <a:t>an atomic </a:t>
                </a:r>
                <a:r>
                  <a:rPr lang="en-US" sz="2400" dirty="0"/>
                  <a:t>object for each shared variable x, then combine.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No transactions, no synchronization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.   </a:t>
                </a:r>
                <a:r>
                  <a:rPr lang="en-US" sz="2400" dirty="0" smtClean="0"/>
                  <a:t>Operations interleave at very fine granularity.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Each process keeps: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</m:oMath>
                </a14:m>
                <a:r>
                  <a:rPr lang="en-US" sz="2000" dirty="0"/>
                  <a:t>, a value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, initially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endParaRPr lang="en-US" sz="2000" baseline="-25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</m:oMath>
                </a14:m>
                <a:r>
                  <a:rPr lang="en-US" sz="2000" dirty="0"/>
                  <a:t>, initially 0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 </a:t>
                </a:r>
                <a:r>
                  <a:rPr lang="en-US" sz="2400" dirty="0">
                    <a:solidFill>
                      <a:srgbClr val="990033"/>
                    </a:solidFill>
                  </a:rPr>
                  <a:t>WRITE(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):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be the first unused tag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knows this because it’s the only writer, </a:t>
                </a:r>
                <a:r>
                  <a:rPr lang="en-US" sz="2000" dirty="0" smtClean="0"/>
                  <a:t>hence </a:t>
                </a:r>
                <a:r>
                  <a:rPr lang="en-US" sz="2000" dirty="0"/>
                  <a:t>the only process generating tags).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Set local variables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𝑣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).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Send message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(“</m:t>
                    </m:r>
                    <m:r>
                      <a:rPr lang="en-US" sz="2000" i="1" dirty="0" smtClean="0">
                        <a:latin typeface="Cambria Math"/>
                      </a:rPr>
                      <m:t>𝑤𝑟𝑖𝑡𝑒</m:t>
                    </m:r>
                    <m:r>
                      <a:rPr lang="en-US" sz="2000" i="1" dirty="0" smtClean="0">
                        <a:latin typeface="Cambria Math"/>
                      </a:rPr>
                      <m:t>”, </m:t>
                    </m:r>
                    <m:r>
                      <a:rPr lang="en-US" sz="2000" i="1" dirty="0" err="1">
                        <a:latin typeface="Cambria Math"/>
                      </a:rPr>
                      <m:t>𝑣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to all other processes.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When anyone receives such a message: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Updates local variables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>
                        <a:latin typeface="Cambria Math"/>
                      </a:rPr>
                      <m:t>𝑣</m:t>
                    </m:r>
                    <m:r>
                      <a:rPr lang="en-US" sz="1800" i="1" dirty="0" err="1">
                        <a:latin typeface="Cambria Math"/>
                      </a:rPr>
                      <m:t>,</m:t>
                    </m:r>
                    <m:r>
                      <a:rPr lang="en-US" sz="1800" i="1" dirty="0" err="1">
                        <a:latin typeface="Cambria Math"/>
                      </a:rPr>
                      <m:t>𝑡</m:t>
                    </m:r>
                    <m:r>
                      <a:rPr lang="en-US" sz="1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𝑡</m:t>
                    </m:r>
                    <m:r>
                      <a:rPr lang="en-US" sz="1800" i="1" dirty="0" smtClean="0">
                        <a:latin typeface="Cambria Math"/>
                      </a:rPr>
                      <m:t> &gt;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In any case, sends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𝑃</m:t>
                    </m:r>
                    <m:r>
                      <a:rPr lang="en-US" sz="1800" i="1" baseline="-25000" dirty="0">
                        <a:latin typeface="Cambria Math"/>
                      </a:rPr>
                      <m:t>1</m:t>
                    </m:r>
                    <m: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knows a majority have </a:t>
                </a:r>
                <a:r>
                  <a:rPr lang="en-US" sz="2000" dirty="0" smtClean="0"/>
                  <a:t>received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𝑣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000" dirty="0"/>
                  <a:t>returns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3"/>
                <a:stretch>
                  <a:fillRect l="-963" t="-2140" r="-1630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334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  <m:r>
                      <a:rPr lang="en-US" sz="2800" i="1" baseline="-25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does a </a:t>
                </a:r>
                <a:r>
                  <a:rPr lang="en-US" sz="2800" dirty="0">
                    <a:solidFill>
                      <a:srgbClr val="990033"/>
                    </a:solidFill>
                  </a:rPr>
                  <a:t>READ: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Read own copy;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𝑟𝑒𝑎𝑑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messages to all other processes.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anyone receives this message, responds with its current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𝑣𝑎𝑙</m:t>
                    </m:r>
                    <m:r>
                      <a:rPr lang="en-US" sz="240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has heard from a majority, prepares to </a:t>
                </a:r>
                <a:r>
                  <a:rPr lang="en-US" sz="24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pair </a:t>
                </a:r>
                <a:r>
                  <a:rPr lang="en-US" sz="2400" dirty="0" smtClean="0"/>
                  <a:t>it has seen with </a:t>
                </a:r>
                <a:r>
                  <a:rPr lang="en-US" sz="2400" dirty="0"/>
                  <a:t>the largest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However, before returning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propagates this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 </a:t>
                </a:r>
                <a:r>
                  <a:rPr lang="en-US" sz="2000" dirty="0" smtClean="0"/>
                  <a:t>in </a:t>
                </a:r>
                <a:r>
                  <a:rPr lang="en-US" sz="2000" dirty="0">
                    <a:solidFill>
                      <a:srgbClr val="0066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Vitanyi</a:t>
                </a:r>
                <a:r>
                  <a:rPr lang="en-US" sz="2000" dirty="0">
                    <a:solidFill>
                      <a:srgbClr val="006600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Awerbuch</a:t>
                </a:r>
                <a:r>
                  <a:rPr lang="en-US" sz="2000" dirty="0">
                    <a:solidFill>
                      <a:srgbClr val="006600"/>
                    </a:solidFill>
                  </a:rPr>
                  <a:t>]</a:t>
                </a:r>
                <a:r>
                  <a:rPr lang="en-US" sz="2000" dirty="0"/>
                  <a:t> algorithm.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 smtClean="0"/>
                  <a:t>For the same </a:t>
                </a:r>
                <a:r>
                  <a:rPr lang="en-US" sz="2000" dirty="0"/>
                  <a:t>reason (prevent out-of-order reads).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anyone receives this propagated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):</m:t>
                    </m:r>
                  </m:oMath>
                </a14:m>
                <a:endParaRPr lang="en-US" sz="2400" dirty="0"/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Updates local variables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𝑣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𝑡𝑎𝑔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𝑎𝑐𝑘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knows a majority have received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/>
                  <a:t>returns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334000"/>
              </a:xfrm>
              <a:blipFill rotWithShape="1">
                <a:blip r:embed="rId2"/>
                <a:stretch>
                  <a:fillRect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ABD algorithm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4292600" y="1592263"/>
            <a:ext cx="4608513" cy="525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READERS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on read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readtag := readtag+1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send “read(readtag)” to all other processes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  - wait for ack from majority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let t be largest tag received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if t &gt; tag then (val,tag) := (v,t)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  where v is value received with t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send “propagate(val,tag,readtag)” to all readers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  - wait for ack from majority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return val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600">
              <a:solidFill>
                <a:srgbClr val="000000"/>
              </a:solidFill>
              <a:cs typeface="Arial" charset="0"/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ALL PROCESSES 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on receiving “read(rt)” from </a:t>
            </a:r>
            <a:r>
              <a:rPr lang="en-US" sz="1600" baseline="-33000">
                <a:solidFill>
                  <a:srgbClr val="000000"/>
                </a:solidFill>
                <a:cs typeface="Arial" charset="0"/>
              </a:rPr>
              <a:t>j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send “read-ack(val,tag,rt)” to j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600">
              <a:solidFill>
                <a:srgbClr val="000000"/>
              </a:solidFill>
              <a:cs typeface="Arial" charset="0"/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READERS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on receiving “propagate(v,t)” from j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if t &gt; tag then (val,tag) := (v,t)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send “prop-ack(t)” to j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414338" y="3124200"/>
            <a:ext cx="3357562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WRITER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on write(v)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val,tag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 := (v,tag+1)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send “write(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val,tag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)” to all readers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- wait for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ack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 from majority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ack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600" dirty="0">
              <a:solidFill>
                <a:srgbClr val="000000"/>
              </a:solidFill>
              <a:cs typeface="Arial" charset="0"/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READERS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on receiving “write(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v,t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)” from writer 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if t &gt; tag then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val,tag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 := (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v,t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  send “write-</a:t>
            </a: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ack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(t)” to writer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61950" y="1593850"/>
            <a:ext cx="31273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STATE </a:t>
            </a:r>
            <a:r>
              <a:rPr lang="en-US" sz="1600" dirty="0" smtClean="0">
                <a:solidFill>
                  <a:srgbClr val="000000"/>
                </a:solidFill>
                <a:cs typeface="Arial" charset="0"/>
              </a:rPr>
              <a:t>VARIABLES</a:t>
            </a:r>
            <a:endParaRPr lang="en-US" sz="1600" dirty="0">
              <a:solidFill>
                <a:srgbClr val="000000"/>
              </a:solidFill>
              <a:cs typeface="Arial" charset="0"/>
            </a:endParaRP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: V, initially v</a:t>
            </a:r>
            <a:r>
              <a:rPr lang="en-US" sz="1600" baseline="-33000" dirty="0">
                <a:solidFill>
                  <a:srgbClr val="000000"/>
                </a:solidFill>
                <a:cs typeface="Arial" charset="0"/>
              </a:rPr>
              <a:t>0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tag: </a:t>
            </a: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initially 0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cs typeface="Arial" charset="0"/>
              </a:rPr>
              <a:t>readtag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cs typeface="Arial" charset="0"/>
              </a:rPr>
              <a:t>, initially 0</a:t>
            </a:r>
          </a:p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lots of “bookkeeping” variables</a:t>
            </a:r>
          </a:p>
        </p:txBody>
      </p:sp>
    </p:spTree>
    <p:extLst>
      <p:ext uri="{BB962C8B-B14F-4D97-AF65-F5344CB8AC3E}">
        <p14:creationId xmlns:p14="http://schemas.microsoft.com/office/powerpoint/2010/main" val="192218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Correctness of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sz="3600" dirty="0"/>
              <a:t>atomic object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Well-</a:t>
                </a:r>
                <a:r>
                  <a:rPr lang="en-US" sz="2400" dirty="0" err="1"/>
                  <a:t>formedness</a:t>
                </a:r>
                <a:r>
                  <a:rPr lang="en-US" sz="2400" dirty="0"/>
                  <a:t> (</a:t>
                </a:r>
                <a:r>
                  <a:rPr lang="en-US" sz="2400" dirty="0" smtClean="0"/>
                  <a:t>yes)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-failure termination,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&gt; 2</m:t>
                    </m:r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(yes)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Atomicity:</a:t>
                </a:r>
                <a:r>
                  <a:rPr lang="en-US" sz="24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Algorithm is similar to </a:t>
                </a:r>
                <a:r>
                  <a:rPr lang="en-US" sz="2000" dirty="0">
                    <a:solidFill>
                      <a:srgbClr val="006600"/>
                    </a:solidFill>
                    <a:sym typeface="Symbol" pitchFamily="18" charset="2"/>
                  </a:rPr>
                  <a:t>[</a:t>
                </a:r>
                <a:r>
                  <a:rPr lang="en-US" sz="2000" dirty="0" err="1">
                    <a:solidFill>
                      <a:srgbClr val="006600"/>
                    </a:solidFill>
                    <a:sym typeface="Symbol" pitchFamily="18" charset="2"/>
                  </a:rPr>
                  <a:t>Vitanyi</a:t>
                </a:r>
                <a:r>
                  <a:rPr lang="en-US" sz="2000" dirty="0">
                    <a:solidFill>
                      <a:srgbClr val="006600"/>
                    </a:solidFill>
                    <a:sym typeface="Symbol" pitchFamily="18" charset="2"/>
                  </a:rPr>
                  <a:t>, </a:t>
                </a:r>
                <a:r>
                  <a:rPr lang="en-US" sz="2000" dirty="0" err="1">
                    <a:solidFill>
                      <a:srgbClr val="006600"/>
                    </a:solidFill>
                    <a:sym typeface="Symbol" pitchFamily="18" charset="2"/>
                  </a:rPr>
                  <a:t>Awerbuch</a:t>
                </a:r>
                <a:r>
                  <a:rPr lang="en-US" sz="2000" dirty="0">
                    <a:solidFill>
                      <a:srgbClr val="006600"/>
                    </a:solidFill>
                    <a:sym typeface="Symbol" pitchFamily="18" charset="2"/>
                  </a:rPr>
                  <a:t>]</a:t>
                </a:r>
                <a:r>
                  <a:rPr lang="en-US" sz="2000" dirty="0">
                    <a:sym typeface="Symbol" pitchFamily="18" charset="2"/>
                  </a:rPr>
                  <a:t>,</a:t>
                </a:r>
                <a:r>
                  <a:rPr lang="en-US" sz="2000" dirty="0">
                    <a:solidFill>
                      <a:srgbClr val="006600"/>
                    </a:solidFill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can use a similar </a:t>
                </a:r>
                <a:r>
                  <a:rPr lang="en-US" sz="2000" dirty="0">
                    <a:sym typeface="Symbol" pitchFamily="18" charset="2"/>
                  </a:rPr>
                  <a:t>proof, based on partial order lemma.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D</a:t>
                </a:r>
                <a:r>
                  <a:rPr lang="en-US" sz="2000" dirty="0" smtClean="0">
                    <a:sym typeface="Symbol" pitchFamily="18" charset="2"/>
                  </a:rPr>
                  <a:t>efine </a:t>
                </a:r>
                <a:r>
                  <a:rPr lang="en-US" sz="2000" dirty="0">
                    <a:sym typeface="Symbol" pitchFamily="18" charset="2"/>
                  </a:rPr>
                  <a:t>the partial order by: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Order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000" dirty="0">
                    <a:sym typeface="Symbol" pitchFamily="18" charset="2"/>
                  </a:rPr>
                  <a:t>s by tags.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Order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000" dirty="0">
                    <a:sym typeface="Symbol" pitchFamily="18" charset="2"/>
                  </a:rPr>
                  <a:t> right after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000" dirty="0">
                    <a:sym typeface="Symbol" pitchFamily="18" charset="2"/>
                  </a:rPr>
                  <a:t> whose value it gets.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rgbClr val="990033"/>
                    </a:solidFill>
                    <a:sym typeface="Symbol" pitchFamily="18" charset="2"/>
                  </a:rPr>
                  <a:t>Condition 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2:</a:t>
                </a:r>
                <a:r>
                  <a:rPr lang="en-US" sz="2000" dirty="0">
                    <a:sym typeface="Symbol" pitchFamily="18" charset="2"/>
                  </a:rPr>
                  <a:t>  If operation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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finishes before operation  starts, then  is not ordered before </a:t>
                </a:r>
                <a:r>
                  <a:rPr lang="en-US" sz="2000" dirty="0" smtClean="0">
                    <a:sym typeface="Symbol" pitchFamily="18" charset="2"/>
                  </a:rPr>
                  <a:t> in the partial order.</a:t>
                </a: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Consider cases, based on operation types.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Case 1:</a:t>
                </a:r>
                <a:r>
                  <a:rPr lang="en-US" sz="20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Because majorities intersect,  gets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𝑡𝑎𝑔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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𝑡𝑎𝑔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written by .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So  is ordered after .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3"/>
                <a:stretch>
                  <a:fillRect l="-963" t="-217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4581933"/>
            <a:ext cx="3657600" cy="827088"/>
            <a:chOff x="1824" y="3648"/>
            <a:chExt cx="2304" cy="521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824" y="3648"/>
              <a:ext cx="2304" cy="288"/>
              <a:chOff x="1824" y="3648"/>
              <a:chExt cx="2304" cy="288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1824" y="3840"/>
                <a:ext cx="1056" cy="96"/>
                <a:chOff x="1824" y="3840"/>
                <a:chExt cx="1056" cy="96"/>
              </a:xfrm>
            </p:grpSpPr>
            <p:sp>
              <p:nvSpPr>
                <p:cNvPr id="15" name="Line 4"/>
                <p:cNvSpPr>
                  <a:spLocks noChangeShapeType="1"/>
                </p:cNvSpPr>
                <p:nvPr/>
              </p:nvSpPr>
              <p:spPr bwMode="auto">
                <a:xfrm>
                  <a:off x="1824" y="3936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824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880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072" y="3840"/>
                <a:ext cx="1056" cy="96"/>
                <a:chOff x="1824" y="3840"/>
                <a:chExt cx="1056" cy="96"/>
              </a:xfrm>
            </p:grpSpPr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>
                  <a:off x="1824" y="3936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824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80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Text Box 12"/>
              <p:cNvSpPr txBox="1">
                <a:spLocks noChangeArrowheads="1"/>
              </p:cNvSpPr>
              <p:nvPr/>
            </p:nvSpPr>
            <p:spPr bwMode="auto">
              <a:xfrm>
                <a:off x="2294" y="3669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</a:t>
                </a:r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3501" y="364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</a:t>
                </a:r>
              </a:p>
            </p:txBody>
          </p: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112" y="3936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WRITE</a:t>
              </a: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3312" y="3936"/>
              <a:ext cx="4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1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Atomicity,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3820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>
                    <a:sym typeface="Symbol" pitchFamily="18" charset="2"/>
                  </a:rPr>
                  <a:t>P</a:t>
                </a:r>
                <a:r>
                  <a:rPr lang="en-US" sz="2600" dirty="0" smtClean="0">
                    <a:sym typeface="Symbol" pitchFamily="18" charset="2"/>
                  </a:rPr>
                  <a:t>artial order:</a:t>
                </a:r>
                <a:endParaRPr lang="en-US" sz="26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Order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200" dirty="0">
                    <a:sym typeface="Symbol" pitchFamily="18" charset="2"/>
                  </a:rPr>
                  <a:t>s by tags.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200" dirty="0">
                    <a:sym typeface="Symbol" pitchFamily="18" charset="2"/>
                  </a:rPr>
                  <a:t>Order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200" dirty="0">
                    <a:sym typeface="Symbol" pitchFamily="18" charset="2"/>
                  </a:rPr>
                  <a:t> right after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200" dirty="0">
                    <a:sym typeface="Symbol" pitchFamily="18" charset="2"/>
                  </a:rPr>
                  <a:t> whose value it gets.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solidFill>
                      <a:srgbClr val="990033"/>
                    </a:solidFill>
                    <a:sym typeface="Symbol" pitchFamily="18" charset="2"/>
                  </a:rPr>
                  <a:t>Condition 2:</a:t>
                </a:r>
                <a:r>
                  <a:rPr lang="en-US" sz="2600" dirty="0">
                    <a:sym typeface="Symbol" pitchFamily="18" charset="2"/>
                  </a:rPr>
                  <a:t>  If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  <a:sym typeface="Symbol" pitchFamily="18" charset="2"/>
                      </a:rPr>
                      <m:t></m:t>
                    </m:r>
                  </m:oMath>
                </a14:m>
                <a:r>
                  <a:rPr lang="en-US" sz="2600" dirty="0">
                    <a:sym typeface="Symbol" pitchFamily="18" charset="2"/>
                  </a:rPr>
                  <a:t> finishes before </a:t>
                </a:r>
                <a:r>
                  <a:rPr lang="en-US" sz="2600" dirty="0" smtClean="0">
                    <a:sym typeface="Symbol" pitchFamily="18" charset="2"/>
                  </a:rPr>
                  <a:t> </a:t>
                </a:r>
                <a:r>
                  <a:rPr lang="en-US" sz="2600" dirty="0">
                    <a:sym typeface="Symbol" pitchFamily="18" charset="2"/>
                  </a:rPr>
                  <a:t>starts, then  is not ordered before  in the partial order</a:t>
                </a:r>
                <a:r>
                  <a:rPr lang="en-US" sz="2600" dirty="0" smtClean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6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600" dirty="0">
                    <a:solidFill>
                      <a:srgbClr val="990033"/>
                    </a:solidFill>
                    <a:sym typeface="Symbol" pitchFamily="18" charset="2"/>
                  </a:rPr>
                  <a:t>Case 2:</a:t>
                </a:r>
                <a:r>
                  <a:rPr lang="en-US" sz="2600" dirty="0">
                    <a:sym typeface="Symbol" pitchFamily="18" charset="2"/>
                  </a:rPr>
                  <a:t>  </a:t>
                </a:r>
              </a:p>
              <a:p>
                <a:pPr lvl="1">
                  <a:lnSpc>
                    <a:spcPct val="80000"/>
                  </a:lnSpc>
                </a:pPr>
                <a:endParaRPr lang="en-US" sz="26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600" dirty="0">
                  <a:sym typeface="Symbol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sz="26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600" dirty="0">
                    <a:sym typeface="Symbol" pitchFamily="18" charset="2"/>
                  </a:rPr>
                  <a:t>Then  gets a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sym typeface="Symbol" pitchFamily="18" charset="2"/>
                      </a:rPr>
                      <m:t>𝑡𝑎𝑔</m:t>
                    </m:r>
                    <m:r>
                      <a:rPr lang="en-US" sz="2600" i="1" dirty="0" smtClean="0">
                        <a:latin typeface="Cambria Math"/>
                        <a:sym typeface="Symbol" pitchFamily="18" charset="2"/>
                      </a:rPr>
                      <m:t> </m:t>
                    </m:r>
                  </m:oMath>
                </a14:m>
                <a:r>
                  <a:rPr lang="en-US" sz="2600" dirty="0">
                    <a:sym typeface="Symbol" pitchFamily="18" charset="2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sym typeface="Symbol" pitchFamily="18" charset="2"/>
                      </a:rPr>
                      <m:t>𝑡𝑎𝑔</m:t>
                    </m:r>
                  </m:oMath>
                </a14:m>
                <a:r>
                  <a:rPr lang="en-US" sz="2600" dirty="0">
                    <a:sym typeface="Symbol" pitchFamily="18" charset="2"/>
                  </a:rPr>
                  <a:t> obtained by , because of propagation and majority intersection.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 dirty="0">
                    <a:sym typeface="Symbol" pitchFamily="18" charset="2"/>
                  </a:rPr>
                  <a:t>So  is not ordered before .</a:t>
                </a:r>
              </a:p>
              <a:p>
                <a:pPr lvl="1">
                  <a:lnSpc>
                    <a:spcPct val="80000"/>
                  </a:lnSpc>
                </a:pPr>
                <a:endParaRPr lang="en-US" sz="26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600" dirty="0">
                    <a:solidFill>
                      <a:srgbClr val="990033"/>
                    </a:solidFill>
                    <a:sym typeface="Symbol" pitchFamily="18" charset="2"/>
                  </a:rPr>
                  <a:t>Other cases:</a:t>
                </a:r>
                <a:r>
                  <a:rPr lang="en-US" sz="2600" dirty="0">
                    <a:sym typeface="Symbol" pitchFamily="18" charset="2"/>
                  </a:rPr>
                  <a:t>  </a:t>
                </a:r>
                <a:r>
                  <a:rPr lang="en-US" sz="2600" dirty="0" smtClean="0">
                    <a:sym typeface="Symbol" pitchFamily="18" charset="2"/>
                  </a:rPr>
                  <a:t>Similar</a:t>
                </a:r>
                <a:r>
                  <a:rPr lang="en-US" sz="2600" dirty="0">
                    <a:sym typeface="Symbol" pitchFamily="18" charset="2"/>
                  </a:rPr>
                  <a:t>, LTTR.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382000" cy="5257800"/>
              </a:xfrm>
              <a:blipFill rotWithShape="1">
                <a:blip r:embed="rId3"/>
                <a:stretch>
                  <a:fillRect l="-945" t="-2204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76600" y="3335859"/>
            <a:ext cx="3657600" cy="823913"/>
            <a:chOff x="1824" y="3648"/>
            <a:chExt cx="2304" cy="51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824" y="3648"/>
              <a:ext cx="2304" cy="288"/>
              <a:chOff x="1824" y="3648"/>
              <a:chExt cx="2304" cy="288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1824" y="3840"/>
                <a:ext cx="1056" cy="96"/>
                <a:chOff x="1824" y="3840"/>
                <a:chExt cx="1056" cy="96"/>
              </a:xfrm>
            </p:grpSpPr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>
                  <a:off x="1824" y="3936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824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80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3072" y="3840"/>
                <a:ext cx="1056" cy="96"/>
                <a:chOff x="1824" y="3840"/>
                <a:chExt cx="1056" cy="96"/>
              </a:xfrm>
            </p:grpSpPr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1824" y="3936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824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80" y="38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2294" y="3669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</a:t>
                </a:r>
              </a:p>
            </p:txBody>
          </p:sp>
          <p:sp>
            <p:nvSpPr>
              <p:cNvPr id="11" name="Text Box 15"/>
              <p:cNvSpPr txBox="1">
                <a:spLocks noChangeArrowheads="1"/>
              </p:cNvSpPr>
              <p:nvPr/>
            </p:nvSpPr>
            <p:spPr bwMode="auto">
              <a:xfrm>
                <a:off x="3501" y="364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</a:t>
                </a:r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2112" y="393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READ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312" y="393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2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49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dirty="0" smtClean="0"/>
              <a:t>for simulating shared memory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1" y="1295400"/>
                <a:ext cx="5672568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Use the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[ABD</a:t>
                </a:r>
                <a:r>
                  <a:rPr lang="en-US" sz="2400" dirty="0">
                    <a:solidFill>
                      <a:srgbClr val="006600"/>
                    </a:solidFill>
                  </a:rPr>
                  <a:t>]</a:t>
                </a:r>
                <a:r>
                  <a:rPr lang="en-US" sz="2400" dirty="0"/>
                  <a:t> atomic object algorithm to construct a distributed simulation of any fault-tolerant shared-memory algorithm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that uses 1-writer multi-reader shared </a:t>
                </a:r>
                <a:r>
                  <a:rPr lang="en-US" sz="2400" dirty="0" smtClean="0"/>
                  <a:t>variables</a:t>
                </a:r>
                <a:r>
                  <a:rPr lang="en-US" sz="2400" dirty="0"/>
                  <a:t>:  </a:t>
                </a:r>
                <a:r>
                  <a:rPr lang="en-US" sz="2400" dirty="0" smtClean="0"/>
                  <a:t>  Just </a:t>
                </a:r>
                <a:r>
                  <a:rPr lang="en-US" sz="2400" dirty="0"/>
                  <a:t>replace shared </a:t>
                </a:r>
                <a:r>
                  <a:rPr lang="en-US" sz="2400" dirty="0" err="1" smtClean="0"/>
                  <a:t>vars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by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[ABD]</a:t>
                </a:r>
                <a:r>
                  <a:rPr lang="en-US" sz="2400" dirty="0"/>
                  <a:t> atomic object implementations</a:t>
                </a:r>
                <a:r>
                  <a:rPr lang="en-US" sz="2400" dirty="0" smtClean="0"/>
                  <a:t>.</a:t>
                </a: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Guarantees: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any execution </a:t>
                </a:r>
                <a:r>
                  <a:rPr lang="en-US" sz="2000" dirty="0">
                    <a:sym typeface="Symbol" pitchFamily="18" charset="2"/>
                  </a:rPr>
                  <a:t> of network system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there is an execution  of shared-memory system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such that: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 |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=  | 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and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𝑠𝑡𝑜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events occur for the same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in  and .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Moreover, if  is fair and contains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events for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(&lt;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/2)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different ports, then  is also fair.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That is, we have a correct simulation, provided that there are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failures in the network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.</a:t>
                </a: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295400"/>
                <a:ext cx="5672568" cy="5334000"/>
              </a:xfrm>
              <a:blipFill rotWithShape="1">
                <a:blip r:embed="rId3"/>
                <a:stretch>
                  <a:fillRect l="-1182" t="-1829" r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511981" y="1121216"/>
            <a:ext cx="1920240" cy="2286000"/>
            <a:chOff x="4176" y="768"/>
            <a:chExt cx="1488" cy="172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176" y="768"/>
              <a:ext cx="1488" cy="1728"/>
              <a:chOff x="4032" y="864"/>
              <a:chExt cx="1488" cy="1728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4080" y="864"/>
                <a:ext cx="1440" cy="1728"/>
                <a:chOff x="4080" y="864"/>
                <a:chExt cx="1440" cy="1728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4080" y="864"/>
                  <a:ext cx="1440" cy="17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44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15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01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60" y="1536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60" y="2016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16"/>
                <p:cNvSpPr>
                  <a:spLocks noChangeArrowheads="1"/>
                </p:cNvSpPr>
                <p:nvPr/>
              </p:nvSpPr>
              <p:spPr bwMode="auto">
                <a:xfrm>
                  <a:off x="5040" y="134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5" name="Rectangle 17"/>
                <p:cNvSpPr>
                  <a:spLocks noChangeArrowheads="1"/>
                </p:cNvSpPr>
                <p:nvPr/>
              </p:nvSpPr>
              <p:spPr bwMode="auto">
                <a:xfrm>
                  <a:off x="5040" y="182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4032" y="1248"/>
                <a:ext cx="240" cy="960"/>
                <a:chOff x="4032" y="1248"/>
                <a:chExt cx="240" cy="960"/>
              </a:xfrm>
            </p:grpSpPr>
            <p:sp>
              <p:nvSpPr>
                <p:cNvPr id="9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211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220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4790" y="93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503072" y="35814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 bwMode="auto">
          <a:xfrm>
            <a:off x="5948592" y="4424154"/>
            <a:ext cx="3108960" cy="1558896"/>
            <a:chOff x="431" y="1504"/>
            <a:chExt cx="5618" cy="2817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 bwMode="auto">
            <a:xfrm>
              <a:off x="432" y="1504"/>
              <a:ext cx="5617" cy="2817"/>
              <a:chOff x="432" y="1504"/>
              <a:chExt cx="5617" cy="2817"/>
            </a:xfrm>
          </p:grpSpPr>
          <p:sp>
            <p:nvSpPr>
              <p:cNvPr id="33" name="Oval 29"/>
              <p:cNvSpPr>
                <a:spLocks noChangeAspect="1" noChangeArrowheads="1"/>
              </p:cNvSpPr>
              <p:nvPr/>
            </p:nvSpPr>
            <p:spPr bwMode="auto">
              <a:xfrm>
                <a:off x="2592" y="2160"/>
                <a:ext cx="1296" cy="288"/>
              </a:xfrm>
              <a:prstGeom prst="ellipse">
                <a:avLst/>
              </a:prstGeom>
              <a:solidFill>
                <a:srgbClr val="FF9999"/>
              </a:solidFill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8990" tIns="53994" rIns="98990" bIns="53994" anchor="ctr" anchorCtr="1"/>
              <a:lstStyle/>
              <a:p>
                <a:pPr algn="ctr" defTabSz="457200" hangingPunct="0">
                  <a:lnSpc>
                    <a:spcPct val="10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723900" algn="l"/>
                    <a:tab pos="1447800" algn="l"/>
                  </a:tabLst>
                </a:pPr>
                <a:endParaRPr lang="en-US" sz="2200" baseline="-330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grpSp>
            <p:nvGrpSpPr>
              <p:cNvPr id="34" name="Group 30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grpSp>
              <p:nvGrpSpPr>
                <p:cNvPr id="35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sp>
                <p:nvSpPr>
                  <p:cNvPr id="3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2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endParaRPr lang="en-US" sz="20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2" y="1584"/>
                    <a:ext cx="1296" cy="28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  <a:tab pos="1447800" algn="l"/>
                      </a:tabLst>
                    </a:pPr>
                    <a:endParaRPr lang="en-US" sz="22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64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endParaRPr lang="en-US" sz="20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1" name="Line 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872"/>
                    <a:ext cx="720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327" y="2160"/>
                    <a:ext cx="722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Oval 37"/>
                  <p:cNvSpPr>
                    <a:spLocks noChangeAspect="1"/>
                  </p:cNvSpPr>
                  <p:nvPr/>
                </p:nvSpPr>
                <p:spPr bwMode="auto">
                  <a:xfrm>
                    <a:off x="1152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38"/>
                  <p:cNvSpPr>
                    <a:spLocks noChangeAspect="1"/>
                  </p:cNvSpPr>
                  <p:nvPr/>
                </p:nvSpPr>
                <p:spPr bwMode="auto">
                  <a:xfrm>
                    <a:off x="1728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39"/>
                  <p:cNvSpPr>
                    <a:spLocks noChangeAspect="1"/>
                  </p:cNvSpPr>
                  <p:nvPr/>
                </p:nvSpPr>
                <p:spPr bwMode="auto">
                  <a:xfrm>
                    <a:off x="4464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Oval 40"/>
                  <p:cNvSpPr>
                    <a:spLocks noChangeAspect="1"/>
                  </p:cNvSpPr>
                  <p:nvPr/>
                </p:nvSpPr>
                <p:spPr bwMode="auto">
                  <a:xfrm>
                    <a:off x="5040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40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7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039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95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607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96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608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49"/>
                  <p:cNvSpPr txBox="1">
                    <a:spLocks noChangeAspect="1" noChangeArrowheads="1"/>
                  </p:cNvSpPr>
                  <p:nvPr/>
                </p:nvSpPr>
                <p:spPr bwMode="auto">
                  <a:xfrm rot="-1020000">
                    <a:off x="1931" y="1521"/>
                    <a:ext cx="783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6" name="Text Box 50"/>
                  <p:cNvSpPr txBox="1">
                    <a:spLocks noChangeAspect="1" noChangeArrowheads="1"/>
                  </p:cNvSpPr>
                  <p:nvPr/>
                </p:nvSpPr>
                <p:spPr bwMode="auto">
                  <a:xfrm rot="-900000">
                    <a:off x="3803" y="2273"/>
                    <a:ext cx="780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7" name="Text Box 51"/>
                  <p:cNvSpPr txBox="1">
                    <a:spLocks noChangeAspect="1" noChangeArrowheads="1"/>
                  </p:cNvSpPr>
                  <p:nvPr/>
                </p:nvSpPr>
                <p:spPr bwMode="auto">
                  <a:xfrm rot="720000">
                    <a:off x="3669" y="1504"/>
                    <a:ext cx="932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8" name="Text Box 52"/>
                  <p:cNvSpPr txBox="1">
                    <a:spLocks noChangeAspect="1" noChangeArrowheads="1"/>
                  </p:cNvSpPr>
                  <p:nvPr/>
                </p:nvSpPr>
                <p:spPr bwMode="auto">
                  <a:xfrm rot="840000">
                    <a:off x="1913" y="2308"/>
                    <a:ext cx="929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9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3" y="1626"/>
                    <a:ext cx="52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60" name="Text Box 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" y="2202"/>
                    <a:ext cx="76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sp>
              <p:nvSpPr>
                <p:cNvPr id="36" name="Line 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6" y="1727"/>
                  <a:ext cx="576" cy="146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3888" y="1728"/>
                  <a:ext cx="576" cy="144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Line 57"/>
            <p:cNvSpPr>
              <a:spLocks noChangeAspect="1" noChangeShapeType="1"/>
            </p:cNvSpPr>
            <p:nvPr/>
          </p:nvSpPr>
          <p:spPr bwMode="auto">
            <a:xfrm flipH="1" flipV="1">
              <a:off x="2015" y="2159"/>
              <a:ext cx="578" cy="14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8"/>
            <p:cNvSpPr>
              <a:spLocks noChangeAspect="1" noChangeShapeType="1"/>
            </p:cNvSpPr>
            <p:nvPr/>
          </p:nvSpPr>
          <p:spPr bwMode="auto">
            <a:xfrm flipH="1">
              <a:off x="3887" y="2160"/>
              <a:ext cx="578" cy="14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"/>
            <p:cNvSpPr>
              <a:spLocks noChangeAspect="1" noChangeShapeType="1"/>
            </p:cNvSpPr>
            <p:nvPr/>
          </p:nvSpPr>
          <p:spPr bwMode="auto">
            <a:xfrm>
              <a:off x="432" y="1872"/>
              <a:ext cx="720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0"/>
            <p:cNvSpPr>
              <a:spLocks noChangeAspect="1" noChangeShapeType="1"/>
            </p:cNvSpPr>
            <p:nvPr/>
          </p:nvSpPr>
          <p:spPr bwMode="auto">
            <a:xfrm flipH="1">
              <a:off x="431" y="2160"/>
              <a:ext cx="72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2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Corollaries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610600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Guarantees: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any execution </a:t>
                </a:r>
                <a:r>
                  <a:rPr lang="en-US" sz="2000" dirty="0">
                    <a:sym typeface="Symbol" pitchFamily="18" charset="2"/>
                  </a:rPr>
                  <a:t> of network system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there is an execution  of shared-memory system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such that: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 | 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=  | 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and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𝑠𝑡𝑜</m:t>
                    </m:r>
                    <m:sSub>
                      <m:sSubPr>
                        <m:ctrl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events occur for the same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in  and .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Moreover, if  is fair and contains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000" baseline="-25000" dirty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events for at most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different </a:t>
                </a:r>
                <a:r>
                  <a:rPr lang="en-US" sz="2000" dirty="0" smtClean="0">
                    <a:sym typeface="Symbol" pitchFamily="18" charset="2"/>
                  </a:rPr>
                  <a:t>ports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&lt;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/2),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then  is also fair.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Corollary</a:t>
                </a:r>
                <a:r>
                  <a:rPr lang="en-US" sz="2400" dirty="0">
                    <a:solidFill>
                      <a:srgbClr val="990033"/>
                    </a:solidFill>
                  </a:rPr>
                  <a:t>: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A wait-free shared-memory atomic </a:t>
                </a:r>
                <a:r>
                  <a:rPr lang="en-US" sz="2400" dirty="0"/>
                  <a:t>snapshot algorithm using 1WmR registers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Chapter 13</a:t>
                </a:r>
                <a:r>
                  <a:rPr lang="en-US" sz="2400" dirty="0"/>
                  <a:t>) can be transformed, using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[ABD],</a:t>
                </a:r>
                <a:r>
                  <a:rPr lang="en-US" sz="2400" dirty="0"/>
                  <a:t> to a distributed </a:t>
                </a:r>
                <a:r>
                  <a:rPr lang="en-US" sz="2400" dirty="0" smtClean="0"/>
                  <a:t>snapshot </a:t>
                </a:r>
                <a:r>
                  <a:rPr lang="en-US" sz="2400" dirty="0"/>
                  <a:t>algorithm.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Corollary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:  </a:t>
                </a: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Vitanyi</a:t>
                </a:r>
                <a:r>
                  <a:rPr lang="en-US" sz="2400" dirty="0">
                    <a:solidFill>
                      <a:srgbClr val="0066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Awerbuch</a:t>
                </a:r>
                <a:r>
                  <a:rPr lang="en-US" sz="2400" dirty="0">
                    <a:solidFill>
                      <a:srgbClr val="006600"/>
                    </a:solidFill>
                  </a:rPr>
                  <a:t>]</a:t>
                </a:r>
                <a:r>
                  <a:rPr lang="en-US" sz="2400" dirty="0"/>
                  <a:t> wait-free </a:t>
                </a:r>
                <a:r>
                  <a:rPr lang="en-US" sz="2400" dirty="0" err="1"/>
                  <a:t>mWmR</a:t>
                </a:r>
                <a:r>
                  <a:rPr lang="en-US" sz="2400" dirty="0"/>
                  <a:t> register implementation using 1W1R registers can be transformed, using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[ABD],</a:t>
                </a:r>
                <a:r>
                  <a:rPr lang="en-US" sz="2400" dirty="0"/>
                  <a:t> to a distributed </a:t>
                </a:r>
                <a:r>
                  <a:rPr lang="en-US" sz="2400" dirty="0" smtClean="0"/>
                  <a:t>register </a:t>
                </a:r>
                <a:r>
                  <a:rPr lang="en-US" sz="2400" dirty="0"/>
                  <a:t>implementation.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N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ote</a:t>
                </a:r>
                <a:r>
                  <a:rPr lang="en-US" sz="2400" dirty="0">
                    <a:solidFill>
                      <a:srgbClr val="990033"/>
                    </a:solidFill>
                  </a:rPr>
                  <a:t>:</a:t>
                </a:r>
                <a:r>
                  <a:rPr lang="en-US" sz="2400" dirty="0"/>
                  <a:t> 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transformed versions are not wait-free, but guarantee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-failure termination,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 2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Since the </a:t>
                </a:r>
                <a:r>
                  <a:rPr 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[ABD] </a:t>
                </a:r>
                <a:r>
                  <a:rPr lang="en-US" sz="2000" dirty="0"/>
                  <a:t>implementation of atomic 1WmR registers tolerates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 &lt;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failures, so do the algorithms that use it.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610600" cy="5410200"/>
              </a:xfrm>
              <a:blipFill rotWithShape="1">
                <a:blip r:embed="rId3"/>
                <a:stretch>
                  <a:fillRect l="-920" t="-1578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4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Can generalize majorities to 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quorum configuration: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Set of read-quorums, set of write-quorums.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b="0" i="1" dirty="0" smtClean="0">
                        <a:latin typeface="Cambria Math"/>
                      </a:rPr>
                      <m:t>∩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𝑊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 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for </a:t>
                </a:r>
                <a:r>
                  <a:rPr lang="en-US" sz="2000" dirty="0">
                    <a:sym typeface="Symbol" pitchFamily="18" charset="2"/>
                  </a:rPr>
                  <a:t>every read-quorum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write-quorum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𝑊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Then:</a:t>
                </a:r>
                <a:endParaRPr lang="en-US" sz="24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READ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operation accesses both a read-quorum and a write-quorum.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A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operation accesses just a write-quorum.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So, we </a:t>
                </a:r>
                <a:r>
                  <a:rPr lang="en-US" sz="2400" dirty="0" smtClean="0">
                    <a:sym typeface="Symbol" pitchFamily="18" charset="2"/>
                  </a:rPr>
                  <a:t>don’t </a:t>
                </a:r>
                <a:r>
                  <a:rPr lang="en-US" sz="2400" dirty="0">
                    <a:sym typeface="Symbol" pitchFamily="18" charset="2"/>
                  </a:rPr>
                  <a:t>improve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400" dirty="0">
                    <a:sym typeface="Symbol" pitchFamily="18" charset="2"/>
                  </a:rPr>
                  <a:t> performance by using smaller read-quorums!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Q:</a:t>
                </a:r>
                <a:r>
                  <a:rPr lang="en-US" sz="2400" dirty="0"/>
                  <a:t>  So how can we get faster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400" dirty="0"/>
                  <a:t> performance?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A:</a:t>
                </a:r>
                <a:r>
                  <a:rPr lang="en-US" sz="2400" dirty="0"/>
                  <a:t>  Optimize to eliminate “most” propagation phases.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After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</a:t>
                </a:r>
                <a:r>
                  <a:rPr lang="en-US" sz="2000" dirty="0"/>
                  <a:t> with tag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completes, or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finishes propagating </a:t>
                </a:r>
                <a:r>
                  <a:rPr lang="en-US" sz="2000" dirty="0"/>
                  <a:t>tag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it is not necessary to propagate tag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anymore.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So, an operation that completes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can send messages to everyone saying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complete;  everyone who receives such a message </a:t>
                </a:r>
                <a:r>
                  <a:rPr lang="en-US" sz="2000" dirty="0" smtClean="0"/>
                  <a:t>can mark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as complete.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</a:t>
                </a:r>
                <a:r>
                  <a:rPr lang="en-US" sz="2000" dirty="0"/>
                  <a:t> that gets tag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and sees it marked (anywhere) as complete doesn’t need to propagate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963" t="-2171" r="-1185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9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Impossibility </a:t>
            </a:r>
            <a:r>
              <a:rPr lang="en-US" sz="4000" dirty="0" smtClean="0"/>
              <a:t>of </a:t>
            </a:r>
            <a:r>
              <a:rPr lang="en-US" sz="4000" dirty="0"/>
              <a:t>n/2-fault-tolerance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General “fact” about the distributed network model:  nothing interesting </a:t>
                </a:r>
                <a:r>
                  <a:rPr lang="en-US" sz="2400" dirty="0"/>
                  <a:t>can be computed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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/2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failures.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In contrast:  There </a:t>
                </a:r>
                <a:r>
                  <a:rPr lang="en-US" sz="2400" dirty="0">
                    <a:sym typeface="Symbol" pitchFamily="18" charset="2"/>
                  </a:rPr>
                  <a:t>are many interesting wait-free shared-memory algorithms.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Theorem: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asynchronous </a:t>
                </a:r>
                <a:r>
                  <a:rPr lang="en-US" sz="2400" dirty="0"/>
                  <a:t>network model </a:t>
                </a:r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processes</a:t>
                </a:r>
                <a:r>
                  <a:rPr lang="en-US" sz="2400" dirty="0"/>
                  <a:t>, no implementation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-writer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-reader atomic registers guarantees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-failure termination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 ≥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Proof: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By </a:t>
                </a:r>
                <a:r>
                  <a:rPr lang="en-US" sz="2000" dirty="0">
                    <a:sym typeface="Symbol" pitchFamily="18" charset="2"/>
                  </a:rPr>
                  <a:t>contradiction.  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≥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/>
                  <a:t>and we have an algorithm…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Assume WLOG that: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Initial value of implemented register = 0.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is a writer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25000" dirty="0" err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is a reader.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Partition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processes into two subsets, each with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: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1,…,</m:t>
                        </m:r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𝑓</m:t>
                        </m:r>
                      </m:e>
                    </m:d>
                  </m:oMath>
                </a14:m>
                <a:endParaRPr lang="en-US" sz="1800" i="1" dirty="0" smtClean="0">
                  <a:latin typeface="Cambria Math"/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 = {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+1,…,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1800" i="1" dirty="0">
                        <a:latin typeface="Cambria Math"/>
                        <a:sym typeface="Symbol" pitchFamily="18" charset="2"/>
                      </a:rPr>
                      <m:t>}.</m:t>
                    </m:r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-fault-tolerance, even if one entire group fails, the other group must still give correct atomic register responses.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5334000"/>
              </a:xfrm>
              <a:blipFill rotWithShape="1">
                <a:blip r:embed="rId3"/>
                <a:stretch>
                  <a:fillRect l="-920" t="-2171" b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60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Consensus Algorithm</a:t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Lamport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fault-tolerant consensus algorithm for distributed networks.</a:t>
            </a:r>
          </a:p>
          <a:p>
            <a:r>
              <a:rPr lang="en-US" dirty="0"/>
              <a:t>Can use it to implement a fault-tolerant replicated state machine (RSM</a:t>
            </a:r>
            <a:r>
              <a:rPr lang="en-US" dirty="0" smtClean="0"/>
              <a:t>), to produce the appearance of centralized shared memory, for any data types, in </a:t>
            </a:r>
            <a:r>
              <a:rPr lang="en-US" dirty="0"/>
              <a:t>a distributed network.</a:t>
            </a:r>
          </a:p>
          <a:p>
            <a:r>
              <a:rPr lang="en-US" dirty="0"/>
              <a:t>Generalizes </a:t>
            </a:r>
            <a:r>
              <a:rPr lang="en-US" dirty="0" err="1"/>
              <a:t>Lamport’s</a:t>
            </a:r>
            <a:r>
              <a:rPr lang="en-US" dirty="0"/>
              <a:t> timestamp-based non-fault-tolerant RSM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Consensus algorithm uses ideas from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Dwork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Lynch,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Stockmeyer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88].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990033"/>
                    </a:solidFill>
                  </a:rPr>
                  <a:t>Theorem:</a:t>
                </a:r>
                <a:r>
                  <a:rPr lang="en-US" sz="2400" dirty="0"/>
                  <a:t>  In the asynchronous network model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processes, no implementation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-writer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-reader atomic registers guarantees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-failure termination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 ≥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Proof, cont’d: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Partition the processes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= {1,…,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}, 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= {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+1,…,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}.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one group fails, the other </a:t>
                </a:r>
                <a:r>
                  <a:rPr lang="en-US" sz="2000" dirty="0" smtClean="0">
                    <a:sym typeface="Symbol" pitchFamily="18" charset="2"/>
                  </a:rPr>
                  <a:t>must </a:t>
                </a:r>
                <a:r>
                  <a:rPr lang="en-US" sz="2000" dirty="0">
                    <a:sym typeface="Symbol" pitchFamily="18" charset="2"/>
                  </a:rPr>
                  <a:t>still give </a:t>
                </a:r>
                <a:r>
                  <a:rPr lang="en-US" sz="2000" dirty="0" smtClean="0">
                    <a:sym typeface="Symbol" pitchFamily="18" charset="2"/>
                  </a:rPr>
                  <a:t>atomic </a:t>
                </a:r>
                <a:r>
                  <a:rPr lang="en-US" sz="2000" dirty="0">
                    <a:sym typeface="Symbol" pitchFamily="18" charset="2"/>
                  </a:rPr>
                  <a:t>register responses.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Execution </a:t>
                </a:r>
                <a:r>
                  <a:rPr lang="en-US" sz="2000" baseline="-25000" dirty="0">
                    <a:solidFill>
                      <a:srgbClr val="990033"/>
                    </a:solidFill>
                    <a:sym typeface="Symbol" pitchFamily="18" charset="2"/>
                  </a:rPr>
                  <a:t>1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:  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processes fail initially.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invokes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1800" dirty="0">
                    <a:sym typeface="Symbol" pitchFamily="18" charset="2"/>
                  </a:rPr>
                  <a:t>(1).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1800" dirty="0">
                    <a:sym typeface="Symbol" pitchFamily="18" charset="2"/>
                  </a:rPr>
                  <a:t> must </a:t>
                </a:r>
                <a:r>
                  <a:rPr lang="en-US" sz="1800" dirty="0" smtClean="0">
                    <a:sym typeface="Symbol" pitchFamily="18" charset="2"/>
                  </a:rPr>
                  <a:t>eventually </a:t>
                </a:r>
                <a:r>
                  <a:rPr lang="en-US" sz="1800" dirty="0">
                    <a:sym typeface="Symbol" pitchFamily="18" charset="2"/>
                  </a:rPr>
                  <a:t>terminate </a:t>
                </a:r>
                <a:r>
                  <a:rPr lang="en-US" sz="1800" dirty="0" smtClean="0">
                    <a:sym typeface="Symbol" pitchFamily="18" charset="2"/>
                  </a:rPr>
                  <a:t>with response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𝑎𝑐𝑘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Let </a:t>
                </a:r>
                <a:r>
                  <a:rPr lang="en-US" sz="1800" baseline="-25000" dirty="0">
                    <a:sym typeface="Symbol" pitchFamily="18" charset="2"/>
                  </a:rPr>
                  <a:t>1</a:t>
                </a:r>
                <a:r>
                  <a:rPr lang="en-US" sz="1800" dirty="0">
                    <a:sym typeface="Symbol" pitchFamily="18" charset="2"/>
                  </a:rPr>
                  <a:t> be the portion of </a:t>
                </a:r>
                <a:r>
                  <a:rPr lang="en-US" sz="1800" baseline="-25000" dirty="0">
                    <a:sym typeface="Symbol" pitchFamily="18" charset="2"/>
                  </a:rPr>
                  <a:t>1 </a:t>
                </a:r>
                <a:r>
                  <a:rPr lang="en-US" sz="1800" dirty="0">
                    <a:sym typeface="Symbol" pitchFamily="18" charset="2"/>
                  </a:rPr>
                  <a:t>up to </a:t>
                </a:r>
                <a:r>
                  <a:rPr lang="en-US" sz="1800" dirty="0" smtClean="0">
                    <a:sym typeface="Symbol" pitchFamily="18" charset="2"/>
                  </a:rPr>
                  <a:t>the response.</a:t>
                </a:r>
                <a:endParaRPr lang="en-US" sz="18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Execution </a:t>
                </a:r>
                <a:r>
                  <a:rPr lang="en-US" sz="2000" baseline="-25000" dirty="0">
                    <a:solidFill>
                      <a:srgbClr val="990033"/>
                    </a:solidFill>
                    <a:sym typeface="Symbol" pitchFamily="18" charset="2"/>
                  </a:rPr>
                  <a:t>2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:  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18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processes fail initially.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sz="1800" i="1" baseline="-25000" dirty="0" err="1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invokes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18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1800" dirty="0">
                    <a:sym typeface="Symbol" pitchFamily="18" charset="2"/>
                  </a:rPr>
                  <a:t> must </a:t>
                </a:r>
                <a:r>
                  <a:rPr lang="en-US" sz="1800" dirty="0" smtClean="0">
                    <a:sym typeface="Symbol" pitchFamily="18" charset="2"/>
                  </a:rPr>
                  <a:t>eventually </a:t>
                </a:r>
                <a:r>
                  <a:rPr lang="en-US" sz="1800" dirty="0">
                    <a:sym typeface="Symbol" pitchFamily="18" charset="2"/>
                  </a:rPr>
                  <a:t>terminate with response 0.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Let </a:t>
                </a:r>
                <a:r>
                  <a:rPr lang="en-US" sz="1800" baseline="-25000" dirty="0">
                    <a:sym typeface="Symbol" pitchFamily="18" charset="2"/>
                  </a:rPr>
                  <a:t>2</a:t>
                </a:r>
                <a:r>
                  <a:rPr lang="en-US" sz="1800" dirty="0">
                    <a:sym typeface="Symbol" pitchFamily="18" charset="2"/>
                  </a:rPr>
                  <a:t> be the portion of </a:t>
                </a:r>
                <a:r>
                  <a:rPr lang="en-US" sz="1800" baseline="-25000" dirty="0">
                    <a:sym typeface="Symbol" pitchFamily="18" charset="2"/>
                  </a:rPr>
                  <a:t>2 </a:t>
                </a:r>
                <a:r>
                  <a:rPr lang="en-US" sz="1800" dirty="0">
                    <a:sym typeface="Symbol" pitchFamily="18" charset="2"/>
                  </a:rPr>
                  <a:t>up to the response.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257800"/>
              </a:xfrm>
              <a:blipFill rotWithShape="1">
                <a:blip r:embed="rId2"/>
                <a:stretch>
                  <a:fillRect l="-982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Proof, cont’d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49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5344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ym typeface="Symbol" pitchFamily="18" charset="2"/>
                  </a:rPr>
                  <a:t>Execution </a:t>
                </a:r>
                <a:r>
                  <a:rPr lang="en-US" sz="2400" baseline="-25000" dirty="0">
                    <a:sym typeface="Symbol" pitchFamily="18" charset="2"/>
                  </a:rPr>
                  <a:t>1</a:t>
                </a:r>
                <a:r>
                  <a:rPr lang="en-US" sz="2400" dirty="0">
                    <a:sym typeface="Symbol" pitchFamily="18" charset="2"/>
                  </a:rPr>
                  <a:t>:  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processes fail initially.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invokes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000" dirty="0">
                    <a:sym typeface="Symbol" pitchFamily="18" charset="2"/>
                  </a:rPr>
                  <a:t>(1).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terminates </a:t>
                </a:r>
                <a:r>
                  <a:rPr lang="en-US" sz="2000" dirty="0"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𝑎𝑐𝑘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Let 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 be the portion of </a:t>
                </a:r>
                <a:r>
                  <a:rPr lang="en-US" sz="2000" baseline="-25000" dirty="0">
                    <a:sym typeface="Symbol" pitchFamily="18" charset="2"/>
                  </a:rPr>
                  <a:t>1 </a:t>
                </a:r>
                <a:r>
                  <a:rPr lang="en-US" sz="2000" dirty="0">
                    <a:sym typeface="Symbol" pitchFamily="18" charset="2"/>
                  </a:rPr>
                  <a:t>up to </a:t>
                </a:r>
                <a:r>
                  <a:rPr lang="en-US" sz="2000" dirty="0" smtClean="0"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𝑎𝑐𝑘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Execution </a:t>
                </a:r>
                <a:r>
                  <a:rPr lang="en-US" sz="2400" baseline="-25000" dirty="0">
                    <a:sym typeface="Symbol" pitchFamily="18" charset="2"/>
                  </a:rPr>
                  <a:t>2</a:t>
                </a:r>
                <a:r>
                  <a:rPr lang="en-US" sz="2400" dirty="0">
                    <a:sym typeface="Symbol" pitchFamily="18" charset="2"/>
                  </a:rPr>
                  <a:t>:  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processes fail initially.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sz="2000" i="1" baseline="-25000" dirty="0" err="1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invokes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terminates </a:t>
                </a:r>
                <a:r>
                  <a:rPr lang="en-US" sz="2000" dirty="0">
                    <a:sym typeface="Symbol" pitchFamily="18" charset="2"/>
                  </a:rPr>
                  <a:t>with </a:t>
                </a:r>
                <a:r>
                  <a:rPr lang="en-US" sz="2000" dirty="0" smtClean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Let 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dirty="0">
                    <a:sym typeface="Symbol" pitchFamily="18" charset="2"/>
                  </a:rPr>
                  <a:t> be the portion of </a:t>
                </a:r>
                <a:r>
                  <a:rPr lang="en-US" sz="2000" baseline="-25000" dirty="0">
                    <a:sym typeface="Symbol" pitchFamily="18" charset="2"/>
                  </a:rPr>
                  <a:t>2 </a:t>
                </a:r>
                <a:r>
                  <a:rPr lang="en-US" sz="2000" dirty="0">
                    <a:sym typeface="Symbol" pitchFamily="18" charset="2"/>
                  </a:rPr>
                  <a:t>up to the </a:t>
                </a:r>
                <a:r>
                  <a:rPr lang="en-US" sz="2000" dirty="0" smtClean="0">
                    <a:sym typeface="Symbol" pitchFamily="18" charset="2"/>
                  </a:rPr>
                  <a:t>0.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Execution </a:t>
                </a:r>
                <a:r>
                  <a:rPr lang="en-US" sz="2400" baseline="-25000" dirty="0">
                    <a:solidFill>
                      <a:srgbClr val="990033"/>
                    </a:solidFill>
                    <a:sym typeface="Symbol" pitchFamily="18" charset="2"/>
                  </a:rPr>
                  <a:t>3</a:t>
                </a: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:  Paste…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No one fails.</a:t>
                </a:r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All </a:t>
                </a:r>
                <a:r>
                  <a:rPr lang="en-US" sz="2000" dirty="0">
                    <a:sym typeface="Symbol" pitchFamily="18" charset="2"/>
                  </a:rPr>
                  <a:t>the steps of 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 </a:t>
                </a:r>
                <a:r>
                  <a:rPr lang="en-US" sz="2000" dirty="0" smtClean="0">
                    <a:sym typeface="Symbol" pitchFamily="18" charset="2"/>
                  </a:rPr>
                  <a:t>occur first</a:t>
                </a:r>
                <a:r>
                  <a:rPr lang="en-US" sz="2000" dirty="0">
                    <a:sym typeface="Symbol" pitchFamily="18" charset="2"/>
                  </a:rPr>
                  <a:t>, including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𝑎𝑐𝑘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Then a</a:t>
                </a:r>
                <a:r>
                  <a:rPr lang="en-US" sz="2000" dirty="0" smtClean="0">
                    <a:sym typeface="Symbol" pitchFamily="18" charset="2"/>
                  </a:rPr>
                  <a:t>ll </a:t>
                </a:r>
                <a:r>
                  <a:rPr lang="en-US" sz="2000" dirty="0">
                    <a:sym typeface="Symbol" pitchFamily="18" charset="2"/>
                  </a:rPr>
                  <a:t>the steps of 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dirty="0" smtClean="0">
                    <a:sym typeface="Symbol" pitchFamily="18" charset="2"/>
                  </a:rPr>
                  <a:t> occur, </a:t>
                </a:r>
                <a:r>
                  <a:rPr lang="en-US" sz="2000" dirty="0">
                    <a:sym typeface="Symbol" pitchFamily="18" charset="2"/>
                  </a:rPr>
                  <a:t>including the response of 0.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Meanwhile, </a:t>
                </a:r>
                <a:r>
                  <a:rPr lang="en-US" sz="2000" dirty="0" smtClean="0">
                    <a:sym typeface="Symbol" pitchFamily="18" charset="2"/>
                  </a:rPr>
                  <a:t>all </a:t>
                </a:r>
                <a:r>
                  <a:rPr lang="en-US" sz="2000" dirty="0">
                    <a:sym typeface="Symbol" pitchFamily="18" charset="2"/>
                  </a:rPr>
                  <a:t>messages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𝐺</m:t>
                    </m:r>
                    <m:r>
                      <a:rPr lang="en-US" sz="2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2000" b="0" i="0" baseline="-25000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ym typeface="Symbol" pitchFamily="18" charset="2"/>
                  </a:rPr>
                  <a:t>re delayed.</a:t>
                </a: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Activity in </a:t>
                </a:r>
                <a:r>
                  <a:rPr lang="en-US" sz="2400" baseline="-25000" dirty="0">
                    <a:sym typeface="Symbol" pitchFamily="18" charset="2"/>
                  </a:rPr>
                  <a:t>1</a:t>
                </a:r>
                <a:r>
                  <a:rPr lang="en-US" sz="2400" dirty="0">
                    <a:sym typeface="Symbol" pitchFamily="18" charset="2"/>
                  </a:rPr>
                  <a:t> and </a:t>
                </a:r>
                <a:r>
                  <a:rPr lang="en-US" sz="2400" baseline="-25000" dirty="0">
                    <a:sym typeface="Symbol" pitchFamily="18" charset="2"/>
                  </a:rPr>
                  <a:t>2</a:t>
                </a:r>
                <a:r>
                  <a:rPr lang="en-US" sz="2400" dirty="0">
                    <a:sym typeface="Symbol" pitchFamily="18" charset="2"/>
                  </a:rPr>
                  <a:t> is independent, so </a:t>
                </a:r>
                <a:r>
                  <a:rPr lang="en-US" sz="2400" baseline="-25000" dirty="0">
                    <a:sym typeface="Symbol" pitchFamily="18" charset="2"/>
                  </a:rPr>
                  <a:t>3  </a:t>
                </a:r>
                <a:r>
                  <a:rPr lang="en-US" sz="2400" dirty="0">
                    <a:sym typeface="Symbol" pitchFamily="18" charset="2"/>
                  </a:rPr>
                  <a:t>is an execution.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But </a:t>
                </a:r>
                <a:r>
                  <a:rPr lang="en-US" sz="2400" dirty="0" smtClean="0">
                    <a:sym typeface="Symbol" pitchFamily="18" charset="2"/>
                  </a:rPr>
                  <a:t>it is not </a:t>
                </a:r>
                <a:r>
                  <a:rPr lang="en-US" sz="2400" dirty="0">
                    <a:sym typeface="Symbol" pitchFamily="18" charset="2"/>
                  </a:rPr>
                  <a:t>correct for an atomic register, since 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WRITE</a:t>
                </a:r>
                <a:r>
                  <a:rPr lang="en-US" sz="2400" dirty="0">
                    <a:sym typeface="Symbol" pitchFamily="18" charset="2"/>
                  </a:rPr>
                  <a:t>(1) completes before the start of 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</a:t>
                </a:r>
                <a:r>
                  <a:rPr lang="en-US" sz="2400" dirty="0">
                    <a:sym typeface="Symbol" pitchFamily="18" charset="2"/>
                  </a:rPr>
                  <a:t> that returns </a:t>
                </a:r>
                <a:r>
                  <a:rPr lang="en-US" sz="2400" dirty="0" smtClean="0">
                    <a:sym typeface="Symbol" pitchFamily="18" charset="2"/>
                  </a:rPr>
                  <a:t>0.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C</a:t>
                </a:r>
                <a:r>
                  <a:rPr lang="en-US" sz="2400" dirty="0" smtClean="0">
                    <a:sym typeface="Symbol" pitchFamily="18" charset="2"/>
                  </a:rPr>
                  <a:t>ontradiction</a:t>
                </a:r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sz="22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534400" cy="5638800"/>
              </a:xfrm>
              <a:blipFill rotWithShape="1">
                <a:blip r:embed="rId3"/>
                <a:stretch>
                  <a:fillRect l="-929" t="-2703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Proof, cont’d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685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045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Simulating shared memory in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21216"/>
                <a:ext cx="5748769" cy="5508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This impossibility theorem </a:t>
                </a:r>
                <a:r>
                  <a:rPr lang="en-US" sz="2400" dirty="0"/>
                  <a:t>implies that </a:t>
                </a:r>
                <a:r>
                  <a:rPr lang="en-US" sz="2400" dirty="0">
                    <a:solidFill>
                      <a:srgbClr val="990033"/>
                    </a:solidFill>
                  </a:rPr>
                  <a:t>there is no general simulation of shared-memory systems by networks, preserving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-fault-tolerance,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 ≥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/2.</m:t>
                    </m:r>
                  </m:oMath>
                </a14:m>
                <a:endParaRPr lang="en-US" sz="2400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B</a:t>
                </a:r>
                <a:r>
                  <a:rPr lang="en-US" sz="2000" dirty="0" smtClean="0">
                    <a:sym typeface="Symbol" pitchFamily="18" charset="2"/>
                  </a:rPr>
                  <a:t>ook</a:t>
                </a:r>
                <a:r>
                  <a:rPr lang="en-US" sz="2000" dirty="0">
                    <a:sym typeface="Symbol" pitchFamily="18" charset="2"/>
                  </a:rPr>
                  <a:t>, p. 567, </a:t>
                </a:r>
                <a:r>
                  <a:rPr lang="en-US" sz="2000" dirty="0" smtClean="0">
                    <a:sym typeface="Symbol" pitchFamily="18" charset="2"/>
                  </a:rPr>
                  <a:t>defines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-simulation, </a:t>
                </a:r>
                <a:r>
                  <a:rPr lang="en-US" sz="2000" dirty="0">
                    <a:sym typeface="Symbol" pitchFamily="18" charset="2"/>
                  </a:rPr>
                  <a:t>which formalizes “preserving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-fault-tolerance</a:t>
                </a:r>
                <a:r>
                  <a:rPr lang="en-US" sz="2000" dirty="0" smtClean="0">
                    <a:sym typeface="Symbol" pitchFamily="18" charset="2"/>
                  </a:rPr>
                  <a:t>”.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Proof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: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If </a:t>
                </a:r>
                <a:r>
                  <a:rPr lang="en-US" sz="2000" dirty="0">
                    <a:sym typeface="Symbol" pitchFamily="18" charset="2"/>
                  </a:rPr>
                  <a:t>there were, then we could use it to convert a (trivial) wait-free shared-memory implementation of a multi-writer, multi-reader atomic register into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-fault-tolerant distributed network implementation,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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/2.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Since the example shows that no </a:t>
                </a:r>
                <a:r>
                  <a:rPr lang="en-US" sz="2000" dirty="0" smtClean="0">
                    <a:sym typeface="Symbol" pitchFamily="18" charset="2"/>
                  </a:rPr>
                  <a:t>such distributed network </a:t>
                </a:r>
                <a:r>
                  <a:rPr lang="en-US" sz="2000" dirty="0">
                    <a:sym typeface="Symbol" pitchFamily="18" charset="2"/>
                  </a:rPr>
                  <a:t>algorithm exists, neither does such a general simulation.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21216"/>
                <a:ext cx="5748769" cy="5508184"/>
              </a:xfrm>
              <a:blipFill rotWithShape="1">
                <a:blip r:embed="rId3"/>
                <a:stretch>
                  <a:fillRect l="-1485" t="-1549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511981" y="1121216"/>
            <a:ext cx="1920240" cy="2286000"/>
            <a:chOff x="4176" y="768"/>
            <a:chExt cx="1488" cy="172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176" y="768"/>
              <a:ext cx="1488" cy="1728"/>
              <a:chOff x="4032" y="864"/>
              <a:chExt cx="1488" cy="1728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4080" y="864"/>
                <a:ext cx="1440" cy="1728"/>
                <a:chOff x="4080" y="864"/>
                <a:chExt cx="1440" cy="1728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4080" y="864"/>
                  <a:ext cx="1440" cy="17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44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15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1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01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60" y="1536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60" y="2016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16"/>
                <p:cNvSpPr>
                  <a:spLocks noChangeArrowheads="1"/>
                </p:cNvSpPr>
                <p:nvPr/>
              </p:nvSpPr>
              <p:spPr bwMode="auto">
                <a:xfrm>
                  <a:off x="5040" y="134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25" name="Rectangle 17"/>
                <p:cNvSpPr>
                  <a:spLocks noChangeArrowheads="1"/>
                </p:cNvSpPr>
                <p:nvPr/>
              </p:nvSpPr>
              <p:spPr bwMode="auto">
                <a:xfrm>
                  <a:off x="5040" y="182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4032" y="1248"/>
                <a:ext cx="240" cy="960"/>
                <a:chOff x="4032" y="1248"/>
                <a:chExt cx="240" cy="960"/>
              </a:xfrm>
            </p:grpSpPr>
            <p:sp>
              <p:nvSpPr>
                <p:cNvPr id="9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211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220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4790" y="93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503072" y="35814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 bwMode="auto">
          <a:xfrm>
            <a:off x="5948592" y="4424154"/>
            <a:ext cx="3108960" cy="1558896"/>
            <a:chOff x="431" y="1504"/>
            <a:chExt cx="5618" cy="2817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 bwMode="auto">
            <a:xfrm>
              <a:off x="432" y="1504"/>
              <a:ext cx="5617" cy="2817"/>
              <a:chOff x="432" y="1504"/>
              <a:chExt cx="5617" cy="2817"/>
            </a:xfrm>
          </p:grpSpPr>
          <p:sp>
            <p:nvSpPr>
              <p:cNvPr id="33" name="Oval 29"/>
              <p:cNvSpPr>
                <a:spLocks noChangeAspect="1" noChangeArrowheads="1"/>
              </p:cNvSpPr>
              <p:nvPr/>
            </p:nvSpPr>
            <p:spPr bwMode="auto">
              <a:xfrm>
                <a:off x="2592" y="2160"/>
                <a:ext cx="1296" cy="288"/>
              </a:xfrm>
              <a:prstGeom prst="ellipse">
                <a:avLst/>
              </a:prstGeom>
              <a:solidFill>
                <a:srgbClr val="FF9999"/>
              </a:solidFill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8990" tIns="53994" rIns="98990" bIns="53994" anchor="ctr" anchorCtr="1"/>
              <a:lstStyle/>
              <a:p>
                <a:pPr algn="ctr" defTabSz="457200" hangingPunct="0">
                  <a:lnSpc>
                    <a:spcPct val="10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723900" algn="l"/>
                    <a:tab pos="1447800" algn="l"/>
                  </a:tabLst>
                </a:pPr>
                <a:endParaRPr lang="en-US" sz="2200" baseline="-330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grpSp>
            <p:nvGrpSpPr>
              <p:cNvPr id="34" name="Group 30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grpSp>
              <p:nvGrpSpPr>
                <p:cNvPr id="35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sp>
                <p:nvSpPr>
                  <p:cNvPr id="3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2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endParaRPr lang="en-US" sz="20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2" y="1584"/>
                    <a:ext cx="1296" cy="28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  <a:tab pos="1447800" algn="l"/>
                      </a:tabLst>
                    </a:pPr>
                    <a:endParaRPr lang="en-US" sz="22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64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endParaRPr lang="en-US" sz="2000" baseline="-33000" dirty="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1" name="Line 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872"/>
                    <a:ext cx="720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327" y="2160"/>
                    <a:ext cx="722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Oval 37"/>
                  <p:cNvSpPr>
                    <a:spLocks noChangeAspect="1"/>
                  </p:cNvSpPr>
                  <p:nvPr/>
                </p:nvSpPr>
                <p:spPr bwMode="auto">
                  <a:xfrm>
                    <a:off x="1152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38"/>
                  <p:cNvSpPr>
                    <a:spLocks noChangeAspect="1"/>
                  </p:cNvSpPr>
                  <p:nvPr/>
                </p:nvSpPr>
                <p:spPr bwMode="auto">
                  <a:xfrm>
                    <a:off x="1728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39"/>
                  <p:cNvSpPr>
                    <a:spLocks noChangeAspect="1"/>
                  </p:cNvSpPr>
                  <p:nvPr/>
                </p:nvSpPr>
                <p:spPr bwMode="auto">
                  <a:xfrm>
                    <a:off x="4464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Oval 40"/>
                  <p:cNvSpPr>
                    <a:spLocks noChangeAspect="1"/>
                  </p:cNvSpPr>
                  <p:nvPr/>
                </p:nvSpPr>
                <p:spPr bwMode="auto">
                  <a:xfrm>
                    <a:off x="5040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40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7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039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95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607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96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608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49"/>
                  <p:cNvSpPr txBox="1">
                    <a:spLocks noChangeAspect="1" noChangeArrowheads="1"/>
                  </p:cNvSpPr>
                  <p:nvPr/>
                </p:nvSpPr>
                <p:spPr bwMode="auto">
                  <a:xfrm rot="-1020000">
                    <a:off x="1931" y="1521"/>
                    <a:ext cx="783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6" name="Text Box 50"/>
                  <p:cNvSpPr txBox="1">
                    <a:spLocks noChangeAspect="1" noChangeArrowheads="1"/>
                  </p:cNvSpPr>
                  <p:nvPr/>
                </p:nvSpPr>
                <p:spPr bwMode="auto">
                  <a:xfrm rot="-900000">
                    <a:off x="3803" y="2273"/>
                    <a:ext cx="780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7" name="Text Box 51"/>
                  <p:cNvSpPr txBox="1">
                    <a:spLocks noChangeAspect="1" noChangeArrowheads="1"/>
                  </p:cNvSpPr>
                  <p:nvPr/>
                </p:nvSpPr>
                <p:spPr bwMode="auto">
                  <a:xfrm rot="720000">
                    <a:off x="3669" y="1504"/>
                    <a:ext cx="932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8" name="Text Box 52"/>
                  <p:cNvSpPr txBox="1">
                    <a:spLocks noChangeAspect="1" noChangeArrowheads="1"/>
                  </p:cNvSpPr>
                  <p:nvPr/>
                </p:nvSpPr>
                <p:spPr bwMode="auto">
                  <a:xfrm rot="840000">
                    <a:off x="1913" y="2308"/>
                    <a:ext cx="929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9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3" y="1626"/>
                    <a:ext cx="52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60" name="Text Box 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" y="2202"/>
                    <a:ext cx="76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 eaLnBrk="0" hangingPunct="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sp>
              <p:nvSpPr>
                <p:cNvPr id="36" name="Line 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6" y="1727"/>
                  <a:ext cx="576" cy="146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3888" y="1728"/>
                  <a:ext cx="576" cy="144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Line 57"/>
            <p:cNvSpPr>
              <a:spLocks noChangeAspect="1" noChangeShapeType="1"/>
            </p:cNvSpPr>
            <p:nvPr/>
          </p:nvSpPr>
          <p:spPr bwMode="auto">
            <a:xfrm flipH="1" flipV="1">
              <a:off x="2015" y="2159"/>
              <a:ext cx="578" cy="14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8"/>
            <p:cNvSpPr>
              <a:spLocks noChangeAspect="1" noChangeShapeType="1"/>
            </p:cNvSpPr>
            <p:nvPr/>
          </p:nvSpPr>
          <p:spPr bwMode="auto">
            <a:xfrm flipH="1">
              <a:off x="3887" y="2160"/>
              <a:ext cx="578" cy="14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"/>
            <p:cNvSpPr>
              <a:spLocks noChangeAspect="1" noChangeShapeType="1"/>
            </p:cNvSpPr>
            <p:nvPr/>
          </p:nvSpPr>
          <p:spPr bwMode="auto">
            <a:xfrm>
              <a:off x="432" y="1872"/>
              <a:ext cx="720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0"/>
            <p:cNvSpPr>
              <a:spLocks noChangeAspect="1" noChangeShapeType="1"/>
            </p:cNvSpPr>
            <p:nvPr/>
          </p:nvSpPr>
          <p:spPr bwMode="auto">
            <a:xfrm flipH="1">
              <a:off x="431" y="2160"/>
              <a:ext cx="72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4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54"/>
            <a:ext cx="8229600" cy="1138646"/>
          </a:xfrm>
        </p:spPr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</a:rPr>
              <a:t>[ABD] </a:t>
            </a:r>
            <a:r>
              <a:rPr lang="en-US" sz="4400" dirty="0" smtClean="0"/>
              <a:t>can be extended to dynamically-changing networks:  </a:t>
            </a:r>
          </a:p>
          <a:p>
            <a:pPr lvl="1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RAMBO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600" dirty="0" smtClean="0"/>
              <a:t>econfigurable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3600" dirty="0" smtClean="0"/>
              <a:t>tomic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3600" dirty="0" smtClean="0"/>
              <a:t>emory for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3600" dirty="0" smtClean="0"/>
              <a:t>asic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sz="3600" dirty="0" smtClean="0"/>
              <a:t>bjects) algorithm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[Gilbert, Lynch,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Shvartsman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US" sz="3600" dirty="0" smtClean="0"/>
              <a:t>works in dynamic networks.</a:t>
            </a:r>
          </a:p>
          <a:p>
            <a:pPr lvl="1"/>
            <a:r>
              <a:rPr lang="en-US" sz="3600" dirty="0"/>
              <a:t>S</a:t>
            </a:r>
            <a:r>
              <a:rPr lang="en-US" sz="3600" dirty="0" smtClean="0"/>
              <a:t>upports reconfiguration, in addition to reads and writes.</a:t>
            </a:r>
          </a:p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Q:</a:t>
            </a:r>
            <a:r>
              <a:rPr lang="en-US" sz="4400" dirty="0" smtClean="0"/>
              <a:t>  All the algorithms we have considered emulate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shared read/write registers </a:t>
            </a:r>
            <a:r>
              <a:rPr lang="en-US" sz="4400" dirty="0" smtClean="0"/>
              <a:t>only.  What about other data types?</a:t>
            </a:r>
            <a:endParaRPr lang="en-US" sz="4400" dirty="0"/>
          </a:p>
          <a:p>
            <a:r>
              <a:rPr lang="en-US" sz="4400" dirty="0" smtClean="0"/>
              <a:t>The situation is very different, because some objects are much more powerful than registers, e.g., CAS objects have the “power of consensus”.</a:t>
            </a:r>
          </a:p>
          <a:p>
            <a:r>
              <a:rPr lang="en-US" sz="4400" dirty="0" smtClean="0"/>
              <a:t>ABD doesn’t work.</a:t>
            </a:r>
          </a:p>
          <a:p>
            <a:r>
              <a:rPr lang="en-US" sz="4400" dirty="0" smtClean="0"/>
              <a:t>Now consider emulating more powerful data objects.</a:t>
            </a:r>
          </a:p>
          <a:p>
            <a:r>
              <a:rPr lang="en-US" sz="4400" dirty="0" smtClean="0"/>
              <a:t>Start with simpler problem:  Consensus in fault-prone networks.</a:t>
            </a:r>
          </a:p>
          <a:p>
            <a:pPr lvl="1"/>
            <a:r>
              <a:rPr lang="en-US" sz="3600" dirty="0" smtClean="0"/>
              <a:t>We have inherent limitations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[FLP], </a:t>
            </a:r>
            <a:r>
              <a:rPr lang="en-US" sz="3600" dirty="0" smtClean="0"/>
              <a:t>so we must weaken requirements.</a:t>
            </a:r>
          </a:p>
          <a:p>
            <a:pPr lvl="1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Dwork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, Lynch,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Stockmeyer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], </a:t>
            </a:r>
            <a:r>
              <a:rPr lang="en-US" sz="3600" dirty="0"/>
              <a:t>f</a:t>
            </a:r>
            <a:r>
              <a:rPr lang="en-US" sz="3600" dirty="0" smtClean="0"/>
              <a:t>ailure-detector approaches, </a:t>
            </a:r>
            <a:r>
              <a:rPr lang="en-US" sz="3600" dirty="0" err="1" smtClean="0"/>
              <a:t>Paxos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88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/>
              <a:t>Fault-Tolerant Agreement in Asynchronous Networks:</a:t>
            </a:r>
            <a:br>
              <a:rPr lang="en-US"/>
            </a:br>
            <a:r>
              <a:rPr lang="en-US"/>
              <a:t>The Paxos Algorithm</a:t>
            </a:r>
          </a:p>
        </p:txBody>
      </p:sp>
      <p:pic>
        <p:nvPicPr>
          <p:cNvPr id="1028" name="Picture 4" descr="http://terrakerkyra.gr/v1/www.terrakerkyra.gr/per-pax-diap/en/main_pax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43600" cy="31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1944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Fault-tolerant agreement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asynchronous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It’s impossible to reach agreement in asynchronous networks, even if we </a:t>
            </a:r>
            <a:r>
              <a:rPr lang="en-US" sz="2400" dirty="0" smtClean="0"/>
              <a:t>assume</a:t>
            </a:r>
            <a:r>
              <a:rPr lang="en-US" sz="2400" dirty="0" smtClean="0"/>
              <a:t> </a:t>
            </a:r>
            <a:r>
              <a:rPr lang="en-US" sz="2400" dirty="0"/>
              <a:t>that at most one failure will occur.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if we really need to?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transaction commit.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agreeing on the order in which to perform </a:t>
            </a:r>
            <a:r>
              <a:rPr lang="en-US" sz="2000" dirty="0" smtClean="0"/>
              <a:t>operations on an emulated shared data object.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…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Some </a:t>
            </a:r>
            <a:r>
              <a:rPr lang="en-US" sz="2400" dirty="0" smtClean="0"/>
              <a:t>possible approaches: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Randomized algorithm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[Ben-Or], </a:t>
            </a:r>
            <a:r>
              <a:rPr lang="en-US" sz="2000" dirty="0"/>
              <a:t>terminates with high probability.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Approximate agreement.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 a failure detector service, implemented by timeouts (next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approach:  Eventual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Guarantee agreement, validity in all cases.</a:t>
            </a:r>
          </a:p>
          <a:p>
            <a:r>
              <a:rPr lang="en-US" sz="2800" dirty="0"/>
              <a:t>Guarantee termination if the system eventually “stabilizes”:</a:t>
            </a:r>
          </a:p>
          <a:p>
            <a:pPr lvl="1"/>
            <a:r>
              <a:rPr lang="en-US" sz="2400" dirty="0"/>
              <a:t>No more failures, recoveries, message losses.</a:t>
            </a:r>
          </a:p>
          <a:p>
            <a:pPr lvl="1"/>
            <a:r>
              <a:rPr lang="en-US" sz="2400" dirty="0"/>
              <a:t>Timing of messages, process steps within “normal” bounds.</a:t>
            </a:r>
          </a:p>
          <a:p>
            <a:r>
              <a:rPr lang="en-US" sz="2800" dirty="0"/>
              <a:t>Termination should be fast </a:t>
            </a:r>
            <a:r>
              <a:rPr lang="en-US" sz="2800" dirty="0" smtClean="0"/>
              <a:t>after system stabilizes.</a:t>
            </a:r>
            <a:endParaRPr lang="en-US" sz="2800" dirty="0"/>
          </a:p>
          <a:p>
            <a:r>
              <a:rPr lang="en-US" sz="2800" dirty="0"/>
              <a:t>Actually, stable behavior need not continue forever, just long enough for computation to terminate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This general approach (safety is absolute, liveness depends on stabilization of the behavior of the underlying system) </a:t>
            </a:r>
            <a:r>
              <a:rPr lang="en-US" sz="2800" dirty="0" smtClean="0"/>
              <a:t>is</a:t>
            </a:r>
            <a:r>
              <a:rPr lang="en-US" sz="2800" dirty="0" smtClean="0"/>
              <a:t> regarded </a:t>
            </a:r>
            <a:r>
              <a:rPr lang="en-US" sz="2800" dirty="0" smtClean="0"/>
              <a:t>as the best approach to building practical fault-tolerant distributed data-management systems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[Microsoft] [Google] [HP]…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</a:t>
            </a:r>
            <a:r>
              <a:rPr lang="en-US" dirty="0" smtClean="0"/>
              <a:t>stability:  Some </a:t>
            </a:r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dirty="0" err="1">
                <a:solidFill>
                  <a:srgbClr val="006600"/>
                </a:solidFill>
              </a:rPr>
              <a:t>Dwork</a:t>
            </a:r>
            <a:r>
              <a:rPr lang="en-US" sz="2400" dirty="0">
                <a:solidFill>
                  <a:srgbClr val="006600"/>
                </a:solidFill>
              </a:rPr>
              <a:t>, Lynch, </a:t>
            </a:r>
            <a:r>
              <a:rPr lang="en-US" sz="2400" dirty="0" err="1">
                <a:solidFill>
                  <a:srgbClr val="006600"/>
                </a:solidFill>
              </a:rPr>
              <a:t>Stockmeyer</a:t>
            </a:r>
            <a:r>
              <a:rPr lang="en-US" sz="2400" dirty="0">
                <a:solidFill>
                  <a:srgbClr val="006600"/>
                </a:solidFill>
              </a:rPr>
              <a:t>]</a:t>
            </a:r>
            <a:r>
              <a:rPr lang="en-US" sz="2400" dirty="0"/>
              <a:t> first presented a consensus algorithm with these </a:t>
            </a:r>
            <a:r>
              <a:rPr lang="en-US" sz="2400" dirty="0" smtClean="0"/>
              <a:t>properties.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dirty="0" err="1">
                <a:solidFill>
                  <a:srgbClr val="006600"/>
                </a:solidFill>
              </a:rPr>
              <a:t>Cristian</a:t>
            </a:r>
            <a:r>
              <a:rPr lang="en-US" sz="2400" dirty="0">
                <a:solidFill>
                  <a:srgbClr val="006600"/>
                </a:solidFill>
              </a:rPr>
              <a:t>]</a:t>
            </a:r>
            <a:r>
              <a:rPr lang="en-US" sz="2400" dirty="0"/>
              <a:t> used </a:t>
            </a:r>
            <a:r>
              <a:rPr lang="en-US" sz="2400" dirty="0" smtClean="0"/>
              <a:t>a similar </a:t>
            </a:r>
            <a:r>
              <a:rPr lang="en-US" sz="2400" dirty="0"/>
              <a:t>approach for group membership algorithms.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[</a:t>
            </a:r>
            <a:r>
              <a:rPr lang="en-US" sz="2400" dirty="0" err="1">
                <a:solidFill>
                  <a:srgbClr val="006600"/>
                </a:solidFill>
              </a:rPr>
              <a:t>Lamport</a:t>
            </a:r>
            <a:r>
              <a:rPr lang="en-US" sz="2400" dirty="0">
                <a:solidFill>
                  <a:srgbClr val="006600"/>
                </a:solidFill>
              </a:rPr>
              <a:t>, Part-Time Parliament]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Introduced the </a:t>
            </a:r>
            <a:r>
              <a:rPr lang="en-US" sz="2000" dirty="0" err="1"/>
              <a:t>Paxos</a:t>
            </a:r>
            <a:r>
              <a:rPr lang="en-US" sz="2000" dirty="0"/>
              <a:t> algorithm.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Relationship with </a:t>
            </a:r>
            <a:r>
              <a:rPr lang="en-US" sz="2000" dirty="0">
                <a:solidFill>
                  <a:srgbClr val="006600"/>
                </a:solidFill>
              </a:rPr>
              <a:t>[DLS]: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Achieves similar guarantees</a:t>
            </a:r>
            <a:r>
              <a:rPr lang="en-US" sz="1800" dirty="0">
                <a:solidFill>
                  <a:srgbClr val="006600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1800" dirty="0" err="1"/>
              <a:t>Paxos</a:t>
            </a:r>
            <a:r>
              <a:rPr lang="en-US" sz="1800" dirty="0"/>
              <a:t> allows more concurrency, tolerates </a:t>
            </a:r>
            <a:r>
              <a:rPr lang="en-US" sz="1800" dirty="0" smtClean="0"/>
              <a:t>some more </a:t>
            </a:r>
            <a:r>
              <a:rPr lang="en-US" sz="1800" dirty="0"/>
              <a:t>kinds of failures.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Basic strategy for assuring safety similar to</a:t>
            </a:r>
            <a:r>
              <a:rPr lang="en-US" sz="1800" dirty="0">
                <a:solidFill>
                  <a:srgbClr val="006600"/>
                </a:solidFill>
              </a:rPr>
              <a:t> [DLS</a:t>
            </a:r>
            <a:r>
              <a:rPr lang="en-US" sz="1800" dirty="0" smtClean="0">
                <a:solidFill>
                  <a:srgbClr val="006600"/>
                </a:solidFill>
              </a:rPr>
              <a:t>].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Paxos</a:t>
            </a:r>
            <a:r>
              <a:rPr lang="en-US" sz="1800" dirty="0" smtClean="0"/>
              <a:t> has been used as a subroutine in an algorithm to emulate powerful shared memory, which has been engineered for practical use. 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Background: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Paper unpublished for 10 years because of nonstandard style</a:t>
            </a:r>
            <a:r>
              <a:rPr lang="en-US" sz="1800" dirty="0" smtClean="0"/>
              <a:t>.  (Read it!)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1800" dirty="0"/>
              <a:t>Eventually published “as is”, because others </a:t>
            </a:r>
            <a:r>
              <a:rPr lang="en-US" sz="1800" dirty="0" smtClean="0"/>
              <a:t>were recognizing </a:t>
            </a:r>
            <a:r>
              <a:rPr lang="en-US" sz="1800" dirty="0"/>
              <a:t>its importance and building on its ideas.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Called </a:t>
            </a:r>
            <a:r>
              <a:rPr lang="en-US" sz="2400" dirty="0">
                <a:solidFill>
                  <a:srgbClr val="990033"/>
                </a:solidFill>
              </a:rPr>
              <a:t>Single-Decree Synod</a:t>
            </a:r>
            <a:r>
              <a:rPr lang="en-US" sz="2400" dirty="0"/>
              <a:t> protocol.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Asynchronous processes, stopping failures, also recovery.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Messages may be lost.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Lamport’s</a:t>
            </a:r>
            <a:r>
              <a:rPr lang="en-US" sz="2400" dirty="0"/>
              <a:t> paper also describes how to cope with </a:t>
            </a:r>
            <a:r>
              <a:rPr lang="en-US" sz="2400" dirty="0" smtClean="0"/>
              <a:t>disk crashes</a:t>
            </a:r>
            <a:r>
              <a:rPr lang="en-US" sz="2400" dirty="0"/>
              <a:t>, where volatile memory is </a:t>
            </a:r>
            <a:r>
              <a:rPr lang="en-US" sz="2400" dirty="0" smtClean="0"/>
              <a:t>lost (we’ll </a:t>
            </a:r>
            <a:r>
              <a:rPr lang="en-US" sz="2400" dirty="0"/>
              <a:t>skip </a:t>
            </a:r>
            <a:r>
              <a:rPr lang="en-US" sz="2400" dirty="0" smtClean="0"/>
              <a:t>this).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We’ll present the algorithm in two stages: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Describe a very nondeterministic algorithm that guarantees the safety properties (agreement, validity).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Constrain </a:t>
            </a:r>
            <a:r>
              <a:rPr lang="en-US" sz="2000" dirty="0" smtClean="0"/>
              <a:t>it </a:t>
            </a:r>
            <a:r>
              <a:rPr lang="en-US" sz="2000" dirty="0"/>
              <a:t>to get termination soon after stabilization.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The “safe</a:t>
            </a:r>
            <a:r>
              <a:rPr lang="en-US" dirty="0"/>
              <a:t>” </a:t>
            </a:r>
            <a:r>
              <a:rPr lang="en-US" dirty="0" smtClean="0"/>
              <a:t>algorithm:  Ballots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3735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Uses </a:t>
                </a:r>
                <a:r>
                  <a:rPr lang="en-US" sz="2800" dirty="0">
                    <a:solidFill>
                      <a:srgbClr val="990033"/>
                    </a:solidFill>
                  </a:rPr>
                  <a:t>ballots</a:t>
                </a:r>
                <a:r>
                  <a:rPr lang="en-US" sz="2800" dirty="0"/>
                  <a:t>, each of which represents an attempt to reach consensus.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Ballot = (identifier, value) pair.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Identifier is an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𝐵𝑖𝑑</m:t>
                    </m:r>
                  </m:oMath>
                </a14:m>
                <a:r>
                  <a:rPr lang="en-US" sz="2400" dirty="0"/>
                  <a:t>, some totally-ordered set of </a:t>
                </a:r>
                <a:r>
                  <a:rPr lang="en-US" sz="2400" dirty="0">
                    <a:solidFill>
                      <a:srgbClr val="990033"/>
                    </a:solidFill>
                  </a:rPr>
                  <a:t>ballot identifiers.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Value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b="0" i="1" dirty="0" smtClean="0">
                        <a:latin typeface="Cambria Math"/>
                      </a:rPr>
                      <m:t>∪</m:t>
                    </m:r>
                    <m:r>
                      <a:rPr lang="en-US" sz="2400" i="1" dirty="0" smtClean="0">
                        <a:latin typeface="Cambria Math"/>
                      </a:rPr>
                      <m:t> { </m:t>
                    </m:r>
                    <m:r>
                      <a:rPr lang="en-US" sz="2400" b="0" i="1" dirty="0" smtClean="0">
                        <a:latin typeface="Cambria Math"/>
                      </a:rPr>
                      <m:t>⊥</m:t>
                    </m:r>
                    <m:r>
                      <a:rPr lang="en-US" sz="2400" i="1" dirty="0" smtClean="0">
                        <a:latin typeface="Cambria Math"/>
                      </a:rPr>
                      <m:t> },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is the consensus domain.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 smtClean="0">
                    <a:sym typeface="Symbol" pitchFamily="18" charset="2"/>
                  </a:rPr>
                  <a:t>Somehow, </a:t>
                </a:r>
                <a:r>
                  <a:rPr lang="en-US" sz="2800" dirty="0">
                    <a:sym typeface="Symbol" pitchFamily="18" charset="2"/>
                  </a:rPr>
                  <a:t>ballots get started, and </a:t>
                </a:r>
                <a:r>
                  <a:rPr lang="en-US" sz="2800" dirty="0" smtClean="0">
                    <a:sym typeface="Symbol" pitchFamily="18" charset="2"/>
                  </a:rPr>
                  <a:t>get values </a:t>
                </a:r>
                <a:r>
                  <a:rPr lang="en-US" sz="2800" dirty="0" smtClean="0">
                    <a:sym typeface="Symbol" pitchFamily="18" charset="2"/>
                  </a:rPr>
                  <a:t>assigned.</a:t>
                </a:r>
                <a:endParaRPr lang="en-US" sz="28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Processes can </a:t>
                </a:r>
                <a:r>
                  <a:rPr lang="en-US" sz="2800" dirty="0">
                    <a:solidFill>
                      <a:srgbClr val="990033"/>
                    </a:solidFill>
                    <a:sym typeface="Symbol" pitchFamily="18" charset="2"/>
                  </a:rPr>
                  <a:t>vote for</a:t>
                </a:r>
                <a:r>
                  <a:rPr lang="en-US" sz="2800" dirty="0">
                    <a:sym typeface="Symbol" pitchFamily="18" charset="2"/>
                  </a:rPr>
                  <a:t>, or </a:t>
                </a:r>
                <a:r>
                  <a:rPr lang="en-US" sz="2800" dirty="0">
                    <a:solidFill>
                      <a:srgbClr val="990033"/>
                    </a:solidFill>
                    <a:sym typeface="Symbol" pitchFamily="18" charset="2"/>
                  </a:rPr>
                  <a:t>abstain from</a:t>
                </a:r>
                <a:r>
                  <a:rPr lang="en-US" sz="2800" dirty="0">
                    <a:sym typeface="Symbol" pitchFamily="18" charset="2"/>
                  </a:rPr>
                  <a:t>, particular ballots.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ym typeface="Symbol" pitchFamily="18" charset="2"/>
                  </a:rPr>
                  <a:t>Abstention from a ballot is a promise never to vote for it.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373563"/>
              </a:xfrm>
              <a:blipFill rotWithShape="1">
                <a:blip r:embed="rId2"/>
                <a:stretch>
                  <a:fillRect l="-1111" t="-209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7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networks using shared-memory systems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324600" y="2438400"/>
            <a:ext cx="2362200" cy="2743200"/>
            <a:chOff x="4176" y="768"/>
            <a:chExt cx="1488" cy="172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176" y="768"/>
              <a:ext cx="1488" cy="1728"/>
              <a:chOff x="4032" y="864"/>
              <a:chExt cx="1488" cy="1728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4080" y="864"/>
                <a:ext cx="1440" cy="1728"/>
                <a:chOff x="4080" y="864"/>
                <a:chExt cx="1440" cy="1728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4080" y="864"/>
                  <a:ext cx="1440" cy="17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44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15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/>
                    <a:t>p</a:t>
                  </a:r>
                  <a:r>
                    <a:rPr lang="en-US" baseline="-25000"/>
                    <a:t>1</a:t>
                  </a:r>
                </a:p>
              </p:txBody>
            </p:sp>
            <p:sp>
              <p:nvSpPr>
                <p:cNvPr id="1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1488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/>
                    <a:t>p</a:t>
                  </a:r>
                  <a:r>
                    <a:rPr lang="en-US" baseline="-25000"/>
                    <a:t>2</a:t>
                  </a:r>
                </a:p>
              </p:txBody>
            </p:sp>
            <p:sp>
              <p:nvSpPr>
                <p:cNvPr id="1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01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/>
                    <a:t>p</a:t>
                  </a:r>
                  <a:r>
                    <a:rPr lang="en-US" baseline="-25000"/>
                    <a:t>n</a:t>
                  </a:r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134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60" y="1536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60" y="2016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Rectangle 16"/>
                <p:cNvSpPr>
                  <a:spLocks noChangeArrowheads="1"/>
                </p:cNvSpPr>
                <p:nvPr/>
              </p:nvSpPr>
              <p:spPr bwMode="auto">
                <a:xfrm>
                  <a:off x="5040" y="134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/>
                    <a:t>x</a:t>
                  </a:r>
                  <a:r>
                    <a:rPr lang="en-US" baseline="-25000"/>
                    <a:t>1</a:t>
                  </a:r>
                </a:p>
              </p:txBody>
            </p:sp>
            <p:sp>
              <p:nvSpPr>
                <p:cNvPr id="25" name="Rectangle 17"/>
                <p:cNvSpPr>
                  <a:spLocks noChangeArrowheads="1"/>
                </p:cNvSpPr>
                <p:nvPr/>
              </p:nvSpPr>
              <p:spPr bwMode="auto">
                <a:xfrm>
                  <a:off x="5040" y="1824"/>
                  <a:ext cx="288" cy="288"/>
                </a:xfrm>
                <a:prstGeom prst="rect">
                  <a:avLst/>
                </a:prstGeom>
                <a:solidFill>
                  <a:srgbClr val="E4BBB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0" tIns="45711" rIns="91420" bIns="45711" anchor="ctr"/>
                <a:lstStyle/>
                <a:p>
                  <a:pPr algn="ctr"/>
                  <a:r>
                    <a:rPr lang="en-US"/>
                    <a:t>x</a:t>
                  </a:r>
                  <a:r>
                    <a:rPr lang="en-US" baseline="-25000"/>
                    <a:t>2</a:t>
                  </a:r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4032" y="1248"/>
                <a:ext cx="240" cy="960"/>
                <a:chOff x="4032" y="1248"/>
                <a:chExt cx="240" cy="960"/>
              </a:xfrm>
            </p:grpSpPr>
            <p:sp>
              <p:nvSpPr>
                <p:cNvPr id="9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211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220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4790" y="93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0" tIns="45711" rIns="91420" bIns="45711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800600" y="38862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 bwMode="auto">
          <a:xfrm>
            <a:off x="381000" y="2667000"/>
            <a:ext cx="4470400" cy="2241550"/>
            <a:chOff x="431" y="1504"/>
            <a:chExt cx="5618" cy="2817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 bwMode="auto">
            <a:xfrm>
              <a:off x="432" y="1504"/>
              <a:ext cx="5617" cy="2817"/>
              <a:chOff x="432" y="1504"/>
              <a:chExt cx="5617" cy="2817"/>
            </a:xfrm>
          </p:grpSpPr>
          <p:sp>
            <p:nvSpPr>
              <p:cNvPr id="33" name="Oval 29"/>
              <p:cNvSpPr>
                <a:spLocks noChangeAspect="1" noChangeArrowheads="1"/>
              </p:cNvSpPr>
              <p:nvPr/>
            </p:nvSpPr>
            <p:spPr bwMode="auto">
              <a:xfrm>
                <a:off x="2592" y="2160"/>
                <a:ext cx="1296" cy="288"/>
              </a:xfrm>
              <a:prstGeom prst="ellipse">
                <a:avLst/>
              </a:prstGeom>
              <a:solidFill>
                <a:srgbClr val="FF9999"/>
              </a:solidFill>
              <a:ln w="18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8990" tIns="53994" rIns="98990" bIns="53994" anchor="ctr" anchorCtr="1"/>
              <a:lstStyle/>
              <a:p>
                <a:pPr algn="ctr" defTabSz="457200" hangingPunct="0">
                  <a:lnSpc>
                    <a:spcPct val="10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723900" algn="l"/>
                    <a:tab pos="1447800" algn="l"/>
                  </a:tabLst>
                </a:pPr>
                <a:r>
                  <a:rPr lang="en-US" sz="2200">
                    <a:solidFill>
                      <a:srgbClr val="000000"/>
                    </a:solidFill>
                    <a:cs typeface="Arial" charset="0"/>
                  </a:rPr>
                  <a:t>C</a:t>
                </a:r>
                <a:r>
                  <a:rPr lang="en-US" sz="2200" baseline="-33000">
                    <a:solidFill>
                      <a:srgbClr val="000000"/>
                    </a:solidFill>
                    <a:cs typeface="Arial" charset="0"/>
                  </a:rPr>
                  <a:t>2,1</a:t>
                </a:r>
              </a:p>
            </p:txBody>
          </p:sp>
          <p:grpSp>
            <p:nvGrpSpPr>
              <p:cNvPr id="34" name="Group 30"/>
              <p:cNvGrpSpPr>
                <a:grpSpLocks noChangeAspect="1"/>
              </p:cNvGrpSpPr>
              <p:nvPr/>
            </p:nvGrpSpPr>
            <p:grpSpPr bwMode="auto">
              <a:xfrm>
                <a:off x="432" y="1504"/>
                <a:ext cx="5617" cy="2817"/>
                <a:chOff x="432" y="1504"/>
                <a:chExt cx="5617" cy="2817"/>
              </a:xfrm>
            </p:grpSpPr>
            <p:grpSp>
              <p:nvGrpSpPr>
                <p:cNvPr id="35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432" y="1504"/>
                  <a:ext cx="5617" cy="2817"/>
                  <a:chOff x="432" y="1504"/>
                  <a:chExt cx="5617" cy="2817"/>
                </a:xfrm>
              </p:grpSpPr>
              <p:sp>
                <p:nvSpPr>
                  <p:cNvPr id="3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2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400" dirty="0">
                        <a:solidFill>
                          <a:srgbClr val="000000"/>
                        </a:solidFill>
                        <a:cs typeface="Arial" charset="0"/>
                      </a:rPr>
                      <a:t>p</a:t>
                    </a:r>
                    <a:r>
                      <a:rPr lang="en-US" sz="24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3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2" y="1584"/>
                    <a:ext cx="1296" cy="28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  <a:tab pos="1447800" algn="l"/>
                      </a:tabLst>
                    </a:pPr>
                    <a:r>
                      <a:rPr lang="en-US" sz="2200">
                        <a:solidFill>
                          <a:srgbClr val="000000"/>
                        </a:solidFill>
                        <a:cs typeface="Arial" charset="0"/>
                      </a:rPr>
                      <a:t>C</a:t>
                    </a:r>
                    <a:r>
                      <a:rPr lang="en-US" sz="2200" baseline="-33000">
                        <a:solidFill>
                          <a:srgbClr val="000000"/>
                        </a:solidFill>
                        <a:cs typeface="Arial" charset="0"/>
                      </a:rPr>
                      <a:t>1,2</a:t>
                    </a:r>
                  </a:p>
                </p:txBody>
              </p:sp>
              <p:sp>
                <p:nvSpPr>
                  <p:cNvPr id="4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64" y="1584"/>
                    <a:ext cx="864" cy="8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98990" tIns="53994" rIns="98990" bIns="53994" anchor="ctr" anchorCtr="1"/>
                  <a:lstStyle/>
                  <a:p>
                    <a:pPr algn="ctr" defTabSz="457200"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723900" algn="l"/>
                      </a:tabLst>
                    </a:pPr>
                    <a:r>
                      <a:rPr lang="en-US" sz="2400" dirty="0">
                        <a:solidFill>
                          <a:srgbClr val="000000"/>
                        </a:solidFill>
                        <a:cs typeface="Arial" charset="0"/>
                      </a:rPr>
                      <a:t>p</a:t>
                    </a:r>
                    <a:r>
                      <a:rPr lang="en-US" sz="2400" baseline="-33000" dirty="0">
                        <a:solidFill>
                          <a:srgbClr val="000000"/>
                        </a:solidFill>
                        <a:cs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1" name="Line 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8" y="1872"/>
                    <a:ext cx="720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327" y="2160"/>
                    <a:ext cx="722" cy="1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Oval 37"/>
                  <p:cNvSpPr>
                    <a:spLocks noChangeAspect="1"/>
                  </p:cNvSpPr>
                  <p:nvPr/>
                </p:nvSpPr>
                <p:spPr bwMode="auto">
                  <a:xfrm>
                    <a:off x="1152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38"/>
                  <p:cNvSpPr>
                    <a:spLocks noChangeAspect="1"/>
                  </p:cNvSpPr>
                  <p:nvPr/>
                </p:nvSpPr>
                <p:spPr bwMode="auto">
                  <a:xfrm>
                    <a:off x="1728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39"/>
                  <p:cNvSpPr>
                    <a:spLocks noChangeAspect="1"/>
                  </p:cNvSpPr>
                  <p:nvPr/>
                </p:nvSpPr>
                <p:spPr bwMode="auto">
                  <a:xfrm>
                    <a:off x="4464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Oval 40"/>
                  <p:cNvSpPr>
                    <a:spLocks noChangeAspect="1"/>
                  </p:cNvSpPr>
                  <p:nvPr/>
                </p:nvSpPr>
                <p:spPr bwMode="auto">
                  <a:xfrm>
                    <a:off x="5040" y="2880"/>
                    <a:ext cx="288" cy="1008"/>
                  </a:xfrm>
                  <a:prstGeom prst="ellipse">
                    <a:avLst/>
                  </a:prstGeom>
                  <a:solidFill>
                    <a:srgbClr val="FF9999"/>
                  </a:solidFill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40" y="2448"/>
                    <a:ext cx="144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7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5039" y="3888"/>
                    <a:ext cx="146" cy="432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95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607" y="3887"/>
                    <a:ext cx="146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96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608" y="2447"/>
                    <a:ext cx="144" cy="434"/>
                  </a:xfrm>
                  <a:prstGeom prst="line">
                    <a:avLst/>
                  </a:prstGeom>
                  <a:noFill/>
                  <a:ln w="1836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49"/>
                  <p:cNvSpPr txBox="1">
                    <a:spLocks noChangeAspect="1" noChangeArrowheads="1"/>
                  </p:cNvSpPr>
                  <p:nvPr/>
                </p:nvSpPr>
                <p:spPr bwMode="auto">
                  <a:xfrm rot="20580000">
                    <a:off x="1931" y="1521"/>
                    <a:ext cx="783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6" name="Text Box 50"/>
                  <p:cNvSpPr txBox="1">
                    <a:spLocks noChangeAspect="1" noChangeArrowheads="1"/>
                  </p:cNvSpPr>
                  <p:nvPr/>
                </p:nvSpPr>
                <p:spPr bwMode="auto">
                  <a:xfrm rot="20700000">
                    <a:off x="3803" y="2273"/>
                    <a:ext cx="780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7" name="Text Box 51"/>
                  <p:cNvSpPr txBox="1">
                    <a:spLocks noChangeAspect="1" noChangeArrowheads="1"/>
                  </p:cNvSpPr>
                  <p:nvPr/>
                </p:nvSpPr>
                <p:spPr bwMode="auto">
                  <a:xfrm rot="720000">
                    <a:off x="3669" y="1504"/>
                    <a:ext cx="932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836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8" name="Text Box 52"/>
                  <p:cNvSpPr txBox="1">
                    <a:spLocks noChangeAspect="1" noChangeArrowheads="1"/>
                  </p:cNvSpPr>
                  <p:nvPr/>
                </p:nvSpPr>
                <p:spPr bwMode="auto">
                  <a:xfrm rot="840000">
                    <a:off x="1913" y="2308"/>
                    <a:ext cx="929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  <a:tab pos="14478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9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83" y="1626"/>
                    <a:ext cx="52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60" name="Text Box 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2" y="2202"/>
                    <a:ext cx="764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9991" tIns="44996" rIns="89991" bIns="44996"/>
                  <a:lstStyle>
                    <a:lvl1pPr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30188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defTabSz="457200"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defTabSz="4572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723900" algn="l"/>
                      </a:tabLs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hangingPunct="0">
                      <a:lnSpc>
                        <a:spcPct val="104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baseline="-330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sp>
              <p:nvSpPr>
                <p:cNvPr id="36" name="Line 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6" y="1727"/>
                  <a:ext cx="576" cy="146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3888" y="1728"/>
                  <a:ext cx="576" cy="144"/>
                </a:xfrm>
                <a:prstGeom prst="line">
                  <a:avLst/>
                </a:prstGeom>
                <a:noFill/>
                <a:ln w="18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" name="Line 57"/>
            <p:cNvSpPr>
              <a:spLocks noChangeAspect="1" noChangeShapeType="1"/>
            </p:cNvSpPr>
            <p:nvPr/>
          </p:nvSpPr>
          <p:spPr bwMode="auto">
            <a:xfrm flipH="1" flipV="1">
              <a:off x="2015" y="2159"/>
              <a:ext cx="578" cy="146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8"/>
            <p:cNvSpPr>
              <a:spLocks noChangeAspect="1" noChangeShapeType="1"/>
            </p:cNvSpPr>
            <p:nvPr/>
          </p:nvSpPr>
          <p:spPr bwMode="auto">
            <a:xfrm flipH="1">
              <a:off x="3887" y="2160"/>
              <a:ext cx="578" cy="14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"/>
            <p:cNvSpPr>
              <a:spLocks noChangeAspect="1" noChangeShapeType="1"/>
            </p:cNvSpPr>
            <p:nvPr/>
          </p:nvSpPr>
          <p:spPr bwMode="auto">
            <a:xfrm>
              <a:off x="432" y="1872"/>
              <a:ext cx="720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0"/>
            <p:cNvSpPr>
              <a:spLocks noChangeAspect="1" noChangeShapeType="1"/>
            </p:cNvSpPr>
            <p:nvPr/>
          </p:nvSpPr>
          <p:spPr bwMode="auto">
            <a:xfrm flipH="1">
              <a:off x="431" y="2160"/>
              <a:ext cx="722" cy="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1483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The fate of a ballot depends on the actions of quorums of processes on that ballot.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Quorum configuration: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set of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read-quorums</a:t>
                </a:r>
                <a:r>
                  <a:rPr lang="en-US" sz="2000" dirty="0"/>
                  <a:t>, finite subsets of process index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, and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set of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write-quorums</a:t>
                </a:r>
                <a:r>
                  <a:rPr lang="en-US" sz="2000" dirty="0"/>
                  <a:t>, finite subsets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such that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b="0" i="1" dirty="0" smtClean="0">
                        <a:latin typeface="Cambria Math"/>
                      </a:rPr>
                      <m:t>∩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𝑊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 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for </a:t>
                </a:r>
                <a:r>
                  <a:rPr lang="en-US" sz="2000" dirty="0">
                    <a:sym typeface="Symbol" pitchFamily="18" charset="2"/>
                  </a:rPr>
                  <a:t>every read-quorum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write-quorum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𝑊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.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Ballot becomes </a:t>
                </a: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dead</a:t>
                </a:r>
                <a:r>
                  <a:rPr lang="en-US" sz="2400" dirty="0">
                    <a:sym typeface="Symbol" pitchFamily="18" charset="2"/>
                  </a:rPr>
                  <a:t> if every node in some read-quorum abstains from it.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A ballot can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succeed</a:t>
                </a:r>
                <a:r>
                  <a:rPr lang="en-US" sz="2400" dirty="0">
                    <a:sym typeface="Symbol" pitchFamily="18" charset="2"/>
                  </a:rPr>
                  <a:t> only if every node in some write-quorum votes for it.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0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algorithm, centralized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Someone can create a new ballot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𝐵𝑖𝑑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𝑚𝑎𝑘𝑒</m:t>
                    </m:r>
                    <m:r>
                      <a:rPr lang="en-US" sz="2400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𝑎𝑙𝑙𝑜𝑡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Provided no ballot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𝐵𝑖𝑑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has yet been created.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𝑣𝑎𝑙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/>
                  <a:t>initially undefined (</a:t>
                </a:r>
                <a:r>
                  <a:rPr lang="en-US" sz="2400" dirty="0" smtClean="0">
                    <a:sym typeface="Symbol" pitchFamily="18" charset="2"/>
                  </a:rPr>
                  <a:t>).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A process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can abstain from a set </a:t>
                </a:r>
                <a:r>
                  <a:rPr lang="en-US" sz="2800" dirty="0"/>
                  <a:t>of ballots: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𝑎𝑏𝑠𝑡𝑎𝑖𝑛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99003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err="1">
                            <a:solidFill>
                              <a:srgbClr val="990033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sz="2400" i="1" dirty="0" err="1">
                            <a:solidFill>
                              <a:srgbClr val="990033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 dirty="0" err="1">
                            <a:solidFill>
                              <a:srgbClr val="990033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𝐵</m:t>
                    </m:r>
                    <m:r>
                      <a:rPr lang="en-US" sz="2400" b="0" i="1" dirty="0" smtClean="0">
                        <a:latin typeface="Cambria Math"/>
                      </a:rPr>
                      <m:t> ⊆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𝐵𝑖𝑑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ym typeface="Symbol" pitchFamily="18" charset="2"/>
                  </a:rPr>
                  <a:t>Provided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has not previously voted for any ballot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can be </a:t>
                </a:r>
                <a:r>
                  <a:rPr lang="en-US" sz="2400" dirty="0">
                    <a:sym typeface="Symbol" pitchFamily="18" charset="2"/>
                  </a:rPr>
                  <a:t>any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𝐵𝑖𝑑𝑠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which may or may not be associated </a:t>
                </a:r>
                <a:r>
                  <a:rPr lang="en-US" sz="2400" dirty="0">
                    <a:sym typeface="Symbol" pitchFamily="18" charset="2"/>
                  </a:rPr>
                  <a:t>with already-created </a:t>
                </a:r>
                <a:r>
                  <a:rPr lang="en-US" sz="2400" dirty="0" smtClean="0">
                    <a:sym typeface="Symbol" pitchFamily="18" charset="2"/>
                  </a:rPr>
                  <a:t>ballots, e.g.,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𝐵𝑖𝑑𝑠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in some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sz="2400" i="1" dirty="0" err="1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𝑚𝑖𝑛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2400" i="1" dirty="0" err="1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baseline="-25000" dirty="0" err="1">
                        <a:latin typeface="Cambria Math"/>
                        <a:sym typeface="Symbol" pitchFamily="18" charset="2"/>
                      </a:rPr>
                      <m:t>𝑚𝑎𝑥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].</m:t>
                    </m:r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165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Safe algorithm, centralized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</a:t>
                </a:r>
                <a:r>
                  <a:rPr lang="en-US" sz="2400" dirty="0" smtClean="0"/>
                  <a:t>ssign a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to a ballot id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𝑎𝑠𝑠𝑖𝑔𝑛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solidFill>
                          <a:srgbClr val="990033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rgbClr val="990033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,</a:t>
                </a:r>
                <a:r>
                  <a:rPr lang="en-US" sz="2400" dirty="0"/>
                  <a:t> provided: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 ballot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𝑖𝑑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</a:t>
                </a:r>
                <a:r>
                  <a:rPr lang="en-US" sz="2000" dirty="0" smtClean="0"/>
                  <a:t>already been </a:t>
                </a:r>
                <a:r>
                  <a:rPr lang="en-US" sz="2000" dirty="0"/>
                  <a:t>created.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𝑣𝑎𝑙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undefined.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is someone’s consensus input.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rgbClr val="990033"/>
                    </a:solidFill>
                  </a:rPr>
                  <a:t>(1)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 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𝐵𝑖𝑑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is dead.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Notes on (1):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dead means some read-quorum has abstained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Refers </a:t>
                </a:r>
                <a:r>
                  <a:rPr lang="en-US" sz="2000" dirty="0">
                    <a:sym typeface="Symbol" pitchFamily="18" charset="2"/>
                  </a:rPr>
                  <a:t>to 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 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𝐵𝑖𝑑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, not just created ones.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>
                    <a:sym typeface="Symbol" pitchFamily="18" charset="2"/>
                  </a:rPr>
                  <a:t>Relies on “set abstentions</a:t>
                </a:r>
                <a:r>
                  <a:rPr lang="en-US" sz="1800" dirty="0" smtClean="0">
                    <a:sym typeface="Symbol" pitchFamily="18" charset="2"/>
                  </a:rPr>
                  <a:t>” above.</a:t>
                </a:r>
                <a:endParaRPr lang="en-US" sz="18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Thus, we can assign a value to a ballot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only if we know it won’t </a:t>
                </a:r>
                <a:r>
                  <a:rPr lang="en-US" sz="2400" dirty="0" smtClean="0">
                    <a:sym typeface="Symbol" pitchFamily="18" charset="2"/>
                  </a:rPr>
                  <a:t>ever make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conflict with lower-numbered ballots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ym typeface="Symbol" pitchFamily="18" charset="2"/>
                  </a:rPr>
                  <a:t>Motivation: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Several ballots can be </a:t>
                </a:r>
                <a:r>
                  <a:rPr lang="en-US" sz="2000" dirty="0" smtClean="0">
                    <a:sym typeface="Symbol" pitchFamily="18" charset="2"/>
                  </a:rPr>
                  <a:t>created, </a:t>
                </a:r>
                <a:r>
                  <a:rPr lang="en-US" sz="2000" dirty="0">
                    <a:sym typeface="Symbol" pitchFamily="18" charset="2"/>
                  </a:rPr>
                  <a:t>can </a:t>
                </a:r>
                <a:r>
                  <a:rPr lang="en-US" sz="2000" dirty="0" smtClean="0">
                    <a:sym typeface="Symbol" pitchFamily="18" charset="2"/>
                  </a:rPr>
                  <a:t>collect </a:t>
                </a:r>
                <a:r>
                  <a:rPr lang="en-US" sz="2000" dirty="0">
                    <a:sym typeface="Symbol" pitchFamily="18" charset="2"/>
                  </a:rPr>
                  <a:t>votes.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More than one might succeed in collecting </a:t>
                </a:r>
                <a:r>
                  <a:rPr lang="en-US" sz="2000" dirty="0" smtClean="0">
                    <a:sym typeface="Symbol" pitchFamily="18" charset="2"/>
                  </a:rPr>
                  <a:t>a write-quorum </a:t>
                </a:r>
                <a:r>
                  <a:rPr lang="en-US" sz="2000" dirty="0">
                    <a:sym typeface="Symbol" pitchFamily="18" charset="2"/>
                  </a:rPr>
                  <a:t>of votes.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>
                    <a:sym typeface="Symbol" pitchFamily="18" charset="2"/>
                  </a:rPr>
                  <a:t>That’s OK, if they don’t have different values. </a:t>
                </a:r>
                <a:endParaRPr lang="en-US" sz="20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3"/>
                <a:stretch>
                  <a:fillRect l="-963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0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algorithm, centralized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can vote for a ballot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𝑣𝑜𝑡𝑒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err="1">
                        <a:solidFill>
                          <a:srgbClr val="990033"/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>
                        <a:solidFill>
                          <a:srgbClr val="990033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990033"/>
                    </a:solidFill>
                  </a:rPr>
                  <a:t>,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is a created ballot from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hasn’t abstained.</a:t>
                </a:r>
              </a:p>
              <a:p>
                <a:r>
                  <a:rPr lang="en-US" dirty="0"/>
                  <a:t>A ballot may succeed,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𝑠𝑢𝑐𝑐𝑒𝑒𝑑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:r>
                  <a:rPr lang="en-US" dirty="0" smtClean="0"/>
                  <a:t>some </a:t>
                </a:r>
                <a:r>
                  <a:rPr lang="en-US" dirty="0"/>
                  <a:t>write-quorum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 has voted for it.</a:t>
                </a:r>
              </a:p>
              <a:p>
                <a:r>
                  <a:rPr lang="en-US" dirty="0"/>
                  <a:t>A process can decide on the value that is associated with any successful ballot,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𝑑𝑒𝑐𝑖𝑑𝑒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990033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>
                    <a:solidFill>
                      <a:srgbClr val="990033"/>
                    </a:solidFill>
                  </a:rPr>
                  <a:t>Validity:  </a:t>
                </a:r>
              </a:p>
              <a:p>
                <a:pPr lvl="1"/>
                <a:r>
                  <a:rPr lang="en-US" sz="2400" dirty="0"/>
                  <a:t>Immediate.  Only initial values ever get assigned to ballots.</a:t>
                </a:r>
              </a:p>
              <a:p>
                <a:r>
                  <a:rPr lang="en-US" sz="2800" dirty="0">
                    <a:solidFill>
                      <a:srgbClr val="990033"/>
                    </a:solidFill>
                  </a:rPr>
                  <a:t>Agreement:</a:t>
                </a:r>
              </a:p>
              <a:p>
                <a:pPr lvl="1"/>
                <a:r>
                  <a:rPr lang="en-US" sz="2400" dirty="0" smtClean="0"/>
                  <a:t>Follows from </a:t>
                </a:r>
                <a:r>
                  <a:rPr lang="en-US" sz="2400" dirty="0"/>
                  <a:t>the careful way we avoid assigning different values to ballots that might succeed.</a:t>
                </a:r>
              </a:p>
              <a:p>
                <a:pPr lvl="1"/>
                <a:r>
                  <a:rPr lang="en-US" sz="2400" dirty="0">
                    <a:solidFill>
                      <a:srgbClr val="990033"/>
                    </a:solidFill>
                  </a:rPr>
                  <a:t>Key Invariant:</a:t>
                </a:r>
                <a:r>
                  <a:rPr lang="en-US" sz="2400" dirty="0"/>
                  <a:t>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𝑣𝑎𝑙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≠⊥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  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𝐵𝑖𝑑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then either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2400" i="1" dirty="0" err="1"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is dead.</a:t>
                </a:r>
              </a:p>
              <a:p>
                <a:pPr lvl="1"/>
                <a:r>
                  <a:rPr lang="en-US" sz="2400" dirty="0">
                    <a:sym typeface="Symbol" pitchFamily="18" charset="2"/>
                  </a:rPr>
                  <a:t>Implies that all successful ballots </a:t>
                </a:r>
                <a:r>
                  <a:rPr lang="en-US" sz="2400" dirty="0" smtClean="0">
                    <a:sym typeface="Symbol" pitchFamily="18" charset="2"/>
                  </a:rPr>
                  <a:t>must have </a:t>
                </a:r>
                <a:r>
                  <a:rPr lang="en-US" sz="2400" dirty="0">
                    <a:sym typeface="Symbol" pitchFamily="18" charset="2"/>
                  </a:rPr>
                  <a:t>the same value</a:t>
                </a:r>
                <a:r>
                  <a:rPr lang="en-US" sz="2400" dirty="0" smtClean="0">
                    <a:sym typeface="Symbol" pitchFamily="18" charset="2"/>
                  </a:rPr>
                  <a:t>.</a:t>
                </a:r>
              </a:p>
              <a:p>
                <a:pPr lvl="1"/>
                <a:endParaRPr lang="en-US" sz="2400" dirty="0" smtClean="0">
                  <a:sym typeface="Symbol" pitchFamily="18" charset="2"/>
                </a:endParaRPr>
              </a:p>
              <a:p>
                <a:pPr lvl="1"/>
                <a:endParaRPr lang="en-US" sz="2400" dirty="0">
                  <a:sym typeface="Symbol" pitchFamily="18" charset="2"/>
                </a:endParaRPr>
              </a:p>
              <a:p>
                <a:r>
                  <a:rPr lang="en-US" sz="2800" dirty="0" smtClean="0">
                    <a:sym typeface="Symbol" pitchFamily="18" charset="2"/>
                  </a:rPr>
                  <a:t>Now let’s “distribute” this centralized algorithm…</a:t>
                </a:r>
                <a:endParaRPr lang="en-US" sz="2800" dirty="0">
                  <a:sym typeface="Symbol" pitchFamily="18" charset="2"/>
                </a:endParaRPr>
              </a:p>
              <a:p>
                <a:pPr lvl="1">
                  <a:buFontTx/>
                  <a:buNone/>
                </a:pPr>
                <a:r>
                  <a:rPr lang="en-US" dirty="0">
                    <a:sym typeface="Symbol" pitchFamily="18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9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Condition (1)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assigning ballot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534400" cy="4876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000" dirty="0"/>
                  <a:t>Instead </a:t>
                </a:r>
                <a:r>
                  <a:rPr lang="en-US" sz="3000" dirty="0" smtClean="0"/>
                  <a:t>of:</a:t>
                </a:r>
                <a:endParaRPr lang="en-US" sz="3000" dirty="0">
                  <a:solidFill>
                    <a:srgbClr val="990033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3000" dirty="0">
                    <a:solidFill>
                      <a:srgbClr val="990033"/>
                    </a:solidFill>
                  </a:rPr>
                  <a:t>    (1) For every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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𝐵𝑖𝑑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 is </a:t>
                </a:r>
                <a:r>
                  <a:rPr lang="en-US" sz="3000" dirty="0" smtClean="0">
                    <a:solidFill>
                      <a:srgbClr val="990033"/>
                    </a:solidFill>
                    <a:sym typeface="Symbol" pitchFamily="18" charset="2"/>
                  </a:rPr>
                  <a:t>dead. </a:t>
                </a:r>
                <a:endParaRPr lang="en-US" sz="3000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3000" dirty="0">
                    <a:sym typeface="Symbol" pitchFamily="18" charset="2"/>
                  </a:rPr>
                  <a:t>    </a:t>
                </a:r>
                <a:r>
                  <a:rPr lang="en-US" sz="3000" dirty="0" smtClean="0">
                    <a:sym typeface="Symbol" pitchFamily="18" charset="2"/>
                  </a:rPr>
                  <a:t>consider:</a:t>
                </a:r>
                <a:endParaRPr lang="en-US" sz="3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3000" dirty="0">
                    <a:solidFill>
                      <a:srgbClr val="990033"/>
                    </a:solidFill>
                  </a:rPr>
                  <a:t>    (2) </a:t>
                </a:r>
                <a:r>
                  <a:rPr lang="en-US" sz="3000" dirty="0" smtClean="0">
                    <a:solidFill>
                      <a:srgbClr val="990033"/>
                    </a:solidFill>
                  </a:rPr>
                  <a:t>Either every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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𝐵𝑖𝑑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is dead, </a:t>
                </a:r>
                <a:r>
                  <a:rPr lang="en-US" sz="3000" dirty="0" smtClean="0">
                    <a:solidFill>
                      <a:srgbClr val="990033"/>
                    </a:solidFill>
                    <a:sym typeface="Symbol" pitchFamily="18" charset="2"/>
                  </a:rPr>
                  <a:t>or there </a:t>
                </a:r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exists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, and such that every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3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&lt; </m:t>
                    </m:r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30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rgbClr val="990033"/>
                    </a:solidFill>
                    <a:sym typeface="Symbol" pitchFamily="18" charset="2"/>
                  </a:rPr>
                  <a:t>is dead</a:t>
                </a:r>
                <a:r>
                  <a:rPr lang="en-US" sz="3000" dirty="0" smtClean="0">
                    <a:solidFill>
                      <a:srgbClr val="990033"/>
                    </a:solidFill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3000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3000" dirty="0">
                    <a:sym typeface="Symbol" pitchFamily="18" charset="2"/>
                  </a:rPr>
                  <a:t>(2) is easier </a:t>
                </a:r>
                <a:r>
                  <a:rPr lang="en-US" sz="3000">
                    <a:sym typeface="Symbol" pitchFamily="18" charset="2"/>
                  </a:rPr>
                  <a:t>to </a:t>
                </a:r>
                <a:r>
                  <a:rPr lang="en-US" sz="3000" smtClean="0">
                    <a:sym typeface="Symbol" pitchFamily="18" charset="2"/>
                  </a:rPr>
                  <a:t>ensure.</a:t>
                </a:r>
                <a:endParaRPr lang="en-US" sz="30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3000" dirty="0" smtClean="0">
                    <a:sym typeface="Symbol" pitchFamily="18" charset="2"/>
                  </a:rPr>
                  <a:t>(2</a:t>
                </a:r>
                <a:r>
                  <a:rPr lang="en-US" sz="3000" dirty="0">
                    <a:sym typeface="Symbol" pitchFamily="18" charset="2"/>
                  </a:rPr>
                  <a:t>) implies (1), by </a:t>
                </a:r>
                <a:r>
                  <a:rPr lang="en-US" sz="3000" dirty="0" smtClean="0">
                    <a:sym typeface="Symbol" pitchFamily="18" charset="2"/>
                  </a:rPr>
                  <a:t>an induction </a:t>
                </a:r>
                <a:r>
                  <a:rPr lang="en-US" sz="3000" dirty="0">
                    <a:sym typeface="Symbol" pitchFamily="18" charset="2"/>
                  </a:rPr>
                  <a:t>on the number of steps in an execution.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534400" cy="4876800"/>
              </a:xfrm>
              <a:blipFill rotWithShape="1">
                <a:blip r:embed="rId2"/>
                <a:stretch>
                  <a:fillRect l="-1429" t="-3250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algorithm, distributed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/>
                  <a:t>Any process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 can create a ballot, at any time.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Use </a:t>
                </a:r>
                <a:r>
                  <a:rPr lang="en-US" sz="2400" dirty="0" smtClean="0"/>
                  <a:t>a locally-reserved </a:t>
                </a:r>
                <a:r>
                  <a:rPr lang="en-US" sz="2400" dirty="0"/>
                  <a:t>ballot </a:t>
                </a:r>
                <a:r>
                  <a:rPr lang="en-US" sz="2400" dirty="0" smtClean="0"/>
                  <a:t>id.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Ballot start is triggered by signal from a separate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</m:oMath>
                </a14:m>
                <a:r>
                  <a:rPr lang="en-US" sz="2400" dirty="0"/>
                  <a:t> service that decides who should start ballots and when, based on monitoring system behavior.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Precise choices don’t affect the safety properties, so for now, leave them nondeterministic.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Phase 1: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starts a ballot when told to do so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but doesn’t assign a value to it yet.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Rather, </a:t>
                </a:r>
                <a:r>
                  <a:rPr lang="en-US" sz="2400" dirty="0" smtClean="0"/>
                  <a:t>it first </a:t>
                </a:r>
                <a:r>
                  <a:rPr lang="en-US" sz="2400" dirty="0"/>
                  <a:t>tries to collect enough abstention information for smaller ballots to </a:t>
                </a:r>
                <a:r>
                  <a:rPr lang="en-US" sz="2400" dirty="0" smtClean="0"/>
                  <a:t>guarantee condition </a:t>
                </a:r>
                <a:r>
                  <a:rPr lang="en-US" sz="2400" dirty="0"/>
                  <a:t>(2).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If/when it collects that, assigns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𝑣𝑎𝑙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3"/>
                <a:stretch>
                  <a:fillRect l="-1259" t="-2914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algorithm, distributed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990033"/>
                </a:solidFill>
              </a:rPr>
              <a:t>Phase 2:</a:t>
            </a:r>
          </a:p>
          <a:p>
            <a:pPr lvl="1"/>
            <a:r>
              <a:rPr lang="en-US" sz="2400" dirty="0"/>
              <a:t>Tries to get enough other processes to vote for its new ballot.</a:t>
            </a:r>
          </a:p>
          <a:p>
            <a:r>
              <a:rPr lang="en-US" sz="2800" dirty="0">
                <a:solidFill>
                  <a:srgbClr val="990033"/>
                </a:solidFill>
              </a:rPr>
              <a:t>Communication pattern:</a:t>
            </a:r>
          </a:p>
          <a:p>
            <a:endParaRPr 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676400" y="3810000"/>
            <a:ext cx="7178675" cy="2438400"/>
            <a:chOff x="1056" y="2400"/>
            <a:chExt cx="4522" cy="1536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056" y="2400"/>
              <a:ext cx="2208" cy="1536"/>
              <a:chOff x="1056" y="2400"/>
              <a:chExt cx="2208" cy="1536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872" y="2400"/>
                <a:ext cx="1392" cy="1536"/>
                <a:chOff x="1872" y="2400"/>
                <a:chExt cx="1392" cy="1536"/>
              </a:xfrm>
            </p:grpSpPr>
            <p:grpSp>
              <p:nvGrpSpPr>
                <p:cNvPr id="13" name="Group 20"/>
                <p:cNvGrpSpPr>
                  <a:grpSpLocks/>
                </p:cNvGrpSpPr>
                <p:nvPr/>
              </p:nvGrpSpPr>
              <p:grpSpPr bwMode="auto">
                <a:xfrm>
                  <a:off x="1872" y="2400"/>
                  <a:ext cx="1392" cy="1536"/>
                  <a:chOff x="1872" y="2400"/>
                  <a:chExt cx="1392" cy="1536"/>
                </a:xfrm>
              </p:grpSpPr>
              <p:grpSp>
                <p:nvGrpSpPr>
                  <p:cNvPr id="1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872" y="2400"/>
                    <a:ext cx="1392" cy="1536"/>
                    <a:chOff x="1872" y="2400"/>
                    <a:chExt cx="1392" cy="1536"/>
                  </a:xfrm>
                </p:grpSpPr>
                <p:grpSp>
                  <p:nvGrpSpPr>
                    <p:cNvPr id="25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400"/>
                      <a:ext cx="1392" cy="1536"/>
                      <a:chOff x="1872" y="2400"/>
                      <a:chExt cx="1392" cy="1536"/>
                    </a:xfrm>
                  </p:grpSpPr>
                  <p:sp>
                    <p:nvSpPr>
                      <p:cNvPr id="31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8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Line 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6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592"/>
                      <a:ext cx="1392" cy="1152"/>
                      <a:chOff x="1872" y="2592"/>
                      <a:chExt cx="1392" cy="1152"/>
                    </a:xfrm>
                  </p:grpSpPr>
                  <p:sp>
                    <p:nvSpPr>
                      <p:cNvPr id="27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592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72" y="3456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3168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72" y="2880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872" y="2592"/>
                    <a:ext cx="912" cy="1152"/>
                    <a:chOff x="1872" y="2592"/>
                    <a:chExt cx="912" cy="1152"/>
                  </a:xfrm>
                </p:grpSpPr>
                <p:sp>
                  <p:nvSpPr>
                    <p:cNvPr id="2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592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880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3456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3168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" name="Group 25"/>
                <p:cNvGrpSpPr>
                  <a:grpSpLocks/>
                </p:cNvGrpSpPr>
                <p:nvPr/>
              </p:nvGrpSpPr>
              <p:grpSpPr bwMode="auto">
                <a:xfrm>
                  <a:off x="1872" y="2592"/>
                  <a:ext cx="432" cy="1152"/>
                  <a:chOff x="1872" y="2592"/>
                  <a:chExt cx="432" cy="1152"/>
                </a:xfrm>
              </p:grpSpPr>
              <p:sp>
                <p:nvSpPr>
                  <p:cNvPr id="1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592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3168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3456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880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056" y="2448"/>
                <a:ext cx="787" cy="1412"/>
                <a:chOff x="1056" y="2448"/>
                <a:chExt cx="787" cy="1412"/>
              </a:xfrm>
            </p:grpSpPr>
            <p:sp>
              <p:nvSpPr>
                <p:cNvPr id="1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56" y="2448"/>
                  <a:ext cx="77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make-ballot</a:t>
                  </a:r>
                </a:p>
              </p:txBody>
            </p:sp>
            <p:sp>
              <p:nvSpPr>
                <p:cNvPr id="1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52" y="3072"/>
                  <a:ext cx="6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assign-val</a:t>
                  </a:r>
                </a:p>
              </p:txBody>
            </p:sp>
            <p:sp>
              <p:nvSpPr>
                <p:cNvPr id="1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48" y="3648"/>
                  <a:ext cx="5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succeed</a:t>
                  </a:r>
                </a:p>
              </p:txBody>
            </p:sp>
          </p:grpSp>
        </p:grp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3264" y="2784"/>
              <a:ext cx="2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Phase 1, collect abstention information</a:t>
              </a:r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3264" y="3360"/>
              <a:ext cx="1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Phase 2, collect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0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Ensuring Condition </a:t>
            </a:r>
            <a:r>
              <a:rPr lang="en-US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(2) Either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is dead, or there exists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, such that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&lt; 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is dead.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Phase 1: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Originator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tells other processes the new ballot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Each recipient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abstains from all </a:t>
                </a:r>
                <a:r>
                  <a:rPr lang="en-US" sz="2000" dirty="0" smtClean="0"/>
                  <a:t>smaller ballots </a:t>
                </a:r>
                <a:r>
                  <a:rPr lang="en-US" sz="2000" dirty="0"/>
                  <a:t>it hasn’t yet voted for.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sends back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 </a:t>
                </a:r>
                <a:r>
                  <a:rPr lang="en-US" sz="2000" dirty="0"/>
                  <a:t>largest ballot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that it has ever voted for, if any, together with that ballot’s </a:t>
                </a:r>
                <a:r>
                  <a:rPr lang="en-US" sz="2000" dirty="0" smtClean="0"/>
                  <a:t>value.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f there is no </a:t>
                </a:r>
                <a:r>
                  <a:rPr lang="en-US" sz="2000" dirty="0"/>
                  <a:t>such </a:t>
                </a:r>
                <a:r>
                  <a:rPr lang="en-US" sz="2000" dirty="0" smtClean="0"/>
                  <a:t>ballot,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sends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 </a:t>
                </a:r>
                <a:r>
                  <a:rPr lang="en-US" sz="2000" dirty="0"/>
                  <a:t>message saying there is none.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When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collects this information from a read-quorum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, it assigns a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to ballot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If anyone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said </a:t>
                </a:r>
                <a:r>
                  <a:rPr lang="en-US" sz="1800" dirty="0"/>
                  <a:t>it voted for a ballot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&lt; </m:t>
                    </m:r>
                    <m:r>
                      <a:rPr lang="en-US" sz="1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  <m:r>
                      <a:rPr lang="en-US" sz="1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the </a:t>
                </a:r>
                <a:r>
                  <a:rPr lang="en-US" sz="1800" dirty="0"/>
                  <a:t>value associated with the largest-numbered of these ballots.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If not, 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 smtClean="0"/>
                  <a:t>can be any </a:t>
                </a:r>
                <a:r>
                  <a:rPr lang="en-US" sz="1800" dirty="0"/>
                  <a:t>initial value</a:t>
                </a:r>
                <a:r>
                  <a:rPr lang="en-US" sz="1800" dirty="0" smtClean="0"/>
                  <a:t>.</a:t>
                </a:r>
              </a:p>
              <a:p>
                <a:pPr lvl="2">
                  <a:lnSpc>
                    <a:spcPct val="90000"/>
                  </a:lnSpc>
                </a:pPr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Claim this choice satisfies </a:t>
                </a:r>
                <a:r>
                  <a:rPr lang="en-US" sz="2400" dirty="0">
                    <a:solidFill>
                      <a:srgbClr val="990033"/>
                    </a:solidFill>
                  </a:rPr>
                  <a:t>(2):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534400" cy="5257800"/>
              </a:xfrm>
              <a:blipFill rotWithShape="1">
                <a:blip r:embed="rId3"/>
                <a:stretch>
                  <a:fillRect l="-1071" t="-1624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990033"/>
                    </a:solidFill>
                  </a:rPr>
                  <a:t>(2) Either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is dead, or there exists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𝑣𝑎𝑙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) =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, such that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 &lt; 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sz="24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is dead</a:t>
                </a:r>
                <a:r>
                  <a:rPr lang="en-US" sz="2400" dirty="0" smtClean="0">
                    <a:solidFill>
                      <a:srgbClr val="990033"/>
                    </a:solidFill>
                    <a:sym typeface="Symbol" pitchFamily="18" charset="2"/>
                  </a:rPr>
                  <a:t>.</a:t>
                </a:r>
                <a:endParaRPr lang="en-US" sz="2400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r>
                  <a:rPr lang="en-US" sz="2400" dirty="0"/>
                  <a:t>Claim </a:t>
                </a:r>
                <a:r>
                  <a:rPr lang="en-US" sz="2400" dirty="0" smtClean="0"/>
                  <a:t>this choice </a:t>
                </a:r>
                <a:r>
                  <a:rPr lang="en-US" sz="2400" dirty="0"/>
                  <a:t>satisfies (2</a:t>
                </a:r>
                <a:r>
                  <a:rPr lang="en-US" sz="2400" dirty="0" smtClean="0"/>
                  <a:t>):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  <a:sym typeface="Symbol" pitchFamily="18" charset="2"/>
                  </a:rPr>
                  <a:t>Case 1:</a:t>
                </a:r>
                <a:r>
                  <a:rPr lang="en-US" sz="2400" dirty="0">
                    <a:sym typeface="Symbol" pitchFamily="18" charset="2"/>
                  </a:rPr>
                  <a:t>  </a:t>
                </a:r>
                <a:r>
                  <a:rPr lang="en-US" sz="2400" dirty="0"/>
                  <a:t>Someone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says it voted for </a:t>
                </a:r>
                <a:r>
                  <a:rPr lang="en-US" sz="2400" dirty="0" smtClean="0"/>
                  <a:t>some </a:t>
                </a:r>
                <a:r>
                  <a:rPr lang="en-US" sz="2400" dirty="0"/>
                  <a:t>ballot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&lt;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is the largest such ballot number.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Then everyone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has abstained from all ballots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So all ballots </a:t>
                </a:r>
                <a:r>
                  <a:rPr lang="en-US" sz="2000" dirty="0" smtClean="0">
                    <a:sym typeface="Symbol" pitchFamily="18" charset="2"/>
                  </a:rPr>
                  <a:t>properly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are dead.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So, choosing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</a:rPr>
                      <m:t>𝑣𝑎𝑙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)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ensures the second clause of</a:t>
                </a:r>
                <a:r>
                  <a:rPr lang="en-US" sz="2000" dirty="0">
                    <a:solidFill>
                      <a:srgbClr val="990033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(2</a:t>
                </a:r>
                <a:r>
                  <a:rPr lang="en-US" sz="2000" dirty="0" smtClean="0">
                    <a:sym typeface="Symbol" pitchFamily="18" charset="2"/>
                  </a:rPr>
                  <a:t>).</a:t>
                </a: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Case 2:</a:t>
                </a:r>
                <a:r>
                  <a:rPr lang="en-US" sz="2400" dirty="0"/>
                  <a:t>  Everyone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says it did not vote for </a:t>
                </a:r>
                <a:r>
                  <a:rPr lang="en-US" sz="2400" dirty="0" smtClean="0"/>
                  <a:t>any </a:t>
                </a:r>
                <a:r>
                  <a:rPr lang="en-US" sz="2400" dirty="0"/>
                  <a:t>ballot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&lt;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Then everyone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abstained from all ballots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So all ballots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are dead.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Satisfies the first clause of (2).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990033"/>
                  </a:solidFill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96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Ensuring Condition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networks using shared-memory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Easy transformation, because the shared-memory model is more powerful: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Has reliable, instantaneously-accessible shared memory.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No </a:t>
                </a:r>
                <a:r>
                  <a:rPr lang="en-US" sz="2000" dirty="0"/>
                  <a:t>delays as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channels.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Transformation preserves fault-tolerance, even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.</a:t>
                </a:r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Assume an asynchronous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network 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for a directed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graph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network.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𝑠𝑡𝑜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event </a:t>
                </a:r>
                <a:r>
                  <a:rPr lang="en-US" sz="2000" dirty="0">
                    <a:sym typeface="Symbol" pitchFamily="18" charset="2"/>
                  </a:rPr>
                  <a:t>disables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and </a:t>
                </a:r>
                <a:r>
                  <a:rPr lang="en-US" sz="2000" dirty="0">
                    <a:sym typeface="Symbol" pitchFamily="18" charset="2"/>
                  </a:rPr>
                  <a:t>has no effect on channels.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Design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an asynchronous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read/write shared-memory 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that simulates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as follows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sym typeface="Symbol" pitchFamily="18" charset="2"/>
                  </a:rPr>
                  <a:t>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sym typeface="Symbol" pitchFamily="18" charset="2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For any execution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of the shared-memory system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000" dirty="0">
                    <a:sym typeface="Symbol" pitchFamily="18" charset="2"/>
                  </a:rPr>
                  <a:t>there is an execution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/>
                      </a:rPr>
                      <m:t>α</m:t>
                    </m:r>
                    <m:r>
                      <a:rPr lang="en-US" sz="2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of </a:t>
                </a:r>
                <a:r>
                  <a:rPr lang="en-US" sz="2000" dirty="0">
                    <a:sym typeface="Symbol" pitchFamily="18" charset="2"/>
                  </a:rPr>
                  <a:t>the network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×</m:t>
                    </m:r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such that: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sym typeface="Symbol" pitchFamily="18" charset="2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sym typeface="Symbol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.</a:t>
                </a:r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𝑠𝑡𝑜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events occur for the same </a:t>
                </a:r>
                <a:r>
                  <a:rPr lang="en-US" sz="2000" dirty="0" smtClean="0">
                    <a:sym typeface="Symbol" pitchFamily="18" charset="2"/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b="0" i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‘ </a:t>
                </a:r>
                <a:r>
                  <a:rPr lang="en-US" sz="2000" dirty="0" smtClean="0">
                    <a:sym typeface="Symbol" pitchFamily="18" charset="2"/>
                  </a:rPr>
                  <a:t>.</a:t>
                </a:r>
                <a:endParaRPr lang="en-US" sz="2000" dirty="0">
                  <a:sym typeface="Symbol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is fair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/>
                      </a:rPr>
                      <m:t>α</m:t>
                    </m:r>
                  </m:oMath>
                </a14:m>
                <a:r>
                  <a:rPr lang="en-US" sz="2000" dirty="0" smtClean="0">
                    <a:sym typeface="Symbol" pitchFamily="18" charset="2"/>
                  </a:rPr>
                  <a:t>’ </a:t>
                </a:r>
                <a:r>
                  <a:rPr lang="en-US" sz="2000" dirty="0" smtClean="0">
                    <a:sym typeface="Symbol" pitchFamily="18" charset="2"/>
                  </a:rPr>
                  <a:t>is </a:t>
                </a:r>
                <a:r>
                  <a:rPr lang="en-US" sz="2000" dirty="0">
                    <a:sym typeface="Symbol" pitchFamily="18" charset="2"/>
                  </a:rPr>
                  <a:t>also fair.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963" t="-2414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2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Safe algorithm, distributed version,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447800"/>
                <a:ext cx="8534400" cy="144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After assigning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𝑣𝑎𝑙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= </m:t>
                    </m:r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, originator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sends Phase 2 messages asking processes to vote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collects such votes from a write-quorum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400" dirty="0" smtClean="0"/>
                  <a:t>, it can successfully complete ballot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b="0" i="0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 smtClean="0"/>
                  <a:t>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b="0" i="0" dirty="0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sz="2400" dirty="0" smtClean="0"/>
                  <a:t>and inform others.</a:t>
                </a:r>
                <a:endParaRPr lang="en-US" sz="2400" dirty="0" smtClean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8534400" cy="1447800"/>
              </a:xfrm>
              <a:prstGeom prst="rect">
                <a:avLst/>
              </a:prstGeom>
              <a:blipFill rotWithShape="1">
                <a:blip r:embed="rId3"/>
                <a:stretch>
                  <a:fillRect l="-1000" t="-8017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5"/>
              <p:cNvSpPr>
                <a:spLocks noChangeArrowheads="1"/>
              </p:cNvSpPr>
              <p:nvPr/>
            </p:nvSpPr>
            <p:spPr bwMode="auto">
              <a:xfrm>
                <a:off x="383903" y="2971800"/>
                <a:ext cx="3429000" cy="3657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8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/>
                  <a:t>Note:  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/>
                  <a:t>Originator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or others, </a:t>
                </a:r>
                <a:r>
                  <a:rPr lang="en-US" sz="2000" dirty="0" smtClean="0"/>
                  <a:t>may </a:t>
                </a:r>
                <a:r>
                  <a:rPr lang="en-US" sz="2000" dirty="0"/>
                  <a:t>start up new ballots at any time.</a:t>
                </a:r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/>
                  <a:t>(2) guarantees that all successful ballots will have the same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8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000" dirty="0"/>
                  <a:t>Arbitrary concurrent attempts to conduct ballots are OK, at least with respect to safety.</a:t>
                </a:r>
              </a:p>
            </p:txBody>
          </p:sp>
        </mc:Choice>
        <mc:Fallback xmlns="">
          <p:sp>
            <p:nvSpPr>
              <p:cNvPr id="5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03" y="2971800"/>
                <a:ext cx="3429000" cy="3657600"/>
              </a:xfrm>
              <a:prstGeom prst="rect">
                <a:avLst/>
              </a:prstGeom>
              <a:blipFill rotWithShape="1">
                <a:blip r:embed="rId4"/>
                <a:stretch>
                  <a:fillRect l="-2847" t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784600" y="3733800"/>
            <a:ext cx="5359400" cy="2438400"/>
            <a:chOff x="1056" y="2400"/>
            <a:chExt cx="3376" cy="1536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056" y="2400"/>
              <a:ext cx="2208" cy="1536"/>
              <a:chOff x="1056" y="2400"/>
              <a:chExt cx="2208" cy="1536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1872" y="2400"/>
                <a:ext cx="1392" cy="1536"/>
                <a:chOff x="1872" y="2400"/>
                <a:chExt cx="1392" cy="1536"/>
              </a:xfrm>
            </p:grpSpPr>
            <p:grpSp>
              <p:nvGrpSpPr>
                <p:cNvPr id="15" name="Group 7"/>
                <p:cNvGrpSpPr>
                  <a:grpSpLocks/>
                </p:cNvGrpSpPr>
                <p:nvPr/>
              </p:nvGrpSpPr>
              <p:grpSpPr bwMode="auto">
                <a:xfrm>
                  <a:off x="1872" y="2400"/>
                  <a:ext cx="1392" cy="1536"/>
                  <a:chOff x="1872" y="2400"/>
                  <a:chExt cx="1392" cy="1536"/>
                </a:xfrm>
              </p:grpSpPr>
              <p:grpSp>
                <p:nvGrpSpPr>
                  <p:cNvPr id="21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872" y="2400"/>
                    <a:ext cx="1392" cy="1536"/>
                    <a:chOff x="1872" y="2400"/>
                    <a:chExt cx="1392" cy="1536"/>
                  </a:xfrm>
                </p:grpSpPr>
                <p:grpSp>
                  <p:nvGrpSpPr>
                    <p:cNvPr id="27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400"/>
                      <a:ext cx="1392" cy="1536"/>
                      <a:chOff x="1872" y="2400"/>
                      <a:chExt cx="1392" cy="1536"/>
                    </a:xfrm>
                  </p:grpSpPr>
                  <p:sp>
                    <p:nvSpPr>
                      <p:cNvPr id="33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8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4" y="2400"/>
                        <a:ext cx="0" cy="15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8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592"/>
                      <a:ext cx="1392" cy="1152"/>
                      <a:chOff x="1872" y="2592"/>
                      <a:chExt cx="1392" cy="1152"/>
                    </a:xfrm>
                  </p:grpSpPr>
                  <p:sp>
                    <p:nvSpPr>
                      <p:cNvPr id="29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2592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72" y="3456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2" y="3168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72" y="2880"/>
                        <a:ext cx="1392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872" y="2592"/>
                    <a:ext cx="912" cy="1152"/>
                    <a:chOff x="1872" y="2592"/>
                    <a:chExt cx="912" cy="1152"/>
                  </a:xfrm>
                </p:grpSpPr>
                <p:sp>
                  <p:nvSpPr>
                    <p:cNvPr id="2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592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2880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2" y="3456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3168"/>
                      <a:ext cx="91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24"/>
                <p:cNvGrpSpPr>
                  <a:grpSpLocks/>
                </p:cNvGrpSpPr>
                <p:nvPr/>
              </p:nvGrpSpPr>
              <p:grpSpPr bwMode="auto">
                <a:xfrm>
                  <a:off x="1872" y="2592"/>
                  <a:ext cx="432" cy="1152"/>
                  <a:chOff x="1872" y="2592"/>
                  <a:chExt cx="432" cy="1152"/>
                </a:xfrm>
              </p:grpSpPr>
              <p:sp>
                <p:nvSpPr>
                  <p:cNvPr id="1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592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3168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3456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2880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1056" y="2448"/>
                <a:ext cx="787" cy="1412"/>
                <a:chOff x="1056" y="2448"/>
                <a:chExt cx="787" cy="1412"/>
              </a:xfrm>
            </p:grpSpPr>
            <p:sp>
              <p:nvSpPr>
                <p:cNvPr id="1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56" y="2448"/>
                  <a:ext cx="77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make-ballot</a:t>
                  </a:r>
                </a:p>
              </p:txBody>
            </p:sp>
            <p:sp>
              <p:nvSpPr>
                <p:cNvPr id="1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52" y="3072"/>
                  <a:ext cx="6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assign-val</a:t>
                  </a:r>
                </a:p>
              </p:txBody>
            </p:sp>
            <p:sp>
              <p:nvSpPr>
                <p:cNvPr id="1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48" y="3648"/>
                  <a:ext cx="5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succeed</a:t>
                  </a:r>
                </a:p>
              </p:txBody>
            </p:sp>
          </p:grpSp>
        </p:grp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264" y="2784"/>
              <a:ext cx="11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Phase 1, </a:t>
              </a:r>
            </a:p>
            <a:p>
              <a:r>
                <a:rPr lang="en-US" sz="1600"/>
                <a:t>collect abstentions</a:t>
              </a: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3264" y="3360"/>
              <a:ext cx="8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Phase 2, </a:t>
              </a:r>
            </a:p>
            <a:p>
              <a:r>
                <a:rPr lang="en-US" sz="1600"/>
                <a:t>collect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8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34"/>
            <a:ext cx="8229600" cy="1143000"/>
          </a:xfrm>
        </p:spPr>
        <p:txBody>
          <a:bodyPr/>
          <a:lstStyle/>
          <a:p>
            <a:r>
              <a:rPr lang="en-US" dirty="0" smtClean="0"/>
              <a:t>Live version of 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610600" cy="52578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To guarantee termination when the algorithm stabilizes, we must </a:t>
                </a:r>
                <a:r>
                  <a:rPr lang="en-US" sz="2400" dirty="0">
                    <a:solidFill>
                      <a:srgbClr val="990033"/>
                    </a:solidFill>
                  </a:rPr>
                  <a:t>restrict its </a:t>
                </a:r>
                <a:r>
                  <a:rPr lang="en-US" sz="2400" dirty="0" err="1">
                    <a:solidFill>
                      <a:srgbClr val="990033"/>
                    </a:solidFill>
                  </a:rPr>
                  <a:t>nondeterminism</a:t>
                </a:r>
                <a:r>
                  <a:rPr lang="en-US" sz="2400" dirty="0">
                    <a:solidFill>
                      <a:srgbClr val="990033"/>
                    </a:solidFill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Most importantly, </a:t>
                </a:r>
                <a:r>
                  <a:rPr lang="en-US" sz="2400" dirty="0" smtClean="0"/>
                  <a:t>we must </a:t>
                </a:r>
                <a:r>
                  <a:rPr lang="en-US" sz="2400" dirty="0"/>
                  <a:t>restrict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 </a:t>
                </a:r>
                <a:r>
                  <a:rPr lang="en-US" sz="2400" dirty="0"/>
                  <a:t>so that, after stabilization: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It asks only one process to start ballots </a:t>
                </a:r>
                <a:r>
                  <a:rPr lang="en-US" sz="1800" dirty="0" smtClean="0"/>
                  <a:t>(a leader</a:t>
                </a:r>
                <a:r>
                  <a:rPr lang="en-US" sz="1800" dirty="0"/>
                  <a:t>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It doesn’t tell the leader to start new ballots too often---allows enough time for ballots to complete.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might: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Use knowledge of “normal case” time bounds to try to detect who has failed.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Choose </a:t>
                </a:r>
                <a:r>
                  <a:rPr lang="en-US" sz="1800" dirty="0" smtClean="0"/>
                  <a:t>the smallest-index </a:t>
                </a:r>
                <a:r>
                  <a:rPr lang="en-US" sz="1800" dirty="0"/>
                  <a:t>non-failed process as leader (refresh periodically).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Tell the leader to try a new ballot every so often---allowing enough “normal case” message delays to finish the protocol.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Notice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uses time information---not purely asynchronous.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We know we can’t solve the problem otherwise.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Algorithm tolerates inaccuracies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𝐵𝑎𝑙𝑙𝑜𝑡𝑇𝑟𝑖𝑔𝑔𝑒𝑟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:</a:t>
                </a:r>
                <a:r>
                  <a:rPr lang="en-US" sz="2000" dirty="0"/>
                  <a:t>  If it “guesses wrong” about failures or delays, termination may be delayed, but safety properties are still guaranteed.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5257800"/>
              </a:xfrm>
              <a:blipFill rotWithShape="1">
                <a:blip r:embed="rId3"/>
                <a:stretch>
                  <a:fillRect l="-920" t="-2202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Paxos</a:t>
            </a:r>
            <a:r>
              <a:rPr lang="en-US" dirty="0" smtClean="0"/>
              <a:t> to emulate general shared memory in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Paxos</a:t>
            </a:r>
            <a:r>
              <a:rPr lang="en-US" sz="2400" dirty="0" smtClean="0"/>
              <a:t> paper suggests using the </a:t>
            </a:r>
            <a:r>
              <a:rPr lang="en-US" sz="2400" dirty="0" err="1" smtClean="0"/>
              <a:t>Paxos</a:t>
            </a:r>
            <a:r>
              <a:rPr lang="en-US" sz="2400" dirty="0" smtClean="0"/>
              <a:t> consensus algorithm repeatedly, to agree on successive operations on a shared data object.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Idea is similar to </a:t>
            </a:r>
            <a:r>
              <a:rPr lang="en-US" sz="2400" dirty="0" err="1" smtClean="0"/>
              <a:t>Herlihy’s</a:t>
            </a:r>
            <a:r>
              <a:rPr lang="en-US" sz="2400" dirty="0" smtClean="0"/>
              <a:t> </a:t>
            </a:r>
            <a:r>
              <a:rPr lang="en-US" sz="2400" dirty="0"/>
              <a:t>universal </a:t>
            </a:r>
            <a:r>
              <a:rPr lang="en-US" sz="2400" dirty="0" smtClean="0"/>
              <a:t>construction.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Uses Replicated State Machines (RSM).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Emulates shared atomic objects that tolerate </a:t>
            </a:r>
            <a:r>
              <a:rPr lang="en-US" sz="2400" dirty="0"/>
              <a:t>stopping </a:t>
            </a:r>
            <a:r>
              <a:rPr lang="en-US" sz="2400" dirty="0" smtClean="0"/>
              <a:t>failures and recoveries</a:t>
            </a:r>
            <a:r>
              <a:rPr lang="en-US" sz="2400" dirty="0"/>
              <a:t>, message </a:t>
            </a:r>
            <a:r>
              <a:rPr lang="en-US" sz="2400" dirty="0" smtClean="0"/>
              <a:t>loss and duplication.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P</a:t>
            </a:r>
            <a:r>
              <a:rPr lang="en-US" sz="2400" dirty="0" smtClean="0"/>
              <a:t>aper </a:t>
            </a:r>
            <a:r>
              <a:rPr lang="en-US" sz="2400" dirty="0"/>
              <a:t>also includes various optimizations, LTTR.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Considerable follow-on work, engineering </a:t>
            </a:r>
            <a:r>
              <a:rPr lang="en-US" sz="2400" dirty="0" err="1"/>
              <a:t>Paxos</a:t>
            </a:r>
            <a:r>
              <a:rPr lang="en-US" sz="2400" dirty="0"/>
              <a:t> to work for maintaining real </a:t>
            </a:r>
            <a:r>
              <a:rPr lang="en-US" sz="2400" dirty="0" smtClean="0"/>
              <a:t>data efficiently.</a:t>
            </a:r>
            <a:endParaRPr lang="en-US" sz="2400" dirty="0"/>
          </a:p>
          <a:p>
            <a:pPr marL="557213" lvl="1" indent="-190500" defTabSz="457200">
              <a:lnSpc>
                <a:spcPct val="94000"/>
              </a:lnSpc>
              <a:spcBef>
                <a:spcPts val="500"/>
              </a:spcBef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Disk </a:t>
            </a:r>
            <a:r>
              <a:rPr lang="en-US" sz="2000" dirty="0" err="1"/>
              <a:t>Paxos</a:t>
            </a:r>
            <a:endParaRPr lang="en-US" sz="2000" dirty="0"/>
          </a:p>
          <a:p>
            <a:pPr marL="557213" lvl="1" indent="-190500" defTabSz="457200">
              <a:lnSpc>
                <a:spcPct val="94000"/>
              </a:lnSpc>
              <a:spcBef>
                <a:spcPts val="500"/>
              </a:spcBef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HP, Microsoft, Google,…</a:t>
            </a:r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pPr marL="336550" indent="-227013" defTabSz="457200">
              <a:lnSpc>
                <a:spcPct val="94000"/>
              </a:lnSpc>
              <a:spcBef>
                <a:spcPts val="6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Failure detectors</a:t>
            </a:r>
          </a:p>
          <a:p>
            <a:r>
              <a:rPr lang="en-US" sz="2800" dirty="0"/>
              <a:t>Readings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[Chandra,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Toueg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Unreliable FDs for reliable distributed systems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[Cornejo, Lynch,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Asynchronous FDs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[Pike, Song,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FDs for Dining Philosophers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Pike, Welch]  </a:t>
            </a:r>
            <a:r>
              <a:rPr lang="en-US" sz="2400" dirty="0"/>
              <a:t>Weakest FD for Wait-Free </a:t>
            </a:r>
            <a:r>
              <a:rPr lang="en-US" sz="2400" dirty="0" smtClean="0"/>
              <a:t>Dining Philosophers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[Chandra,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Hadzilacos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Toueg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Weakest FD for Consensus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[Lynch,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Sastry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]  </a:t>
            </a:r>
            <a:r>
              <a:rPr lang="en-US" sz="2400" dirty="0"/>
              <a:t>Weakest Asynchronous FD for </a:t>
            </a:r>
            <a:r>
              <a:rPr lang="en-US" sz="2400" dirty="0" smtClean="0"/>
              <a:t>Consensus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easy 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Replace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with a </a:t>
                </a:r>
                <a:r>
                  <a:rPr lang="en-US" sz="2800" dirty="0"/>
                  <a:t>1-writer, 1-reader shared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800" dirty="0"/>
                  <a:t>written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, read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/>
                  <a:t>contains a </a:t>
                </a:r>
                <a:r>
                  <a:rPr lang="en-US" sz="2800" dirty="0" smtClean="0"/>
                  <a:t>queue of </a:t>
                </a:r>
                <a:r>
                  <a:rPr lang="en-US" sz="2800" dirty="0"/>
                  <a:t>messages, initially empty.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Process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adds messages, never removes any.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Process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simulates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step by step.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To simulate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process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adds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2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Does this using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𝑤𝑟𝑖𝑡𝑒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by remembering what it wrote earlier.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Meanwhile, </a:t>
                </a:r>
                <a:r>
                  <a:rPr lang="en-US" sz="2400" dirty="0" smtClean="0"/>
                  <a:t>process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keeps checking its incoming variables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/>
                  <a:t>looking for new messages.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Does this by remembering what it read earlier.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When it finds a new message, process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handles it just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/>
                  <a:t>would.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259" t="-175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 err="1" smtClean="0"/>
                  <a:t>Pseudocode</a:t>
                </a:r>
                <a:r>
                  <a:rPr lang="en-US" dirty="0" smtClean="0"/>
                  <a:t>, for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143000"/>
              </a:xfrm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smtClean="0"/>
                  <a:t>State variables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𝑠𝑡𝑎𝑡𝑒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:r>
                  <a:rPr lang="en-US" sz="2000" dirty="0" smtClean="0"/>
                  <a:t> a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𝑠𝑒𝑛𝑡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for each out-neighbor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a 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, initially empty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𝑟𝑐𝑣𝑑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𝑝𝑟𝑜𝑐𝑒𝑠𝑠𝑒𝑑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for each in-neighbor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a 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, initially </a:t>
                </a:r>
                <a:r>
                  <a:rPr lang="en-US" sz="2000" dirty="0" smtClean="0"/>
                  <a:t>empty</a:t>
                </a:r>
                <a:endParaRPr lang="en-US" sz="20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smtClean="0"/>
                  <a:t>Transitions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𝑠𝑒𝑛𝑑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solidFill>
                          <a:srgbClr val="990033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err="1">
                        <a:solidFill>
                          <a:srgbClr val="990033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solidFill>
                          <a:srgbClr val="990033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  <m:r>
                      <a:rPr lang="en-US" sz="2000" i="1" baseline="-33000" dirty="0" err="1">
                        <a:solidFill>
                          <a:srgbClr val="990033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990033"/>
                    </a:solidFill>
                  </a:rPr>
                  <a:t>:</a:t>
                </a: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pre</a:t>
                </a:r>
                <a:r>
                  <a:rPr lang="en-US" sz="2000" i="1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enabled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𝑝𝑠𝑡𝑎𝑡𝑒</m:t>
                    </m:r>
                  </m:oMath>
                </a14:m>
                <a:endParaRPr lang="en-US" sz="2000" baseline="-33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err="1"/>
                  <a:t>eff</a:t>
                </a:r>
                <a:r>
                  <a:rPr lang="en-US" sz="2000" dirty="0"/>
                  <a:t>:  append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𝑠𝑒𝑛𝑡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;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𝑠𝑒𝑛𝑡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); 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None/>
                </a:pPr>
                <a:r>
                  <a:rPr lang="en-US" sz="2000" dirty="0"/>
                  <a:t>      update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𝑝𝑠𝑡𝑎𝑡𝑒</m:t>
                    </m:r>
                  </m:oMath>
                </a14:m>
                <a:r>
                  <a:rPr lang="en-US" sz="2000" dirty="0"/>
                  <a:t> as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𝑠𝑒𝑛𝑑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aseline="-33000" dirty="0">
                  <a:solidFill>
                    <a:srgbClr val="990033"/>
                  </a:solidFill>
                </a:endParaRP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𝑟𝑒𝑐𝑒𝑖𝑣𝑒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rgbClr val="990033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err="1" smtClean="0">
                        <a:solidFill>
                          <a:srgbClr val="990033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990033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  <m:r>
                      <a:rPr lang="en-US" sz="2000" b="0" i="1" baseline="-33000" dirty="0" smtClean="0">
                        <a:solidFill>
                          <a:srgbClr val="990033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2000" baseline="-33000" dirty="0">
                  <a:solidFill>
                    <a:srgbClr val="990033"/>
                  </a:solidFill>
                </a:endParaRP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pre:  true  </a:t>
                </a:r>
              </a:p>
              <a:p>
                <a:pPr lvl="2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err="1"/>
                  <a:t>eff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𝑟𝑐𝑣𝑑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:=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 dirty="0" err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914400" lvl="2" indent="0">
                  <a:lnSpc>
                    <a:spcPct val="80000"/>
                  </a:lnSpc>
                  <a:buSzPct val="45000"/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𝑝𝑠𝑡𝑎𝑡𝑒</m:t>
                    </m:r>
                  </m:oMath>
                </a14:m>
                <a:r>
                  <a:rPr lang="en-US" sz="2000" dirty="0"/>
                  <a:t> using messages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𝑟𝑐𝑣𝑑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𝑝𝑟𝑜𝑐𝑒𝑠𝑠𝑒𝑑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pPr marL="914400" lvl="2" indent="0">
                  <a:lnSpc>
                    <a:spcPct val="80000"/>
                  </a:lnSpc>
                  <a:buSzPct val="4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𝑝𝑟𝑜𝑐𝑒𝑠𝑠𝑒𝑑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≔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𝑟𝑐𝑣𝑑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All others:  As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𝑃</m:t>
                    </m:r>
                    <m:r>
                      <a:rPr lang="en-US" sz="2000" i="1" baseline="-33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𝑝𝑠𝑡𝑎𝑡𝑒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4"/>
                <a:stretch>
                  <a:fillRect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1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Theorem and Corollary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  <a:sym typeface="Symbol" pitchFamily="18" charset="2"/>
                  </a:rPr>
                  <a:t>Theorem:</a:t>
                </a:r>
                <a:r>
                  <a:rPr lang="en-US" sz="2400" dirty="0">
                    <a:sym typeface="Symbol" pitchFamily="18" charset="2"/>
                  </a:rPr>
                  <a:t>  This simulation produces an asynchronous shared-memory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that simulates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in the sense that, f</a:t>
                </a:r>
                <a:r>
                  <a:rPr lang="en-US" sz="2400" dirty="0"/>
                  <a:t>or any execution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the shared-memory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, there is an execution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of the network 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 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such that: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 =  | 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𝑈</m:t>
                    </m:r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000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𝑠𝑡𝑜𝑝</m:t>
                    </m:r>
                    <m:r>
                      <a:rPr lang="en-US" sz="2000" b="0" i="1" baseline="-25000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events occur for 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000" i="1" dirty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fair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Symbol" pitchFamily="18" charset="2"/>
                      </a:rPr>
                      <m:t>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is also fair.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Corollary 1: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Consensus is impossible in asynchronous networks, with 1 stopping failure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[Fischer, Lynch, Paterson].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  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If such an algorithm existed, we could simulate it in an </a:t>
                </a:r>
                <a:r>
                  <a:rPr lang="en-US" sz="2000" dirty="0" smtClean="0"/>
                  <a:t>asynchronous read/write </a:t>
                </a:r>
                <a:r>
                  <a:rPr lang="en-US" sz="2000" dirty="0"/>
                  <a:t>shared-memory system using the simulation just given.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This would yield a 1-fault-tolerant consensus algorithm for (1-writer 1-reader) read/write shared memory.</a:t>
                </a:r>
              </a:p>
              <a:p>
                <a:pPr lvl="1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know this is impossible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Loui</a:t>
                </a:r>
                <a:r>
                  <a:rPr lang="en-US" sz="2000" dirty="0">
                    <a:solidFill>
                      <a:srgbClr val="006600"/>
                    </a:solidFill>
                  </a:rPr>
                  <a:t>, Abu-Amara].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3"/>
                <a:stretch>
                  <a:fillRect l="-963" t="-230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67085</TotalTime>
  <Words>7808</Words>
  <Application>Microsoft Office PowerPoint</Application>
  <PresentationFormat>On-screen Show (4:3)</PresentationFormat>
  <Paragraphs>830</Paragraphs>
  <Slides>63</Slides>
  <Notes>28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6.852: Distributed Algorithms Fall, 2015</vt:lpstr>
      <vt:lpstr>Today’s plan</vt:lpstr>
      <vt:lpstr>Shared memory vs. networks</vt:lpstr>
      <vt:lpstr>Paxos Consensus Algorithm [Lamport]</vt:lpstr>
      <vt:lpstr>Simulating networks using shared-memory systems</vt:lpstr>
      <vt:lpstr>Simulating networks using shared-memory systems</vt:lpstr>
      <vt:lpstr>An easy  algorithm</vt:lpstr>
      <vt:lpstr>Pseudocode, for process i</vt:lpstr>
      <vt:lpstr>Theorem and Corollary 1</vt:lpstr>
      <vt:lpstr>Corollary 2</vt:lpstr>
      <vt:lpstr>Is this counterintuitive?</vt:lpstr>
      <vt:lpstr>Simulating shared-memory systems using networks</vt:lpstr>
      <vt:lpstr>Simulating shared memory in distributed networks</vt:lpstr>
      <vt:lpstr>Non-fault-tolerant simulation of shared memory in distributed networks</vt:lpstr>
      <vt:lpstr>Simulating shared memory in networks</vt:lpstr>
      <vt:lpstr>Single-copy simulation </vt:lpstr>
      <vt:lpstr>Formally…</vt:lpstr>
      <vt:lpstr>Formally…</vt:lpstr>
      <vt:lpstr>Formally…</vt:lpstr>
      <vt:lpstr>Remarks</vt:lpstr>
      <vt:lpstr>Multi-copy simulation</vt:lpstr>
      <vt:lpstr>Bad examples</vt:lpstr>
      <vt:lpstr>Multi-copy simulation</vt:lpstr>
      <vt:lpstr>Majority-voting algorithms</vt:lpstr>
      <vt:lpstr>Majority-voting algorithms</vt:lpstr>
      <vt:lpstr>Why does this work?</vt:lpstr>
      <vt:lpstr>Remarks</vt:lpstr>
      <vt:lpstr>Fault-tolerant simulation of shared memory in distributed networks</vt:lpstr>
      <vt:lpstr>Fault-tolerant simulation of shared memory in distributed networks</vt:lpstr>
      <vt:lpstr>[ABD] Guarantees</vt:lpstr>
      <vt:lpstr>[ABD] algorithm</vt:lpstr>
      <vt:lpstr>PowerPoint Presentation</vt:lpstr>
      <vt:lpstr>ABD algorithm</vt:lpstr>
      <vt:lpstr>Correctness of [ABD] atomic object algorithm</vt:lpstr>
      <vt:lpstr>Atomicity, cont’d</vt:lpstr>
      <vt:lpstr>[ABD] for simulating shared memory </vt:lpstr>
      <vt:lpstr>Corollaries</vt:lpstr>
      <vt:lpstr>Remarks</vt:lpstr>
      <vt:lpstr>Impossibility of n/2-fault-tolerance</vt:lpstr>
      <vt:lpstr>PowerPoint Presentation</vt:lpstr>
      <vt:lpstr>PowerPoint Presentation</vt:lpstr>
      <vt:lpstr>Simulating shared memory in networks</vt:lpstr>
      <vt:lpstr>Remarks</vt:lpstr>
      <vt:lpstr>Fault-Tolerant Agreement in Asynchronous Networks: The Paxos Algorithm</vt:lpstr>
      <vt:lpstr>Fault-tolerant agreement  in asynchronous networks</vt:lpstr>
      <vt:lpstr>A nice approach:  Eventual stability</vt:lpstr>
      <vt:lpstr>Eventual stability:  Some history</vt:lpstr>
      <vt:lpstr>Paxos consensus protocol</vt:lpstr>
      <vt:lpstr>The “safe” algorithm:  Ballots</vt:lpstr>
      <vt:lpstr>Quorums</vt:lpstr>
      <vt:lpstr>Safe algorithm, centralized version</vt:lpstr>
      <vt:lpstr>Safe algorithm, centralized version</vt:lpstr>
      <vt:lpstr>Safe algorithm, centralized version</vt:lpstr>
      <vt:lpstr>Safety properties</vt:lpstr>
      <vt:lpstr>Modifying Condition (1)  for assigning ballot values</vt:lpstr>
      <vt:lpstr>Safe algorithm, distributed version</vt:lpstr>
      <vt:lpstr>Safe algorithm, distributed version</vt:lpstr>
      <vt:lpstr>Ensuring Condition (2)</vt:lpstr>
      <vt:lpstr>PowerPoint Presentation</vt:lpstr>
      <vt:lpstr>Safe algorithm, distributed version, cont’d</vt:lpstr>
      <vt:lpstr>Live version of the algorithm</vt:lpstr>
      <vt:lpstr>Using Paxos to emulate general shared memory in a network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2472</cp:revision>
  <dcterms:created xsi:type="dcterms:W3CDTF">2012-01-05T23:07:25Z</dcterms:created>
  <dcterms:modified xsi:type="dcterms:W3CDTF">2015-11-30T20:10:16Z</dcterms:modified>
</cp:coreProperties>
</file>