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590" r:id="rId2"/>
    <p:sldId id="806" r:id="rId3"/>
    <p:sldId id="892" r:id="rId4"/>
    <p:sldId id="809" r:id="rId5"/>
    <p:sldId id="810" r:id="rId6"/>
    <p:sldId id="811" r:id="rId7"/>
    <p:sldId id="812" r:id="rId8"/>
    <p:sldId id="813" r:id="rId9"/>
    <p:sldId id="874" r:id="rId10"/>
    <p:sldId id="875" r:id="rId11"/>
    <p:sldId id="816" r:id="rId12"/>
    <p:sldId id="817" r:id="rId13"/>
    <p:sldId id="818" r:id="rId14"/>
    <p:sldId id="819" r:id="rId15"/>
    <p:sldId id="820" r:id="rId16"/>
    <p:sldId id="821" r:id="rId17"/>
    <p:sldId id="822" r:id="rId18"/>
    <p:sldId id="823" r:id="rId19"/>
    <p:sldId id="824" r:id="rId20"/>
    <p:sldId id="825" r:id="rId21"/>
    <p:sldId id="826" r:id="rId22"/>
    <p:sldId id="827" r:id="rId23"/>
    <p:sldId id="828" r:id="rId24"/>
    <p:sldId id="829" r:id="rId25"/>
    <p:sldId id="830" r:id="rId26"/>
    <p:sldId id="831" r:id="rId27"/>
    <p:sldId id="832" r:id="rId28"/>
    <p:sldId id="833" r:id="rId29"/>
    <p:sldId id="834" r:id="rId30"/>
    <p:sldId id="835" r:id="rId31"/>
    <p:sldId id="836" r:id="rId32"/>
    <p:sldId id="837" r:id="rId33"/>
    <p:sldId id="838" r:id="rId34"/>
    <p:sldId id="839" r:id="rId35"/>
    <p:sldId id="840" r:id="rId36"/>
    <p:sldId id="841" r:id="rId37"/>
    <p:sldId id="842" r:id="rId38"/>
    <p:sldId id="843" r:id="rId39"/>
    <p:sldId id="844" r:id="rId40"/>
    <p:sldId id="845" r:id="rId41"/>
    <p:sldId id="846" r:id="rId42"/>
    <p:sldId id="847" r:id="rId43"/>
    <p:sldId id="848" r:id="rId44"/>
    <p:sldId id="849" r:id="rId45"/>
    <p:sldId id="850" r:id="rId46"/>
    <p:sldId id="851" r:id="rId47"/>
    <p:sldId id="852" r:id="rId48"/>
    <p:sldId id="853" r:id="rId49"/>
    <p:sldId id="854" r:id="rId50"/>
    <p:sldId id="855" r:id="rId51"/>
    <p:sldId id="856" r:id="rId52"/>
    <p:sldId id="857" r:id="rId53"/>
    <p:sldId id="858" r:id="rId54"/>
    <p:sldId id="859" r:id="rId55"/>
    <p:sldId id="860" r:id="rId56"/>
    <p:sldId id="861" r:id="rId57"/>
    <p:sldId id="862" r:id="rId58"/>
    <p:sldId id="863" r:id="rId59"/>
    <p:sldId id="864" r:id="rId60"/>
    <p:sldId id="865" r:id="rId61"/>
    <p:sldId id="866" r:id="rId62"/>
    <p:sldId id="867" r:id="rId63"/>
    <p:sldId id="868" r:id="rId64"/>
    <p:sldId id="889" r:id="rId65"/>
    <p:sldId id="890" r:id="rId66"/>
    <p:sldId id="891" r:id="rId67"/>
    <p:sldId id="871" r:id="rId68"/>
    <p:sldId id="911" r:id="rId69"/>
    <p:sldId id="881" r:id="rId70"/>
    <p:sldId id="882" r:id="rId71"/>
    <p:sldId id="883" r:id="rId72"/>
    <p:sldId id="884" r:id="rId73"/>
    <p:sldId id="885" r:id="rId74"/>
    <p:sldId id="886" r:id="rId75"/>
    <p:sldId id="887" r:id="rId76"/>
    <p:sldId id="888" r:id="rId77"/>
    <p:sldId id="904" r:id="rId78"/>
    <p:sldId id="905" r:id="rId79"/>
    <p:sldId id="906" r:id="rId80"/>
    <p:sldId id="907" r:id="rId81"/>
    <p:sldId id="908" r:id="rId82"/>
    <p:sldId id="909" r:id="rId83"/>
    <p:sldId id="910" r:id="rId84"/>
    <p:sldId id="87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4" autoAdjust="0"/>
    <p:restoredTop sz="81141" autoAdjust="0"/>
  </p:normalViewPr>
  <p:slideViewPr>
    <p:cSldViewPr>
      <p:cViewPr varScale="1">
        <p:scale>
          <a:sx n="99" d="100"/>
          <a:sy n="99" d="100"/>
        </p:scale>
        <p:origin x="-197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247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A357F-E8D5-481E-B9FF-DB5E5290C94C}" type="datetimeFigureOut">
              <a:rPr lang="en-US" smtClean="0"/>
              <a:t>9/17/2015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7803C-146D-406E-B575-E96C64D63639}" type="slidenum">
              <a:rPr lang="en-US" smtClean="0"/>
              <a:t>‹#›</a:t>
            </a:fld>
            <a:endParaRPr lang="en-US"/>
          </a:p>
        </p:txBody>
      </p:sp>
    </p:spTree>
    <p:extLst>
      <p:ext uri="{BB962C8B-B14F-4D97-AF65-F5344CB8AC3E}">
        <p14:creationId xmlns:p14="http://schemas.microsoft.com/office/powerpoint/2010/main" val="346429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811061-E605-4E80-87F6-3E508401F2A5}" type="slidenum">
              <a:rPr lang="en-US"/>
              <a:pPr/>
              <a:t>5</a:t>
            </a:fld>
            <a:endParaRPr lang="en-US"/>
          </a:p>
        </p:txBody>
      </p:sp>
      <p:sp>
        <p:nvSpPr>
          <p:cNvPr id="1044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Cost could be a charge to traverse the edge.</a:t>
            </a:r>
          </a:p>
          <a:p>
            <a:endParaRPr lang="en-US" baseline="0" dirty="0" smtClean="0"/>
          </a:p>
          <a:p>
            <a:r>
              <a:rPr lang="en-US" baseline="0" dirty="0" smtClean="0"/>
              <a:t>Total weight of a path.</a:t>
            </a:r>
          </a:p>
          <a:p>
            <a:r>
              <a:rPr lang="en-US" baseline="0" dirty="0" smtClean="0"/>
              <a:t>Shortest path = path with min total weight.</a:t>
            </a:r>
          </a:p>
          <a:p>
            <a:r>
              <a:rPr lang="en-US" baseline="0" dirty="0" smtClean="0"/>
              <a:t>Mixture of terminology.</a:t>
            </a:r>
          </a:p>
          <a:p>
            <a:endParaRPr lang="en-US" baseline="0" dirty="0" smtClean="0"/>
          </a:p>
          <a:p>
            <a:r>
              <a:rPr lang="en-US" baseline="0" dirty="0" smtClean="0"/>
              <a:t>Define the weighted distance from one node to another to be the total weight of a shortest path between the nodes.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29B29F-733B-4B9D-840A-2FB61CDD6D2F}" type="slidenum">
              <a:rPr lang="en-US"/>
              <a:pPr/>
              <a:t>14</a:t>
            </a:fld>
            <a:endParaRPr lang="en-US"/>
          </a:p>
        </p:txBody>
      </p:sp>
      <p:sp>
        <p:nvSpPr>
          <p:cNvPr id="11366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Node 3 gets a new distance, 19.</a:t>
            </a:r>
          </a:p>
          <a:p>
            <a:r>
              <a:rPr lang="en-US"/>
              <a:t>Node 6 gets a new distance, 6.</a:t>
            </a:r>
          </a:p>
          <a:p>
            <a:r>
              <a:rPr lang="en-US"/>
              <a:t>Node 2 gets a new distance, 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8D733F-0236-44A8-A99D-B21F52A8C013}" type="slidenum">
              <a:rPr lang="en-US"/>
              <a:pPr/>
              <a:t>15</a:t>
            </a:fld>
            <a:endParaRPr lang="en-US"/>
          </a:p>
        </p:txBody>
      </p:sp>
      <p:sp>
        <p:nvSpPr>
          <p:cNvPr id="11468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Now there are paths to all nodes.</a:t>
            </a:r>
          </a:p>
          <a:p>
            <a:r>
              <a:rPr lang="en-US" dirty="0" smtClean="0"/>
              <a:t>But they aren’t all shortest paths.  E.g., the path to node 3 can be improved.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D636B8-B4E2-40CB-BDA5-7273E778C45F}" type="slidenum">
              <a:rPr lang="en-US"/>
              <a:pPr/>
              <a:t>16</a:t>
            </a:fld>
            <a:endParaRPr lang="en-US"/>
          </a:p>
        </p:txBody>
      </p:sp>
      <p:sp>
        <p:nvSpPr>
          <p:cNvPr id="11571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89A606-155A-4397-ADB3-BCFA97E80872}" type="slidenum">
              <a:rPr lang="en-US"/>
              <a:pPr/>
              <a:t>17</a:t>
            </a:fld>
            <a:endParaRPr lang="en-US"/>
          </a:p>
        </p:txBody>
      </p:sp>
      <p:sp>
        <p:nvSpPr>
          <p:cNvPr id="11673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Node 1 gets a better distance, 10 (represents a change from previous 11).</a:t>
            </a:r>
          </a:p>
          <a:p>
            <a:r>
              <a:rPr lang="en-US"/>
              <a:t>Node 3 also gets a better distance, 9 (replaces 19).</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FFD415-05DA-4257-974E-22DDB2D5EE73}" type="slidenum">
              <a:rPr lang="en-US"/>
              <a:pPr/>
              <a:t>18</a:t>
            </a:fld>
            <a:endParaRPr lang="en-US"/>
          </a:p>
        </p:txBody>
      </p:sp>
      <p:sp>
        <p:nvSpPr>
          <p:cNvPr id="11776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This is already the best.  Additional rounds are carried out</a:t>
            </a:r>
            <a:r>
              <a:rPr lang="en-US" baseline="0" dirty="0" smtClean="0"/>
              <a:t> just because we are doing a certain number of rounds.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946560-A63A-4903-A606-BF95E2067E64}" type="slidenum">
              <a:rPr lang="en-US"/>
              <a:pPr/>
              <a:t>19</a:t>
            </a:fld>
            <a:endParaRPr lang="en-US"/>
          </a:p>
        </p:txBody>
      </p:sp>
      <p:sp>
        <p:nvSpPr>
          <p:cNvPr id="11878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35E9BD-9634-4DCC-B823-C772B96BCAA2}" type="slidenum">
              <a:rPr lang="en-US"/>
              <a:pPr/>
              <a:t>20</a:t>
            </a:fld>
            <a:endParaRPr lang="en-US"/>
          </a:p>
        </p:txBody>
      </p:sp>
      <p:sp>
        <p:nvSpPr>
          <p:cNvPr id="11980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No changes now?</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C3BFA1-E353-47B3-9759-06DEAE7BAAFC}" type="slidenum">
              <a:rPr lang="en-US"/>
              <a:pPr/>
              <a:t>21</a:t>
            </a:fld>
            <a:endParaRPr lang="en-US"/>
          </a:p>
        </p:txBody>
      </p:sp>
      <p:sp>
        <p:nvSpPr>
          <p:cNvPr id="12083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B74E995-DBCE-4B78-A4DF-C1C9F9AC06F3}" type="slidenum">
              <a:rPr lang="en-US"/>
              <a:pPr/>
              <a:t>22</a:t>
            </a:fld>
            <a:endParaRPr lang="en-US"/>
          </a:p>
        </p:txBody>
      </p:sp>
      <p:sp>
        <p:nvSpPr>
          <p:cNvPr id="1218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E20C16C-324F-46E4-A8AA-9AA6DE592E32}" type="slidenum">
              <a:rPr lang="en-US"/>
              <a:pPr/>
              <a:t>23</a:t>
            </a:fld>
            <a:endParaRPr lang="en-US"/>
          </a:p>
        </p:txBody>
      </p:sp>
      <p:sp>
        <p:nvSpPr>
          <p:cNvPr id="12288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74C4D8-1767-4627-8997-209E2345947B}" type="slidenum">
              <a:rPr lang="en-US"/>
              <a:pPr/>
              <a:t>6</a:t>
            </a:fld>
            <a:endParaRPr lang="en-US"/>
          </a:p>
        </p:txBody>
      </p:sp>
      <p:sp>
        <p:nvSpPr>
          <p:cNvPr id="10547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806570-0C7C-4677-BDA3-6E9C0FD06A39}" type="slidenum">
              <a:rPr lang="en-US"/>
              <a:pPr/>
              <a:t>24</a:t>
            </a:fld>
            <a:endParaRPr lang="en-US"/>
          </a:p>
        </p:txBody>
      </p:sp>
      <p:sp>
        <p:nvSpPr>
          <p:cNvPr id="12390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89E5B0D-743E-4B27-8C33-A93BC6E65B71}" type="slidenum">
              <a:rPr lang="en-US"/>
              <a:pPr/>
              <a:t>25</a:t>
            </a:fld>
            <a:endParaRPr lang="en-US"/>
          </a:p>
        </p:txBody>
      </p:sp>
      <p:sp>
        <p:nvSpPr>
          <p:cNvPr id="1269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7F34865-4A4D-4F33-A7F8-466E70CAC856}" type="slidenum">
              <a:rPr lang="en-US"/>
              <a:pPr/>
              <a:t>26</a:t>
            </a:fld>
            <a:endParaRPr lang="en-US"/>
          </a:p>
        </p:txBody>
      </p:sp>
      <p:sp>
        <p:nvSpPr>
          <p:cNvPr id="180226" name="Rectangle 2"/>
          <p:cNvSpPr>
            <a:spLocks noGrp="1" noRot="1" noChangeAspect="1" noChangeArrowheads="1" noTextEdit="1"/>
          </p:cNvSpPr>
          <p:nvPr>
            <p:ph type="sldImg"/>
          </p:nvPr>
        </p:nvSpPr>
        <p:spPr/>
      </p:sp>
      <p:sp>
        <p:nvSpPr>
          <p:cNvPr id="180227" name="Rectangle 3"/>
          <p:cNvSpPr>
            <a:spLocks noGrp="1" noChangeArrowheads="1"/>
          </p:cNvSpPr>
          <p:nvPr>
            <p:ph type="body" idx="1"/>
          </p:nvPr>
        </p:nvSpPr>
        <p:spPr/>
        <p:txBody>
          <a:bodyPr/>
          <a:lstStyle/>
          <a:p>
            <a:r>
              <a:rPr lang="en-US" dirty="0" smtClean="0"/>
              <a:t>I’m writing “after r rounds”, but I really mean “just after r rounds”.</a:t>
            </a:r>
          </a:p>
          <a:p>
            <a:endParaRPr lang="en-US" dirty="0" smtClean="0"/>
          </a:p>
          <a:p>
            <a:r>
              <a:rPr lang="en-US" dirty="0" smtClean="0"/>
              <a:t>Claim 1 is saying that the </a:t>
            </a:r>
            <a:r>
              <a:rPr lang="en-US" dirty="0" err="1" smtClean="0"/>
              <a:t>dist</a:t>
            </a:r>
            <a:r>
              <a:rPr lang="en-US" baseline="0" dirty="0" smtClean="0"/>
              <a:t> info that is recorded isn’t inappropriately small.  It really comes from some path.</a:t>
            </a:r>
          </a:p>
          <a:p>
            <a:endParaRPr lang="en-US" baseline="0" dirty="0" smtClean="0"/>
          </a:p>
          <a:p>
            <a:r>
              <a:rPr lang="en-US" baseline="0" dirty="0" smtClean="0"/>
              <a:t>Actually, we should state this a bit more strongly:  If </a:t>
            </a:r>
            <a:r>
              <a:rPr lang="en-US" baseline="0" dirty="0" err="1" smtClean="0"/>
              <a:t>dist_i</a:t>
            </a:r>
            <a:r>
              <a:rPr lang="en-US" baseline="0" dirty="0" smtClean="0"/>
              <a:t> is finite or parent is non-bot,</a:t>
            </a:r>
          </a:p>
          <a:p>
            <a:r>
              <a:rPr lang="en-US" baseline="0" dirty="0" smtClean="0"/>
              <a:t>Claim 2 gives the other direction, saying that the distance is small enough---\</a:t>
            </a:r>
            <a:r>
              <a:rPr lang="en-US" baseline="0" dirty="0" err="1" smtClean="0"/>
              <a:t>leq</a:t>
            </a:r>
            <a:r>
              <a:rPr lang="en-US" baseline="0" dirty="0" smtClean="0"/>
              <a:t> the distance on any path.</a:t>
            </a:r>
          </a:p>
          <a:p>
            <a:r>
              <a:rPr lang="en-US" baseline="0" dirty="0" smtClean="0"/>
              <a:t>Putting these two facts together says that we really have the distance on a shortest path.</a:t>
            </a:r>
          </a:p>
          <a:p>
            <a:endParaRPr lang="en-US" dirty="0" smtClean="0"/>
          </a:p>
          <a:p>
            <a:endParaRPr lang="en-US" dirty="0"/>
          </a:p>
          <a:p>
            <a:endParaRPr lang="en-US" dirty="0"/>
          </a:p>
          <a:p>
            <a:endParaRPr lang="en-US" dirty="0"/>
          </a:p>
          <a:p>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B4AF9C1-7D0A-4D42-AB7D-D98332CC5856}" type="slidenum">
              <a:rPr lang="en-US"/>
              <a:pPr/>
              <a:t>27</a:t>
            </a:fld>
            <a:endParaRPr lang="en-US"/>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en-US" baseline="0" dirty="0" smtClean="0"/>
          </a:p>
          <a:p>
            <a:endParaRPr lang="en-US" dirty="0" smtClean="0"/>
          </a:p>
          <a:p>
            <a:endParaRPr lang="en-US" dirty="0"/>
          </a:p>
          <a:p>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extra costs arise</a:t>
            </a:r>
            <a:r>
              <a:rPr lang="en-US" baseline="0" dirty="0" smtClean="0"/>
              <a:t> because of the changes.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28</a:t>
            </a:fld>
            <a:endParaRPr lang="en-US"/>
          </a:p>
        </p:txBody>
      </p:sp>
    </p:spTree>
    <p:extLst>
      <p:ext uri="{BB962C8B-B14F-4D97-AF65-F5344CB8AC3E}">
        <p14:creationId xmlns:p14="http://schemas.microsoft.com/office/powerpoint/2010/main" val="2361555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Termination:  We could use a </a:t>
            </a:r>
            <a:r>
              <a:rPr lang="en-US" dirty="0" err="1" smtClean="0"/>
              <a:t>convergecast</a:t>
            </a:r>
            <a:r>
              <a:rPr lang="en-US" dirty="0" smtClean="0"/>
              <a:t> strategy as for BFS, but it gets more  complicated because of the changes.  Nodes might have to participate repeatedly as the tree changes.  We’ll see this again when we study</a:t>
            </a:r>
            <a:r>
              <a:rPr lang="en-US" baseline="0" dirty="0" smtClean="0"/>
              <a:t> asynchronous algorithms.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29</a:t>
            </a:fld>
            <a:endParaRPr lang="en-US"/>
          </a:p>
        </p:txBody>
      </p:sp>
    </p:spTree>
    <p:extLst>
      <p:ext uri="{BB962C8B-B14F-4D97-AF65-F5344CB8AC3E}">
        <p14:creationId xmlns:p14="http://schemas.microsoft.com/office/powerpoint/2010/main" val="712657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it’s based on GHS, but it’s simpler because it’s synchronous.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30</a:t>
            </a:fld>
            <a:endParaRPr lang="en-US"/>
          </a:p>
        </p:txBody>
      </p:sp>
    </p:spTree>
    <p:extLst>
      <p:ext uri="{BB962C8B-B14F-4D97-AF65-F5344CB8AC3E}">
        <p14:creationId xmlns:p14="http://schemas.microsoft.com/office/powerpoint/2010/main" val="333528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0B55E8-6B3D-4A54-8487-C98FBE35C7E7}" type="slidenum">
              <a:rPr lang="en-US"/>
              <a:pPr/>
              <a:t>31</a:t>
            </a:fld>
            <a:endParaRPr lang="en-US"/>
          </a:p>
        </p:txBody>
      </p:sp>
      <p:sp>
        <p:nvSpPr>
          <p:cNvPr id="1290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The weights might represent monetary costs of using links, in which case we’d want to minimize the total weight in order to minimize the cost</a:t>
            </a:r>
            <a:r>
              <a:rPr lang="en-US" dirty="0" smtClean="0"/>
              <a:t>.</a:t>
            </a:r>
          </a:p>
          <a:p>
            <a:endParaRPr lang="en-US" dirty="0" smtClean="0"/>
          </a:p>
          <a:p>
            <a:r>
              <a:rPr lang="en-US" dirty="0" smtClean="0"/>
              <a:t>We use knowledge of n only for synchronization and termination.  When we get to the asynchronous version</a:t>
            </a:r>
            <a:r>
              <a:rPr lang="en-US" baseline="0" dirty="0" smtClean="0"/>
              <a:t> of the algorithm, we won’t use this knowledge anymore (but things do get harder).</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argument to one</a:t>
            </a:r>
            <a:r>
              <a:rPr lang="en-US" baseline="0" dirty="0" smtClean="0"/>
              <a:t> commonly used in the sequential case.</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33</a:t>
            </a:fld>
            <a:endParaRPr lang="en-US"/>
          </a:p>
        </p:txBody>
      </p:sp>
    </p:spTree>
    <p:extLst>
      <p:ext uri="{BB962C8B-B14F-4D97-AF65-F5344CB8AC3E}">
        <p14:creationId xmlns:p14="http://schemas.microsoft.com/office/powerpoint/2010/main" val="394035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A8EC458-86BB-47B3-AD87-ED27CF63FF1C}" type="slidenum">
              <a:rPr lang="en-US"/>
              <a:pPr/>
              <a:t>35</a:t>
            </a:fld>
            <a:endParaRPr lang="en-US"/>
          </a:p>
        </p:txBody>
      </p:sp>
      <p:sp>
        <p:nvSpPr>
          <p:cNvPr id="1310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B66E993-878F-4A1B-8F00-132D96093F18}" type="slidenum">
              <a:rPr lang="en-US"/>
              <a:pPr/>
              <a:t>7</a:t>
            </a:fld>
            <a:endParaRPr lang="en-US"/>
          </a:p>
        </p:txBody>
      </p:sp>
      <p:sp>
        <p:nvSpPr>
          <p:cNvPr id="10649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using invariant-style</a:t>
            </a:r>
            <a:r>
              <a:rPr lang="en-US" baseline="0" dirty="0" smtClean="0"/>
              <a:t> claims to explain how the algorithm works.  That’s a good way to think about distributed algorithms.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37</a:t>
            </a:fld>
            <a:endParaRPr lang="en-US"/>
          </a:p>
        </p:txBody>
      </p:sp>
    </p:spTree>
    <p:extLst>
      <p:ext uri="{BB962C8B-B14F-4D97-AF65-F5344CB8AC3E}">
        <p14:creationId xmlns:p14="http://schemas.microsoft.com/office/powerpoint/2010/main" val="49956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mwoe</a:t>
            </a:r>
            <a:r>
              <a:rPr lang="en-US" dirty="0" smtClean="0"/>
              <a:t> refers simply to the min weight edge</a:t>
            </a:r>
            <a:r>
              <a:rPr lang="en-US" baseline="0" dirty="0" smtClean="0"/>
              <a:t> that is outgoing from the component, from among the edges incident on the given node.</a:t>
            </a:r>
          </a:p>
          <a:p>
            <a:endParaRPr lang="en-US" baseline="0" dirty="0" smtClean="0"/>
          </a:p>
          <a:p>
            <a:r>
              <a:rPr lang="en-US" baseline="0" dirty="0" smtClean="0"/>
              <a:t>The leader informs the endpoints of the </a:t>
            </a:r>
            <a:r>
              <a:rPr lang="en-US" baseline="0" dirty="0" err="1" smtClean="0"/>
              <a:t>mwoe</a:t>
            </a:r>
            <a:r>
              <a:rPr lang="en-US" baseline="0" dirty="0" smtClean="0"/>
              <a:t> by sending a message along the appropriate branch of the component tree.</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38</a:t>
            </a:fld>
            <a:endParaRPr lang="en-US"/>
          </a:p>
        </p:txBody>
      </p:sp>
    </p:spTree>
    <p:extLst>
      <p:ext uri="{BB962C8B-B14F-4D97-AF65-F5344CB8AC3E}">
        <p14:creationId xmlns:p14="http://schemas.microsoft.com/office/powerpoint/2010/main" val="3002885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9B586F-44CE-48DA-8E3F-D5AAD0C48FCA}" type="slidenum">
              <a:rPr lang="en-US"/>
              <a:pPr/>
              <a:t>39</a:t>
            </a:fld>
            <a:endParaRPr lang="en-US"/>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r>
              <a:rPr lang="en-US" dirty="0"/>
              <a:t>Actually, must have exactly one cycle, with other paths leading into the cycle</a:t>
            </a:r>
            <a:r>
              <a:rPr lang="en-US" dirty="0" smtClean="0"/>
              <a:t>.</a:t>
            </a:r>
          </a:p>
          <a:p>
            <a:endParaRPr lang="en-US" dirty="0" smtClean="0"/>
          </a:p>
          <a:p>
            <a:r>
              <a:rPr lang="en-US" dirty="0" smtClean="0"/>
              <a:t>Endpoints of this edge can recognize it, so elect a new leader without any global coordination.</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7803C-146D-406E-B575-E96C64D63639}" type="slidenum">
              <a:rPr lang="en-US" smtClean="0"/>
              <a:t>40</a:t>
            </a:fld>
            <a:endParaRPr lang="en-US"/>
          </a:p>
        </p:txBody>
      </p:sp>
    </p:spTree>
    <p:extLst>
      <p:ext uri="{BB962C8B-B14F-4D97-AF65-F5344CB8AC3E}">
        <p14:creationId xmlns:p14="http://schemas.microsoft.com/office/powerpoint/2010/main" val="1613990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DAFF09-B350-4340-ABEE-2592CFF729A6}" type="slidenum">
              <a:rPr lang="en-US"/>
              <a:pPr/>
              <a:t>41</a:t>
            </a:fld>
            <a:endParaRPr lang="en-US"/>
          </a:p>
        </p:txBody>
      </p:sp>
      <p:sp>
        <p:nvSpPr>
          <p:cNvPr id="13516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This is the original graph G.  Initially, all 11 nodes form separate level 0 components.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2F0339-5361-4BE9-A746-C8C37BE94601}" type="slidenum">
              <a:rPr lang="en-US"/>
              <a:pPr/>
              <a:t>42</a:t>
            </a:fld>
            <a:endParaRPr lang="en-US"/>
          </a:p>
        </p:txBody>
      </p:sp>
      <p:sp>
        <p:nvSpPr>
          <p:cNvPr id="13619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This is the final answer---the unique MST.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86DEDF7-D1C5-4684-B471-1DFA451CDFB3}" type="slidenum">
              <a:rPr lang="en-US"/>
              <a:pPr/>
              <a:t>43</a:t>
            </a:fld>
            <a:endParaRPr lang="en-US"/>
          </a:p>
        </p:txBody>
      </p:sp>
      <p:sp>
        <p:nvSpPr>
          <p:cNvPr id="13721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Suppose component a finds its MWOE, which is its only incident edge, with weight 12.</a:t>
            </a:r>
          </a:p>
          <a:p>
            <a:r>
              <a:rPr lang="en-US"/>
              <a:t>The dot at one end is supposed to indicate that it’s a’s mwoe.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909E75-20B1-4473-8512-6EA45A6151A5}" type="slidenum">
              <a:rPr lang="en-US"/>
              <a:pPr/>
              <a:t>44</a:t>
            </a:fld>
            <a:endParaRPr lang="en-US"/>
          </a:p>
        </p:txBody>
      </p:sp>
      <p:sp>
        <p:nvSpPr>
          <p:cNvPr id="13824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c </a:t>
            </a:r>
            <a:r>
              <a:rPr lang="en-US" dirty="0" smtClean="0"/>
              <a:t>now </a:t>
            </a:r>
            <a:r>
              <a:rPr lang="en-US" dirty="0"/>
              <a:t>finds its MWOE, which is the one with weight 0.</a:t>
            </a:r>
          </a:p>
          <a:p>
            <a:r>
              <a:rPr lang="en-US" dirty="0"/>
              <a:t>It’s also b’s MWOE.</a:t>
            </a:r>
          </a:p>
          <a:p>
            <a:r>
              <a:rPr lang="en-US" dirty="0"/>
              <a:t>Hence the two-sided dots.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9241A4-347D-4CF9-9316-730F3CC100A6}" type="slidenum">
              <a:rPr lang="en-US"/>
              <a:pPr/>
              <a:t>45</a:t>
            </a:fld>
            <a:endParaRPr lang="en-US"/>
          </a:p>
        </p:txBody>
      </p:sp>
      <p:sp>
        <p:nvSpPr>
          <p:cNvPr id="13926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Everyone finds their MWOEs.  They are all marked in blue.  </a:t>
            </a:r>
            <a:endParaRPr lang="en-US" dirty="0" smtClean="0"/>
          </a:p>
          <a:p>
            <a:r>
              <a:rPr lang="en-US" dirty="0" smtClean="0"/>
              <a:t>The </a:t>
            </a:r>
            <a:r>
              <a:rPr lang="en-US" dirty="0"/>
              <a:t>dots on the </a:t>
            </a:r>
            <a:r>
              <a:rPr lang="en-US" dirty="0" smtClean="0"/>
              <a:t>edges </a:t>
            </a:r>
            <a:r>
              <a:rPr lang="en-US" dirty="0"/>
              <a:t>indicate the nodes that decide this is their </a:t>
            </a:r>
            <a:r>
              <a:rPr lang="en-US" dirty="0" err="1"/>
              <a:t>mwoe</a:t>
            </a:r>
            <a:r>
              <a:rPr lang="en-US" dirty="0"/>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78AF40-72C1-450A-B807-0F7A65199C86}" type="slidenum">
              <a:rPr lang="en-US"/>
              <a:pPr/>
              <a:t>46</a:t>
            </a:fld>
            <a:endParaRPr lang="en-US"/>
          </a:p>
        </p:txBody>
      </p:sp>
      <p:sp>
        <p:nvSpPr>
          <p:cNvPr id="14028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Adding in all the blue edges, we obtain three level 1 components.</a:t>
            </a:r>
          </a:p>
          <a:p>
            <a:r>
              <a:rPr lang="en-US" dirty="0"/>
              <a:t>The unique 2-directional edges within the level 1 three components are the </a:t>
            </a:r>
            <a:r>
              <a:rPr lang="en-US" dirty="0" smtClean="0"/>
              <a:t>ones</a:t>
            </a:r>
          </a:p>
          <a:p>
            <a:r>
              <a:rPr lang="en-US" dirty="0" smtClean="0"/>
              <a:t>   </a:t>
            </a:r>
            <a:r>
              <a:rPr lang="en-US" dirty="0"/>
              <a:t>labelled 0, 1, and 7 respectively.</a:t>
            </a:r>
          </a:p>
          <a:p>
            <a:r>
              <a:rPr lang="en-US" dirty="0"/>
              <a:t>These have dots at both endpoints.</a:t>
            </a:r>
          </a:p>
          <a:p>
            <a:r>
              <a:rPr lang="en-US" dirty="0"/>
              <a:t>The larger endpoints of these edges, c, e, and j, becomes the leaders of the components.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called a “relaxation algorithm”.</a:t>
            </a:r>
          </a:p>
          <a:p>
            <a:endParaRPr lang="en-US" dirty="0" smtClean="0"/>
          </a:p>
          <a:p>
            <a:r>
              <a:rPr lang="en-US" dirty="0" smtClean="0"/>
              <a:t>The min is taken over all in-</a:t>
            </a:r>
            <a:r>
              <a:rPr lang="en-US" dirty="0" err="1" smtClean="0"/>
              <a:t>nbrs</a:t>
            </a:r>
            <a:r>
              <a:rPr lang="en-US" dirty="0" smtClean="0"/>
              <a:t>.</a:t>
            </a:r>
          </a:p>
          <a:p>
            <a:r>
              <a:rPr lang="en-US" dirty="0" smtClean="0"/>
              <a:t>If </a:t>
            </a:r>
            <a:r>
              <a:rPr lang="en-US" dirty="0" err="1" smtClean="0"/>
              <a:t>dist</a:t>
            </a:r>
            <a:r>
              <a:rPr lang="en-US" dirty="0" smtClean="0"/>
              <a:t> decreases there is some neighbor whose</a:t>
            </a:r>
            <a:r>
              <a:rPr lang="en-US" baseline="0" dirty="0" smtClean="0"/>
              <a:t> message caused the decrease.  Make that the new parent.</a:t>
            </a:r>
          </a:p>
          <a:p>
            <a:endParaRPr lang="en-US" baseline="0" dirty="0" smtClean="0"/>
          </a:p>
          <a:p>
            <a:r>
              <a:rPr lang="en-US" baseline="0" dirty="0" smtClean="0"/>
              <a:t>Using knowledge of n for termination.  We could do something like the </a:t>
            </a:r>
            <a:r>
              <a:rPr lang="en-US" baseline="0" dirty="0" err="1" smtClean="0"/>
              <a:t>convergecast</a:t>
            </a:r>
            <a:r>
              <a:rPr lang="en-US" baseline="0" dirty="0" smtClean="0"/>
              <a:t> we used in BFS, but it would be more complicated now because of the changes.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a:t>
            </a:fld>
            <a:endParaRPr lang="en-US"/>
          </a:p>
        </p:txBody>
      </p:sp>
    </p:spTree>
    <p:extLst>
      <p:ext uri="{BB962C8B-B14F-4D97-AF65-F5344CB8AC3E}">
        <p14:creationId xmlns:p14="http://schemas.microsoft.com/office/powerpoint/2010/main" val="2657706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97C1BE4-A141-409C-9E9F-6B718F686439}" type="slidenum">
              <a:rPr lang="en-US"/>
              <a:pPr/>
              <a:t>47</a:t>
            </a:fld>
            <a:endParaRPr lang="en-US"/>
          </a:p>
        </p:txBody>
      </p:sp>
      <p:sp>
        <p:nvSpPr>
          <p:cNvPr id="1423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This illustrates the first step of the search for the MWOE in the three components-</a:t>
            </a:r>
            <a:r>
              <a:rPr lang="en-US" dirty="0" smtClean="0"/>
              <a:t>--</a:t>
            </a:r>
          </a:p>
          <a:p>
            <a:r>
              <a:rPr lang="en-US" dirty="0" smtClean="0"/>
              <a:t>  where </a:t>
            </a:r>
            <a:r>
              <a:rPr lang="en-US" dirty="0"/>
              <a:t>the leaves (a, b, g, f, h, k) send their </a:t>
            </a:r>
            <a:r>
              <a:rPr lang="en-US" dirty="0" err="1"/>
              <a:t>mwoe</a:t>
            </a:r>
            <a:r>
              <a:rPr lang="en-US" dirty="0"/>
              <a:t> info.</a:t>
            </a:r>
          </a:p>
          <a:p>
            <a:r>
              <a:rPr lang="en-US" dirty="0"/>
              <a:t>h’s </a:t>
            </a:r>
            <a:r>
              <a:rPr lang="en-US" dirty="0" err="1"/>
              <a:t>mwoe</a:t>
            </a:r>
            <a:r>
              <a:rPr lang="en-US" dirty="0"/>
              <a:t> is 11, sends it toward the leader e of the middle component on the tree edges</a:t>
            </a:r>
          </a:p>
          <a:p>
            <a:r>
              <a:rPr lang="en-US" dirty="0"/>
              <a:t>f’s </a:t>
            </a:r>
            <a:r>
              <a:rPr lang="en-US" dirty="0" err="1"/>
              <a:t>mwoe</a:t>
            </a:r>
            <a:r>
              <a:rPr lang="en-US" dirty="0"/>
              <a:t> is 9, sends it toward the leader on the tree edges.</a:t>
            </a:r>
          </a:p>
          <a:p>
            <a:r>
              <a:rPr lang="en-US" dirty="0"/>
              <a:t>Nodes a, b, g, k discover they have no outgoing edges, so send </a:t>
            </a:r>
            <a:r>
              <a:rPr lang="en-US" dirty="0" smtClean="0"/>
              <a:t>null (infinity) </a:t>
            </a:r>
            <a:r>
              <a:rPr lang="en-US" dirty="0"/>
              <a:t>messages</a:t>
            </a:r>
            <a:r>
              <a:rPr lang="en-US" dirty="0" smtClean="0"/>
              <a:t>.</a:t>
            </a:r>
          </a:p>
          <a:p>
            <a:endParaRPr lang="en-US" dirty="0" smtClean="0"/>
          </a:p>
          <a:p>
            <a:r>
              <a:rPr lang="en-US" dirty="0" smtClean="0"/>
              <a:t>Here we are writing the null messages as just infinity</a:t>
            </a:r>
            <a:r>
              <a:rPr lang="en-US" baseline="0" dirty="0" smtClean="0"/>
              <a:t> </a:t>
            </a:r>
            <a:r>
              <a:rPr lang="en-US" dirty="0" smtClean="0"/>
              <a:t>instead of \bot as before.  </a:t>
            </a:r>
          </a:p>
          <a:p>
            <a:r>
              <a:rPr lang="en-US" dirty="0" smtClean="0"/>
              <a:t>It makes sense since everyone is taking the min</a:t>
            </a:r>
            <a:r>
              <a:rPr lang="en-US" baseline="0" dirty="0" smtClean="0"/>
              <a:t> along the way.</a:t>
            </a:r>
            <a:endParaRPr lang="en-US" dirty="0"/>
          </a:p>
          <a:p>
            <a:endParaRPr lang="en-US" dirty="0"/>
          </a:p>
          <a:p>
            <a:r>
              <a:rPr lang="en-US" dirty="0"/>
              <a:t>Other nodes (c, d, e, </a:t>
            </a:r>
            <a:r>
              <a:rPr lang="en-US" dirty="0" err="1" smtClean="0"/>
              <a:t>i</a:t>
            </a:r>
            <a:r>
              <a:rPr lang="en-US" dirty="0" smtClean="0"/>
              <a:t>, j) </a:t>
            </a:r>
            <a:r>
              <a:rPr lang="en-US" dirty="0"/>
              <a:t>are waiting to hear from their children (</a:t>
            </a:r>
            <a:r>
              <a:rPr lang="en-US" dirty="0" err="1"/>
              <a:t>convergecast</a:t>
            </a:r>
            <a:r>
              <a:rPr lang="en-US" dirty="0"/>
              <a:t>) before </a:t>
            </a:r>
            <a:endParaRPr lang="en-US" dirty="0" smtClean="0"/>
          </a:p>
          <a:p>
            <a:r>
              <a:rPr lang="en-US" dirty="0" smtClean="0"/>
              <a:t>  sending or incorporating </a:t>
            </a:r>
            <a:r>
              <a:rPr lang="en-US" dirty="0"/>
              <a:t>their own </a:t>
            </a:r>
            <a:r>
              <a:rPr lang="en-US" dirty="0" err="1"/>
              <a:t>mwoe</a:t>
            </a:r>
            <a:r>
              <a:rPr lang="en-US" dirty="0"/>
              <a:t> info.</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0A9A72-9042-48E9-9105-A06398CBCE13}" type="slidenum">
              <a:rPr lang="en-US"/>
              <a:pPr/>
              <a:t>48</a:t>
            </a:fld>
            <a:endParaRPr lang="en-US"/>
          </a:p>
        </p:txBody>
      </p:sp>
      <p:sp>
        <p:nvSpPr>
          <p:cNvPr id="204802" name="Rectangle 2"/>
          <p:cNvSpPr txBox="1">
            <a:spLocks noGrp="1" noRot="1" noChangeAspect="1" noChangeArrowheads="1" noTextEdit="1"/>
          </p:cNvSpPr>
          <p:nvPr>
            <p:ph type="sldImg"/>
          </p:nvPr>
        </p:nvSpPr>
        <p:spPr>
          <a:xfrm>
            <a:off x="1210236" y="694171"/>
            <a:ext cx="4437529" cy="3429000"/>
          </a:xfrm>
          <a:ln/>
          <a:extLst>
            <a:ext uri="{91240B29-F687-4F45-9708-019B960494DF}">
              <a14:hiddenLine xmlns:a14="http://schemas.microsoft.com/office/drawing/2010/main" w="9525">
                <a:solidFill>
                  <a:srgbClr val="000000"/>
                </a:solidFill>
                <a:miter lim="800000"/>
                <a:headEnd/>
                <a:tailEnd/>
              </a14:hiddenLine>
            </a:ext>
          </a:extLst>
        </p:spPr>
      </p:sp>
      <p:sp>
        <p:nvSpPr>
          <p:cNvPr id="204803" name="Text Box 3"/>
          <p:cNvSpPr txBox="1">
            <a:spLocks noGrp="1" noChangeArrowheads="1"/>
          </p:cNvSpPr>
          <p:nvPr>
            <p:ph type="body" idx="1"/>
          </p:nvPr>
        </p:nvSpPr>
        <p:spPr>
          <a:xfrm>
            <a:off x="686360" y="4342535"/>
            <a:ext cx="5486681" cy="4032250"/>
          </a:xfrm>
          <a:ln/>
        </p:spPr>
        <p:txBody>
          <a:bodyPr wrap="none" anchor="ctr"/>
          <a:lstStyle/>
          <a:p>
            <a:r>
              <a:rPr lang="en-US" dirty="0"/>
              <a:t>Now the second step.</a:t>
            </a:r>
          </a:p>
          <a:p>
            <a:r>
              <a:rPr lang="en-US" dirty="0"/>
              <a:t>Node c, having collected the null </a:t>
            </a:r>
            <a:r>
              <a:rPr lang="en-US" dirty="0" err="1"/>
              <a:t>mwoe</a:t>
            </a:r>
            <a:r>
              <a:rPr lang="en-US" dirty="0"/>
              <a:t> info from a and b, determines its own </a:t>
            </a:r>
            <a:r>
              <a:rPr lang="en-US" dirty="0" err="1"/>
              <a:t>mwoe</a:t>
            </a:r>
            <a:r>
              <a:rPr lang="en-US" dirty="0"/>
              <a:t>, </a:t>
            </a:r>
            <a:endParaRPr lang="en-US" dirty="0" smtClean="0"/>
          </a:p>
          <a:p>
            <a:r>
              <a:rPr lang="en-US" dirty="0" smtClean="0"/>
              <a:t>  the </a:t>
            </a:r>
            <a:r>
              <a:rPr lang="en-US" dirty="0"/>
              <a:t>5-edge and decides that it’s the MWOE for the entire component.  </a:t>
            </a:r>
          </a:p>
          <a:p>
            <a:endParaRPr lang="en-US" dirty="0"/>
          </a:p>
          <a:p>
            <a:r>
              <a:rPr lang="en-US" dirty="0"/>
              <a:t>In the middle component, d computes its own </a:t>
            </a:r>
            <a:r>
              <a:rPr lang="en-US" dirty="0" err="1"/>
              <a:t>mwoe</a:t>
            </a:r>
            <a:r>
              <a:rPr lang="en-US" dirty="0"/>
              <a:t>, the 5 edge, and sends the info to e</a:t>
            </a:r>
            <a:r>
              <a:rPr lang="en-US" dirty="0" smtClean="0"/>
              <a:t>.</a:t>
            </a:r>
          </a:p>
          <a:p>
            <a:r>
              <a:rPr lang="en-US" dirty="0" smtClean="0"/>
              <a:t>It sends this because it’s the min of 5, and the received 9 and infinity.  </a:t>
            </a:r>
            <a:r>
              <a:rPr lang="en-US" dirty="0" err="1" smtClean="0"/>
              <a:t>Convergecast</a:t>
            </a:r>
            <a:r>
              <a:rPr lang="en-US" dirty="0" smtClean="0"/>
              <a:t>…</a:t>
            </a:r>
            <a:endParaRPr lang="en-US" dirty="0"/>
          </a:p>
          <a:p>
            <a:endParaRPr lang="en-US" dirty="0"/>
          </a:p>
          <a:p>
            <a:r>
              <a:rPr lang="en-US" dirty="0"/>
              <a:t>In the third component, </a:t>
            </a:r>
            <a:r>
              <a:rPr lang="en-US" dirty="0" smtClean="0"/>
              <a:t>i </a:t>
            </a:r>
            <a:r>
              <a:rPr lang="en-US" dirty="0"/>
              <a:t>determines its own </a:t>
            </a:r>
            <a:r>
              <a:rPr lang="en-US" dirty="0" err="1"/>
              <a:t>mwoe</a:t>
            </a:r>
            <a:r>
              <a:rPr lang="en-US" dirty="0"/>
              <a:t>, the 9-edge, and sends it to j.</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AC58E05-3B87-4EE3-8556-DFD9546E8018}" type="slidenum">
              <a:rPr lang="en-US"/>
              <a:pPr/>
              <a:t>49</a:t>
            </a:fld>
            <a:endParaRPr lang="en-US"/>
          </a:p>
        </p:txBody>
      </p:sp>
      <p:sp>
        <p:nvSpPr>
          <p:cNvPr id="143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e identifies its </a:t>
            </a:r>
            <a:r>
              <a:rPr lang="en-US" dirty="0" err="1"/>
              <a:t>mwoe</a:t>
            </a:r>
            <a:r>
              <a:rPr lang="en-US" dirty="0"/>
              <a:t> as the weight-8 edge and therefore identifies the overall MWOE </a:t>
            </a:r>
            <a:endParaRPr lang="en-US" dirty="0" smtClean="0"/>
          </a:p>
          <a:p>
            <a:r>
              <a:rPr lang="en-US" dirty="0" smtClean="0"/>
              <a:t>  of </a:t>
            </a:r>
            <a:r>
              <a:rPr lang="en-US" dirty="0"/>
              <a:t>the component as the weight-5 edge.</a:t>
            </a:r>
          </a:p>
          <a:p>
            <a:endParaRPr lang="en-US" dirty="0"/>
          </a:p>
          <a:p>
            <a:r>
              <a:rPr lang="en-US" dirty="0"/>
              <a:t>J identifies its </a:t>
            </a:r>
            <a:r>
              <a:rPr lang="en-US" dirty="0" err="1"/>
              <a:t>mwoe</a:t>
            </a:r>
            <a:r>
              <a:rPr lang="en-US" dirty="0"/>
              <a:t> as the weight-11 edge and therefore identifies the overall MWOE </a:t>
            </a:r>
            <a:endParaRPr lang="en-US" dirty="0" smtClean="0"/>
          </a:p>
          <a:p>
            <a:r>
              <a:rPr lang="en-US" dirty="0" smtClean="0"/>
              <a:t>  of </a:t>
            </a:r>
            <a:r>
              <a:rPr lang="en-US" dirty="0"/>
              <a:t>the component as the weight-9-edge.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F01062-F6EB-4284-AA08-A173DBF54C2F}" type="slidenum">
              <a:rPr lang="en-US"/>
              <a:pPr/>
              <a:t>50</a:t>
            </a:fld>
            <a:endParaRPr lang="en-US"/>
          </a:p>
        </p:txBody>
      </p:sp>
      <p:sp>
        <p:nvSpPr>
          <p:cNvPr id="206850" name="Rectangle 2"/>
          <p:cNvSpPr txBox="1">
            <a:spLocks noGrp="1" noRot="1" noChangeAspect="1" noChangeArrowheads="1" noTextEdit="1"/>
          </p:cNvSpPr>
          <p:nvPr>
            <p:ph type="sldImg"/>
          </p:nvPr>
        </p:nvSpPr>
        <p:spPr>
          <a:xfrm>
            <a:off x="1210236" y="694171"/>
            <a:ext cx="4437529" cy="3429000"/>
          </a:xfrm>
          <a:ln/>
          <a:extLst>
            <a:ext uri="{91240B29-F687-4F45-9708-019B960494DF}">
              <a14:hiddenLine xmlns:a14="http://schemas.microsoft.com/office/drawing/2010/main" w="9525">
                <a:solidFill>
                  <a:srgbClr val="000000"/>
                </a:solidFill>
                <a:miter lim="800000"/>
                <a:headEnd/>
                <a:tailEnd/>
              </a14:hiddenLine>
            </a:ext>
          </a:extLst>
        </p:spPr>
      </p:sp>
      <p:sp>
        <p:nvSpPr>
          <p:cNvPr id="206851" name="Text Box 3"/>
          <p:cNvSpPr txBox="1">
            <a:spLocks noGrp="1" noChangeArrowheads="1"/>
          </p:cNvSpPr>
          <p:nvPr>
            <p:ph type="body" idx="1"/>
          </p:nvPr>
        </p:nvSpPr>
        <p:spPr>
          <a:xfrm>
            <a:off x="686360" y="4342535"/>
            <a:ext cx="5486681" cy="4032250"/>
          </a:xfrm>
          <a:ln/>
        </p:spPr>
        <p:txBody>
          <a:bodyPr wrap="none" anchor="ctr"/>
          <a:lstStyle/>
          <a:p>
            <a:r>
              <a:rPr lang="en-US" dirty="0"/>
              <a:t>E and j send ok messages to d and I </a:t>
            </a:r>
            <a:r>
              <a:rPr lang="en-US" dirty="0" err="1"/>
              <a:t>respectivelly</a:t>
            </a:r>
            <a:r>
              <a:rPr lang="en-US" dirty="0"/>
              <a:t>, since these are the endpoints </a:t>
            </a:r>
            <a:endParaRPr lang="en-US" dirty="0" smtClean="0"/>
          </a:p>
          <a:p>
            <a:r>
              <a:rPr lang="en-US" dirty="0" smtClean="0"/>
              <a:t>   of </a:t>
            </a:r>
            <a:r>
              <a:rPr lang="en-US" dirty="0"/>
              <a:t>the MWOEs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4CA1B4-90E4-42C5-BCC0-0E40D26A205C}" type="slidenum">
              <a:rPr lang="en-US"/>
              <a:pPr/>
              <a:t>51</a:t>
            </a:fld>
            <a:endParaRPr lang="en-US"/>
          </a:p>
        </p:txBody>
      </p:sp>
      <p:sp>
        <p:nvSpPr>
          <p:cNvPr id="14540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D and I then mark their adjacent </a:t>
            </a:r>
            <a:r>
              <a:rPr lang="en-US" dirty="0" err="1"/>
              <a:t>mwoes</a:t>
            </a:r>
            <a:r>
              <a:rPr lang="en-US" dirty="0"/>
              <a:t> (the 5 edge and the 9 edge, respectively) </a:t>
            </a:r>
            <a:endParaRPr lang="en-US" dirty="0" smtClean="0"/>
          </a:p>
          <a:p>
            <a:r>
              <a:rPr lang="en-US" dirty="0" smtClean="0"/>
              <a:t>   as </a:t>
            </a:r>
            <a:r>
              <a:rPr lang="en-US" dirty="0"/>
              <a:t>the component MWOEs.</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4627F6-FEB8-4549-AF6C-F725ADBEB9E5}" type="slidenum">
              <a:rPr lang="en-US"/>
              <a:pPr/>
              <a:t>52</a:t>
            </a:fld>
            <a:endParaRPr lang="en-US"/>
          </a:p>
        </p:txBody>
      </p:sp>
      <p:sp>
        <p:nvSpPr>
          <p:cNvPr id="14643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Now the algorithm combines the three level 1 components to get the (single) </a:t>
            </a:r>
            <a:endParaRPr lang="en-US" dirty="0" smtClean="0"/>
          </a:p>
          <a:p>
            <a:r>
              <a:rPr lang="en-US" dirty="0" smtClean="0"/>
              <a:t>   level </a:t>
            </a:r>
            <a:r>
              <a:rPr lang="en-US" dirty="0"/>
              <a:t>2 component.</a:t>
            </a:r>
          </a:p>
          <a:p>
            <a:r>
              <a:rPr lang="en-US" dirty="0"/>
              <a:t>The common edge now is the one with weight 5.  The new leader is 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D495B79-EEFE-406E-9502-7C036A1A6F2F}" type="slidenum">
              <a:rPr lang="en-US"/>
              <a:pPr/>
              <a:t>53</a:t>
            </a:fld>
            <a:endParaRPr lang="en-US"/>
          </a:p>
        </p:txBody>
      </p:sp>
      <p:sp>
        <p:nvSpPr>
          <p:cNvPr id="208898"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208899" name="Text Box 3"/>
          <p:cNvSpPr txBox="1">
            <a:spLocks noGrp="1" noChangeArrowheads="1"/>
          </p:cNvSpPr>
          <p:nvPr>
            <p:ph type="body" idx="1"/>
          </p:nvPr>
        </p:nvSpPr>
        <p:spPr>
          <a:xfrm>
            <a:off x="686360" y="4342535"/>
            <a:ext cx="5486681" cy="4032250"/>
          </a:xfrm>
          <a:ln/>
        </p:spPr>
        <p:txBody>
          <a:bodyPr wrap="none" anchor="ctr"/>
          <a:lstStyle/>
          <a:p>
            <a:r>
              <a:rPr lang="en-US"/>
              <a:t>Fanning in null messages.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543174-8F59-468A-9893-BAB93CD07A4C}" type="slidenum">
              <a:rPr lang="en-US"/>
              <a:pPr/>
              <a:t>54</a:t>
            </a:fld>
            <a:endParaRPr lang="en-US"/>
          </a:p>
        </p:txBody>
      </p:sp>
      <p:sp>
        <p:nvSpPr>
          <p:cNvPr id="210946"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210947" name="Text Box 3"/>
          <p:cNvSpPr txBox="1">
            <a:spLocks noGrp="1" noChangeArrowheads="1"/>
          </p:cNvSpPr>
          <p:nvPr>
            <p:ph type="body" idx="1"/>
          </p:nvPr>
        </p:nvSpPr>
        <p:spPr>
          <a:xfrm>
            <a:off x="686360" y="4342535"/>
            <a:ext cx="5486681" cy="4032250"/>
          </a:xfrm>
          <a:ln/>
        </p:spPr>
        <p:txBody>
          <a:bodyPr wrap="none" anchor="ctr"/>
          <a:lstStyle/>
          <a:p>
            <a:r>
              <a:rPr lang="en-US"/>
              <a:t>Still fanning</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FEE03C-5EC8-47E6-BC31-CD01650DA5A9}" type="slidenum">
              <a:rPr lang="en-US"/>
              <a:pPr/>
              <a:t>55</a:t>
            </a:fld>
            <a:endParaRPr lang="en-US"/>
          </a:p>
        </p:txBody>
      </p:sp>
      <p:sp>
        <p:nvSpPr>
          <p:cNvPr id="212994"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212995" name="Text Box 3"/>
          <p:cNvSpPr txBox="1">
            <a:spLocks noGrp="1" noChangeArrowheads="1"/>
          </p:cNvSpPr>
          <p:nvPr>
            <p:ph type="body" idx="1"/>
          </p:nvPr>
        </p:nvSpPr>
        <p:spPr>
          <a:xfrm>
            <a:off x="686360" y="4342535"/>
            <a:ext cx="5486681" cy="4032250"/>
          </a:xfrm>
          <a:ln/>
        </p:spPr>
        <p:txBody>
          <a:bodyPr wrap="none" anchor="ctr"/>
          <a:lstStyle/>
          <a:p>
            <a:r>
              <a:rPr lang="en-US"/>
              <a:t>Still fanning</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A0352B0-C784-41E1-BF38-A9C41C4DA87E}" type="slidenum">
              <a:rPr lang="en-US"/>
              <a:pPr/>
              <a:t>56</a:t>
            </a:fld>
            <a:endParaRPr lang="en-US"/>
          </a:p>
        </p:txBody>
      </p:sp>
      <p:sp>
        <p:nvSpPr>
          <p:cNvPr id="215042" name="Rectangle 2"/>
          <p:cNvSpPr txBox="1">
            <a:spLocks noGrp="1" noRot="1" noChangeAspect="1" noChangeArrowheads="1" noTextEdit="1"/>
          </p:cNvSpPr>
          <p:nvPr>
            <p:ph type="sldImg"/>
          </p:nvPr>
        </p:nvSpPr>
        <p:spPr>
          <a:xfrm>
            <a:off x="1210236" y="694171"/>
            <a:ext cx="4437529" cy="3429000"/>
          </a:xfrm>
          <a:ln/>
          <a:extLst>
            <a:ext uri="{91240B29-F687-4F45-9708-019B960494DF}">
              <a14:hiddenLine xmlns:a14="http://schemas.microsoft.com/office/drawing/2010/main" w="9525">
                <a:solidFill>
                  <a:srgbClr val="000000"/>
                </a:solidFill>
                <a:miter lim="800000"/>
                <a:headEnd/>
                <a:tailEnd/>
              </a14:hiddenLine>
            </a:ext>
          </a:extLst>
        </p:spPr>
      </p:sp>
      <p:sp>
        <p:nvSpPr>
          <p:cNvPr id="215043" name="Text Box 3"/>
          <p:cNvSpPr txBox="1">
            <a:spLocks noGrp="1" noChangeArrowheads="1"/>
          </p:cNvSpPr>
          <p:nvPr>
            <p:ph type="body" idx="1"/>
          </p:nvPr>
        </p:nvSpPr>
        <p:spPr>
          <a:xfrm>
            <a:off x="686360" y="4342535"/>
            <a:ext cx="5486681" cy="4032250"/>
          </a:xfrm>
          <a:ln/>
        </p:spPr>
        <p:txBody>
          <a:bodyPr wrap="none" anchor="ctr"/>
          <a:lstStyle/>
          <a:p>
            <a:r>
              <a:rPr lang="en-US" dirty="0"/>
              <a:t>Now d has all the info, knows that there are no new outgoing edges, so the </a:t>
            </a:r>
            <a:endParaRPr lang="en-US" dirty="0" smtClean="0"/>
          </a:p>
          <a:p>
            <a:r>
              <a:rPr lang="en-US" dirty="0" smtClean="0"/>
              <a:t>   algorithm </a:t>
            </a:r>
            <a:r>
              <a:rPr lang="en-US" dirty="0"/>
              <a:t>terminates.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4B4D5A-A3AD-4A73-9CC1-50FA6C3D48F3}" type="slidenum">
              <a:rPr lang="en-US"/>
              <a:pPr/>
              <a:t>9</a:t>
            </a:fld>
            <a:endParaRPr lang="en-US"/>
          </a:p>
        </p:txBody>
      </p:sp>
      <p:sp>
        <p:nvSpPr>
          <p:cNvPr id="10854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7803C-146D-406E-B575-E96C64D63639}" type="slidenum">
              <a:rPr lang="en-US" smtClean="0"/>
              <a:t>57</a:t>
            </a:fld>
            <a:endParaRPr lang="en-US"/>
          </a:p>
        </p:txBody>
      </p:sp>
    </p:spTree>
    <p:extLst>
      <p:ext uri="{BB962C8B-B14F-4D97-AF65-F5344CB8AC3E}">
        <p14:creationId xmlns:p14="http://schemas.microsoft.com/office/powerpoint/2010/main" val="26276608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7803C-146D-406E-B575-E96C64D63639}" type="slidenum">
              <a:rPr lang="en-US" smtClean="0"/>
              <a:t>58</a:t>
            </a:fld>
            <a:endParaRPr lang="en-US"/>
          </a:p>
        </p:txBody>
      </p:sp>
    </p:spTree>
    <p:extLst>
      <p:ext uri="{BB962C8B-B14F-4D97-AF65-F5344CB8AC3E}">
        <p14:creationId xmlns:p14="http://schemas.microsoft.com/office/powerpoint/2010/main" val="230570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7803C-146D-406E-B575-E96C64D63639}" type="slidenum">
              <a:rPr lang="en-US" smtClean="0"/>
              <a:t>59</a:t>
            </a:fld>
            <a:endParaRPr lang="en-US"/>
          </a:p>
        </p:txBody>
      </p:sp>
    </p:spTree>
    <p:extLst>
      <p:ext uri="{BB962C8B-B14F-4D97-AF65-F5344CB8AC3E}">
        <p14:creationId xmlns:p14="http://schemas.microsoft.com/office/powerpoint/2010/main" val="13269990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1357E-1D97-4C62-9ACB-05B938CC050C}" type="slidenum">
              <a:rPr lang="en-US"/>
              <a:pPr/>
              <a:t>60</a:t>
            </a:fld>
            <a:endParaRPr lang="en-US"/>
          </a:p>
        </p:txBody>
      </p:sp>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p:txBody>
          <a:bodyPr/>
          <a:lstStyle/>
          <a:p>
            <a:r>
              <a:rPr lang="en-US" dirty="0"/>
              <a:t>For the ring example, we typically wouldn’t have weights, but we could invent some based on the endpoints’ UIDs</a:t>
            </a:r>
            <a:r>
              <a:rPr lang="en-US" dirty="0" smtClean="0"/>
              <a:t>.</a:t>
            </a:r>
          </a:p>
          <a:p>
            <a:r>
              <a:rPr lang="en-US" dirty="0" smtClean="0"/>
              <a:t>Recall that we need unique weights. </a:t>
            </a:r>
            <a:endParaRPr lang="en-US" dirty="0"/>
          </a:p>
          <a:p>
            <a:endParaRPr lang="en-US" dirty="0"/>
          </a:p>
          <a:p>
            <a:r>
              <a:rPr lang="en-US" dirty="0"/>
              <a:t>Actually, the GHS algorithm produces a leader “for free”, without fanning </a:t>
            </a:r>
            <a:r>
              <a:rPr lang="en-US" dirty="0" smtClean="0"/>
              <a:t>in</a:t>
            </a:r>
          </a:p>
          <a:p>
            <a:endParaRPr lang="en-US" dirty="0" smtClean="0"/>
          </a:p>
          <a:p>
            <a:r>
              <a:rPr lang="en-US" dirty="0" smtClean="0"/>
              <a:t>Discuss </a:t>
            </a:r>
            <a:r>
              <a:rPr lang="en-US" dirty="0"/>
              <a:t>in more detail how to </a:t>
            </a:r>
            <a:r>
              <a:rPr lang="en-US" dirty="0" err="1"/>
              <a:t>convergecast</a:t>
            </a:r>
            <a:r>
              <a:rPr lang="en-US" dirty="0"/>
              <a:t> on an un-oriented tree---wait to hear from all but one neighbor before sending to remaining neighbor.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F17B0A-E84C-4228-9CC2-68F8B1701117}" type="slidenum">
              <a:rPr lang="en-US"/>
              <a:pPr/>
              <a:t>61</a:t>
            </a:fld>
            <a:endParaRPr lang="en-US"/>
          </a:p>
        </p:txBody>
      </p:sp>
      <p:sp>
        <p:nvSpPr>
          <p:cNvPr id="15360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Leader election:  To help with termination, if we have info about the graph size (n or </a:t>
            </a:r>
            <a:r>
              <a:rPr lang="en-US" dirty="0" err="1"/>
              <a:t>diam</a:t>
            </a:r>
            <a:r>
              <a:rPr lang="en-US" dirty="0" smtClean="0"/>
              <a:t>).</a:t>
            </a:r>
          </a:p>
          <a:p>
            <a:endParaRPr lang="en-US" dirty="0"/>
          </a:p>
          <a:p>
            <a:r>
              <a:rPr lang="en-US" dirty="0"/>
              <a:t>BFS:  To keep the search synchronized</a:t>
            </a:r>
            <a:r>
              <a:rPr lang="en-US" dirty="0" smtClean="0"/>
              <a:t>.</a:t>
            </a:r>
          </a:p>
          <a:p>
            <a:endParaRPr lang="en-US" dirty="0"/>
          </a:p>
          <a:p>
            <a:r>
              <a:rPr lang="en-US" dirty="0"/>
              <a:t>Shortest-paths:  Similar</a:t>
            </a:r>
            <a:r>
              <a:rPr lang="en-US" dirty="0" smtClean="0"/>
              <a:t>.</a:t>
            </a:r>
          </a:p>
          <a:p>
            <a:endParaRPr lang="en-US" dirty="0"/>
          </a:p>
          <a:p>
            <a:r>
              <a:rPr lang="en-US" dirty="0"/>
              <a:t>MST:  To keep the levels straight.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7803C-146D-406E-B575-E96C64D63639}" type="slidenum">
              <a:rPr lang="en-US" smtClean="0"/>
              <a:t>62</a:t>
            </a:fld>
            <a:endParaRPr lang="en-US"/>
          </a:p>
        </p:txBody>
      </p:sp>
    </p:spTree>
    <p:extLst>
      <p:ext uri="{BB962C8B-B14F-4D97-AF65-F5344CB8AC3E}">
        <p14:creationId xmlns:p14="http://schemas.microsoft.com/office/powerpoint/2010/main" val="13456750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in</a:t>
            </a:r>
            <a:r>
              <a:rPr lang="en-US" baseline="0" dirty="0" smtClean="0"/>
              <a:t> the lower right is from a biology paper, in Science, which studies a maximal independent set problem that arises in the development of the fruit fly.</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63</a:t>
            </a:fld>
            <a:endParaRPr lang="en-US"/>
          </a:p>
        </p:txBody>
      </p:sp>
    </p:spTree>
    <p:extLst>
      <p:ext uri="{BB962C8B-B14F-4D97-AF65-F5344CB8AC3E}">
        <p14:creationId xmlns:p14="http://schemas.microsoft.com/office/powerpoint/2010/main" val="11284642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i is not in the set and has no neighbors in the set, we could add i to the set and the result would be a larger independent set.  This would contradict </a:t>
            </a:r>
            <a:r>
              <a:rPr lang="en-US" baseline="0" dirty="0" err="1" smtClean="0"/>
              <a:t>maximality</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64</a:t>
            </a:fld>
            <a:endParaRPr lang="en-US"/>
          </a:p>
        </p:txBody>
      </p:sp>
    </p:spTree>
    <p:extLst>
      <p:ext uri="{BB962C8B-B14F-4D97-AF65-F5344CB8AC3E}">
        <p14:creationId xmlns:p14="http://schemas.microsoft.com/office/powerpoint/2010/main" val="29365136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bound on the local degree would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Unsolvability</a:t>
            </a:r>
            <a:r>
              <a:rPr lang="en-US" dirty="0" smtClean="0"/>
              <a:t> uses arguments like the impossibility for symmetry-breaking in the 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probability distribution can depend on the current</a:t>
            </a:r>
            <a:r>
              <a:rPr lang="en-US" baseline="0" dirty="0" smtClean="0"/>
              <a:t> state, see book p. 22.</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65</a:t>
            </a:fld>
            <a:endParaRPr lang="en-US"/>
          </a:p>
        </p:txBody>
      </p:sp>
    </p:spTree>
    <p:extLst>
      <p:ext uri="{BB962C8B-B14F-4D97-AF65-F5344CB8AC3E}">
        <p14:creationId xmlns:p14="http://schemas.microsoft.com/office/powerpoint/2010/main" val="29799885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Communication networks:  Sort of a backbone network, some nodes take</a:t>
            </a:r>
            <a:r>
              <a:rPr lang="en-US" baseline="0" dirty="0" smtClean="0"/>
              <a:t> responsibility for informing all other nodes.</a:t>
            </a:r>
            <a:endParaRPr lang="en-US" dirty="0" smtClean="0"/>
          </a:p>
          <a:p>
            <a:endParaRPr lang="en-US" dirty="0" smtClean="0"/>
          </a:p>
          <a:p>
            <a:r>
              <a:rPr lang="en-US" dirty="0" smtClean="0"/>
              <a:t>----------</a:t>
            </a:r>
          </a:p>
          <a:p>
            <a:r>
              <a:rPr lang="en-US" dirty="0" smtClean="0"/>
              <a:t>Wireless network</a:t>
            </a:r>
            <a:r>
              <a:rPr lang="en-US" baseline="0" dirty="0" smtClean="0"/>
              <a:t> transmission:  Can consider this as a special case of a communication network problem.</a:t>
            </a:r>
          </a:p>
          <a:p>
            <a:endParaRPr lang="en-US" baseline="0" dirty="0" smtClean="0"/>
          </a:p>
          <a:p>
            <a:r>
              <a:rPr lang="en-US" dirty="0" smtClean="0"/>
              <a:t>Some strategy, like </a:t>
            </a:r>
            <a:r>
              <a:rPr lang="en-US" dirty="0" err="1" smtClean="0"/>
              <a:t>backoff</a:t>
            </a:r>
            <a:r>
              <a:rPr lang="en-US" dirty="0" smtClean="0"/>
              <a:t> and retransmission, probabilistic transmission, coding, is needed to ensure all the messages get received.</a:t>
            </a:r>
          </a:p>
          <a:p>
            <a:r>
              <a:rPr lang="en-US" dirty="0" smtClean="0"/>
              <a:t>Here we’re even allowing multiple messages to be received at once</a:t>
            </a:r>
            <a:r>
              <a:rPr lang="en-US" baseline="0" dirty="0" smtClean="0"/>
              <a:t> by the same receiver.</a:t>
            </a:r>
            <a:endParaRPr lang="en-US" dirty="0" smtClean="0"/>
          </a:p>
          <a:p>
            <a:endParaRPr lang="en-US" dirty="0" smtClean="0"/>
          </a:p>
          <a:p>
            <a:r>
              <a:rPr lang="en-US" dirty="0" smtClean="0"/>
              <a:t>Since</a:t>
            </a:r>
            <a:r>
              <a:rPr lang="en-US" baseline="0" dirty="0" smtClean="0"/>
              <a:t> an </a:t>
            </a:r>
            <a:r>
              <a:rPr lang="en-US" dirty="0" smtClean="0"/>
              <a:t>MIS is a Dominating Set,</a:t>
            </a:r>
            <a:r>
              <a:rPr lang="en-US" baseline="0" dirty="0" smtClean="0"/>
              <a:t> every node i is either in the set or a neighbor is in the set.  That implies that process i either transmits or receives something.</a:t>
            </a:r>
          </a:p>
          <a:p>
            <a:r>
              <a:rPr lang="en-US" baseline="0" dirty="0" smtClean="0"/>
              <a:t>This is assuming that the graph is connected, so every MIS paper actually has some (non-MIS) neighbor to receive its’ message.</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Science magazine paper a couple of years ago, by Bar-Joseph et al.  Experimental results show that in the development of the fly’s nervous system, certain cells are singled out as “Sensory Organ Precursor” cells.  These form an MIS.  The paper develops a theoretical distributed MIS algorithm whose behavior is consistent with what is observed experimentally.  It’s somewhat similar to the algorithm I’m about to present, but it uses a strategy of waiting a random amount of time.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66</a:t>
            </a:fld>
            <a:endParaRPr lang="en-US"/>
          </a:p>
        </p:txBody>
      </p:sp>
    </p:spTree>
    <p:extLst>
      <p:ext uri="{BB962C8B-B14F-4D97-AF65-F5344CB8AC3E}">
        <p14:creationId xmlns:p14="http://schemas.microsoft.com/office/powerpoint/2010/main" val="9393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3E8FA5D-654A-4D39-A392-C2D269E6C812}" type="slidenum">
              <a:rPr lang="en-US"/>
              <a:pPr/>
              <a:t>10</a:t>
            </a:fld>
            <a:endParaRPr lang="en-US"/>
          </a:p>
        </p:txBody>
      </p:sp>
      <p:sp>
        <p:nvSpPr>
          <p:cNvPr id="1095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Range</a:t>
            </a:r>
            <a:r>
              <a:rPr lang="en-US" sz="1200" baseline="0" dirty="0" smtClean="0"/>
              <a:t> is chosen to be l</a:t>
            </a:r>
            <a:r>
              <a:rPr lang="en-US" sz="1200" dirty="0" smtClean="0"/>
              <a:t>arge enough set so it’s likely that all numbers are distinct.</a:t>
            </a:r>
          </a:p>
          <a:p>
            <a:endParaRPr lang="en-US" sz="1200" dirty="0" smtClean="0"/>
          </a:p>
          <a:p>
            <a:r>
              <a:rPr lang="en-US" sz="1200" dirty="0" smtClean="0"/>
              <a:t>Round 1:</a:t>
            </a:r>
          </a:p>
          <a:p>
            <a:r>
              <a:rPr lang="en-US" sz="1200" dirty="0" smtClean="0"/>
              <a:t>Sending to all neighbors means sending on all outgoing ports.  The</a:t>
            </a:r>
            <a:r>
              <a:rPr lang="en-US" sz="1200" baseline="0" dirty="0" smtClean="0"/>
              <a:t> node is not really sure whom the ports are connected to, since we have no UIDs.</a:t>
            </a:r>
          </a:p>
          <a:p>
            <a:r>
              <a:rPr lang="en-US" sz="1200" baseline="0" dirty="0" smtClean="0"/>
              <a:t>Receiving from all active neighbors just means to receive whatever arrives at that round.  These will be just the messages from the active neighbors.</a:t>
            </a:r>
          </a:p>
          <a:p>
            <a:endParaRPr lang="en-US" sz="1200" baseline="0" dirty="0" smtClean="0"/>
          </a:p>
          <a:p>
            <a:r>
              <a:rPr lang="en-US" sz="1200" baseline="0" dirty="0" smtClean="0"/>
              <a:t>I’m not having the losers announce that they are losers.  The nodes don’t actually know at this point which neighbors are in and out (and they have no UIDs to use to name the neighbors anyway).  But it will just happen that the graph gets reduced at the next phase, because the decided nodes will just stop participating.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67</a:t>
            </a:fld>
            <a:endParaRPr lang="en-US"/>
          </a:p>
        </p:txBody>
      </p:sp>
    </p:spTree>
    <p:extLst>
      <p:ext uri="{BB962C8B-B14F-4D97-AF65-F5344CB8AC3E}">
        <p14:creationId xmlns:p14="http://schemas.microsoft.com/office/powerpoint/2010/main" val="10723347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7803C-146D-406E-B575-E96C64D63639}" type="slidenum">
              <a:rPr lang="en-US" smtClean="0"/>
              <a:t>68</a:t>
            </a:fld>
            <a:endParaRPr lang="en-US"/>
          </a:p>
        </p:txBody>
      </p:sp>
    </p:spTree>
    <p:extLst>
      <p:ext uri="{BB962C8B-B14F-4D97-AF65-F5344CB8AC3E}">
        <p14:creationId xmlns:p14="http://schemas.microsoft.com/office/powerpoint/2010/main" val="12084555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69</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70</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71</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72</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73</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74</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75</a:t>
            </a:fld>
            <a:endParaRPr lang="en-US"/>
          </a:p>
        </p:txBody>
      </p:sp>
    </p:spTree>
    <p:extLst>
      <p:ext uri="{BB962C8B-B14F-4D97-AF65-F5344CB8AC3E}">
        <p14:creationId xmlns:p14="http://schemas.microsoft.com/office/powerpoint/2010/main" val="38149057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Finishing with probability 1:  We consider how the execution unfolds.  </a:t>
            </a:r>
            <a:r>
              <a:rPr lang="en-US" baseline="0" dirty="0" smtClean="0"/>
              <a:t> We have probabilistic choices, which give rise to a probability distribution on executions.  With respect to that probability distribution, we get termination with probability 1.</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76</a:t>
            </a:fld>
            <a:endParaRPr lang="en-US"/>
          </a:p>
        </p:txBody>
      </p:sp>
    </p:spTree>
    <p:extLst>
      <p:ext uri="{BB962C8B-B14F-4D97-AF65-F5344CB8AC3E}">
        <p14:creationId xmlns:p14="http://schemas.microsoft.com/office/powerpoint/2010/main" val="42216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B0F2AD3-0709-40B4-820E-EE9E38913DCD}" type="slidenum">
              <a:rPr lang="en-US"/>
              <a:pPr/>
              <a:t>11</a:t>
            </a:fld>
            <a:endParaRPr lang="en-US"/>
          </a:p>
        </p:txBody>
      </p:sp>
      <p:sp>
        <p:nvSpPr>
          <p:cNvPr id="1105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probabilistic claim.</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77</a:t>
            </a:fld>
            <a:endParaRPr lang="en-US"/>
          </a:p>
        </p:txBody>
      </p:sp>
    </p:spTree>
    <p:extLst>
      <p:ext uri="{BB962C8B-B14F-4D97-AF65-F5344CB8AC3E}">
        <p14:creationId xmlns:p14="http://schemas.microsoft.com/office/powerpoint/2010/main" val="21791893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a probabilistic claim.</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78</a:t>
            </a:fld>
            <a:endParaRPr lang="en-US"/>
          </a:p>
        </p:txBody>
      </p:sp>
    </p:spTree>
    <p:extLst>
      <p:ext uri="{BB962C8B-B14F-4D97-AF65-F5344CB8AC3E}">
        <p14:creationId xmlns:p14="http://schemas.microsoft.com/office/powerpoint/2010/main" val="1353727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What can students learn from this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clever analysis, for a</a:t>
                </a:r>
                <a:r>
                  <a:rPr lang="en-US" sz="1200" baseline="0" dirty="0" smtClean="0"/>
                  <a:t> basic algorithm that has had a long history of more complicated analyses.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 basic probability techniques are used for a typical randomized</a:t>
                </a:r>
                <a:r>
                  <a:rPr lang="en-US" sz="1200" baseline="0" dirty="0" smtClean="0"/>
                  <a:t> distributed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Union bounds, iterated expectation, Markov,…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Using union bounds for disjoint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Breaking down edge death in terms of node wins.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Log n round bound because we decrease by ½ each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Getting unique ids WHP.</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expected number of rounds until termination is </a:t>
                </a:r>
                <a14:m>
                  <m:oMath xmlns:m="http://schemas.openxmlformats.org/officeDocument/2006/math">
                    <m:r>
                      <a:rPr lang="en-US" sz="1200" i="1" dirty="0" smtClean="0">
                        <a:latin typeface="Cambria Math"/>
                      </a:rPr>
                      <m:t>𝑂</m:t>
                    </m:r>
                    <m:r>
                      <a:rPr lang="en-US" sz="1200" i="1" dirty="0" smtClean="0">
                        <a:latin typeface="Cambria Math"/>
                      </a:rPr>
                      <m:t>(</m:t>
                    </m:r>
                    <m:r>
                      <m:rPr>
                        <m:sty m:val="p"/>
                      </m:rPr>
                      <a:rPr lang="en-US" sz="1200" i="1" dirty="0" smtClean="0">
                        <a:latin typeface="Cambria Math"/>
                      </a:rPr>
                      <m:t>log</m:t>
                    </m:r>
                    <m:r>
                      <a:rPr lang="en-US" sz="1200" b="0" i="1" dirty="0" smtClean="0">
                        <a:latin typeface="Cambria Math"/>
                      </a:rPr>
                      <m:t> </m:t>
                    </m:r>
                    <m:r>
                      <a:rPr lang="en-US" sz="1200" i="1" dirty="0" smtClean="0">
                        <a:latin typeface="Cambria Math"/>
                      </a:rPr>
                      <m:t>𝑛</m:t>
                    </m:r>
                    <m:r>
                      <a:rPr lang="en-US" sz="1200" i="1" dirty="0" smtClean="0">
                        <a:latin typeface="Cambria Math"/>
                      </a:rPr>
                      <m:t>).</m:t>
                    </m:r>
                  </m:oMath>
                </a14:m>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prove something stronger,</a:t>
                </a:r>
                <a:r>
                  <a:rPr lang="en-US" sz="1200" baseline="0" dirty="0" smtClean="0"/>
                  <a:t> a high-probability bound.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implies eventual termination with </a:t>
                </a:r>
                <a:r>
                  <a:rPr lang="en-US" sz="1200" baseline="0" dirty="0" err="1" smtClean="0"/>
                  <a:t>prob</a:t>
                </a:r>
                <a:r>
                  <a:rPr lang="en-US" sz="1200" baseline="0" dirty="0" smtClean="0"/>
                  <a: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pretend they are distinct.  The exceptional case can be handled at the end using a union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Lemma 5 is conditioning on a particular execution through the previous phases, leading to a particular graph of active nodes and live edges.</a:t>
                </a:r>
                <a:endParaRPr lang="en-US" sz="1200"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expected number of rounds until termination is </a:t>
                </a:r>
                <a:r>
                  <a:rPr lang="en-US" sz="1200" i="0" dirty="0" smtClean="0">
                    <a:latin typeface="Cambria Math"/>
                  </a:rPr>
                  <a:t>𝑂(log⁡𝑛).</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prove something stronger,</a:t>
                </a:r>
                <a:r>
                  <a:rPr lang="en-US" sz="1200" baseline="0" dirty="0" smtClean="0"/>
                  <a:t> a high-probability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pretend they are distinct.  The exceptional case can be handled at the end using a union bound.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Lemma 9 is conditioning on a particular execution through the previous phases, leading to a particular graph of active nodes and live edges.</a:t>
                </a:r>
                <a:endParaRPr lang="en-US" sz="12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79</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based on a new</a:t>
            </a:r>
            <a:r>
              <a:rPr lang="en-US" baseline="0" dirty="0" smtClean="0"/>
              <a:t> proof by Yves </a:t>
            </a:r>
            <a:r>
              <a:rPr lang="en-US" baseline="0" dirty="0" err="1" smtClean="0"/>
              <a:t>Metivier</a:t>
            </a:r>
            <a:r>
              <a:rPr lang="en-US" baseline="0" dirty="0" smtClean="0"/>
              <a:t> et al.</a:t>
            </a:r>
          </a:p>
          <a:p>
            <a:r>
              <a:rPr lang="en-US" baseline="0" dirty="0" smtClean="0"/>
              <a:t>Yesterday  we discovered an earlier paper with the same type of proof---by Aaron Windsor.  Still have to read it…</a:t>
            </a:r>
          </a:p>
          <a:p>
            <a:endParaRPr lang="en-US" baseline="0" dirty="0" smtClean="0"/>
          </a:p>
          <a:p>
            <a:r>
              <a:rPr lang="en-US" baseline="0" dirty="0" smtClean="0"/>
              <a:t>This is a sufficient condition for deciding out.  It’s somewhat pessimistic, but it works to give the needed bound.</a:t>
            </a:r>
          </a:p>
          <a:p>
            <a:endParaRPr lang="en-US" baseline="0" dirty="0" smtClean="0"/>
          </a:p>
          <a:p>
            <a:r>
              <a:rPr lang="en-US" baseline="0" dirty="0" smtClean="0"/>
              <a:t>This bound for j uses the fact that each of </a:t>
            </a:r>
            <a:r>
              <a:rPr lang="en-US" baseline="0" dirty="0" err="1" smtClean="0"/>
              <a:t>i</a:t>
            </a:r>
            <a:r>
              <a:rPr lang="en-US" baseline="0" dirty="0" smtClean="0"/>
              <a:t> and j is in the other’s neighbor set.</a:t>
            </a:r>
          </a:p>
          <a:p>
            <a:endParaRPr lang="en-US" baseline="0" dirty="0" smtClean="0"/>
          </a:p>
          <a:p>
            <a:r>
              <a:rPr lang="en-US" baseline="0" dirty="0" smtClean="0"/>
              <a:t>The summation is over the neighbors of </a:t>
            </a:r>
            <a:r>
              <a:rPr lang="en-US" baseline="0" dirty="0" err="1" smtClean="0"/>
              <a:t>i</a:t>
            </a:r>
            <a:r>
              <a:rPr lang="en-US" baseline="0" dirty="0" smtClean="0"/>
              <a:t>.</a:t>
            </a:r>
          </a:p>
          <a:p>
            <a:r>
              <a:rPr lang="en-US" baseline="0" dirty="0" smtClean="0"/>
              <a:t>The reason that we can add is that the different terms refer to disjoint events:  if one neighbor “kills” </a:t>
            </a:r>
            <a:r>
              <a:rPr lang="en-US" baseline="0" dirty="0" err="1" smtClean="0"/>
              <a:t>i</a:t>
            </a:r>
            <a:r>
              <a:rPr lang="en-US" baseline="0" dirty="0" smtClean="0"/>
              <a:t> than another one cannot.</a:t>
            </a:r>
          </a:p>
          <a:p>
            <a:r>
              <a:rPr lang="en-US" baseline="0" dirty="0" smtClean="0"/>
              <a:t>Here I’m using the Gamma as an abbreviation for “</a:t>
            </a:r>
            <a:r>
              <a:rPr lang="en-US" baseline="0" dirty="0" err="1" smtClean="0"/>
              <a:t>nbrs</a:t>
            </a:r>
            <a:r>
              <a:rPr lang="en-US" baseline="0"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we are trying to prove that</a:t>
            </a:r>
            <a:r>
              <a:rPr lang="en-US" baseline="0" dirty="0" smtClean="0"/>
              <a:t> a lot of edges die, not just nodes.  So…</a:t>
            </a:r>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80</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To say that an edge dies means that one of its endpoints gets killed.  Then the endpoint would get removed from the graph, so</a:t>
            </a:r>
            <a:r>
              <a:rPr lang="en-US" sz="2000" baseline="0" dirty="0" smtClean="0"/>
              <a:t> also the edge would get removed.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Work out the first inequality: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I = event that </a:t>
            </a:r>
            <a:r>
              <a:rPr lang="en-US" sz="2000" baseline="0" dirty="0" err="1" smtClean="0"/>
              <a:t>i</a:t>
            </a:r>
            <a:r>
              <a:rPr lang="en-US" sz="2000" baseline="0" dirty="0" smtClean="0"/>
              <a:t> is killed, J = event that j is killed.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P(edge killed) = P(I) + P(J) – P(I \cap J), which must be \</a:t>
            </a:r>
            <a:r>
              <a:rPr lang="en-US" sz="2000" baseline="0" dirty="0" err="1" smtClean="0"/>
              <a:t>geq</a:t>
            </a:r>
            <a:r>
              <a:rPr lang="en-US" sz="2000" baseline="0" dirty="0" smtClean="0"/>
              <a:t> ½ (P(I) + P(J)).  Check this by a simple case analysis based on whether I \</a:t>
            </a:r>
            <a:r>
              <a:rPr lang="en-US" sz="2000" baseline="0" dirty="0" err="1" smtClean="0"/>
              <a:t>geq</a:t>
            </a:r>
            <a:r>
              <a:rPr lang="en-US" sz="2000" baseline="0" dirty="0" smtClean="0"/>
              <a:t> J or not.</a:t>
            </a: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Stare at this sum…</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81</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We’re nearly done…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Recap:  The expected number of edges that die is at least half of what we started with.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That is, we have proved Lemma 9</a:t>
                </a:r>
                <a:r>
                  <a:rPr lang="en-US" sz="2000" dirty="0" smtClean="0">
                    <a:solidFill>
                      <a:schemeClr val="accent2">
                        <a:lumMod val="75000"/>
                      </a:schemeClr>
                    </a:solidFill>
                  </a:rPr>
                  <a:t>:  </a:t>
                </a:r>
                <a:r>
                  <a:rPr lang="en-US" sz="2000" dirty="0" smtClean="0"/>
                  <a:t>For each phase </a:t>
                </a:r>
                <a14:m>
                  <m:oMath xmlns:m="http://schemas.openxmlformats.org/officeDocument/2006/math">
                    <m:r>
                      <a:rPr lang="en-US" sz="2000" b="0" i="1" smtClean="0">
                        <a:latin typeface="Cambria Math"/>
                      </a:rPr>
                      <m:t>𝑝h</m:t>
                    </m:r>
                    <m:r>
                      <a:rPr lang="en-US" sz="2000" b="0" i="1" smtClean="0">
                        <a:latin typeface="Cambria Math"/>
                      </a:rPr>
                      <m:t>,</m:t>
                    </m:r>
                  </m:oMath>
                </a14:m>
                <a:r>
                  <a:rPr lang="en-US" sz="2000" dirty="0" smtClean="0"/>
                  <a:t> the expected number of edges that are live (connect two active nodes) at the end of the phase is at most </a:t>
                </a:r>
                <a14:m>
                  <m:oMath xmlns:m="http://schemas.openxmlformats.org/officeDocument/2006/math">
                    <m:f>
                      <m:fPr>
                        <m:ctrlPr>
                          <a:rPr lang="en-US" sz="2000" b="0" i="1" smtClean="0">
                            <a:latin typeface="Cambria Math"/>
                          </a:rPr>
                        </m:ctrlPr>
                      </m:fPr>
                      <m:num>
                        <m:r>
                          <a:rPr lang="en-US" sz="2000" b="0" i="1" smtClean="0">
                            <a:latin typeface="Cambria Math"/>
                          </a:rPr>
                          <m:t>1</m:t>
                        </m:r>
                      </m:num>
                      <m:den>
                        <m:r>
                          <a:rPr lang="en-US" sz="2000" b="0" i="1" smtClean="0">
                            <a:latin typeface="Cambria Math"/>
                          </a:rPr>
                          <m:t>2</m:t>
                        </m:r>
                      </m:den>
                    </m:f>
                    <m:r>
                      <a:rPr lang="en-US" sz="2000" b="0" i="0" smtClean="0">
                        <a:latin typeface="Cambria Math"/>
                      </a:rPr>
                      <m:t> </m:t>
                    </m:r>
                  </m:oMath>
                </a14:m>
                <a:r>
                  <a:rPr lang="en-US" sz="2000" dirty="0" smtClean="0"/>
                  <a:t>the number that were live at the beginning of the phase.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en-US" dirty="0"/>
              </a:p>
            </p:txBody>
          </p:sp>
        </mc:Choice>
        <mc:Fallback xmlns="">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We’re nearly done…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Recap:  The expected number of edges that die is at least half of what we started with.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That is, we have proved Lemma 9.</a:t>
                </a:r>
                <a:r>
                  <a:rPr lang="en-US" sz="2000" dirty="0" smtClean="0">
                    <a:solidFill>
                      <a:schemeClr val="accent2">
                        <a:lumMod val="75000"/>
                      </a:schemeClr>
                    </a:solidFill>
                  </a:rPr>
                  <a:t> Lemma 9:  </a:t>
                </a:r>
                <a:r>
                  <a:rPr lang="en-US" sz="2000" dirty="0" smtClean="0"/>
                  <a:t>For each phase </a:t>
                </a:r>
                <a:r>
                  <a:rPr lang="en-US" sz="2000" b="0" i="0" smtClean="0">
                    <a:latin typeface="Cambria Math"/>
                  </a:rPr>
                  <a:t>𝑝ℎ,</a:t>
                </a:r>
                <a:r>
                  <a:rPr lang="en-US" sz="2000" dirty="0" smtClean="0"/>
                  <a:t> the expected number of edges that are live (connect two active nodes) at the end of the phase is at most </a:t>
                </a:r>
                <a:r>
                  <a:rPr lang="en-US" sz="2000" b="0" i="0" smtClean="0">
                    <a:latin typeface="Cambria Math"/>
                  </a:rPr>
                  <a:t>1/2  </a:t>
                </a:r>
                <a:r>
                  <a:rPr lang="en-US" sz="2000" dirty="0" smtClean="0"/>
                  <a:t>the number that were live at the beginning of the phase.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8577803C-146D-406E-B575-E96C64D63639}" type="slidenum">
              <a:rPr lang="en-US" smtClean="0"/>
              <a:t>82</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tidy up.</a:t>
            </a:r>
          </a:p>
          <a:p>
            <a:r>
              <a:rPr lang="en-US" dirty="0" smtClean="0"/>
              <a:t>Expectation divides by 2 at each phase using the Law</a:t>
            </a:r>
            <a:r>
              <a:rPr lang="en-US" baseline="0" dirty="0" smtClean="0"/>
              <a:t> of Iterated Expectation.</a:t>
            </a:r>
            <a:endParaRPr lang="en-US" dirty="0" smtClean="0"/>
          </a:p>
          <a:p>
            <a:endParaRPr lang="en-US" dirty="0" smtClean="0"/>
          </a:p>
          <a:p>
            <a:r>
              <a:rPr lang="en-US" dirty="0" smtClean="0"/>
              <a:t>We get rid of all the edges, with probability at least 1 – 1/2n^2.</a:t>
            </a:r>
          </a:p>
          <a:p>
            <a:r>
              <a:rPr lang="en-US" dirty="0" smtClean="0"/>
              <a:t>This</a:t>
            </a:r>
            <a:r>
              <a:rPr lang="en-US" baseline="0" dirty="0" smtClean="0"/>
              <a:t> is based on elementary probability, in particular, Markov’s inequality.</a:t>
            </a:r>
          </a:p>
          <a:p>
            <a:endParaRPr lang="en-US" baseline="0" dirty="0" smtClean="0"/>
          </a:p>
          <a:p>
            <a:r>
              <a:rPr lang="en-US" baseline="0" dirty="0" smtClean="0"/>
              <a:t>The next-to-last inequality takes into account both the live-edge probability and the probability we mentioned earlier, of two nodes choosing the same value at the same phase, simple union bound.</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83</a:t>
            </a:fld>
            <a:endParaRPr lang="en-US"/>
          </a:p>
        </p:txBody>
      </p:sp>
    </p:spTree>
    <p:extLst>
      <p:ext uri="{BB962C8B-B14F-4D97-AF65-F5344CB8AC3E}">
        <p14:creationId xmlns:p14="http://schemas.microsoft.com/office/powerpoint/2010/main" val="11036120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0D1A09-CF7C-452D-9C46-1C231D396351}" type="slidenum">
              <a:rPr lang="en-US"/>
              <a:pPr/>
              <a:t>84</a:t>
            </a:fld>
            <a:endParaRPr lang="en-US"/>
          </a:p>
        </p:txBody>
      </p:sp>
      <p:sp>
        <p:nvSpPr>
          <p:cNvPr id="176130" name="Rectangle 2"/>
          <p:cNvSpPr txBox="1">
            <a:spLocks noGrp="1" noRot="1" noChangeAspect="1" noChangeArrowheads="1" noTextEdit="1"/>
          </p:cNvSpPr>
          <p:nvPr>
            <p:ph type="sldImg"/>
          </p:nvPr>
        </p:nvSpPr>
        <p:spPr>
          <a:xfrm>
            <a:off x="1143000" y="693738"/>
            <a:ext cx="4572000" cy="3429000"/>
          </a:xfrm>
        </p:spPr>
      </p:sp>
      <p:sp>
        <p:nvSpPr>
          <p:cNvPr id="176131" name="Rectangle 3"/>
          <p:cNvSpPr txBox="1">
            <a:spLocks noGrp="1" noChangeArrowheads="1"/>
          </p:cNvSpPr>
          <p:nvPr>
            <p:ph type="body" idx="1"/>
          </p:nvPr>
        </p:nvSpPr>
        <p:spPr>
          <a:xfrm>
            <a:off x="686361" y="4342535"/>
            <a:ext cx="5488081" cy="4032250"/>
          </a:xfrm>
          <a:noFill/>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A1D6B2B-871C-43D3-9D8F-9D703D977EBD}" type="slidenum">
              <a:rPr lang="en-US"/>
              <a:pPr/>
              <a:t>12</a:t>
            </a:fld>
            <a:endParaRPr lang="en-US"/>
          </a:p>
        </p:txBody>
      </p:sp>
      <p:sp>
        <p:nvSpPr>
          <p:cNvPr id="11161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Node 1 now has a new distance, 11.</a:t>
            </a:r>
          </a:p>
          <a:p>
            <a:r>
              <a:rPr lang="en-US" dirty="0"/>
              <a:t>Node 5 has a new distance, 2</a:t>
            </a:r>
            <a:r>
              <a:rPr lang="en-US" dirty="0" smtClean="0"/>
              <a:t>.</a:t>
            </a:r>
          </a:p>
          <a:p>
            <a:r>
              <a:rPr lang="en-US" dirty="0" smtClean="0"/>
              <a:t>The others are still infinity.</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AEA84F-4FD7-4D5C-8FF9-65A46DC56291}" type="slidenum">
              <a:rPr lang="en-US"/>
              <a:pPr/>
              <a:t>13</a:t>
            </a:fld>
            <a:endParaRPr lang="en-US"/>
          </a:p>
        </p:txBody>
      </p:sp>
      <p:sp>
        <p:nvSpPr>
          <p:cNvPr id="11264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856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94297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8947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376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90274-B6FE-4598-BDC1-B20688A4262C}" type="datetimeFigureOut">
              <a:rPr lang="en-US" smtClean="0"/>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1430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90274-B6FE-4598-BDC1-B20688A4262C}" type="datetimeFigureOut">
              <a:rPr lang="en-US" smtClean="0"/>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78860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90274-B6FE-4598-BDC1-B20688A4262C}" type="datetimeFigureOut">
              <a:rPr lang="en-US" smtClean="0"/>
              <a:t>9/17/2015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2547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90274-B6FE-4598-BDC1-B20688A4262C}" type="datetimeFigureOut">
              <a:rPr lang="en-US" smtClean="0"/>
              <a:t>9/17/2015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3509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90274-B6FE-4598-BDC1-B20688A4262C}" type="datetimeFigureOut">
              <a:rPr lang="en-US" smtClean="0"/>
              <a:t>9/17/2015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6829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2952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40174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90274-B6FE-4598-BDC1-B20688A4262C}" type="datetimeFigureOut">
              <a:rPr lang="en-US" smtClean="0"/>
              <a:t>9/17/2015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5EAB-E315-4D2A-B7C7-382E9DB565EE}" type="slidenum">
              <a:rPr lang="en-US" smtClean="0"/>
              <a:t>‹#›</a:t>
            </a:fld>
            <a:endParaRPr lang="en-US"/>
          </a:p>
        </p:txBody>
      </p:sp>
    </p:spTree>
    <p:extLst>
      <p:ext uri="{BB962C8B-B14F-4D97-AF65-F5344CB8AC3E}">
        <p14:creationId xmlns:p14="http://schemas.microsoft.com/office/powerpoint/2010/main" val="163301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6.png"/><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8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t>6.852: Distributed Algorithms</a:t>
            </a:r>
            <a:br>
              <a:rPr lang="en-US" dirty="0"/>
            </a:br>
            <a:r>
              <a:rPr lang="en-US" dirty="0"/>
              <a:t>Fall, </a:t>
            </a:r>
            <a:r>
              <a:rPr lang="en-US" dirty="0" smtClean="0"/>
              <a:t>2015</a:t>
            </a:r>
            <a:endParaRPr lang="en-US" dirty="0"/>
          </a:p>
        </p:txBody>
      </p:sp>
      <p:sp>
        <p:nvSpPr>
          <p:cNvPr id="3" name="Subtitle 2"/>
          <p:cNvSpPr>
            <a:spLocks noGrp="1"/>
          </p:cNvSpPr>
          <p:nvPr>
            <p:ph type="subTitle" idx="1"/>
          </p:nvPr>
        </p:nvSpPr>
        <p:spPr/>
        <p:txBody>
          <a:bodyPr>
            <a:normAutofit/>
          </a:bodyPr>
          <a:lstStyle/>
          <a:p>
            <a:r>
              <a:rPr lang="en-US" sz="4000" dirty="0" smtClean="0"/>
              <a:t>Lecture 3</a:t>
            </a:r>
            <a:endParaRPr lang="en-US" sz="4000" dirty="0"/>
          </a:p>
        </p:txBody>
      </p:sp>
    </p:spTree>
    <p:extLst>
      <p:ext uri="{BB962C8B-B14F-4D97-AF65-F5344CB8AC3E}">
        <p14:creationId xmlns:p14="http://schemas.microsoft.com/office/powerpoint/2010/main" val="571754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3794"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3795"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3796"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3797"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3798"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3799" name="Line 7"/>
          <p:cNvSpPr>
            <a:spLocks noChangeShapeType="1"/>
          </p:cNvSpPr>
          <p:nvPr/>
        </p:nvSpPr>
        <p:spPr bwMode="auto">
          <a:xfrm flipV="1">
            <a:off x="5071680" y="3426121"/>
            <a:ext cx="1451520" cy="41764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0"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1" name="Line 9"/>
          <p:cNvSpPr>
            <a:spLocks noChangeShapeType="1"/>
          </p:cNvSpPr>
          <p:nvPr/>
        </p:nvSpPr>
        <p:spPr bwMode="auto">
          <a:xfrm flipH="1" flipV="1">
            <a:off x="5484961" y="2389212"/>
            <a:ext cx="103968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2"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3"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4"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5"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6"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3807"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8" name="Line 16"/>
          <p:cNvSpPr>
            <a:spLocks noChangeShapeType="1"/>
          </p:cNvSpPr>
          <p:nvPr/>
        </p:nvSpPr>
        <p:spPr bwMode="auto">
          <a:xfrm flipH="1">
            <a:off x="4448161" y="3634942"/>
            <a:ext cx="2283840" cy="165905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3809"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33810" name="Text Box 18"/>
              <p:cNvSpPr txBox="1">
                <a:spLocks noChangeArrowheads="1"/>
              </p:cNvSpPr>
              <p:nvPr/>
            </p:nvSpPr>
            <p:spPr bwMode="auto">
              <a:xfrm>
                <a:off x="5217121" y="1539522"/>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10" name="Text Box 18"/>
              <p:cNvSpPr txBox="1">
                <a:spLocks noRot="1" noChangeAspect="1" noMove="1" noResize="1" noEditPoints="1" noAdjustHandles="1" noChangeArrowheads="1" noChangeShapeType="1" noTextEdit="1"/>
              </p:cNvSpPr>
              <p:nvPr/>
            </p:nvSpPr>
            <p:spPr bwMode="auto">
              <a:xfrm>
                <a:off x="5217121" y="1539522"/>
                <a:ext cx="273600" cy="580380"/>
              </a:xfrm>
              <a:prstGeom prst="rect">
                <a:avLst/>
              </a:prstGeom>
              <a:blipFill rotWithShape="1">
                <a:blip r:embed="rId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3811"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3812"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3813"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3814"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3815"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3816"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3817"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3818"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3819"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3820"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3821"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3822"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3823"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33824" name="Text Box 32"/>
              <p:cNvSpPr txBox="1">
                <a:spLocks noChangeArrowheads="1"/>
              </p:cNvSpPr>
              <p:nvPr/>
            </p:nvSpPr>
            <p:spPr bwMode="auto">
              <a:xfrm>
                <a:off x="1984320" y="2029174"/>
                <a:ext cx="31824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24" name="Text Box 32"/>
              <p:cNvSpPr txBox="1">
                <a:spLocks noRot="1" noChangeAspect="1" noMove="1" noResize="1" noEditPoints="1" noAdjustHandles="1" noChangeArrowheads="1" noChangeShapeType="1" noTextEdit="1"/>
              </p:cNvSpPr>
              <p:nvPr/>
            </p:nvSpPr>
            <p:spPr bwMode="auto">
              <a:xfrm>
                <a:off x="1984320" y="2029174"/>
                <a:ext cx="318240" cy="580380"/>
              </a:xfrm>
              <a:prstGeom prst="rect">
                <a:avLst/>
              </a:prstGeom>
              <a:blipFill rotWithShape="1">
                <a:blip r:embed="rId4"/>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25" name="Text Box 33"/>
              <p:cNvSpPr txBox="1">
                <a:spLocks noChangeArrowheads="1"/>
              </p:cNvSpPr>
              <p:nvPr/>
            </p:nvSpPr>
            <p:spPr bwMode="auto">
              <a:xfrm>
                <a:off x="4334400" y="5656914"/>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25" name="Text Box 33"/>
              <p:cNvSpPr txBox="1">
                <a:spLocks noRot="1" noChangeAspect="1" noMove="1" noResize="1" noEditPoints="1" noAdjustHandles="1" noChangeArrowheads="1" noChangeShapeType="1" noTextEdit="1"/>
              </p:cNvSpPr>
              <p:nvPr/>
            </p:nvSpPr>
            <p:spPr bwMode="auto">
              <a:xfrm>
                <a:off x="4334400" y="5656914"/>
                <a:ext cx="273600" cy="578941"/>
              </a:xfrm>
              <a:prstGeom prst="rect">
                <a:avLst/>
              </a:prstGeom>
              <a:blipFill rotWithShape="1">
                <a:blip r:embed="rId5"/>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26" name="Text Box 34"/>
              <p:cNvSpPr txBox="1">
                <a:spLocks noChangeArrowheads="1"/>
              </p:cNvSpPr>
              <p:nvPr/>
            </p:nvSpPr>
            <p:spPr bwMode="auto">
              <a:xfrm>
                <a:off x="7257600" y="3284986"/>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26" name="Text Box 34"/>
              <p:cNvSpPr txBox="1">
                <a:spLocks noRot="1" noChangeAspect="1" noMove="1" noResize="1" noEditPoints="1" noAdjustHandles="1" noChangeArrowheads="1" noChangeShapeType="1" noTextEdit="1"/>
              </p:cNvSpPr>
              <p:nvPr/>
            </p:nvSpPr>
            <p:spPr bwMode="auto">
              <a:xfrm>
                <a:off x="7257600" y="3284986"/>
                <a:ext cx="273600" cy="580380"/>
              </a:xfrm>
              <a:prstGeom prst="rect">
                <a:avLst/>
              </a:prstGeom>
              <a:blipFill rotWithShape="1">
                <a:blip r:embed="rId6"/>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27" name="Text Box 35"/>
              <p:cNvSpPr txBox="1">
                <a:spLocks noChangeArrowheads="1"/>
              </p:cNvSpPr>
              <p:nvPr/>
            </p:nvSpPr>
            <p:spPr bwMode="auto">
              <a:xfrm>
                <a:off x="2082240" y="4415504"/>
                <a:ext cx="3168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27" name="Text Box 35"/>
              <p:cNvSpPr txBox="1">
                <a:spLocks noRot="1" noChangeAspect="1" noMove="1" noResize="1" noEditPoints="1" noAdjustHandles="1" noChangeArrowheads="1" noChangeShapeType="1" noTextEdit="1"/>
              </p:cNvSpPr>
              <p:nvPr/>
            </p:nvSpPr>
            <p:spPr bwMode="auto">
              <a:xfrm>
                <a:off x="2082240" y="4415504"/>
                <a:ext cx="316800" cy="578941"/>
              </a:xfrm>
              <a:prstGeom prst="rect">
                <a:avLst/>
              </a:prstGeom>
              <a:blipFill rotWithShape="1">
                <a:blip r:embed="rId7"/>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3828" name="Text Box 36"/>
          <p:cNvSpPr txBox="1">
            <a:spLocks noChangeArrowheads="1"/>
          </p:cNvSpPr>
          <p:nvPr/>
        </p:nvSpPr>
        <p:spPr bwMode="auto">
          <a:xfrm>
            <a:off x="5391360" y="5806690"/>
            <a:ext cx="278496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1 (msgs)</a:t>
            </a:r>
          </a:p>
        </p:txBody>
      </p:sp>
      <mc:AlternateContent xmlns:mc="http://schemas.openxmlformats.org/markup-compatibility/2006" xmlns:a14="http://schemas.microsoft.com/office/drawing/2010/main">
        <mc:Choice Requires="a14">
          <p:sp>
            <p:nvSpPr>
              <p:cNvPr id="33829" name="Text Box 37"/>
              <p:cNvSpPr txBox="1">
                <a:spLocks noChangeArrowheads="1"/>
              </p:cNvSpPr>
              <p:nvPr/>
            </p:nvSpPr>
            <p:spPr bwMode="auto">
              <a:xfrm>
                <a:off x="4236480" y="4576801"/>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29" name="Text Box 37"/>
              <p:cNvSpPr txBox="1">
                <a:spLocks noRot="1" noChangeAspect="1" noMove="1" noResize="1" noEditPoints="1" noAdjustHandles="1" noChangeArrowheads="1" noChangeShapeType="1" noTextEdit="1"/>
              </p:cNvSpPr>
              <p:nvPr/>
            </p:nvSpPr>
            <p:spPr bwMode="auto">
              <a:xfrm>
                <a:off x="4236480" y="4576801"/>
                <a:ext cx="273600" cy="580381"/>
              </a:xfrm>
              <a:prstGeom prst="rect">
                <a:avLst/>
              </a:prstGeom>
              <a:blipFill rotWithShape="1">
                <a:blip r:embed="rId8"/>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0" name="Text Box 38"/>
              <p:cNvSpPr txBox="1">
                <a:spLocks noChangeArrowheads="1"/>
              </p:cNvSpPr>
              <p:nvPr/>
            </p:nvSpPr>
            <p:spPr bwMode="auto">
              <a:xfrm>
                <a:off x="3356641" y="4870592"/>
                <a:ext cx="27216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0" name="Text Box 38"/>
              <p:cNvSpPr txBox="1">
                <a:spLocks noRot="1" noChangeAspect="1" noMove="1" noResize="1" noEditPoints="1" noAdjustHandles="1" noChangeArrowheads="1" noChangeShapeType="1" noTextEdit="1"/>
              </p:cNvSpPr>
              <p:nvPr/>
            </p:nvSpPr>
            <p:spPr bwMode="auto">
              <a:xfrm>
                <a:off x="3356641" y="4870592"/>
                <a:ext cx="272160" cy="580381"/>
              </a:xfrm>
              <a:prstGeom prst="rect">
                <a:avLst/>
              </a:prstGeom>
              <a:blipFill rotWithShape="1">
                <a:blip r:embed="rId9"/>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2" name="Text Box 40"/>
              <p:cNvSpPr txBox="1">
                <a:spLocks noChangeArrowheads="1"/>
              </p:cNvSpPr>
              <p:nvPr/>
            </p:nvSpPr>
            <p:spPr bwMode="auto">
              <a:xfrm>
                <a:off x="5771520" y="2062297"/>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2" name="Text Box 40"/>
              <p:cNvSpPr txBox="1">
                <a:spLocks noRot="1" noChangeAspect="1" noMove="1" noResize="1" noEditPoints="1" noAdjustHandles="1" noChangeArrowheads="1" noChangeShapeType="1" noTextEdit="1"/>
              </p:cNvSpPr>
              <p:nvPr/>
            </p:nvSpPr>
            <p:spPr bwMode="auto">
              <a:xfrm>
                <a:off x="5771520" y="2062297"/>
                <a:ext cx="273600" cy="580381"/>
              </a:xfrm>
              <a:prstGeom prst="rect">
                <a:avLst/>
              </a:prstGeom>
              <a:blipFill rotWithShape="1">
                <a:blip r:embed="rId10"/>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3" name="Text Box 41"/>
              <p:cNvSpPr txBox="1">
                <a:spLocks noChangeArrowheads="1"/>
              </p:cNvSpPr>
              <p:nvPr/>
            </p:nvSpPr>
            <p:spPr bwMode="auto">
              <a:xfrm>
                <a:off x="5510881" y="2553389"/>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3" name="Text Box 41"/>
              <p:cNvSpPr txBox="1">
                <a:spLocks noRot="1" noChangeAspect="1" noMove="1" noResize="1" noEditPoints="1" noAdjustHandles="1" noChangeArrowheads="1" noChangeShapeType="1" noTextEdit="1"/>
              </p:cNvSpPr>
              <p:nvPr/>
            </p:nvSpPr>
            <p:spPr bwMode="auto">
              <a:xfrm>
                <a:off x="5510881" y="2553389"/>
                <a:ext cx="273600" cy="578941"/>
              </a:xfrm>
              <a:prstGeom prst="rect">
                <a:avLst/>
              </a:prstGeom>
              <a:blipFill rotWithShape="1">
                <a:blip r:embed="rId11"/>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4" name="Text Box 42"/>
              <p:cNvSpPr txBox="1">
                <a:spLocks noChangeArrowheads="1"/>
              </p:cNvSpPr>
              <p:nvPr/>
            </p:nvSpPr>
            <p:spPr bwMode="auto">
              <a:xfrm>
                <a:off x="4465441" y="2747809"/>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4" name="Text Box 42"/>
              <p:cNvSpPr txBox="1">
                <a:spLocks noRot="1" noChangeAspect="1" noMove="1" noResize="1" noEditPoints="1" noAdjustHandles="1" noChangeArrowheads="1" noChangeShapeType="1" noTextEdit="1"/>
              </p:cNvSpPr>
              <p:nvPr/>
            </p:nvSpPr>
            <p:spPr bwMode="auto">
              <a:xfrm>
                <a:off x="4465441" y="2747809"/>
                <a:ext cx="273600" cy="578941"/>
              </a:xfrm>
              <a:prstGeom prst="rect">
                <a:avLst/>
              </a:prstGeom>
              <a:blipFill rotWithShape="1">
                <a:blip r:embed="rId12"/>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5" name="Text Box 43"/>
              <p:cNvSpPr txBox="1">
                <a:spLocks noChangeArrowheads="1"/>
              </p:cNvSpPr>
              <p:nvPr/>
            </p:nvSpPr>
            <p:spPr bwMode="auto">
              <a:xfrm>
                <a:off x="4040640" y="2225034"/>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5" name="Text Box 43"/>
              <p:cNvSpPr txBox="1">
                <a:spLocks noRot="1" noChangeAspect="1" noMove="1" noResize="1" noEditPoints="1" noAdjustHandles="1" noChangeArrowheads="1" noChangeShapeType="1" noTextEdit="1"/>
              </p:cNvSpPr>
              <p:nvPr/>
            </p:nvSpPr>
            <p:spPr bwMode="auto">
              <a:xfrm>
                <a:off x="4040640" y="2225034"/>
                <a:ext cx="273600" cy="580380"/>
              </a:xfrm>
              <a:prstGeom prst="rect">
                <a:avLst/>
              </a:prstGeom>
              <a:blipFill rotWithShape="1">
                <a:blip r:embed="rId1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6" name="Text Box 44"/>
              <p:cNvSpPr txBox="1">
                <a:spLocks noChangeArrowheads="1"/>
              </p:cNvSpPr>
              <p:nvPr/>
            </p:nvSpPr>
            <p:spPr bwMode="auto">
              <a:xfrm>
                <a:off x="2145600" y="3074723"/>
                <a:ext cx="31824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6" name="Text Box 44"/>
              <p:cNvSpPr txBox="1">
                <a:spLocks noRot="1" noChangeAspect="1" noMove="1" noResize="1" noEditPoints="1" noAdjustHandles="1" noChangeArrowheads="1" noChangeShapeType="1" noTextEdit="1"/>
              </p:cNvSpPr>
              <p:nvPr/>
            </p:nvSpPr>
            <p:spPr bwMode="auto">
              <a:xfrm>
                <a:off x="2145600" y="3074723"/>
                <a:ext cx="318240" cy="580380"/>
              </a:xfrm>
              <a:prstGeom prst="rect">
                <a:avLst/>
              </a:prstGeom>
              <a:blipFill rotWithShape="1">
                <a:blip r:embed="rId14"/>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837" name="Text Box 45"/>
              <p:cNvSpPr txBox="1">
                <a:spLocks noChangeArrowheads="1"/>
              </p:cNvSpPr>
              <p:nvPr/>
            </p:nvSpPr>
            <p:spPr bwMode="auto">
              <a:xfrm>
                <a:off x="2865600" y="2877422"/>
                <a:ext cx="316800" cy="58182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3837" name="Text Box 45"/>
              <p:cNvSpPr txBox="1">
                <a:spLocks noRot="1" noChangeAspect="1" noMove="1" noResize="1" noEditPoints="1" noAdjustHandles="1" noChangeArrowheads="1" noChangeShapeType="1" noTextEdit="1"/>
              </p:cNvSpPr>
              <p:nvPr/>
            </p:nvSpPr>
            <p:spPr bwMode="auto">
              <a:xfrm>
                <a:off x="2865600" y="2877422"/>
                <a:ext cx="316800" cy="581821"/>
              </a:xfrm>
              <a:prstGeom prst="rect">
                <a:avLst/>
              </a:prstGeom>
              <a:blipFill rotWithShape="1">
                <a:blip r:embed="rId15"/>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3838"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3839"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mc:AlternateContent xmlns:mc="http://schemas.openxmlformats.org/markup-compatibility/2006" xmlns:a14="http://schemas.microsoft.com/office/drawing/2010/main">
        <mc:Choice Requires="a14">
          <p:sp>
            <p:nvSpPr>
              <p:cNvPr id="49" name="Text Box 39"/>
              <p:cNvSpPr txBox="1">
                <a:spLocks noChangeArrowheads="1"/>
              </p:cNvSpPr>
              <p:nvPr/>
            </p:nvSpPr>
            <p:spPr bwMode="auto">
              <a:xfrm>
                <a:off x="5739840" y="4249887"/>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49" name="Text Box 39"/>
              <p:cNvSpPr txBox="1">
                <a:spLocks noRot="1" noChangeAspect="1" noMove="1" noResize="1" noEditPoints="1" noAdjustHandles="1" noChangeArrowheads="1" noChangeShapeType="1" noTextEdit="1"/>
              </p:cNvSpPr>
              <p:nvPr/>
            </p:nvSpPr>
            <p:spPr bwMode="auto">
              <a:xfrm>
                <a:off x="5739840" y="4249887"/>
                <a:ext cx="273600" cy="580380"/>
              </a:xfrm>
              <a:prstGeom prst="rect">
                <a:avLst/>
              </a:prstGeom>
              <a:blipFill rotWithShape="1">
                <a:blip r:embed="rId16"/>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1340042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4818"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4819"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4820"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4821"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4822"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4823"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24"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25" name="Line 9"/>
          <p:cNvSpPr>
            <a:spLocks noChangeShapeType="1"/>
          </p:cNvSpPr>
          <p:nvPr/>
        </p:nvSpPr>
        <p:spPr bwMode="auto">
          <a:xfrm flipH="1" flipV="1">
            <a:off x="5484961" y="2389212"/>
            <a:ext cx="103968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26"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27"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28" name="Line 12"/>
          <p:cNvSpPr>
            <a:spLocks noChangeShapeType="1"/>
          </p:cNvSpPr>
          <p:nvPr/>
        </p:nvSpPr>
        <p:spPr bwMode="auto">
          <a:xfrm>
            <a:off x="3172320" y="2564910"/>
            <a:ext cx="1036800" cy="1036909"/>
          </a:xfrm>
          <a:prstGeom prst="line">
            <a:avLst/>
          </a:prstGeom>
          <a:noFill/>
          <a:ln w="5472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29"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30"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4831"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32" name="Line 16"/>
          <p:cNvSpPr>
            <a:spLocks noChangeShapeType="1"/>
          </p:cNvSpPr>
          <p:nvPr/>
        </p:nvSpPr>
        <p:spPr bwMode="auto">
          <a:xfrm flipH="1">
            <a:off x="4448161" y="3634942"/>
            <a:ext cx="2283840" cy="165905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33"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35"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4836"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4837"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4838"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4839"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4840"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4841"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4842"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4843"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4844"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4845"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4846"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4847"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4848" name="Text Box 32"/>
          <p:cNvSpPr txBox="1">
            <a:spLocks noChangeArrowheads="1"/>
          </p:cNvSpPr>
          <p:nvPr/>
        </p:nvSpPr>
        <p:spPr bwMode="auto">
          <a:xfrm>
            <a:off x="1923840" y="1977328"/>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11</a:t>
            </a:r>
          </a:p>
        </p:txBody>
      </p:sp>
      <p:sp>
        <p:nvSpPr>
          <p:cNvPr id="34850"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4852" name="Text Box 36"/>
          <p:cNvSpPr txBox="1">
            <a:spLocks noChangeArrowheads="1"/>
          </p:cNvSpPr>
          <p:nvPr/>
        </p:nvSpPr>
        <p:spPr bwMode="auto">
          <a:xfrm>
            <a:off x="5391361" y="5806690"/>
            <a:ext cx="272304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1 (trans)</a:t>
            </a:r>
          </a:p>
        </p:txBody>
      </p:sp>
      <p:sp>
        <p:nvSpPr>
          <p:cNvPr id="34862"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4863"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mc:AlternateContent xmlns:mc="http://schemas.openxmlformats.org/markup-compatibility/2006" xmlns:a14="http://schemas.microsoft.com/office/drawing/2010/main">
        <mc:Choice Requires="a14">
          <p:sp>
            <p:nvSpPr>
              <p:cNvPr id="49" name="Text Box 18"/>
              <p:cNvSpPr txBox="1">
                <a:spLocks noChangeArrowheads="1"/>
              </p:cNvSpPr>
              <p:nvPr/>
            </p:nvSpPr>
            <p:spPr bwMode="auto">
              <a:xfrm>
                <a:off x="5217121" y="1539522"/>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49" name="Text Box 18"/>
              <p:cNvSpPr txBox="1">
                <a:spLocks noRot="1" noChangeAspect="1" noMove="1" noResize="1" noEditPoints="1" noAdjustHandles="1" noChangeArrowheads="1" noChangeShapeType="1" noTextEdit="1"/>
              </p:cNvSpPr>
              <p:nvPr/>
            </p:nvSpPr>
            <p:spPr bwMode="auto">
              <a:xfrm>
                <a:off x="5217121" y="1539522"/>
                <a:ext cx="273600" cy="580380"/>
              </a:xfrm>
              <a:prstGeom prst="rect">
                <a:avLst/>
              </a:prstGeom>
              <a:blipFill rotWithShape="1">
                <a:blip r:embed="rId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Box 40"/>
              <p:cNvSpPr txBox="1">
                <a:spLocks noChangeArrowheads="1"/>
              </p:cNvSpPr>
              <p:nvPr/>
            </p:nvSpPr>
            <p:spPr bwMode="auto">
              <a:xfrm>
                <a:off x="5771520" y="2062297"/>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0" name="Text Box 40"/>
              <p:cNvSpPr txBox="1">
                <a:spLocks noRot="1" noChangeAspect="1" noMove="1" noResize="1" noEditPoints="1" noAdjustHandles="1" noChangeArrowheads="1" noChangeShapeType="1" noTextEdit="1"/>
              </p:cNvSpPr>
              <p:nvPr/>
            </p:nvSpPr>
            <p:spPr bwMode="auto">
              <a:xfrm>
                <a:off x="5771520" y="2062297"/>
                <a:ext cx="273600" cy="580381"/>
              </a:xfrm>
              <a:prstGeom prst="rect">
                <a:avLst/>
              </a:prstGeom>
              <a:blipFill rotWithShape="1">
                <a:blip r:embed="rId4"/>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 Box 41"/>
              <p:cNvSpPr txBox="1">
                <a:spLocks noChangeArrowheads="1"/>
              </p:cNvSpPr>
              <p:nvPr/>
            </p:nvSpPr>
            <p:spPr bwMode="auto">
              <a:xfrm>
                <a:off x="5510881" y="2553389"/>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1" name="Text Box 41"/>
              <p:cNvSpPr txBox="1">
                <a:spLocks noRot="1" noChangeAspect="1" noMove="1" noResize="1" noEditPoints="1" noAdjustHandles="1" noChangeArrowheads="1" noChangeShapeType="1" noTextEdit="1"/>
              </p:cNvSpPr>
              <p:nvPr/>
            </p:nvSpPr>
            <p:spPr bwMode="auto">
              <a:xfrm>
                <a:off x="5510881" y="2553389"/>
                <a:ext cx="273600" cy="578941"/>
              </a:xfrm>
              <a:prstGeom prst="rect">
                <a:avLst/>
              </a:prstGeom>
              <a:blipFill rotWithShape="1">
                <a:blip r:embed="rId5"/>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 Box 43"/>
              <p:cNvSpPr txBox="1">
                <a:spLocks noChangeArrowheads="1"/>
              </p:cNvSpPr>
              <p:nvPr/>
            </p:nvSpPr>
            <p:spPr bwMode="auto">
              <a:xfrm>
                <a:off x="4040640" y="2225034"/>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2" name="Text Box 43"/>
              <p:cNvSpPr txBox="1">
                <a:spLocks noRot="1" noChangeAspect="1" noMove="1" noResize="1" noEditPoints="1" noAdjustHandles="1" noChangeArrowheads="1" noChangeShapeType="1" noTextEdit="1"/>
              </p:cNvSpPr>
              <p:nvPr/>
            </p:nvSpPr>
            <p:spPr bwMode="auto">
              <a:xfrm>
                <a:off x="4040640" y="2225034"/>
                <a:ext cx="273600" cy="580380"/>
              </a:xfrm>
              <a:prstGeom prst="rect">
                <a:avLst/>
              </a:prstGeom>
              <a:blipFill rotWithShape="1">
                <a:blip r:embed="rId6"/>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 Box 42"/>
              <p:cNvSpPr txBox="1">
                <a:spLocks noChangeArrowheads="1"/>
              </p:cNvSpPr>
              <p:nvPr/>
            </p:nvSpPr>
            <p:spPr bwMode="auto">
              <a:xfrm>
                <a:off x="4465441" y="2747809"/>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3" name="Text Box 42"/>
              <p:cNvSpPr txBox="1">
                <a:spLocks noRot="1" noChangeAspect="1" noMove="1" noResize="1" noEditPoints="1" noAdjustHandles="1" noChangeArrowheads="1" noChangeShapeType="1" noTextEdit="1"/>
              </p:cNvSpPr>
              <p:nvPr/>
            </p:nvSpPr>
            <p:spPr bwMode="auto">
              <a:xfrm>
                <a:off x="4465441" y="2747809"/>
                <a:ext cx="273600" cy="578941"/>
              </a:xfrm>
              <a:prstGeom prst="rect">
                <a:avLst/>
              </a:prstGeom>
              <a:blipFill rotWithShape="1">
                <a:blip r:embed="rId7"/>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 Box 39"/>
              <p:cNvSpPr txBox="1">
                <a:spLocks noChangeArrowheads="1"/>
              </p:cNvSpPr>
              <p:nvPr/>
            </p:nvSpPr>
            <p:spPr bwMode="auto">
              <a:xfrm>
                <a:off x="5739840" y="4249887"/>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4" name="Text Box 39"/>
              <p:cNvSpPr txBox="1">
                <a:spLocks noRot="1" noChangeAspect="1" noMove="1" noResize="1" noEditPoints="1" noAdjustHandles="1" noChangeArrowheads="1" noChangeShapeType="1" noTextEdit="1"/>
              </p:cNvSpPr>
              <p:nvPr/>
            </p:nvSpPr>
            <p:spPr bwMode="auto">
              <a:xfrm>
                <a:off x="5739840" y="4249887"/>
                <a:ext cx="273600" cy="580380"/>
              </a:xfrm>
              <a:prstGeom prst="rect">
                <a:avLst/>
              </a:prstGeom>
              <a:blipFill rotWithShape="1">
                <a:blip r:embed="rId8"/>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 Box 33"/>
              <p:cNvSpPr txBox="1">
                <a:spLocks noChangeArrowheads="1"/>
              </p:cNvSpPr>
              <p:nvPr/>
            </p:nvSpPr>
            <p:spPr bwMode="auto">
              <a:xfrm>
                <a:off x="4334400" y="5656914"/>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5" name="Text Box 33"/>
              <p:cNvSpPr txBox="1">
                <a:spLocks noRot="1" noChangeAspect="1" noMove="1" noResize="1" noEditPoints="1" noAdjustHandles="1" noChangeArrowheads="1" noChangeShapeType="1" noTextEdit="1"/>
              </p:cNvSpPr>
              <p:nvPr/>
            </p:nvSpPr>
            <p:spPr bwMode="auto">
              <a:xfrm>
                <a:off x="4334400" y="5656914"/>
                <a:ext cx="273600" cy="578941"/>
              </a:xfrm>
              <a:prstGeom prst="rect">
                <a:avLst/>
              </a:prstGeom>
              <a:blipFill rotWithShape="1">
                <a:blip r:embed="rId9"/>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 Box 37"/>
              <p:cNvSpPr txBox="1">
                <a:spLocks noChangeArrowheads="1"/>
              </p:cNvSpPr>
              <p:nvPr/>
            </p:nvSpPr>
            <p:spPr bwMode="auto">
              <a:xfrm>
                <a:off x="4236480" y="4576801"/>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6" name="Text Box 37"/>
              <p:cNvSpPr txBox="1">
                <a:spLocks noRot="1" noChangeAspect="1" noMove="1" noResize="1" noEditPoints="1" noAdjustHandles="1" noChangeArrowheads="1" noChangeShapeType="1" noTextEdit="1"/>
              </p:cNvSpPr>
              <p:nvPr/>
            </p:nvSpPr>
            <p:spPr bwMode="auto">
              <a:xfrm>
                <a:off x="4236480" y="4576801"/>
                <a:ext cx="273600" cy="580381"/>
              </a:xfrm>
              <a:prstGeom prst="rect">
                <a:avLst/>
              </a:prstGeom>
              <a:blipFill rotWithShape="1">
                <a:blip r:embed="rId10"/>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 Box 38"/>
              <p:cNvSpPr txBox="1">
                <a:spLocks noChangeArrowheads="1"/>
              </p:cNvSpPr>
              <p:nvPr/>
            </p:nvSpPr>
            <p:spPr bwMode="auto">
              <a:xfrm>
                <a:off x="3356641" y="4870592"/>
                <a:ext cx="27216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7" name="Text Box 38"/>
              <p:cNvSpPr txBox="1">
                <a:spLocks noRot="1" noChangeAspect="1" noMove="1" noResize="1" noEditPoints="1" noAdjustHandles="1" noChangeArrowheads="1" noChangeShapeType="1" noTextEdit="1"/>
              </p:cNvSpPr>
              <p:nvPr/>
            </p:nvSpPr>
            <p:spPr bwMode="auto">
              <a:xfrm>
                <a:off x="3356641" y="4870592"/>
                <a:ext cx="272160" cy="580381"/>
              </a:xfrm>
              <a:prstGeom prst="rect">
                <a:avLst/>
              </a:prstGeom>
              <a:blipFill rotWithShape="1">
                <a:blip r:embed="rId11"/>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 Box 45"/>
              <p:cNvSpPr txBox="1">
                <a:spLocks noChangeArrowheads="1"/>
              </p:cNvSpPr>
              <p:nvPr/>
            </p:nvSpPr>
            <p:spPr bwMode="auto">
              <a:xfrm>
                <a:off x="2865600" y="2877422"/>
                <a:ext cx="316800" cy="58182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8" name="Text Box 45"/>
              <p:cNvSpPr txBox="1">
                <a:spLocks noRot="1" noChangeAspect="1" noMove="1" noResize="1" noEditPoints="1" noAdjustHandles="1" noChangeArrowheads="1" noChangeShapeType="1" noTextEdit="1"/>
              </p:cNvSpPr>
              <p:nvPr/>
            </p:nvSpPr>
            <p:spPr bwMode="auto">
              <a:xfrm>
                <a:off x="2865600" y="2877422"/>
                <a:ext cx="316800" cy="581821"/>
              </a:xfrm>
              <a:prstGeom prst="rect">
                <a:avLst/>
              </a:prstGeom>
              <a:blipFill rotWithShape="1">
                <a:blip r:embed="rId12"/>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 Box 44"/>
              <p:cNvSpPr txBox="1">
                <a:spLocks noChangeArrowheads="1"/>
              </p:cNvSpPr>
              <p:nvPr/>
            </p:nvSpPr>
            <p:spPr bwMode="auto">
              <a:xfrm>
                <a:off x="2145600" y="3074723"/>
                <a:ext cx="31824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9" name="Text Box 44"/>
              <p:cNvSpPr txBox="1">
                <a:spLocks noRot="1" noChangeAspect="1" noMove="1" noResize="1" noEditPoints="1" noAdjustHandles="1" noChangeArrowheads="1" noChangeShapeType="1" noTextEdit="1"/>
              </p:cNvSpPr>
              <p:nvPr/>
            </p:nvSpPr>
            <p:spPr bwMode="auto">
              <a:xfrm>
                <a:off x="2145600" y="3074723"/>
                <a:ext cx="318240" cy="580380"/>
              </a:xfrm>
              <a:prstGeom prst="rect">
                <a:avLst/>
              </a:prstGeom>
              <a:blipFill rotWithShape="1">
                <a:blip r:embed="rId13"/>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 Box 35"/>
              <p:cNvSpPr txBox="1">
                <a:spLocks noChangeArrowheads="1"/>
              </p:cNvSpPr>
              <p:nvPr/>
            </p:nvSpPr>
            <p:spPr bwMode="auto">
              <a:xfrm>
                <a:off x="2082240" y="4415504"/>
                <a:ext cx="3168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60" name="Text Box 35"/>
              <p:cNvSpPr txBox="1">
                <a:spLocks noRot="1" noChangeAspect="1" noMove="1" noResize="1" noEditPoints="1" noAdjustHandles="1" noChangeArrowheads="1" noChangeShapeType="1" noTextEdit="1"/>
              </p:cNvSpPr>
              <p:nvPr/>
            </p:nvSpPr>
            <p:spPr bwMode="auto">
              <a:xfrm>
                <a:off x="2082240" y="4415504"/>
                <a:ext cx="316800" cy="578941"/>
              </a:xfrm>
              <a:prstGeom prst="rect">
                <a:avLst/>
              </a:prstGeom>
              <a:blipFill rotWithShape="1">
                <a:blip r:embed="rId14"/>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5795084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5842"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5843"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5844"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5845"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5846"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5847"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48"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49" name="Line 9"/>
          <p:cNvSpPr>
            <a:spLocks noChangeShapeType="1"/>
          </p:cNvSpPr>
          <p:nvPr/>
        </p:nvSpPr>
        <p:spPr bwMode="auto">
          <a:xfrm flipH="1" flipV="1">
            <a:off x="5484961" y="2389212"/>
            <a:ext cx="103968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0"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1"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2" name="Line 12"/>
          <p:cNvSpPr>
            <a:spLocks noChangeShapeType="1"/>
          </p:cNvSpPr>
          <p:nvPr/>
        </p:nvSpPr>
        <p:spPr bwMode="auto">
          <a:xfrm>
            <a:off x="3172320" y="2564910"/>
            <a:ext cx="1036800" cy="1036909"/>
          </a:xfrm>
          <a:prstGeom prst="line">
            <a:avLst/>
          </a:prstGeom>
          <a:noFill/>
          <a:ln w="5472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3"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4"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5855"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6" name="Line 16"/>
          <p:cNvSpPr>
            <a:spLocks noChangeShapeType="1"/>
          </p:cNvSpPr>
          <p:nvPr/>
        </p:nvSpPr>
        <p:spPr bwMode="auto">
          <a:xfrm flipH="1">
            <a:off x="4448161" y="3634942"/>
            <a:ext cx="2283840" cy="165905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7"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59"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5860"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5861"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5862"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5863"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5864"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5865"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5866"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5867"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5868"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5869"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5870"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5871"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5872" name="Text Box 32"/>
          <p:cNvSpPr txBox="1">
            <a:spLocks noChangeArrowheads="1"/>
          </p:cNvSpPr>
          <p:nvPr/>
        </p:nvSpPr>
        <p:spPr bwMode="auto">
          <a:xfrm>
            <a:off x="1923840" y="1977328"/>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11</a:t>
            </a:r>
          </a:p>
        </p:txBody>
      </p:sp>
      <p:sp>
        <p:nvSpPr>
          <p:cNvPr id="35874"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5876" name="Text Box 36"/>
          <p:cNvSpPr txBox="1">
            <a:spLocks noChangeArrowheads="1"/>
          </p:cNvSpPr>
          <p:nvPr/>
        </p:nvSpPr>
        <p:spPr bwMode="auto">
          <a:xfrm>
            <a:off x="5391360" y="5806690"/>
            <a:ext cx="262800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2 (start)</a:t>
            </a:r>
          </a:p>
        </p:txBody>
      </p:sp>
      <mc:AlternateContent xmlns:mc="http://schemas.openxmlformats.org/markup-compatibility/2006" xmlns:a14="http://schemas.microsoft.com/office/drawing/2010/main">
        <mc:Choice Requires="a14">
          <p:sp>
            <p:nvSpPr>
              <p:cNvPr id="38" name="Text Box 18"/>
              <p:cNvSpPr txBox="1">
                <a:spLocks noChangeArrowheads="1"/>
              </p:cNvSpPr>
              <p:nvPr/>
            </p:nvSpPr>
            <p:spPr bwMode="auto">
              <a:xfrm>
                <a:off x="5217121" y="1539522"/>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8" name="Text Box 18"/>
              <p:cNvSpPr txBox="1">
                <a:spLocks noRot="1" noChangeAspect="1" noMove="1" noResize="1" noEditPoints="1" noAdjustHandles="1" noChangeArrowheads="1" noChangeShapeType="1" noTextEdit="1"/>
              </p:cNvSpPr>
              <p:nvPr/>
            </p:nvSpPr>
            <p:spPr bwMode="auto">
              <a:xfrm>
                <a:off x="5217121" y="1539522"/>
                <a:ext cx="273600" cy="580380"/>
              </a:xfrm>
              <a:prstGeom prst="rect">
                <a:avLst/>
              </a:prstGeom>
              <a:blipFill rotWithShape="1">
                <a:blip r:embed="rId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33"/>
              <p:cNvSpPr txBox="1">
                <a:spLocks noChangeArrowheads="1"/>
              </p:cNvSpPr>
              <p:nvPr/>
            </p:nvSpPr>
            <p:spPr bwMode="auto">
              <a:xfrm>
                <a:off x="4334400" y="5656914"/>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9" name="Text Box 33"/>
              <p:cNvSpPr txBox="1">
                <a:spLocks noRot="1" noChangeAspect="1" noMove="1" noResize="1" noEditPoints="1" noAdjustHandles="1" noChangeArrowheads="1" noChangeShapeType="1" noTextEdit="1"/>
              </p:cNvSpPr>
              <p:nvPr/>
            </p:nvSpPr>
            <p:spPr bwMode="auto">
              <a:xfrm>
                <a:off x="4334400" y="5656914"/>
                <a:ext cx="273600" cy="578941"/>
              </a:xfrm>
              <a:prstGeom prst="rect">
                <a:avLst/>
              </a:prstGeom>
              <a:blipFill rotWithShape="1">
                <a:blip r:embed="rId4"/>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 Box 35"/>
              <p:cNvSpPr txBox="1">
                <a:spLocks noChangeArrowheads="1"/>
              </p:cNvSpPr>
              <p:nvPr/>
            </p:nvSpPr>
            <p:spPr bwMode="auto">
              <a:xfrm>
                <a:off x="2082240" y="4415504"/>
                <a:ext cx="3168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40" name="Text Box 35"/>
              <p:cNvSpPr txBox="1">
                <a:spLocks noRot="1" noChangeAspect="1" noMove="1" noResize="1" noEditPoints="1" noAdjustHandles="1" noChangeArrowheads="1" noChangeShapeType="1" noTextEdit="1"/>
              </p:cNvSpPr>
              <p:nvPr/>
            </p:nvSpPr>
            <p:spPr bwMode="auto">
              <a:xfrm>
                <a:off x="2082240" y="4415504"/>
                <a:ext cx="316800" cy="578941"/>
              </a:xfrm>
              <a:prstGeom prst="rect">
                <a:avLst/>
              </a:prstGeom>
              <a:blipFill rotWithShape="1">
                <a:blip r:embed="rId5"/>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6477846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6866"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6867"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6868"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6869"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6870"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6871"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2"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3" name="Line 9"/>
          <p:cNvSpPr>
            <a:spLocks noChangeShapeType="1"/>
          </p:cNvSpPr>
          <p:nvPr/>
        </p:nvSpPr>
        <p:spPr bwMode="auto">
          <a:xfrm flipH="1" flipV="1">
            <a:off x="5484961" y="2389212"/>
            <a:ext cx="103968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4"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5"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6" name="Line 12"/>
          <p:cNvSpPr>
            <a:spLocks noChangeShapeType="1"/>
          </p:cNvSpPr>
          <p:nvPr/>
        </p:nvSpPr>
        <p:spPr bwMode="auto">
          <a:xfrm>
            <a:off x="3172320" y="2564910"/>
            <a:ext cx="1036800" cy="1036909"/>
          </a:xfrm>
          <a:prstGeom prst="line">
            <a:avLst/>
          </a:prstGeom>
          <a:noFill/>
          <a:ln w="5472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7"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78"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6879"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80" name="Line 16"/>
          <p:cNvSpPr>
            <a:spLocks noChangeShapeType="1"/>
          </p:cNvSpPr>
          <p:nvPr/>
        </p:nvSpPr>
        <p:spPr bwMode="auto">
          <a:xfrm flipH="1">
            <a:off x="4448161" y="3634942"/>
            <a:ext cx="2283840" cy="165905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81"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83"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6884"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6885"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6886"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6887"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6888"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6889"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6890"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6891"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6892"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6893"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6894"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6895"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6896" name="Text Box 32"/>
          <p:cNvSpPr txBox="1">
            <a:spLocks noChangeArrowheads="1"/>
          </p:cNvSpPr>
          <p:nvPr/>
        </p:nvSpPr>
        <p:spPr bwMode="auto">
          <a:xfrm>
            <a:off x="1923840" y="1977328"/>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11</a:t>
            </a:r>
          </a:p>
        </p:txBody>
      </p:sp>
      <mc:AlternateContent xmlns:mc="http://schemas.openxmlformats.org/markup-compatibility/2006" xmlns:a14="http://schemas.microsoft.com/office/drawing/2010/main">
        <mc:Choice Requires="a14">
          <p:sp>
            <p:nvSpPr>
              <p:cNvPr id="36897" name="Text Box 33"/>
              <p:cNvSpPr txBox="1">
                <a:spLocks noChangeArrowheads="1"/>
              </p:cNvSpPr>
              <p:nvPr/>
            </p:nvSpPr>
            <p:spPr bwMode="auto">
              <a:xfrm>
                <a:off x="4334400" y="5656914"/>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897" name="Text Box 33"/>
              <p:cNvSpPr txBox="1">
                <a:spLocks noRot="1" noChangeAspect="1" noMove="1" noResize="1" noEditPoints="1" noAdjustHandles="1" noChangeArrowheads="1" noChangeShapeType="1" noTextEdit="1"/>
              </p:cNvSpPr>
              <p:nvPr/>
            </p:nvSpPr>
            <p:spPr bwMode="auto">
              <a:xfrm>
                <a:off x="4334400" y="5656914"/>
                <a:ext cx="273600" cy="578941"/>
              </a:xfrm>
              <a:prstGeom prst="rect">
                <a:avLst/>
              </a:prstGeom>
              <a:blipFill rotWithShape="1">
                <a:blip r:embed="rId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6898"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mc:AlternateContent xmlns:mc="http://schemas.openxmlformats.org/markup-compatibility/2006" xmlns:a14="http://schemas.microsoft.com/office/drawing/2010/main">
        <mc:Choice Requires="a14">
          <p:sp>
            <p:nvSpPr>
              <p:cNvPr id="36899" name="Text Box 35"/>
              <p:cNvSpPr txBox="1">
                <a:spLocks noChangeArrowheads="1"/>
              </p:cNvSpPr>
              <p:nvPr/>
            </p:nvSpPr>
            <p:spPr bwMode="auto">
              <a:xfrm>
                <a:off x="2082240" y="4415504"/>
                <a:ext cx="3168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899" name="Text Box 35"/>
              <p:cNvSpPr txBox="1">
                <a:spLocks noRot="1" noChangeAspect="1" noMove="1" noResize="1" noEditPoints="1" noAdjustHandles="1" noChangeArrowheads="1" noChangeShapeType="1" noTextEdit="1"/>
              </p:cNvSpPr>
              <p:nvPr/>
            </p:nvSpPr>
            <p:spPr bwMode="auto">
              <a:xfrm>
                <a:off x="2082240" y="4415504"/>
                <a:ext cx="316800" cy="578941"/>
              </a:xfrm>
              <a:prstGeom prst="rect">
                <a:avLst/>
              </a:prstGeom>
              <a:blipFill rotWithShape="1">
                <a:blip r:embed="rId4"/>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6900" name="Text Box 36"/>
          <p:cNvSpPr txBox="1">
            <a:spLocks noChangeArrowheads="1"/>
          </p:cNvSpPr>
          <p:nvPr/>
        </p:nvSpPr>
        <p:spPr bwMode="auto">
          <a:xfrm>
            <a:off x="5391360" y="5806690"/>
            <a:ext cx="278496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2 (msgs)</a:t>
            </a:r>
          </a:p>
        </p:txBody>
      </p:sp>
      <mc:AlternateContent xmlns:mc="http://schemas.openxmlformats.org/markup-compatibility/2006" xmlns:a14="http://schemas.microsoft.com/office/drawing/2010/main">
        <mc:Choice Requires="a14">
          <p:sp>
            <p:nvSpPr>
              <p:cNvPr id="36901" name="Text Box 37"/>
              <p:cNvSpPr txBox="1">
                <a:spLocks noChangeArrowheads="1"/>
              </p:cNvSpPr>
              <p:nvPr/>
            </p:nvSpPr>
            <p:spPr bwMode="auto">
              <a:xfrm>
                <a:off x="4236480" y="4576801"/>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901" name="Text Box 37"/>
              <p:cNvSpPr txBox="1">
                <a:spLocks noRot="1" noChangeAspect="1" noMove="1" noResize="1" noEditPoints="1" noAdjustHandles="1" noChangeArrowheads="1" noChangeShapeType="1" noTextEdit="1"/>
              </p:cNvSpPr>
              <p:nvPr/>
            </p:nvSpPr>
            <p:spPr bwMode="auto">
              <a:xfrm>
                <a:off x="4236480" y="4576801"/>
                <a:ext cx="273600" cy="580381"/>
              </a:xfrm>
              <a:prstGeom prst="rect">
                <a:avLst/>
              </a:prstGeom>
              <a:blipFill rotWithShape="1">
                <a:blip r:embed="rId5"/>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902" name="Text Box 38"/>
              <p:cNvSpPr txBox="1">
                <a:spLocks noChangeArrowheads="1"/>
              </p:cNvSpPr>
              <p:nvPr/>
            </p:nvSpPr>
            <p:spPr bwMode="auto">
              <a:xfrm>
                <a:off x="3356641" y="4870592"/>
                <a:ext cx="27216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902" name="Text Box 38"/>
              <p:cNvSpPr txBox="1">
                <a:spLocks noRot="1" noChangeAspect="1" noMove="1" noResize="1" noEditPoints="1" noAdjustHandles="1" noChangeArrowheads="1" noChangeShapeType="1" noTextEdit="1"/>
              </p:cNvSpPr>
              <p:nvPr/>
            </p:nvSpPr>
            <p:spPr bwMode="auto">
              <a:xfrm>
                <a:off x="3356641" y="4870592"/>
                <a:ext cx="272160" cy="580381"/>
              </a:xfrm>
              <a:prstGeom prst="rect">
                <a:avLst/>
              </a:prstGeom>
              <a:blipFill rotWithShape="1">
                <a:blip r:embed="rId6"/>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6903"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6905"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mc:AlternateContent xmlns:mc="http://schemas.openxmlformats.org/markup-compatibility/2006" xmlns:a14="http://schemas.microsoft.com/office/drawing/2010/main">
        <mc:Choice Requires="a14">
          <p:sp>
            <p:nvSpPr>
              <p:cNvPr id="36906" name="Text Box 42"/>
              <p:cNvSpPr txBox="1">
                <a:spLocks noChangeArrowheads="1"/>
              </p:cNvSpPr>
              <p:nvPr/>
            </p:nvSpPr>
            <p:spPr bwMode="auto">
              <a:xfrm>
                <a:off x="4465441" y="2747809"/>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906" name="Text Box 42"/>
              <p:cNvSpPr txBox="1">
                <a:spLocks noRot="1" noChangeAspect="1" noMove="1" noResize="1" noEditPoints="1" noAdjustHandles="1" noChangeArrowheads="1" noChangeShapeType="1" noTextEdit="1"/>
              </p:cNvSpPr>
              <p:nvPr/>
            </p:nvSpPr>
            <p:spPr bwMode="auto">
              <a:xfrm>
                <a:off x="4465441" y="2747809"/>
                <a:ext cx="273600" cy="578941"/>
              </a:xfrm>
              <a:prstGeom prst="rect">
                <a:avLst/>
              </a:prstGeom>
              <a:blipFill rotWithShape="1">
                <a:blip r:embed="rId7"/>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907" name="Text Box 43"/>
              <p:cNvSpPr txBox="1">
                <a:spLocks noChangeArrowheads="1"/>
              </p:cNvSpPr>
              <p:nvPr/>
            </p:nvSpPr>
            <p:spPr bwMode="auto">
              <a:xfrm>
                <a:off x="4040640" y="2225034"/>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907" name="Text Box 43"/>
              <p:cNvSpPr txBox="1">
                <a:spLocks noRot="1" noChangeAspect="1" noMove="1" noResize="1" noEditPoints="1" noAdjustHandles="1" noChangeArrowheads="1" noChangeShapeType="1" noTextEdit="1"/>
              </p:cNvSpPr>
              <p:nvPr/>
            </p:nvSpPr>
            <p:spPr bwMode="auto">
              <a:xfrm>
                <a:off x="4040640" y="2225034"/>
                <a:ext cx="273600" cy="580380"/>
              </a:xfrm>
              <a:prstGeom prst="rect">
                <a:avLst/>
              </a:prstGeom>
              <a:blipFill rotWithShape="1">
                <a:blip r:embed="rId8"/>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908" name="Text Box 44"/>
              <p:cNvSpPr txBox="1">
                <a:spLocks noChangeArrowheads="1"/>
              </p:cNvSpPr>
              <p:nvPr/>
            </p:nvSpPr>
            <p:spPr bwMode="auto">
              <a:xfrm>
                <a:off x="2145600" y="3074723"/>
                <a:ext cx="31824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6908" name="Text Box 44"/>
              <p:cNvSpPr txBox="1">
                <a:spLocks noRot="1" noChangeAspect="1" noMove="1" noResize="1" noEditPoints="1" noAdjustHandles="1" noChangeArrowheads="1" noChangeShapeType="1" noTextEdit="1"/>
              </p:cNvSpPr>
              <p:nvPr/>
            </p:nvSpPr>
            <p:spPr bwMode="auto">
              <a:xfrm>
                <a:off x="2145600" y="3074723"/>
                <a:ext cx="318240" cy="580380"/>
              </a:xfrm>
              <a:prstGeom prst="rect">
                <a:avLst/>
              </a:prstGeom>
              <a:blipFill rotWithShape="1">
                <a:blip r:embed="rId9"/>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6909" name="Text Box 45"/>
          <p:cNvSpPr txBox="1">
            <a:spLocks noChangeArrowheads="1"/>
          </p:cNvSpPr>
          <p:nvPr/>
        </p:nvSpPr>
        <p:spPr bwMode="auto">
          <a:xfrm>
            <a:off x="2832480" y="2814056"/>
            <a:ext cx="5472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11</a:t>
            </a:r>
          </a:p>
        </p:txBody>
      </p:sp>
      <p:sp>
        <p:nvSpPr>
          <p:cNvPr id="36910"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6911"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mc:AlternateContent xmlns:mc="http://schemas.openxmlformats.org/markup-compatibility/2006" xmlns:a14="http://schemas.microsoft.com/office/drawing/2010/main">
        <mc:Choice Requires="a14">
          <p:sp>
            <p:nvSpPr>
              <p:cNvPr id="49" name="Text Box 18"/>
              <p:cNvSpPr txBox="1">
                <a:spLocks noChangeArrowheads="1"/>
              </p:cNvSpPr>
              <p:nvPr/>
            </p:nvSpPr>
            <p:spPr bwMode="auto">
              <a:xfrm>
                <a:off x="5217121" y="1539522"/>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49" name="Text Box 18"/>
              <p:cNvSpPr txBox="1">
                <a:spLocks noRot="1" noChangeAspect="1" noMove="1" noResize="1" noEditPoints="1" noAdjustHandles="1" noChangeArrowheads="1" noChangeShapeType="1" noTextEdit="1"/>
              </p:cNvSpPr>
              <p:nvPr/>
            </p:nvSpPr>
            <p:spPr bwMode="auto">
              <a:xfrm>
                <a:off x="5217121" y="1539522"/>
                <a:ext cx="273600" cy="580380"/>
              </a:xfrm>
              <a:prstGeom prst="rect">
                <a:avLst/>
              </a:prstGeom>
              <a:blipFill rotWithShape="1">
                <a:blip r:embed="rId10"/>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Box 40"/>
              <p:cNvSpPr txBox="1">
                <a:spLocks noChangeArrowheads="1"/>
              </p:cNvSpPr>
              <p:nvPr/>
            </p:nvSpPr>
            <p:spPr bwMode="auto">
              <a:xfrm>
                <a:off x="5771520" y="2062297"/>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50" name="Text Box 40"/>
              <p:cNvSpPr txBox="1">
                <a:spLocks noRot="1" noChangeAspect="1" noMove="1" noResize="1" noEditPoints="1" noAdjustHandles="1" noChangeArrowheads="1" noChangeShapeType="1" noTextEdit="1"/>
              </p:cNvSpPr>
              <p:nvPr/>
            </p:nvSpPr>
            <p:spPr bwMode="auto">
              <a:xfrm>
                <a:off x="5771520" y="2062297"/>
                <a:ext cx="273600" cy="580381"/>
              </a:xfrm>
              <a:prstGeom prst="rect">
                <a:avLst/>
              </a:prstGeom>
              <a:blipFill rotWithShape="1">
                <a:blip r:embed="rId11"/>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5815823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7890"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7891"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7892"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7893"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7894"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7895"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896"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897"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898"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899"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00" name="Line 12"/>
          <p:cNvSpPr>
            <a:spLocks noChangeShapeType="1"/>
          </p:cNvSpPr>
          <p:nvPr/>
        </p:nvSpPr>
        <p:spPr bwMode="auto">
          <a:xfrm>
            <a:off x="3172320" y="2564910"/>
            <a:ext cx="1036800" cy="1036909"/>
          </a:xfrm>
          <a:prstGeom prst="line">
            <a:avLst/>
          </a:prstGeom>
          <a:noFill/>
          <a:ln w="5472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01"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02"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7903" name="Line 15"/>
          <p:cNvSpPr>
            <a:spLocks noChangeShapeType="1"/>
          </p:cNvSpPr>
          <p:nvPr/>
        </p:nvSpPr>
        <p:spPr bwMode="auto">
          <a:xfrm>
            <a:off x="2931840" y="2805414"/>
            <a:ext cx="1440" cy="1036909"/>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04"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05"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06"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7907"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7908"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7909"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7910"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7911"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7912"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7913"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7914"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7915"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7916"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7917"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7918"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7919"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7920" name="Text Box 32"/>
          <p:cNvSpPr txBox="1">
            <a:spLocks noChangeArrowheads="1"/>
          </p:cNvSpPr>
          <p:nvPr/>
        </p:nvSpPr>
        <p:spPr bwMode="auto">
          <a:xfrm>
            <a:off x="1923840" y="1977328"/>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11</a:t>
            </a:r>
          </a:p>
        </p:txBody>
      </p:sp>
      <p:sp>
        <p:nvSpPr>
          <p:cNvPr id="37921"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37922"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7923" name="Text Box 35"/>
          <p:cNvSpPr txBox="1">
            <a:spLocks noChangeArrowheads="1"/>
          </p:cNvSpPr>
          <p:nvPr/>
        </p:nvSpPr>
        <p:spPr bwMode="auto">
          <a:xfrm>
            <a:off x="2016000" y="4444306"/>
            <a:ext cx="56736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19</a:t>
            </a:r>
          </a:p>
        </p:txBody>
      </p:sp>
      <p:sp>
        <p:nvSpPr>
          <p:cNvPr id="37924" name="Text Box 36"/>
          <p:cNvSpPr txBox="1">
            <a:spLocks noChangeArrowheads="1"/>
          </p:cNvSpPr>
          <p:nvPr/>
        </p:nvSpPr>
        <p:spPr bwMode="auto">
          <a:xfrm>
            <a:off x="5391361" y="5806690"/>
            <a:ext cx="272304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2 (trans)</a:t>
            </a:r>
          </a:p>
        </p:txBody>
      </p:sp>
      <mc:AlternateContent xmlns:mc="http://schemas.openxmlformats.org/markup-compatibility/2006" xmlns:a14="http://schemas.microsoft.com/office/drawing/2010/main">
        <mc:Choice Requires="a14">
          <p:sp>
            <p:nvSpPr>
              <p:cNvPr id="37925" name="Text Box 37"/>
              <p:cNvSpPr txBox="1">
                <a:spLocks noChangeArrowheads="1"/>
              </p:cNvSpPr>
              <p:nvPr/>
            </p:nvSpPr>
            <p:spPr bwMode="auto">
              <a:xfrm>
                <a:off x="4236480" y="4576801"/>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7925" name="Text Box 37"/>
              <p:cNvSpPr txBox="1">
                <a:spLocks noRot="1" noChangeAspect="1" noMove="1" noResize="1" noEditPoints="1" noAdjustHandles="1" noChangeArrowheads="1" noChangeShapeType="1" noTextEdit="1"/>
              </p:cNvSpPr>
              <p:nvPr/>
            </p:nvSpPr>
            <p:spPr bwMode="auto">
              <a:xfrm>
                <a:off x="4236480" y="4576801"/>
                <a:ext cx="273600" cy="580381"/>
              </a:xfrm>
              <a:prstGeom prst="rect">
                <a:avLst/>
              </a:prstGeom>
              <a:blipFill rotWithShape="1">
                <a:blip r:embed="rId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926" name="Text Box 38"/>
              <p:cNvSpPr txBox="1">
                <a:spLocks noChangeArrowheads="1"/>
              </p:cNvSpPr>
              <p:nvPr/>
            </p:nvSpPr>
            <p:spPr bwMode="auto">
              <a:xfrm>
                <a:off x="3356641" y="4870592"/>
                <a:ext cx="27216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7926" name="Text Box 38"/>
              <p:cNvSpPr txBox="1">
                <a:spLocks noRot="1" noChangeAspect="1" noMove="1" noResize="1" noEditPoints="1" noAdjustHandles="1" noChangeArrowheads="1" noChangeShapeType="1" noTextEdit="1"/>
              </p:cNvSpPr>
              <p:nvPr/>
            </p:nvSpPr>
            <p:spPr bwMode="auto">
              <a:xfrm>
                <a:off x="3356641" y="4870592"/>
                <a:ext cx="272160" cy="580381"/>
              </a:xfrm>
              <a:prstGeom prst="rect">
                <a:avLst/>
              </a:prstGeom>
              <a:blipFill rotWithShape="1">
                <a:blip r:embed="rId4"/>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7927"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7929"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mc:AlternateContent xmlns:mc="http://schemas.openxmlformats.org/markup-compatibility/2006" xmlns:a14="http://schemas.microsoft.com/office/drawing/2010/main">
        <mc:Choice Requires="a14">
          <p:sp>
            <p:nvSpPr>
              <p:cNvPr id="37930" name="Text Box 42"/>
              <p:cNvSpPr txBox="1">
                <a:spLocks noChangeArrowheads="1"/>
              </p:cNvSpPr>
              <p:nvPr/>
            </p:nvSpPr>
            <p:spPr bwMode="auto">
              <a:xfrm>
                <a:off x="4465441" y="2747809"/>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7930" name="Text Box 42"/>
              <p:cNvSpPr txBox="1">
                <a:spLocks noRot="1" noChangeAspect="1" noMove="1" noResize="1" noEditPoints="1" noAdjustHandles="1" noChangeArrowheads="1" noChangeShapeType="1" noTextEdit="1"/>
              </p:cNvSpPr>
              <p:nvPr/>
            </p:nvSpPr>
            <p:spPr bwMode="auto">
              <a:xfrm>
                <a:off x="4465441" y="2747809"/>
                <a:ext cx="273600" cy="578941"/>
              </a:xfrm>
              <a:prstGeom prst="rect">
                <a:avLst/>
              </a:prstGeom>
              <a:blipFill rotWithShape="1">
                <a:blip r:embed="rId5"/>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931" name="Text Box 43"/>
              <p:cNvSpPr txBox="1">
                <a:spLocks noChangeArrowheads="1"/>
              </p:cNvSpPr>
              <p:nvPr/>
            </p:nvSpPr>
            <p:spPr bwMode="auto">
              <a:xfrm>
                <a:off x="4040640" y="2225034"/>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7931" name="Text Box 43"/>
              <p:cNvSpPr txBox="1">
                <a:spLocks noRot="1" noChangeAspect="1" noMove="1" noResize="1" noEditPoints="1" noAdjustHandles="1" noChangeArrowheads="1" noChangeShapeType="1" noTextEdit="1"/>
              </p:cNvSpPr>
              <p:nvPr/>
            </p:nvSpPr>
            <p:spPr bwMode="auto">
              <a:xfrm>
                <a:off x="4040640" y="2225034"/>
                <a:ext cx="273600" cy="580380"/>
              </a:xfrm>
              <a:prstGeom prst="rect">
                <a:avLst/>
              </a:prstGeom>
              <a:blipFill rotWithShape="1">
                <a:blip r:embed="rId6"/>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932" name="Text Box 44"/>
              <p:cNvSpPr txBox="1">
                <a:spLocks noChangeArrowheads="1"/>
              </p:cNvSpPr>
              <p:nvPr/>
            </p:nvSpPr>
            <p:spPr bwMode="auto">
              <a:xfrm>
                <a:off x="2145600" y="3074723"/>
                <a:ext cx="31824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7932" name="Text Box 44"/>
              <p:cNvSpPr txBox="1">
                <a:spLocks noRot="1" noChangeAspect="1" noMove="1" noResize="1" noEditPoints="1" noAdjustHandles="1" noChangeArrowheads="1" noChangeShapeType="1" noTextEdit="1"/>
              </p:cNvSpPr>
              <p:nvPr/>
            </p:nvSpPr>
            <p:spPr bwMode="auto">
              <a:xfrm>
                <a:off x="2145600" y="3074723"/>
                <a:ext cx="318240" cy="580380"/>
              </a:xfrm>
              <a:prstGeom prst="rect">
                <a:avLst/>
              </a:prstGeom>
              <a:blipFill rotWithShape="1">
                <a:blip r:embed="rId7"/>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7933" name="Text Box 45"/>
          <p:cNvSpPr txBox="1">
            <a:spLocks noChangeArrowheads="1"/>
          </p:cNvSpPr>
          <p:nvPr/>
        </p:nvSpPr>
        <p:spPr bwMode="auto">
          <a:xfrm>
            <a:off x="2832480" y="2814056"/>
            <a:ext cx="5472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11</a:t>
            </a:r>
          </a:p>
        </p:txBody>
      </p:sp>
      <p:sp>
        <p:nvSpPr>
          <p:cNvPr id="37934"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7935"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mc:AlternateContent xmlns:mc="http://schemas.openxmlformats.org/markup-compatibility/2006" xmlns:a14="http://schemas.microsoft.com/office/drawing/2010/main">
        <mc:Choice Requires="a14">
          <p:sp>
            <p:nvSpPr>
              <p:cNvPr id="49" name="Text Box 40"/>
              <p:cNvSpPr txBox="1">
                <a:spLocks noChangeArrowheads="1"/>
              </p:cNvSpPr>
              <p:nvPr/>
            </p:nvSpPr>
            <p:spPr bwMode="auto">
              <a:xfrm>
                <a:off x="5771520" y="2062297"/>
                <a:ext cx="273600" cy="58038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49" name="Text Box 40"/>
              <p:cNvSpPr txBox="1">
                <a:spLocks noRot="1" noChangeAspect="1" noMove="1" noResize="1" noEditPoints="1" noAdjustHandles="1" noChangeArrowheads="1" noChangeShapeType="1" noTextEdit="1"/>
              </p:cNvSpPr>
              <p:nvPr/>
            </p:nvSpPr>
            <p:spPr bwMode="auto">
              <a:xfrm>
                <a:off x="5771520" y="2062297"/>
                <a:ext cx="273600" cy="580381"/>
              </a:xfrm>
              <a:prstGeom prst="rect">
                <a:avLst/>
              </a:prstGeom>
              <a:blipFill rotWithShape="1">
                <a:blip r:embed="rId8"/>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0358031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8914"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8915"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8916"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8917"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8918"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8919"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0"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1"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2"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3"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4" name="Line 12"/>
          <p:cNvSpPr>
            <a:spLocks noChangeShapeType="1"/>
          </p:cNvSpPr>
          <p:nvPr/>
        </p:nvSpPr>
        <p:spPr bwMode="auto">
          <a:xfrm>
            <a:off x="3172320" y="2564910"/>
            <a:ext cx="1036800" cy="1036909"/>
          </a:xfrm>
          <a:prstGeom prst="line">
            <a:avLst/>
          </a:prstGeom>
          <a:noFill/>
          <a:ln w="5472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5"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6"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8927" name="Line 15"/>
          <p:cNvSpPr>
            <a:spLocks noChangeShapeType="1"/>
          </p:cNvSpPr>
          <p:nvPr/>
        </p:nvSpPr>
        <p:spPr bwMode="auto">
          <a:xfrm>
            <a:off x="2931840" y="2805414"/>
            <a:ext cx="1440" cy="1036909"/>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8"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29"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30"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8931"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8932"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8933"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8934"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8935"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8936"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8937"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8938"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8939"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8940"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8941"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8942"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8943"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8944" name="Text Box 32"/>
          <p:cNvSpPr txBox="1">
            <a:spLocks noChangeArrowheads="1"/>
          </p:cNvSpPr>
          <p:nvPr/>
        </p:nvSpPr>
        <p:spPr bwMode="auto">
          <a:xfrm>
            <a:off x="1923840" y="1977328"/>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11</a:t>
            </a:r>
          </a:p>
        </p:txBody>
      </p:sp>
      <p:sp>
        <p:nvSpPr>
          <p:cNvPr id="38945"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38946"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8947" name="Text Box 35"/>
          <p:cNvSpPr txBox="1">
            <a:spLocks noChangeArrowheads="1"/>
          </p:cNvSpPr>
          <p:nvPr/>
        </p:nvSpPr>
        <p:spPr bwMode="auto">
          <a:xfrm>
            <a:off x="2016000" y="4444306"/>
            <a:ext cx="56736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19</a:t>
            </a:r>
          </a:p>
        </p:txBody>
      </p:sp>
      <p:sp>
        <p:nvSpPr>
          <p:cNvPr id="38948" name="Text Box 36"/>
          <p:cNvSpPr txBox="1">
            <a:spLocks noChangeArrowheads="1"/>
          </p:cNvSpPr>
          <p:nvPr/>
        </p:nvSpPr>
        <p:spPr bwMode="auto">
          <a:xfrm>
            <a:off x="5391360" y="5806690"/>
            <a:ext cx="262800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3 (start)</a:t>
            </a:r>
          </a:p>
        </p:txBody>
      </p:sp>
    </p:spTree>
    <p:extLst>
      <p:ext uri="{BB962C8B-B14F-4D97-AF65-F5344CB8AC3E}">
        <p14:creationId xmlns:p14="http://schemas.microsoft.com/office/powerpoint/2010/main" val="1648000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9938"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9939"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9940"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9941"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9942"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9943"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44"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45"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46"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47"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48" name="Line 12"/>
          <p:cNvSpPr>
            <a:spLocks noChangeShapeType="1"/>
          </p:cNvSpPr>
          <p:nvPr/>
        </p:nvSpPr>
        <p:spPr bwMode="auto">
          <a:xfrm>
            <a:off x="3172320" y="2564910"/>
            <a:ext cx="1036800" cy="1036909"/>
          </a:xfrm>
          <a:prstGeom prst="line">
            <a:avLst/>
          </a:prstGeom>
          <a:noFill/>
          <a:ln w="5472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49"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50"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9951" name="Line 15"/>
          <p:cNvSpPr>
            <a:spLocks noChangeShapeType="1"/>
          </p:cNvSpPr>
          <p:nvPr/>
        </p:nvSpPr>
        <p:spPr bwMode="auto">
          <a:xfrm>
            <a:off x="2931840" y="2805414"/>
            <a:ext cx="1440" cy="1036909"/>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52"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53"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54"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9955"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9956"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9957"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9958"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9959"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9960"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9961"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9962"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9963"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9964"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9965"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9966"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9967"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9968" name="Text Box 32"/>
          <p:cNvSpPr txBox="1">
            <a:spLocks noChangeArrowheads="1"/>
          </p:cNvSpPr>
          <p:nvPr/>
        </p:nvSpPr>
        <p:spPr bwMode="auto">
          <a:xfrm>
            <a:off x="1923840" y="1977328"/>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11</a:t>
            </a:r>
          </a:p>
        </p:txBody>
      </p:sp>
      <p:sp>
        <p:nvSpPr>
          <p:cNvPr id="39969"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39970"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9971" name="Text Box 35"/>
          <p:cNvSpPr txBox="1">
            <a:spLocks noChangeArrowheads="1"/>
          </p:cNvSpPr>
          <p:nvPr/>
        </p:nvSpPr>
        <p:spPr bwMode="auto">
          <a:xfrm>
            <a:off x="2016000" y="4444306"/>
            <a:ext cx="56736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19</a:t>
            </a:r>
          </a:p>
        </p:txBody>
      </p:sp>
      <p:sp>
        <p:nvSpPr>
          <p:cNvPr id="39972" name="Text Box 36"/>
          <p:cNvSpPr txBox="1">
            <a:spLocks noChangeArrowheads="1"/>
          </p:cNvSpPr>
          <p:nvPr/>
        </p:nvSpPr>
        <p:spPr bwMode="auto">
          <a:xfrm>
            <a:off x="5391360" y="5806690"/>
            <a:ext cx="278496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3 (msgs)</a:t>
            </a:r>
          </a:p>
        </p:txBody>
      </p:sp>
      <p:sp>
        <p:nvSpPr>
          <p:cNvPr id="39973" name="Text Box 37"/>
          <p:cNvSpPr txBox="1">
            <a:spLocks noChangeArrowheads="1"/>
          </p:cNvSpPr>
          <p:nvPr/>
        </p:nvSpPr>
        <p:spPr bwMode="auto">
          <a:xfrm>
            <a:off x="4236481" y="4576801"/>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39974" name="Text Box 38"/>
          <p:cNvSpPr txBox="1">
            <a:spLocks noChangeArrowheads="1"/>
          </p:cNvSpPr>
          <p:nvPr/>
        </p:nvSpPr>
        <p:spPr bwMode="auto">
          <a:xfrm>
            <a:off x="3356641" y="4674731"/>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39975"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9976" name="Text Box 40"/>
          <p:cNvSpPr txBox="1">
            <a:spLocks noChangeArrowheads="1"/>
          </p:cNvSpPr>
          <p:nvPr/>
        </p:nvSpPr>
        <p:spPr bwMode="auto">
          <a:xfrm>
            <a:off x="5806081" y="1977328"/>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9977"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9978" name="Text Box 42"/>
          <p:cNvSpPr txBox="1">
            <a:spLocks noChangeArrowheads="1"/>
          </p:cNvSpPr>
          <p:nvPr/>
        </p:nvSpPr>
        <p:spPr bwMode="auto">
          <a:xfrm>
            <a:off x="4465440" y="27478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9979" name="Text Box 43"/>
          <p:cNvSpPr txBox="1">
            <a:spLocks noChangeArrowheads="1"/>
          </p:cNvSpPr>
          <p:nvPr/>
        </p:nvSpPr>
        <p:spPr bwMode="auto">
          <a:xfrm>
            <a:off x="4040640" y="2225034"/>
            <a:ext cx="38304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9980" name="Text Box 44"/>
          <p:cNvSpPr txBox="1">
            <a:spLocks noChangeArrowheads="1"/>
          </p:cNvSpPr>
          <p:nvPr/>
        </p:nvSpPr>
        <p:spPr bwMode="auto">
          <a:xfrm>
            <a:off x="2105280" y="3014237"/>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19</a:t>
            </a:r>
          </a:p>
        </p:txBody>
      </p:sp>
      <p:sp>
        <p:nvSpPr>
          <p:cNvPr id="39981" name="Text Box 45"/>
          <p:cNvSpPr txBox="1">
            <a:spLocks noChangeArrowheads="1"/>
          </p:cNvSpPr>
          <p:nvPr/>
        </p:nvSpPr>
        <p:spPr bwMode="auto">
          <a:xfrm>
            <a:off x="2832480" y="2814056"/>
            <a:ext cx="5472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11</a:t>
            </a:r>
          </a:p>
        </p:txBody>
      </p:sp>
      <p:sp>
        <p:nvSpPr>
          <p:cNvPr id="39982"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9983"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Tree>
    <p:extLst>
      <p:ext uri="{BB962C8B-B14F-4D97-AF65-F5344CB8AC3E}">
        <p14:creationId xmlns:p14="http://schemas.microsoft.com/office/powerpoint/2010/main" val="42251789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0962"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0963"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0964"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0965"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0966"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0967"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68"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69"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0"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1"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2"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3"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4"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0975"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6"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7"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78"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0979"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0980"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0981"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0982"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0983"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0984"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0985"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0986"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0987"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0988"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0989"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0990"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0991"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0992"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0993"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0994"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0995"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0996" name="Text Box 36"/>
          <p:cNvSpPr txBox="1">
            <a:spLocks noChangeArrowheads="1"/>
          </p:cNvSpPr>
          <p:nvPr/>
        </p:nvSpPr>
        <p:spPr bwMode="auto">
          <a:xfrm>
            <a:off x="5391361" y="5806690"/>
            <a:ext cx="272304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3 (trans)</a:t>
            </a:r>
          </a:p>
        </p:txBody>
      </p:sp>
      <p:sp>
        <p:nvSpPr>
          <p:cNvPr id="40997" name="Text Box 37"/>
          <p:cNvSpPr txBox="1">
            <a:spLocks noChangeArrowheads="1"/>
          </p:cNvSpPr>
          <p:nvPr/>
        </p:nvSpPr>
        <p:spPr bwMode="auto">
          <a:xfrm>
            <a:off x="4236481" y="4576801"/>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0998" name="Text Box 38"/>
          <p:cNvSpPr txBox="1">
            <a:spLocks noChangeArrowheads="1"/>
          </p:cNvSpPr>
          <p:nvPr/>
        </p:nvSpPr>
        <p:spPr bwMode="auto">
          <a:xfrm>
            <a:off x="3356641" y="4674731"/>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0999"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1000" name="Text Box 40"/>
          <p:cNvSpPr txBox="1">
            <a:spLocks noChangeArrowheads="1"/>
          </p:cNvSpPr>
          <p:nvPr/>
        </p:nvSpPr>
        <p:spPr bwMode="auto">
          <a:xfrm>
            <a:off x="5806081" y="1977328"/>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1001"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1002" name="Text Box 42"/>
          <p:cNvSpPr txBox="1">
            <a:spLocks noChangeArrowheads="1"/>
          </p:cNvSpPr>
          <p:nvPr/>
        </p:nvSpPr>
        <p:spPr bwMode="auto">
          <a:xfrm>
            <a:off x="4465440" y="27478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1003" name="Text Box 43"/>
          <p:cNvSpPr txBox="1">
            <a:spLocks noChangeArrowheads="1"/>
          </p:cNvSpPr>
          <p:nvPr/>
        </p:nvSpPr>
        <p:spPr bwMode="auto">
          <a:xfrm>
            <a:off x="4040640" y="2225034"/>
            <a:ext cx="38304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1004" name="Text Box 44"/>
          <p:cNvSpPr txBox="1">
            <a:spLocks noChangeArrowheads="1"/>
          </p:cNvSpPr>
          <p:nvPr/>
        </p:nvSpPr>
        <p:spPr bwMode="auto">
          <a:xfrm>
            <a:off x="2105280" y="3014237"/>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19</a:t>
            </a:r>
          </a:p>
        </p:txBody>
      </p:sp>
      <p:sp>
        <p:nvSpPr>
          <p:cNvPr id="41005" name="Text Box 45"/>
          <p:cNvSpPr txBox="1">
            <a:spLocks noChangeArrowheads="1"/>
          </p:cNvSpPr>
          <p:nvPr/>
        </p:nvSpPr>
        <p:spPr bwMode="auto">
          <a:xfrm>
            <a:off x="2832480" y="2814056"/>
            <a:ext cx="5472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11</a:t>
            </a:r>
          </a:p>
        </p:txBody>
      </p:sp>
      <p:sp>
        <p:nvSpPr>
          <p:cNvPr id="41006"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1007"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Tree>
    <p:extLst>
      <p:ext uri="{BB962C8B-B14F-4D97-AF65-F5344CB8AC3E}">
        <p14:creationId xmlns:p14="http://schemas.microsoft.com/office/powerpoint/2010/main" val="770581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1986"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1987"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1988"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1989"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1990"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1991"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2"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3"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4"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5"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6"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7"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1998"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1999"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2000"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2001"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2002"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2003"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2004"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2005"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2006"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2007"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2008"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2009"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2010"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2011"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2012"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2013"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2014"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2015"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2016"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2017"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2018"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2019"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2020" name="Text Box 36"/>
          <p:cNvSpPr txBox="1">
            <a:spLocks noChangeArrowheads="1"/>
          </p:cNvSpPr>
          <p:nvPr/>
        </p:nvSpPr>
        <p:spPr bwMode="auto">
          <a:xfrm>
            <a:off x="5391360" y="5806690"/>
            <a:ext cx="262800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4 (start)</a:t>
            </a:r>
          </a:p>
        </p:txBody>
      </p:sp>
    </p:spTree>
    <p:extLst>
      <p:ext uri="{BB962C8B-B14F-4D97-AF65-F5344CB8AC3E}">
        <p14:creationId xmlns:p14="http://schemas.microsoft.com/office/powerpoint/2010/main" val="8408926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3010"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3011"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3012"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3013"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3014"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3015"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16"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17"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18"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19"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20"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21"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22"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3023"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24"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25"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26"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3027"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3028"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3029"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3030"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3031"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3032"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3033"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3034"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3035"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3036"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3037"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3038"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3039"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3040"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3041"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3042"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3043"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3044" name="Text Box 36"/>
          <p:cNvSpPr txBox="1">
            <a:spLocks noChangeArrowheads="1"/>
          </p:cNvSpPr>
          <p:nvPr/>
        </p:nvSpPr>
        <p:spPr bwMode="auto">
          <a:xfrm>
            <a:off x="5391360" y="5806690"/>
            <a:ext cx="278496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4 (msgs)</a:t>
            </a:r>
          </a:p>
        </p:txBody>
      </p:sp>
      <p:sp>
        <p:nvSpPr>
          <p:cNvPr id="43045" name="Text Box 37"/>
          <p:cNvSpPr txBox="1">
            <a:spLocks noChangeArrowheads="1"/>
          </p:cNvSpPr>
          <p:nvPr/>
        </p:nvSpPr>
        <p:spPr bwMode="auto">
          <a:xfrm>
            <a:off x="4236481" y="4576801"/>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3046" name="Text Box 38"/>
          <p:cNvSpPr txBox="1">
            <a:spLocks noChangeArrowheads="1"/>
          </p:cNvSpPr>
          <p:nvPr/>
        </p:nvSpPr>
        <p:spPr bwMode="auto">
          <a:xfrm>
            <a:off x="3356641" y="4674731"/>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3047"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3048" name="Text Box 40"/>
          <p:cNvSpPr txBox="1">
            <a:spLocks noChangeArrowheads="1"/>
          </p:cNvSpPr>
          <p:nvPr/>
        </p:nvSpPr>
        <p:spPr bwMode="auto">
          <a:xfrm>
            <a:off x="5806081" y="1977328"/>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3049"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3050" name="Text Box 42"/>
          <p:cNvSpPr txBox="1">
            <a:spLocks noChangeArrowheads="1"/>
          </p:cNvSpPr>
          <p:nvPr/>
        </p:nvSpPr>
        <p:spPr bwMode="auto">
          <a:xfrm>
            <a:off x="4465440" y="27478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3051" name="Text Box 43"/>
          <p:cNvSpPr txBox="1">
            <a:spLocks noChangeArrowheads="1"/>
          </p:cNvSpPr>
          <p:nvPr/>
        </p:nvSpPr>
        <p:spPr bwMode="auto">
          <a:xfrm>
            <a:off x="4040640" y="2225034"/>
            <a:ext cx="38304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3052" name="Text Box 44"/>
          <p:cNvSpPr txBox="1">
            <a:spLocks noChangeArrowheads="1"/>
          </p:cNvSpPr>
          <p:nvPr/>
        </p:nvSpPr>
        <p:spPr bwMode="auto">
          <a:xfrm>
            <a:off x="2268000" y="301423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9</a:t>
            </a:r>
          </a:p>
        </p:txBody>
      </p:sp>
      <p:sp>
        <p:nvSpPr>
          <p:cNvPr id="43053" name="Text Box 45"/>
          <p:cNvSpPr txBox="1">
            <a:spLocks noChangeArrowheads="1"/>
          </p:cNvSpPr>
          <p:nvPr/>
        </p:nvSpPr>
        <p:spPr bwMode="auto">
          <a:xfrm>
            <a:off x="2832481" y="2814056"/>
            <a:ext cx="56736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10</a:t>
            </a:r>
          </a:p>
        </p:txBody>
      </p:sp>
      <p:sp>
        <p:nvSpPr>
          <p:cNvPr id="43054"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3055"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Tree>
    <p:extLst>
      <p:ext uri="{BB962C8B-B14F-4D97-AF65-F5344CB8AC3E}">
        <p14:creationId xmlns:p14="http://schemas.microsoft.com/office/powerpoint/2010/main" val="10271448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9361" y="275070"/>
            <a:ext cx="8228160" cy="1142039"/>
          </a:xfrm>
        </p:spPr>
        <p:txBody>
          <a:bodyPr/>
          <a:lstStyle/>
          <a:p>
            <a:r>
              <a:rPr lang="en-US"/>
              <a:t>Today’s plan</a:t>
            </a:r>
          </a:p>
        </p:txBody>
      </p:sp>
      <p:sp>
        <p:nvSpPr>
          <p:cNvPr id="155651" name="Rectangle 3"/>
          <p:cNvSpPr>
            <a:spLocks noGrp="1" noChangeArrowheads="1"/>
          </p:cNvSpPr>
          <p:nvPr>
            <p:ph type="body" idx="1"/>
          </p:nvPr>
        </p:nvSpPr>
        <p:spPr>
          <a:xfrm>
            <a:off x="304800" y="1524000"/>
            <a:ext cx="8686800" cy="4877473"/>
          </a:xfrm>
        </p:spPr>
        <p:txBody>
          <a:bodyPr>
            <a:normAutofit fontScale="92500" lnSpcReduction="10000"/>
          </a:bodyPr>
          <a:lstStyle/>
          <a:p>
            <a:pPr>
              <a:lnSpc>
                <a:spcPct val="90000"/>
              </a:lnSpc>
            </a:pPr>
            <a:r>
              <a:rPr lang="en-US" sz="2800" dirty="0"/>
              <a:t>Algorithms in general synchronous </a:t>
            </a:r>
            <a:r>
              <a:rPr lang="en-US" sz="2800" dirty="0" smtClean="0"/>
              <a:t>networks, cont’d: </a:t>
            </a:r>
            <a:endParaRPr lang="en-US" sz="2800" dirty="0"/>
          </a:p>
          <a:p>
            <a:pPr lvl="1">
              <a:lnSpc>
                <a:spcPct val="90000"/>
              </a:lnSpc>
              <a:buSzPct val="75000"/>
              <a:buFont typeface="Symbol" pitchFamily="18" charset="2"/>
              <a:buChar char=""/>
            </a:pPr>
            <a:r>
              <a:rPr lang="en-US" sz="2400" dirty="0"/>
              <a:t>Shortest paths spanning </a:t>
            </a:r>
            <a:r>
              <a:rPr lang="en-US" sz="2400" dirty="0" smtClean="0"/>
              <a:t>trees</a:t>
            </a:r>
            <a:endParaRPr lang="en-US" sz="2400" dirty="0"/>
          </a:p>
          <a:p>
            <a:pPr lvl="1">
              <a:lnSpc>
                <a:spcPct val="90000"/>
              </a:lnSpc>
              <a:buSzPct val="75000"/>
              <a:buFont typeface="Symbol" pitchFamily="18" charset="2"/>
              <a:buChar char=""/>
            </a:pPr>
            <a:r>
              <a:rPr lang="en-US" sz="2400" dirty="0"/>
              <a:t>Minimum-weight spanning </a:t>
            </a:r>
            <a:r>
              <a:rPr lang="en-US" sz="2400" dirty="0" smtClean="0"/>
              <a:t>trees</a:t>
            </a:r>
            <a:endParaRPr lang="en-US" sz="2400" dirty="0"/>
          </a:p>
          <a:p>
            <a:pPr lvl="1">
              <a:lnSpc>
                <a:spcPct val="90000"/>
              </a:lnSpc>
              <a:buSzPct val="75000"/>
              <a:buFont typeface="Symbol" pitchFamily="18" charset="2"/>
              <a:buChar char=""/>
            </a:pPr>
            <a:r>
              <a:rPr lang="en-US" sz="2400" dirty="0"/>
              <a:t>Maximal independent S</a:t>
            </a:r>
            <a:r>
              <a:rPr lang="en-US" sz="2400" dirty="0" smtClean="0"/>
              <a:t>ets </a:t>
            </a:r>
            <a:r>
              <a:rPr lang="en-US" sz="2400" dirty="0"/>
              <a:t>(MIS)</a:t>
            </a:r>
          </a:p>
          <a:p>
            <a:pPr>
              <a:lnSpc>
                <a:spcPct val="90000"/>
              </a:lnSpc>
            </a:pPr>
            <a:r>
              <a:rPr lang="en-US" sz="2800" dirty="0"/>
              <a:t>Reading:  Sections </a:t>
            </a:r>
            <a:r>
              <a:rPr lang="en-US" sz="2800" dirty="0" smtClean="0"/>
              <a:t>4.3-4.5</a:t>
            </a:r>
          </a:p>
          <a:p>
            <a:pPr lvl="1"/>
            <a:r>
              <a:rPr lang="en-US" sz="2400" dirty="0">
                <a:solidFill>
                  <a:schemeClr val="accent3">
                    <a:lumMod val="50000"/>
                  </a:schemeClr>
                </a:solidFill>
              </a:rPr>
              <a:t>[</a:t>
            </a:r>
            <a:r>
              <a:rPr lang="en-US" sz="2400" dirty="0" err="1">
                <a:solidFill>
                  <a:schemeClr val="accent3">
                    <a:lumMod val="50000"/>
                  </a:schemeClr>
                </a:solidFill>
              </a:rPr>
              <a:t>Gallager</a:t>
            </a:r>
            <a:r>
              <a:rPr lang="en-US" sz="2400" dirty="0">
                <a:solidFill>
                  <a:schemeClr val="accent3">
                    <a:lumMod val="50000"/>
                  </a:schemeClr>
                </a:solidFill>
              </a:rPr>
              <a:t>, </a:t>
            </a:r>
            <a:r>
              <a:rPr lang="en-US" sz="2400" dirty="0" err="1">
                <a:solidFill>
                  <a:schemeClr val="accent3">
                    <a:lumMod val="50000"/>
                  </a:schemeClr>
                </a:solidFill>
              </a:rPr>
              <a:t>Humblet</a:t>
            </a:r>
            <a:r>
              <a:rPr lang="en-US" sz="2400" dirty="0">
                <a:solidFill>
                  <a:schemeClr val="accent3">
                    <a:lumMod val="50000"/>
                  </a:schemeClr>
                </a:solidFill>
              </a:rPr>
              <a:t>, </a:t>
            </a:r>
            <a:r>
              <a:rPr lang="en-US" sz="2400" dirty="0" err="1">
                <a:solidFill>
                  <a:schemeClr val="accent3">
                    <a:lumMod val="50000"/>
                  </a:schemeClr>
                </a:solidFill>
              </a:rPr>
              <a:t>Spira</a:t>
            </a:r>
            <a:r>
              <a:rPr lang="en-US" sz="2400" dirty="0">
                <a:solidFill>
                  <a:schemeClr val="accent3">
                    <a:lumMod val="50000"/>
                  </a:schemeClr>
                </a:solidFill>
              </a:rPr>
              <a:t>] </a:t>
            </a:r>
            <a:endParaRPr lang="en-US" sz="2400" dirty="0"/>
          </a:p>
          <a:p>
            <a:pPr lvl="1"/>
            <a:r>
              <a:rPr lang="en-US" sz="2400" dirty="0">
                <a:solidFill>
                  <a:schemeClr val="accent3">
                    <a:lumMod val="50000"/>
                  </a:schemeClr>
                </a:solidFill>
              </a:rPr>
              <a:t>[</a:t>
            </a:r>
            <a:r>
              <a:rPr lang="en-US" sz="2400" dirty="0" err="1">
                <a:solidFill>
                  <a:schemeClr val="accent3">
                    <a:lumMod val="50000"/>
                  </a:schemeClr>
                </a:solidFill>
              </a:rPr>
              <a:t>Luby</a:t>
            </a:r>
            <a:r>
              <a:rPr lang="en-US" sz="2400" dirty="0">
                <a:solidFill>
                  <a:schemeClr val="accent3">
                    <a:lumMod val="50000"/>
                  </a:schemeClr>
                </a:solidFill>
              </a:rPr>
              <a:t>] </a:t>
            </a:r>
            <a:endParaRPr lang="en-US" sz="2400" dirty="0"/>
          </a:p>
          <a:p>
            <a:pPr lvl="1"/>
            <a:r>
              <a:rPr lang="en-US" sz="2400" dirty="0">
                <a:solidFill>
                  <a:schemeClr val="accent3">
                    <a:lumMod val="50000"/>
                  </a:schemeClr>
                </a:solidFill>
              </a:rPr>
              <a:t>[</a:t>
            </a:r>
            <a:r>
              <a:rPr lang="en-US" sz="2400" dirty="0" err="1">
                <a:solidFill>
                  <a:schemeClr val="accent3">
                    <a:lumMod val="50000"/>
                  </a:schemeClr>
                </a:solidFill>
              </a:rPr>
              <a:t>Metivier</a:t>
            </a:r>
            <a:r>
              <a:rPr lang="en-US" sz="2400" dirty="0">
                <a:solidFill>
                  <a:schemeClr val="accent3">
                    <a:lumMod val="50000"/>
                  </a:schemeClr>
                </a:solidFill>
              </a:rPr>
              <a:t>, Robson,…] </a:t>
            </a:r>
            <a:endParaRPr lang="en-US" sz="2400" dirty="0"/>
          </a:p>
          <a:p>
            <a:pPr marL="0" indent="0">
              <a:lnSpc>
                <a:spcPct val="90000"/>
              </a:lnSpc>
              <a:buNone/>
            </a:pPr>
            <a:endParaRPr lang="en-US" dirty="0"/>
          </a:p>
          <a:p>
            <a:pPr>
              <a:lnSpc>
                <a:spcPct val="90000"/>
              </a:lnSpc>
            </a:pPr>
            <a:r>
              <a:rPr lang="en-US" sz="2800" dirty="0" smtClean="0">
                <a:solidFill>
                  <a:srgbClr val="990000"/>
                </a:solidFill>
              </a:rPr>
              <a:t>Next time:  </a:t>
            </a:r>
            <a:r>
              <a:rPr lang="en-US" sz="2800" dirty="0" smtClean="0"/>
              <a:t>(Stephan </a:t>
            </a:r>
            <a:r>
              <a:rPr lang="en-US" sz="2800" dirty="0" err="1" smtClean="0"/>
              <a:t>Holzer</a:t>
            </a:r>
            <a:r>
              <a:rPr lang="en-US" sz="2800" dirty="0" smtClean="0"/>
              <a:t>):</a:t>
            </a:r>
            <a:endParaRPr lang="en-US" sz="2800" dirty="0"/>
          </a:p>
          <a:p>
            <a:pPr lvl="1">
              <a:lnSpc>
                <a:spcPct val="90000"/>
              </a:lnSpc>
            </a:pPr>
            <a:r>
              <a:rPr lang="en-US" sz="2400" dirty="0" smtClean="0"/>
              <a:t>Maximal Independent Sets, cont’d</a:t>
            </a:r>
          </a:p>
          <a:p>
            <a:pPr lvl="1">
              <a:lnSpc>
                <a:spcPct val="90000"/>
              </a:lnSpc>
            </a:pPr>
            <a:r>
              <a:rPr lang="en-US" sz="2400" dirty="0" smtClean="0"/>
              <a:t>Graph coloring</a:t>
            </a:r>
            <a:endParaRPr lang="en-US" sz="2400" dirty="0"/>
          </a:p>
          <a:p>
            <a:pPr lvl="1">
              <a:lnSpc>
                <a:spcPct val="90000"/>
              </a:lnSpc>
            </a:pPr>
            <a:r>
              <a:rPr lang="en-US" sz="2400" dirty="0"/>
              <a:t>Reading: </a:t>
            </a:r>
            <a:r>
              <a:rPr lang="en-US" sz="2400" dirty="0" smtClean="0"/>
              <a:t> Peleg, Chapters 7 and 8</a:t>
            </a:r>
            <a:r>
              <a:rPr lang="en-US" sz="2400" dirty="0"/>
              <a:t>;</a:t>
            </a:r>
            <a:r>
              <a:rPr lang="en-US" sz="2400" dirty="0" smtClean="0"/>
              <a:t> related papers</a:t>
            </a:r>
            <a:endParaRPr lang="en-US" sz="2400" dirty="0"/>
          </a:p>
        </p:txBody>
      </p:sp>
    </p:spTree>
    <p:extLst>
      <p:ext uri="{BB962C8B-B14F-4D97-AF65-F5344CB8AC3E}">
        <p14:creationId xmlns:p14="http://schemas.microsoft.com/office/powerpoint/2010/main" val="2105661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4034"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4035"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4036"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4037"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4038"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4039"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0"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1"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2"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3"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4"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5"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6"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4047"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8"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49"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50"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4051"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4052"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4053"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4054"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4055"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4056"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4057"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4058"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4059"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4060"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4061"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4062"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4063"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4064"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4065"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4066"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4067"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4068" name="Text Box 36"/>
          <p:cNvSpPr txBox="1">
            <a:spLocks noChangeArrowheads="1"/>
          </p:cNvSpPr>
          <p:nvPr/>
        </p:nvSpPr>
        <p:spPr bwMode="auto">
          <a:xfrm>
            <a:off x="5391361" y="5806690"/>
            <a:ext cx="272304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4 (trans)</a:t>
            </a:r>
          </a:p>
        </p:txBody>
      </p:sp>
      <p:sp>
        <p:nvSpPr>
          <p:cNvPr id="44069" name="Text Box 37"/>
          <p:cNvSpPr txBox="1">
            <a:spLocks noChangeArrowheads="1"/>
          </p:cNvSpPr>
          <p:nvPr/>
        </p:nvSpPr>
        <p:spPr bwMode="auto">
          <a:xfrm>
            <a:off x="4236481" y="4576801"/>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4070" name="Text Box 38"/>
          <p:cNvSpPr txBox="1">
            <a:spLocks noChangeArrowheads="1"/>
          </p:cNvSpPr>
          <p:nvPr/>
        </p:nvSpPr>
        <p:spPr bwMode="auto">
          <a:xfrm>
            <a:off x="3356641" y="4674731"/>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4071"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4072" name="Text Box 40"/>
          <p:cNvSpPr txBox="1">
            <a:spLocks noChangeArrowheads="1"/>
          </p:cNvSpPr>
          <p:nvPr/>
        </p:nvSpPr>
        <p:spPr bwMode="auto">
          <a:xfrm>
            <a:off x="5806081" y="1977328"/>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4073"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4074" name="Text Box 42"/>
          <p:cNvSpPr txBox="1">
            <a:spLocks noChangeArrowheads="1"/>
          </p:cNvSpPr>
          <p:nvPr/>
        </p:nvSpPr>
        <p:spPr bwMode="auto">
          <a:xfrm>
            <a:off x="4465440" y="27478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4075" name="Text Box 43"/>
          <p:cNvSpPr txBox="1">
            <a:spLocks noChangeArrowheads="1"/>
          </p:cNvSpPr>
          <p:nvPr/>
        </p:nvSpPr>
        <p:spPr bwMode="auto">
          <a:xfrm>
            <a:off x="4040640" y="2225034"/>
            <a:ext cx="38304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4076" name="Text Box 44"/>
          <p:cNvSpPr txBox="1">
            <a:spLocks noChangeArrowheads="1"/>
          </p:cNvSpPr>
          <p:nvPr/>
        </p:nvSpPr>
        <p:spPr bwMode="auto">
          <a:xfrm>
            <a:off x="2268000" y="301423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9</a:t>
            </a:r>
          </a:p>
        </p:txBody>
      </p:sp>
      <p:sp>
        <p:nvSpPr>
          <p:cNvPr id="44077" name="Text Box 45"/>
          <p:cNvSpPr txBox="1">
            <a:spLocks noChangeArrowheads="1"/>
          </p:cNvSpPr>
          <p:nvPr/>
        </p:nvSpPr>
        <p:spPr bwMode="auto">
          <a:xfrm>
            <a:off x="2832481" y="2814056"/>
            <a:ext cx="56736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10</a:t>
            </a:r>
          </a:p>
        </p:txBody>
      </p:sp>
      <p:sp>
        <p:nvSpPr>
          <p:cNvPr id="44078"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4079"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Tree>
    <p:extLst>
      <p:ext uri="{BB962C8B-B14F-4D97-AF65-F5344CB8AC3E}">
        <p14:creationId xmlns:p14="http://schemas.microsoft.com/office/powerpoint/2010/main" val="13451350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5058"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5059"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5060"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5061"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5062"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5063"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64"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65"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66"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67"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68"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69"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70"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5071"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72"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73"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74"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5075"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5076"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5077"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5078"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5079"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5080"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5081"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5082"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5083"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5084"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5085"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5086"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5087"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5088"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5089"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5090"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5091"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5092" name="Text Box 36"/>
          <p:cNvSpPr txBox="1">
            <a:spLocks noChangeArrowheads="1"/>
          </p:cNvSpPr>
          <p:nvPr/>
        </p:nvSpPr>
        <p:spPr bwMode="auto">
          <a:xfrm>
            <a:off x="5391360" y="5806690"/>
            <a:ext cx="262800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5 (start)</a:t>
            </a:r>
          </a:p>
        </p:txBody>
      </p:sp>
    </p:spTree>
    <p:extLst>
      <p:ext uri="{BB962C8B-B14F-4D97-AF65-F5344CB8AC3E}">
        <p14:creationId xmlns:p14="http://schemas.microsoft.com/office/powerpoint/2010/main" val="3876419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6082"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6083"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6084"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6085"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6086"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6087"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88"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89"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0"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1"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2"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3"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4"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6095"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6"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7"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098"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6099"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6100"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6101"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6102"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6103"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6104"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6105"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6106"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6107"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6108"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6109"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6110"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6111"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6112"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6113"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6114"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6115"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6116" name="Text Box 36"/>
          <p:cNvSpPr txBox="1">
            <a:spLocks noChangeArrowheads="1"/>
          </p:cNvSpPr>
          <p:nvPr/>
        </p:nvSpPr>
        <p:spPr bwMode="auto">
          <a:xfrm>
            <a:off x="5391360" y="5806690"/>
            <a:ext cx="278496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5 (msgs)</a:t>
            </a:r>
          </a:p>
        </p:txBody>
      </p:sp>
      <p:sp>
        <p:nvSpPr>
          <p:cNvPr id="46117" name="Text Box 37"/>
          <p:cNvSpPr txBox="1">
            <a:spLocks noChangeArrowheads="1"/>
          </p:cNvSpPr>
          <p:nvPr/>
        </p:nvSpPr>
        <p:spPr bwMode="auto">
          <a:xfrm>
            <a:off x="4236481" y="4576801"/>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6118" name="Text Box 38"/>
          <p:cNvSpPr txBox="1">
            <a:spLocks noChangeArrowheads="1"/>
          </p:cNvSpPr>
          <p:nvPr/>
        </p:nvSpPr>
        <p:spPr bwMode="auto">
          <a:xfrm>
            <a:off x="3356641" y="4674731"/>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6119"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6120" name="Text Box 40"/>
          <p:cNvSpPr txBox="1">
            <a:spLocks noChangeArrowheads="1"/>
          </p:cNvSpPr>
          <p:nvPr/>
        </p:nvSpPr>
        <p:spPr bwMode="auto">
          <a:xfrm>
            <a:off x="5806081" y="1977328"/>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6121"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6122" name="Text Box 42"/>
          <p:cNvSpPr txBox="1">
            <a:spLocks noChangeArrowheads="1"/>
          </p:cNvSpPr>
          <p:nvPr/>
        </p:nvSpPr>
        <p:spPr bwMode="auto">
          <a:xfrm>
            <a:off x="4465440" y="27478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6123" name="Text Box 43"/>
          <p:cNvSpPr txBox="1">
            <a:spLocks noChangeArrowheads="1"/>
          </p:cNvSpPr>
          <p:nvPr/>
        </p:nvSpPr>
        <p:spPr bwMode="auto">
          <a:xfrm>
            <a:off x="4040640" y="2225034"/>
            <a:ext cx="38304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6124" name="Text Box 44"/>
          <p:cNvSpPr txBox="1">
            <a:spLocks noChangeArrowheads="1"/>
          </p:cNvSpPr>
          <p:nvPr/>
        </p:nvSpPr>
        <p:spPr bwMode="auto">
          <a:xfrm>
            <a:off x="2268000" y="301423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9</a:t>
            </a:r>
          </a:p>
        </p:txBody>
      </p:sp>
      <p:sp>
        <p:nvSpPr>
          <p:cNvPr id="46125" name="Text Box 45"/>
          <p:cNvSpPr txBox="1">
            <a:spLocks noChangeArrowheads="1"/>
          </p:cNvSpPr>
          <p:nvPr/>
        </p:nvSpPr>
        <p:spPr bwMode="auto">
          <a:xfrm>
            <a:off x="2832481" y="2814056"/>
            <a:ext cx="56736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10</a:t>
            </a:r>
          </a:p>
        </p:txBody>
      </p:sp>
      <p:sp>
        <p:nvSpPr>
          <p:cNvPr id="46126"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6127"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Tree>
    <p:extLst>
      <p:ext uri="{BB962C8B-B14F-4D97-AF65-F5344CB8AC3E}">
        <p14:creationId xmlns:p14="http://schemas.microsoft.com/office/powerpoint/2010/main" val="32960485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7106"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7107"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7108"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7109"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7110"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7111"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2"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3"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4"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5"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6"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7"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18"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7119"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20"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21"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22"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7123"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7124"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7125"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7126"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7127"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7128"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7129"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7130"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7131"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7132"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7133"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7134"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7135"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7136"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7137"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7138"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7139"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7140" name="Text Box 36"/>
          <p:cNvSpPr txBox="1">
            <a:spLocks noChangeArrowheads="1"/>
          </p:cNvSpPr>
          <p:nvPr/>
        </p:nvSpPr>
        <p:spPr bwMode="auto">
          <a:xfrm>
            <a:off x="5391361" y="5806690"/>
            <a:ext cx="272304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5 (trans)</a:t>
            </a:r>
          </a:p>
        </p:txBody>
      </p:sp>
      <p:sp>
        <p:nvSpPr>
          <p:cNvPr id="47141" name="Text Box 37"/>
          <p:cNvSpPr txBox="1">
            <a:spLocks noChangeArrowheads="1"/>
          </p:cNvSpPr>
          <p:nvPr/>
        </p:nvSpPr>
        <p:spPr bwMode="auto">
          <a:xfrm>
            <a:off x="4236481" y="4576801"/>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7142" name="Text Box 38"/>
          <p:cNvSpPr txBox="1">
            <a:spLocks noChangeArrowheads="1"/>
          </p:cNvSpPr>
          <p:nvPr/>
        </p:nvSpPr>
        <p:spPr bwMode="auto">
          <a:xfrm>
            <a:off x="3356641" y="4674731"/>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7143" name="Text Box 39"/>
          <p:cNvSpPr txBox="1">
            <a:spLocks noChangeArrowheads="1"/>
          </p:cNvSpPr>
          <p:nvPr/>
        </p:nvSpPr>
        <p:spPr bwMode="auto">
          <a:xfrm>
            <a:off x="5739841" y="424988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7144" name="Text Box 40"/>
          <p:cNvSpPr txBox="1">
            <a:spLocks noChangeArrowheads="1"/>
          </p:cNvSpPr>
          <p:nvPr/>
        </p:nvSpPr>
        <p:spPr bwMode="auto">
          <a:xfrm>
            <a:off x="5806081" y="1977328"/>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7145" name="Text Box 41"/>
          <p:cNvSpPr txBox="1">
            <a:spLocks noChangeArrowheads="1"/>
          </p:cNvSpPr>
          <p:nvPr/>
        </p:nvSpPr>
        <p:spPr bwMode="auto">
          <a:xfrm>
            <a:off x="5510880" y="2553389"/>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7146" name="Text Box 42"/>
          <p:cNvSpPr txBox="1">
            <a:spLocks noChangeArrowheads="1"/>
          </p:cNvSpPr>
          <p:nvPr/>
        </p:nvSpPr>
        <p:spPr bwMode="auto">
          <a:xfrm>
            <a:off x="4465440" y="27478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7147" name="Text Box 43"/>
          <p:cNvSpPr txBox="1">
            <a:spLocks noChangeArrowheads="1"/>
          </p:cNvSpPr>
          <p:nvPr/>
        </p:nvSpPr>
        <p:spPr bwMode="auto">
          <a:xfrm>
            <a:off x="4040640" y="2225034"/>
            <a:ext cx="38304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7148" name="Text Box 44"/>
          <p:cNvSpPr txBox="1">
            <a:spLocks noChangeArrowheads="1"/>
          </p:cNvSpPr>
          <p:nvPr/>
        </p:nvSpPr>
        <p:spPr bwMode="auto">
          <a:xfrm>
            <a:off x="2268000" y="3014237"/>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9</a:t>
            </a:r>
          </a:p>
        </p:txBody>
      </p:sp>
      <p:sp>
        <p:nvSpPr>
          <p:cNvPr id="47149" name="Text Box 45"/>
          <p:cNvSpPr txBox="1">
            <a:spLocks noChangeArrowheads="1"/>
          </p:cNvSpPr>
          <p:nvPr/>
        </p:nvSpPr>
        <p:spPr bwMode="auto">
          <a:xfrm>
            <a:off x="2832481" y="2814056"/>
            <a:ext cx="56736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10</a:t>
            </a:r>
          </a:p>
        </p:txBody>
      </p:sp>
      <p:sp>
        <p:nvSpPr>
          <p:cNvPr id="47150" name="Text Box 46"/>
          <p:cNvSpPr txBox="1">
            <a:spLocks noChangeArrowheads="1"/>
          </p:cNvSpPr>
          <p:nvPr/>
        </p:nvSpPr>
        <p:spPr bwMode="auto">
          <a:xfrm>
            <a:off x="3525120" y="3113607"/>
            <a:ext cx="38592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7151" name="Text Box 47"/>
          <p:cNvSpPr txBox="1">
            <a:spLocks noChangeArrowheads="1"/>
          </p:cNvSpPr>
          <p:nvPr/>
        </p:nvSpPr>
        <p:spPr bwMode="auto">
          <a:xfrm>
            <a:off x="5290561" y="3277785"/>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Tree>
    <p:extLst>
      <p:ext uri="{BB962C8B-B14F-4D97-AF65-F5344CB8AC3E}">
        <p14:creationId xmlns:p14="http://schemas.microsoft.com/office/powerpoint/2010/main" val="1895046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48130"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48131"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48132"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48133"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48134"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48135"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36"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37"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38"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39"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40"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41"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42"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48143"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44"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45"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46"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48147"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48148"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48149"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48150"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48151"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48152"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48153"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48154"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48155"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48156"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48157"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48158"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48159"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48160"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48161"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48162"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48163"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
        <p:nvSpPr>
          <p:cNvPr id="48164" name="Text Box 36"/>
          <p:cNvSpPr txBox="1">
            <a:spLocks noChangeArrowheads="1"/>
          </p:cNvSpPr>
          <p:nvPr/>
        </p:nvSpPr>
        <p:spPr bwMode="auto">
          <a:xfrm>
            <a:off x="5391360" y="5806690"/>
            <a:ext cx="302976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End configuration</a:t>
            </a:r>
          </a:p>
        </p:txBody>
      </p:sp>
    </p:spTree>
    <p:extLst>
      <p:ext uri="{BB962C8B-B14F-4D97-AF65-F5344CB8AC3E}">
        <p14:creationId xmlns:p14="http://schemas.microsoft.com/office/powerpoint/2010/main" val="26574225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457920" y="275070"/>
            <a:ext cx="8231040" cy="1143480"/>
          </a:xfrm>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Correctness</a:t>
            </a:r>
          </a:p>
        </p:txBody>
      </p:sp>
      <mc:AlternateContent xmlns:mc="http://schemas.openxmlformats.org/markup-compatibility/2006" xmlns:a14="http://schemas.microsoft.com/office/drawing/2010/main">
        <mc:Choice Requires="a14">
          <p:sp>
            <p:nvSpPr>
              <p:cNvPr id="51202" name="Rectangle 2"/>
              <p:cNvSpPr>
                <a:spLocks noGrp="1" noChangeArrowheads="1"/>
              </p:cNvSpPr>
              <p:nvPr>
                <p:ph type="body" idx="1"/>
              </p:nvPr>
            </p:nvSpPr>
            <p:spPr>
              <a:xfrm>
                <a:off x="304800" y="1600009"/>
                <a:ext cx="8611680" cy="3962591"/>
              </a:xfrm>
              <a:ln/>
              <a:extLst>
                <a:ext uri="{91240B29-F687-4F45-9708-019B960494DF}">
                  <a14:hiddenLine w="9525">
                    <a:solidFill>
                      <a:srgbClr val="000000"/>
                    </a:solidFill>
                    <a:round/>
                    <a:headEnd/>
                    <a:tailEnd/>
                  </a14:hiddenLine>
                </a:ext>
              </a:extLst>
            </p:spPr>
            <p:txBody>
              <a:bodyPr lIns="0" tIns="0" rIns="0" bIns="0">
                <a:normAutofit fontScale="92500"/>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S</a:t>
                </a:r>
                <a:r>
                  <a:rPr lang="en-US" dirty="0" smtClean="0"/>
                  <a:t>how </a:t>
                </a:r>
                <a:r>
                  <a:rPr lang="en-US" dirty="0"/>
                  <a:t>that, </a:t>
                </a:r>
                <a:r>
                  <a:rPr lang="en-US" dirty="0" smtClean="0"/>
                  <a:t>just after </a:t>
                </a:r>
                <a:r>
                  <a:rPr lang="en-US" dirty="0"/>
                  <a:t>round </a:t>
                </a:r>
                <a14:m>
                  <m:oMath xmlns:m="http://schemas.openxmlformats.org/officeDocument/2006/math">
                    <m:r>
                      <a:rPr lang="en-US" i="1" dirty="0" smtClean="0">
                        <a:latin typeface="Cambria Math"/>
                      </a:rPr>
                      <m:t>𝑛</m:t>
                    </m:r>
                    <m:r>
                      <a:rPr lang="en-US" i="1" dirty="0" smtClean="0">
                        <a:latin typeface="Cambria Math"/>
                      </a:rPr>
                      <m:t>−1</m:t>
                    </m:r>
                  </m:oMath>
                </a14:m>
                <a:r>
                  <a:rPr lang="en-US" dirty="0"/>
                  <a:t>, for each process </a:t>
                </a:r>
                <a14:m>
                  <m:oMath xmlns:m="http://schemas.openxmlformats.org/officeDocument/2006/math">
                    <m:r>
                      <a:rPr lang="en-US" i="1" dirty="0" smtClean="0">
                        <a:latin typeface="Cambria Math"/>
                      </a:rPr>
                      <m:t>𝑖</m:t>
                    </m:r>
                  </m:oMath>
                </a14:m>
                <a:r>
                  <a:rPr lang="en-US" dirty="0"/>
                  <a:t>:</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1">
                            <a:lumMod val="75000"/>
                          </a:schemeClr>
                        </a:solidFill>
                        <a:latin typeface="Cambria Math"/>
                      </a:rPr>
                      <m:t>𝑑𝑖𝑠𝑡</m:t>
                    </m:r>
                    <m:r>
                      <a:rPr lang="en-US" i="1" baseline="-33000" dirty="0" err="1" smtClean="0">
                        <a:solidFill>
                          <a:schemeClr val="tx1"/>
                        </a:solidFill>
                        <a:latin typeface="Cambria Math"/>
                      </a:rPr>
                      <m:t>𝑖</m:t>
                    </m:r>
                    <m:r>
                      <a:rPr lang="en-US" i="1" dirty="0" smtClean="0">
                        <a:latin typeface="Cambria Math"/>
                      </a:rPr>
                      <m:t> =</m:t>
                    </m:r>
                  </m:oMath>
                </a14:m>
                <a:r>
                  <a:rPr lang="en-US" dirty="0" smtClean="0"/>
                  <a:t> distance </a:t>
                </a:r>
                <a:r>
                  <a:rPr lang="en-US" dirty="0"/>
                  <a:t>from </a:t>
                </a:r>
                <a14:m>
                  <m:oMath xmlns:m="http://schemas.openxmlformats.org/officeDocument/2006/math">
                    <m:r>
                      <a:rPr lang="en-US" i="1" dirty="0" smtClean="0">
                        <a:latin typeface="Cambria Math"/>
                      </a:rPr>
                      <m:t>𝑖</m:t>
                    </m:r>
                    <m:r>
                      <a:rPr lang="en-US" i="1" baseline="-33000" dirty="0" smtClean="0">
                        <a:latin typeface="Cambria Math"/>
                      </a:rPr>
                      <m:t>0</m:t>
                    </m:r>
                  </m:oMath>
                </a14:m>
                <a:r>
                  <a:rPr lang="en-US" baseline="-33000" dirty="0" smtClean="0"/>
                  <a:t> </a:t>
                </a:r>
                <a:r>
                  <a:rPr lang="en-US" dirty="0" smtClean="0"/>
                  <a:t>to </a:t>
                </a:r>
                <a14:m>
                  <m:oMath xmlns:m="http://schemas.openxmlformats.org/officeDocument/2006/math">
                    <m:r>
                      <a:rPr lang="en-US" i="1" dirty="0">
                        <a:latin typeface="Cambria Math"/>
                      </a:rPr>
                      <m:t>𝑖</m:t>
                    </m:r>
                    <m:r>
                      <a:rPr lang="en-US" b="0" i="0" dirty="0" smtClean="0">
                        <a:latin typeface="Cambria Math"/>
                      </a:rPr>
                      <m:t>.</m:t>
                    </m:r>
                  </m:oMath>
                </a14:m>
                <a:endParaRPr lang="en-US" baseline="-33000" dirty="0"/>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1">
                            <a:lumMod val="75000"/>
                          </a:schemeClr>
                        </a:solidFill>
                        <a:latin typeface="Cambria Math"/>
                      </a:rPr>
                      <m:t>𝑝𝑎𝑟𝑒𝑛𝑡</m:t>
                    </m:r>
                    <m:r>
                      <a:rPr lang="en-US" i="1" baseline="-33000" dirty="0" smtClean="0">
                        <a:solidFill>
                          <a:schemeClr val="tx1"/>
                        </a:solidFill>
                        <a:latin typeface="Cambria Math"/>
                      </a:rPr>
                      <m:t>𝑖</m:t>
                    </m:r>
                    <m:r>
                      <a:rPr lang="en-US" i="1" dirty="0">
                        <a:latin typeface="Cambria Math"/>
                      </a:rPr>
                      <m:t> = </m:t>
                    </m:r>
                  </m:oMath>
                </a14:m>
                <a:r>
                  <a:rPr lang="en-US" dirty="0"/>
                  <a:t>predecessor on </a:t>
                </a:r>
                <a:r>
                  <a:rPr lang="en-US" dirty="0" smtClean="0"/>
                  <a:t>a shortest </a:t>
                </a:r>
                <a:r>
                  <a:rPr lang="en-US" dirty="0"/>
                  <a:t>path from </a:t>
                </a:r>
                <a14:m>
                  <m:oMath xmlns:m="http://schemas.openxmlformats.org/officeDocument/2006/math">
                    <m:r>
                      <a:rPr lang="en-US" i="1" dirty="0" smtClean="0">
                        <a:latin typeface="Cambria Math"/>
                      </a:rPr>
                      <m:t>𝑖</m:t>
                    </m:r>
                    <m:r>
                      <a:rPr lang="en-US" i="1" baseline="-33000" dirty="0">
                        <a:latin typeface="Cambria Math"/>
                      </a:rPr>
                      <m:t>0</m:t>
                    </m:r>
                  </m:oMath>
                </a14:m>
                <a:r>
                  <a:rPr lang="en-US" baseline="-33000" dirty="0" smtClean="0"/>
                  <a:t> </a:t>
                </a:r>
                <a:r>
                  <a:rPr lang="en-US" dirty="0"/>
                  <a:t>to </a:t>
                </a:r>
                <a14:m>
                  <m:oMath xmlns:m="http://schemas.openxmlformats.org/officeDocument/2006/math">
                    <m:r>
                      <a:rPr lang="en-US" i="1" dirty="0">
                        <a:latin typeface="Cambria Math"/>
                      </a:rPr>
                      <m:t>𝑖</m:t>
                    </m:r>
                    <m:r>
                      <a:rPr lang="en-US" dirty="0">
                        <a:latin typeface="Cambria Math"/>
                      </a:rPr>
                      <m:t>.</m:t>
                    </m:r>
                  </m:oMath>
                </a14:m>
                <a:endParaRPr lang="en-US" baseline="-33000" dirty="0"/>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baseline="-33000" dirty="0"/>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solidFill>
                      <a:srgbClr val="990000"/>
                    </a:solidFill>
                  </a:rPr>
                  <a:t>Proof:</a:t>
                </a:r>
              </a:p>
              <a:p>
                <a:pPr marL="781932" lvl="1" indent="-25920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Induction on the number </a:t>
                </a:r>
                <a14:m>
                  <m:oMath xmlns:m="http://schemas.openxmlformats.org/officeDocument/2006/math">
                    <m:r>
                      <a:rPr lang="en-US" i="1" dirty="0" smtClean="0">
                        <a:latin typeface="Cambria Math"/>
                      </a:rPr>
                      <m:t>𝑟</m:t>
                    </m:r>
                  </m:oMath>
                </a14:m>
                <a:r>
                  <a:rPr lang="en-US" dirty="0"/>
                  <a:t> of </a:t>
                </a:r>
                <a:r>
                  <a:rPr lang="en-US" dirty="0" smtClean="0"/>
                  <a:t>rounds?</a:t>
                </a:r>
                <a:endParaRPr lang="en-US" dirty="0"/>
              </a:p>
              <a:p>
                <a:pPr marL="781932" lvl="1" indent="-25920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But what </a:t>
                </a:r>
                <a:r>
                  <a:rPr lang="en-US" dirty="0"/>
                  <a:t>statement should we prove about the situation after </a:t>
                </a:r>
                <a14:m>
                  <m:oMath xmlns:m="http://schemas.openxmlformats.org/officeDocument/2006/math">
                    <m:r>
                      <a:rPr lang="en-US" i="1" dirty="0" smtClean="0">
                        <a:latin typeface="Cambria Math"/>
                      </a:rPr>
                      <m:t>𝑟</m:t>
                    </m:r>
                    <m:r>
                      <a:rPr lang="en-US" i="1" dirty="0" smtClean="0">
                        <a:latin typeface="Cambria Math"/>
                      </a:rPr>
                      <m:t> </m:t>
                    </m:r>
                  </m:oMath>
                </a14:m>
                <a:r>
                  <a:rPr lang="en-US" dirty="0"/>
                  <a:t>rounds?</a:t>
                </a:r>
              </a:p>
            </p:txBody>
          </p:sp>
        </mc:Choice>
        <mc:Fallback xmlns="">
          <p:sp>
            <p:nvSpPr>
              <p:cNvPr id="51202" name="Rectangle 2"/>
              <p:cNvSpPr>
                <a:spLocks noGrp="1" noRot="1" noChangeAspect="1" noMove="1" noResize="1" noEditPoints="1" noAdjustHandles="1" noChangeArrowheads="1" noChangeShapeType="1" noTextEdit="1"/>
              </p:cNvSpPr>
              <p:nvPr>
                <p:ph type="body" idx="1"/>
              </p:nvPr>
            </p:nvSpPr>
            <p:spPr>
              <a:xfrm>
                <a:off x="304800" y="1600009"/>
                <a:ext cx="8611680" cy="3962591"/>
              </a:xfrm>
              <a:blipFill rotWithShape="1">
                <a:blip r:embed="rId3"/>
                <a:stretch>
                  <a:fillRect t="-2919" r="-191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4311615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24800" y="0"/>
            <a:ext cx="8229600" cy="1142040"/>
          </a:xfrm>
        </p:spPr>
        <p:txBody>
          <a:bodyPr/>
          <a:lstStyle/>
          <a:p>
            <a:r>
              <a:rPr lang="en-US"/>
              <a:t>Correctness</a:t>
            </a:r>
          </a:p>
        </p:txBody>
      </p:sp>
      <mc:AlternateContent xmlns:mc="http://schemas.openxmlformats.org/markup-compatibility/2006" xmlns:a14="http://schemas.microsoft.com/office/drawing/2010/main">
        <mc:Choice Requires="a14">
          <p:sp>
            <p:nvSpPr>
              <p:cNvPr id="179203" name="Rectangle 3"/>
              <p:cNvSpPr>
                <a:spLocks noGrp="1" noChangeArrowheads="1"/>
              </p:cNvSpPr>
              <p:nvPr>
                <p:ph type="body" idx="1"/>
              </p:nvPr>
            </p:nvSpPr>
            <p:spPr>
              <a:xfrm>
                <a:off x="286560" y="1219200"/>
                <a:ext cx="8570880" cy="5458781"/>
              </a:xfrm>
            </p:spPr>
            <p:txBody>
              <a:bodyPr>
                <a:normAutofit/>
              </a:bodyPr>
              <a:lstStyle/>
              <a:p>
                <a:pPr>
                  <a:lnSpc>
                    <a:spcPct val="90000"/>
                  </a:lnSpc>
                  <a:buSzPct val="45000"/>
                  <a:buFont typeface="Wingdings" pitchFamily="2" charset="2"/>
                  <a:buChar char=""/>
                </a:pPr>
                <a:r>
                  <a:rPr lang="en-US" sz="2600" dirty="0" smtClean="0">
                    <a:solidFill>
                      <a:srgbClr val="990000"/>
                    </a:solidFill>
                  </a:rPr>
                  <a:t>Key invariant:</a:t>
                </a:r>
                <a:r>
                  <a:rPr lang="en-US" sz="2600" dirty="0"/>
                  <a:t>  After </a:t>
                </a:r>
                <a14:m>
                  <m:oMath xmlns:m="http://schemas.openxmlformats.org/officeDocument/2006/math">
                    <m:r>
                      <a:rPr lang="en-US" sz="2600" i="1" dirty="0" smtClean="0">
                        <a:latin typeface="Cambria Math"/>
                      </a:rPr>
                      <m:t>𝑟</m:t>
                    </m:r>
                  </m:oMath>
                </a14:m>
                <a:r>
                  <a:rPr lang="en-US" sz="2600" dirty="0"/>
                  <a:t> rounds:</a:t>
                </a:r>
              </a:p>
              <a:p>
                <a:pPr lvl="1">
                  <a:lnSpc>
                    <a:spcPct val="90000"/>
                  </a:lnSpc>
                  <a:buSzPct val="75000"/>
                  <a:buFont typeface="Symbol" pitchFamily="18" charset="2"/>
                  <a:buChar char=""/>
                </a:pPr>
                <a:r>
                  <a:rPr lang="en-US" sz="2200" dirty="0"/>
                  <a:t>Every process </a:t>
                </a:r>
                <a14:m>
                  <m:oMath xmlns:m="http://schemas.openxmlformats.org/officeDocument/2006/math">
                    <m:r>
                      <a:rPr lang="en-US" sz="2200" i="1" dirty="0" smtClean="0">
                        <a:latin typeface="Cambria Math"/>
                      </a:rPr>
                      <m:t>𝑖</m:t>
                    </m:r>
                  </m:oMath>
                </a14:m>
                <a:r>
                  <a:rPr lang="en-US" sz="2200" dirty="0"/>
                  <a:t> has its </a:t>
                </a:r>
                <a14:m>
                  <m:oMath xmlns:m="http://schemas.openxmlformats.org/officeDocument/2006/math">
                    <m:r>
                      <a:rPr lang="en-US" sz="2200" i="1" dirty="0" smtClean="0">
                        <a:solidFill>
                          <a:schemeClr val="accent1">
                            <a:lumMod val="75000"/>
                          </a:schemeClr>
                        </a:solidFill>
                        <a:latin typeface="Cambria Math"/>
                      </a:rPr>
                      <m:t>𝑑𝑖𝑠𝑡</m:t>
                    </m:r>
                    <m:r>
                      <a:rPr lang="en-US" sz="2200" i="1" dirty="0">
                        <a:solidFill>
                          <a:schemeClr val="accent1">
                            <a:lumMod val="75000"/>
                          </a:schemeClr>
                        </a:solidFill>
                        <a:latin typeface="Cambria Math"/>
                      </a:rPr>
                      <m:t> </m:t>
                    </m:r>
                  </m:oMath>
                </a14:m>
                <a:r>
                  <a:rPr lang="en-US" sz="2200" dirty="0"/>
                  <a:t>and </a:t>
                </a:r>
                <a14:m>
                  <m:oMath xmlns:m="http://schemas.openxmlformats.org/officeDocument/2006/math">
                    <m:r>
                      <a:rPr lang="en-US" sz="2200" i="1" dirty="0" smtClean="0">
                        <a:solidFill>
                          <a:schemeClr val="accent1">
                            <a:lumMod val="75000"/>
                          </a:schemeClr>
                        </a:solidFill>
                        <a:latin typeface="Cambria Math"/>
                      </a:rPr>
                      <m:t>𝑝𝑎𝑟𝑒𝑛𝑡</m:t>
                    </m:r>
                  </m:oMath>
                </a14:m>
                <a:r>
                  <a:rPr lang="en-US" sz="2200" dirty="0"/>
                  <a:t> corresponding to a shortest path from </a:t>
                </a:r>
                <a14:m>
                  <m:oMath xmlns:m="http://schemas.openxmlformats.org/officeDocument/2006/math">
                    <m:r>
                      <a:rPr lang="en-US" sz="2200" i="1" dirty="0" smtClean="0">
                        <a:latin typeface="Cambria Math"/>
                      </a:rPr>
                      <m:t>𝑖</m:t>
                    </m:r>
                    <m:r>
                      <a:rPr lang="en-US" sz="2200" i="1" baseline="-33000" dirty="0">
                        <a:latin typeface="Cambria Math"/>
                      </a:rPr>
                      <m:t>0</m:t>
                    </m:r>
                  </m:oMath>
                </a14:m>
                <a:r>
                  <a:rPr lang="en-US" sz="2200" dirty="0"/>
                  <a:t> to </a:t>
                </a:r>
                <a14:m>
                  <m:oMath xmlns:m="http://schemas.openxmlformats.org/officeDocument/2006/math">
                    <m:r>
                      <a:rPr lang="en-US" sz="2200" i="1" dirty="0" smtClean="0">
                        <a:latin typeface="Cambria Math"/>
                      </a:rPr>
                      <m:t>𝑖</m:t>
                    </m:r>
                  </m:oMath>
                </a14:m>
                <a:r>
                  <a:rPr lang="en-US" sz="2200" dirty="0"/>
                  <a:t> among those paths that consist of at most </a:t>
                </a:r>
                <a14:m>
                  <m:oMath xmlns:m="http://schemas.openxmlformats.org/officeDocument/2006/math">
                    <m:r>
                      <a:rPr lang="en-US" sz="2200" i="1" dirty="0" smtClean="0">
                        <a:latin typeface="Cambria Math"/>
                      </a:rPr>
                      <m:t>𝑟</m:t>
                    </m:r>
                  </m:oMath>
                </a14:m>
                <a:r>
                  <a:rPr lang="en-US" sz="2200" dirty="0"/>
                  <a:t> hops (edges).</a:t>
                </a:r>
              </a:p>
              <a:p>
                <a:pPr lvl="1">
                  <a:lnSpc>
                    <a:spcPct val="90000"/>
                  </a:lnSpc>
                  <a:buSzPct val="75000"/>
                  <a:buFont typeface="Symbol" pitchFamily="18" charset="2"/>
                  <a:buChar char=""/>
                </a:pPr>
                <a:r>
                  <a:rPr lang="en-US" sz="2200" dirty="0"/>
                  <a:t>If there is no such path, then </a:t>
                </a:r>
                <a14:m>
                  <m:oMath xmlns:m="http://schemas.openxmlformats.org/officeDocument/2006/math">
                    <m:r>
                      <a:rPr lang="en-US" sz="2200" i="1" dirty="0" smtClean="0">
                        <a:solidFill>
                          <a:schemeClr val="accent1">
                            <a:lumMod val="75000"/>
                          </a:schemeClr>
                        </a:solidFill>
                        <a:latin typeface="Cambria Math"/>
                      </a:rPr>
                      <m:t>𝑑𝑖𝑠𝑡</m:t>
                    </m:r>
                    <m:r>
                      <a:rPr lang="en-US" sz="2200" i="1" dirty="0">
                        <a:latin typeface="Cambria Math"/>
                      </a:rPr>
                      <m:t> = ∞ </m:t>
                    </m:r>
                  </m:oMath>
                </a14:m>
                <a:r>
                  <a:rPr lang="en-US" sz="2200" dirty="0"/>
                  <a:t>and </a:t>
                </a:r>
                <a14:m>
                  <m:oMath xmlns:m="http://schemas.openxmlformats.org/officeDocument/2006/math">
                    <m:r>
                      <a:rPr lang="en-US" sz="2200" i="1" dirty="0" smtClean="0">
                        <a:solidFill>
                          <a:schemeClr val="accent1">
                            <a:lumMod val="75000"/>
                          </a:schemeClr>
                        </a:solidFill>
                        <a:latin typeface="Cambria Math"/>
                      </a:rPr>
                      <m:t>𝑝𝑎𝑟𝑒𝑛𝑡</m:t>
                    </m:r>
                    <m:r>
                      <a:rPr lang="en-US" sz="2200" i="1" dirty="0" smtClean="0">
                        <a:solidFill>
                          <a:schemeClr val="accent2"/>
                        </a:solidFill>
                        <a:latin typeface="Cambria Math"/>
                      </a:rPr>
                      <m:t> </m:t>
                    </m:r>
                    <m:r>
                      <a:rPr lang="en-US" sz="2200" i="1" dirty="0">
                        <a:latin typeface="Cambria Math"/>
                      </a:rPr>
                      <m:t>= </m:t>
                    </m:r>
                    <m:r>
                      <a:rPr lang="en-US" sz="2200" b="0" i="1" dirty="0" smtClean="0">
                        <a:latin typeface="Cambria Math"/>
                      </a:rPr>
                      <m:t>⊥.</m:t>
                    </m:r>
                  </m:oMath>
                </a14:m>
                <a:endParaRPr lang="en-US" sz="2200" dirty="0"/>
              </a:p>
              <a:p>
                <a:pPr>
                  <a:lnSpc>
                    <a:spcPct val="90000"/>
                  </a:lnSpc>
                  <a:buSzPct val="45000"/>
                  <a:buFont typeface="Wingdings" pitchFamily="2" charset="2"/>
                  <a:buChar char=""/>
                </a:pPr>
                <a:r>
                  <a:rPr lang="en-US" sz="2600" dirty="0" smtClean="0"/>
                  <a:t>Follows from two claims:</a:t>
                </a:r>
              </a:p>
              <a:p>
                <a:pPr>
                  <a:lnSpc>
                    <a:spcPct val="90000"/>
                  </a:lnSpc>
                  <a:buSzPct val="45000"/>
                  <a:buFont typeface="Wingdings" pitchFamily="2" charset="2"/>
                  <a:buChar char=""/>
                </a:pPr>
                <a:r>
                  <a:rPr lang="en-US" sz="2600" dirty="0" smtClean="0">
                    <a:solidFill>
                      <a:srgbClr val="990000"/>
                    </a:solidFill>
                  </a:rPr>
                  <a:t>Claim 1:  </a:t>
                </a:r>
                <a:r>
                  <a:rPr lang="en-US" sz="2600" dirty="0" smtClean="0"/>
                  <a:t>After </a:t>
                </a:r>
                <a14:m>
                  <m:oMath xmlns:m="http://schemas.openxmlformats.org/officeDocument/2006/math">
                    <m:r>
                      <a:rPr lang="en-US" sz="2600" i="1" dirty="0" smtClean="0">
                        <a:latin typeface="Cambria Math"/>
                      </a:rPr>
                      <m:t>𝑟</m:t>
                    </m:r>
                  </m:oMath>
                </a14:m>
                <a:r>
                  <a:rPr lang="en-US" sz="2600" dirty="0" smtClean="0"/>
                  <a:t> rounds, if </a:t>
                </a:r>
                <a14:m>
                  <m:oMath xmlns:m="http://schemas.openxmlformats.org/officeDocument/2006/math">
                    <m:r>
                      <a:rPr lang="en-US" sz="2600" i="1" dirty="0" smtClean="0">
                        <a:solidFill>
                          <a:schemeClr val="accent1">
                            <a:lumMod val="75000"/>
                          </a:schemeClr>
                        </a:solidFill>
                        <a:latin typeface="Cambria Math"/>
                      </a:rPr>
                      <m:t>𝑑𝑖𝑠𝑡</m:t>
                    </m:r>
                    <m:r>
                      <a:rPr lang="en-US" sz="2600" i="1" baseline="-25000" dirty="0">
                        <a:solidFill>
                          <a:schemeClr val="accent1">
                            <a:lumMod val="75000"/>
                          </a:schemeClr>
                        </a:solidFill>
                        <a:latin typeface="Cambria Math"/>
                      </a:rPr>
                      <m:t>𝑖</m:t>
                    </m:r>
                    <m:r>
                      <a:rPr lang="en-US" sz="2600" i="1" dirty="0">
                        <a:solidFill>
                          <a:schemeClr val="accent1">
                            <a:lumMod val="75000"/>
                          </a:schemeClr>
                        </a:solidFill>
                        <a:latin typeface="Cambria Math"/>
                      </a:rPr>
                      <m:t> </m:t>
                    </m:r>
                  </m:oMath>
                </a14:m>
                <a:r>
                  <a:rPr lang="en-US" sz="2600" dirty="0"/>
                  <a:t>is </a:t>
                </a:r>
                <a:r>
                  <a:rPr lang="en-US" sz="2600" dirty="0" smtClean="0"/>
                  <a:t>finite or </a:t>
                </a:r>
                <a14:m>
                  <m:oMath xmlns:m="http://schemas.openxmlformats.org/officeDocument/2006/math">
                    <m:r>
                      <a:rPr lang="en-US" sz="2600" b="0" i="1" smtClean="0">
                        <a:solidFill>
                          <a:schemeClr val="accent1">
                            <a:lumMod val="75000"/>
                          </a:schemeClr>
                        </a:solidFill>
                        <a:latin typeface="Cambria Math"/>
                      </a:rPr>
                      <m:t>𝑝𝑎𝑟𝑒𝑛</m:t>
                    </m:r>
                    <m:sSub>
                      <m:sSubPr>
                        <m:ctrlPr>
                          <a:rPr lang="en-US" sz="2600" b="0" i="1" smtClean="0">
                            <a:solidFill>
                              <a:schemeClr val="accent1">
                                <a:lumMod val="75000"/>
                              </a:schemeClr>
                            </a:solidFill>
                            <a:latin typeface="Cambria Math"/>
                          </a:rPr>
                        </m:ctrlPr>
                      </m:sSubPr>
                      <m:e>
                        <m:r>
                          <a:rPr lang="en-US" sz="2600" b="0" i="1" smtClean="0">
                            <a:solidFill>
                              <a:schemeClr val="accent1">
                                <a:lumMod val="75000"/>
                              </a:schemeClr>
                            </a:solidFill>
                            <a:latin typeface="Cambria Math"/>
                          </a:rPr>
                          <m:t>𝑡</m:t>
                        </m:r>
                      </m:e>
                      <m:sub>
                        <m:r>
                          <a:rPr lang="en-US" sz="2600" b="0" i="1" smtClean="0">
                            <a:solidFill>
                              <a:schemeClr val="accent1">
                                <a:lumMod val="75000"/>
                              </a:schemeClr>
                            </a:solidFill>
                            <a:latin typeface="Cambria Math"/>
                          </a:rPr>
                          <m:t>𝑖</m:t>
                        </m:r>
                      </m:sub>
                    </m:sSub>
                    <m:r>
                      <a:rPr lang="en-US" sz="2600" b="0" i="1" smtClean="0">
                        <a:latin typeface="Cambria Math"/>
                      </a:rPr>
                      <m:t>≠⊥</m:t>
                    </m:r>
                  </m:oMath>
                </a14:m>
                <a:r>
                  <a:rPr lang="en-US" sz="2600" dirty="0" smtClean="0"/>
                  <a:t>, then </a:t>
                </a:r>
                <a14:m>
                  <m:oMath xmlns:m="http://schemas.openxmlformats.org/officeDocument/2006/math">
                    <m:r>
                      <a:rPr lang="en-US" sz="2600" i="1" dirty="0" smtClean="0">
                        <a:solidFill>
                          <a:schemeClr val="accent1">
                            <a:lumMod val="75000"/>
                          </a:schemeClr>
                        </a:solidFill>
                        <a:latin typeface="Cambria Math"/>
                      </a:rPr>
                      <m:t>𝑑𝑖𝑠𝑡</m:t>
                    </m:r>
                    <m:r>
                      <a:rPr lang="en-US" sz="2600" i="1" baseline="-25000" dirty="0">
                        <a:solidFill>
                          <a:schemeClr val="accent1">
                            <a:lumMod val="75000"/>
                          </a:schemeClr>
                        </a:solidFill>
                        <a:latin typeface="Cambria Math"/>
                      </a:rPr>
                      <m:t>𝑖</m:t>
                    </m:r>
                  </m:oMath>
                </a14:m>
                <a:r>
                  <a:rPr lang="en-US" sz="2600" dirty="0" smtClean="0">
                    <a:solidFill>
                      <a:schemeClr val="accent1">
                        <a:lumMod val="75000"/>
                      </a:schemeClr>
                    </a:solidFill>
                  </a:rPr>
                  <a:t> </a:t>
                </a:r>
                <a:r>
                  <a:rPr lang="en-US" sz="2600" dirty="0" smtClean="0"/>
                  <a:t>is actually </a:t>
                </a:r>
                <a:r>
                  <a:rPr lang="en-US" sz="2600" dirty="0"/>
                  <a:t>the distance </a:t>
                </a:r>
                <a:r>
                  <a:rPr lang="en-US" sz="2600" dirty="0" smtClean="0"/>
                  <a:t>on some at-most-</a:t>
                </a:r>
                <a14:m>
                  <m:oMath xmlns:m="http://schemas.openxmlformats.org/officeDocument/2006/math">
                    <m:r>
                      <a:rPr lang="en-US" sz="2600" i="1" dirty="0">
                        <a:latin typeface="Cambria Math"/>
                      </a:rPr>
                      <m:t>𝑟</m:t>
                    </m:r>
                  </m:oMath>
                </a14:m>
                <a:r>
                  <a:rPr lang="en-US" sz="2600" dirty="0"/>
                  <a:t>-hop path from </a:t>
                </a:r>
                <a14:m>
                  <m:oMath xmlns:m="http://schemas.openxmlformats.org/officeDocument/2006/math">
                    <m:r>
                      <a:rPr lang="en-US" sz="2600" i="1" dirty="0">
                        <a:latin typeface="Cambria Math"/>
                      </a:rPr>
                      <m:t>𝑖</m:t>
                    </m:r>
                    <m:r>
                      <a:rPr lang="en-US" sz="2600" i="1" baseline="-33000" dirty="0">
                        <a:latin typeface="Cambria Math"/>
                      </a:rPr>
                      <m:t>0</m:t>
                    </m:r>
                  </m:oMath>
                </a14:m>
                <a:r>
                  <a:rPr lang="en-US" sz="2600" dirty="0"/>
                  <a:t> to </a:t>
                </a:r>
                <a14:m>
                  <m:oMath xmlns:m="http://schemas.openxmlformats.org/officeDocument/2006/math">
                    <m:r>
                      <a:rPr lang="en-US" sz="2600" i="1" dirty="0">
                        <a:latin typeface="Cambria Math"/>
                      </a:rPr>
                      <m:t>𝑖</m:t>
                    </m:r>
                  </m:oMath>
                </a14:m>
                <a:r>
                  <a:rPr lang="en-US" sz="2600" dirty="0"/>
                  <a:t>, and</a:t>
                </a:r>
                <a:r>
                  <a:rPr lang="en-US" sz="2600" dirty="0">
                    <a:solidFill>
                      <a:schemeClr val="accent2"/>
                    </a:solidFill>
                  </a:rPr>
                  <a:t> </a:t>
                </a:r>
                <a14:m>
                  <m:oMath xmlns:m="http://schemas.openxmlformats.org/officeDocument/2006/math">
                    <m:r>
                      <a:rPr lang="en-US" sz="2600" i="1" dirty="0" smtClean="0">
                        <a:solidFill>
                          <a:schemeClr val="accent1">
                            <a:lumMod val="75000"/>
                          </a:schemeClr>
                        </a:solidFill>
                        <a:latin typeface="Cambria Math"/>
                      </a:rPr>
                      <m:t>𝑝𝑎𝑟𝑒𝑛</m:t>
                    </m:r>
                    <m:sSub>
                      <m:sSubPr>
                        <m:ctrlPr>
                          <a:rPr lang="en-US" sz="2600" i="1" dirty="0">
                            <a:solidFill>
                              <a:schemeClr val="accent1">
                                <a:lumMod val="75000"/>
                              </a:schemeClr>
                            </a:solidFill>
                            <a:latin typeface="Cambria Math"/>
                          </a:rPr>
                        </m:ctrlPr>
                      </m:sSubPr>
                      <m:e>
                        <m:r>
                          <a:rPr lang="en-US" sz="2600" i="1" dirty="0">
                            <a:solidFill>
                              <a:schemeClr val="accent1">
                                <a:lumMod val="75000"/>
                              </a:schemeClr>
                            </a:solidFill>
                            <a:latin typeface="Cambria Math"/>
                          </a:rPr>
                          <m:t>𝑡</m:t>
                        </m:r>
                      </m:e>
                      <m:sub>
                        <m:r>
                          <a:rPr lang="en-US" sz="2600" i="1" dirty="0">
                            <a:solidFill>
                              <a:schemeClr val="accent1">
                                <a:lumMod val="75000"/>
                              </a:schemeClr>
                            </a:solidFill>
                            <a:latin typeface="Cambria Math"/>
                          </a:rPr>
                          <m:t>𝑖</m:t>
                        </m:r>
                      </m:sub>
                    </m:sSub>
                  </m:oMath>
                </a14:m>
                <a:r>
                  <a:rPr lang="en-US" sz="2600" dirty="0">
                    <a:solidFill>
                      <a:schemeClr val="accent1">
                        <a:lumMod val="75000"/>
                      </a:schemeClr>
                    </a:solidFill>
                  </a:rPr>
                  <a:t> </a:t>
                </a:r>
                <a:r>
                  <a:rPr lang="en-US" sz="2600" dirty="0"/>
                  <a:t>is </a:t>
                </a:r>
                <a14:m>
                  <m:oMath xmlns:m="http://schemas.openxmlformats.org/officeDocument/2006/math">
                    <m:r>
                      <a:rPr lang="en-US" sz="2600" i="1" dirty="0">
                        <a:latin typeface="Cambria Math"/>
                      </a:rPr>
                      <m:t>𝑖</m:t>
                    </m:r>
                  </m:oMath>
                </a14:m>
                <a:r>
                  <a:rPr lang="en-US" sz="2600" dirty="0" smtClean="0"/>
                  <a:t>‘s parent </a:t>
                </a:r>
                <a:r>
                  <a:rPr lang="en-US" sz="2600" dirty="0"/>
                  <a:t>on such a path.</a:t>
                </a:r>
              </a:p>
              <a:p>
                <a:pPr>
                  <a:lnSpc>
                    <a:spcPct val="90000"/>
                  </a:lnSpc>
                  <a:buSzPct val="45000"/>
                  <a:buFont typeface="Wingdings" pitchFamily="2" charset="2"/>
                  <a:buChar char=""/>
                </a:pPr>
                <a:r>
                  <a:rPr lang="en-US" sz="2600" dirty="0" smtClean="0">
                    <a:solidFill>
                      <a:schemeClr val="accent2">
                        <a:lumMod val="75000"/>
                      </a:schemeClr>
                    </a:solidFill>
                  </a:rPr>
                  <a:t>Proof: </a:t>
                </a:r>
                <a:r>
                  <a:rPr lang="en-US" sz="2600" dirty="0" smtClean="0"/>
                  <a:t> LTTR-</a:t>
                </a:r>
                <a:r>
                  <a:rPr lang="en-US" sz="2600" dirty="0"/>
                  <a:t>--</a:t>
                </a:r>
                <a:r>
                  <a:rPr lang="en-US" sz="2600" dirty="0" smtClean="0"/>
                  <a:t>easy induction on </a:t>
                </a:r>
                <a14:m>
                  <m:oMath xmlns:m="http://schemas.openxmlformats.org/officeDocument/2006/math">
                    <m:r>
                      <a:rPr lang="en-US" sz="2600" i="1" dirty="0">
                        <a:latin typeface="Cambria Math"/>
                      </a:rPr>
                      <m:t>𝑟</m:t>
                    </m:r>
                  </m:oMath>
                </a14:m>
                <a:r>
                  <a:rPr lang="en-US" sz="2600" dirty="0" smtClean="0"/>
                  <a:t>.</a:t>
                </a:r>
                <a:endParaRPr lang="en-US" sz="2600" dirty="0"/>
              </a:p>
              <a:p>
                <a:pPr marL="342900" lvl="1" indent="-342900">
                  <a:lnSpc>
                    <a:spcPct val="90000"/>
                  </a:lnSpc>
                  <a:buSzPct val="45000"/>
                  <a:buFont typeface="Wingdings" pitchFamily="2" charset="2"/>
                  <a:buChar char=""/>
                </a:pPr>
                <a:r>
                  <a:rPr lang="en-US" sz="2600" dirty="0" smtClean="0">
                    <a:solidFill>
                      <a:schemeClr val="accent2">
                        <a:lumMod val="75000"/>
                      </a:schemeClr>
                    </a:solidFill>
                  </a:rPr>
                  <a:t>Claim 2:</a:t>
                </a:r>
                <a:r>
                  <a:rPr lang="en-US" sz="2600" dirty="0" smtClean="0"/>
                  <a:t>  After </a:t>
                </a:r>
                <a14:m>
                  <m:oMath xmlns:m="http://schemas.openxmlformats.org/officeDocument/2006/math">
                    <m:r>
                      <a:rPr lang="en-US" sz="2600" i="1" dirty="0" smtClean="0">
                        <a:latin typeface="Cambria Math"/>
                      </a:rPr>
                      <m:t>𝑟</m:t>
                    </m:r>
                  </m:oMath>
                </a14:m>
                <a:r>
                  <a:rPr lang="en-US" sz="2600" dirty="0" smtClean="0"/>
                  <a:t> rounds, if </a:t>
                </a:r>
                <a14:m>
                  <m:oMath xmlns:m="http://schemas.openxmlformats.org/officeDocument/2006/math">
                    <m:r>
                      <a:rPr lang="en-US" sz="2600" i="1" dirty="0">
                        <a:latin typeface="Cambria Math"/>
                      </a:rPr>
                      <m:t>𝑝</m:t>
                    </m:r>
                  </m:oMath>
                </a14:m>
                <a:r>
                  <a:rPr lang="en-US" sz="2600" dirty="0" smtClean="0"/>
                  <a:t> is any at-most-</a:t>
                </a:r>
                <a14:m>
                  <m:oMath xmlns:m="http://schemas.openxmlformats.org/officeDocument/2006/math">
                    <m:r>
                      <a:rPr lang="en-US" sz="2600" i="1" dirty="0">
                        <a:latin typeface="Cambria Math"/>
                      </a:rPr>
                      <m:t>𝑟</m:t>
                    </m:r>
                  </m:oMath>
                </a14:m>
                <a:r>
                  <a:rPr lang="en-US" sz="2600" dirty="0"/>
                  <a:t>-hop </a:t>
                </a:r>
                <a:r>
                  <a:rPr lang="en-US" sz="2600" dirty="0" smtClean="0"/>
                  <a:t>path </a:t>
                </a:r>
                <a:r>
                  <a:rPr lang="en-US" sz="2600" dirty="0"/>
                  <a:t>from </a:t>
                </a:r>
                <a14:m>
                  <m:oMath xmlns:m="http://schemas.openxmlformats.org/officeDocument/2006/math">
                    <m:r>
                      <a:rPr lang="en-US" sz="2600" i="1" dirty="0">
                        <a:latin typeface="Cambria Math"/>
                      </a:rPr>
                      <m:t>𝑖</m:t>
                    </m:r>
                    <m:r>
                      <a:rPr lang="en-US" sz="2600" i="1" baseline="-33000" dirty="0">
                        <a:latin typeface="Cambria Math"/>
                      </a:rPr>
                      <m:t>0</m:t>
                    </m:r>
                  </m:oMath>
                </a14:m>
                <a:r>
                  <a:rPr lang="en-US" sz="2600" dirty="0"/>
                  <a:t> to </a:t>
                </a:r>
                <a14:m>
                  <m:oMath xmlns:m="http://schemas.openxmlformats.org/officeDocument/2006/math">
                    <m:r>
                      <a:rPr lang="en-US" sz="2600" i="1" dirty="0">
                        <a:latin typeface="Cambria Math"/>
                      </a:rPr>
                      <m:t>𝑖</m:t>
                    </m:r>
                    <m:r>
                      <a:rPr lang="en-US" sz="2600" b="0" i="1" dirty="0" smtClean="0">
                        <a:latin typeface="Cambria Math"/>
                      </a:rPr>
                      <m:t>,</m:t>
                    </m:r>
                  </m:oMath>
                </a14:m>
                <a:r>
                  <a:rPr lang="en-US" sz="2600" dirty="0" smtClean="0"/>
                  <a:t> then </a:t>
                </a:r>
                <a14:m>
                  <m:oMath xmlns:m="http://schemas.openxmlformats.org/officeDocument/2006/math">
                    <m:r>
                      <a:rPr lang="en-US" sz="2600" i="1" dirty="0" smtClean="0">
                        <a:solidFill>
                          <a:schemeClr val="accent1">
                            <a:lumMod val="75000"/>
                          </a:schemeClr>
                        </a:solidFill>
                        <a:latin typeface="Cambria Math"/>
                      </a:rPr>
                      <m:t>𝑑𝑖𝑠𝑡</m:t>
                    </m:r>
                    <m:r>
                      <a:rPr lang="en-US" sz="2600" i="1" baseline="-25000" dirty="0" err="1">
                        <a:solidFill>
                          <a:schemeClr val="accent1">
                            <a:lumMod val="75000"/>
                          </a:schemeClr>
                        </a:solidFill>
                        <a:latin typeface="Cambria Math"/>
                      </a:rPr>
                      <m:t>𝑖</m:t>
                    </m:r>
                    <m:r>
                      <a:rPr lang="en-US" sz="2600" i="1" dirty="0">
                        <a:latin typeface="Cambria Math"/>
                      </a:rPr>
                      <m:t> </m:t>
                    </m:r>
                  </m:oMath>
                </a14:m>
                <a:r>
                  <a:rPr lang="en-US" sz="2600" dirty="0"/>
                  <a:t>and </a:t>
                </a:r>
                <a14:m>
                  <m:oMath xmlns:m="http://schemas.openxmlformats.org/officeDocument/2006/math">
                    <m:r>
                      <a:rPr lang="en-US" sz="2600" i="1" dirty="0" smtClean="0">
                        <a:solidFill>
                          <a:schemeClr val="accent1">
                            <a:lumMod val="75000"/>
                          </a:schemeClr>
                        </a:solidFill>
                        <a:latin typeface="Cambria Math"/>
                      </a:rPr>
                      <m:t>𝑝𝑎𝑟𝑒𝑛𝑡</m:t>
                    </m:r>
                    <m:r>
                      <a:rPr lang="en-US" sz="2600" i="1" baseline="-25000" dirty="0" err="1">
                        <a:solidFill>
                          <a:schemeClr val="accent1">
                            <a:lumMod val="75000"/>
                          </a:schemeClr>
                        </a:solidFill>
                        <a:latin typeface="Cambria Math"/>
                      </a:rPr>
                      <m:t>𝑖</m:t>
                    </m:r>
                  </m:oMath>
                </a14:m>
                <a:r>
                  <a:rPr lang="en-US" sz="2600" dirty="0">
                    <a:solidFill>
                      <a:schemeClr val="accent1">
                        <a:lumMod val="75000"/>
                      </a:schemeClr>
                    </a:solidFill>
                  </a:rPr>
                  <a:t> </a:t>
                </a:r>
                <a:r>
                  <a:rPr lang="en-US" sz="2600" dirty="0"/>
                  <a:t>correspond to a path that is no longer than </a:t>
                </a:r>
                <a14:m>
                  <m:oMath xmlns:m="http://schemas.openxmlformats.org/officeDocument/2006/math">
                    <m:r>
                      <a:rPr lang="en-US" sz="2600" i="1" dirty="0">
                        <a:latin typeface="Cambria Math"/>
                      </a:rPr>
                      <m:t>𝑝</m:t>
                    </m:r>
                  </m:oMath>
                </a14:m>
                <a:r>
                  <a:rPr lang="en-US" sz="2600" dirty="0"/>
                  <a:t>.</a:t>
                </a:r>
              </a:p>
              <a:p>
                <a:pPr marL="914400" lvl="2" indent="0">
                  <a:lnSpc>
                    <a:spcPct val="90000"/>
                  </a:lnSpc>
                  <a:buSzPct val="45000"/>
                  <a:buNone/>
                </a:pPr>
                <a:endParaRPr lang="en-US" sz="2000" dirty="0">
                  <a:solidFill>
                    <a:schemeClr val="tx1"/>
                  </a:solidFill>
                </a:endParaRPr>
              </a:p>
            </p:txBody>
          </p:sp>
        </mc:Choice>
        <mc:Fallback xmlns="">
          <p:sp>
            <p:nvSpPr>
              <p:cNvPr id="179203" name="Rectangle 3"/>
              <p:cNvSpPr>
                <a:spLocks noGrp="1" noRot="1" noChangeAspect="1" noMove="1" noResize="1" noEditPoints="1" noAdjustHandles="1" noChangeArrowheads="1" noChangeShapeType="1" noTextEdit="1"/>
              </p:cNvSpPr>
              <p:nvPr>
                <p:ph type="body" idx="1"/>
              </p:nvPr>
            </p:nvSpPr>
            <p:spPr>
              <a:xfrm>
                <a:off x="286560" y="1219200"/>
                <a:ext cx="8570880" cy="5458781"/>
              </a:xfrm>
              <a:blipFill rotWithShape="1">
                <a:blip r:embed="rId3"/>
                <a:stretch>
                  <a:fillRect t="-1676" r="-1707"/>
                </a:stretch>
              </a:blipFill>
            </p:spPr>
            <p:txBody>
              <a:bodyPr/>
              <a:lstStyle/>
              <a:p>
                <a:r>
                  <a:rPr lang="en-US">
                    <a:noFill/>
                  </a:rPr>
                  <a:t> </a:t>
                </a:r>
              </a:p>
            </p:txBody>
          </p:sp>
        </mc:Fallback>
      </mc:AlternateContent>
    </p:spTree>
    <p:extLst>
      <p:ext uri="{BB962C8B-B14F-4D97-AF65-F5344CB8AC3E}">
        <p14:creationId xmlns:p14="http://schemas.microsoft.com/office/powerpoint/2010/main" val="324081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2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9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24800" y="0"/>
            <a:ext cx="8229600" cy="1219200"/>
          </a:xfrm>
        </p:spPr>
        <p:txBody>
          <a:bodyPr/>
          <a:lstStyle/>
          <a:p>
            <a:r>
              <a:rPr lang="en-US" dirty="0"/>
              <a:t>Correctness</a:t>
            </a:r>
          </a:p>
        </p:txBody>
      </p:sp>
      <mc:AlternateContent xmlns:mc="http://schemas.openxmlformats.org/markup-compatibility/2006" xmlns:a14="http://schemas.microsoft.com/office/drawing/2010/main">
        <mc:Choice Requires="a14">
          <p:sp>
            <p:nvSpPr>
              <p:cNvPr id="191491" name="Rectangle 3"/>
              <p:cNvSpPr>
                <a:spLocks noGrp="1" noChangeArrowheads="1"/>
              </p:cNvSpPr>
              <p:nvPr>
                <p:ph type="body" idx="1"/>
              </p:nvPr>
            </p:nvSpPr>
            <p:spPr>
              <a:xfrm>
                <a:off x="286560" y="990600"/>
                <a:ext cx="8570880" cy="5867400"/>
              </a:xfrm>
            </p:spPr>
            <p:txBody>
              <a:bodyPr>
                <a:normAutofit fontScale="92500" lnSpcReduction="10000"/>
              </a:bodyPr>
              <a:lstStyle/>
              <a:p>
                <a:pPr lvl="1">
                  <a:lnSpc>
                    <a:spcPct val="90000"/>
                  </a:lnSpc>
                  <a:buSzPct val="75000"/>
                  <a:buFont typeface="Symbol" pitchFamily="18" charset="2"/>
                  <a:buChar char=""/>
                </a:pPr>
                <a:endParaRPr lang="en-US" sz="1600" dirty="0"/>
              </a:p>
              <a:p>
                <a:pPr marL="342900" lvl="1" indent="-342900">
                  <a:lnSpc>
                    <a:spcPct val="90000"/>
                  </a:lnSpc>
                  <a:buSzPct val="45000"/>
                  <a:buFont typeface="Wingdings" pitchFamily="2" charset="2"/>
                  <a:buChar char=""/>
                </a:pPr>
                <a:r>
                  <a:rPr lang="en-US" sz="2600" dirty="0">
                    <a:solidFill>
                      <a:schemeClr val="accent2">
                        <a:lumMod val="75000"/>
                      </a:schemeClr>
                    </a:solidFill>
                  </a:rPr>
                  <a:t>Claim 2:</a:t>
                </a:r>
                <a:r>
                  <a:rPr lang="en-US" sz="2600" dirty="0"/>
                  <a:t>  After </a:t>
                </a:r>
                <a14:m>
                  <m:oMath xmlns:m="http://schemas.openxmlformats.org/officeDocument/2006/math">
                    <m:r>
                      <a:rPr lang="en-US" sz="2600" i="1" dirty="0">
                        <a:latin typeface="Cambria Math"/>
                      </a:rPr>
                      <m:t>𝑟</m:t>
                    </m:r>
                  </m:oMath>
                </a14:m>
                <a:r>
                  <a:rPr lang="en-US" sz="2600" dirty="0"/>
                  <a:t> rounds, if </a:t>
                </a:r>
                <a14:m>
                  <m:oMath xmlns:m="http://schemas.openxmlformats.org/officeDocument/2006/math">
                    <m:r>
                      <a:rPr lang="en-US" sz="2600" i="1" dirty="0">
                        <a:latin typeface="Cambria Math"/>
                      </a:rPr>
                      <m:t>𝑝</m:t>
                    </m:r>
                  </m:oMath>
                </a14:m>
                <a:r>
                  <a:rPr lang="en-US" sz="2600" dirty="0"/>
                  <a:t> is any at-most-</a:t>
                </a:r>
                <a14:m>
                  <m:oMath xmlns:m="http://schemas.openxmlformats.org/officeDocument/2006/math">
                    <m:r>
                      <a:rPr lang="en-US" sz="2600" i="1" dirty="0">
                        <a:latin typeface="Cambria Math"/>
                      </a:rPr>
                      <m:t>𝑟</m:t>
                    </m:r>
                  </m:oMath>
                </a14:m>
                <a:r>
                  <a:rPr lang="en-US" sz="2600" dirty="0"/>
                  <a:t>-hop path from </a:t>
                </a:r>
                <a14:m>
                  <m:oMath xmlns:m="http://schemas.openxmlformats.org/officeDocument/2006/math">
                    <m:r>
                      <a:rPr lang="en-US" sz="2600" i="1" dirty="0">
                        <a:latin typeface="Cambria Math"/>
                      </a:rPr>
                      <m:t>𝑖</m:t>
                    </m:r>
                    <m:r>
                      <a:rPr lang="en-US" sz="2600" i="1" baseline="-33000" dirty="0">
                        <a:latin typeface="Cambria Math"/>
                      </a:rPr>
                      <m:t>0</m:t>
                    </m:r>
                  </m:oMath>
                </a14:m>
                <a:r>
                  <a:rPr lang="en-US" sz="2600" dirty="0"/>
                  <a:t> to </a:t>
                </a:r>
                <a14:m>
                  <m:oMath xmlns:m="http://schemas.openxmlformats.org/officeDocument/2006/math">
                    <m:r>
                      <a:rPr lang="en-US" sz="2600" i="1" dirty="0">
                        <a:latin typeface="Cambria Math"/>
                      </a:rPr>
                      <m:t>𝑖</m:t>
                    </m:r>
                    <m:r>
                      <a:rPr lang="en-US" sz="2600" i="1" dirty="0">
                        <a:latin typeface="Cambria Math"/>
                      </a:rPr>
                      <m:t>,</m:t>
                    </m:r>
                  </m:oMath>
                </a14:m>
                <a:r>
                  <a:rPr lang="en-US" sz="2600" dirty="0"/>
                  <a:t> then </a:t>
                </a:r>
                <a14:m>
                  <m:oMath xmlns:m="http://schemas.openxmlformats.org/officeDocument/2006/math">
                    <m:r>
                      <a:rPr lang="en-US" sz="2600" i="1" dirty="0" smtClean="0">
                        <a:solidFill>
                          <a:schemeClr val="accent1">
                            <a:lumMod val="75000"/>
                          </a:schemeClr>
                        </a:solidFill>
                        <a:latin typeface="Cambria Math"/>
                      </a:rPr>
                      <m:t>𝑑𝑖𝑠𝑡</m:t>
                    </m:r>
                    <m:r>
                      <a:rPr lang="en-US" sz="2600" i="1" baseline="-25000" dirty="0" err="1">
                        <a:solidFill>
                          <a:schemeClr val="accent1">
                            <a:lumMod val="75000"/>
                          </a:schemeClr>
                        </a:solidFill>
                        <a:latin typeface="Cambria Math"/>
                      </a:rPr>
                      <m:t>𝑖</m:t>
                    </m:r>
                    <m:r>
                      <a:rPr lang="en-US" sz="2600" i="1" dirty="0">
                        <a:latin typeface="Cambria Math"/>
                      </a:rPr>
                      <m:t> </m:t>
                    </m:r>
                  </m:oMath>
                </a14:m>
                <a:r>
                  <a:rPr lang="en-US" sz="2600" dirty="0"/>
                  <a:t>and </a:t>
                </a:r>
                <a14:m>
                  <m:oMath xmlns:m="http://schemas.openxmlformats.org/officeDocument/2006/math">
                    <m:r>
                      <a:rPr lang="en-US" sz="2600" i="1" dirty="0" smtClean="0">
                        <a:solidFill>
                          <a:schemeClr val="accent1">
                            <a:lumMod val="75000"/>
                          </a:schemeClr>
                        </a:solidFill>
                        <a:latin typeface="Cambria Math"/>
                      </a:rPr>
                      <m:t>𝑝𝑎𝑟𝑒𝑛𝑡</m:t>
                    </m:r>
                    <m:r>
                      <a:rPr lang="en-US" sz="2600" i="1" baseline="-25000" dirty="0" err="1">
                        <a:solidFill>
                          <a:schemeClr val="accent1">
                            <a:lumMod val="75000"/>
                          </a:schemeClr>
                        </a:solidFill>
                        <a:latin typeface="Cambria Math"/>
                      </a:rPr>
                      <m:t>𝑖</m:t>
                    </m:r>
                  </m:oMath>
                </a14:m>
                <a:r>
                  <a:rPr lang="en-US" sz="2600" dirty="0">
                    <a:solidFill>
                      <a:schemeClr val="accent1">
                        <a:lumMod val="75000"/>
                      </a:schemeClr>
                    </a:solidFill>
                  </a:rPr>
                  <a:t> </a:t>
                </a:r>
                <a:r>
                  <a:rPr lang="en-US" sz="2600" dirty="0"/>
                  <a:t>correspond to a path that is no longer than </a:t>
                </a:r>
                <a14:m>
                  <m:oMath xmlns:m="http://schemas.openxmlformats.org/officeDocument/2006/math">
                    <m:r>
                      <a:rPr lang="en-US" sz="2600" i="1" dirty="0">
                        <a:latin typeface="Cambria Math"/>
                      </a:rPr>
                      <m:t>𝑝</m:t>
                    </m:r>
                  </m:oMath>
                </a14:m>
                <a:r>
                  <a:rPr lang="en-US" sz="2600" dirty="0" smtClean="0"/>
                  <a:t>.</a:t>
                </a:r>
              </a:p>
              <a:p>
                <a:pPr>
                  <a:lnSpc>
                    <a:spcPct val="90000"/>
                  </a:lnSpc>
                  <a:buSzPct val="45000"/>
                  <a:buFont typeface="Wingdings" pitchFamily="2" charset="2"/>
                  <a:buChar char=""/>
                </a:pPr>
                <a:r>
                  <a:rPr lang="en-US" sz="2600" dirty="0">
                    <a:solidFill>
                      <a:schemeClr val="accent2">
                        <a:lumMod val="75000"/>
                      </a:schemeClr>
                    </a:solidFill>
                  </a:rPr>
                  <a:t>Proof:</a:t>
                </a:r>
              </a:p>
              <a:p>
                <a:pPr lvl="1">
                  <a:lnSpc>
                    <a:spcPct val="90000"/>
                  </a:lnSpc>
                  <a:buSzPct val="75000"/>
                  <a:buFont typeface="Symbol" pitchFamily="18" charset="2"/>
                  <a:buChar char=""/>
                </a:pPr>
                <a:r>
                  <a:rPr lang="en-US" sz="2200" dirty="0"/>
                  <a:t>By induction on </a:t>
                </a:r>
                <a14:m>
                  <m:oMath xmlns:m="http://schemas.openxmlformats.org/officeDocument/2006/math">
                    <m:r>
                      <a:rPr lang="en-US" sz="2200" i="1" dirty="0">
                        <a:latin typeface="Cambria Math"/>
                      </a:rPr>
                      <m:t>𝑟</m:t>
                    </m:r>
                    <m:r>
                      <a:rPr lang="en-US" sz="2200" dirty="0">
                        <a:latin typeface="Cambria Math"/>
                      </a:rPr>
                      <m:t>,</m:t>
                    </m:r>
                  </m:oMath>
                </a14:m>
                <a:endParaRPr lang="en-US" sz="2200" dirty="0"/>
              </a:p>
              <a:p>
                <a:pPr lvl="1">
                  <a:lnSpc>
                    <a:spcPct val="90000"/>
                  </a:lnSpc>
                  <a:buSzPct val="75000"/>
                  <a:buFont typeface="Symbol" pitchFamily="18" charset="2"/>
                  <a:buChar char=""/>
                </a:pPr>
                <a:r>
                  <a:rPr lang="en-US" sz="2200" dirty="0">
                    <a:solidFill>
                      <a:srgbClr val="990000"/>
                    </a:solidFill>
                  </a:rPr>
                  <a:t>Base:</a:t>
                </a:r>
                <a:r>
                  <a:rPr lang="en-US" sz="2200" dirty="0"/>
                  <a:t>  </a:t>
                </a:r>
                <a14:m>
                  <m:oMath xmlns:m="http://schemas.openxmlformats.org/officeDocument/2006/math">
                    <m:r>
                      <a:rPr lang="en-US" sz="2200" i="1" dirty="0">
                        <a:latin typeface="Cambria Math"/>
                      </a:rPr>
                      <m:t>𝑟</m:t>
                    </m:r>
                    <m:r>
                      <a:rPr lang="en-US" sz="2200" i="1" dirty="0">
                        <a:latin typeface="Cambria Math"/>
                      </a:rPr>
                      <m:t> = 0:  </m:t>
                    </m:r>
                  </m:oMath>
                </a14:m>
                <a:r>
                  <a:rPr lang="en-US" sz="2200" dirty="0"/>
                  <a:t>Immediate from initializations.</a:t>
                </a:r>
              </a:p>
              <a:p>
                <a:pPr lvl="1">
                  <a:lnSpc>
                    <a:spcPct val="90000"/>
                  </a:lnSpc>
                  <a:buSzPct val="75000"/>
                  <a:buFont typeface="Symbol" pitchFamily="18" charset="2"/>
                  <a:buChar char=""/>
                </a:pPr>
                <a:r>
                  <a:rPr lang="en-US" sz="2200" dirty="0">
                    <a:solidFill>
                      <a:srgbClr val="990000"/>
                    </a:solidFill>
                  </a:rPr>
                  <a:t>Inductive step:</a:t>
                </a:r>
                <a:r>
                  <a:rPr lang="en-US" sz="2200" dirty="0"/>
                  <a:t>  Assume for </a:t>
                </a:r>
                <a14:m>
                  <m:oMath xmlns:m="http://schemas.openxmlformats.org/officeDocument/2006/math">
                    <m:r>
                      <a:rPr lang="en-US" sz="2200" i="1" dirty="0">
                        <a:latin typeface="Cambria Math"/>
                      </a:rPr>
                      <m:t>𝑟</m:t>
                    </m:r>
                    <m:r>
                      <a:rPr lang="en-US" sz="2200" i="1" dirty="0">
                        <a:latin typeface="Cambria Math"/>
                      </a:rPr>
                      <m:t>−1</m:t>
                    </m:r>
                  </m:oMath>
                </a14:m>
                <a:r>
                  <a:rPr lang="en-US" sz="2200" dirty="0"/>
                  <a:t>, show for </a:t>
                </a:r>
                <a14:m>
                  <m:oMath xmlns:m="http://schemas.openxmlformats.org/officeDocument/2006/math">
                    <m:r>
                      <a:rPr lang="en-US" sz="2200" i="1" dirty="0">
                        <a:latin typeface="Cambria Math"/>
                      </a:rPr>
                      <m:t>𝑟</m:t>
                    </m:r>
                  </m:oMath>
                </a14:m>
                <a:r>
                  <a:rPr lang="en-US" sz="2200" dirty="0" smtClean="0"/>
                  <a:t>.</a:t>
                </a:r>
                <a:endParaRPr lang="en-US" sz="2200" dirty="0"/>
              </a:p>
              <a:p>
                <a:pPr lvl="1">
                  <a:lnSpc>
                    <a:spcPct val="90000"/>
                  </a:lnSpc>
                  <a:buSzPct val="75000"/>
                  <a:buFont typeface="Symbol" pitchFamily="18" charset="2"/>
                  <a:buChar char=""/>
                </a:pPr>
                <a:r>
                  <a:rPr lang="en-US" sz="2200" dirty="0" smtClean="0"/>
                  <a:t>Fix at-most-</a:t>
                </a:r>
                <a14:m>
                  <m:oMath xmlns:m="http://schemas.openxmlformats.org/officeDocument/2006/math">
                    <m:r>
                      <a:rPr lang="en-US" sz="2200" i="1" dirty="0" smtClean="0">
                        <a:latin typeface="Cambria Math"/>
                      </a:rPr>
                      <m:t>𝑟</m:t>
                    </m:r>
                  </m:oMath>
                </a14:m>
                <a:r>
                  <a:rPr lang="en-US" sz="2200" dirty="0" smtClean="0"/>
                  <a:t>-hop </a:t>
                </a:r>
                <a:r>
                  <a:rPr lang="en-US" sz="2200" dirty="0"/>
                  <a:t>path </a:t>
                </a:r>
                <a:r>
                  <a:rPr lang="en-US" sz="2200" dirty="0" smtClean="0"/>
                  <a:t>p from </a:t>
                </a:r>
                <a14:m>
                  <m:oMath xmlns:m="http://schemas.openxmlformats.org/officeDocument/2006/math">
                    <m:r>
                      <a:rPr lang="en-US" sz="2200" i="1" dirty="0" smtClean="0">
                        <a:latin typeface="Cambria Math"/>
                      </a:rPr>
                      <m:t>𝑖</m:t>
                    </m:r>
                    <m:r>
                      <a:rPr lang="en-US" sz="2200" i="1" baseline="-33000" dirty="0">
                        <a:latin typeface="Cambria Math"/>
                      </a:rPr>
                      <m:t>0</m:t>
                    </m:r>
                  </m:oMath>
                </a14:m>
                <a:r>
                  <a:rPr lang="en-US" sz="2200" dirty="0"/>
                  <a:t> to </a:t>
                </a:r>
                <a14:m>
                  <m:oMath xmlns:m="http://schemas.openxmlformats.org/officeDocument/2006/math">
                    <m:r>
                      <a:rPr lang="en-US" sz="2200" i="1" dirty="0" smtClean="0">
                        <a:latin typeface="Cambria Math"/>
                      </a:rPr>
                      <m:t>𝑖</m:t>
                    </m:r>
                    <m:r>
                      <a:rPr lang="en-US" sz="2200" i="1" dirty="0" smtClean="0">
                        <a:latin typeface="Cambria Math"/>
                      </a:rPr>
                      <m:t>;</m:t>
                    </m:r>
                  </m:oMath>
                </a14:m>
                <a:r>
                  <a:rPr lang="en-US" sz="2200" dirty="0" smtClean="0"/>
                  <a:t> we must show that after round </a:t>
                </a:r>
                <a14:m>
                  <m:oMath xmlns:m="http://schemas.openxmlformats.org/officeDocument/2006/math">
                    <m:r>
                      <a:rPr lang="en-US" sz="2200" i="1" dirty="0" smtClean="0">
                        <a:latin typeface="Cambria Math"/>
                      </a:rPr>
                      <m:t>𝑟</m:t>
                    </m:r>
                  </m:oMath>
                </a14:m>
                <a:r>
                  <a:rPr lang="en-US" sz="2200" dirty="0" smtClean="0"/>
                  <a:t>, </a:t>
                </a:r>
                <a14:m>
                  <m:oMath xmlns:m="http://schemas.openxmlformats.org/officeDocument/2006/math">
                    <m:r>
                      <a:rPr lang="en-US" sz="2200" i="1" dirty="0" smtClean="0">
                        <a:solidFill>
                          <a:schemeClr val="accent1">
                            <a:lumMod val="75000"/>
                          </a:schemeClr>
                        </a:solidFill>
                        <a:latin typeface="Cambria Math"/>
                      </a:rPr>
                      <m:t>𝑑𝑖𝑠𝑡</m:t>
                    </m:r>
                    <m:r>
                      <a:rPr lang="en-US" sz="2200" i="1" baseline="-25000" dirty="0" err="1">
                        <a:solidFill>
                          <a:schemeClr val="accent1">
                            <a:lumMod val="75000"/>
                          </a:schemeClr>
                        </a:solidFill>
                        <a:latin typeface="Cambria Math"/>
                      </a:rPr>
                      <m:t>𝑖</m:t>
                    </m:r>
                    <m:r>
                      <a:rPr lang="en-US" sz="2200" i="1" dirty="0">
                        <a:solidFill>
                          <a:schemeClr val="accent1">
                            <a:lumMod val="75000"/>
                          </a:schemeClr>
                        </a:solidFill>
                        <a:latin typeface="Cambria Math"/>
                      </a:rPr>
                      <m:t> </m:t>
                    </m:r>
                  </m:oMath>
                </a14:m>
                <a:r>
                  <a:rPr lang="en-US" sz="2200" dirty="0"/>
                  <a:t>and </a:t>
                </a:r>
                <a14:m>
                  <m:oMath xmlns:m="http://schemas.openxmlformats.org/officeDocument/2006/math">
                    <m:r>
                      <a:rPr lang="en-US" sz="2200" i="1" dirty="0" smtClean="0">
                        <a:solidFill>
                          <a:schemeClr val="accent1">
                            <a:lumMod val="75000"/>
                          </a:schemeClr>
                        </a:solidFill>
                        <a:latin typeface="Cambria Math"/>
                      </a:rPr>
                      <m:t>𝑝𝑎𝑟𝑒𝑛𝑡</m:t>
                    </m:r>
                    <m:r>
                      <a:rPr lang="en-US" sz="2200" i="1" baseline="-25000" dirty="0" err="1">
                        <a:solidFill>
                          <a:schemeClr val="accent1">
                            <a:lumMod val="75000"/>
                          </a:schemeClr>
                        </a:solidFill>
                        <a:latin typeface="Cambria Math"/>
                      </a:rPr>
                      <m:t>𝑖</m:t>
                    </m:r>
                  </m:oMath>
                </a14:m>
                <a:r>
                  <a:rPr lang="en-US" sz="2200" dirty="0"/>
                  <a:t> correspond </a:t>
                </a:r>
                <a:r>
                  <a:rPr lang="en-US" sz="2200" dirty="0" smtClean="0"/>
                  <a:t>to a path that is no longer than </a:t>
                </a:r>
                <a14:m>
                  <m:oMath xmlns:m="http://schemas.openxmlformats.org/officeDocument/2006/math">
                    <m:r>
                      <a:rPr lang="en-US" sz="2200" i="1" dirty="0" smtClean="0">
                        <a:latin typeface="Cambria Math"/>
                      </a:rPr>
                      <m:t>𝑝</m:t>
                    </m:r>
                  </m:oMath>
                </a14:m>
                <a:r>
                  <a:rPr lang="en-US" sz="2200" dirty="0" smtClean="0"/>
                  <a:t>.</a:t>
                </a:r>
              </a:p>
              <a:p>
                <a:pPr lvl="1">
                  <a:lnSpc>
                    <a:spcPct val="90000"/>
                  </a:lnSpc>
                  <a:buSzPct val="75000"/>
                  <a:buFont typeface="Symbol" pitchFamily="18" charset="2"/>
                  <a:buChar char=""/>
                </a:pPr>
                <a:r>
                  <a:rPr lang="en-US" sz="2200" dirty="0" smtClean="0"/>
                  <a:t>Let </a:t>
                </a:r>
                <a14:m>
                  <m:oMath xmlns:m="http://schemas.openxmlformats.org/officeDocument/2006/math">
                    <m:r>
                      <a:rPr lang="en-US" sz="2200" i="1" dirty="0" smtClean="0">
                        <a:latin typeface="Cambria Math"/>
                      </a:rPr>
                      <m:t>𝑗</m:t>
                    </m:r>
                  </m:oMath>
                </a14:m>
                <a:r>
                  <a:rPr lang="en-US" sz="2200" dirty="0" smtClean="0"/>
                  <a:t> be </a:t>
                </a:r>
                <a14:m>
                  <m:oMath xmlns:m="http://schemas.openxmlformats.org/officeDocument/2006/math">
                    <m:r>
                      <a:rPr lang="en-US" sz="2200" i="1" dirty="0" smtClean="0">
                        <a:latin typeface="Cambria Math"/>
                      </a:rPr>
                      <m:t>𝑖</m:t>
                    </m:r>
                  </m:oMath>
                </a14:m>
                <a:r>
                  <a:rPr lang="en-US" sz="2200" dirty="0" smtClean="0"/>
                  <a:t>’s predecessor on path </a:t>
                </a:r>
                <a14:m>
                  <m:oMath xmlns:m="http://schemas.openxmlformats.org/officeDocument/2006/math">
                    <m:r>
                      <a:rPr lang="en-US" sz="2200" i="1" dirty="0" smtClean="0">
                        <a:latin typeface="Cambria Math"/>
                      </a:rPr>
                      <m:t>𝑝</m:t>
                    </m:r>
                  </m:oMath>
                </a14:m>
                <a:r>
                  <a:rPr lang="en-US" sz="2200" dirty="0" smtClean="0"/>
                  <a:t>.  </a:t>
                </a:r>
                <a:endParaRPr lang="en-US" sz="2200" dirty="0"/>
              </a:p>
              <a:p>
                <a:pPr lvl="1">
                  <a:lnSpc>
                    <a:spcPct val="90000"/>
                  </a:lnSpc>
                  <a:buSzPct val="75000"/>
                  <a:buFont typeface="Symbol" pitchFamily="18" charset="2"/>
                  <a:buChar char=""/>
                </a:pPr>
                <a:r>
                  <a:rPr lang="en-US" sz="2200" dirty="0" smtClean="0"/>
                  <a:t>Let </a:t>
                </a:r>
                <a14:m>
                  <m:oMath xmlns:m="http://schemas.openxmlformats.org/officeDocument/2006/math">
                    <m:r>
                      <a:rPr lang="en-US" sz="2200" i="1" dirty="0" smtClean="0">
                        <a:latin typeface="Cambria Math"/>
                      </a:rPr>
                      <m:t>𝑞</m:t>
                    </m:r>
                  </m:oMath>
                </a14:m>
                <a:r>
                  <a:rPr lang="en-US" sz="2200" dirty="0" smtClean="0"/>
                  <a:t> be the path from </a:t>
                </a:r>
                <a14:m>
                  <m:oMath xmlns:m="http://schemas.openxmlformats.org/officeDocument/2006/math">
                    <m:sSub>
                      <m:sSubPr>
                        <m:ctrlPr>
                          <a:rPr lang="en-US" sz="2200" b="0" i="1" smtClean="0">
                            <a:latin typeface="Cambria Math"/>
                          </a:rPr>
                        </m:ctrlPr>
                      </m:sSubPr>
                      <m:e>
                        <m:r>
                          <a:rPr lang="en-US" sz="2200" b="0" i="1" smtClean="0">
                            <a:latin typeface="Cambria Math"/>
                          </a:rPr>
                          <m:t>𝑖</m:t>
                        </m:r>
                      </m:e>
                      <m:sub>
                        <m:r>
                          <a:rPr lang="en-US" sz="2200" b="0" i="1" smtClean="0">
                            <a:latin typeface="Cambria Math"/>
                          </a:rPr>
                          <m:t>0</m:t>
                        </m:r>
                      </m:sub>
                    </m:sSub>
                  </m:oMath>
                </a14:m>
                <a:r>
                  <a:rPr lang="en-US" sz="2200" dirty="0" smtClean="0"/>
                  <a:t> to </a:t>
                </a:r>
                <a14:m>
                  <m:oMath xmlns:m="http://schemas.openxmlformats.org/officeDocument/2006/math">
                    <m:r>
                      <a:rPr lang="en-US" sz="2200" i="1" dirty="0" smtClean="0">
                        <a:latin typeface="Cambria Math"/>
                      </a:rPr>
                      <m:t>𝑗</m:t>
                    </m:r>
                  </m:oMath>
                </a14:m>
                <a:r>
                  <a:rPr lang="en-US" sz="2200" dirty="0" smtClean="0"/>
                  <a:t> that results from cutting off </a:t>
                </a:r>
                <a14:m>
                  <m:oMath xmlns:m="http://schemas.openxmlformats.org/officeDocument/2006/math">
                    <m:r>
                      <a:rPr lang="en-US" sz="2200" i="1" dirty="0" smtClean="0">
                        <a:latin typeface="Cambria Math"/>
                      </a:rPr>
                      <m:t>𝑝</m:t>
                    </m:r>
                  </m:oMath>
                </a14:m>
                <a:r>
                  <a:rPr lang="en-US" sz="2200" dirty="0" smtClean="0"/>
                  <a:t> at </a:t>
                </a:r>
                <a14:m>
                  <m:oMath xmlns:m="http://schemas.openxmlformats.org/officeDocument/2006/math">
                    <m:r>
                      <a:rPr lang="en-US" sz="2200" i="1" dirty="0" smtClean="0">
                        <a:latin typeface="Cambria Math"/>
                      </a:rPr>
                      <m:t>𝑗</m:t>
                    </m:r>
                  </m:oMath>
                </a14:m>
                <a:r>
                  <a:rPr lang="en-US" sz="2200" dirty="0" smtClean="0"/>
                  <a:t>.</a:t>
                </a:r>
              </a:p>
              <a:p>
                <a:pPr lvl="1">
                  <a:lnSpc>
                    <a:spcPct val="90000"/>
                  </a:lnSpc>
                  <a:buSzPct val="75000"/>
                  <a:buFont typeface="Symbol" pitchFamily="18" charset="2"/>
                  <a:buChar char=""/>
                </a:pPr>
                <a:r>
                  <a:rPr lang="en-US" sz="2200" dirty="0" smtClean="0"/>
                  <a:t>Then </a:t>
                </a:r>
                <a14:m>
                  <m:oMath xmlns:m="http://schemas.openxmlformats.org/officeDocument/2006/math">
                    <m:r>
                      <a:rPr lang="en-US" sz="2200" i="1" dirty="0" smtClean="0">
                        <a:latin typeface="Cambria Math"/>
                      </a:rPr>
                      <m:t>𝑞</m:t>
                    </m:r>
                    <m:r>
                      <a:rPr lang="en-US" sz="2200" i="1" dirty="0" smtClean="0">
                        <a:latin typeface="Cambria Math"/>
                      </a:rPr>
                      <m:t> </m:t>
                    </m:r>
                  </m:oMath>
                </a14:m>
                <a:r>
                  <a:rPr lang="en-US" sz="2200" dirty="0" smtClean="0"/>
                  <a:t>is an at-most-</a:t>
                </a:r>
                <a14:m>
                  <m:oMath xmlns:m="http://schemas.openxmlformats.org/officeDocument/2006/math">
                    <m:d>
                      <m:dPr>
                        <m:ctrlPr>
                          <a:rPr lang="en-US" sz="2200" i="1" dirty="0" smtClean="0">
                            <a:latin typeface="Cambria Math"/>
                          </a:rPr>
                        </m:ctrlPr>
                      </m:dPr>
                      <m:e>
                        <m:r>
                          <a:rPr lang="en-US" sz="2200" i="1" dirty="0" smtClean="0">
                            <a:latin typeface="Cambria Math"/>
                          </a:rPr>
                          <m:t>𝑟</m:t>
                        </m:r>
                        <m:r>
                          <a:rPr lang="en-US" sz="2200" i="1" dirty="0" smtClean="0">
                            <a:latin typeface="Cambria Math"/>
                          </a:rPr>
                          <m:t>−1</m:t>
                        </m:r>
                      </m:e>
                    </m:d>
                  </m:oMath>
                </a14:m>
                <a:r>
                  <a:rPr lang="en-US" sz="2200" dirty="0" smtClean="0"/>
                  <a:t>-hop </a:t>
                </a:r>
                <a:r>
                  <a:rPr lang="en-US" sz="2200" dirty="0"/>
                  <a:t>path from </a:t>
                </a:r>
                <a14:m>
                  <m:oMath xmlns:m="http://schemas.openxmlformats.org/officeDocument/2006/math">
                    <m:r>
                      <a:rPr lang="en-US" sz="2200" i="1" dirty="0" smtClean="0">
                        <a:latin typeface="Cambria Math"/>
                      </a:rPr>
                      <m:t>𝑖</m:t>
                    </m:r>
                    <m:r>
                      <a:rPr lang="en-US" sz="2200" i="1" baseline="-33000" dirty="0">
                        <a:latin typeface="Cambria Math"/>
                      </a:rPr>
                      <m:t>0</m:t>
                    </m:r>
                  </m:oMath>
                </a14:m>
                <a:r>
                  <a:rPr lang="en-US" sz="2200" dirty="0"/>
                  <a:t> to </a:t>
                </a:r>
                <a14:m>
                  <m:oMath xmlns:m="http://schemas.openxmlformats.org/officeDocument/2006/math">
                    <m:r>
                      <a:rPr lang="en-US" sz="2200" i="1" dirty="0" smtClean="0">
                        <a:latin typeface="Cambria Math"/>
                      </a:rPr>
                      <m:t>𝑗</m:t>
                    </m:r>
                  </m:oMath>
                </a14:m>
                <a:r>
                  <a:rPr lang="en-US" sz="2200" dirty="0"/>
                  <a:t>.</a:t>
                </a:r>
              </a:p>
              <a:p>
                <a:pPr lvl="1">
                  <a:lnSpc>
                    <a:spcPct val="90000"/>
                  </a:lnSpc>
                  <a:buSzPct val="75000"/>
                  <a:buFont typeface="Symbol" pitchFamily="18" charset="2"/>
                  <a:buChar char=""/>
                </a:pPr>
                <a:r>
                  <a:rPr lang="en-US" sz="2200" dirty="0"/>
                  <a:t>By inductive hypothesis, after round </a:t>
                </a:r>
                <a14:m>
                  <m:oMath xmlns:m="http://schemas.openxmlformats.org/officeDocument/2006/math">
                    <m:r>
                      <a:rPr lang="en-US" sz="2200" i="1" dirty="0" smtClean="0">
                        <a:latin typeface="Cambria Math"/>
                      </a:rPr>
                      <m:t>𝑟</m:t>
                    </m:r>
                    <m:r>
                      <a:rPr lang="en-US" sz="2200" i="1" dirty="0" smtClean="0">
                        <a:latin typeface="Cambria Math"/>
                      </a:rPr>
                      <m:t>−1</m:t>
                    </m:r>
                  </m:oMath>
                </a14:m>
                <a:r>
                  <a:rPr lang="en-US" sz="2200" dirty="0"/>
                  <a:t>, </a:t>
                </a:r>
                <a14:m>
                  <m:oMath xmlns:m="http://schemas.openxmlformats.org/officeDocument/2006/math">
                    <m:r>
                      <a:rPr lang="en-US" sz="2200" i="1" dirty="0" smtClean="0">
                        <a:solidFill>
                          <a:schemeClr val="accent1">
                            <a:lumMod val="75000"/>
                          </a:schemeClr>
                        </a:solidFill>
                        <a:latin typeface="Cambria Math"/>
                      </a:rPr>
                      <m:t>𝑑𝑖𝑠𝑡</m:t>
                    </m:r>
                    <m:r>
                      <a:rPr lang="en-US" sz="2200" i="1" baseline="-33000" dirty="0" err="1" smtClean="0">
                        <a:solidFill>
                          <a:schemeClr val="accent1">
                            <a:lumMod val="75000"/>
                          </a:schemeClr>
                        </a:solidFill>
                        <a:latin typeface="Cambria Math"/>
                      </a:rPr>
                      <m:t>𝑗</m:t>
                    </m:r>
                  </m:oMath>
                </a14:m>
                <a:r>
                  <a:rPr lang="en-US" sz="2200" dirty="0" smtClean="0">
                    <a:solidFill>
                      <a:schemeClr val="tx1"/>
                    </a:solidFill>
                  </a:rPr>
                  <a:t> </a:t>
                </a:r>
                <a:r>
                  <a:rPr lang="en-US" sz="2200" dirty="0"/>
                  <a:t>and </a:t>
                </a:r>
                <a14:m>
                  <m:oMath xmlns:m="http://schemas.openxmlformats.org/officeDocument/2006/math">
                    <m:r>
                      <a:rPr lang="en-US" sz="2200" i="1" dirty="0" smtClean="0">
                        <a:solidFill>
                          <a:schemeClr val="accent1">
                            <a:lumMod val="75000"/>
                          </a:schemeClr>
                        </a:solidFill>
                        <a:latin typeface="Cambria Math"/>
                      </a:rPr>
                      <m:t>𝑝𝑎𝑟𝑒𝑛𝑡</m:t>
                    </m:r>
                    <m:r>
                      <a:rPr lang="en-US" sz="2200" i="1" baseline="-25000" dirty="0" err="1">
                        <a:solidFill>
                          <a:schemeClr val="accent1">
                            <a:lumMod val="75000"/>
                          </a:schemeClr>
                        </a:solidFill>
                        <a:latin typeface="Cambria Math"/>
                      </a:rPr>
                      <m:t>𝑗</m:t>
                    </m:r>
                  </m:oMath>
                </a14:m>
                <a:r>
                  <a:rPr lang="en-US" sz="2200" baseline="-25000" dirty="0">
                    <a:solidFill>
                      <a:schemeClr val="accent2"/>
                    </a:solidFill>
                  </a:rPr>
                  <a:t> </a:t>
                </a:r>
                <a:r>
                  <a:rPr lang="en-US" sz="2200" dirty="0"/>
                  <a:t>correspond to a </a:t>
                </a:r>
                <a:r>
                  <a:rPr lang="en-US" sz="2200" dirty="0" smtClean="0"/>
                  <a:t>path that is no longer than </a:t>
                </a:r>
                <a14:m>
                  <m:oMath xmlns:m="http://schemas.openxmlformats.org/officeDocument/2006/math">
                    <m:r>
                      <a:rPr lang="en-US" sz="2200" i="1" dirty="0" smtClean="0">
                        <a:latin typeface="Cambria Math"/>
                      </a:rPr>
                      <m:t>𝑞</m:t>
                    </m:r>
                  </m:oMath>
                </a14:m>
                <a:r>
                  <a:rPr lang="en-US" sz="2200" dirty="0" smtClean="0"/>
                  <a:t>.</a:t>
                </a:r>
                <a:endParaRPr lang="en-US" sz="2200" dirty="0"/>
              </a:p>
              <a:p>
                <a:pPr lvl="1">
                  <a:lnSpc>
                    <a:spcPct val="90000"/>
                  </a:lnSpc>
                  <a:buSzPct val="75000"/>
                  <a:buFont typeface="Symbol" pitchFamily="18" charset="2"/>
                  <a:buChar char=""/>
                </a:pPr>
                <a:r>
                  <a:rPr lang="en-US" sz="2200" dirty="0"/>
                  <a:t>At round </a:t>
                </a:r>
                <a14:m>
                  <m:oMath xmlns:m="http://schemas.openxmlformats.org/officeDocument/2006/math">
                    <m:r>
                      <a:rPr lang="en-US" sz="2200" i="1" dirty="0" smtClean="0">
                        <a:latin typeface="Cambria Math"/>
                      </a:rPr>
                      <m:t>𝑟</m:t>
                    </m:r>
                  </m:oMath>
                </a14:m>
                <a:r>
                  <a:rPr lang="en-US" sz="2200" dirty="0"/>
                  <a:t>, </a:t>
                </a:r>
                <a14:m>
                  <m:oMath xmlns:m="http://schemas.openxmlformats.org/officeDocument/2006/math">
                    <m:r>
                      <a:rPr lang="en-US" sz="2200" i="1" dirty="0" smtClean="0">
                        <a:latin typeface="Cambria Math"/>
                      </a:rPr>
                      <m:t>𝑗</m:t>
                    </m:r>
                  </m:oMath>
                </a14:m>
                <a:r>
                  <a:rPr lang="en-US" sz="2200" dirty="0" smtClean="0"/>
                  <a:t> sends </a:t>
                </a:r>
                <a14:m>
                  <m:oMath xmlns:m="http://schemas.openxmlformats.org/officeDocument/2006/math">
                    <m:r>
                      <a:rPr lang="en-US" sz="2200" i="1" dirty="0" smtClean="0">
                        <a:latin typeface="Cambria Math"/>
                      </a:rPr>
                      <m:t>𝑖</m:t>
                    </m:r>
                  </m:oMath>
                </a14:m>
                <a:r>
                  <a:rPr lang="en-US" sz="2200" dirty="0"/>
                  <a:t> </a:t>
                </a:r>
                <a:r>
                  <a:rPr lang="en-US" sz="2200" dirty="0" smtClean="0"/>
                  <a:t>its </a:t>
                </a:r>
                <a14:m>
                  <m:oMath xmlns:m="http://schemas.openxmlformats.org/officeDocument/2006/math">
                    <m:r>
                      <a:rPr lang="en-US" sz="2200" i="1" dirty="0" smtClean="0">
                        <a:solidFill>
                          <a:schemeClr val="accent1">
                            <a:lumMod val="75000"/>
                          </a:schemeClr>
                        </a:solidFill>
                        <a:latin typeface="Cambria Math"/>
                      </a:rPr>
                      <m:t>𝑑𝑖𝑠</m:t>
                    </m:r>
                    <m:sSub>
                      <m:sSubPr>
                        <m:ctrlPr>
                          <a:rPr lang="en-US" sz="2200" b="0" i="1" dirty="0" smtClean="0">
                            <a:solidFill>
                              <a:schemeClr val="accent1">
                                <a:lumMod val="75000"/>
                              </a:schemeClr>
                            </a:solidFill>
                            <a:latin typeface="Cambria Math"/>
                          </a:rPr>
                        </m:ctrlPr>
                      </m:sSubPr>
                      <m:e>
                        <m:r>
                          <a:rPr lang="en-US" sz="2200" i="1" dirty="0" smtClean="0">
                            <a:solidFill>
                              <a:schemeClr val="accent1">
                                <a:lumMod val="75000"/>
                              </a:schemeClr>
                            </a:solidFill>
                            <a:latin typeface="Cambria Math"/>
                          </a:rPr>
                          <m:t>𝑡</m:t>
                        </m:r>
                      </m:e>
                      <m:sub>
                        <m:r>
                          <a:rPr lang="en-US" sz="2200" b="0" i="1" dirty="0" smtClean="0">
                            <a:solidFill>
                              <a:schemeClr val="accent1">
                                <a:lumMod val="75000"/>
                              </a:schemeClr>
                            </a:solidFill>
                            <a:latin typeface="Cambria Math"/>
                          </a:rPr>
                          <m:t>𝑗</m:t>
                        </m:r>
                      </m:sub>
                    </m:sSub>
                    <m:r>
                      <a:rPr lang="en-US" sz="2200" i="1" dirty="0" smtClean="0">
                        <a:latin typeface="Cambria Math"/>
                      </a:rPr>
                      <m:t> </m:t>
                    </m:r>
                  </m:oMath>
                </a14:m>
                <a:r>
                  <a:rPr lang="en-US" sz="2200" dirty="0" smtClean="0"/>
                  <a:t>information and process </a:t>
                </a:r>
                <a14:m>
                  <m:oMath xmlns:m="http://schemas.openxmlformats.org/officeDocument/2006/math">
                    <m:r>
                      <a:rPr lang="en-US" sz="2200" i="1" dirty="0" smtClean="0">
                        <a:latin typeface="Cambria Math"/>
                      </a:rPr>
                      <m:t>𝑖</m:t>
                    </m:r>
                  </m:oMath>
                </a14:m>
                <a:r>
                  <a:rPr lang="en-US" sz="2200" dirty="0" smtClean="0"/>
                  <a:t> </a:t>
                </a:r>
                <a:r>
                  <a:rPr lang="en-US" sz="2200" dirty="0"/>
                  <a:t>takes this into account in calculating </a:t>
                </a:r>
                <a14:m>
                  <m:oMath xmlns:m="http://schemas.openxmlformats.org/officeDocument/2006/math">
                    <m:r>
                      <a:rPr lang="en-US" sz="2200" i="1" dirty="0" smtClean="0">
                        <a:solidFill>
                          <a:schemeClr val="accent1">
                            <a:lumMod val="75000"/>
                          </a:schemeClr>
                        </a:solidFill>
                        <a:latin typeface="Cambria Math"/>
                      </a:rPr>
                      <m:t>𝑑𝑖𝑠𝑡</m:t>
                    </m:r>
                    <m:r>
                      <a:rPr lang="en-US" sz="2200" i="1" baseline="-33000" dirty="0" err="1">
                        <a:solidFill>
                          <a:schemeClr val="accent1">
                            <a:lumMod val="75000"/>
                          </a:schemeClr>
                        </a:solidFill>
                        <a:latin typeface="Cambria Math"/>
                      </a:rPr>
                      <m:t>𝑖</m:t>
                    </m:r>
                    <m:r>
                      <a:rPr lang="en-US" sz="2200" i="1" dirty="0">
                        <a:solidFill>
                          <a:schemeClr val="tx1"/>
                        </a:solidFill>
                        <a:latin typeface="Cambria Math"/>
                      </a:rPr>
                      <m:t>.</m:t>
                    </m:r>
                  </m:oMath>
                </a14:m>
                <a:endParaRPr lang="en-US" sz="2200" dirty="0">
                  <a:solidFill>
                    <a:schemeClr val="accent2"/>
                  </a:solidFill>
                </a:endParaRPr>
              </a:p>
              <a:p>
                <a:pPr lvl="1">
                  <a:lnSpc>
                    <a:spcPct val="90000"/>
                  </a:lnSpc>
                  <a:buSzPct val="75000"/>
                  <a:buFont typeface="Symbol" pitchFamily="18" charset="2"/>
                  <a:buChar char=""/>
                </a:pPr>
                <a:r>
                  <a:rPr lang="en-US" sz="2200" dirty="0"/>
                  <a:t>So after round </a:t>
                </a:r>
                <a14:m>
                  <m:oMath xmlns:m="http://schemas.openxmlformats.org/officeDocument/2006/math">
                    <m:r>
                      <a:rPr lang="en-US" sz="2200" i="1" dirty="0">
                        <a:latin typeface="Cambria Math"/>
                      </a:rPr>
                      <m:t>𝑟</m:t>
                    </m:r>
                  </m:oMath>
                </a14:m>
                <a:r>
                  <a:rPr lang="en-US" sz="2200" dirty="0"/>
                  <a:t>, </a:t>
                </a:r>
                <a14:m>
                  <m:oMath xmlns:m="http://schemas.openxmlformats.org/officeDocument/2006/math">
                    <m:r>
                      <a:rPr lang="en-US" sz="2200" i="1" dirty="0" smtClean="0">
                        <a:solidFill>
                          <a:schemeClr val="accent1">
                            <a:lumMod val="75000"/>
                          </a:schemeClr>
                        </a:solidFill>
                        <a:latin typeface="Cambria Math"/>
                      </a:rPr>
                      <m:t>𝑑𝑖𝑠𝑡</m:t>
                    </m:r>
                    <m:r>
                      <a:rPr lang="en-US" sz="2200" i="1" baseline="-25000" dirty="0" err="1">
                        <a:solidFill>
                          <a:schemeClr val="accent1">
                            <a:lumMod val="75000"/>
                          </a:schemeClr>
                        </a:solidFill>
                        <a:latin typeface="Cambria Math"/>
                      </a:rPr>
                      <m:t>𝑖</m:t>
                    </m:r>
                    <m:r>
                      <a:rPr lang="en-US" sz="2200" i="1" dirty="0">
                        <a:latin typeface="Cambria Math"/>
                      </a:rPr>
                      <m:t> </m:t>
                    </m:r>
                  </m:oMath>
                </a14:m>
                <a:r>
                  <a:rPr lang="en-US" sz="2200" dirty="0"/>
                  <a:t>and </a:t>
                </a:r>
                <a14:m>
                  <m:oMath xmlns:m="http://schemas.openxmlformats.org/officeDocument/2006/math">
                    <m:r>
                      <a:rPr lang="en-US" sz="2200" i="1" dirty="0" smtClean="0">
                        <a:solidFill>
                          <a:schemeClr val="accent1">
                            <a:lumMod val="75000"/>
                          </a:schemeClr>
                        </a:solidFill>
                        <a:latin typeface="Cambria Math"/>
                      </a:rPr>
                      <m:t>𝑝𝑎𝑟𝑒𝑛𝑡</m:t>
                    </m:r>
                    <m:r>
                      <a:rPr lang="en-US" sz="2200" i="1" baseline="-25000" dirty="0" err="1">
                        <a:solidFill>
                          <a:schemeClr val="accent1">
                            <a:lumMod val="75000"/>
                          </a:schemeClr>
                        </a:solidFill>
                        <a:latin typeface="Cambria Math"/>
                      </a:rPr>
                      <m:t>𝑖</m:t>
                    </m:r>
                  </m:oMath>
                </a14:m>
                <a:r>
                  <a:rPr lang="en-US" sz="2200" dirty="0"/>
                  <a:t> correspond to a </a:t>
                </a:r>
                <a:r>
                  <a:rPr lang="en-US" sz="2200" dirty="0" smtClean="0"/>
                  <a:t>path that is no longer than </a:t>
                </a:r>
                <a14:m>
                  <m:oMath xmlns:m="http://schemas.openxmlformats.org/officeDocument/2006/math">
                    <m:r>
                      <a:rPr lang="en-US" sz="2200" i="1" dirty="0" smtClean="0">
                        <a:latin typeface="Cambria Math"/>
                      </a:rPr>
                      <m:t>𝑝</m:t>
                    </m:r>
                  </m:oMath>
                </a14:m>
                <a:r>
                  <a:rPr lang="en-US" sz="2200" dirty="0" smtClean="0"/>
                  <a:t>, as needed.</a:t>
                </a:r>
                <a:endParaRPr lang="en-US" sz="2200" dirty="0"/>
              </a:p>
            </p:txBody>
          </p:sp>
        </mc:Choice>
        <mc:Fallback xmlns="">
          <p:sp>
            <p:nvSpPr>
              <p:cNvPr id="191491" name="Rectangle 3"/>
              <p:cNvSpPr>
                <a:spLocks noGrp="1" noRot="1" noChangeAspect="1" noMove="1" noResize="1" noEditPoints="1" noAdjustHandles="1" noChangeArrowheads="1" noChangeShapeType="1" noTextEdit="1"/>
              </p:cNvSpPr>
              <p:nvPr>
                <p:ph type="body" idx="1"/>
              </p:nvPr>
            </p:nvSpPr>
            <p:spPr>
              <a:xfrm>
                <a:off x="286560" y="990600"/>
                <a:ext cx="8570880" cy="5867400"/>
              </a:xfrm>
              <a:blipFill rotWithShape="1">
                <a:blip r:embed="rId3"/>
                <a:stretch>
                  <a:fillRect r="-1067"/>
                </a:stretch>
              </a:blipFill>
            </p:spPr>
            <p:txBody>
              <a:bodyPr/>
              <a:lstStyle/>
              <a:p>
                <a:r>
                  <a:rPr lang="en-US">
                    <a:noFill/>
                  </a:rPr>
                  <a:t> </a:t>
                </a:r>
              </a:p>
            </p:txBody>
          </p:sp>
        </mc:Fallback>
      </mc:AlternateContent>
    </p:spTree>
    <p:extLst>
      <p:ext uri="{BB962C8B-B14F-4D97-AF65-F5344CB8AC3E}">
        <p14:creationId xmlns:p14="http://schemas.microsoft.com/office/powerpoint/2010/main" val="33733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14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14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149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149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24800" y="0"/>
            <a:ext cx="8229600" cy="1142040"/>
          </a:xfrm>
        </p:spPr>
        <p:txBody>
          <a:bodyPr/>
          <a:lstStyle/>
          <a:p>
            <a:r>
              <a:rPr lang="en-US"/>
              <a:t>Complexity</a:t>
            </a:r>
          </a:p>
        </p:txBody>
      </p:sp>
      <mc:AlternateContent xmlns:mc="http://schemas.openxmlformats.org/markup-compatibility/2006" xmlns:a14="http://schemas.microsoft.com/office/drawing/2010/main">
        <mc:Choice Requires="a14">
          <p:sp>
            <p:nvSpPr>
              <p:cNvPr id="181251" name="Rectangle 3"/>
              <p:cNvSpPr>
                <a:spLocks noGrp="1" noChangeArrowheads="1"/>
              </p:cNvSpPr>
              <p:nvPr>
                <p:ph type="body" idx="1"/>
              </p:nvPr>
            </p:nvSpPr>
            <p:spPr>
              <a:xfrm>
                <a:off x="228600" y="1147801"/>
                <a:ext cx="8763000" cy="3940254"/>
              </a:xfrm>
            </p:spPr>
            <p:txBody>
              <a:bodyPr/>
              <a:lstStyle/>
              <a:p>
                <a:pPr>
                  <a:lnSpc>
                    <a:spcPct val="80000"/>
                  </a:lnSpc>
                  <a:buSzPct val="45000"/>
                  <a:buFont typeface="Wingdings" pitchFamily="2" charset="2"/>
                  <a:buChar char=""/>
                </a:pPr>
                <a:r>
                  <a:rPr lang="en-US" sz="2200" dirty="0">
                    <a:solidFill>
                      <a:srgbClr val="990000"/>
                    </a:solidFill>
                  </a:rPr>
                  <a:t>Complexity:</a:t>
                </a:r>
              </a:p>
              <a:p>
                <a:pPr lvl="1">
                  <a:lnSpc>
                    <a:spcPct val="80000"/>
                  </a:lnSpc>
                  <a:buSzPct val="45000"/>
                  <a:buFont typeface="Wingdings" pitchFamily="2" charset="2"/>
                  <a:buChar char=""/>
                </a:pPr>
                <a:r>
                  <a:rPr lang="en-US" sz="2000" dirty="0"/>
                  <a:t>Time:  </a:t>
                </a:r>
                <a14:m>
                  <m:oMath xmlns:m="http://schemas.openxmlformats.org/officeDocument/2006/math">
                    <m:r>
                      <a:rPr lang="en-US" sz="2000" i="1" dirty="0" smtClean="0">
                        <a:latin typeface="Cambria Math"/>
                      </a:rPr>
                      <m:t>𝑛</m:t>
                    </m:r>
                    <m:r>
                      <a:rPr lang="en-US" sz="2000" i="1" dirty="0" smtClean="0">
                        <a:latin typeface="Cambria Math"/>
                      </a:rPr>
                      <m:t>−1</m:t>
                    </m:r>
                  </m:oMath>
                </a14:m>
                <a:r>
                  <a:rPr lang="en-US" sz="2000" dirty="0"/>
                  <a:t> rounds</a:t>
                </a:r>
              </a:p>
              <a:p>
                <a:pPr lvl="1">
                  <a:lnSpc>
                    <a:spcPct val="80000"/>
                  </a:lnSpc>
                  <a:buSzPct val="45000"/>
                  <a:buFont typeface="Wingdings" pitchFamily="2" charset="2"/>
                  <a:buChar char=""/>
                </a:pPr>
                <a:r>
                  <a:rPr lang="en-US" sz="2000" dirty="0"/>
                  <a:t>Messages:  </a:t>
                </a:r>
                <a14:m>
                  <m:oMath xmlns:m="http://schemas.openxmlformats.org/officeDocument/2006/math">
                    <m:r>
                      <a:rPr lang="en-US" sz="2000" i="1" dirty="0" smtClean="0">
                        <a:latin typeface="Cambria Math"/>
                      </a:rPr>
                      <m:t>(</m:t>
                    </m:r>
                    <m:r>
                      <a:rPr lang="en-US" sz="2000" i="1" dirty="0" smtClean="0">
                        <a:latin typeface="Cambria Math"/>
                      </a:rPr>
                      <m:t>𝑛</m:t>
                    </m:r>
                    <m:r>
                      <a:rPr lang="en-US" sz="2000" i="1" dirty="0" smtClean="0">
                        <a:latin typeface="Cambria Math"/>
                      </a:rPr>
                      <m:t>−1) |</m:t>
                    </m:r>
                    <m:r>
                      <a:rPr lang="en-US" sz="2000" i="1" dirty="0" smtClean="0">
                        <a:latin typeface="Cambria Math"/>
                      </a:rPr>
                      <m:t>𝐸</m:t>
                    </m:r>
                    <m:r>
                      <a:rPr lang="en-US" sz="2000" i="1" dirty="0" smtClean="0">
                        <a:latin typeface="Cambria Math"/>
                      </a:rPr>
                      <m:t>|</m:t>
                    </m:r>
                  </m:oMath>
                </a14:m>
                <a:endParaRPr lang="en-US" sz="2000" dirty="0"/>
              </a:p>
              <a:p>
                <a:pPr>
                  <a:lnSpc>
                    <a:spcPct val="80000"/>
                  </a:lnSpc>
                  <a:buSzPct val="45000"/>
                  <a:buFont typeface="Wingdings" pitchFamily="2" charset="2"/>
                  <a:buChar char=""/>
                </a:pPr>
                <a:r>
                  <a:rPr lang="en-US" sz="2200" dirty="0"/>
                  <a:t>Worse </a:t>
                </a:r>
                <a:r>
                  <a:rPr lang="en-US" sz="2200" dirty="0" smtClean="0"/>
                  <a:t>than </a:t>
                </a:r>
                <a:r>
                  <a:rPr lang="en-US" sz="2200" dirty="0"/>
                  <a:t>BFS, which has:</a:t>
                </a:r>
              </a:p>
              <a:p>
                <a:pPr lvl="1">
                  <a:lnSpc>
                    <a:spcPct val="80000"/>
                  </a:lnSpc>
                  <a:buSzPct val="45000"/>
                  <a:buFont typeface="Wingdings" pitchFamily="2" charset="2"/>
                  <a:buChar char=""/>
                </a:pPr>
                <a:r>
                  <a:rPr lang="en-US" sz="2000" dirty="0"/>
                  <a:t>Time:  </a:t>
                </a:r>
                <a14:m>
                  <m:oMath xmlns:m="http://schemas.openxmlformats.org/officeDocument/2006/math">
                    <m:r>
                      <a:rPr lang="en-US" sz="2000" i="1" dirty="0" smtClean="0">
                        <a:latin typeface="Cambria Math"/>
                      </a:rPr>
                      <m:t>𝑑𝑖𝑎𝑚</m:t>
                    </m:r>
                  </m:oMath>
                </a14:m>
                <a:r>
                  <a:rPr lang="en-US" sz="2000" dirty="0"/>
                  <a:t> rounds</a:t>
                </a:r>
              </a:p>
              <a:p>
                <a:pPr lvl="1">
                  <a:lnSpc>
                    <a:spcPct val="80000"/>
                  </a:lnSpc>
                  <a:buSzPct val="45000"/>
                  <a:buFont typeface="Wingdings" pitchFamily="2" charset="2"/>
                  <a:buChar char=""/>
                </a:pPr>
                <a:r>
                  <a:rPr lang="en-US" sz="2000" dirty="0"/>
                  <a:t>Messages:  </a:t>
                </a:r>
                <a14:m>
                  <m:oMath xmlns:m="http://schemas.openxmlformats.org/officeDocument/2006/math">
                    <m:r>
                      <a:rPr lang="en-US" sz="2000" i="1" dirty="0" smtClean="0">
                        <a:latin typeface="Cambria Math"/>
                      </a:rPr>
                      <m:t>|</m:t>
                    </m:r>
                    <m:r>
                      <a:rPr lang="en-US" sz="2000" i="1" dirty="0" smtClean="0">
                        <a:latin typeface="Cambria Math"/>
                      </a:rPr>
                      <m:t>𝐸</m:t>
                    </m:r>
                    <m:r>
                      <a:rPr lang="en-US" sz="2000" i="1" dirty="0" smtClean="0">
                        <a:latin typeface="Cambria Math"/>
                      </a:rPr>
                      <m:t>|</m:t>
                    </m:r>
                  </m:oMath>
                </a14:m>
                <a:endParaRPr lang="en-US" sz="2000" dirty="0" smtClean="0"/>
              </a:p>
              <a:p>
                <a:pPr lvl="1">
                  <a:lnSpc>
                    <a:spcPct val="80000"/>
                  </a:lnSpc>
                  <a:buSzPct val="45000"/>
                  <a:buFont typeface="Wingdings" pitchFamily="2" charset="2"/>
                  <a:buChar char=""/>
                </a:pPr>
                <a:endParaRPr lang="en-US" sz="2000" dirty="0"/>
              </a:p>
              <a:p>
                <a:pPr>
                  <a:lnSpc>
                    <a:spcPct val="80000"/>
                  </a:lnSpc>
                  <a:buSzPct val="45000"/>
                  <a:buFont typeface="Wingdings" pitchFamily="2" charset="2"/>
                  <a:buChar char=""/>
                </a:pPr>
                <a:r>
                  <a:rPr lang="en-US" sz="2200" dirty="0">
                    <a:solidFill>
                      <a:srgbClr val="990000"/>
                    </a:solidFill>
                  </a:rPr>
                  <a:t>Q:</a:t>
                </a:r>
                <a:r>
                  <a:rPr lang="en-US" sz="2200" dirty="0"/>
                  <a:t>  Does the time bound really depend on </a:t>
                </a:r>
                <a14:m>
                  <m:oMath xmlns:m="http://schemas.openxmlformats.org/officeDocument/2006/math">
                    <m:r>
                      <a:rPr lang="en-US" sz="2200" i="1" dirty="0" smtClean="0">
                        <a:latin typeface="Cambria Math"/>
                      </a:rPr>
                      <m:t>𝑛</m:t>
                    </m:r>
                  </m:oMath>
                </a14:m>
                <a:r>
                  <a:rPr lang="en-US" sz="2200" dirty="0"/>
                  <a:t>, or is </a:t>
                </a:r>
                <a:r>
                  <a:rPr lang="en-US" sz="2200" dirty="0" smtClean="0"/>
                  <a:t>it actually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err="1">
                        <a:latin typeface="Cambria Math"/>
                      </a:rPr>
                      <m:t>𝑑𝑖𝑎𝑚</m:t>
                    </m:r>
                    <m:r>
                      <a:rPr lang="en-US" sz="2200" i="1" dirty="0">
                        <a:latin typeface="Cambria Math"/>
                      </a:rPr>
                      <m:t>)</m:t>
                    </m:r>
                  </m:oMath>
                </a14:m>
                <a:r>
                  <a:rPr lang="en-US" sz="2200" dirty="0"/>
                  <a:t>?</a:t>
                </a:r>
                <a:endParaRPr lang="en-US" sz="2200" dirty="0" smtClean="0"/>
              </a:p>
              <a:p>
                <a:pPr>
                  <a:lnSpc>
                    <a:spcPct val="80000"/>
                  </a:lnSpc>
                  <a:buSzPct val="45000"/>
                  <a:buFont typeface="Wingdings" pitchFamily="2" charset="2"/>
                  <a:buChar char=""/>
                </a:pPr>
                <a:endParaRPr lang="en-US" sz="2200" dirty="0"/>
              </a:p>
              <a:p>
                <a:pPr>
                  <a:lnSpc>
                    <a:spcPct val="80000"/>
                  </a:lnSpc>
                  <a:buSzPct val="45000"/>
                  <a:buFont typeface="Wingdings" pitchFamily="2" charset="2"/>
                  <a:buChar char=""/>
                </a:pPr>
                <a:r>
                  <a:rPr lang="en-US" sz="2200" dirty="0"/>
                  <a:t>It’s really </a:t>
                </a:r>
                <a14:m>
                  <m:oMath xmlns:m="http://schemas.openxmlformats.org/officeDocument/2006/math">
                    <m:r>
                      <a:rPr lang="en-US" sz="2200" i="1" dirty="0" smtClean="0">
                        <a:latin typeface="Cambria Math"/>
                      </a:rPr>
                      <m:t>𝑛</m:t>
                    </m:r>
                  </m:oMath>
                </a14:m>
                <a:r>
                  <a:rPr lang="en-US" sz="2200" dirty="0"/>
                  <a:t>, since “shortest path” can be </a:t>
                </a:r>
                <a:r>
                  <a:rPr lang="en-US" sz="2200" dirty="0" smtClean="0"/>
                  <a:t>a </a:t>
                </a:r>
                <a:r>
                  <a:rPr lang="en-US" sz="2200" dirty="0"/>
                  <a:t>path with many links</a:t>
                </a:r>
                <a:r>
                  <a:rPr lang="en-US" sz="2200" dirty="0" smtClean="0"/>
                  <a:t>.</a:t>
                </a:r>
                <a:endParaRPr lang="en-US" sz="2200" dirty="0"/>
              </a:p>
              <a:p>
                <a:pPr>
                  <a:lnSpc>
                    <a:spcPct val="80000"/>
                  </a:lnSpc>
                  <a:buSzPct val="45000"/>
                  <a:buFont typeface="Wingdings" pitchFamily="2" charset="2"/>
                  <a:buChar char=""/>
                </a:pPr>
                <a:r>
                  <a:rPr lang="en-US" sz="2200" dirty="0">
                    <a:solidFill>
                      <a:srgbClr val="990000"/>
                    </a:solidFill>
                  </a:rPr>
                  <a:t>Example:</a:t>
                </a:r>
              </a:p>
            </p:txBody>
          </p:sp>
        </mc:Choice>
        <mc:Fallback xmlns="">
          <p:sp>
            <p:nvSpPr>
              <p:cNvPr id="181251" name="Rectangle 3"/>
              <p:cNvSpPr>
                <a:spLocks noGrp="1" noRot="1" noChangeAspect="1" noMove="1" noResize="1" noEditPoints="1" noAdjustHandles="1" noChangeArrowheads="1" noChangeShapeType="1" noTextEdit="1"/>
              </p:cNvSpPr>
              <p:nvPr>
                <p:ph type="body" idx="1"/>
              </p:nvPr>
            </p:nvSpPr>
            <p:spPr>
              <a:xfrm>
                <a:off x="228600" y="1147801"/>
                <a:ext cx="8763000" cy="3940254"/>
              </a:xfrm>
              <a:blipFill rotWithShape="1">
                <a:blip r:embed="rId3"/>
                <a:stretch>
                  <a:fillRect t="-2473"/>
                </a:stretch>
              </a:blipFill>
            </p:spPr>
            <p:txBody>
              <a:bodyPr/>
              <a:lstStyle/>
              <a:p>
                <a:r>
                  <a:rPr lang="en-US">
                    <a:noFill/>
                  </a:rPr>
                  <a:t> </a:t>
                </a:r>
              </a:p>
            </p:txBody>
          </p:sp>
        </mc:Fallback>
      </mc:AlternateContent>
      <p:grpSp>
        <p:nvGrpSpPr>
          <p:cNvPr id="181293" name="Group 45"/>
          <p:cNvGrpSpPr>
            <a:grpSpLocks/>
          </p:cNvGrpSpPr>
          <p:nvPr/>
        </p:nvGrpSpPr>
        <p:grpSpPr bwMode="auto">
          <a:xfrm>
            <a:off x="1323360" y="4535036"/>
            <a:ext cx="6634080" cy="1772826"/>
            <a:chOff x="919" y="3149"/>
            <a:chExt cx="4607" cy="1231"/>
          </a:xfrm>
        </p:grpSpPr>
        <p:grpSp>
          <p:nvGrpSpPr>
            <p:cNvPr id="181291" name="Group 43"/>
            <p:cNvGrpSpPr>
              <a:grpSpLocks/>
            </p:cNvGrpSpPr>
            <p:nvPr/>
          </p:nvGrpSpPr>
          <p:grpSpPr bwMode="auto">
            <a:xfrm>
              <a:off x="919" y="3149"/>
              <a:ext cx="4607" cy="1231"/>
              <a:chOff x="919" y="3149"/>
              <a:chExt cx="4607" cy="1231"/>
            </a:xfrm>
          </p:grpSpPr>
          <p:sp>
            <p:nvSpPr>
              <p:cNvPr id="181272" name="Oval 24"/>
              <p:cNvSpPr>
                <a:spLocks noChangeArrowheads="1"/>
              </p:cNvSpPr>
              <p:nvPr/>
            </p:nvSpPr>
            <p:spPr bwMode="auto">
              <a:xfrm>
                <a:off x="919" y="3564"/>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i</a:t>
                </a:r>
                <a:r>
                  <a:rPr lang="en-US" baseline="-25000"/>
                  <a:t>0</a:t>
                </a:r>
              </a:p>
            </p:txBody>
          </p:sp>
          <p:sp>
            <p:nvSpPr>
              <p:cNvPr id="181273" name="Oval 25"/>
              <p:cNvSpPr>
                <a:spLocks noChangeArrowheads="1"/>
              </p:cNvSpPr>
              <p:nvPr/>
            </p:nvSpPr>
            <p:spPr bwMode="auto">
              <a:xfrm>
                <a:off x="4951" y="3612"/>
                <a:ext cx="575"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i</a:t>
                </a:r>
              </a:p>
            </p:txBody>
          </p:sp>
          <p:sp>
            <p:nvSpPr>
              <p:cNvPr id="181274" name="Freeform 26"/>
              <p:cNvSpPr>
                <a:spLocks/>
              </p:cNvSpPr>
              <p:nvPr/>
            </p:nvSpPr>
            <p:spPr bwMode="auto">
              <a:xfrm>
                <a:off x="1350" y="3412"/>
                <a:ext cx="3650" cy="296"/>
              </a:xfrm>
              <a:custGeom>
                <a:avLst/>
                <a:gdLst>
                  <a:gd name="T0" fmla="*/ 0 w 3648"/>
                  <a:gd name="T1" fmla="*/ 200 h 296"/>
                  <a:gd name="T2" fmla="*/ 336 w 3648"/>
                  <a:gd name="T3" fmla="*/ 104 h 296"/>
                  <a:gd name="T4" fmla="*/ 1728 w 3648"/>
                  <a:gd name="T5" fmla="*/ 8 h 296"/>
                  <a:gd name="T6" fmla="*/ 3120 w 3648"/>
                  <a:gd name="T7" fmla="*/ 152 h 296"/>
                  <a:gd name="T8" fmla="*/ 3648 w 3648"/>
                  <a:gd name="T9" fmla="*/ 296 h 296"/>
                </a:gdLst>
                <a:ahLst/>
                <a:cxnLst>
                  <a:cxn ang="0">
                    <a:pos x="T0" y="T1"/>
                  </a:cxn>
                  <a:cxn ang="0">
                    <a:pos x="T2" y="T3"/>
                  </a:cxn>
                  <a:cxn ang="0">
                    <a:pos x="T4" y="T5"/>
                  </a:cxn>
                  <a:cxn ang="0">
                    <a:pos x="T6" y="T7"/>
                  </a:cxn>
                  <a:cxn ang="0">
                    <a:pos x="T8" y="T9"/>
                  </a:cxn>
                </a:cxnLst>
                <a:rect l="0" t="0" r="r" b="b"/>
                <a:pathLst>
                  <a:path w="3648" h="296">
                    <a:moveTo>
                      <a:pt x="0" y="200"/>
                    </a:moveTo>
                    <a:cubicBezTo>
                      <a:pt x="24" y="168"/>
                      <a:pt x="48" y="136"/>
                      <a:pt x="336" y="104"/>
                    </a:cubicBezTo>
                    <a:cubicBezTo>
                      <a:pt x="624" y="72"/>
                      <a:pt x="1264" y="0"/>
                      <a:pt x="1728" y="8"/>
                    </a:cubicBezTo>
                    <a:cubicBezTo>
                      <a:pt x="2192" y="16"/>
                      <a:pt x="2800" y="104"/>
                      <a:pt x="3120" y="152"/>
                    </a:cubicBezTo>
                    <a:cubicBezTo>
                      <a:pt x="3440" y="200"/>
                      <a:pt x="3560" y="272"/>
                      <a:pt x="3648" y="296"/>
                    </a:cubicBezTo>
                  </a:path>
                </a:pathLst>
              </a:custGeom>
              <a:noFill/>
              <a:ln w="9525">
                <a:solidFill>
                  <a:schemeClr val="tx1"/>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5" name="Oval 27"/>
              <p:cNvSpPr>
                <a:spLocks noChangeAspect="1" noChangeArrowheads="1"/>
              </p:cNvSpPr>
              <p:nvPr/>
            </p:nvSpPr>
            <p:spPr bwMode="auto">
              <a:xfrm>
                <a:off x="1831" y="409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i</a:t>
                </a:r>
                <a:r>
                  <a:rPr lang="en-US" baseline="-25000"/>
                  <a:t>0</a:t>
                </a:r>
              </a:p>
            </p:txBody>
          </p:sp>
          <p:sp>
            <p:nvSpPr>
              <p:cNvPr id="181276" name="Oval 28"/>
              <p:cNvSpPr>
                <a:spLocks noChangeAspect="1" noChangeArrowheads="1"/>
              </p:cNvSpPr>
              <p:nvPr/>
            </p:nvSpPr>
            <p:spPr bwMode="auto">
              <a:xfrm>
                <a:off x="3750" y="4092"/>
                <a:ext cx="289"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i</a:t>
                </a:r>
                <a:r>
                  <a:rPr lang="en-US" baseline="-25000"/>
                  <a:t>0</a:t>
                </a:r>
              </a:p>
            </p:txBody>
          </p:sp>
          <p:sp>
            <p:nvSpPr>
              <p:cNvPr id="181277" name="Oval 29"/>
              <p:cNvSpPr>
                <a:spLocks noChangeAspect="1" noChangeArrowheads="1"/>
              </p:cNvSpPr>
              <p:nvPr/>
            </p:nvSpPr>
            <p:spPr bwMode="auto">
              <a:xfrm>
                <a:off x="3079" y="409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i</a:t>
                </a:r>
                <a:r>
                  <a:rPr lang="en-US" baseline="-25000"/>
                  <a:t>0</a:t>
                </a:r>
              </a:p>
            </p:txBody>
          </p:sp>
          <p:sp>
            <p:nvSpPr>
              <p:cNvPr id="181278" name="Oval 30"/>
              <p:cNvSpPr>
                <a:spLocks noChangeAspect="1" noChangeArrowheads="1"/>
              </p:cNvSpPr>
              <p:nvPr/>
            </p:nvSpPr>
            <p:spPr bwMode="auto">
              <a:xfrm>
                <a:off x="2455" y="409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i</a:t>
                </a:r>
                <a:r>
                  <a:rPr lang="en-US" baseline="-25000"/>
                  <a:t>0</a:t>
                </a:r>
              </a:p>
            </p:txBody>
          </p:sp>
          <p:sp>
            <p:nvSpPr>
              <p:cNvPr id="181283" name="Text Box 35"/>
              <p:cNvSpPr txBox="1">
                <a:spLocks noChangeArrowheads="1"/>
              </p:cNvSpPr>
              <p:nvPr/>
            </p:nvSpPr>
            <p:spPr bwMode="auto">
              <a:xfrm>
                <a:off x="2877" y="3149"/>
                <a:ext cx="306"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79</a:t>
                </a:r>
              </a:p>
            </p:txBody>
          </p:sp>
          <p:sp>
            <p:nvSpPr>
              <p:cNvPr id="181284" name="Text Box 36"/>
              <p:cNvSpPr txBox="1">
                <a:spLocks noChangeArrowheads="1"/>
              </p:cNvSpPr>
              <p:nvPr/>
            </p:nvSpPr>
            <p:spPr bwMode="auto">
              <a:xfrm>
                <a:off x="1533" y="3917"/>
                <a:ext cx="217"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1</a:t>
                </a:r>
              </a:p>
            </p:txBody>
          </p:sp>
          <p:sp>
            <p:nvSpPr>
              <p:cNvPr id="181285" name="Text Box 37"/>
              <p:cNvSpPr txBox="1">
                <a:spLocks noChangeArrowheads="1"/>
              </p:cNvSpPr>
              <p:nvPr/>
            </p:nvSpPr>
            <p:spPr bwMode="auto">
              <a:xfrm>
                <a:off x="2167" y="3997"/>
                <a:ext cx="217"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1</a:t>
                </a:r>
              </a:p>
            </p:txBody>
          </p:sp>
          <p:sp>
            <p:nvSpPr>
              <p:cNvPr id="181286" name="Text Box 38"/>
              <p:cNvSpPr txBox="1">
                <a:spLocks noChangeArrowheads="1"/>
              </p:cNvSpPr>
              <p:nvPr/>
            </p:nvSpPr>
            <p:spPr bwMode="auto">
              <a:xfrm>
                <a:off x="2791" y="3997"/>
                <a:ext cx="217"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1</a:t>
                </a:r>
              </a:p>
            </p:txBody>
          </p:sp>
          <p:sp>
            <p:nvSpPr>
              <p:cNvPr id="181287" name="Text Box 39"/>
              <p:cNvSpPr txBox="1">
                <a:spLocks noChangeArrowheads="1"/>
              </p:cNvSpPr>
              <p:nvPr/>
            </p:nvSpPr>
            <p:spPr bwMode="auto">
              <a:xfrm>
                <a:off x="3463" y="3997"/>
                <a:ext cx="217"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1</a:t>
                </a:r>
              </a:p>
            </p:txBody>
          </p:sp>
          <p:sp>
            <p:nvSpPr>
              <p:cNvPr id="181290" name="Text Box 42"/>
              <p:cNvSpPr txBox="1">
                <a:spLocks noChangeArrowheads="1"/>
              </p:cNvSpPr>
              <p:nvPr/>
            </p:nvSpPr>
            <p:spPr bwMode="auto">
              <a:xfrm>
                <a:off x="4327" y="3917"/>
                <a:ext cx="217"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1</a:t>
                </a:r>
              </a:p>
            </p:txBody>
          </p:sp>
        </p:grpSp>
        <p:grpSp>
          <p:nvGrpSpPr>
            <p:cNvPr id="181292" name="Group 44"/>
            <p:cNvGrpSpPr>
              <a:grpSpLocks/>
            </p:cNvGrpSpPr>
            <p:nvPr/>
          </p:nvGrpSpPr>
          <p:grpSpPr bwMode="auto">
            <a:xfrm>
              <a:off x="1399" y="3677"/>
              <a:ext cx="3648" cy="559"/>
              <a:chOff x="1399" y="3677"/>
              <a:chExt cx="3648" cy="559"/>
            </a:xfrm>
          </p:grpSpPr>
          <p:sp>
            <p:nvSpPr>
              <p:cNvPr id="181270" name="Line 22"/>
              <p:cNvSpPr>
                <a:spLocks noChangeShapeType="1"/>
              </p:cNvSpPr>
              <p:nvPr/>
            </p:nvSpPr>
            <p:spPr bwMode="auto">
              <a:xfrm>
                <a:off x="1399" y="4044"/>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9" name="Line 31"/>
              <p:cNvSpPr>
                <a:spLocks noChangeShapeType="1"/>
              </p:cNvSpPr>
              <p:nvPr/>
            </p:nvSpPr>
            <p:spPr bwMode="auto">
              <a:xfrm>
                <a:off x="2119" y="423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0" name="Line 32"/>
              <p:cNvSpPr>
                <a:spLocks noChangeShapeType="1"/>
              </p:cNvSpPr>
              <p:nvPr/>
            </p:nvSpPr>
            <p:spPr bwMode="auto">
              <a:xfrm>
                <a:off x="2743" y="423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1" name="Line 33"/>
              <p:cNvSpPr>
                <a:spLocks noChangeShapeType="1"/>
              </p:cNvSpPr>
              <p:nvPr/>
            </p:nvSpPr>
            <p:spPr bwMode="auto">
              <a:xfrm>
                <a:off x="3367" y="4236"/>
                <a:ext cx="3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2" name="Line 34"/>
              <p:cNvSpPr>
                <a:spLocks noChangeShapeType="1"/>
              </p:cNvSpPr>
              <p:nvPr/>
            </p:nvSpPr>
            <p:spPr bwMode="auto">
              <a:xfrm flipV="1">
                <a:off x="4039" y="4061"/>
                <a:ext cx="960" cy="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8" name="Line 40"/>
              <p:cNvSpPr>
                <a:spLocks noChangeShapeType="1"/>
              </p:cNvSpPr>
              <p:nvPr/>
            </p:nvSpPr>
            <p:spPr bwMode="auto">
              <a:xfrm>
                <a:off x="4903" y="3677"/>
                <a:ext cx="14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1410614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2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12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12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125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25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1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r>
              <a:rPr lang="en-US" sz="4100" dirty="0" smtClean="0"/>
              <a:t>Remarks</a:t>
            </a:r>
            <a:endParaRPr lang="en-US" sz="4100" dirty="0"/>
          </a:p>
        </p:txBody>
      </p:sp>
      <p:sp>
        <p:nvSpPr>
          <p:cNvPr id="159747" name="Rectangle 3"/>
          <p:cNvSpPr>
            <a:spLocks noGrp="1" noChangeArrowheads="1"/>
          </p:cNvSpPr>
          <p:nvPr>
            <p:ph type="body" idx="1"/>
          </p:nvPr>
        </p:nvSpPr>
        <p:spPr/>
        <p:txBody>
          <a:bodyPr/>
          <a:lstStyle/>
          <a:p>
            <a:r>
              <a:rPr lang="en-US" sz="2500" dirty="0" smtClean="0"/>
              <a:t>We will </a:t>
            </a:r>
            <a:r>
              <a:rPr lang="en-US" sz="2500" dirty="0"/>
              <a:t>revisit Bellman-Ford </a:t>
            </a:r>
            <a:r>
              <a:rPr lang="en-US" sz="2500" dirty="0" smtClean="0"/>
              <a:t>for </a:t>
            </a:r>
            <a:r>
              <a:rPr lang="en-US" sz="2500" dirty="0"/>
              <a:t>asynchronous networks</a:t>
            </a:r>
            <a:r>
              <a:rPr lang="en-US" sz="2500" dirty="0" smtClean="0"/>
              <a:t>.</a:t>
            </a:r>
          </a:p>
          <a:p>
            <a:r>
              <a:rPr lang="en-US" sz="2500" dirty="0" smtClean="0"/>
              <a:t>Gets even more expensive there.</a:t>
            </a:r>
          </a:p>
          <a:p>
            <a:r>
              <a:rPr lang="en-US" sz="2500" dirty="0" smtClean="0"/>
              <a:t>Similar to an old Arpanet routing algorithm.</a:t>
            </a:r>
          </a:p>
          <a:p>
            <a:r>
              <a:rPr lang="en-US" sz="2500" dirty="0" smtClean="0"/>
              <a:t>Consider more interesting termination strategy then.</a:t>
            </a:r>
            <a:endParaRPr lang="en-US" sz="2500" dirty="0"/>
          </a:p>
        </p:txBody>
      </p:sp>
    </p:spTree>
    <p:extLst>
      <p:ext uri="{BB962C8B-B14F-4D97-AF65-F5344CB8AC3E}">
        <p14:creationId xmlns:p14="http://schemas.microsoft.com/office/powerpoint/2010/main" val="408664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062"/>
            <a:ext cx="8229600" cy="1143000"/>
          </a:xfrm>
        </p:spPr>
        <p:txBody>
          <a:bodyPr/>
          <a:lstStyle/>
          <a:p>
            <a:r>
              <a:rPr lang="en-US" dirty="0" smtClean="0"/>
              <a:t>Last time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524000"/>
                <a:ext cx="8382000" cy="4953000"/>
              </a:xfrm>
            </p:spPr>
            <p:txBody>
              <a:bodyPr>
                <a:normAutofit/>
              </a:bodyPr>
              <a:lstStyle/>
              <a:p>
                <a:pPr>
                  <a:lnSpc>
                    <a:spcPct val="80000"/>
                  </a:lnSpc>
                  <a:buSzPct val="45000"/>
                  <a:buFont typeface="Wingdings" pitchFamily="2" charset="2"/>
                  <a:buChar char=""/>
                </a:pPr>
                <a14:m>
                  <m:oMath xmlns:m="http://schemas.openxmlformats.org/officeDocument/2006/math">
                    <m:r>
                      <a:rPr lang="en-US" sz="2800" i="1" dirty="0">
                        <a:latin typeface="Cambria Math"/>
                        <a:sym typeface="Symbol" pitchFamily="18" charset="2"/>
                      </a:rPr>
                      <m:t>(</m:t>
                    </m:r>
                    <m:r>
                      <a:rPr lang="en-US" sz="2800" i="1" dirty="0">
                        <a:latin typeface="Cambria Math"/>
                        <a:sym typeface="Symbol" pitchFamily="18" charset="2"/>
                      </a:rPr>
                      <m:t>𝑛</m:t>
                    </m:r>
                    <m:r>
                      <a:rPr lang="en-US" sz="2800" i="1" dirty="0">
                        <a:latin typeface="Cambria Math"/>
                        <a:sym typeface="Symbol" pitchFamily="18" charset="2"/>
                      </a:rPr>
                      <m:t> </m:t>
                    </m:r>
                    <m:r>
                      <m:rPr>
                        <m:sty m:val="p"/>
                      </m:rPr>
                      <a:rPr lang="en-US" sz="2800" i="1" dirty="0">
                        <a:latin typeface="Cambria Math"/>
                        <a:sym typeface="Symbol" pitchFamily="18" charset="2"/>
                      </a:rPr>
                      <m:t>log</m:t>
                    </m:r>
                    <m:r>
                      <a:rPr lang="en-US" sz="2800" i="1" dirty="0">
                        <a:latin typeface="Cambria Math"/>
                        <a:sym typeface="Symbol" pitchFamily="18" charset="2"/>
                      </a:rPr>
                      <m:t>⁡</m:t>
                    </m:r>
                    <m:r>
                      <a:rPr lang="en-US" sz="2800" i="1" dirty="0">
                        <a:latin typeface="Cambria Math"/>
                        <a:sym typeface="Symbol" pitchFamily="18" charset="2"/>
                      </a:rPr>
                      <m:t>𝑛</m:t>
                    </m:r>
                    <m:r>
                      <a:rPr lang="en-US" sz="2800" i="1" dirty="0">
                        <a:latin typeface="Cambria Math"/>
                        <a:sym typeface="Symbol" pitchFamily="18" charset="2"/>
                      </a:rPr>
                      <m:t>) </m:t>
                    </m:r>
                  </m:oMath>
                </a14:m>
                <a:r>
                  <a:rPr lang="en-US" sz="2800" dirty="0">
                    <a:sym typeface="Symbol" pitchFamily="18" charset="2"/>
                  </a:rPr>
                  <a:t>l</a:t>
                </a:r>
                <a:r>
                  <a:rPr lang="en-US" sz="2800" dirty="0"/>
                  <a:t>ower bound on the number of messages for comparison-based leader election in a ring</a:t>
                </a:r>
                <a:r>
                  <a:rPr lang="en-US" sz="2800" dirty="0" smtClean="0"/>
                  <a:t>.</a:t>
                </a:r>
              </a:p>
              <a:p>
                <a:pPr>
                  <a:lnSpc>
                    <a:spcPct val="80000"/>
                  </a:lnSpc>
                  <a:buSzPct val="45000"/>
                  <a:buFont typeface="Wingdings" pitchFamily="2" charset="2"/>
                  <a:buChar char=""/>
                </a:pPr>
                <a:r>
                  <a:rPr lang="en-US" sz="2800" dirty="0" smtClean="0"/>
                  <a:t>Leader </a:t>
                </a:r>
                <a:r>
                  <a:rPr lang="en-US" sz="2800" dirty="0"/>
                  <a:t>election in general synchronous networks:</a:t>
                </a:r>
              </a:p>
              <a:p>
                <a:pPr lvl="1">
                  <a:lnSpc>
                    <a:spcPct val="80000"/>
                  </a:lnSpc>
                  <a:buSzPct val="75000"/>
                  <a:buFont typeface="Symbol" pitchFamily="18" charset="2"/>
                  <a:buChar char=""/>
                </a:pPr>
                <a:r>
                  <a:rPr lang="en-US" sz="2400" dirty="0"/>
                  <a:t>Flooding algorithm</a:t>
                </a:r>
              </a:p>
              <a:p>
                <a:pPr lvl="1">
                  <a:lnSpc>
                    <a:spcPct val="80000"/>
                  </a:lnSpc>
                  <a:buSzPct val="75000"/>
                  <a:buFont typeface="Symbol" pitchFamily="18" charset="2"/>
                  <a:buChar char=""/>
                </a:pPr>
                <a:r>
                  <a:rPr lang="en-US" sz="2400" dirty="0"/>
                  <a:t>Improved algorithm, with smaller message complexity</a:t>
                </a:r>
              </a:p>
              <a:p>
                <a:pPr lvl="1">
                  <a:lnSpc>
                    <a:spcPct val="80000"/>
                  </a:lnSpc>
                  <a:buSzPct val="75000"/>
                  <a:buFont typeface="Symbol" pitchFamily="18" charset="2"/>
                  <a:buChar char=""/>
                </a:pPr>
                <a:r>
                  <a:rPr lang="en-US" sz="2400" dirty="0"/>
                  <a:t>Simulation relation </a:t>
                </a:r>
                <a:r>
                  <a:rPr lang="en-US" sz="2400" dirty="0" smtClean="0"/>
                  <a:t>proof</a:t>
                </a:r>
              </a:p>
              <a:p>
                <a:pPr>
                  <a:lnSpc>
                    <a:spcPct val="80000"/>
                  </a:lnSpc>
                  <a:buSzPct val="45000"/>
                  <a:buFont typeface="Wingdings" pitchFamily="2" charset="2"/>
                  <a:buChar char=""/>
                </a:pPr>
                <a:r>
                  <a:rPr lang="en-US" sz="2800" dirty="0" smtClean="0"/>
                  <a:t>Breadth-first search in general </a:t>
                </a:r>
                <a:r>
                  <a:rPr lang="en-US" sz="2800" dirty="0" smtClean="0"/>
                  <a:t>synchronous </a:t>
                </a:r>
                <a:r>
                  <a:rPr lang="en-US" sz="2800" dirty="0" smtClean="0"/>
                  <a:t>networks:</a:t>
                </a:r>
                <a:endParaRPr lang="en-US" sz="2800" dirty="0"/>
              </a:p>
              <a:p>
                <a:pPr lvl="1">
                  <a:lnSpc>
                    <a:spcPct val="80000"/>
                  </a:lnSpc>
                  <a:buSzPct val="75000"/>
                  <a:buFont typeface="Symbol" pitchFamily="18" charset="2"/>
                  <a:buChar char=""/>
                </a:pPr>
                <a:r>
                  <a:rPr lang="en-US" sz="2400" dirty="0"/>
                  <a:t>Simple marking algorithm</a:t>
                </a:r>
              </a:p>
              <a:p>
                <a:pPr lvl="1">
                  <a:lnSpc>
                    <a:spcPct val="80000"/>
                  </a:lnSpc>
                  <a:buSzPct val="75000"/>
                  <a:buFont typeface="Symbol" pitchFamily="18" charset="2"/>
                  <a:buChar char=""/>
                </a:pPr>
                <a:r>
                  <a:rPr lang="en-US" sz="2400" dirty="0"/>
                  <a:t>Applications:  </a:t>
                </a:r>
              </a:p>
              <a:p>
                <a:pPr lvl="2">
                  <a:lnSpc>
                    <a:spcPct val="80000"/>
                  </a:lnSpc>
                  <a:buSzPct val="75000"/>
                  <a:buFont typeface="Symbol" pitchFamily="18" charset="2"/>
                  <a:buChar char=""/>
                </a:pPr>
                <a:r>
                  <a:rPr lang="en-US" sz="2200" dirty="0"/>
                  <a:t>Broadcast, </a:t>
                </a:r>
                <a:r>
                  <a:rPr lang="en-US" sz="2200" dirty="0" err="1"/>
                  <a:t>convergecast</a:t>
                </a:r>
                <a:endParaRPr lang="en-US" sz="2200" dirty="0"/>
              </a:p>
              <a:p>
                <a:pPr lvl="2">
                  <a:lnSpc>
                    <a:spcPct val="80000"/>
                  </a:lnSpc>
                  <a:buSzPct val="75000"/>
                  <a:buFont typeface="Symbol" pitchFamily="18" charset="2"/>
                  <a:buChar char=""/>
                </a:pPr>
                <a:r>
                  <a:rPr lang="en-US" sz="2200" dirty="0"/>
                  <a:t>Data aggregation (computation in networks)</a:t>
                </a:r>
              </a:p>
              <a:p>
                <a:pPr lvl="2">
                  <a:lnSpc>
                    <a:spcPct val="80000"/>
                  </a:lnSpc>
                  <a:buSzPct val="75000"/>
                  <a:buFont typeface="Symbol" pitchFamily="18" charset="2"/>
                  <a:buChar char=""/>
                </a:pPr>
                <a:r>
                  <a:rPr lang="en-US" sz="2200" dirty="0"/>
                  <a:t>Leader election in unknown networks</a:t>
                </a:r>
              </a:p>
              <a:p>
                <a:pPr lvl="2">
                  <a:lnSpc>
                    <a:spcPct val="80000"/>
                  </a:lnSpc>
                  <a:buSzPct val="75000"/>
                  <a:buFont typeface="Symbol" pitchFamily="18" charset="2"/>
                  <a:buChar char=""/>
                </a:pPr>
                <a:r>
                  <a:rPr lang="en-US" sz="2200" dirty="0"/>
                  <a:t>Determining the diameter</a:t>
                </a:r>
              </a:p>
              <a:p>
                <a:pPr lvl="1">
                  <a:lnSpc>
                    <a:spcPct val="80000"/>
                  </a:lnSpc>
                  <a:buSzPct val="75000"/>
                  <a:buFont typeface="Symbol" pitchFamily="18" charset="2"/>
                  <a:buChar char=""/>
                </a:pPr>
                <a:endParaRPr lang="en-US" sz="24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524000"/>
                <a:ext cx="8382000" cy="4953000"/>
              </a:xfrm>
              <a:blipFill rotWithShape="1">
                <a:blip r:embed="rId2"/>
                <a:stretch>
                  <a:fillRect t="-2706" r="-218"/>
                </a:stretch>
              </a:blipFill>
            </p:spPr>
            <p:txBody>
              <a:bodyPr/>
              <a:lstStyle/>
              <a:p>
                <a:r>
                  <a:rPr lang="en-US">
                    <a:noFill/>
                  </a:rPr>
                  <a:t> </a:t>
                </a:r>
              </a:p>
            </p:txBody>
          </p:sp>
        </mc:Fallback>
      </mc:AlternateContent>
    </p:spTree>
    <p:extLst>
      <p:ext uri="{BB962C8B-B14F-4D97-AF65-F5344CB8AC3E}">
        <p14:creationId xmlns:p14="http://schemas.microsoft.com/office/powerpoint/2010/main" val="199221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921" y="275070"/>
            <a:ext cx="8229600" cy="4536476"/>
          </a:xfrm>
        </p:spPr>
        <p:txBody>
          <a:bodyPr/>
          <a:lstStyle/>
          <a:p>
            <a:r>
              <a:rPr lang="en-US" dirty="0"/>
              <a:t>Minimum Spanning </a:t>
            </a:r>
            <a:r>
              <a:rPr lang="en-US" dirty="0" smtClean="0"/>
              <a:t>Trees</a:t>
            </a:r>
            <a:br>
              <a:rPr lang="en-US" dirty="0" smtClean="0"/>
            </a:br>
            <a:r>
              <a:rPr lang="en-US" dirty="0" smtClean="0">
                <a:solidFill>
                  <a:schemeClr val="accent3">
                    <a:lumMod val="50000"/>
                  </a:schemeClr>
                </a:solidFill>
              </a:rPr>
              <a:t>[</a:t>
            </a:r>
            <a:r>
              <a:rPr lang="en-US" dirty="0" err="1" smtClean="0">
                <a:solidFill>
                  <a:schemeClr val="accent3">
                    <a:lumMod val="50000"/>
                  </a:schemeClr>
                </a:solidFill>
              </a:rPr>
              <a:t>Gallager</a:t>
            </a:r>
            <a:r>
              <a:rPr lang="en-US" dirty="0" smtClean="0">
                <a:solidFill>
                  <a:schemeClr val="accent3">
                    <a:lumMod val="50000"/>
                  </a:schemeClr>
                </a:solidFill>
              </a:rPr>
              <a:t>, </a:t>
            </a:r>
            <a:r>
              <a:rPr lang="en-US" dirty="0" err="1" smtClean="0">
                <a:solidFill>
                  <a:schemeClr val="accent3">
                    <a:lumMod val="50000"/>
                  </a:schemeClr>
                </a:solidFill>
              </a:rPr>
              <a:t>Humblet</a:t>
            </a:r>
            <a:r>
              <a:rPr lang="en-US" dirty="0" smtClean="0">
                <a:solidFill>
                  <a:schemeClr val="accent3">
                    <a:lumMod val="50000"/>
                  </a:schemeClr>
                </a:solidFill>
              </a:rPr>
              <a:t>, </a:t>
            </a:r>
            <a:r>
              <a:rPr lang="en-US" dirty="0" err="1" smtClean="0">
                <a:solidFill>
                  <a:schemeClr val="accent3">
                    <a:lumMod val="50000"/>
                  </a:schemeClr>
                </a:solidFill>
              </a:rPr>
              <a:t>Spira</a:t>
            </a:r>
            <a:r>
              <a:rPr lang="en-US" dirty="0" smtClean="0">
                <a:solidFill>
                  <a:schemeClr val="accent3">
                    <a:lumMod val="50000"/>
                  </a:schemeClr>
                </a:solidFill>
              </a:rPr>
              <a:t>]</a:t>
            </a:r>
            <a:endParaRPr lang="en-US" dirty="0">
              <a:solidFill>
                <a:schemeClr val="accent3">
                  <a:lumMod val="50000"/>
                </a:schemeClr>
              </a:solidFill>
            </a:endParaRPr>
          </a:p>
        </p:txBody>
      </p:sp>
    </p:spTree>
    <p:extLst>
      <p:ext uri="{BB962C8B-B14F-4D97-AF65-F5344CB8AC3E}">
        <p14:creationId xmlns:p14="http://schemas.microsoft.com/office/powerpoint/2010/main" val="1420539105"/>
      </p:ext>
    </p:extLst>
  </p:cSld>
  <p:clrMapOvr>
    <a:masterClrMapping/>
  </p:clrMapOvr>
  <p:transition>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 (MST)</a:t>
            </a:r>
          </a:p>
        </p:txBody>
      </p:sp>
      <mc:AlternateContent xmlns:mc="http://schemas.openxmlformats.org/markup-compatibility/2006" xmlns:a14="http://schemas.microsoft.com/office/drawing/2010/main">
        <mc:Choice Requires="a14">
          <p:sp>
            <p:nvSpPr>
              <p:cNvPr id="53250" name="Rectangle 2"/>
              <p:cNvSpPr>
                <a:spLocks noGrp="1" noChangeArrowheads="1"/>
              </p:cNvSpPr>
              <p:nvPr>
                <p:ph type="body" idx="1"/>
              </p:nvPr>
            </p:nvSpPr>
            <p:spPr>
              <a:xfrm>
                <a:off x="381600" y="1600009"/>
                <a:ext cx="8534880" cy="4789943"/>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Another classical problem.</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Many sequential algorithms. </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Construct a spanning tree, minimizing the </a:t>
                </a:r>
                <a:r>
                  <a:rPr lang="en-US" sz="2400" dirty="0">
                    <a:solidFill>
                      <a:srgbClr val="990000"/>
                    </a:solidFill>
                  </a:rPr>
                  <a:t>total weight</a:t>
                </a:r>
                <a:r>
                  <a:rPr lang="en-US" sz="2400" dirty="0"/>
                  <a:t> of all edges in the tree.</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solidFill>
                      <a:srgbClr val="990000"/>
                    </a:solidFill>
                  </a:rPr>
                  <a:t>Assume:</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Weighted </a:t>
                </a:r>
                <a:r>
                  <a:rPr lang="en-US" sz="2000" dirty="0">
                    <a:solidFill>
                      <a:schemeClr val="accent2">
                        <a:lumMod val="75000"/>
                      </a:schemeClr>
                    </a:solidFill>
                  </a:rPr>
                  <a:t>undirected </a:t>
                </a:r>
                <a:r>
                  <a:rPr lang="en-US" sz="2000" dirty="0"/>
                  <a:t>graph (bidirectional communication).</a:t>
                </a: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1800" dirty="0"/>
                  <a:t>Weights are nonnegative reals.</a:t>
                </a: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1800" dirty="0"/>
                  <a:t>Each node knows weights of incident edges.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Processes have UIDs.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Nodes know (a good upper bound on) </a:t>
                </a:r>
                <a14:m>
                  <m:oMath xmlns:m="http://schemas.openxmlformats.org/officeDocument/2006/math">
                    <m:r>
                      <a:rPr lang="en-US" sz="2000" i="1" dirty="0" smtClean="0">
                        <a:latin typeface="Cambria Math"/>
                      </a:rPr>
                      <m:t>𝑛</m:t>
                    </m:r>
                  </m:oMath>
                </a14:m>
                <a:r>
                  <a:rPr lang="en-US" sz="2000" dirty="0"/>
                  <a:t>.</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solidFill>
                      <a:srgbClr val="990000"/>
                    </a:solidFill>
                  </a:rPr>
                  <a:t>Required:</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Each process should decide which of its incident edges are in </a:t>
                </a:r>
                <a:r>
                  <a:rPr lang="en-US" sz="2000" dirty="0" smtClean="0"/>
                  <a:t>the MST </a:t>
                </a:r>
                <a:r>
                  <a:rPr lang="en-US" sz="2000" dirty="0"/>
                  <a:t>and which are not.</a:t>
                </a:r>
              </a:p>
            </p:txBody>
          </p:sp>
        </mc:Choice>
        <mc:Fallback xmlns="">
          <p:sp>
            <p:nvSpPr>
              <p:cNvPr id="53250" name="Rectangle 2"/>
              <p:cNvSpPr>
                <a:spLocks noGrp="1" noRot="1" noChangeAspect="1" noMove="1" noResize="1" noEditPoints="1" noAdjustHandles="1" noChangeArrowheads="1" noChangeShapeType="1" noTextEdit="1"/>
              </p:cNvSpPr>
              <p:nvPr>
                <p:ph type="body" idx="1"/>
              </p:nvPr>
            </p:nvSpPr>
            <p:spPr>
              <a:xfrm>
                <a:off x="381600" y="1600009"/>
                <a:ext cx="8534880" cy="4789943"/>
              </a:xfrm>
              <a:blipFill rotWithShape="1">
                <a:blip r:embed="rId3"/>
                <a:stretch>
                  <a:fillRect t="-2672" r="-929"/>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30991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p:txBody>
          <a:bodyPr/>
          <a:lstStyle/>
          <a:p>
            <a:r>
              <a:rPr lang="en-US"/>
              <a:t>Minimum spanning tree theory</a:t>
            </a:r>
          </a:p>
        </p:txBody>
      </p:sp>
      <mc:AlternateContent xmlns:mc="http://schemas.openxmlformats.org/markup-compatibility/2006" xmlns:a14="http://schemas.microsoft.com/office/drawing/2010/main">
        <mc:Choice Requires="a14">
          <p:sp>
            <p:nvSpPr>
              <p:cNvPr id="182277" name="Rectangle 5"/>
              <p:cNvSpPr>
                <a:spLocks noGrp="1" noChangeArrowheads="1"/>
              </p:cNvSpPr>
              <p:nvPr>
                <p:ph type="body" idx="1"/>
              </p:nvPr>
            </p:nvSpPr>
            <p:spPr>
              <a:xfrm>
                <a:off x="304800" y="1600200"/>
                <a:ext cx="8458200" cy="4876800"/>
              </a:xfrm>
            </p:spPr>
            <p:txBody>
              <a:bodyPr>
                <a:normAutofit/>
              </a:bodyPr>
              <a:lstStyle/>
              <a:p>
                <a:pPr>
                  <a:lnSpc>
                    <a:spcPct val="90000"/>
                  </a:lnSpc>
                </a:pPr>
                <a:r>
                  <a:rPr lang="en-US" sz="2400" dirty="0"/>
                  <a:t>Graph theory definitions (for undirected graphs)</a:t>
                </a:r>
              </a:p>
              <a:p>
                <a:pPr lvl="1">
                  <a:lnSpc>
                    <a:spcPct val="90000"/>
                  </a:lnSpc>
                </a:pPr>
                <a:r>
                  <a:rPr lang="en-US" sz="2000" dirty="0">
                    <a:solidFill>
                      <a:srgbClr val="990000"/>
                    </a:solidFill>
                  </a:rPr>
                  <a:t>Tree:</a:t>
                </a:r>
                <a:r>
                  <a:rPr lang="en-US" sz="2000" dirty="0"/>
                  <a:t>  Connected acyclic graph</a:t>
                </a:r>
              </a:p>
              <a:p>
                <a:pPr lvl="1">
                  <a:lnSpc>
                    <a:spcPct val="90000"/>
                  </a:lnSpc>
                </a:pPr>
                <a:r>
                  <a:rPr lang="en-US" sz="2000" dirty="0">
                    <a:solidFill>
                      <a:srgbClr val="990000"/>
                    </a:solidFill>
                  </a:rPr>
                  <a:t>Forest:</a:t>
                </a:r>
                <a:r>
                  <a:rPr lang="en-US" sz="2000" dirty="0"/>
                  <a:t>  An acyclic graph (not necessarily connected)</a:t>
                </a:r>
              </a:p>
              <a:p>
                <a:pPr lvl="1">
                  <a:lnSpc>
                    <a:spcPct val="90000"/>
                  </a:lnSpc>
                </a:pPr>
                <a:r>
                  <a:rPr lang="en-US" sz="2000" dirty="0">
                    <a:solidFill>
                      <a:srgbClr val="990000"/>
                    </a:solidFill>
                  </a:rPr>
                  <a:t>Spanning </a:t>
                </a:r>
                <a:r>
                  <a:rPr lang="en-US" sz="2000" dirty="0" err="1">
                    <a:solidFill>
                      <a:srgbClr val="990000"/>
                    </a:solidFill>
                  </a:rPr>
                  <a:t>subgraph</a:t>
                </a:r>
                <a:r>
                  <a:rPr lang="en-US" sz="2000" dirty="0">
                    <a:solidFill>
                      <a:srgbClr val="990000"/>
                    </a:solidFill>
                  </a:rPr>
                  <a:t> of a graph </a:t>
                </a:r>
                <a14:m>
                  <m:oMath xmlns:m="http://schemas.openxmlformats.org/officeDocument/2006/math">
                    <m:r>
                      <a:rPr lang="en-US" sz="2000" i="1" dirty="0" smtClean="0">
                        <a:solidFill>
                          <a:srgbClr val="990000"/>
                        </a:solidFill>
                        <a:latin typeface="Cambria Math"/>
                      </a:rPr>
                      <m:t>𝐺</m:t>
                    </m:r>
                  </m:oMath>
                </a14:m>
                <a:r>
                  <a:rPr lang="en-US" sz="2000" dirty="0">
                    <a:solidFill>
                      <a:srgbClr val="990000"/>
                    </a:solidFill>
                  </a:rPr>
                  <a:t>:</a:t>
                </a:r>
                <a:r>
                  <a:rPr lang="en-US" sz="2000" dirty="0"/>
                  <a:t>  </a:t>
                </a:r>
                <a:r>
                  <a:rPr lang="en-US" sz="2000" dirty="0" err="1"/>
                  <a:t>Subgraph</a:t>
                </a:r>
                <a:r>
                  <a:rPr lang="en-US" sz="2000" dirty="0"/>
                  <a:t> that includes all nodes of </a:t>
                </a:r>
                <a14:m>
                  <m:oMath xmlns:m="http://schemas.openxmlformats.org/officeDocument/2006/math">
                    <m:r>
                      <a:rPr lang="en-US" sz="2000" i="1" dirty="0" smtClean="0">
                        <a:latin typeface="Cambria Math"/>
                      </a:rPr>
                      <m:t>𝐺</m:t>
                    </m:r>
                  </m:oMath>
                </a14:m>
                <a:r>
                  <a:rPr lang="en-US" sz="2000" dirty="0"/>
                  <a:t>.</a:t>
                </a:r>
              </a:p>
              <a:p>
                <a:pPr lvl="2">
                  <a:lnSpc>
                    <a:spcPct val="90000"/>
                  </a:lnSpc>
                </a:pPr>
                <a:r>
                  <a:rPr lang="en-US" sz="1800" dirty="0"/>
                  <a:t>Spanning tree, spanning forest.</a:t>
                </a:r>
              </a:p>
              <a:p>
                <a:pPr lvl="1">
                  <a:lnSpc>
                    <a:spcPct val="90000"/>
                  </a:lnSpc>
                </a:pPr>
                <a:r>
                  <a:rPr lang="en-US" sz="2000" dirty="0">
                    <a:solidFill>
                      <a:srgbClr val="990000"/>
                    </a:solidFill>
                  </a:rPr>
                  <a:t>Component of a graph:</a:t>
                </a:r>
                <a:r>
                  <a:rPr lang="en-US" sz="2000" dirty="0"/>
                  <a:t>   A maximal connected </a:t>
                </a:r>
                <a:r>
                  <a:rPr lang="en-US" sz="2000" dirty="0" err="1"/>
                  <a:t>subgraph</a:t>
                </a:r>
                <a:r>
                  <a:rPr lang="en-US" sz="2000" dirty="0"/>
                  <a:t>.</a:t>
                </a:r>
              </a:p>
              <a:p>
                <a:pPr lvl="1">
                  <a:lnSpc>
                    <a:spcPct val="90000"/>
                  </a:lnSpc>
                </a:pPr>
                <a:endParaRPr lang="en-US" sz="2000" dirty="0"/>
              </a:p>
              <a:p>
                <a:pPr>
                  <a:lnSpc>
                    <a:spcPct val="90000"/>
                  </a:lnSpc>
                </a:pPr>
                <a:r>
                  <a:rPr lang="en-US" sz="2400" dirty="0"/>
                  <a:t>Common strategy for computing MST:</a:t>
                </a:r>
              </a:p>
              <a:p>
                <a:pPr lvl="1">
                  <a:lnSpc>
                    <a:spcPct val="90000"/>
                  </a:lnSpc>
                </a:pPr>
                <a:r>
                  <a:rPr lang="en-US" sz="2000" dirty="0"/>
                  <a:t>Start with trivial spanning forest, </a:t>
                </a:r>
                <a14:m>
                  <m:oMath xmlns:m="http://schemas.openxmlformats.org/officeDocument/2006/math">
                    <m:r>
                      <a:rPr lang="en-US" sz="2000" i="1" dirty="0" smtClean="0">
                        <a:latin typeface="Cambria Math"/>
                      </a:rPr>
                      <m:t>𝑛</m:t>
                    </m:r>
                  </m:oMath>
                </a14:m>
                <a:r>
                  <a:rPr lang="en-US" sz="2000" dirty="0"/>
                  <a:t> isolated nodes.</a:t>
                </a:r>
              </a:p>
              <a:p>
                <a:pPr lvl="1">
                  <a:lnSpc>
                    <a:spcPct val="90000"/>
                  </a:lnSpc>
                </a:pPr>
                <a:r>
                  <a:rPr lang="en-US" sz="2000" dirty="0"/>
                  <a:t>Repeat (</a:t>
                </a:r>
                <a14:m>
                  <m:oMath xmlns:m="http://schemas.openxmlformats.org/officeDocument/2006/math">
                    <m:r>
                      <a:rPr lang="en-US" sz="2000" i="1" dirty="0" smtClean="0">
                        <a:latin typeface="Cambria Math"/>
                      </a:rPr>
                      <m:t>𝑛</m:t>
                    </m:r>
                    <m:r>
                      <a:rPr lang="en-US" sz="2000" i="1" dirty="0" smtClean="0">
                        <a:latin typeface="Cambria Math"/>
                      </a:rPr>
                      <m:t>−1</m:t>
                    </m:r>
                  </m:oMath>
                </a14:m>
                <a:r>
                  <a:rPr lang="en-US" sz="2000" dirty="0"/>
                  <a:t> times):  </a:t>
                </a:r>
              </a:p>
              <a:p>
                <a:pPr lvl="2">
                  <a:lnSpc>
                    <a:spcPct val="90000"/>
                  </a:lnSpc>
                </a:pPr>
                <a:r>
                  <a:rPr lang="en-US" sz="1800" dirty="0"/>
                  <a:t>Merge two components along an edge that connects them.</a:t>
                </a:r>
              </a:p>
              <a:p>
                <a:pPr lvl="2">
                  <a:lnSpc>
                    <a:spcPct val="90000"/>
                  </a:lnSpc>
                </a:pPr>
                <a:r>
                  <a:rPr lang="en-US" sz="1800" dirty="0"/>
                  <a:t>Specifically, add the minimum-weight outgoing edge (</a:t>
                </a:r>
                <a14:m>
                  <m:oMath xmlns:m="http://schemas.openxmlformats.org/officeDocument/2006/math">
                    <m:r>
                      <a:rPr lang="en-US" sz="1800" i="1" dirty="0" smtClean="0">
                        <a:latin typeface="Cambria Math"/>
                      </a:rPr>
                      <m:t>𝑀𝑊𝑂𝐸</m:t>
                    </m:r>
                  </m:oMath>
                </a14:m>
                <a:r>
                  <a:rPr lang="en-US" sz="1800" dirty="0"/>
                  <a:t>) of some component to the edge set of the current forest. </a:t>
                </a:r>
              </a:p>
            </p:txBody>
          </p:sp>
        </mc:Choice>
        <mc:Fallback xmlns="">
          <p:sp>
            <p:nvSpPr>
              <p:cNvPr id="182277" name="Rectangle 5"/>
              <p:cNvSpPr>
                <a:spLocks noGrp="1" noRot="1" noChangeAspect="1" noMove="1" noResize="1" noEditPoints="1" noAdjustHandles="1" noChangeArrowheads="1" noChangeShapeType="1" noTextEdit="1"/>
              </p:cNvSpPr>
              <p:nvPr>
                <p:ph type="body" idx="1"/>
              </p:nvPr>
            </p:nvSpPr>
            <p:spPr>
              <a:xfrm>
                <a:off x="304800" y="1600200"/>
                <a:ext cx="8458200" cy="4876800"/>
              </a:xfrm>
              <a:blipFill rotWithShape="1">
                <a:blip r:embed="rId2"/>
                <a:stretch>
                  <a:fillRect l="-937" t="-1750"/>
                </a:stretch>
              </a:blipFill>
            </p:spPr>
            <p:txBody>
              <a:bodyPr/>
              <a:lstStyle/>
              <a:p>
                <a:r>
                  <a:rPr lang="en-US">
                    <a:noFill/>
                  </a:rPr>
                  <a:t> </a:t>
                </a:r>
              </a:p>
            </p:txBody>
          </p:sp>
        </mc:Fallback>
      </mc:AlternateContent>
    </p:spTree>
    <p:extLst>
      <p:ext uri="{BB962C8B-B14F-4D97-AF65-F5344CB8AC3E}">
        <p14:creationId xmlns:p14="http://schemas.microsoft.com/office/powerpoint/2010/main" val="4229872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27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2277">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22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93920" y="0"/>
            <a:ext cx="8229600" cy="1219200"/>
          </a:xfrm>
        </p:spPr>
        <p:txBody>
          <a:bodyPr/>
          <a:lstStyle/>
          <a:p>
            <a:r>
              <a:rPr lang="en-US" dirty="0"/>
              <a:t>Why this </a:t>
            </a:r>
            <a:r>
              <a:rPr lang="en-US" dirty="0" smtClean="0"/>
              <a:t>works</a:t>
            </a:r>
            <a:endParaRPr lang="en-US" dirty="0"/>
          </a:p>
        </p:txBody>
      </p:sp>
      <mc:AlternateContent xmlns:mc="http://schemas.openxmlformats.org/markup-compatibility/2006" xmlns:a14="http://schemas.microsoft.com/office/drawing/2010/main">
        <mc:Choice Requires="a14">
          <p:sp>
            <p:nvSpPr>
              <p:cNvPr id="160771" name="Rectangle 3"/>
              <p:cNvSpPr>
                <a:spLocks noGrp="1" noChangeArrowheads="1"/>
              </p:cNvSpPr>
              <p:nvPr>
                <p:ph type="body" idx="1"/>
              </p:nvPr>
            </p:nvSpPr>
            <p:spPr>
              <a:xfrm>
                <a:off x="228600" y="1219200"/>
                <a:ext cx="8762641" cy="5453981"/>
              </a:xfrm>
            </p:spPr>
            <p:txBody>
              <a:bodyPr>
                <a:normAutofit/>
              </a:bodyPr>
              <a:lstStyle/>
              <a:p>
                <a:pPr>
                  <a:lnSpc>
                    <a:spcPct val="90000"/>
                  </a:lnSpc>
                </a:pPr>
                <a:r>
                  <a:rPr lang="en-US" sz="2400" dirty="0" smtClean="0">
                    <a:solidFill>
                      <a:srgbClr val="990000"/>
                    </a:solidFill>
                  </a:rPr>
                  <a:t>Lemma 1:</a:t>
                </a:r>
                <a:r>
                  <a:rPr lang="en-US" sz="2400" dirty="0"/>
                  <a:t>  </a:t>
                </a:r>
                <a:r>
                  <a:rPr lang="en-US" sz="2400" dirty="0" smtClean="0"/>
                  <a:t>Let </a:t>
                </a:r>
                <a14:m>
                  <m:oMath xmlns:m="http://schemas.openxmlformats.org/officeDocument/2006/math">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𝑇</m:t>
                            </m:r>
                          </m:e>
                          <m:sub>
                            <m:r>
                              <a:rPr lang="en-US" sz="2400" b="0" i="1" smtClean="0">
                                <a:latin typeface="Cambria Math"/>
                              </a:rPr>
                              <m:t>𝑖</m:t>
                            </m:r>
                          </m:sub>
                        </m:sSub>
                        <m:r>
                          <a:rPr lang="en-US" sz="2400" b="0" i="1" smtClean="0">
                            <a:latin typeface="Cambria Math"/>
                          </a:rPr>
                          <m:t>: 1≤</m:t>
                        </m:r>
                        <m:r>
                          <a:rPr lang="en-US" sz="2400" b="0" i="1" smtClean="0">
                            <a:latin typeface="Cambria Math"/>
                          </a:rPr>
                          <m:t>𝑖</m:t>
                        </m:r>
                        <m:r>
                          <a:rPr lang="en-US" sz="2400" b="0" i="1" smtClean="0">
                            <a:latin typeface="Cambria Math"/>
                          </a:rPr>
                          <m:t>≤</m:t>
                        </m:r>
                        <m:r>
                          <a:rPr lang="en-US" sz="2400" b="0" i="1" smtClean="0">
                            <a:latin typeface="Cambria Math"/>
                          </a:rPr>
                          <m:t>𝑘</m:t>
                        </m:r>
                      </m:e>
                    </m:d>
                    <m:r>
                      <a:rPr lang="en-US" sz="2400" b="0" i="0" smtClean="0">
                        <a:latin typeface="Cambria Math"/>
                      </a:rPr>
                      <m:t> </m:t>
                    </m:r>
                  </m:oMath>
                </a14:m>
                <a:r>
                  <a:rPr lang="en-US" sz="2400" dirty="0" smtClean="0">
                    <a:sym typeface="Symbol" pitchFamily="18" charset="2"/>
                  </a:rPr>
                  <a:t>be </a:t>
                </a:r>
                <a:r>
                  <a:rPr lang="en-US" sz="2400" dirty="0">
                    <a:sym typeface="Symbol" pitchFamily="18" charset="2"/>
                  </a:rPr>
                  <a:t>a spanning forest of </a:t>
                </a:r>
                <a14:m>
                  <m:oMath xmlns:m="http://schemas.openxmlformats.org/officeDocument/2006/math">
                    <m:r>
                      <a:rPr lang="en-US" sz="2400" i="1" dirty="0" smtClean="0">
                        <a:latin typeface="Cambria Math"/>
                        <a:sym typeface="Symbol" pitchFamily="18" charset="2"/>
                      </a:rPr>
                      <m:t>𝐺</m:t>
                    </m:r>
                  </m:oMath>
                </a14:m>
                <a:r>
                  <a:rPr lang="en-US" sz="2400" dirty="0">
                    <a:sym typeface="Symbol" pitchFamily="18" charset="2"/>
                  </a:rPr>
                  <a:t>.  </a:t>
                </a:r>
                <a:r>
                  <a:rPr lang="en-US" sz="2400" dirty="0" smtClean="0">
                    <a:sym typeface="Symbol" pitchFamily="18" charset="2"/>
                  </a:rPr>
                  <a:t>Let </a:t>
                </a:r>
                <a14:m>
                  <m:oMath xmlns:m="http://schemas.openxmlformats.org/officeDocument/2006/math">
                    <m:r>
                      <a:rPr lang="en-US" sz="2400" i="1" dirty="0" smtClean="0">
                        <a:latin typeface="Cambria Math"/>
                        <a:sym typeface="Symbol" pitchFamily="18" charset="2"/>
                      </a:rPr>
                      <m:t>𝑒</m:t>
                    </m:r>
                  </m:oMath>
                </a14:m>
                <a:r>
                  <a:rPr lang="en-US" sz="2400" dirty="0">
                    <a:sym typeface="Symbol" pitchFamily="18" charset="2"/>
                  </a:rPr>
                  <a:t> be a minimum weight outgoing edge </a:t>
                </a:r>
                <a:r>
                  <a:rPr lang="en-US" sz="2400" dirty="0" smtClean="0">
                    <a:sym typeface="Symbol" pitchFamily="18" charset="2"/>
                  </a:rPr>
                  <a:t>of some</a:t>
                </a:r>
                <a14:m>
                  <m:oMath xmlns:m="http://schemas.openxmlformats.org/officeDocument/2006/math">
                    <m:sSub>
                      <m:sSubPr>
                        <m:ctrlPr>
                          <a:rPr lang="en-US" sz="2400" b="0" i="1" smtClean="0">
                            <a:latin typeface="Cambria Math"/>
                            <a:sym typeface="Symbol" pitchFamily="18" charset="2"/>
                          </a:rPr>
                        </m:ctrlPr>
                      </m:sSubPr>
                      <m:e>
                        <m:r>
                          <a:rPr lang="en-US" sz="2400" b="0" i="1" smtClean="0">
                            <a:latin typeface="Cambria Math"/>
                            <a:sym typeface="Symbol" pitchFamily="18" charset="2"/>
                          </a:rPr>
                          <m:t> </m:t>
                        </m:r>
                        <m:r>
                          <a:rPr lang="en-US" sz="2400" b="0" i="1" smtClean="0">
                            <a:latin typeface="Cambria Math"/>
                            <a:sym typeface="Symbol" pitchFamily="18" charset="2"/>
                          </a:rPr>
                          <m:t>𝑇</m:t>
                        </m:r>
                      </m:e>
                      <m:sub>
                        <m:r>
                          <a:rPr lang="en-US" sz="2400" b="0" i="1" smtClean="0">
                            <a:latin typeface="Cambria Math"/>
                            <a:sym typeface="Symbol" pitchFamily="18" charset="2"/>
                          </a:rPr>
                          <m:t>𝑗</m:t>
                        </m:r>
                      </m:sub>
                    </m:sSub>
                    <m:r>
                      <a:rPr lang="en-US" sz="2400" b="0" i="1" smtClean="0">
                        <a:latin typeface="Cambria Math"/>
                        <a:sym typeface="Symbol" pitchFamily="18" charset="2"/>
                      </a:rPr>
                      <m:t>.</m:t>
                    </m:r>
                  </m:oMath>
                </a14:m>
                <a:r>
                  <a:rPr lang="en-US" sz="2400" dirty="0" smtClean="0">
                    <a:sym typeface="Symbol" pitchFamily="18" charset="2"/>
                  </a:rPr>
                  <a:t>   Then </a:t>
                </a:r>
                <a:r>
                  <a:rPr lang="en-US" sz="2400" dirty="0">
                    <a:sym typeface="Symbol" pitchFamily="18" charset="2"/>
                  </a:rPr>
                  <a:t>there is a spanning tree for </a:t>
                </a:r>
                <a14:m>
                  <m:oMath xmlns:m="http://schemas.openxmlformats.org/officeDocument/2006/math">
                    <m:r>
                      <a:rPr lang="en-US" sz="2400" i="1" dirty="0" smtClean="0">
                        <a:latin typeface="Cambria Math"/>
                        <a:sym typeface="Symbol" pitchFamily="18" charset="2"/>
                      </a:rPr>
                      <m:t>𝐺</m:t>
                    </m:r>
                  </m:oMath>
                </a14:m>
                <a:r>
                  <a:rPr lang="en-US" sz="2400" dirty="0">
                    <a:sym typeface="Symbol" pitchFamily="18" charset="2"/>
                  </a:rPr>
                  <a:t> that includes all the </a:t>
                </a:r>
                <a14:m>
                  <m:oMath xmlns:m="http://schemas.openxmlformats.org/officeDocument/2006/math">
                    <m:r>
                      <a:rPr lang="en-US" sz="2400" i="1" dirty="0" smtClean="0">
                        <a:latin typeface="Cambria Math"/>
                        <a:sym typeface="Symbol" pitchFamily="18" charset="2"/>
                      </a:rPr>
                      <m:t>𝑇</m:t>
                    </m:r>
                    <m:r>
                      <a:rPr lang="en-US" sz="2400" i="1" baseline="-25000" dirty="0">
                        <a:latin typeface="Cambria Math"/>
                        <a:sym typeface="Symbol" pitchFamily="18" charset="2"/>
                      </a:rPr>
                      <m:t>𝑖</m:t>
                    </m:r>
                  </m:oMath>
                </a14:m>
                <a:r>
                  <a:rPr lang="en-US" sz="2400" dirty="0">
                    <a:sym typeface="Symbol" pitchFamily="18" charset="2"/>
                  </a:rPr>
                  <a:t> and </a:t>
                </a:r>
                <a14:m>
                  <m:oMath xmlns:m="http://schemas.openxmlformats.org/officeDocument/2006/math">
                    <m:r>
                      <a:rPr lang="en-US" sz="2400" i="1" dirty="0" smtClean="0">
                        <a:latin typeface="Cambria Math"/>
                        <a:sym typeface="Symbol" pitchFamily="18" charset="2"/>
                      </a:rPr>
                      <m:t>𝑒</m:t>
                    </m:r>
                  </m:oMath>
                </a14:m>
                <a:r>
                  <a:rPr lang="en-US" sz="2400" dirty="0" smtClean="0">
                    <a:sym typeface="Symbol" pitchFamily="18" charset="2"/>
                  </a:rPr>
                  <a:t>, and </a:t>
                </a:r>
                <a:r>
                  <a:rPr lang="en-US" sz="2400" dirty="0">
                    <a:sym typeface="Symbol" pitchFamily="18" charset="2"/>
                  </a:rPr>
                  <a:t>has </a:t>
                </a:r>
                <a:r>
                  <a:rPr lang="en-US" sz="2400" dirty="0" smtClean="0">
                    <a:sym typeface="Symbol" pitchFamily="18" charset="2"/>
                  </a:rPr>
                  <a:t>min </a:t>
                </a:r>
                <a:r>
                  <a:rPr lang="en-US" sz="2400" dirty="0">
                    <a:sym typeface="Symbol" pitchFamily="18" charset="2"/>
                  </a:rPr>
                  <a:t>weight among all spanning trees for </a:t>
                </a:r>
                <a14:m>
                  <m:oMath xmlns:m="http://schemas.openxmlformats.org/officeDocument/2006/math">
                    <m:r>
                      <a:rPr lang="en-US" sz="2400" i="1" dirty="0" smtClean="0">
                        <a:latin typeface="Cambria Math"/>
                        <a:sym typeface="Symbol" pitchFamily="18" charset="2"/>
                      </a:rPr>
                      <m:t>𝐺</m:t>
                    </m:r>
                  </m:oMath>
                </a14:m>
                <a:r>
                  <a:rPr lang="en-US" sz="2400" dirty="0">
                    <a:sym typeface="Symbol" pitchFamily="18" charset="2"/>
                  </a:rPr>
                  <a:t> that include all the </a:t>
                </a:r>
                <a14:m>
                  <m:oMath xmlns:m="http://schemas.openxmlformats.org/officeDocument/2006/math">
                    <m:r>
                      <a:rPr lang="en-US" sz="2400" i="1" dirty="0" smtClean="0">
                        <a:latin typeface="Cambria Math"/>
                        <a:sym typeface="Symbol" pitchFamily="18" charset="2"/>
                      </a:rPr>
                      <m:t>𝑇</m:t>
                    </m:r>
                    <m:r>
                      <a:rPr lang="en-US" sz="2400" i="1" baseline="-25000" dirty="0" smtClean="0">
                        <a:latin typeface="Cambria Math"/>
                        <a:sym typeface="Symbol" pitchFamily="18" charset="2"/>
                      </a:rPr>
                      <m:t>𝑖</m:t>
                    </m:r>
                  </m:oMath>
                </a14:m>
                <a:r>
                  <a:rPr lang="en-US" sz="2400" dirty="0" smtClean="0">
                    <a:sym typeface="Symbol" pitchFamily="18" charset="2"/>
                  </a:rPr>
                  <a:t>.</a:t>
                </a:r>
                <a:endParaRPr lang="en-US" sz="2400" dirty="0" smtClean="0"/>
              </a:p>
              <a:p>
                <a:pPr>
                  <a:lnSpc>
                    <a:spcPct val="90000"/>
                  </a:lnSpc>
                </a:pPr>
                <a:r>
                  <a:rPr lang="en-US" sz="2400" dirty="0" smtClean="0">
                    <a:solidFill>
                      <a:srgbClr val="990000"/>
                    </a:solidFill>
                  </a:rPr>
                  <a:t>Proof</a:t>
                </a:r>
                <a:r>
                  <a:rPr lang="en-US" sz="2400" dirty="0">
                    <a:solidFill>
                      <a:srgbClr val="990000"/>
                    </a:solidFill>
                  </a:rPr>
                  <a:t>:  </a:t>
                </a:r>
              </a:p>
              <a:p>
                <a:pPr lvl="1">
                  <a:lnSpc>
                    <a:spcPct val="90000"/>
                  </a:lnSpc>
                </a:pPr>
                <a:r>
                  <a:rPr lang="en-US" sz="2000" dirty="0"/>
                  <a:t>Suppose </a:t>
                </a:r>
                <a:r>
                  <a:rPr lang="en-US" sz="2000" dirty="0" smtClean="0"/>
                  <a:t>not:  then there is a </a:t>
                </a:r>
                <a:r>
                  <a:rPr lang="en-US" sz="2000" dirty="0"/>
                  <a:t>spanning tree </a:t>
                </a:r>
                <a14:m>
                  <m:oMath xmlns:m="http://schemas.openxmlformats.org/officeDocument/2006/math">
                    <m:r>
                      <a:rPr lang="en-US" sz="2000" i="1" dirty="0" smtClean="0">
                        <a:latin typeface="Cambria Math"/>
                      </a:rPr>
                      <m:t>𝑇</m:t>
                    </m:r>
                  </m:oMath>
                </a14:m>
                <a:r>
                  <a:rPr lang="en-US" sz="2000" dirty="0"/>
                  <a:t> for </a:t>
                </a:r>
                <a14:m>
                  <m:oMath xmlns:m="http://schemas.openxmlformats.org/officeDocument/2006/math">
                    <m:r>
                      <a:rPr lang="en-US" sz="2000" i="1" dirty="0" smtClean="0">
                        <a:latin typeface="Cambria Math"/>
                      </a:rPr>
                      <m:t>𝐺</m:t>
                    </m:r>
                  </m:oMath>
                </a14:m>
                <a:r>
                  <a:rPr lang="en-US" sz="2000" dirty="0"/>
                  <a:t> that includes all the </a:t>
                </a:r>
                <a14:m>
                  <m:oMath xmlns:m="http://schemas.openxmlformats.org/officeDocument/2006/math">
                    <m:r>
                      <a:rPr lang="en-US" sz="2000" i="1" dirty="0" smtClean="0">
                        <a:latin typeface="Cambria Math"/>
                        <a:sym typeface="Symbol" pitchFamily="18" charset="2"/>
                      </a:rPr>
                      <m:t>𝑇</m:t>
                    </m:r>
                    <m:r>
                      <a:rPr lang="en-US" sz="2000" i="1" baseline="-25000" dirty="0" smtClean="0">
                        <a:latin typeface="Cambria Math"/>
                        <a:sym typeface="Symbol" pitchFamily="18" charset="2"/>
                      </a:rPr>
                      <m:t>𝑖</m:t>
                    </m:r>
                  </m:oMath>
                </a14:m>
                <a:r>
                  <a:rPr lang="en-US" sz="2000" dirty="0" smtClean="0">
                    <a:sym typeface="Symbol" pitchFamily="18" charset="2"/>
                  </a:rPr>
                  <a:t> </a:t>
                </a:r>
                <a:r>
                  <a:rPr lang="en-US" sz="2000" dirty="0">
                    <a:sym typeface="Symbol" pitchFamily="18" charset="2"/>
                  </a:rPr>
                  <a:t>and </a:t>
                </a:r>
                <a:r>
                  <a:rPr lang="en-US" sz="2000" dirty="0" smtClean="0">
                    <a:sym typeface="Symbol" pitchFamily="18" charset="2"/>
                  </a:rPr>
                  <a:t>excludes </a:t>
                </a:r>
                <a14:m>
                  <m:oMath xmlns:m="http://schemas.openxmlformats.org/officeDocument/2006/math">
                    <m:r>
                      <a:rPr lang="en-US" sz="2000" i="1" dirty="0" smtClean="0">
                        <a:latin typeface="Cambria Math"/>
                        <a:sym typeface="Symbol" pitchFamily="18" charset="2"/>
                      </a:rPr>
                      <m:t>𝑒</m:t>
                    </m:r>
                  </m:oMath>
                </a14:m>
                <a:r>
                  <a:rPr lang="en-US" sz="2000" dirty="0">
                    <a:sym typeface="Symbol" pitchFamily="18" charset="2"/>
                  </a:rPr>
                  <a:t>, and whose total weight is </a:t>
                </a:r>
                <a:r>
                  <a:rPr lang="en-US" sz="2000" dirty="0">
                    <a:solidFill>
                      <a:schemeClr val="accent2">
                        <a:lumMod val="75000"/>
                      </a:schemeClr>
                    </a:solidFill>
                    <a:sym typeface="Symbol" pitchFamily="18" charset="2"/>
                  </a:rPr>
                  <a:t>strictly less </a:t>
                </a:r>
                <a:r>
                  <a:rPr lang="en-US" sz="2000" dirty="0">
                    <a:sym typeface="Symbol" pitchFamily="18" charset="2"/>
                  </a:rPr>
                  <a:t>than that of any spanning tree that includes all the </a:t>
                </a:r>
                <a14:m>
                  <m:oMath xmlns:m="http://schemas.openxmlformats.org/officeDocument/2006/math">
                    <m:r>
                      <a:rPr lang="en-US" sz="2000" i="1" dirty="0" smtClean="0">
                        <a:latin typeface="Cambria Math"/>
                        <a:sym typeface="Symbol" pitchFamily="18" charset="2"/>
                      </a:rPr>
                      <m:t>𝑇</m:t>
                    </m:r>
                    <m:r>
                      <a:rPr lang="en-US" sz="2000" i="1" baseline="-25000" dirty="0" smtClean="0">
                        <a:latin typeface="Cambria Math"/>
                        <a:sym typeface="Symbol" pitchFamily="18" charset="2"/>
                      </a:rPr>
                      <m:t>𝑖</m:t>
                    </m:r>
                  </m:oMath>
                </a14:m>
                <a:r>
                  <a:rPr lang="en-US" sz="2000" dirty="0" smtClean="0">
                    <a:sym typeface="Symbol" pitchFamily="18" charset="2"/>
                  </a:rPr>
                  <a:t> </a:t>
                </a:r>
                <a:r>
                  <a:rPr lang="en-US" sz="2000" dirty="0">
                    <a:sym typeface="Symbol" pitchFamily="18" charset="2"/>
                  </a:rPr>
                  <a:t>and </a:t>
                </a:r>
                <a14:m>
                  <m:oMath xmlns:m="http://schemas.openxmlformats.org/officeDocument/2006/math">
                    <m:r>
                      <a:rPr lang="en-US" sz="2000" i="1" dirty="0" smtClean="0">
                        <a:latin typeface="Cambria Math"/>
                        <a:sym typeface="Symbol" pitchFamily="18" charset="2"/>
                      </a:rPr>
                      <m:t>𝑒</m:t>
                    </m:r>
                  </m:oMath>
                </a14:m>
                <a:r>
                  <a:rPr lang="en-US" sz="2000" dirty="0">
                    <a:sym typeface="Symbol" pitchFamily="18" charset="2"/>
                  </a:rPr>
                  <a:t>.</a:t>
                </a:r>
              </a:p>
              <a:p>
                <a:pPr lvl="1">
                  <a:lnSpc>
                    <a:spcPct val="90000"/>
                  </a:lnSpc>
                </a:pPr>
                <a:r>
                  <a:rPr lang="en-US" sz="2000" dirty="0">
                    <a:sym typeface="Symbol" pitchFamily="18" charset="2"/>
                  </a:rPr>
                  <a:t>Construct a new graph </a:t>
                </a:r>
                <a14:m>
                  <m:oMath xmlns:m="http://schemas.openxmlformats.org/officeDocument/2006/math">
                    <m:r>
                      <a:rPr lang="en-US" sz="2000" i="1" dirty="0" smtClean="0">
                        <a:latin typeface="Cambria Math"/>
                        <a:sym typeface="Symbol" pitchFamily="18" charset="2"/>
                      </a:rPr>
                      <m:t>𝑇</m:t>
                    </m:r>
                    <m:r>
                      <a:rPr lang="en-US" sz="2000" i="1" dirty="0" smtClean="0">
                        <a:latin typeface="Cambria Math"/>
                        <a:sym typeface="Symbol" pitchFamily="18" charset="2"/>
                      </a:rPr>
                      <m:t></m:t>
                    </m:r>
                  </m:oMath>
                </a14:m>
                <a:r>
                  <a:rPr lang="en-US" sz="2000" dirty="0">
                    <a:sym typeface="Symbol" pitchFamily="18" charset="2"/>
                  </a:rPr>
                  <a:t> (not a tree) by adding </a:t>
                </a:r>
                <a14:m>
                  <m:oMath xmlns:m="http://schemas.openxmlformats.org/officeDocument/2006/math">
                    <m:r>
                      <a:rPr lang="en-US" sz="2000" i="1" dirty="0" smtClean="0">
                        <a:latin typeface="Cambria Math"/>
                        <a:sym typeface="Symbol" pitchFamily="18" charset="2"/>
                      </a:rPr>
                      <m:t>𝑒</m:t>
                    </m:r>
                  </m:oMath>
                </a14:m>
                <a:r>
                  <a:rPr lang="en-US" sz="2000" dirty="0" smtClean="0">
                    <a:sym typeface="Symbol" pitchFamily="18" charset="2"/>
                  </a:rPr>
                  <a:t> </a:t>
                </a:r>
                <a:r>
                  <a:rPr lang="en-US" sz="2000" dirty="0">
                    <a:sym typeface="Symbol" pitchFamily="18" charset="2"/>
                  </a:rPr>
                  <a:t>to </a:t>
                </a:r>
                <a14:m>
                  <m:oMath xmlns:m="http://schemas.openxmlformats.org/officeDocument/2006/math">
                    <m:r>
                      <a:rPr lang="en-US" sz="2000" i="1" dirty="0" smtClean="0">
                        <a:latin typeface="Cambria Math"/>
                        <a:sym typeface="Symbol" pitchFamily="18" charset="2"/>
                      </a:rPr>
                      <m:t>𝑇</m:t>
                    </m:r>
                  </m:oMath>
                </a14:m>
                <a:r>
                  <a:rPr lang="en-US" sz="2000" dirty="0">
                    <a:sym typeface="Symbol" pitchFamily="18" charset="2"/>
                  </a:rPr>
                  <a:t>.</a:t>
                </a:r>
              </a:p>
              <a:p>
                <a:pPr lvl="1">
                  <a:lnSpc>
                    <a:spcPct val="90000"/>
                  </a:lnSpc>
                </a:pPr>
                <a14:m>
                  <m:oMath xmlns:m="http://schemas.openxmlformats.org/officeDocument/2006/math">
                    <m:r>
                      <a:rPr lang="en-US" sz="2000" i="1" dirty="0">
                        <a:latin typeface="Cambria Math"/>
                        <a:sym typeface="Symbol" pitchFamily="18" charset="2"/>
                      </a:rPr>
                      <m:t>𝑇</m:t>
                    </m:r>
                    <m:r>
                      <a:rPr lang="en-US" sz="2000" i="1" dirty="0">
                        <a:latin typeface="Cambria Math"/>
                        <a:sym typeface="Symbol" pitchFamily="18" charset="2"/>
                      </a:rPr>
                      <m:t> </m:t>
                    </m:r>
                  </m:oMath>
                </a14:m>
                <a:r>
                  <a:rPr lang="en-US" sz="2000" dirty="0" smtClean="0">
                    <a:sym typeface="Symbol" pitchFamily="18" charset="2"/>
                  </a:rPr>
                  <a:t>contains </a:t>
                </a:r>
                <a:r>
                  <a:rPr lang="en-US" sz="2000" dirty="0">
                    <a:sym typeface="Symbol" pitchFamily="18" charset="2"/>
                  </a:rPr>
                  <a:t>a cycle, which must contain another outgoing edge, </a:t>
                </a:r>
                <a14:m>
                  <m:oMath xmlns:m="http://schemas.openxmlformats.org/officeDocument/2006/math">
                    <m:r>
                      <a:rPr lang="en-US" sz="2000" i="1" dirty="0" smtClean="0">
                        <a:latin typeface="Cambria Math"/>
                        <a:sym typeface="Symbol" pitchFamily="18" charset="2"/>
                      </a:rPr>
                      <m:t>𝑒</m:t>
                    </m:r>
                    <m:r>
                      <a:rPr lang="en-US" sz="2000" i="1" dirty="0" smtClean="0">
                        <a:latin typeface="Cambria Math"/>
                        <a:sym typeface="Symbol" pitchFamily="18" charset="2"/>
                      </a:rPr>
                      <m:t></m:t>
                    </m:r>
                  </m:oMath>
                </a14:m>
                <a:r>
                  <a:rPr lang="en-US" sz="2000" dirty="0">
                    <a:sym typeface="Symbol" pitchFamily="18" charset="2"/>
                  </a:rPr>
                  <a:t>, of </a:t>
                </a:r>
                <a14:m>
                  <m:oMath xmlns:m="http://schemas.openxmlformats.org/officeDocument/2006/math">
                    <m:r>
                      <a:rPr lang="en-US" sz="2000" i="1" dirty="0" smtClean="0">
                        <a:latin typeface="Cambria Math"/>
                        <a:sym typeface="Symbol" pitchFamily="18" charset="2"/>
                      </a:rPr>
                      <m:t>𝑇</m:t>
                    </m:r>
                    <m:r>
                      <a:rPr lang="en-US" sz="2000" i="1" baseline="-25000" dirty="0" err="1">
                        <a:latin typeface="Cambria Math"/>
                        <a:sym typeface="Symbol" pitchFamily="18" charset="2"/>
                      </a:rPr>
                      <m:t>𝑗</m:t>
                    </m:r>
                  </m:oMath>
                </a14:m>
                <a:r>
                  <a:rPr lang="en-US" sz="2000" dirty="0">
                    <a:sym typeface="Symbol" pitchFamily="18" charset="2"/>
                  </a:rPr>
                  <a:t>.</a:t>
                </a:r>
              </a:p>
              <a:p>
                <a:pPr lvl="1">
                  <a:lnSpc>
                    <a:spcPct val="90000"/>
                  </a:lnSpc>
                </a:pPr>
                <a14:m>
                  <m:oMath xmlns:m="http://schemas.openxmlformats.org/officeDocument/2006/math">
                    <m:r>
                      <a:rPr lang="en-US" sz="2000" i="1" dirty="0" smtClean="0">
                        <a:latin typeface="Cambria Math"/>
                        <a:sym typeface="Symbol" pitchFamily="18" charset="2"/>
                      </a:rPr>
                      <m:t>𝑤𝑒𝑖𝑔h𝑡</m:t>
                    </m:r>
                    <m:r>
                      <a:rPr lang="en-US" sz="2000" i="1" dirty="0" smtClean="0">
                        <a:latin typeface="Cambria Math"/>
                        <a:sym typeface="Symbol" pitchFamily="18" charset="2"/>
                      </a:rPr>
                      <m:t>(</m:t>
                    </m:r>
                    <m:r>
                      <a:rPr lang="en-US" sz="2000" i="1" dirty="0" smtClean="0">
                        <a:latin typeface="Cambria Math"/>
                        <a:sym typeface="Symbol" pitchFamily="18" charset="2"/>
                      </a:rPr>
                      <m:t>𝑒</m:t>
                    </m:r>
                    <m:r>
                      <a:rPr lang="en-US" sz="2000" i="1" dirty="0" smtClean="0">
                        <a:latin typeface="Cambria Math"/>
                        <a:sym typeface="Symbol" pitchFamily="18" charset="2"/>
                      </a:rPr>
                      <m:t>)  </m:t>
                    </m:r>
                    <m:r>
                      <a:rPr lang="en-US" sz="2000" i="1" dirty="0" smtClean="0">
                        <a:latin typeface="Cambria Math"/>
                        <a:sym typeface="Symbol" pitchFamily="18" charset="2"/>
                      </a:rPr>
                      <m:t>𝑤𝑒𝑖𝑔h𝑡</m:t>
                    </m:r>
                    <m:r>
                      <a:rPr lang="en-US" sz="2000" i="1" dirty="0" smtClean="0">
                        <a:latin typeface="Cambria Math"/>
                        <a:sym typeface="Symbol" pitchFamily="18" charset="2"/>
                      </a:rPr>
                      <m:t>(</m:t>
                    </m:r>
                    <m:r>
                      <a:rPr lang="en-US" sz="2000" i="1" dirty="0" smtClean="0">
                        <a:latin typeface="Cambria Math"/>
                        <a:sym typeface="Symbol" pitchFamily="18" charset="2"/>
                      </a:rPr>
                      <m:t>𝑒</m:t>
                    </m:r>
                    <m:r>
                      <a:rPr lang="en-US" sz="2000" i="1" dirty="0" smtClean="0">
                        <a:latin typeface="Cambria Math"/>
                        <a:sym typeface="Symbol" pitchFamily="18" charset="2"/>
                      </a:rPr>
                      <m:t>), </m:t>
                    </m:r>
                  </m:oMath>
                </a14:m>
                <a:r>
                  <a:rPr lang="en-US" sz="2000" dirty="0">
                    <a:sym typeface="Symbol" pitchFamily="18" charset="2"/>
                  </a:rPr>
                  <a:t>by choice of </a:t>
                </a:r>
                <a14:m>
                  <m:oMath xmlns:m="http://schemas.openxmlformats.org/officeDocument/2006/math">
                    <m:r>
                      <a:rPr lang="en-US" sz="2000" i="1" dirty="0" smtClean="0">
                        <a:latin typeface="Cambria Math"/>
                        <a:sym typeface="Symbol" pitchFamily="18" charset="2"/>
                      </a:rPr>
                      <m:t>𝑒</m:t>
                    </m:r>
                  </m:oMath>
                </a14:m>
                <a:r>
                  <a:rPr lang="en-US" sz="2000" dirty="0">
                    <a:sym typeface="Symbol" pitchFamily="18" charset="2"/>
                  </a:rPr>
                  <a:t> </a:t>
                </a:r>
                <a:r>
                  <a:rPr lang="en-US" sz="2000" dirty="0" smtClean="0">
                    <a:sym typeface="Symbol" pitchFamily="18" charset="2"/>
                  </a:rPr>
                  <a:t>(it’s a </a:t>
                </a:r>
                <a14:m>
                  <m:oMath xmlns:m="http://schemas.openxmlformats.org/officeDocument/2006/math">
                    <m:r>
                      <a:rPr lang="en-US" sz="2000" i="1" dirty="0" smtClean="0">
                        <a:latin typeface="Cambria Math"/>
                        <a:sym typeface="Symbol" pitchFamily="18" charset="2"/>
                      </a:rPr>
                      <m:t>𝑀𝑊𝑂𝐸</m:t>
                    </m:r>
                  </m:oMath>
                </a14:m>
                <a:r>
                  <a:rPr lang="en-US" sz="2000" dirty="0" smtClean="0">
                    <a:sym typeface="Symbol" pitchFamily="18" charset="2"/>
                  </a:rPr>
                  <a:t>).</a:t>
                </a:r>
                <a:endParaRPr lang="en-US" sz="2000" dirty="0">
                  <a:sym typeface="Symbol" pitchFamily="18" charset="2"/>
                </a:endParaRPr>
              </a:p>
              <a:p>
                <a:pPr lvl="1">
                  <a:lnSpc>
                    <a:spcPct val="90000"/>
                  </a:lnSpc>
                </a:pPr>
                <a:r>
                  <a:rPr lang="en-US" sz="2000" dirty="0">
                    <a:sym typeface="Symbol" pitchFamily="18" charset="2"/>
                  </a:rPr>
                  <a:t>Construct a new tree </a:t>
                </a:r>
                <a14:m>
                  <m:oMath xmlns:m="http://schemas.openxmlformats.org/officeDocument/2006/math">
                    <m:r>
                      <a:rPr lang="en-US" sz="2000" i="1" dirty="0" smtClean="0">
                        <a:latin typeface="Cambria Math"/>
                        <a:sym typeface="Symbol" pitchFamily="18" charset="2"/>
                      </a:rPr>
                      <m:t>𝑇</m:t>
                    </m:r>
                    <m:r>
                      <a:rPr lang="en-US" sz="2000" i="1" dirty="0" smtClean="0">
                        <a:latin typeface="Cambria Math"/>
                        <a:sym typeface="Symbol" pitchFamily="18" charset="2"/>
                      </a:rPr>
                      <m:t> </m:t>
                    </m:r>
                  </m:oMath>
                </a14:m>
                <a:r>
                  <a:rPr lang="en-US" sz="2000" dirty="0">
                    <a:sym typeface="Symbol" pitchFamily="18" charset="2"/>
                  </a:rPr>
                  <a:t>by removing </a:t>
                </a:r>
                <a14:m>
                  <m:oMath xmlns:m="http://schemas.openxmlformats.org/officeDocument/2006/math">
                    <m:r>
                      <a:rPr lang="en-US" sz="2000" i="1" dirty="0" smtClean="0">
                        <a:latin typeface="Cambria Math"/>
                        <a:sym typeface="Symbol" pitchFamily="18" charset="2"/>
                      </a:rPr>
                      <m:t>𝑒</m:t>
                    </m:r>
                    <m:r>
                      <a:rPr lang="en-US" sz="2000" i="1" dirty="0" smtClean="0">
                        <a:latin typeface="Cambria Math"/>
                        <a:sym typeface="Symbol" pitchFamily="18" charset="2"/>
                      </a:rPr>
                      <m:t> </m:t>
                    </m:r>
                  </m:oMath>
                </a14:m>
                <a:r>
                  <a:rPr lang="en-US" sz="2000" dirty="0">
                    <a:sym typeface="Symbol" pitchFamily="18" charset="2"/>
                  </a:rPr>
                  <a:t>from </a:t>
                </a:r>
                <a14:m>
                  <m:oMath xmlns:m="http://schemas.openxmlformats.org/officeDocument/2006/math">
                    <m:r>
                      <a:rPr lang="en-US" sz="2000" i="1" dirty="0" smtClean="0">
                        <a:latin typeface="Cambria Math"/>
                        <a:sym typeface="Symbol" pitchFamily="18" charset="2"/>
                      </a:rPr>
                      <m:t>𝑇</m:t>
                    </m:r>
                    <m:r>
                      <a:rPr lang="en-US" sz="2000" i="1" dirty="0" smtClean="0">
                        <a:latin typeface="Cambria Math"/>
                        <a:sym typeface="Symbol" pitchFamily="18" charset="2"/>
                      </a:rPr>
                      <m:t></m:t>
                    </m:r>
                  </m:oMath>
                </a14:m>
                <a:r>
                  <a:rPr lang="en-US" sz="2000" dirty="0">
                    <a:sym typeface="Symbol" pitchFamily="18" charset="2"/>
                  </a:rPr>
                  <a:t>.</a:t>
                </a:r>
              </a:p>
              <a:p>
                <a:pPr lvl="1">
                  <a:lnSpc>
                    <a:spcPct val="90000"/>
                  </a:lnSpc>
                </a:pPr>
                <a:r>
                  <a:rPr lang="en-US" sz="2000" dirty="0">
                    <a:sym typeface="Symbol" pitchFamily="18" charset="2"/>
                  </a:rPr>
                  <a:t>Then </a:t>
                </a:r>
                <a14:m>
                  <m:oMath xmlns:m="http://schemas.openxmlformats.org/officeDocument/2006/math">
                    <m:r>
                      <a:rPr lang="en-US" sz="2000" i="1" dirty="0" smtClean="0">
                        <a:latin typeface="Cambria Math"/>
                        <a:sym typeface="Symbol" pitchFamily="18" charset="2"/>
                      </a:rPr>
                      <m:t>𝑇</m:t>
                    </m:r>
                    <m:r>
                      <a:rPr lang="en-US" sz="2000" i="1" dirty="0" smtClean="0">
                        <a:latin typeface="Cambria Math"/>
                        <a:sym typeface="Symbol" pitchFamily="18" charset="2"/>
                      </a:rPr>
                      <m:t> </m:t>
                    </m:r>
                  </m:oMath>
                </a14:m>
                <a:r>
                  <a:rPr lang="en-US" sz="2000" dirty="0">
                    <a:sym typeface="Symbol" pitchFamily="18" charset="2"/>
                  </a:rPr>
                  <a:t>is a spanning tree, </a:t>
                </a:r>
                <a:r>
                  <a:rPr lang="en-US" sz="2000" dirty="0" smtClean="0">
                    <a:sym typeface="Symbol" pitchFamily="18" charset="2"/>
                  </a:rPr>
                  <a:t>and it contains </a:t>
                </a:r>
                <a:r>
                  <a:rPr lang="en-US" sz="2000" dirty="0">
                    <a:sym typeface="Symbol" pitchFamily="18" charset="2"/>
                  </a:rPr>
                  <a:t>all the </a:t>
                </a:r>
                <a14:m>
                  <m:oMath xmlns:m="http://schemas.openxmlformats.org/officeDocument/2006/math">
                    <m:r>
                      <a:rPr lang="en-US" sz="2000" i="1" dirty="0" smtClean="0">
                        <a:latin typeface="Cambria Math"/>
                        <a:sym typeface="Symbol" pitchFamily="18" charset="2"/>
                      </a:rPr>
                      <m:t>𝑇</m:t>
                    </m:r>
                    <m:r>
                      <a:rPr lang="en-US" sz="2000" i="1" baseline="-25000" dirty="0" smtClean="0">
                        <a:latin typeface="Cambria Math"/>
                        <a:sym typeface="Symbol" pitchFamily="18" charset="2"/>
                      </a:rPr>
                      <m:t>𝑖</m:t>
                    </m:r>
                  </m:oMath>
                </a14:m>
                <a:r>
                  <a:rPr lang="en-US" sz="2000" dirty="0" smtClean="0">
                    <a:sym typeface="Symbol" pitchFamily="18" charset="2"/>
                  </a:rPr>
                  <a:t> </a:t>
                </a:r>
                <a:r>
                  <a:rPr lang="en-US" sz="2000" dirty="0">
                    <a:sym typeface="Symbol" pitchFamily="18" charset="2"/>
                  </a:rPr>
                  <a:t>and </a:t>
                </a:r>
                <a14:m>
                  <m:oMath xmlns:m="http://schemas.openxmlformats.org/officeDocument/2006/math">
                    <m:r>
                      <a:rPr lang="en-US" sz="2000" i="1" dirty="0" smtClean="0">
                        <a:latin typeface="Cambria Math"/>
                        <a:sym typeface="Symbol" pitchFamily="18" charset="2"/>
                      </a:rPr>
                      <m:t>𝑒</m:t>
                    </m:r>
                    <m:r>
                      <a:rPr lang="en-US" sz="2000" i="1" dirty="0" smtClean="0">
                        <a:latin typeface="Cambria Math"/>
                        <a:sym typeface="Symbol" pitchFamily="18" charset="2"/>
                      </a:rPr>
                      <m:t>.</m:t>
                    </m:r>
                  </m:oMath>
                </a14:m>
                <a:endParaRPr lang="en-US" sz="2000" dirty="0">
                  <a:sym typeface="Symbol" pitchFamily="18" charset="2"/>
                </a:endParaRPr>
              </a:p>
              <a:p>
                <a:pPr lvl="1">
                  <a:lnSpc>
                    <a:spcPct val="90000"/>
                  </a:lnSpc>
                </a:pPr>
                <a:r>
                  <a:rPr lang="en-US" sz="2000" dirty="0" smtClean="0">
                    <a:sym typeface="Symbol" pitchFamily="18" charset="2"/>
                  </a:rPr>
                  <a:t>Furthermore, </a:t>
                </a:r>
                <a14:m>
                  <m:oMath xmlns:m="http://schemas.openxmlformats.org/officeDocument/2006/math">
                    <m:r>
                      <a:rPr lang="en-US" sz="2000" i="1" dirty="0" smtClean="0">
                        <a:latin typeface="Cambria Math"/>
                        <a:sym typeface="Symbol" pitchFamily="18" charset="2"/>
                      </a:rPr>
                      <m:t>𝑤𝑒𝑖𝑔h𝑡</m:t>
                    </m:r>
                    <m:r>
                      <a:rPr lang="en-US" sz="2000" i="1" dirty="0" smtClean="0">
                        <a:latin typeface="Cambria Math"/>
                        <a:sym typeface="Symbol" pitchFamily="18" charset="2"/>
                      </a:rPr>
                      <m:t>(</m:t>
                    </m:r>
                    <m:r>
                      <a:rPr lang="en-US" sz="2000" i="1" dirty="0" smtClean="0">
                        <a:latin typeface="Cambria Math"/>
                        <a:sym typeface="Symbol" pitchFamily="18" charset="2"/>
                      </a:rPr>
                      <m:t>𝑇</m:t>
                    </m:r>
                    <m:r>
                      <a:rPr lang="en-US" sz="2000" i="1" dirty="0">
                        <a:latin typeface="Cambria Math"/>
                        <a:sym typeface="Symbol" pitchFamily="18" charset="2"/>
                      </a:rPr>
                      <m:t>)  </m:t>
                    </m:r>
                    <m:r>
                      <a:rPr lang="en-US" sz="2000" i="1" dirty="0">
                        <a:latin typeface="Cambria Math"/>
                        <a:sym typeface="Symbol" pitchFamily="18" charset="2"/>
                      </a:rPr>
                      <m:t>𝑤𝑒𝑖𝑔h𝑡</m:t>
                    </m:r>
                    <m:r>
                      <a:rPr lang="en-US" sz="2000" i="1" dirty="0">
                        <a:latin typeface="Cambria Math"/>
                        <a:sym typeface="Symbol" pitchFamily="18" charset="2"/>
                      </a:rPr>
                      <m:t>(</m:t>
                    </m:r>
                    <m:r>
                      <a:rPr lang="en-US" sz="2000" i="1" dirty="0">
                        <a:latin typeface="Cambria Math"/>
                        <a:sym typeface="Symbol" pitchFamily="18" charset="2"/>
                      </a:rPr>
                      <m:t>𝑇</m:t>
                    </m:r>
                    <m:r>
                      <a:rPr lang="en-US" sz="2000" i="1" dirty="0">
                        <a:latin typeface="Cambria Math"/>
                        <a:sym typeface="Symbol" pitchFamily="18" charset="2"/>
                      </a:rPr>
                      <m:t>).</m:t>
                    </m:r>
                  </m:oMath>
                </a14:m>
                <a:endParaRPr lang="en-US" sz="2000" dirty="0">
                  <a:sym typeface="Symbol" pitchFamily="18" charset="2"/>
                </a:endParaRPr>
              </a:p>
              <a:p>
                <a:pPr lvl="1">
                  <a:lnSpc>
                    <a:spcPct val="90000"/>
                  </a:lnSpc>
                </a:pPr>
                <a:r>
                  <a:rPr lang="en-US" sz="2000" dirty="0">
                    <a:sym typeface="Symbol" pitchFamily="18" charset="2"/>
                  </a:rPr>
                  <a:t>Contradicts assumed properties of </a:t>
                </a:r>
                <a14:m>
                  <m:oMath xmlns:m="http://schemas.openxmlformats.org/officeDocument/2006/math">
                    <m:r>
                      <a:rPr lang="en-US" sz="2000" i="1" dirty="0" smtClean="0">
                        <a:latin typeface="Cambria Math"/>
                        <a:sym typeface="Symbol" pitchFamily="18" charset="2"/>
                      </a:rPr>
                      <m:t>𝑇</m:t>
                    </m:r>
                  </m:oMath>
                </a14:m>
                <a:r>
                  <a:rPr lang="en-US" sz="2000" dirty="0">
                    <a:sym typeface="Symbol" pitchFamily="18" charset="2"/>
                  </a:rPr>
                  <a:t>.</a:t>
                </a:r>
              </a:p>
              <a:p>
                <a:pPr lvl="1">
                  <a:lnSpc>
                    <a:spcPct val="90000"/>
                  </a:lnSpc>
                </a:pPr>
                <a:endParaRPr lang="en-US" sz="1800" dirty="0">
                  <a:sym typeface="Symbol" pitchFamily="18" charset="2"/>
                </a:endParaRPr>
              </a:p>
            </p:txBody>
          </p:sp>
        </mc:Choice>
        <mc:Fallback xmlns="">
          <p:sp>
            <p:nvSpPr>
              <p:cNvPr id="160771" name="Rectangle 3"/>
              <p:cNvSpPr>
                <a:spLocks noGrp="1" noRot="1" noChangeAspect="1" noMove="1" noResize="1" noEditPoints="1" noAdjustHandles="1" noChangeArrowheads="1" noChangeShapeType="1" noTextEdit="1"/>
              </p:cNvSpPr>
              <p:nvPr>
                <p:ph type="body" idx="1"/>
              </p:nvPr>
            </p:nvSpPr>
            <p:spPr>
              <a:xfrm>
                <a:off x="228600" y="1219200"/>
                <a:ext cx="8762641" cy="5453981"/>
              </a:xfrm>
              <a:blipFill rotWithShape="1">
                <a:blip r:embed="rId3"/>
                <a:stretch>
                  <a:fillRect l="-974" t="-1564" r="-209"/>
                </a:stretch>
              </a:blipFill>
            </p:spPr>
            <p:txBody>
              <a:bodyPr/>
              <a:lstStyle/>
              <a:p>
                <a:r>
                  <a:rPr lang="en-US">
                    <a:noFill/>
                  </a:rPr>
                  <a:t> </a:t>
                </a:r>
              </a:p>
            </p:txBody>
          </p:sp>
        </mc:Fallback>
      </mc:AlternateContent>
    </p:spTree>
    <p:extLst>
      <p:ext uri="{BB962C8B-B14F-4D97-AF65-F5344CB8AC3E}">
        <p14:creationId xmlns:p14="http://schemas.microsoft.com/office/powerpoint/2010/main" val="194480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7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7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07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0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152400"/>
            <a:ext cx="8229600" cy="1371600"/>
          </a:xfrm>
        </p:spPr>
        <p:txBody>
          <a:bodyPr/>
          <a:lstStyle/>
          <a:p>
            <a:r>
              <a:rPr lang="en-US" sz="4100" dirty="0"/>
              <a:t>Minimum spanning tree algorithms</a:t>
            </a:r>
          </a:p>
        </p:txBody>
      </p:sp>
      <mc:AlternateContent xmlns:mc="http://schemas.openxmlformats.org/markup-compatibility/2006" xmlns:a14="http://schemas.microsoft.com/office/drawing/2010/main">
        <mc:Choice Requires="a14">
          <p:sp>
            <p:nvSpPr>
              <p:cNvPr id="183299" name="Rectangle 3"/>
              <p:cNvSpPr>
                <a:spLocks noGrp="1" noChangeArrowheads="1"/>
              </p:cNvSpPr>
              <p:nvPr>
                <p:ph type="body" idx="1"/>
              </p:nvPr>
            </p:nvSpPr>
            <p:spPr>
              <a:xfrm>
                <a:off x="152400" y="1447800"/>
                <a:ext cx="8839200" cy="5105400"/>
              </a:xfrm>
            </p:spPr>
            <p:txBody>
              <a:bodyPr>
                <a:normAutofit fontScale="92500"/>
              </a:bodyPr>
              <a:lstStyle/>
              <a:p>
                <a:pPr>
                  <a:lnSpc>
                    <a:spcPct val="80000"/>
                  </a:lnSpc>
                </a:pPr>
                <a:r>
                  <a:rPr lang="en-US" sz="2800" dirty="0" smtClean="0">
                    <a:solidFill>
                      <a:schemeClr val="accent2">
                        <a:lumMod val="75000"/>
                      </a:schemeClr>
                    </a:solidFill>
                  </a:rPr>
                  <a:t>General strategy:</a:t>
                </a:r>
              </a:p>
              <a:p>
                <a:pPr lvl="1">
                  <a:lnSpc>
                    <a:spcPct val="80000"/>
                  </a:lnSpc>
                </a:pPr>
                <a:r>
                  <a:rPr lang="en-US" sz="2400" dirty="0"/>
                  <a:t>Start with </a:t>
                </a:r>
                <a14:m>
                  <m:oMath xmlns:m="http://schemas.openxmlformats.org/officeDocument/2006/math">
                    <m:r>
                      <a:rPr lang="en-US" sz="2400" i="1" dirty="0" smtClean="0">
                        <a:latin typeface="Cambria Math"/>
                      </a:rPr>
                      <m:t>𝑛</m:t>
                    </m:r>
                  </m:oMath>
                </a14:m>
                <a:r>
                  <a:rPr lang="en-US" sz="2400" dirty="0"/>
                  <a:t> isolated nodes.</a:t>
                </a:r>
              </a:p>
              <a:p>
                <a:pPr lvl="1">
                  <a:lnSpc>
                    <a:spcPct val="80000"/>
                  </a:lnSpc>
                </a:pPr>
                <a:r>
                  <a:rPr lang="en-US" sz="2400" dirty="0"/>
                  <a:t>Repeat (</a:t>
                </a:r>
                <a14:m>
                  <m:oMath xmlns:m="http://schemas.openxmlformats.org/officeDocument/2006/math">
                    <m:r>
                      <a:rPr lang="en-US" sz="2400" i="1" dirty="0" smtClean="0">
                        <a:latin typeface="Cambria Math"/>
                      </a:rPr>
                      <m:t>𝑛</m:t>
                    </m:r>
                    <m:r>
                      <a:rPr lang="en-US" sz="2400" i="1" dirty="0" smtClean="0">
                        <a:latin typeface="Cambria Math"/>
                      </a:rPr>
                      <m:t>−1</m:t>
                    </m:r>
                  </m:oMath>
                </a14:m>
                <a:r>
                  <a:rPr lang="en-US" sz="2400" dirty="0"/>
                  <a:t> times):  </a:t>
                </a:r>
              </a:p>
              <a:p>
                <a:pPr lvl="2">
                  <a:lnSpc>
                    <a:spcPct val="80000"/>
                  </a:lnSpc>
                </a:pPr>
                <a:r>
                  <a:rPr lang="en-US" sz="2000" dirty="0"/>
                  <a:t>Choose some component </a:t>
                </a:r>
                <a14:m>
                  <m:oMath xmlns:m="http://schemas.openxmlformats.org/officeDocument/2006/math">
                    <m:r>
                      <a:rPr lang="en-US" sz="2000" b="0" i="1" dirty="0" smtClean="0">
                        <a:latin typeface="Cambria Math"/>
                      </a:rPr>
                      <m:t>𝑗</m:t>
                    </m:r>
                  </m:oMath>
                </a14:m>
                <a:r>
                  <a:rPr lang="en-US" sz="2000" dirty="0"/>
                  <a:t>.</a:t>
                </a:r>
              </a:p>
              <a:p>
                <a:pPr lvl="2">
                  <a:lnSpc>
                    <a:spcPct val="80000"/>
                  </a:lnSpc>
                </a:pPr>
                <a:r>
                  <a:rPr lang="en-US" sz="2000" dirty="0"/>
                  <a:t>Add a</a:t>
                </a:r>
                <a:r>
                  <a:rPr lang="en-US" sz="2000" dirty="0" smtClean="0"/>
                  <a:t> </a:t>
                </a:r>
                <a:r>
                  <a:rPr lang="en-US" sz="2000" dirty="0"/>
                  <a:t>minimum-weight outgoing </a:t>
                </a:r>
                <a:r>
                  <a:rPr lang="en-US" sz="2000" dirty="0" smtClean="0"/>
                  <a:t>edge </a:t>
                </a:r>
                <a:r>
                  <a:rPr lang="en-US" sz="2000" dirty="0"/>
                  <a:t>of component </a:t>
                </a:r>
                <a14:m>
                  <m:oMath xmlns:m="http://schemas.openxmlformats.org/officeDocument/2006/math">
                    <m:r>
                      <a:rPr lang="en-US" sz="2000" i="1" dirty="0" smtClean="0">
                        <a:latin typeface="Cambria Math"/>
                      </a:rPr>
                      <m:t>𝑗</m:t>
                    </m:r>
                  </m:oMath>
                </a14:m>
                <a:r>
                  <a:rPr lang="en-US" sz="2000" dirty="0" smtClean="0"/>
                  <a:t>. </a:t>
                </a:r>
              </a:p>
              <a:p>
                <a:pPr>
                  <a:lnSpc>
                    <a:spcPct val="80000"/>
                  </a:lnSpc>
                </a:pPr>
                <a:r>
                  <a:rPr lang="en-US" sz="2800" dirty="0" smtClean="0"/>
                  <a:t>Repeated use of Lemma 1 implies that this produces a MST.</a:t>
                </a:r>
                <a:endParaRPr lang="en-US" sz="2800" dirty="0"/>
              </a:p>
              <a:p>
                <a:pPr>
                  <a:lnSpc>
                    <a:spcPct val="80000"/>
                  </a:lnSpc>
                </a:pPr>
                <a:r>
                  <a:rPr lang="en-US" sz="2800" dirty="0"/>
                  <a:t>Sequential MST algorithms follow </a:t>
                </a:r>
                <a:r>
                  <a:rPr lang="en-US" sz="2800" dirty="0" smtClean="0"/>
                  <a:t>(special cases of) this general strategy</a:t>
                </a:r>
                <a:r>
                  <a:rPr lang="en-US" sz="2800" dirty="0"/>
                  <a:t>:</a:t>
                </a:r>
              </a:p>
              <a:p>
                <a:pPr lvl="1">
                  <a:lnSpc>
                    <a:spcPct val="80000"/>
                  </a:lnSpc>
                </a:pPr>
                <a:r>
                  <a:rPr lang="en-US" sz="2400" dirty="0">
                    <a:solidFill>
                      <a:srgbClr val="008000"/>
                    </a:solidFill>
                  </a:rPr>
                  <a:t>Dijkstra/Prim:</a:t>
                </a:r>
                <a:r>
                  <a:rPr lang="en-US" sz="2400" dirty="0"/>
                  <a:t>  Grows one big component by adding one more node at each </a:t>
                </a:r>
                <a:r>
                  <a:rPr lang="en-US" sz="2400" dirty="0" smtClean="0"/>
                  <a:t>step, based on a min-weight outgoing edge of the component.</a:t>
                </a:r>
                <a:endParaRPr lang="en-US" sz="2400" dirty="0"/>
              </a:p>
              <a:p>
                <a:pPr lvl="1">
                  <a:lnSpc>
                    <a:spcPct val="80000"/>
                  </a:lnSpc>
                </a:pPr>
                <a:r>
                  <a:rPr lang="en-US" sz="2400" dirty="0" err="1">
                    <a:solidFill>
                      <a:srgbClr val="008000"/>
                    </a:solidFill>
                  </a:rPr>
                  <a:t>Kruskal</a:t>
                </a:r>
                <a:r>
                  <a:rPr lang="en-US" sz="2400" dirty="0">
                    <a:solidFill>
                      <a:srgbClr val="008000"/>
                    </a:solidFill>
                  </a:rPr>
                  <a:t>:</a:t>
                </a:r>
                <a:r>
                  <a:rPr lang="en-US" sz="2400" dirty="0"/>
                  <a:t>  Always </a:t>
                </a:r>
                <a:r>
                  <a:rPr lang="en-US" sz="2400" dirty="0" smtClean="0"/>
                  <a:t>add a globally-min-weight edge.</a:t>
                </a:r>
                <a:endParaRPr lang="en-US" sz="2400" dirty="0"/>
              </a:p>
              <a:p>
                <a:pPr>
                  <a:lnSpc>
                    <a:spcPct val="80000"/>
                  </a:lnSpc>
                </a:pPr>
                <a:r>
                  <a:rPr lang="en-US" sz="2800" dirty="0"/>
                  <a:t>Distributed?</a:t>
                </a:r>
              </a:p>
              <a:p>
                <a:pPr lvl="1">
                  <a:lnSpc>
                    <a:spcPct val="80000"/>
                  </a:lnSpc>
                </a:pPr>
                <a:r>
                  <a:rPr lang="en-US" sz="2400" dirty="0"/>
                  <a:t>All components can choose simultaneously.</a:t>
                </a:r>
              </a:p>
              <a:p>
                <a:pPr lvl="1">
                  <a:lnSpc>
                    <a:spcPct val="80000"/>
                  </a:lnSpc>
                </a:pPr>
                <a:r>
                  <a:rPr lang="en-US" sz="2400" dirty="0"/>
                  <a:t>But there is a problem…</a:t>
                </a:r>
              </a:p>
            </p:txBody>
          </p:sp>
        </mc:Choice>
        <mc:Fallback xmlns="">
          <p:sp>
            <p:nvSpPr>
              <p:cNvPr id="183299" name="Rectangle 3"/>
              <p:cNvSpPr>
                <a:spLocks noGrp="1" noRot="1" noChangeAspect="1" noMove="1" noResize="1" noEditPoints="1" noAdjustHandles="1" noChangeArrowheads="1" noChangeShapeType="1" noTextEdit="1"/>
              </p:cNvSpPr>
              <p:nvPr>
                <p:ph type="body" idx="1"/>
              </p:nvPr>
            </p:nvSpPr>
            <p:spPr>
              <a:xfrm>
                <a:off x="152400" y="1447800"/>
                <a:ext cx="8839200" cy="5105400"/>
              </a:xfrm>
              <a:blipFill rotWithShape="1">
                <a:blip r:embed="rId2"/>
                <a:stretch>
                  <a:fillRect l="-1034" t="-2389" b="-1195"/>
                </a:stretch>
              </a:blipFill>
            </p:spPr>
            <p:txBody>
              <a:bodyPr/>
              <a:lstStyle/>
              <a:p>
                <a:r>
                  <a:rPr lang="en-US">
                    <a:noFill/>
                  </a:rPr>
                  <a:t> </a:t>
                </a:r>
              </a:p>
            </p:txBody>
          </p:sp>
        </mc:Fallback>
      </mc:AlternateContent>
    </p:spTree>
    <p:extLst>
      <p:ext uri="{BB962C8B-B14F-4D97-AF65-F5344CB8AC3E}">
        <p14:creationId xmlns:p14="http://schemas.microsoft.com/office/powerpoint/2010/main" val="193549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29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29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29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29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329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32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457920" y="275070"/>
            <a:ext cx="8231040" cy="1143480"/>
          </a:xfrm>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We can </a:t>
            </a:r>
            <a:r>
              <a:rPr lang="en-US" dirty="0"/>
              <a:t>get cycles:</a:t>
            </a:r>
          </a:p>
        </p:txBody>
      </p:sp>
      <p:sp>
        <p:nvSpPr>
          <p:cNvPr id="55298" name="Oval 2"/>
          <p:cNvSpPr>
            <a:spLocks noChangeArrowheads="1"/>
          </p:cNvSpPr>
          <p:nvPr/>
        </p:nvSpPr>
        <p:spPr bwMode="auto">
          <a:xfrm>
            <a:off x="2920320" y="424700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55299" name="Oval 3"/>
          <p:cNvSpPr>
            <a:spLocks noChangeArrowheads="1"/>
          </p:cNvSpPr>
          <p:nvPr/>
        </p:nvSpPr>
        <p:spPr bwMode="auto">
          <a:xfrm>
            <a:off x="4327200" y="312224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55300" name="Oval 4"/>
          <p:cNvSpPr>
            <a:spLocks noChangeArrowheads="1"/>
          </p:cNvSpPr>
          <p:nvPr/>
        </p:nvSpPr>
        <p:spPr bwMode="auto">
          <a:xfrm>
            <a:off x="3192480" y="173682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55301" name="Line 5"/>
          <p:cNvSpPr>
            <a:spLocks noChangeShapeType="1"/>
          </p:cNvSpPr>
          <p:nvPr/>
        </p:nvSpPr>
        <p:spPr bwMode="auto">
          <a:xfrm>
            <a:off x="3705120" y="2314324"/>
            <a:ext cx="718560" cy="89433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5302" name="Line 6"/>
          <p:cNvSpPr>
            <a:spLocks noChangeShapeType="1"/>
          </p:cNvSpPr>
          <p:nvPr/>
        </p:nvSpPr>
        <p:spPr bwMode="auto">
          <a:xfrm flipV="1">
            <a:off x="3497761" y="3621981"/>
            <a:ext cx="894240" cy="767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5303" name="Text Box 7"/>
          <p:cNvSpPr txBox="1">
            <a:spLocks noChangeArrowheads="1"/>
          </p:cNvSpPr>
          <p:nvPr/>
        </p:nvSpPr>
        <p:spPr bwMode="auto">
          <a:xfrm>
            <a:off x="3988801" y="2390651"/>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55304" name="Text Box 8"/>
          <p:cNvSpPr txBox="1">
            <a:spLocks noChangeArrowheads="1"/>
          </p:cNvSpPr>
          <p:nvPr/>
        </p:nvSpPr>
        <p:spPr bwMode="auto">
          <a:xfrm>
            <a:off x="3640321" y="3646463"/>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55305" name="Line 9"/>
          <p:cNvSpPr>
            <a:spLocks noChangeShapeType="1"/>
          </p:cNvSpPr>
          <p:nvPr/>
        </p:nvSpPr>
        <p:spPr bwMode="auto">
          <a:xfrm flipH="1">
            <a:off x="3245761" y="2357528"/>
            <a:ext cx="211680" cy="1866436"/>
          </a:xfrm>
          <a:prstGeom prst="line">
            <a:avLst/>
          </a:prstGeom>
          <a:noFill/>
          <a:ln w="18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5306" name="Text Box 10"/>
          <p:cNvSpPr txBox="1">
            <a:spLocks noChangeArrowheads="1"/>
          </p:cNvSpPr>
          <p:nvPr/>
        </p:nvSpPr>
        <p:spPr bwMode="auto">
          <a:xfrm>
            <a:off x="2986561" y="302575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Tree>
    <p:extLst>
      <p:ext uri="{BB962C8B-B14F-4D97-AF65-F5344CB8AC3E}">
        <p14:creationId xmlns:p14="http://schemas.microsoft.com/office/powerpoint/2010/main" val="42346650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24800" y="0"/>
            <a:ext cx="8229600" cy="1142040"/>
          </a:xfrm>
        </p:spPr>
        <p:txBody>
          <a:bodyPr/>
          <a:lstStyle/>
          <a:p>
            <a:r>
              <a:rPr lang="en-US"/>
              <a:t>Minimum spanning tree</a:t>
            </a:r>
          </a:p>
        </p:txBody>
      </p:sp>
      <mc:AlternateContent xmlns:mc="http://schemas.openxmlformats.org/markup-compatibility/2006" xmlns:a14="http://schemas.microsoft.com/office/drawing/2010/main">
        <mc:Choice Requires="a14">
          <p:sp>
            <p:nvSpPr>
              <p:cNvPr id="184323" name="Rectangle 3"/>
              <p:cNvSpPr>
                <a:spLocks noGrp="1" noChangeArrowheads="1"/>
              </p:cNvSpPr>
              <p:nvPr>
                <p:ph type="body" idx="1"/>
              </p:nvPr>
            </p:nvSpPr>
            <p:spPr>
              <a:xfrm>
                <a:off x="355681" y="1286056"/>
                <a:ext cx="8533440" cy="5285355"/>
              </a:xfrm>
            </p:spPr>
            <p:txBody>
              <a:bodyPr/>
              <a:lstStyle/>
              <a:p>
                <a:pPr>
                  <a:lnSpc>
                    <a:spcPct val="80000"/>
                  </a:lnSpc>
                  <a:buSzPct val="45000"/>
                  <a:buFont typeface="Wingdings" pitchFamily="2" charset="2"/>
                  <a:buChar char=""/>
                </a:pPr>
                <a:r>
                  <a:rPr lang="en-US" sz="2400" dirty="0"/>
                  <a:t>Avoid </a:t>
                </a:r>
                <a:r>
                  <a:rPr lang="en-US" sz="2400" dirty="0" smtClean="0"/>
                  <a:t>such cycles </a:t>
                </a:r>
                <a:r>
                  <a:rPr lang="en-US" sz="2400" dirty="0"/>
                  <a:t>by assuming that all weights are distinct.</a:t>
                </a:r>
              </a:p>
              <a:p>
                <a:pPr>
                  <a:lnSpc>
                    <a:spcPct val="80000"/>
                  </a:lnSpc>
                  <a:buSzPct val="45000"/>
                  <a:buFont typeface="Wingdings" pitchFamily="2" charset="2"/>
                  <a:buChar char=""/>
                </a:pPr>
                <a:r>
                  <a:rPr lang="en-US" sz="2400" dirty="0"/>
                  <a:t>Not a serious restriction-</a:t>
                </a:r>
                <a:r>
                  <a:rPr lang="en-US" sz="2400" dirty="0" smtClean="0"/>
                  <a:t>--we could </a:t>
                </a:r>
                <a:r>
                  <a:rPr lang="en-US" sz="2400" dirty="0"/>
                  <a:t>break ties with UIDs.</a:t>
                </a:r>
              </a:p>
              <a:p>
                <a:pPr>
                  <a:lnSpc>
                    <a:spcPct val="80000"/>
                  </a:lnSpc>
                  <a:buSzPct val="45000"/>
                  <a:buFont typeface="Wingdings" pitchFamily="2" charset="2"/>
                  <a:buChar char=""/>
                </a:pPr>
                <a:r>
                  <a:rPr lang="en-US" sz="2400" dirty="0">
                    <a:solidFill>
                      <a:srgbClr val="990000"/>
                    </a:solidFill>
                  </a:rPr>
                  <a:t>Lemma 2:</a:t>
                </a:r>
                <a:r>
                  <a:rPr lang="en-US" sz="2400" dirty="0"/>
                  <a:t>  If all weights are distinct, then the MST is unique.</a:t>
                </a:r>
              </a:p>
              <a:p>
                <a:pPr>
                  <a:lnSpc>
                    <a:spcPct val="80000"/>
                  </a:lnSpc>
                  <a:buSzPct val="45000"/>
                  <a:buFont typeface="Wingdings" pitchFamily="2" charset="2"/>
                  <a:buChar char=""/>
                </a:pPr>
                <a:r>
                  <a:rPr lang="en-US" sz="2400" dirty="0">
                    <a:solidFill>
                      <a:srgbClr val="990000"/>
                    </a:solidFill>
                  </a:rPr>
                  <a:t>Proof:</a:t>
                </a:r>
                <a:r>
                  <a:rPr lang="en-US" sz="2400" dirty="0"/>
                  <a:t>  Another </a:t>
                </a:r>
                <a:r>
                  <a:rPr lang="en-US" sz="2400" dirty="0" smtClean="0"/>
                  <a:t>cycle-style </a:t>
                </a:r>
                <a:r>
                  <a:rPr lang="en-US" sz="2400" dirty="0"/>
                  <a:t>argument (</a:t>
                </a:r>
                <a:r>
                  <a:rPr lang="en-US" sz="2400" dirty="0" smtClean="0"/>
                  <a:t>LTTR, in book p. 66).</a:t>
                </a:r>
              </a:p>
              <a:p>
                <a:pPr>
                  <a:lnSpc>
                    <a:spcPct val="80000"/>
                  </a:lnSpc>
                  <a:buSzPct val="45000"/>
                  <a:buFont typeface="Wingdings" pitchFamily="2" charset="2"/>
                  <a:buChar char=""/>
                </a:pPr>
                <a:endParaRPr lang="en-US" sz="2400" dirty="0"/>
              </a:p>
              <a:p>
                <a:pPr>
                  <a:lnSpc>
                    <a:spcPct val="80000"/>
                  </a:lnSpc>
                  <a:buSzPct val="45000"/>
                  <a:buFont typeface="Wingdings" pitchFamily="2" charset="2"/>
                  <a:buChar char=""/>
                </a:pPr>
                <a:r>
                  <a:rPr lang="en-US" sz="2400" dirty="0"/>
                  <a:t>Justifies the following </a:t>
                </a:r>
                <a:r>
                  <a:rPr lang="en-US" sz="2400" dirty="0">
                    <a:solidFill>
                      <a:srgbClr val="990000"/>
                    </a:solidFill>
                  </a:rPr>
                  <a:t>concurrent strategy</a:t>
                </a:r>
                <a:r>
                  <a:rPr lang="en-US" sz="2400" dirty="0"/>
                  <a:t>:</a:t>
                </a:r>
              </a:p>
              <a:p>
                <a:pPr lvl="1">
                  <a:lnSpc>
                    <a:spcPct val="80000"/>
                  </a:lnSpc>
                  <a:buSzPct val="45000"/>
                  <a:buFont typeface="Wingdings" pitchFamily="2" charset="2"/>
                  <a:buChar char=""/>
                </a:pPr>
                <a:r>
                  <a:rPr lang="en-US" sz="2000" dirty="0"/>
                  <a:t>At each stage, suppose (inductively) that the current forest contains only edges from the </a:t>
                </a:r>
                <a:r>
                  <a:rPr lang="en-US" sz="2000" dirty="0" smtClean="0"/>
                  <a:t>(unique) </a:t>
                </a:r>
                <a:r>
                  <a:rPr lang="en-US" sz="2000" dirty="0"/>
                  <a:t>MST.</a:t>
                </a:r>
              </a:p>
              <a:p>
                <a:pPr lvl="1">
                  <a:lnSpc>
                    <a:spcPct val="80000"/>
                  </a:lnSpc>
                  <a:buSzPct val="45000"/>
                  <a:buFont typeface="Wingdings" pitchFamily="2" charset="2"/>
                  <a:buChar char=""/>
                </a:pPr>
                <a:r>
                  <a:rPr lang="en-US" sz="2000" dirty="0"/>
                  <a:t>Now several components choose </a:t>
                </a:r>
                <a14:m>
                  <m:oMath xmlns:m="http://schemas.openxmlformats.org/officeDocument/2006/math">
                    <m:r>
                      <a:rPr lang="en-US" sz="2000" i="1" dirty="0" smtClean="0">
                        <a:latin typeface="Cambria Math"/>
                      </a:rPr>
                      <m:t>𝑀𝑊𝑂𝐸</m:t>
                    </m:r>
                  </m:oMath>
                </a14:m>
                <a:r>
                  <a:rPr lang="en-US" sz="2000" dirty="0"/>
                  <a:t>s concurrently.</a:t>
                </a:r>
              </a:p>
              <a:p>
                <a:pPr lvl="1">
                  <a:lnSpc>
                    <a:spcPct val="80000"/>
                  </a:lnSpc>
                  <a:buSzPct val="45000"/>
                  <a:buFont typeface="Wingdings" pitchFamily="2" charset="2"/>
                  <a:buChar char=""/>
                </a:pPr>
                <a:r>
                  <a:rPr lang="en-US" sz="2000" dirty="0"/>
                  <a:t>Each of these edges is in the unique MST, by Lemma 1.</a:t>
                </a:r>
              </a:p>
              <a:p>
                <a:pPr lvl="1">
                  <a:lnSpc>
                    <a:spcPct val="80000"/>
                  </a:lnSpc>
                  <a:buSzPct val="45000"/>
                  <a:buFont typeface="Wingdings" pitchFamily="2" charset="2"/>
                  <a:buChar char=""/>
                </a:pPr>
                <a:r>
                  <a:rPr lang="en-US" sz="2000" dirty="0"/>
                  <a:t>So </a:t>
                </a:r>
                <a:r>
                  <a:rPr lang="en-US" sz="2000" dirty="0" smtClean="0"/>
                  <a:t>it’s OK </a:t>
                </a:r>
                <a:r>
                  <a:rPr lang="en-US" sz="2000" dirty="0"/>
                  <a:t>to add them all (no cycles, since all are in the </a:t>
                </a:r>
                <a:r>
                  <a:rPr lang="en-US" sz="2000" dirty="0">
                    <a:solidFill>
                      <a:srgbClr val="990000"/>
                    </a:solidFill>
                  </a:rPr>
                  <a:t>same MST</a:t>
                </a:r>
                <a:r>
                  <a:rPr lang="en-US" sz="2000" dirty="0" smtClean="0"/>
                  <a:t>).</a:t>
                </a:r>
              </a:p>
              <a:p>
                <a:pPr lvl="1">
                  <a:lnSpc>
                    <a:spcPct val="80000"/>
                  </a:lnSpc>
                  <a:buSzPct val="45000"/>
                  <a:buFont typeface="Wingdings" pitchFamily="2" charset="2"/>
                  <a:buChar char=""/>
                </a:pPr>
                <a:endParaRPr lang="en-US" sz="2000" dirty="0"/>
              </a:p>
              <a:p>
                <a:pPr>
                  <a:lnSpc>
                    <a:spcPct val="80000"/>
                  </a:lnSpc>
                  <a:buSzPct val="45000"/>
                  <a:buFont typeface="Wingdings" pitchFamily="2" charset="2"/>
                  <a:buChar char=""/>
                </a:pPr>
                <a:r>
                  <a:rPr lang="en-US" sz="2400" dirty="0">
                    <a:solidFill>
                      <a:schemeClr val="accent3">
                        <a:lumMod val="50000"/>
                      </a:schemeClr>
                    </a:solidFill>
                  </a:rPr>
                  <a:t>[</a:t>
                </a:r>
                <a:r>
                  <a:rPr lang="en-US" sz="2400" dirty="0" err="1" smtClean="0">
                    <a:solidFill>
                      <a:schemeClr val="accent3">
                        <a:lumMod val="50000"/>
                      </a:schemeClr>
                    </a:solidFill>
                  </a:rPr>
                  <a:t>Gallager</a:t>
                </a:r>
                <a:r>
                  <a:rPr lang="en-US" sz="2400" dirty="0">
                    <a:solidFill>
                      <a:schemeClr val="accent3">
                        <a:lumMod val="50000"/>
                      </a:schemeClr>
                    </a:solidFill>
                  </a:rPr>
                  <a:t>, </a:t>
                </a:r>
                <a:r>
                  <a:rPr lang="en-US" sz="2400" dirty="0" err="1">
                    <a:solidFill>
                      <a:schemeClr val="accent3">
                        <a:lumMod val="50000"/>
                      </a:schemeClr>
                    </a:solidFill>
                  </a:rPr>
                  <a:t>Humblet</a:t>
                </a:r>
                <a:r>
                  <a:rPr lang="en-US" sz="2400" dirty="0">
                    <a:solidFill>
                      <a:schemeClr val="accent3">
                        <a:lumMod val="50000"/>
                      </a:schemeClr>
                    </a:solidFill>
                  </a:rPr>
                  <a:t>, </a:t>
                </a:r>
                <a:r>
                  <a:rPr lang="en-US" sz="2400" dirty="0" err="1" smtClean="0">
                    <a:solidFill>
                      <a:schemeClr val="accent3">
                        <a:lumMod val="50000"/>
                      </a:schemeClr>
                    </a:solidFill>
                  </a:rPr>
                  <a:t>Spira</a:t>
                </a:r>
                <a:r>
                  <a:rPr lang="en-US" sz="2400" dirty="0">
                    <a:solidFill>
                      <a:schemeClr val="accent3">
                        <a:lumMod val="50000"/>
                      </a:schemeClr>
                    </a:solidFill>
                  </a:rPr>
                  <a:t>]</a:t>
                </a:r>
                <a:r>
                  <a:rPr lang="en-US" sz="2400" dirty="0" smtClean="0">
                    <a:solidFill>
                      <a:srgbClr val="990000"/>
                    </a:solidFill>
                  </a:rPr>
                  <a:t> </a:t>
                </a:r>
                <a:r>
                  <a:rPr lang="en-US" sz="2400" dirty="0" smtClean="0"/>
                  <a:t>algorithm  (</a:t>
                </a:r>
                <a:r>
                  <a:rPr lang="en-US" sz="2000" dirty="0" smtClean="0">
                    <a:solidFill>
                      <a:schemeClr val="accent3">
                        <a:lumMod val="50000"/>
                      </a:schemeClr>
                    </a:solidFill>
                  </a:rPr>
                  <a:t>Dijkstra prize paper</a:t>
                </a:r>
                <a:r>
                  <a:rPr lang="en-US" sz="2000" dirty="0" smtClean="0"/>
                  <a:t>).</a:t>
                </a:r>
                <a:endParaRPr lang="en-US" sz="2000" dirty="0"/>
              </a:p>
              <a:p>
                <a:pPr lvl="1">
                  <a:lnSpc>
                    <a:spcPct val="80000"/>
                  </a:lnSpc>
                  <a:buSzPct val="75000"/>
                  <a:buFont typeface="Symbol" pitchFamily="18" charset="2"/>
                  <a:buChar char=""/>
                </a:pPr>
                <a:r>
                  <a:rPr lang="en-US" sz="2000" dirty="0"/>
                  <a:t>Designed for asynchronous </a:t>
                </a:r>
                <a:r>
                  <a:rPr lang="en-US" sz="2000" dirty="0" smtClean="0"/>
                  <a:t>networks, </a:t>
                </a:r>
                <a:r>
                  <a:rPr lang="en-US" sz="2000" dirty="0"/>
                  <a:t>but simplified here.</a:t>
                </a:r>
              </a:p>
              <a:p>
                <a:pPr lvl="1">
                  <a:lnSpc>
                    <a:spcPct val="80000"/>
                  </a:lnSpc>
                  <a:buSzPct val="75000"/>
                  <a:buFont typeface="Symbol" pitchFamily="18" charset="2"/>
                  <a:buChar char=""/>
                </a:pPr>
                <a:r>
                  <a:rPr lang="en-US" sz="2000" dirty="0"/>
                  <a:t>We will revisit it in asynchronous networks.</a:t>
                </a:r>
              </a:p>
            </p:txBody>
          </p:sp>
        </mc:Choice>
        <mc:Fallback xmlns="">
          <p:sp>
            <p:nvSpPr>
              <p:cNvPr id="184323" name="Rectangle 3"/>
              <p:cNvSpPr>
                <a:spLocks noGrp="1" noRot="1" noChangeAspect="1" noMove="1" noResize="1" noEditPoints="1" noAdjustHandles="1" noChangeArrowheads="1" noChangeShapeType="1" noTextEdit="1"/>
              </p:cNvSpPr>
              <p:nvPr>
                <p:ph type="body" idx="1"/>
              </p:nvPr>
            </p:nvSpPr>
            <p:spPr>
              <a:xfrm>
                <a:off x="355681" y="1286056"/>
                <a:ext cx="8533440" cy="5285355"/>
              </a:xfrm>
              <a:blipFill rotWithShape="1">
                <a:blip r:embed="rId2"/>
                <a:stretch>
                  <a:fillRect t="-2191"/>
                </a:stretch>
              </a:blipFill>
            </p:spPr>
            <p:txBody>
              <a:bodyPr/>
              <a:lstStyle/>
              <a:p>
                <a:r>
                  <a:rPr lang="en-US">
                    <a:noFill/>
                  </a:rPr>
                  <a:t> </a:t>
                </a:r>
              </a:p>
            </p:txBody>
          </p:sp>
        </mc:Fallback>
      </mc:AlternateContent>
    </p:spTree>
    <p:extLst>
      <p:ext uri="{BB962C8B-B14F-4D97-AF65-F5344CB8AC3E}">
        <p14:creationId xmlns:p14="http://schemas.microsoft.com/office/powerpoint/2010/main" val="173036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2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2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23">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2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2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93920" y="0"/>
            <a:ext cx="8229600" cy="1142040"/>
          </a:xfrm>
        </p:spPr>
        <p:txBody>
          <a:bodyPr/>
          <a:lstStyle/>
          <a:p>
            <a:r>
              <a:rPr lang="en-US"/>
              <a:t>GHS distributed MST algorithm</a:t>
            </a:r>
          </a:p>
        </p:txBody>
      </p:sp>
      <mc:AlternateContent xmlns:mc="http://schemas.openxmlformats.org/markup-compatibility/2006" xmlns:a14="http://schemas.microsoft.com/office/drawing/2010/main">
        <mc:Choice Requires="a14">
          <p:sp>
            <p:nvSpPr>
              <p:cNvPr id="189443" name="Rectangle 3"/>
              <p:cNvSpPr>
                <a:spLocks noGrp="1" noChangeArrowheads="1"/>
              </p:cNvSpPr>
              <p:nvPr>
                <p:ph type="body" idx="1"/>
              </p:nvPr>
            </p:nvSpPr>
            <p:spPr>
              <a:xfrm>
                <a:off x="304800" y="1219200"/>
                <a:ext cx="8533440" cy="5409560"/>
              </a:xfrm>
            </p:spPr>
            <p:txBody>
              <a:bodyPr>
                <a:normAutofit/>
              </a:bodyPr>
              <a:lstStyle/>
              <a:p>
                <a:pPr>
                  <a:lnSpc>
                    <a:spcPct val="80000"/>
                  </a:lnSpc>
                </a:pPr>
                <a:r>
                  <a:rPr lang="en-US" sz="2400" dirty="0" smtClean="0"/>
                  <a:t>Proceeds in </a:t>
                </a:r>
                <a:r>
                  <a:rPr lang="en-US" sz="2400" dirty="0">
                    <a:solidFill>
                      <a:srgbClr val="990000"/>
                    </a:solidFill>
                  </a:rPr>
                  <a:t>phases (levels),</a:t>
                </a:r>
                <a:r>
                  <a:rPr lang="en-US" sz="2400" dirty="0"/>
                  <a:t> each with </a:t>
                </a:r>
                <a14:m>
                  <m:oMath xmlns:m="http://schemas.openxmlformats.org/officeDocument/2006/math">
                    <m:r>
                      <a:rPr lang="en-US" sz="2400" i="1" dirty="0" smtClean="0">
                        <a:latin typeface="Cambria Math"/>
                      </a:rPr>
                      <m:t>𝑂</m:t>
                    </m:r>
                    <m:r>
                      <a:rPr lang="en-US" sz="2400" i="1" dirty="0" smtClean="0">
                        <a:latin typeface="Cambria Math"/>
                      </a:rPr>
                      <m:t>(</m:t>
                    </m:r>
                    <m:r>
                      <a:rPr lang="en-US" sz="2400" i="1" dirty="0" smtClean="0">
                        <a:latin typeface="Cambria Math"/>
                      </a:rPr>
                      <m:t>𝑛</m:t>
                    </m:r>
                    <m:r>
                      <a:rPr lang="en-US" sz="2400" i="1" dirty="0" smtClean="0">
                        <a:latin typeface="Cambria Math"/>
                      </a:rPr>
                      <m:t>)</m:t>
                    </m:r>
                  </m:oMath>
                </a14:m>
                <a:r>
                  <a:rPr lang="en-US" sz="2400" dirty="0"/>
                  <a:t> rounds.</a:t>
                </a:r>
              </a:p>
              <a:p>
                <a:pPr lvl="1">
                  <a:lnSpc>
                    <a:spcPct val="80000"/>
                  </a:lnSpc>
                </a:pPr>
                <a:r>
                  <a:rPr lang="en-US" sz="2000" dirty="0"/>
                  <a:t>Length of phases is fixed, and known to everyone.</a:t>
                </a:r>
              </a:p>
              <a:p>
                <a:pPr lvl="1">
                  <a:lnSpc>
                    <a:spcPct val="80000"/>
                  </a:lnSpc>
                </a:pPr>
                <a:r>
                  <a:rPr lang="en-US" sz="2000" dirty="0"/>
                  <a:t>This is all </a:t>
                </a:r>
                <a:r>
                  <a:rPr lang="en-US" sz="2000" dirty="0" smtClean="0"/>
                  <a:t>that we use </a:t>
                </a:r>
                <a14:m>
                  <m:oMath xmlns:m="http://schemas.openxmlformats.org/officeDocument/2006/math">
                    <m:r>
                      <a:rPr lang="en-US" sz="2000" i="1" dirty="0" smtClean="0">
                        <a:latin typeface="Cambria Math"/>
                      </a:rPr>
                      <m:t>𝑛</m:t>
                    </m:r>
                  </m:oMath>
                </a14:m>
                <a:r>
                  <a:rPr lang="en-US" sz="2000" dirty="0"/>
                  <a:t> </a:t>
                </a:r>
                <a:r>
                  <a:rPr lang="en-US" sz="2000" dirty="0" smtClean="0"/>
                  <a:t>is </a:t>
                </a:r>
                <a:r>
                  <a:rPr lang="en-US" sz="2000" dirty="0"/>
                  <a:t>for.</a:t>
                </a:r>
              </a:p>
              <a:p>
                <a:pPr lvl="1">
                  <a:lnSpc>
                    <a:spcPct val="80000"/>
                  </a:lnSpc>
                </a:pPr>
                <a:r>
                  <a:rPr lang="en-US" sz="2000" dirty="0"/>
                  <a:t>We’ll remove this use of </a:t>
                </a:r>
                <a14:m>
                  <m:oMath xmlns:m="http://schemas.openxmlformats.org/officeDocument/2006/math">
                    <m:r>
                      <a:rPr lang="en-US" sz="2000" i="1" dirty="0" smtClean="0">
                        <a:latin typeface="Cambria Math"/>
                      </a:rPr>
                      <m:t>𝑛</m:t>
                    </m:r>
                  </m:oMath>
                </a14:m>
                <a:r>
                  <a:rPr lang="en-US" sz="2000" dirty="0"/>
                  <a:t> for </a:t>
                </a:r>
                <a:r>
                  <a:rPr lang="en-US" sz="2000" dirty="0" smtClean="0"/>
                  <a:t>the asynchronous </a:t>
                </a:r>
                <a:r>
                  <a:rPr lang="en-US" sz="2000" dirty="0"/>
                  <a:t>algorithm</a:t>
                </a:r>
                <a:r>
                  <a:rPr lang="en-US" sz="2000" dirty="0" smtClean="0"/>
                  <a:t>.</a:t>
                </a:r>
              </a:p>
              <a:p>
                <a:pPr lvl="1">
                  <a:lnSpc>
                    <a:spcPct val="80000"/>
                  </a:lnSpc>
                </a:pPr>
                <a:endParaRPr lang="en-US" sz="2000" dirty="0"/>
              </a:p>
              <a:p>
                <a:pPr>
                  <a:lnSpc>
                    <a:spcPct val="80000"/>
                  </a:lnSpc>
                </a:pPr>
                <a:r>
                  <a:rPr lang="en-US" sz="2200" dirty="0" smtClean="0"/>
                  <a:t>For </a:t>
                </a:r>
                <a:r>
                  <a:rPr lang="en-US" sz="2200" dirty="0"/>
                  <a:t>each </a:t>
                </a:r>
                <a14:m>
                  <m:oMath xmlns:m="http://schemas.openxmlformats.org/officeDocument/2006/math">
                    <m:r>
                      <a:rPr lang="en-US" sz="2200" b="0" i="1" smtClean="0">
                        <a:latin typeface="Cambria Math"/>
                      </a:rPr>
                      <m:t>𝑘</m:t>
                    </m:r>
                    <m:r>
                      <a:rPr lang="en-US" sz="2200" b="0" i="1" smtClean="0">
                        <a:latin typeface="Cambria Math"/>
                      </a:rPr>
                      <m:t>≥0</m:t>
                    </m:r>
                  </m:oMath>
                </a14:m>
                <a:r>
                  <a:rPr lang="en-US" sz="2200" dirty="0" smtClean="0">
                    <a:sym typeface="Symbol" pitchFamily="18" charset="2"/>
                  </a:rPr>
                  <a:t>, </a:t>
                </a:r>
                <a:r>
                  <a:rPr lang="en-US" sz="2200" dirty="0">
                    <a:sym typeface="Symbol" pitchFamily="18" charset="2"/>
                  </a:rPr>
                  <a:t>level </a:t>
                </a:r>
                <a14:m>
                  <m:oMath xmlns:m="http://schemas.openxmlformats.org/officeDocument/2006/math">
                    <m:r>
                      <a:rPr lang="en-US" sz="2200" i="1" dirty="0" smtClean="0">
                        <a:latin typeface="Cambria Math"/>
                        <a:sym typeface="Symbol" pitchFamily="18" charset="2"/>
                      </a:rPr>
                      <m:t>𝑘</m:t>
                    </m:r>
                  </m:oMath>
                </a14:m>
                <a:r>
                  <a:rPr lang="en-US" sz="2200" dirty="0">
                    <a:sym typeface="Symbol" pitchFamily="18" charset="2"/>
                  </a:rPr>
                  <a:t> components form a </a:t>
                </a:r>
                <a:r>
                  <a:rPr lang="en-US" sz="2200" dirty="0">
                    <a:solidFill>
                      <a:schemeClr val="accent2">
                        <a:lumMod val="75000"/>
                      </a:schemeClr>
                    </a:solidFill>
                    <a:sym typeface="Symbol" pitchFamily="18" charset="2"/>
                  </a:rPr>
                  <a:t>spanning forest that is a </a:t>
                </a:r>
                <a:r>
                  <a:rPr lang="en-US" sz="2200" dirty="0" err="1">
                    <a:solidFill>
                      <a:schemeClr val="accent2">
                        <a:lumMod val="75000"/>
                      </a:schemeClr>
                    </a:solidFill>
                    <a:sym typeface="Symbol" pitchFamily="18" charset="2"/>
                  </a:rPr>
                  <a:t>subgraph</a:t>
                </a:r>
                <a:r>
                  <a:rPr lang="en-US" sz="2200" dirty="0">
                    <a:solidFill>
                      <a:schemeClr val="accent2">
                        <a:lumMod val="75000"/>
                      </a:schemeClr>
                    </a:solidFill>
                    <a:sym typeface="Symbol" pitchFamily="18" charset="2"/>
                  </a:rPr>
                  <a:t> of the unique MST.</a:t>
                </a:r>
              </a:p>
              <a:p>
                <a:pPr>
                  <a:lnSpc>
                    <a:spcPct val="80000"/>
                  </a:lnSpc>
                </a:pPr>
                <a:r>
                  <a:rPr lang="en-US" sz="2400" dirty="0">
                    <a:sym typeface="Symbol" pitchFamily="18" charset="2"/>
                  </a:rPr>
                  <a:t>Each component </a:t>
                </a:r>
                <a:r>
                  <a:rPr lang="en-US" sz="2400" dirty="0" smtClean="0">
                    <a:sym typeface="Symbol" pitchFamily="18" charset="2"/>
                  </a:rPr>
                  <a:t>is </a:t>
                </a:r>
                <a:r>
                  <a:rPr lang="en-US" sz="2400" dirty="0">
                    <a:sym typeface="Symbol" pitchFamily="18" charset="2"/>
                  </a:rPr>
                  <a:t>a tree rooted at a leader node.</a:t>
                </a:r>
              </a:p>
              <a:p>
                <a:pPr lvl="1">
                  <a:lnSpc>
                    <a:spcPct val="80000"/>
                  </a:lnSpc>
                </a:pPr>
                <a:r>
                  <a:rPr lang="en-US" sz="2000" dirty="0">
                    <a:sym typeface="Symbol" pitchFamily="18" charset="2"/>
                  </a:rPr>
                  <a:t>Component identified by UID of leader.</a:t>
                </a:r>
              </a:p>
              <a:p>
                <a:pPr lvl="1">
                  <a:lnSpc>
                    <a:spcPct val="80000"/>
                  </a:lnSpc>
                </a:pPr>
                <a:r>
                  <a:rPr lang="en-US" sz="2000" dirty="0">
                    <a:sym typeface="Symbol" pitchFamily="18" charset="2"/>
                  </a:rPr>
                  <a:t>Nodes in the component know which incident edges are in the tree.</a:t>
                </a:r>
              </a:p>
              <a:p>
                <a:pPr>
                  <a:lnSpc>
                    <a:spcPct val="80000"/>
                  </a:lnSpc>
                </a:pPr>
                <a:r>
                  <a:rPr lang="en-US" sz="2400" dirty="0" smtClean="0"/>
                  <a:t>Every level </a:t>
                </a:r>
                <a14:m>
                  <m:oMath xmlns:m="http://schemas.openxmlformats.org/officeDocument/2006/math">
                    <m:r>
                      <a:rPr lang="en-US" sz="2400" i="1" dirty="0" smtClean="0">
                        <a:latin typeface="Cambria Math"/>
                      </a:rPr>
                      <m:t>𝑘</m:t>
                    </m:r>
                    <m:r>
                      <a:rPr lang="en-US" sz="2400" i="1" dirty="0" smtClean="0">
                        <a:latin typeface="Cambria Math"/>
                      </a:rPr>
                      <m:t>+1</m:t>
                    </m:r>
                  </m:oMath>
                </a14:m>
                <a:r>
                  <a:rPr lang="en-US" sz="2400" dirty="0"/>
                  <a:t> component is constructed from two or more level </a:t>
                </a:r>
                <a14:m>
                  <m:oMath xmlns:m="http://schemas.openxmlformats.org/officeDocument/2006/math">
                    <m:r>
                      <a:rPr lang="en-US" sz="2400" i="1" dirty="0" smtClean="0">
                        <a:latin typeface="Cambria Math"/>
                      </a:rPr>
                      <m:t>𝑘</m:t>
                    </m:r>
                  </m:oMath>
                </a14:m>
                <a:r>
                  <a:rPr lang="en-US" sz="2400" dirty="0"/>
                  <a:t> components</a:t>
                </a:r>
                <a:r>
                  <a:rPr lang="en-US" sz="2400" dirty="0" smtClean="0"/>
                  <a:t>.</a:t>
                </a:r>
                <a:endParaRPr lang="en-US" sz="2400" dirty="0"/>
              </a:p>
              <a:p>
                <a:pPr lvl="1">
                  <a:lnSpc>
                    <a:spcPct val="80000"/>
                  </a:lnSpc>
                </a:pPr>
                <a:r>
                  <a:rPr lang="en-US" sz="2000" dirty="0" smtClean="0">
                    <a:sym typeface="Symbol" pitchFamily="18" charset="2"/>
                  </a:rPr>
                  <a:t>So each </a:t>
                </a:r>
                <a:r>
                  <a:rPr lang="en-US" sz="2000" dirty="0">
                    <a:sym typeface="Symbol" pitchFamily="18" charset="2"/>
                  </a:rPr>
                  <a:t>level</a:t>
                </a:r>
                <a:r>
                  <a:rPr lang="en-US" sz="2000" dirty="0"/>
                  <a:t> </a:t>
                </a:r>
                <a14:m>
                  <m:oMath xmlns:m="http://schemas.openxmlformats.org/officeDocument/2006/math">
                    <m:r>
                      <a:rPr lang="en-US" sz="2000" i="1" dirty="0" smtClean="0">
                        <a:latin typeface="Cambria Math"/>
                      </a:rPr>
                      <m:t>𝑘</m:t>
                    </m:r>
                  </m:oMath>
                </a14:m>
                <a:r>
                  <a:rPr lang="en-US" sz="2000" dirty="0"/>
                  <a:t> component has at least </a:t>
                </a:r>
                <a14:m>
                  <m:oMath xmlns:m="http://schemas.openxmlformats.org/officeDocument/2006/math">
                    <m:r>
                      <a:rPr lang="en-US" sz="2000" i="1" dirty="0" smtClean="0">
                        <a:latin typeface="Cambria Math"/>
                      </a:rPr>
                      <m:t>2</m:t>
                    </m:r>
                    <m:r>
                      <a:rPr lang="en-US" sz="2000" i="1" baseline="30000" dirty="0">
                        <a:latin typeface="Cambria Math"/>
                      </a:rPr>
                      <m:t>𝑘</m:t>
                    </m:r>
                  </m:oMath>
                </a14:m>
                <a:r>
                  <a:rPr lang="en-US" sz="2000" baseline="30000" dirty="0"/>
                  <a:t> </a:t>
                </a:r>
                <a:r>
                  <a:rPr lang="en-US" sz="2000" dirty="0"/>
                  <a:t>nodes</a:t>
                </a:r>
                <a:r>
                  <a:rPr lang="en-US" sz="2000" dirty="0" smtClean="0"/>
                  <a:t>.</a:t>
                </a:r>
              </a:p>
              <a:p>
                <a:pPr>
                  <a:lnSpc>
                    <a:spcPct val="80000"/>
                  </a:lnSpc>
                </a:pPr>
                <a:endParaRPr lang="en-US" sz="2400" dirty="0"/>
              </a:p>
              <a:p>
                <a:pPr>
                  <a:lnSpc>
                    <a:spcPct val="80000"/>
                  </a:lnSpc>
                </a:pPr>
                <a:r>
                  <a:rPr lang="en-US" sz="2400" dirty="0" smtClean="0">
                    <a:solidFill>
                      <a:schemeClr val="accent2">
                        <a:lumMod val="75000"/>
                      </a:schemeClr>
                    </a:solidFill>
                  </a:rPr>
                  <a:t>Level </a:t>
                </a:r>
                <a14:m>
                  <m:oMath xmlns:m="http://schemas.openxmlformats.org/officeDocument/2006/math">
                    <m:r>
                      <a:rPr lang="en-US" sz="2400" i="1" dirty="0" smtClean="0">
                        <a:solidFill>
                          <a:schemeClr val="accent2">
                            <a:lumMod val="75000"/>
                          </a:schemeClr>
                        </a:solidFill>
                        <a:latin typeface="Cambria Math"/>
                      </a:rPr>
                      <m:t>0</m:t>
                    </m:r>
                  </m:oMath>
                </a14:m>
                <a:r>
                  <a:rPr lang="en-US" sz="2400" dirty="0">
                    <a:solidFill>
                      <a:schemeClr val="accent2">
                        <a:lumMod val="75000"/>
                      </a:schemeClr>
                    </a:solidFill>
                  </a:rPr>
                  <a:t> components:</a:t>
                </a:r>
                <a:r>
                  <a:rPr lang="en-US" sz="2400" dirty="0"/>
                  <a:t>  Single nodes.</a:t>
                </a:r>
              </a:p>
              <a:p>
                <a:pPr>
                  <a:lnSpc>
                    <a:spcPct val="80000"/>
                  </a:lnSpc>
                </a:pPr>
                <a:r>
                  <a:rPr lang="en-US" sz="2400" dirty="0" smtClean="0">
                    <a:solidFill>
                      <a:schemeClr val="accent2">
                        <a:lumMod val="75000"/>
                      </a:schemeClr>
                    </a:solidFill>
                  </a:rPr>
                  <a:t>Level </a:t>
                </a:r>
                <a14:m>
                  <m:oMath xmlns:m="http://schemas.openxmlformats.org/officeDocument/2006/math">
                    <m:r>
                      <a:rPr lang="en-US" sz="2400" b="0" i="1" smtClean="0">
                        <a:solidFill>
                          <a:schemeClr val="accent2">
                            <a:lumMod val="75000"/>
                          </a:schemeClr>
                        </a:solidFill>
                        <a:latin typeface="Cambria Math"/>
                      </a:rPr>
                      <m:t>𝑘</m:t>
                    </m:r>
                    <m:r>
                      <a:rPr lang="en-US" sz="2400" b="0" i="1" smtClean="0">
                        <a:solidFill>
                          <a:schemeClr val="accent2">
                            <a:lumMod val="75000"/>
                          </a:schemeClr>
                        </a:solidFill>
                        <a:latin typeface="Cambria Math"/>
                      </a:rPr>
                      <m:t>→ </m:t>
                    </m:r>
                  </m:oMath>
                </a14:m>
                <a:r>
                  <a:rPr lang="en-US" sz="2400" b="0" dirty="0" smtClean="0">
                    <a:solidFill>
                      <a:schemeClr val="accent2">
                        <a:lumMod val="75000"/>
                      </a:schemeClr>
                    </a:solidFill>
                  </a:rPr>
                  <a:t>Level </a:t>
                </a:r>
                <a14:m>
                  <m:oMath xmlns:m="http://schemas.openxmlformats.org/officeDocument/2006/math">
                    <m:r>
                      <a:rPr lang="en-US" sz="2400" b="0" i="1" smtClean="0">
                        <a:solidFill>
                          <a:schemeClr val="accent2">
                            <a:lumMod val="75000"/>
                          </a:schemeClr>
                        </a:solidFill>
                        <a:latin typeface="Cambria Math"/>
                      </a:rPr>
                      <m:t>𝑘</m:t>
                    </m:r>
                    <m:r>
                      <a:rPr lang="en-US" sz="2400" b="0" i="1" smtClean="0">
                        <a:solidFill>
                          <a:schemeClr val="accent2">
                            <a:lumMod val="75000"/>
                          </a:schemeClr>
                        </a:solidFill>
                        <a:latin typeface="Cambria Math"/>
                      </a:rPr>
                      <m:t>+1:</m:t>
                    </m:r>
                  </m:oMath>
                </a14:m>
                <a:endParaRPr lang="en-US" sz="2400" dirty="0">
                  <a:solidFill>
                    <a:schemeClr val="accent2">
                      <a:lumMod val="75000"/>
                    </a:schemeClr>
                  </a:solidFill>
                </a:endParaRPr>
              </a:p>
            </p:txBody>
          </p:sp>
        </mc:Choice>
        <mc:Fallback xmlns="">
          <p:sp>
            <p:nvSpPr>
              <p:cNvPr id="189443" name="Rectangle 3"/>
              <p:cNvSpPr>
                <a:spLocks noGrp="1" noRot="1" noChangeAspect="1" noMove="1" noResize="1" noEditPoints="1" noAdjustHandles="1" noChangeArrowheads="1" noChangeShapeType="1" noTextEdit="1"/>
              </p:cNvSpPr>
              <p:nvPr>
                <p:ph type="body" idx="1"/>
              </p:nvPr>
            </p:nvSpPr>
            <p:spPr>
              <a:xfrm>
                <a:off x="304800" y="1219200"/>
                <a:ext cx="8533440" cy="5409560"/>
              </a:xfrm>
              <a:blipFill rotWithShape="1">
                <a:blip r:embed="rId3"/>
                <a:stretch>
                  <a:fillRect l="-929" t="-2142"/>
                </a:stretch>
              </a:blipFill>
            </p:spPr>
            <p:txBody>
              <a:bodyPr/>
              <a:lstStyle/>
              <a:p>
                <a:r>
                  <a:rPr lang="en-US">
                    <a:noFill/>
                  </a:rPr>
                  <a:t> </a:t>
                </a:r>
              </a:p>
            </p:txBody>
          </p:sp>
        </mc:Fallback>
      </mc:AlternateContent>
    </p:spTree>
    <p:extLst>
      <p:ext uri="{BB962C8B-B14F-4D97-AF65-F5344CB8AC3E}">
        <p14:creationId xmlns:p14="http://schemas.microsoft.com/office/powerpoint/2010/main" val="177614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4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4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4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944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4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5346" name="Rectangle 2"/>
              <p:cNvSpPr>
                <a:spLocks noGrp="1" noChangeArrowheads="1"/>
              </p:cNvSpPr>
              <p:nvPr>
                <p:ph type="title"/>
              </p:nvPr>
            </p:nvSpPr>
            <p:spPr>
              <a:xfrm>
                <a:off x="493920" y="0"/>
                <a:ext cx="8229600" cy="1142040"/>
              </a:xfrm>
            </p:spPr>
            <p:txBody>
              <a:bodyPr>
                <a:normAutofit/>
              </a:bodyPr>
              <a:lstStyle/>
              <a:p>
                <a:r>
                  <a:rPr lang="en-US" dirty="0" smtClean="0"/>
                  <a:t>Level </a:t>
                </a:r>
                <a14:m>
                  <m:oMath xmlns:m="http://schemas.openxmlformats.org/officeDocument/2006/math">
                    <m:r>
                      <a:rPr lang="en-US" b="0" i="1" smtClean="0">
                        <a:latin typeface="Cambria Math"/>
                      </a:rPr>
                      <m:t>𝑘</m:t>
                    </m:r>
                    <m:r>
                      <a:rPr lang="en-US" b="0" i="1" smtClean="0">
                        <a:latin typeface="Cambria Math"/>
                      </a:rPr>
                      <m:t>→</m:t>
                    </m:r>
                  </m:oMath>
                </a14:m>
                <a:r>
                  <a:rPr lang="en-US" dirty="0" smtClean="0"/>
                  <a:t> Level </a:t>
                </a:r>
                <a14:m>
                  <m:oMath xmlns:m="http://schemas.openxmlformats.org/officeDocument/2006/math">
                    <m:r>
                      <a:rPr lang="en-US" i="1" dirty="0" smtClean="0">
                        <a:latin typeface="Cambria Math"/>
                      </a:rPr>
                      <m:t>𝑘</m:t>
                    </m:r>
                    <m:r>
                      <a:rPr lang="en-US" i="1" dirty="0" smtClean="0">
                        <a:latin typeface="Cambria Math"/>
                      </a:rPr>
                      <m:t>+1</m:t>
                    </m:r>
                  </m:oMath>
                </a14:m>
                <a:endParaRPr lang="en-US" dirty="0"/>
              </a:p>
            </p:txBody>
          </p:sp>
        </mc:Choice>
        <mc:Fallback xmlns="">
          <p:sp>
            <p:nvSpPr>
              <p:cNvPr id="185346" name="Rectangle 2"/>
              <p:cNvSpPr>
                <a:spLocks noGrp="1" noRot="1" noChangeAspect="1" noMove="1" noResize="1" noEditPoints="1" noAdjustHandles="1" noChangeArrowheads="1" noChangeShapeType="1" noTextEdit="1"/>
              </p:cNvSpPr>
              <p:nvPr>
                <p:ph type="title"/>
              </p:nvPr>
            </p:nvSpPr>
            <p:spPr>
              <a:xfrm>
                <a:off x="493920" y="0"/>
                <a:ext cx="8229600" cy="1142040"/>
              </a:xfrm>
              <a:blipFill rotWithShape="1">
                <a:blip r:embed="rId3"/>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304800" y="1371600"/>
                <a:ext cx="8610241" cy="5306382"/>
              </a:xfrm>
            </p:spPr>
            <p:txBody>
              <a:bodyPr/>
              <a:lstStyle/>
              <a:p>
                <a:pPr>
                  <a:lnSpc>
                    <a:spcPct val="80000"/>
                  </a:lnSpc>
                </a:pPr>
                <a:r>
                  <a:rPr lang="en-US" sz="2400" dirty="0" smtClean="0"/>
                  <a:t>Each level </a:t>
                </a:r>
                <a14:m>
                  <m:oMath xmlns:m="http://schemas.openxmlformats.org/officeDocument/2006/math">
                    <m:r>
                      <a:rPr lang="en-US" sz="2400" i="1" dirty="0" smtClean="0">
                        <a:latin typeface="Cambria Math"/>
                      </a:rPr>
                      <m:t>𝑘</m:t>
                    </m:r>
                  </m:oMath>
                </a14:m>
                <a:r>
                  <a:rPr lang="en-US" sz="2400" dirty="0" smtClean="0"/>
                  <a:t> </a:t>
                </a:r>
                <a:r>
                  <a:rPr lang="en-US" sz="2400" dirty="0"/>
                  <a:t>component leader finds the </a:t>
                </a:r>
                <a14:m>
                  <m:oMath xmlns:m="http://schemas.openxmlformats.org/officeDocument/2006/math">
                    <m:r>
                      <a:rPr lang="en-US" sz="2400" i="1" dirty="0" smtClean="0">
                        <a:latin typeface="Cambria Math"/>
                      </a:rPr>
                      <m:t>𝑀𝑊𝑂𝐸</m:t>
                    </m:r>
                  </m:oMath>
                </a14:m>
                <a:r>
                  <a:rPr lang="en-US" sz="2400" dirty="0"/>
                  <a:t> of its component:</a:t>
                </a:r>
              </a:p>
              <a:p>
                <a:pPr lvl="1">
                  <a:lnSpc>
                    <a:spcPct val="80000"/>
                  </a:lnSpc>
                </a:pPr>
                <a:r>
                  <a:rPr lang="en-US" sz="2000" dirty="0"/>
                  <a:t>Broadcasts </a:t>
                </a:r>
                <a14:m>
                  <m:oMath xmlns:m="http://schemas.openxmlformats.org/officeDocument/2006/math">
                    <m:r>
                      <a:rPr lang="en-US" sz="2000" i="1" dirty="0" smtClean="0">
                        <a:solidFill>
                          <a:srgbClr val="990000"/>
                        </a:solidFill>
                        <a:latin typeface="Cambria Math"/>
                      </a:rPr>
                      <m:t>𝑠𝑒𝑎𝑟𝑐h</m:t>
                    </m:r>
                  </m:oMath>
                </a14:m>
                <a:r>
                  <a:rPr lang="en-US" sz="2000" dirty="0">
                    <a:solidFill>
                      <a:schemeClr val="accent2"/>
                    </a:solidFill>
                  </a:rPr>
                  <a:t> </a:t>
                </a:r>
                <a:r>
                  <a:rPr lang="en-US" sz="2000" dirty="0"/>
                  <a:t>(via tree edges).</a:t>
                </a:r>
              </a:p>
              <a:p>
                <a:pPr lvl="1">
                  <a:lnSpc>
                    <a:spcPct val="80000"/>
                  </a:lnSpc>
                </a:pPr>
                <a:r>
                  <a:rPr lang="en-US" sz="2000" dirty="0"/>
                  <a:t>Each process finds the </a:t>
                </a:r>
                <a14:m>
                  <m:oMath xmlns:m="http://schemas.openxmlformats.org/officeDocument/2006/math">
                    <m:r>
                      <a:rPr lang="en-US" sz="2000" i="1" dirty="0" smtClean="0">
                        <a:latin typeface="Cambria Math"/>
                      </a:rPr>
                      <m:t>𝑚𝑤𝑜𝑒</m:t>
                    </m:r>
                  </m:oMath>
                </a14:m>
                <a:r>
                  <a:rPr lang="en-US" sz="2000" dirty="0"/>
                  <a:t> among its own incident edges.</a:t>
                </a:r>
              </a:p>
              <a:p>
                <a:pPr lvl="2">
                  <a:lnSpc>
                    <a:spcPct val="80000"/>
                  </a:lnSpc>
                </a:pPr>
                <a:r>
                  <a:rPr lang="en-US" sz="2000" dirty="0"/>
                  <a:t>Sends </a:t>
                </a:r>
                <a14:m>
                  <m:oMath xmlns:m="http://schemas.openxmlformats.org/officeDocument/2006/math">
                    <m:r>
                      <a:rPr lang="en-US" sz="2000" i="1" dirty="0" smtClean="0">
                        <a:solidFill>
                          <a:srgbClr val="990000"/>
                        </a:solidFill>
                        <a:latin typeface="Cambria Math"/>
                      </a:rPr>
                      <m:t>𝑡𝑒𝑠𝑡</m:t>
                    </m:r>
                  </m:oMath>
                </a14:m>
                <a:r>
                  <a:rPr lang="en-US" sz="2000" dirty="0">
                    <a:solidFill>
                      <a:srgbClr val="990000"/>
                    </a:solidFill>
                  </a:rPr>
                  <a:t> </a:t>
                </a:r>
                <a:r>
                  <a:rPr lang="en-US" sz="2000" dirty="0"/>
                  <a:t>messages along non-tree edges, asking if </a:t>
                </a:r>
                <a:r>
                  <a:rPr lang="en-US" sz="2000" dirty="0" smtClean="0"/>
                  <a:t>the node </a:t>
                </a:r>
                <a:r>
                  <a:rPr lang="en-US" sz="2000" dirty="0"/>
                  <a:t>at the other end is in the same component (compare component ids).</a:t>
                </a:r>
              </a:p>
              <a:p>
                <a:pPr lvl="1">
                  <a:lnSpc>
                    <a:spcPct val="80000"/>
                  </a:lnSpc>
                </a:pPr>
                <a:r>
                  <a:rPr lang="en-US" sz="2000" dirty="0" err="1"/>
                  <a:t>Convergecast</a:t>
                </a:r>
                <a:r>
                  <a:rPr lang="en-US" sz="2000" dirty="0"/>
                  <a:t> the min back to the leader (via tree edges).</a:t>
                </a:r>
              </a:p>
              <a:p>
                <a:pPr lvl="1">
                  <a:lnSpc>
                    <a:spcPct val="80000"/>
                  </a:lnSpc>
                </a:pPr>
                <a:r>
                  <a:rPr lang="en-US" sz="2000" dirty="0"/>
                  <a:t>Leader determines </a:t>
                </a:r>
                <a14:m>
                  <m:oMath xmlns:m="http://schemas.openxmlformats.org/officeDocument/2006/math">
                    <m:r>
                      <a:rPr lang="en-US" sz="2000" i="1" dirty="0" smtClean="0">
                        <a:latin typeface="Cambria Math"/>
                      </a:rPr>
                      <m:t>𝑀𝑊𝑂𝐸</m:t>
                    </m:r>
                    <m:r>
                      <a:rPr lang="en-US" sz="2000" b="0" i="0" dirty="0" smtClean="0">
                        <a:latin typeface="Cambria Math"/>
                      </a:rPr>
                      <m:t> </m:t>
                    </m:r>
                  </m:oMath>
                </a14:m>
                <a:r>
                  <a:rPr lang="en-US" sz="2000" dirty="0" smtClean="0"/>
                  <a:t>of the component.</a:t>
                </a:r>
                <a:endParaRPr lang="en-US" sz="2000" dirty="0"/>
              </a:p>
              <a:p>
                <a:pPr lvl="1">
                  <a:lnSpc>
                    <a:spcPct val="80000"/>
                  </a:lnSpc>
                </a:pPr>
                <a:endParaRPr lang="en-US" sz="2200" dirty="0"/>
              </a:p>
              <a:p>
                <a:pPr>
                  <a:lnSpc>
                    <a:spcPct val="80000"/>
                  </a:lnSpc>
                </a:pPr>
                <a:r>
                  <a:rPr lang="en-US" sz="2400" dirty="0"/>
                  <a:t>Combine </a:t>
                </a:r>
                <a:r>
                  <a:rPr lang="en-US" sz="2400" dirty="0" smtClean="0"/>
                  <a:t>level </a:t>
                </a:r>
                <a14:m>
                  <m:oMath xmlns:m="http://schemas.openxmlformats.org/officeDocument/2006/math">
                    <m:r>
                      <a:rPr lang="en-US" sz="2400" i="1" dirty="0" smtClean="0">
                        <a:latin typeface="Cambria Math"/>
                      </a:rPr>
                      <m:t>𝑘</m:t>
                    </m:r>
                  </m:oMath>
                </a14:m>
                <a:r>
                  <a:rPr lang="en-US" sz="2400" dirty="0" smtClean="0"/>
                  <a:t> </a:t>
                </a:r>
                <a:r>
                  <a:rPr lang="en-US" sz="2400" dirty="0"/>
                  <a:t>components using </a:t>
                </a:r>
                <a14:m>
                  <m:oMath xmlns:m="http://schemas.openxmlformats.org/officeDocument/2006/math">
                    <m:r>
                      <a:rPr lang="en-US" sz="2400" i="1" dirty="0" smtClean="0">
                        <a:latin typeface="Cambria Math"/>
                      </a:rPr>
                      <m:t>𝑀𝑊𝑂𝐸</m:t>
                    </m:r>
                  </m:oMath>
                </a14:m>
                <a:r>
                  <a:rPr lang="en-US" sz="2400" dirty="0"/>
                  <a:t>s, to obtain </a:t>
                </a:r>
                <a:r>
                  <a:rPr lang="en-US" sz="2400" dirty="0" smtClean="0"/>
                  <a:t>level </a:t>
                </a:r>
                <a14:m>
                  <m:oMath xmlns:m="http://schemas.openxmlformats.org/officeDocument/2006/math">
                    <m:r>
                      <a:rPr lang="en-US" sz="2400" i="1" dirty="0" smtClean="0">
                        <a:latin typeface="Cambria Math"/>
                      </a:rPr>
                      <m:t>𝑘</m:t>
                    </m:r>
                    <m:r>
                      <a:rPr lang="en-US" sz="2400" i="1" dirty="0" smtClean="0">
                        <a:latin typeface="Cambria Math"/>
                      </a:rPr>
                      <m:t>+1</m:t>
                    </m:r>
                  </m:oMath>
                </a14:m>
                <a:r>
                  <a:rPr lang="en-US" sz="2400" dirty="0" smtClean="0"/>
                  <a:t> </a:t>
                </a:r>
                <a:r>
                  <a:rPr lang="en-US" sz="2400" dirty="0"/>
                  <a:t>components:</a:t>
                </a:r>
              </a:p>
              <a:p>
                <a:pPr lvl="1">
                  <a:lnSpc>
                    <a:spcPct val="80000"/>
                  </a:lnSpc>
                </a:pPr>
                <a:r>
                  <a:rPr lang="en-US" sz="2000" dirty="0"/>
                  <a:t>Wait long enough for all components to find </a:t>
                </a:r>
                <a14:m>
                  <m:oMath xmlns:m="http://schemas.openxmlformats.org/officeDocument/2006/math">
                    <m:r>
                      <a:rPr lang="en-US" sz="2000" i="1" dirty="0" smtClean="0">
                        <a:latin typeface="Cambria Math"/>
                      </a:rPr>
                      <m:t>𝑀𝑊𝑂𝐸</m:t>
                    </m:r>
                  </m:oMath>
                </a14:m>
                <a:r>
                  <a:rPr lang="en-US" sz="2000" dirty="0"/>
                  <a:t>s.</a:t>
                </a:r>
              </a:p>
              <a:p>
                <a:pPr lvl="1">
                  <a:lnSpc>
                    <a:spcPct val="80000"/>
                  </a:lnSpc>
                </a:pPr>
                <a:r>
                  <a:rPr lang="en-US" sz="2000" dirty="0"/>
                  <a:t>Leader of each level </a:t>
                </a:r>
                <a14:m>
                  <m:oMath xmlns:m="http://schemas.openxmlformats.org/officeDocument/2006/math">
                    <m:r>
                      <a:rPr lang="en-US" sz="2000" i="1" dirty="0" smtClean="0">
                        <a:latin typeface="Cambria Math"/>
                      </a:rPr>
                      <m:t>𝑘</m:t>
                    </m:r>
                  </m:oMath>
                </a14:m>
                <a:r>
                  <a:rPr lang="en-US" sz="2000" dirty="0"/>
                  <a:t> component tells endpoint nodes of its </a:t>
                </a:r>
                <a14:m>
                  <m:oMath xmlns:m="http://schemas.openxmlformats.org/officeDocument/2006/math">
                    <m:r>
                      <a:rPr lang="en-US" sz="2000" i="1" dirty="0" smtClean="0">
                        <a:latin typeface="Cambria Math"/>
                      </a:rPr>
                      <m:t>𝑀𝑊𝑂𝐸</m:t>
                    </m:r>
                  </m:oMath>
                </a14:m>
                <a:r>
                  <a:rPr lang="en-US" sz="2000" dirty="0"/>
                  <a:t> to add the edge for level </a:t>
                </a:r>
                <a14:m>
                  <m:oMath xmlns:m="http://schemas.openxmlformats.org/officeDocument/2006/math">
                    <m:r>
                      <a:rPr lang="en-US" sz="2000" i="1" dirty="0" smtClean="0">
                        <a:latin typeface="Cambria Math"/>
                      </a:rPr>
                      <m:t>𝑘</m:t>
                    </m:r>
                    <m:r>
                      <a:rPr lang="en-US" sz="2000" i="1" dirty="0" smtClean="0">
                        <a:latin typeface="Cambria Math"/>
                      </a:rPr>
                      <m:t>+1</m:t>
                    </m:r>
                  </m:oMath>
                </a14:m>
                <a:r>
                  <a:rPr lang="en-US" sz="2000" dirty="0"/>
                  <a:t>.</a:t>
                </a:r>
              </a:p>
              <a:p>
                <a:pPr lvl="1">
                  <a:lnSpc>
                    <a:spcPct val="80000"/>
                  </a:lnSpc>
                </a:pPr>
                <a:r>
                  <a:rPr lang="en-US" sz="2000" dirty="0"/>
                  <a:t>Each new component has </a:t>
                </a:r>
                <a:r>
                  <a:rPr lang="en-US" sz="2000" dirty="0">
                    <a:sym typeface="Symbol" pitchFamily="18" charset="2"/>
                  </a:rPr>
                  <a:t> 2</a:t>
                </a:r>
                <a:r>
                  <a:rPr lang="en-US" sz="2000" baseline="30000" dirty="0">
                    <a:sym typeface="Symbol" pitchFamily="18" charset="2"/>
                  </a:rPr>
                  <a:t>k+1</a:t>
                </a:r>
                <a:r>
                  <a:rPr lang="en-US" sz="2000" dirty="0">
                    <a:sym typeface="Symbol" pitchFamily="18" charset="2"/>
                  </a:rPr>
                  <a:t> nodes, as claimed.</a:t>
                </a:r>
                <a:endParaRPr lang="en-US" sz="2000" dirty="0"/>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304800" y="1371600"/>
                <a:ext cx="8610241" cy="5306382"/>
              </a:xfrm>
              <a:blipFill rotWithShape="1">
                <a:blip r:embed="rId4"/>
                <a:stretch>
                  <a:fillRect l="-921" t="-2184"/>
                </a:stretch>
              </a:blipFill>
            </p:spPr>
            <p:txBody>
              <a:bodyPr/>
              <a:lstStyle/>
              <a:p>
                <a:r>
                  <a:rPr lang="en-US">
                    <a:noFill/>
                  </a:rPr>
                  <a:t> </a:t>
                </a:r>
              </a:p>
            </p:txBody>
          </p:sp>
        </mc:Fallback>
      </mc:AlternateContent>
    </p:spTree>
    <p:extLst>
      <p:ext uri="{BB962C8B-B14F-4D97-AF65-F5344CB8AC3E}">
        <p14:creationId xmlns:p14="http://schemas.microsoft.com/office/powerpoint/2010/main" val="145145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6370" name="Rectangle 2"/>
              <p:cNvSpPr>
                <a:spLocks noGrp="1" noChangeArrowheads="1"/>
              </p:cNvSpPr>
              <p:nvPr>
                <p:ph type="title"/>
              </p:nvPr>
            </p:nvSpPr>
            <p:spPr>
              <a:xfrm>
                <a:off x="424800" y="0"/>
                <a:ext cx="8229600" cy="1142040"/>
              </a:xfrm>
            </p:spPr>
            <p:txBody>
              <a:bodyPr/>
              <a:lstStyle/>
              <a:p>
                <a:r>
                  <a:rPr lang="en-US" dirty="0"/>
                  <a:t>Level </a:t>
                </a:r>
                <a14:m>
                  <m:oMath xmlns:m="http://schemas.openxmlformats.org/officeDocument/2006/math">
                    <m:r>
                      <a:rPr lang="en-US" i="1" dirty="0" smtClean="0">
                        <a:latin typeface="Cambria Math"/>
                      </a:rPr>
                      <m:t>𝑘</m:t>
                    </m:r>
                  </m:oMath>
                </a14:m>
                <a:r>
                  <a:rPr lang="en-US" dirty="0"/>
                  <a:t> </a:t>
                </a:r>
                <a:r>
                  <a:rPr lang="en-US" dirty="0">
                    <a:sym typeface="Symbol" pitchFamily="18" charset="2"/>
                  </a:rPr>
                  <a:t></a:t>
                </a:r>
                <a:r>
                  <a:rPr lang="en-US" dirty="0"/>
                  <a:t> Level </a:t>
                </a:r>
                <a14:m>
                  <m:oMath xmlns:m="http://schemas.openxmlformats.org/officeDocument/2006/math">
                    <m:r>
                      <a:rPr lang="en-US" i="1" dirty="0" smtClean="0">
                        <a:latin typeface="Cambria Math"/>
                      </a:rPr>
                      <m:t>𝑘</m:t>
                    </m:r>
                    <m:r>
                      <a:rPr lang="en-US" i="1" dirty="0" smtClean="0">
                        <a:latin typeface="Cambria Math"/>
                      </a:rPr>
                      <m:t>+1</m:t>
                    </m:r>
                  </m:oMath>
                </a14:m>
                <a:endParaRPr lang="en-US" dirty="0"/>
              </a:p>
            </p:txBody>
          </p:sp>
        </mc:Choice>
        <mc:Fallback xmlns="">
          <p:sp>
            <p:nvSpPr>
              <p:cNvPr id="186370" name="Rectangle 2"/>
              <p:cNvSpPr>
                <a:spLocks noGrp="1" noRot="1" noChangeAspect="1" noMove="1" noResize="1" noEditPoints="1" noAdjustHandles="1" noChangeArrowheads="1" noChangeShapeType="1" noTextEdit="1"/>
              </p:cNvSpPr>
              <p:nvPr>
                <p:ph type="title"/>
              </p:nvPr>
            </p:nvSpPr>
            <p:spPr>
              <a:xfrm>
                <a:off x="424800" y="0"/>
                <a:ext cx="8229600" cy="1142040"/>
              </a:xfrm>
              <a:blipFill rotWithShape="1">
                <a:blip r:embed="rId3"/>
                <a:stretch>
                  <a:fillRect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371" name="Rectangle 3"/>
              <p:cNvSpPr>
                <a:spLocks noGrp="1" noChangeArrowheads="1"/>
              </p:cNvSpPr>
              <p:nvPr>
                <p:ph type="body" idx="1"/>
              </p:nvPr>
            </p:nvSpPr>
            <p:spPr>
              <a:xfrm>
                <a:off x="381601" y="1147801"/>
                <a:ext cx="8533440" cy="5328559"/>
              </a:xfrm>
            </p:spPr>
            <p:txBody>
              <a:bodyPr/>
              <a:lstStyle/>
              <a:p>
                <a:pPr>
                  <a:lnSpc>
                    <a:spcPct val="90000"/>
                  </a:lnSpc>
                </a:pPr>
                <a:r>
                  <a:rPr lang="en-US" sz="2400" dirty="0" smtClean="0"/>
                  <a:t>Each level </a:t>
                </a:r>
                <a14:m>
                  <m:oMath xmlns:m="http://schemas.openxmlformats.org/officeDocument/2006/math">
                    <m:r>
                      <a:rPr lang="en-US" sz="2400" i="1" dirty="0" smtClean="0">
                        <a:latin typeface="Cambria Math"/>
                      </a:rPr>
                      <m:t>𝑘</m:t>
                    </m:r>
                  </m:oMath>
                </a14:m>
                <a:r>
                  <a:rPr lang="en-US" sz="2400" dirty="0" smtClean="0"/>
                  <a:t> </a:t>
                </a:r>
                <a:r>
                  <a:rPr lang="en-US" sz="2400" dirty="0"/>
                  <a:t>component leader finds </a:t>
                </a:r>
                <a:r>
                  <a:rPr lang="en-US" sz="2400" dirty="0" smtClean="0"/>
                  <a:t>the </a:t>
                </a:r>
                <a14:m>
                  <m:oMath xmlns:m="http://schemas.openxmlformats.org/officeDocument/2006/math">
                    <m:r>
                      <a:rPr lang="en-US" sz="2400" i="1" dirty="0" smtClean="0">
                        <a:latin typeface="Cambria Math"/>
                      </a:rPr>
                      <m:t>𝑀𝑊𝑂𝐸</m:t>
                    </m:r>
                    <m:r>
                      <a:rPr lang="en-US" sz="2400" i="1" dirty="0" smtClean="0">
                        <a:latin typeface="Cambria Math"/>
                      </a:rPr>
                      <m:t> </m:t>
                    </m:r>
                  </m:oMath>
                </a14:m>
                <a:r>
                  <a:rPr lang="en-US" sz="2400" dirty="0"/>
                  <a:t>of its component.</a:t>
                </a:r>
              </a:p>
              <a:p>
                <a:pPr>
                  <a:lnSpc>
                    <a:spcPct val="90000"/>
                  </a:lnSpc>
                </a:pPr>
                <a:r>
                  <a:rPr lang="en-US" sz="2400" dirty="0"/>
                  <a:t>Combine </a:t>
                </a:r>
                <a:r>
                  <a:rPr lang="en-US" sz="2400" dirty="0" smtClean="0"/>
                  <a:t>level </a:t>
                </a:r>
                <a14:m>
                  <m:oMath xmlns:m="http://schemas.openxmlformats.org/officeDocument/2006/math">
                    <m:r>
                      <a:rPr lang="en-US" sz="2400" i="1" dirty="0" smtClean="0">
                        <a:latin typeface="Cambria Math"/>
                      </a:rPr>
                      <m:t>𝑘</m:t>
                    </m:r>
                  </m:oMath>
                </a14:m>
                <a:r>
                  <a:rPr lang="en-US" sz="2400" dirty="0" smtClean="0"/>
                  <a:t> </a:t>
                </a:r>
                <a:r>
                  <a:rPr lang="en-US" sz="2400" dirty="0"/>
                  <a:t>components using </a:t>
                </a:r>
                <a14:m>
                  <m:oMath xmlns:m="http://schemas.openxmlformats.org/officeDocument/2006/math">
                    <m:r>
                      <a:rPr lang="en-US" sz="2400" i="1" dirty="0" smtClean="0">
                        <a:latin typeface="Cambria Math"/>
                      </a:rPr>
                      <m:t>𝑀𝑊𝑂𝐸</m:t>
                    </m:r>
                  </m:oMath>
                </a14:m>
                <a:r>
                  <a:rPr lang="en-US" sz="2400" dirty="0"/>
                  <a:t>s, to obtain </a:t>
                </a:r>
                <a:r>
                  <a:rPr lang="en-US" sz="2400" dirty="0" smtClean="0"/>
                  <a:t>level </a:t>
                </a:r>
                <a14:m>
                  <m:oMath xmlns:m="http://schemas.openxmlformats.org/officeDocument/2006/math">
                    <m:r>
                      <a:rPr lang="en-US" sz="2400" i="1" dirty="0" smtClean="0">
                        <a:latin typeface="Cambria Math"/>
                      </a:rPr>
                      <m:t>𝑘</m:t>
                    </m:r>
                    <m:r>
                      <a:rPr lang="en-US" sz="2400" i="1" dirty="0" smtClean="0">
                        <a:latin typeface="Cambria Math"/>
                      </a:rPr>
                      <m:t>+1 </m:t>
                    </m:r>
                  </m:oMath>
                </a14:m>
                <a:r>
                  <a:rPr lang="en-US" sz="2400" dirty="0" smtClean="0"/>
                  <a:t>components</a:t>
                </a:r>
                <a:r>
                  <a:rPr lang="en-US" sz="2400" dirty="0"/>
                  <a:t>.</a:t>
                </a:r>
              </a:p>
              <a:p>
                <a:pPr>
                  <a:lnSpc>
                    <a:spcPct val="90000"/>
                  </a:lnSpc>
                </a:pPr>
                <a:r>
                  <a:rPr lang="en-US" sz="2400" dirty="0"/>
                  <a:t>Choose new leaders:</a:t>
                </a:r>
              </a:p>
              <a:p>
                <a:pPr lvl="1">
                  <a:lnSpc>
                    <a:spcPct val="90000"/>
                  </a:lnSpc>
                </a:pPr>
                <a:r>
                  <a:rPr lang="en-US" sz="2000" dirty="0"/>
                  <a:t>For each new, level </a:t>
                </a:r>
                <a14:m>
                  <m:oMath xmlns:m="http://schemas.openxmlformats.org/officeDocument/2006/math">
                    <m:r>
                      <a:rPr lang="en-US" sz="2000" i="1" dirty="0" smtClean="0">
                        <a:latin typeface="Cambria Math"/>
                      </a:rPr>
                      <m:t>𝑘</m:t>
                    </m:r>
                    <m:r>
                      <a:rPr lang="en-US" sz="2000" i="1" dirty="0" smtClean="0">
                        <a:latin typeface="Cambria Math"/>
                      </a:rPr>
                      <m:t>+1</m:t>
                    </m:r>
                  </m:oMath>
                </a14:m>
                <a:r>
                  <a:rPr lang="en-US" sz="2000" dirty="0"/>
                  <a:t> component, there is a </a:t>
                </a:r>
                <a:r>
                  <a:rPr lang="en-US" sz="2000" dirty="0" smtClean="0">
                    <a:solidFill>
                      <a:schemeClr val="accent2">
                        <a:lumMod val="75000"/>
                      </a:schemeClr>
                    </a:solidFill>
                  </a:rPr>
                  <a:t>unique edge </a:t>
                </a:r>
                <a14:m>
                  <m:oMath xmlns:m="http://schemas.openxmlformats.org/officeDocument/2006/math">
                    <m:r>
                      <a:rPr lang="en-US" sz="2000" i="1" dirty="0" smtClean="0">
                        <a:solidFill>
                          <a:schemeClr val="accent2">
                            <a:lumMod val="75000"/>
                          </a:schemeClr>
                        </a:solidFill>
                        <a:latin typeface="Cambria Math"/>
                      </a:rPr>
                      <m:t>𝑒</m:t>
                    </m:r>
                  </m:oMath>
                </a14:m>
                <a:r>
                  <a:rPr lang="en-US" sz="2000" dirty="0">
                    <a:solidFill>
                      <a:schemeClr val="accent2">
                        <a:lumMod val="75000"/>
                      </a:schemeClr>
                    </a:solidFill>
                  </a:rPr>
                  <a:t> </a:t>
                </a:r>
                <a:r>
                  <a:rPr lang="en-US" sz="2000" dirty="0"/>
                  <a:t>that is the </a:t>
                </a:r>
                <a14:m>
                  <m:oMath xmlns:m="http://schemas.openxmlformats.org/officeDocument/2006/math">
                    <m:r>
                      <a:rPr lang="en-US" sz="2000" i="1" dirty="0" smtClean="0">
                        <a:latin typeface="Cambria Math"/>
                      </a:rPr>
                      <m:t>𝑀𝑊𝑂𝐸</m:t>
                    </m:r>
                  </m:oMath>
                </a14:m>
                <a:r>
                  <a:rPr lang="en-US" sz="2000" dirty="0"/>
                  <a:t> of </a:t>
                </a:r>
                <a:r>
                  <a:rPr lang="en-US" sz="2000" dirty="0">
                    <a:solidFill>
                      <a:srgbClr val="990000"/>
                    </a:solidFill>
                  </a:rPr>
                  <a:t>two</a:t>
                </a:r>
                <a:r>
                  <a:rPr lang="en-US" sz="2000" dirty="0"/>
                  <a:t> level </a:t>
                </a:r>
                <a14:m>
                  <m:oMath xmlns:m="http://schemas.openxmlformats.org/officeDocument/2006/math">
                    <m:r>
                      <a:rPr lang="en-US" sz="2000" i="1" dirty="0" smtClean="0">
                        <a:latin typeface="Cambria Math"/>
                      </a:rPr>
                      <m:t>𝑘</m:t>
                    </m:r>
                  </m:oMath>
                </a14:m>
                <a:r>
                  <a:rPr lang="en-US" sz="2000" dirty="0"/>
                  <a:t> sub-components:</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marL="457200" lvl="1" indent="0">
                  <a:lnSpc>
                    <a:spcPct val="90000"/>
                  </a:lnSpc>
                  <a:buNone/>
                </a:pPr>
                <a:endParaRPr lang="en-US" sz="1800" dirty="0"/>
              </a:p>
              <a:p>
                <a:pPr lvl="1">
                  <a:lnSpc>
                    <a:spcPct val="90000"/>
                  </a:lnSpc>
                </a:pPr>
                <a:r>
                  <a:rPr lang="en-US" sz="2000" dirty="0"/>
                  <a:t>Choose the new leader to be the endpoint of </a:t>
                </a:r>
                <a14:m>
                  <m:oMath xmlns:m="http://schemas.openxmlformats.org/officeDocument/2006/math">
                    <m:r>
                      <a:rPr lang="en-US" sz="2000" i="1" dirty="0" smtClean="0">
                        <a:latin typeface="Cambria Math"/>
                      </a:rPr>
                      <m:t>𝑒</m:t>
                    </m:r>
                  </m:oMath>
                </a14:m>
                <a:r>
                  <a:rPr lang="en-US" sz="2000" dirty="0"/>
                  <a:t> with the larger UID.</a:t>
                </a:r>
              </a:p>
              <a:p>
                <a:pPr lvl="1">
                  <a:lnSpc>
                    <a:spcPct val="90000"/>
                  </a:lnSpc>
                </a:pPr>
                <a:r>
                  <a:rPr lang="en-US" sz="2000" dirty="0"/>
                  <a:t>Broadcast leader UID throughout new (merged) component.</a:t>
                </a:r>
              </a:p>
              <a:p>
                <a:pPr>
                  <a:lnSpc>
                    <a:spcPct val="90000"/>
                  </a:lnSpc>
                </a:pPr>
                <a:r>
                  <a:rPr lang="en-US" sz="2400" dirty="0"/>
                  <a:t>GHS terminates when </a:t>
                </a:r>
                <a:r>
                  <a:rPr lang="en-US" sz="2400" dirty="0" smtClean="0"/>
                  <a:t>a leader finds no outgoing </a:t>
                </a:r>
                <a:r>
                  <a:rPr lang="en-US" sz="2400" dirty="0"/>
                  <a:t>edges.</a:t>
                </a:r>
              </a:p>
            </p:txBody>
          </p:sp>
        </mc:Choice>
        <mc:Fallback xmlns="">
          <p:sp>
            <p:nvSpPr>
              <p:cNvPr id="186371" name="Rectangle 3"/>
              <p:cNvSpPr>
                <a:spLocks noGrp="1" noRot="1" noChangeAspect="1" noMove="1" noResize="1" noEditPoints="1" noAdjustHandles="1" noChangeArrowheads="1" noChangeShapeType="1" noTextEdit="1"/>
              </p:cNvSpPr>
              <p:nvPr>
                <p:ph type="body" idx="1"/>
              </p:nvPr>
            </p:nvSpPr>
            <p:spPr>
              <a:xfrm>
                <a:off x="381601" y="1147801"/>
                <a:ext cx="8533440" cy="5328559"/>
              </a:xfrm>
              <a:blipFill rotWithShape="1">
                <a:blip r:embed="rId4"/>
                <a:stretch>
                  <a:fillRect l="-1001" t="-1602" r="-786"/>
                </a:stretch>
              </a:blipFill>
            </p:spPr>
            <p:txBody>
              <a:bodyPr/>
              <a:lstStyle/>
              <a:p>
                <a:r>
                  <a:rPr lang="en-US">
                    <a:noFill/>
                  </a:rPr>
                  <a:t> </a:t>
                </a:r>
              </a:p>
            </p:txBody>
          </p:sp>
        </mc:Fallback>
      </mc:AlternateContent>
      <p:grpSp>
        <p:nvGrpSpPr>
          <p:cNvPr id="186372" name="Group 4"/>
          <p:cNvGrpSpPr>
            <a:grpSpLocks/>
          </p:cNvGrpSpPr>
          <p:nvPr/>
        </p:nvGrpSpPr>
        <p:grpSpPr bwMode="auto">
          <a:xfrm>
            <a:off x="977760" y="3791907"/>
            <a:ext cx="3179520" cy="1175163"/>
            <a:chOff x="2071" y="2717"/>
            <a:chExt cx="2208" cy="816"/>
          </a:xfrm>
        </p:grpSpPr>
        <p:grpSp>
          <p:nvGrpSpPr>
            <p:cNvPr id="186373" name="Group 5"/>
            <p:cNvGrpSpPr>
              <a:grpSpLocks/>
            </p:cNvGrpSpPr>
            <p:nvPr/>
          </p:nvGrpSpPr>
          <p:grpSpPr bwMode="auto">
            <a:xfrm>
              <a:off x="2071" y="2717"/>
              <a:ext cx="2208" cy="816"/>
              <a:chOff x="2263" y="2621"/>
              <a:chExt cx="2208" cy="816"/>
            </a:xfrm>
          </p:grpSpPr>
          <p:sp>
            <p:nvSpPr>
              <p:cNvPr id="186374" name="Oval 6"/>
              <p:cNvSpPr>
                <a:spLocks noChangeAspect="1" noChangeArrowheads="1"/>
              </p:cNvSpPr>
              <p:nvPr/>
            </p:nvSpPr>
            <p:spPr bwMode="auto">
              <a:xfrm>
                <a:off x="2263" y="2861"/>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5" name="Oval 7"/>
              <p:cNvSpPr>
                <a:spLocks noChangeAspect="1" noChangeArrowheads="1"/>
              </p:cNvSpPr>
              <p:nvPr/>
            </p:nvSpPr>
            <p:spPr bwMode="auto">
              <a:xfrm>
                <a:off x="4183" y="3005"/>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6" name="Oval 8"/>
              <p:cNvSpPr>
                <a:spLocks noChangeAspect="1" noChangeArrowheads="1"/>
              </p:cNvSpPr>
              <p:nvPr/>
            </p:nvSpPr>
            <p:spPr bwMode="auto">
              <a:xfrm>
                <a:off x="3319" y="3149"/>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7" name="Oval 9"/>
              <p:cNvSpPr>
                <a:spLocks noChangeAspect="1" noChangeArrowheads="1"/>
              </p:cNvSpPr>
              <p:nvPr/>
            </p:nvSpPr>
            <p:spPr bwMode="auto">
              <a:xfrm>
                <a:off x="3463" y="2621"/>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8" name="Oval 10"/>
              <p:cNvSpPr>
                <a:spLocks noChangeAspect="1" noChangeArrowheads="1"/>
              </p:cNvSpPr>
              <p:nvPr/>
            </p:nvSpPr>
            <p:spPr bwMode="auto">
              <a:xfrm>
                <a:off x="2743" y="2861"/>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9" name="Line 11"/>
              <p:cNvSpPr>
                <a:spLocks noChangeShapeType="1"/>
              </p:cNvSpPr>
              <p:nvPr/>
            </p:nvSpPr>
            <p:spPr bwMode="auto">
              <a:xfrm>
                <a:off x="2551" y="3005"/>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0" name="Line 12"/>
              <p:cNvSpPr>
                <a:spLocks noChangeShapeType="1"/>
              </p:cNvSpPr>
              <p:nvPr/>
            </p:nvSpPr>
            <p:spPr bwMode="auto">
              <a:xfrm flipH="1">
                <a:off x="3031" y="2813"/>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1" name="Line 13"/>
              <p:cNvSpPr>
                <a:spLocks noChangeShapeType="1"/>
              </p:cNvSpPr>
              <p:nvPr/>
            </p:nvSpPr>
            <p:spPr bwMode="auto">
              <a:xfrm>
                <a:off x="2935" y="3149"/>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2" name="Line 14"/>
              <p:cNvSpPr>
                <a:spLocks noChangeShapeType="1"/>
              </p:cNvSpPr>
              <p:nvPr/>
            </p:nvSpPr>
            <p:spPr bwMode="auto">
              <a:xfrm flipH="1" flipV="1">
                <a:off x="2983" y="3053"/>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3" name="Line 15"/>
              <p:cNvSpPr>
                <a:spLocks noChangeShapeType="1"/>
              </p:cNvSpPr>
              <p:nvPr/>
            </p:nvSpPr>
            <p:spPr bwMode="auto">
              <a:xfrm flipH="1">
                <a:off x="3607" y="3197"/>
                <a:ext cx="62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6384" name="Text Box 16"/>
            <p:cNvSpPr txBox="1">
              <a:spLocks noChangeArrowheads="1"/>
            </p:cNvSpPr>
            <p:nvPr/>
          </p:nvSpPr>
          <p:spPr bwMode="auto">
            <a:xfrm>
              <a:off x="2743" y="3245"/>
              <a:ext cx="217"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e</a:t>
              </a:r>
            </a:p>
          </p:txBody>
        </p:sp>
      </p:grpSp>
      <mc:AlternateContent xmlns:mc="http://schemas.openxmlformats.org/markup-compatibility/2006" xmlns:a14="http://schemas.microsoft.com/office/drawing/2010/main">
        <mc:Choice Requires="a14">
          <p:sp>
            <p:nvSpPr>
              <p:cNvPr id="186385" name="Text Box 17"/>
              <p:cNvSpPr txBox="1">
                <a:spLocks noChangeArrowheads="1"/>
              </p:cNvSpPr>
              <p:nvPr/>
            </p:nvSpPr>
            <p:spPr bwMode="auto">
              <a:xfrm>
                <a:off x="5791200" y="3541422"/>
                <a:ext cx="3051360" cy="1468751"/>
              </a:xfrm>
              <a:prstGeom prst="rect">
                <a:avLst/>
              </a:prstGeom>
              <a:solidFill>
                <a:srgbClr val="FFFFCC"/>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lIns="82945" tIns="41473" rIns="82945" bIns="41473">
                <a:spAutoFit/>
              </a:bodyPr>
              <a:lstStyle/>
              <a:p>
                <a:r>
                  <a:rPr lang="en-US" dirty="0" smtClean="0"/>
                  <a:t>Must </a:t>
                </a:r>
                <a:r>
                  <a:rPr lang="en-US" dirty="0"/>
                  <a:t>have a cycle.</a:t>
                </a:r>
              </a:p>
              <a:p>
                <a:r>
                  <a:rPr lang="en-US" dirty="0"/>
                  <a:t>Cycle can’t have </a:t>
                </a:r>
                <a14:m>
                  <m:oMath xmlns:m="http://schemas.openxmlformats.org/officeDocument/2006/math">
                    <m:r>
                      <a:rPr lang="en-US" i="1" dirty="0" smtClean="0">
                        <a:latin typeface="Cambria Math"/>
                      </a:rPr>
                      <m:t>&gt; 2</m:t>
                    </m:r>
                  </m:oMath>
                </a14:m>
                <a:r>
                  <a:rPr lang="en-US" dirty="0"/>
                  <a:t> </a:t>
                </a:r>
                <a:r>
                  <a:rPr lang="en-US" dirty="0" smtClean="0"/>
                  <a:t>edges because </a:t>
                </a:r>
                <a:r>
                  <a:rPr lang="en-US" dirty="0"/>
                  <a:t>weights </a:t>
                </a:r>
                <a:r>
                  <a:rPr lang="en-US" dirty="0" smtClean="0"/>
                  <a:t>of </a:t>
                </a:r>
                <a:r>
                  <a:rPr lang="en-US" dirty="0"/>
                  <a:t>edges on the cycle must decrease around the cycle.</a:t>
                </a:r>
              </a:p>
            </p:txBody>
          </p:sp>
        </mc:Choice>
        <mc:Fallback xmlns="">
          <p:sp>
            <p:nvSpPr>
              <p:cNvPr id="186385" name="Text Box 17"/>
              <p:cNvSpPr txBox="1">
                <a:spLocks noRot="1" noChangeAspect="1" noMove="1" noResize="1" noEditPoints="1" noAdjustHandles="1" noChangeArrowheads="1" noChangeShapeType="1" noTextEdit="1"/>
              </p:cNvSpPr>
              <p:nvPr/>
            </p:nvSpPr>
            <p:spPr bwMode="auto">
              <a:xfrm>
                <a:off x="5791200" y="3541422"/>
                <a:ext cx="3051360" cy="1468751"/>
              </a:xfrm>
              <a:prstGeom prst="rect">
                <a:avLst/>
              </a:prstGeom>
              <a:blipFill rotWithShape="1">
                <a:blip r:embed="rId5"/>
                <a:stretch>
                  <a:fillRect l="-1789" t="-2058" b="-5350"/>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3523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63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3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637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6371">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921" y="275070"/>
            <a:ext cx="8229600" cy="4536476"/>
          </a:xfrm>
        </p:spPr>
        <p:txBody>
          <a:bodyPr/>
          <a:lstStyle/>
          <a:p>
            <a:r>
              <a:rPr lang="en-US"/>
              <a:t>Shortest Paths</a:t>
            </a:r>
          </a:p>
        </p:txBody>
      </p:sp>
    </p:spTree>
    <p:extLst>
      <p:ext uri="{BB962C8B-B14F-4D97-AF65-F5344CB8AC3E}">
        <p14:creationId xmlns:p14="http://schemas.microsoft.com/office/powerpoint/2010/main" val="713944458"/>
      </p:ext>
    </p:extLst>
  </p:cSld>
  <p:clrMapOvr>
    <a:masterClrMapping/>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Note on synchronization</a:t>
            </a:r>
          </a:p>
        </p:txBody>
      </p:sp>
      <mc:AlternateContent xmlns:mc="http://schemas.openxmlformats.org/markup-compatibility/2006" xmlns:a14="http://schemas.microsoft.com/office/drawing/2010/main">
        <mc:Choice Requires="a14">
          <p:sp>
            <p:nvSpPr>
              <p:cNvPr id="165891" name="Rectangle 3"/>
              <p:cNvSpPr>
                <a:spLocks noGrp="1" noChangeArrowheads="1"/>
              </p:cNvSpPr>
              <p:nvPr>
                <p:ph type="body" idx="1"/>
              </p:nvPr>
            </p:nvSpPr>
            <p:spPr>
              <a:xfrm>
                <a:off x="381601" y="1600008"/>
                <a:ext cx="8533440" cy="4724591"/>
              </a:xfrm>
            </p:spPr>
            <p:txBody>
              <a:bodyPr>
                <a:normAutofit/>
              </a:bodyPr>
              <a:lstStyle/>
              <a:p>
                <a:pPr>
                  <a:lnSpc>
                    <a:spcPct val="80000"/>
                  </a:lnSpc>
                </a:pPr>
                <a:r>
                  <a:rPr lang="en-US" sz="2400" dirty="0"/>
                  <a:t>This simplified version of GHS is designed to work with component levels synchronized.</a:t>
                </a:r>
              </a:p>
              <a:p>
                <a:pPr>
                  <a:lnSpc>
                    <a:spcPct val="80000"/>
                  </a:lnSpc>
                </a:pPr>
                <a:r>
                  <a:rPr lang="en-US" sz="2400" dirty="0"/>
                  <a:t>Difficulties can arise when they get out of synch (as we’ll see </a:t>
                </a:r>
                <a:r>
                  <a:rPr lang="en-US" sz="2400" dirty="0" smtClean="0"/>
                  <a:t>later).</a:t>
                </a:r>
                <a:endParaRPr lang="en-US" sz="2400" dirty="0"/>
              </a:p>
              <a:p>
                <a:pPr>
                  <a:lnSpc>
                    <a:spcPct val="80000"/>
                  </a:lnSpc>
                </a:pPr>
                <a:r>
                  <a:rPr lang="en-US" sz="2400" dirty="0"/>
                  <a:t>In particular,</a:t>
                </a:r>
                <a:r>
                  <a:rPr lang="en-US" sz="2400" dirty="0">
                    <a:solidFill>
                      <a:schemeClr val="accent2"/>
                    </a:solidFill>
                  </a:rPr>
                  <a:t> </a:t>
                </a:r>
                <a14:m>
                  <m:oMath xmlns:m="http://schemas.openxmlformats.org/officeDocument/2006/math">
                    <m:r>
                      <a:rPr lang="en-US" sz="2400" i="1" dirty="0" smtClean="0">
                        <a:solidFill>
                          <a:srgbClr val="990000"/>
                        </a:solidFill>
                        <a:latin typeface="Cambria Math"/>
                      </a:rPr>
                      <m:t>𝑡𝑒𝑠𝑡</m:t>
                    </m:r>
                    <m:r>
                      <a:rPr lang="en-US" sz="2400" i="1" dirty="0">
                        <a:latin typeface="Cambria Math"/>
                      </a:rPr>
                      <m:t> </m:t>
                    </m:r>
                  </m:oMath>
                </a14:m>
                <a:r>
                  <a:rPr lang="en-US" sz="2400" dirty="0"/>
                  <a:t>messages are supposed to compare leader UIDs to determine whether endpoints are in the same component.</a:t>
                </a:r>
              </a:p>
              <a:p>
                <a:pPr>
                  <a:lnSpc>
                    <a:spcPct val="80000"/>
                  </a:lnSpc>
                </a:pPr>
                <a:r>
                  <a:rPr lang="en-US" sz="2400" dirty="0" smtClean="0"/>
                  <a:t>This requires </a:t>
                </a:r>
                <a:r>
                  <a:rPr lang="en-US" sz="2400" dirty="0"/>
                  <a:t>that the node being queried has up-to-date UID information.</a:t>
                </a:r>
              </a:p>
            </p:txBody>
          </p:sp>
        </mc:Choice>
        <mc:Fallback xmlns="">
          <p:sp>
            <p:nvSpPr>
              <p:cNvPr id="165891" name="Rectangle 3"/>
              <p:cNvSpPr>
                <a:spLocks noGrp="1" noRot="1" noChangeAspect="1" noMove="1" noResize="1" noEditPoints="1" noAdjustHandles="1" noChangeArrowheads="1" noChangeShapeType="1" noTextEdit="1"/>
              </p:cNvSpPr>
              <p:nvPr>
                <p:ph type="body" idx="1"/>
              </p:nvPr>
            </p:nvSpPr>
            <p:spPr>
              <a:xfrm>
                <a:off x="381601" y="1600008"/>
                <a:ext cx="8533440" cy="4724591"/>
              </a:xfrm>
              <a:blipFill rotWithShape="1">
                <a:blip r:embed="rId3"/>
                <a:stretch>
                  <a:fillRect l="-1001" t="-2452"/>
                </a:stretch>
              </a:blipFill>
            </p:spPr>
            <p:txBody>
              <a:bodyPr/>
              <a:lstStyle/>
              <a:p>
                <a:r>
                  <a:rPr lang="en-US">
                    <a:noFill/>
                  </a:rPr>
                  <a:t> </a:t>
                </a:r>
              </a:p>
            </p:txBody>
          </p:sp>
        </mc:Fallback>
      </mc:AlternateContent>
    </p:spTree>
    <p:extLst>
      <p:ext uri="{BB962C8B-B14F-4D97-AF65-F5344CB8AC3E}">
        <p14:creationId xmlns:p14="http://schemas.microsoft.com/office/powerpoint/2010/main" val="16419581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59394"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59395"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h</a:t>
            </a:r>
          </a:p>
        </p:txBody>
      </p:sp>
      <p:sp>
        <p:nvSpPr>
          <p:cNvPr id="59396"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f</a:t>
            </a:r>
          </a:p>
        </p:txBody>
      </p:sp>
      <p:sp>
        <p:nvSpPr>
          <p:cNvPr id="59397"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k</a:t>
            </a:r>
          </a:p>
        </p:txBody>
      </p:sp>
      <p:sp>
        <p:nvSpPr>
          <p:cNvPr id="59398"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i</a:t>
            </a:r>
          </a:p>
        </p:txBody>
      </p:sp>
      <p:sp>
        <p:nvSpPr>
          <p:cNvPr id="59399"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g</a:t>
            </a:r>
          </a:p>
        </p:txBody>
      </p:sp>
      <p:sp>
        <p:nvSpPr>
          <p:cNvPr id="59400"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d</a:t>
            </a:r>
          </a:p>
        </p:txBody>
      </p:sp>
      <p:sp>
        <p:nvSpPr>
          <p:cNvPr id="59401"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59402"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59403"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59404"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59405" name="Line 13"/>
          <p:cNvSpPr>
            <a:spLocks noChangeShapeType="1"/>
          </p:cNvSpPr>
          <p:nvPr/>
        </p:nvSpPr>
        <p:spPr bwMode="auto">
          <a:xfrm>
            <a:off x="1451520" y="2281200"/>
            <a:ext cx="720000" cy="8943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06" name="Line 14"/>
          <p:cNvSpPr>
            <a:spLocks noChangeShapeType="1"/>
          </p:cNvSpPr>
          <p:nvPr/>
        </p:nvSpPr>
        <p:spPr bwMode="auto">
          <a:xfrm>
            <a:off x="3732480" y="5108217"/>
            <a:ext cx="1452960" cy="5242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07" name="Line 15"/>
          <p:cNvSpPr>
            <a:spLocks noChangeShapeType="1"/>
          </p:cNvSpPr>
          <p:nvPr/>
        </p:nvSpPr>
        <p:spPr bwMode="auto">
          <a:xfrm flipV="1">
            <a:off x="1244160" y="3590298"/>
            <a:ext cx="894240" cy="766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08" name="Line 16"/>
          <p:cNvSpPr>
            <a:spLocks noChangeShapeType="1"/>
          </p:cNvSpPr>
          <p:nvPr/>
        </p:nvSpPr>
        <p:spPr bwMode="auto">
          <a:xfrm flipH="1">
            <a:off x="2594880" y="2281199"/>
            <a:ext cx="930240" cy="9173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09" name="Line 17"/>
          <p:cNvSpPr>
            <a:spLocks noChangeShapeType="1"/>
          </p:cNvSpPr>
          <p:nvPr/>
        </p:nvSpPr>
        <p:spPr bwMode="auto">
          <a:xfrm flipV="1">
            <a:off x="3525120" y="2344567"/>
            <a:ext cx="207360" cy="22840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0"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1"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2" name="Line 20"/>
          <p:cNvSpPr>
            <a:spLocks noChangeShapeType="1"/>
          </p:cNvSpPr>
          <p:nvPr/>
        </p:nvSpPr>
        <p:spPr bwMode="auto">
          <a:xfrm flipH="1" flipV="1">
            <a:off x="3938401" y="2279760"/>
            <a:ext cx="624960" cy="103978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3" name="Line 21"/>
          <p:cNvSpPr>
            <a:spLocks noChangeShapeType="1"/>
          </p:cNvSpPr>
          <p:nvPr/>
        </p:nvSpPr>
        <p:spPr bwMode="auto">
          <a:xfrm flipV="1">
            <a:off x="4049280" y="1800189"/>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4"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5" name="Line 23"/>
          <p:cNvSpPr>
            <a:spLocks noChangeShapeType="1"/>
          </p:cNvSpPr>
          <p:nvPr/>
        </p:nvSpPr>
        <p:spPr bwMode="auto">
          <a:xfrm>
            <a:off x="7017120" y="3253302"/>
            <a:ext cx="1036800" cy="4147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6"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7" name="Line 25"/>
          <p:cNvSpPr>
            <a:spLocks noChangeShapeType="1"/>
          </p:cNvSpPr>
          <p:nvPr/>
        </p:nvSpPr>
        <p:spPr bwMode="auto">
          <a:xfrm>
            <a:off x="6841441" y="3427560"/>
            <a:ext cx="623520" cy="17569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8"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9419"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59420"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59421"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59422"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59423"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59424"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59425"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59426"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59427"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59428"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59429"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59430"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59431"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59432"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Tree>
    <p:extLst>
      <p:ext uri="{BB962C8B-B14F-4D97-AF65-F5344CB8AC3E}">
        <p14:creationId xmlns:p14="http://schemas.microsoft.com/office/powerpoint/2010/main" val="14479076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0418"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0419"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h</a:t>
            </a:r>
          </a:p>
        </p:txBody>
      </p:sp>
      <p:sp>
        <p:nvSpPr>
          <p:cNvPr id="60420"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f</a:t>
            </a:r>
          </a:p>
        </p:txBody>
      </p:sp>
      <p:sp>
        <p:nvSpPr>
          <p:cNvPr id="60421"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k</a:t>
            </a:r>
          </a:p>
        </p:txBody>
      </p:sp>
      <p:sp>
        <p:nvSpPr>
          <p:cNvPr id="60422"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i</a:t>
            </a:r>
          </a:p>
        </p:txBody>
      </p:sp>
      <p:sp>
        <p:nvSpPr>
          <p:cNvPr id="60423"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g</a:t>
            </a:r>
          </a:p>
        </p:txBody>
      </p:sp>
      <p:sp>
        <p:nvSpPr>
          <p:cNvPr id="60424"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d</a:t>
            </a:r>
          </a:p>
        </p:txBody>
      </p:sp>
      <p:sp>
        <p:nvSpPr>
          <p:cNvPr id="60425"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60426"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0427"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60428"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0429" name="Line 13"/>
          <p:cNvSpPr>
            <a:spLocks noChangeShapeType="1"/>
          </p:cNvSpPr>
          <p:nvPr/>
        </p:nvSpPr>
        <p:spPr bwMode="auto">
          <a:xfrm>
            <a:off x="1451520" y="2281200"/>
            <a:ext cx="720000" cy="894334"/>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0" name="Line 14"/>
          <p:cNvSpPr>
            <a:spLocks noChangeShapeType="1"/>
          </p:cNvSpPr>
          <p:nvPr/>
        </p:nvSpPr>
        <p:spPr bwMode="auto">
          <a:xfrm>
            <a:off x="3732480" y="5108217"/>
            <a:ext cx="1452960" cy="524215"/>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1" name="Line 15"/>
          <p:cNvSpPr>
            <a:spLocks noChangeShapeType="1"/>
          </p:cNvSpPr>
          <p:nvPr/>
        </p:nvSpPr>
        <p:spPr bwMode="auto">
          <a:xfrm flipV="1">
            <a:off x="1244160" y="3590298"/>
            <a:ext cx="894240" cy="766160"/>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2" name="Line 16"/>
          <p:cNvSpPr>
            <a:spLocks noChangeShapeType="1"/>
          </p:cNvSpPr>
          <p:nvPr/>
        </p:nvSpPr>
        <p:spPr bwMode="auto">
          <a:xfrm flipH="1">
            <a:off x="2594880" y="2281199"/>
            <a:ext cx="930240" cy="917377"/>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3" name="Line 17"/>
          <p:cNvSpPr>
            <a:spLocks noChangeShapeType="1"/>
          </p:cNvSpPr>
          <p:nvPr/>
        </p:nvSpPr>
        <p:spPr bwMode="auto">
          <a:xfrm flipV="1">
            <a:off x="3525120" y="2344567"/>
            <a:ext cx="207360" cy="2284080"/>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4"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5"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6" name="Line 20"/>
          <p:cNvSpPr>
            <a:spLocks noChangeShapeType="1"/>
          </p:cNvSpPr>
          <p:nvPr/>
        </p:nvSpPr>
        <p:spPr bwMode="auto">
          <a:xfrm flipH="1" flipV="1">
            <a:off x="3938401" y="2279760"/>
            <a:ext cx="624960" cy="1039789"/>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7" name="Line 21"/>
          <p:cNvSpPr>
            <a:spLocks noChangeShapeType="1"/>
          </p:cNvSpPr>
          <p:nvPr/>
        </p:nvSpPr>
        <p:spPr bwMode="auto">
          <a:xfrm flipV="1">
            <a:off x="4049280" y="1800189"/>
            <a:ext cx="1451520" cy="210262"/>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8" name="Line 22"/>
          <p:cNvSpPr>
            <a:spLocks noChangeShapeType="1"/>
          </p:cNvSpPr>
          <p:nvPr/>
        </p:nvSpPr>
        <p:spPr bwMode="auto">
          <a:xfrm flipV="1">
            <a:off x="5150880" y="3251862"/>
            <a:ext cx="1244160" cy="210262"/>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39" name="Line 23"/>
          <p:cNvSpPr>
            <a:spLocks noChangeShapeType="1"/>
          </p:cNvSpPr>
          <p:nvPr/>
        </p:nvSpPr>
        <p:spPr bwMode="auto">
          <a:xfrm>
            <a:off x="7017120" y="3253302"/>
            <a:ext cx="1036800" cy="414764"/>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40"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41" name="Line 25"/>
          <p:cNvSpPr>
            <a:spLocks noChangeShapeType="1"/>
          </p:cNvSpPr>
          <p:nvPr/>
        </p:nvSpPr>
        <p:spPr bwMode="auto">
          <a:xfrm>
            <a:off x="6841441" y="3427560"/>
            <a:ext cx="623520" cy="1756984"/>
          </a:xfrm>
          <a:prstGeom prst="line">
            <a:avLst/>
          </a:prstGeom>
          <a:noFill/>
          <a:ln w="3672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42"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0443"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0444"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0445"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0446"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0447"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0448"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0449"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0450"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0451"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0452"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0453"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0454"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0455"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0456"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Tree>
    <p:extLst>
      <p:ext uri="{BB962C8B-B14F-4D97-AF65-F5344CB8AC3E}">
        <p14:creationId xmlns:p14="http://schemas.microsoft.com/office/powerpoint/2010/main" val="3790321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1442"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1443"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h</a:t>
            </a:r>
          </a:p>
        </p:txBody>
      </p:sp>
      <p:sp>
        <p:nvSpPr>
          <p:cNvPr id="61444"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f</a:t>
            </a:r>
          </a:p>
        </p:txBody>
      </p:sp>
      <p:sp>
        <p:nvSpPr>
          <p:cNvPr id="61445"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k</a:t>
            </a:r>
          </a:p>
        </p:txBody>
      </p:sp>
      <p:sp>
        <p:nvSpPr>
          <p:cNvPr id="61446"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i</a:t>
            </a:r>
          </a:p>
        </p:txBody>
      </p:sp>
      <p:sp>
        <p:nvSpPr>
          <p:cNvPr id="61447"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g</a:t>
            </a:r>
          </a:p>
        </p:txBody>
      </p:sp>
      <p:sp>
        <p:nvSpPr>
          <p:cNvPr id="61448"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d</a:t>
            </a:r>
          </a:p>
        </p:txBody>
      </p:sp>
      <p:sp>
        <p:nvSpPr>
          <p:cNvPr id="61449"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61450"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1451"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61452"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1453"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54" name="Line 14"/>
          <p:cNvSpPr>
            <a:spLocks noChangeShapeType="1"/>
          </p:cNvSpPr>
          <p:nvPr/>
        </p:nvSpPr>
        <p:spPr bwMode="auto">
          <a:xfrm>
            <a:off x="3732480" y="5108217"/>
            <a:ext cx="1452960" cy="5242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55" name="Line 15"/>
          <p:cNvSpPr>
            <a:spLocks noChangeShapeType="1"/>
          </p:cNvSpPr>
          <p:nvPr/>
        </p:nvSpPr>
        <p:spPr bwMode="auto">
          <a:xfrm flipV="1">
            <a:off x="1244160" y="3590298"/>
            <a:ext cx="894240" cy="766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56" name="Line 16"/>
          <p:cNvSpPr>
            <a:spLocks noChangeShapeType="1"/>
          </p:cNvSpPr>
          <p:nvPr/>
        </p:nvSpPr>
        <p:spPr bwMode="auto">
          <a:xfrm flipH="1">
            <a:off x="2594880" y="2281199"/>
            <a:ext cx="930240" cy="9173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57" name="Line 17"/>
          <p:cNvSpPr>
            <a:spLocks noChangeShapeType="1"/>
          </p:cNvSpPr>
          <p:nvPr/>
        </p:nvSpPr>
        <p:spPr bwMode="auto">
          <a:xfrm flipV="1">
            <a:off x="3525120" y="2344567"/>
            <a:ext cx="207360" cy="22840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58"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59"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0" name="Line 20"/>
          <p:cNvSpPr>
            <a:spLocks noChangeShapeType="1"/>
          </p:cNvSpPr>
          <p:nvPr/>
        </p:nvSpPr>
        <p:spPr bwMode="auto">
          <a:xfrm flipH="1" flipV="1">
            <a:off x="3938401" y="2279760"/>
            <a:ext cx="624960" cy="103978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1" name="Line 21"/>
          <p:cNvSpPr>
            <a:spLocks noChangeShapeType="1"/>
          </p:cNvSpPr>
          <p:nvPr/>
        </p:nvSpPr>
        <p:spPr bwMode="auto">
          <a:xfrm flipV="1">
            <a:off x="4049280" y="1800189"/>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2"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3" name="Line 23"/>
          <p:cNvSpPr>
            <a:spLocks noChangeShapeType="1"/>
          </p:cNvSpPr>
          <p:nvPr/>
        </p:nvSpPr>
        <p:spPr bwMode="auto">
          <a:xfrm>
            <a:off x="7017120" y="3253302"/>
            <a:ext cx="1036800" cy="4147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4"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5" name="Line 25"/>
          <p:cNvSpPr>
            <a:spLocks noChangeShapeType="1"/>
          </p:cNvSpPr>
          <p:nvPr/>
        </p:nvSpPr>
        <p:spPr bwMode="auto">
          <a:xfrm>
            <a:off x="6841441" y="3427560"/>
            <a:ext cx="623520" cy="17569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6"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467"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1468"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1469"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1470"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1471"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1472"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1473"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1474"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1475"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1476"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1477"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1478"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1479"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1480"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Tree>
    <p:extLst>
      <p:ext uri="{BB962C8B-B14F-4D97-AF65-F5344CB8AC3E}">
        <p14:creationId xmlns:p14="http://schemas.microsoft.com/office/powerpoint/2010/main" val="3642165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2466"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2467"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h</a:t>
            </a:r>
          </a:p>
        </p:txBody>
      </p:sp>
      <p:sp>
        <p:nvSpPr>
          <p:cNvPr id="62468"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f</a:t>
            </a:r>
          </a:p>
        </p:txBody>
      </p:sp>
      <p:sp>
        <p:nvSpPr>
          <p:cNvPr id="62469"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k</a:t>
            </a:r>
          </a:p>
        </p:txBody>
      </p:sp>
      <p:sp>
        <p:nvSpPr>
          <p:cNvPr id="62470"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i</a:t>
            </a:r>
          </a:p>
        </p:txBody>
      </p:sp>
      <p:sp>
        <p:nvSpPr>
          <p:cNvPr id="62471"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g</a:t>
            </a:r>
          </a:p>
        </p:txBody>
      </p:sp>
      <p:sp>
        <p:nvSpPr>
          <p:cNvPr id="62472"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d</a:t>
            </a:r>
          </a:p>
        </p:txBody>
      </p:sp>
      <p:sp>
        <p:nvSpPr>
          <p:cNvPr id="62473"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62474"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2475"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62476"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2477"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78" name="Line 14"/>
          <p:cNvSpPr>
            <a:spLocks noChangeShapeType="1"/>
          </p:cNvSpPr>
          <p:nvPr/>
        </p:nvSpPr>
        <p:spPr bwMode="auto">
          <a:xfrm>
            <a:off x="3732480" y="5108217"/>
            <a:ext cx="1452960" cy="5242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79"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0" name="Line 16"/>
          <p:cNvSpPr>
            <a:spLocks noChangeShapeType="1"/>
          </p:cNvSpPr>
          <p:nvPr/>
        </p:nvSpPr>
        <p:spPr bwMode="auto">
          <a:xfrm flipH="1">
            <a:off x="2594880" y="2281199"/>
            <a:ext cx="930240" cy="9173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1" name="Line 17"/>
          <p:cNvSpPr>
            <a:spLocks noChangeShapeType="1"/>
          </p:cNvSpPr>
          <p:nvPr/>
        </p:nvSpPr>
        <p:spPr bwMode="auto">
          <a:xfrm flipV="1">
            <a:off x="3525120" y="2344567"/>
            <a:ext cx="207360" cy="22840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2"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3"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4" name="Line 20"/>
          <p:cNvSpPr>
            <a:spLocks noChangeShapeType="1"/>
          </p:cNvSpPr>
          <p:nvPr/>
        </p:nvSpPr>
        <p:spPr bwMode="auto">
          <a:xfrm flipH="1" flipV="1">
            <a:off x="3938401" y="2279760"/>
            <a:ext cx="624960" cy="103978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5" name="Line 21"/>
          <p:cNvSpPr>
            <a:spLocks noChangeShapeType="1"/>
          </p:cNvSpPr>
          <p:nvPr/>
        </p:nvSpPr>
        <p:spPr bwMode="auto">
          <a:xfrm flipV="1">
            <a:off x="4049280" y="1800189"/>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6"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7" name="Line 23"/>
          <p:cNvSpPr>
            <a:spLocks noChangeShapeType="1"/>
          </p:cNvSpPr>
          <p:nvPr/>
        </p:nvSpPr>
        <p:spPr bwMode="auto">
          <a:xfrm>
            <a:off x="7017120" y="3253302"/>
            <a:ext cx="1036800" cy="4147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8"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89" name="Line 25"/>
          <p:cNvSpPr>
            <a:spLocks noChangeShapeType="1"/>
          </p:cNvSpPr>
          <p:nvPr/>
        </p:nvSpPr>
        <p:spPr bwMode="auto">
          <a:xfrm>
            <a:off x="6841441" y="3427560"/>
            <a:ext cx="623520" cy="17569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90"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2491"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2492"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2493"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2494"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2495"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2496"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2497"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2498"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2499"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2500"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2501"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2502"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2503"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2504"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Tree>
    <p:extLst>
      <p:ext uri="{BB962C8B-B14F-4D97-AF65-F5344CB8AC3E}">
        <p14:creationId xmlns:p14="http://schemas.microsoft.com/office/powerpoint/2010/main" val="27795913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3490"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3491"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h</a:t>
            </a:r>
          </a:p>
        </p:txBody>
      </p:sp>
      <p:sp>
        <p:nvSpPr>
          <p:cNvPr id="63492"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f</a:t>
            </a:r>
          </a:p>
        </p:txBody>
      </p:sp>
      <p:sp>
        <p:nvSpPr>
          <p:cNvPr id="63493"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k</a:t>
            </a:r>
          </a:p>
        </p:txBody>
      </p:sp>
      <p:sp>
        <p:nvSpPr>
          <p:cNvPr id="63494"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i</a:t>
            </a:r>
          </a:p>
        </p:txBody>
      </p:sp>
      <p:sp>
        <p:nvSpPr>
          <p:cNvPr id="63495"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g</a:t>
            </a:r>
          </a:p>
        </p:txBody>
      </p:sp>
      <p:sp>
        <p:nvSpPr>
          <p:cNvPr id="63496"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d</a:t>
            </a:r>
          </a:p>
        </p:txBody>
      </p:sp>
      <p:sp>
        <p:nvSpPr>
          <p:cNvPr id="63497"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63498"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3499"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63500"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3501"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2" name="Line 14"/>
          <p:cNvSpPr>
            <a:spLocks noChangeShapeType="1"/>
          </p:cNvSpPr>
          <p:nvPr/>
        </p:nvSpPr>
        <p:spPr bwMode="auto">
          <a:xfrm>
            <a:off x="3732480" y="5108217"/>
            <a:ext cx="145296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3"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4" name="Line 16"/>
          <p:cNvSpPr>
            <a:spLocks noChangeShapeType="1"/>
          </p:cNvSpPr>
          <p:nvPr/>
        </p:nvSpPr>
        <p:spPr bwMode="auto">
          <a:xfrm flipH="1">
            <a:off x="2594880" y="2281199"/>
            <a:ext cx="930240" cy="9173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5" name="Line 17"/>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6"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7"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8" name="Line 20"/>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09" name="Line 21"/>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10"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11" name="Line 23"/>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12"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13" name="Line 25"/>
          <p:cNvSpPr>
            <a:spLocks noChangeShapeType="1"/>
          </p:cNvSpPr>
          <p:nvPr/>
        </p:nvSpPr>
        <p:spPr bwMode="auto">
          <a:xfrm>
            <a:off x="6841441" y="3427560"/>
            <a:ext cx="62352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14"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3515"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3516"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3517"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3518"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3519"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3520"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3521"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3522"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3523"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3524"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3525"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3526"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3527"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3528"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Tree>
    <p:extLst>
      <p:ext uri="{BB962C8B-B14F-4D97-AF65-F5344CB8AC3E}">
        <p14:creationId xmlns:p14="http://schemas.microsoft.com/office/powerpoint/2010/main" val="249584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4514"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4515"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h</a:t>
            </a:r>
          </a:p>
        </p:txBody>
      </p:sp>
      <p:sp>
        <p:nvSpPr>
          <p:cNvPr id="64516"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f</a:t>
            </a:r>
          </a:p>
        </p:txBody>
      </p:sp>
      <p:sp>
        <p:nvSpPr>
          <p:cNvPr id="64517"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k</a:t>
            </a:r>
          </a:p>
        </p:txBody>
      </p:sp>
      <p:sp>
        <p:nvSpPr>
          <p:cNvPr id="64518"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i</a:t>
            </a:r>
          </a:p>
        </p:txBody>
      </p:sp>
      <p:sp>
        <p:nvSpPr>
          <p:cNvPr id="64519"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g</a:t>
            </a:r>
          </a:p>
        </p:txBody>
      </p:sp>
      <p:sp>
        <p:nvSpPr>
          <p:cNvPr id="64520"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d</a:t>
            </a:r>
          </a:p>
        </p:txBody>
      </p:sp>
      <p:sp>
        <p:nvSpPr>
          <p:cNvPr id="64521"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b</a:t>
            </a:r>
          </a:p>
        </p:txBody>
      </p:sp>
      <p:sp>
        <p:nvSpPr>
          <p:cNvPr id="64522"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4523"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a</a:t>
            </a:r>
          </a:p>
        </p:txBody>
      </p:sp>
      <p:sp>
        <p:nvSpPr>
          <p:cNvPr id="64524"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4525"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26" name="Line 14"/>
          <p:cNvSpPr>
            <a:spLocks noChangeShapeType="1"/>
          </p:cNvSpPr>
          <p:nvPr/>
        </p:nvSpPr>
        <p:spPr bwMode="auto">
          <a:xfrm>
            <a:off x="3732480" y="5108217"/>
            <a:ext cx="145296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27"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28" name="Line 16"/>
          <p:cNvSpPr>
            <a:spLocks noChangeShapeType="1"/>
          </p:cNvSpPr>
          <p:nvPr/>
        </p:nvSpPr>
        <p:spPr bwMode="auto">
          <a:xfrm flipH="1">
            <a:off x="2594880" y="2281199"/>
            <a:ext cx="930240" cy="9173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29" name="Line 17"/>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0"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1"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2" name="Line 20"/>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3" name="Line 21"/>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4"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5" name="Line 23"/>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6"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7" name="Line 25"/>
          <p:cNvSpPr>
            <a:spLocks noChangeShapeType="1"/>
          </p:cNvSpPr>
          <p:nvPr/>
        </p:nvSpPr>
        <p:spPr bwMode="auto">
          <a:xfrm>
            <a:off x="6841441" y="3427560"/>
            <a:ext cx="62352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8"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4539"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4540"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4541"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4542"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4543"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4544"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4545"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4546"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4547"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4548"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4549"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4550"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4551"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4552"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
        <p:nvSpPr>
          <p:cNvPr id="64553" name="Oval 41"/>
          <p:cNvSpPr>
            <a:spLocks noChangeArrowheads="1"/>
          </p:cNvSpPr>
          <p:nvPr/>
        </p:nvSpPr>
        <p:spPr bwMode="auto">
          <a:xfrm>
            <a:off x="349920" y="1244291"/>
            <a:ext cx="2488320" cy="4355017"/>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4554" name="Oval 42"/>
          <p:cNvSpPr>
            <a:spLocks noChangeArrowheads="1"/>
          </p:cNvSpPr>
          <p:nvPr/>
        </p:nvSpPr>
        <p:spPr bwMode="auto">
          <a:xfrm>
            <a:off x="6003360" y="2161667"/>
            <a:ext cx="2903040" cy="3940254"/>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4555" name="Oval 43"/>
          <p:cNvSpPr>
            <a:spLocks noChangeArrowheads="1"/>
          </p:cNvSpPr>
          <p:nvPr/>
        </p:nvSpPr>
        <p:spPr bwMode="auto">
          <a:xfrm>
            <a:off x="2966400" y="338436"/>
            <a:ext cx="3525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29809474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6562"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6563"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h</a:t>
            </a:r>
          </a:p>
        </p:txBody>
      </p:sp>
      <p:sp>
        <p:nvSpPr>
          <p:cNvPr id="66564"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f</a:t>
            </a:r>
          </a:p>
        </p:txBody>
      </p:sp>
      <p:sp>
        <p:nvSpPr>
          <p:cNvPr id="66565"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k</a:t>
            </a:r>
          </a:p>
        </p:txBody>
      </p:sp>
      <p:sp>
        <p:nvSpPr>
          <p:cNvPr id="66566"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i</a:t>
            </a:r>
          </a:p>
        </p:txBody>
      </p:sp>
      <p:sp>
        <p:nvSpPr>
          <p:cNvPr id="66567"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g</a:t>
            </a:r>
          </a:p>
        </p:txBody>
      </p:sp>
      <p:sp>
        <p:nvSpPr>
          <p:cNvPr id="66568"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d</a:t>
            </a:r>
          </a:p>
        </p:txBody>
      </p:sp>
      <p:sp>
        <p:nvSpPr>
          <p:cNvPr id="66569"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b</a:t>
            </a:r>
          </a:p>
        </p:txBody>
      </p:sp>
      <p:sp>
        <p:nvSpPr>
          <p:cNvPr id="66570"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6571"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a</a:t>
            </a:r>
          </a:p>
        </p:txBody>
      </p:sp>
      <p:sp>
        <p:nvSpPr>
          <p:cNvPr id="66572"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6573"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74" name="Line 14"/>
          <p:cNvSpPr>
            <a:spLocks noChangeShapeType="1"/>
          </p:cNvSpPr>
          <p:nvPr/>
        </p:nvSpPr>
        <p:spPr bwMode="auto">
          <a:xfrm>
            <a:off x="3732480" y="5108217"/>
            <a:ext cx="145296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75"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76" name="Line 16"/>
          <p:cNvSpPr>
            <a:spLocks noChangeShapeType="1"/>
          </p:cNvSpPr>
          <p:nvPr/>
        </p:nvSpPr>
        <p:spPr bwMode="auto">
          <a:xfrm flipH="1">
            <a:off x="2594880" y="2281199"/>
            <a:ext cx="930240" cy="9173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77" name="Line 17"/>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78"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79"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0" name="Line 20"/>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1" name="Line 21"/>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2"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3" name="Line 23"/>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4"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5" name="Line 25"/>
          <p:cNvSpPr>
            <a:spLocks noChangeShapeType="1"/>
          </p:cNvSpPr>
          <p:nvPr/>
        </p:nvSpPr>
        <p:spPr bwMode="auto">
          <a:xfrm>
            <a:off x="6841441" y="3427560"/>
            <a:ext cx="62352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6"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6587"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6588"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6589"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6590"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6591"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6592"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6593"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6594"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6595"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6596"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6597"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6598"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6599"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6600"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
        <p:nvSpPr>
          <p:cNvPr id="66601" name="Oval 41"/>
          <p:cNvSpPr>
            <a:spLocks noChangeArrowheads="1"/>
          </p:cNvSpPr>
          <p:nvPr/>
        </p:nvSpPr>
        <p:spPr bwMode="auto">
          <a:xfrm>
            <a:off x="349920" y="1244291"/>
            <a:ext cx="2488320" cy="4355017"/>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6602" name="Oval 42"/>
          <p:cNvSpPr>
            <a:spLocks noChangeArrowheads="1"/>
          </p:cNvSpPr>
          <p:nvPr/>
        </p:nvSpPr>
        <p:spPr bwMode="auto">
          <a:xfrm>
            <a:off x="6003360" y="2161667"/>
            <a:ext cx="2903040" cy="3940254"/>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6603" name="Oval 43"/>
          <p:cNvSpPr>
            <a:spLocks noChangeArrowheads="1"/>
          </p:cNvSpPr>
          <p:nvPr/>
        </p:nvSpPr>
        <p:spPr bwMode="auto">
          <a:xfrm>
            <a:off x="2966400" y="338436"/>
            <a:ext cx="3525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mc:AlternateContent xmlns:mc="http://schemas.openxmlformats.org/markup-compatibility/2006" xmlns:a14="http://schemas.microsoft.com/office/drawing/2010/main">
        <mc:Choice Requires="a14">
          <p:sp>
            <p:nvSpPr>
              <p:cNvPr id="66604" name="Text Box 44"/>
              <p:cNvSpPr txBox="1">
                <a:spLocks noChangeArrowheads="1"/>
              </p:cNvSpPr>
              <p:nvPr/>
            </p:nvSpPr>
            <p:spPr bwMode="auto">
              <a:xfrm>
                <a:off x="1457280" y="2695963"/>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82" tIns="111865"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66604" name="Text Box 44"/>
              <p:cNvSpPr txBox="1">
                <a:spLocks noRot="1" noChangeAspect="1" noMove="1" noResize="1" noEditPoints="1" noAdjustHandles="1" noChangeArrowheads="1" noChangeShapeType="1" noTextEdit="1"/>
              </p:cNvSpPr>
              <p:nvPr/>
            </p:nvSpPr>
            <p:spPr bwMode="auto">
              <a:xfrm>
                <a:off x="1457280" y="2695963"/>
                <a:ext cx="277920" cy="537177"/>
              </a:xfrm>
              <a:prstGeom prst="rect">
                <a:avLst/>
              </a:prstGeom>
              <a:blipFill rotWithShape="1">
                <a:blip r:embed="rId3"/>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605" name="Text Box 45"/>
              <p:cNvSpPr txBox="1">
                <a:spLocks noChangeArrowheads="1"/>
              </p:cNvSpPr>
              <p:nvPr/>
            </p:nvSpPr>
            <p:spPr bwMode="auto">
              <a:xfrm>
                <a:off x="1589760" y="3969057"/>
                <a:ext cx="27648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82" tIns="111865"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66605" name="Text Box 45"/>
              <p:cNvSpPr txBox="1">
                <a:spLocks noRot="1" noChangeAspect="1" noMove="1" noResize="1" noEditPoints="1" noAdjustHandles="1" noChangeArrowheads="1" noChangeShapeType="1" noTextEdit="1"/>
              </p:cNvSpPr>
              <p:nvPr/>
            </p:nvSpPr>
            <p:spPr bwMode="auto">
              <a:xfrm>
                <a:off x="1589760" y="3969057"/>
                <a:ext cx="276480" cy="537177"/>
              </a:xfrm>
              <a:prstGeom prst="rect">
                <a:avLst/>
              </a:prstGeom>
              <a:blipFill rotWithShape="1">
                <a:blip r:embed="rId4"/>
                <a:stretch>
                  <a:fillRect r="-6222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606" name="Text Box 46"/>
              <p:cNvSpPr txBox="1">
                <a:spLocks noChangeArrowheads="1"/>
              </p:cNvSpPr>
              <p:nvPr/>
            </p:nvSpPr>
            <p:spPr bwMode="auto">
              <a:xfrm>
                <a:off x="4788001" y="1912521"/>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82" tIns="111865"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66606" name="Text Box 46"/>
              <p:cNvSpPr txBox="1">
                <a:spLocks noRot="1" noChangeAspect="1" noMove="1" noResize="1" noEditPoints="1" noAdjustHandles="1" noChangeArrowheads="1" noChangeShapeType="1" noTextEdit="1"/>
              </p:cNvSpPr>
              <p:nvPr/>
            </p:nvSpPr>
            <p:spPr bwMode="auto">
              <a:xfrm>
                <a:off x="4788001" y="1912521"/>
                <a:ext cx="277920" cy="537177"/>
              </a:xfrm>
              <a:prstGeom prst="rect">
                <a:avLst/>
              </a:prstGeom>
              <a:blipFill rotWithShape="1">
                <a:blip r:embed="rId5"/>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607" name="Text Box 47"/>
              <p:cNvSpPr txBox="1">
                <a:spLocks noChangeArrowheads="1"/>
              </p:cNvSpPr>
              <p:nvPr/>
            </p:nvSpPr>
            <p:spPr bwMode="auto">
              <a:xfrm>
                <a:off x="7270561" y="3479405"/>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82" tIns="111865"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66607" name="Text Box 47"/>
              <p:cNvSpPr txBox="1">
                <a:spLocks noRot="1" noChangeAspect="1" noMove="1" noResize="1" noEditPoints="1" noAdjustHandles="1" noChangeArrowheads="1" noChangeShapeType="1" noTextEdit="1"/>
              </p:cNvSpPr>
              <p:nvPr/>
            </p:nvSpPr>
            <p:spPr bwMode="auto">
              <a:xfrm>
                <a:off x="7270561" y="3479405"/>
                <a:ext cx="277920" cy="537177"/>
              </a:xfrm>
              <a:prstGeom prst="rect">
                <a:avLst/>
              </a:prstGeom>
              <a:blipFill rotWithShape="1">
                <a:blip r:embed="rId6"/>
                <a:stretch>
                  <a:fillRect r="-6222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66608" name="Text Box 48"/>
          <p:cNvSpPr txBox="1">
            <a:spLocks noChangeArrowheads="1"/>
          </p:cNvSpPr>
          <p:nvPr/>
        </p:nvSpPr>
        <p:spPr bwMode="auto">
          <a:xfrm>
            <a:off x="3951360" y="2752129"/>
            <a:ext cx="377280" cy="517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82" tIns="57468"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solidFill>
                  <a:srgbClr val="0000FF"/>
                </a:solidFill>
              </a:rPr>
              <a:t>9</a:t>
            </a:r>
          </a:p>
        </p:txBody>
      </p:sp>
      <p:sp>
        <p:nvSpPr>
          <p:cNvPr id="66609" name="Text Box 49"/>
          <p:cNvSpPr txBox="1">
            <a:spLocks noChangeArrowheads="1"/>
          </p:cNvSpPr>
          <p:nvPr/>
        </p:nvSpPr>
        <p:spPr bwMode="auto">
          <a:xfrm>
            <a:off x="4344481" y="4994445"/>
            <a:ext cx="521280" cy="517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82" tIns="57468"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solidFill>
                  <a:srgbClr val="0000FF"/>
                </a:solidFill>
              </a:rPr>
              <a:t>11</a:t>
            </a:r>
          </a:p>
        </p:txBody>
      </p:sp>
    </p:spTree>
    <p:extLst>
      <p:ext uri="{BB962C8B-B14F-4D97-AF65-F5344CB8AC3E}">
        <p14:creationId xmlns:p14="http://schemas.microsoft.com/office/powerpoint/2010/main" val="21825265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Minimum spanning tree</a:t>
            </a:r>
          </a:p>
        </p:txBody>
      </p:sp>
      <p:sp>
        <p:nvSpPr>
          <p:cNvPr id="203779" name="Oval 3"/>
          <p:cNvSpPr>
            <a:spLocks noChangeArrowheads="1"/>
          </p:cNvSpPr>
          <p:nvPr/>
        </p:nvSpPr>
        <p:spPr bwMode="auto">
          <a:xfrm>
            <a:off x="3166560" y="463872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e</a:t>
            </a:r>
          </a:p>
        </p:txBody>
      </p:sp>
      <p:sp>
        <p:nvSpPr>
          <p:cNvPr id="203780" name="Oval 4"/>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h</a:t>
            </a:r>
          </a:p>
        </p:txBody>
      </p:sp>
      <p:sp>
        <p:nvSpPr>
          <p:cNvPr id="203781" name="Oval 5"/>
          <p:cNvSpPr>
            <a:spLocks noChangeArrowheads="1"/>
          </p:cNvSpPr>
          <p:nvPr/>
        </p:nvSpPr>
        <p:spPr bwMode="auto">
          <a:xfrm>
            <a:off x="4508640" y="322017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f</a:t>
            </a:r>
          </a:p>
        </p:txBody>
      </p:sp>
      <p:sp>
        <p:nvSpPr>
          <p:cNvPr id="203782" name="Oval 6"/>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k</a:t>
            </a:r>
          </a:p>
        </p:txBody>
      </p:sp>
      <p:sp>
        <p:nvSpPr>
          <p:cNvPr id="203783" name="Oval 7"/>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i</a:t>
            </a:r>
          </a:p>
        </p:txBody>
      </p:sp>
      <p:sp>
        <p:nvSpPr>
          <p:cNvPr id="203784" name="Oval 8"/>
          <p:cNvSpPr>
            <a:spLocks noChangeArrowheads="1"/>
          </p:cNvSpPr>
          <p:nvPr/>
        </p:nvSpPr>
        <p:spPr bwMode="auto">
          <a:xfrm>
            <a:off x="5522400" y="1418550"/>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g</a:t>
            </a:r>
          </a:p>
        </p:txBody>
      </p:sp>
      <p:sp>
        <p:nvSpPr>
          <p:cNvPr id="203785" name="Oval 9"/>
          <p:cNvSpPr>
            <a:spLocks noChangeArrowheads="1"/>
          </p:cNvSpPr>
          <p:nvPr/>
        </p:nvSpPr>
        <p:spPr bwMode="auto">
          <a:xfrm>
            <a:off x="3417120" y="1741143"/>
            <a:ext cx="62208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d</a:t>
            </a:r>
          </a:p>
        </p:txBody>
      </p:sp>
      <p:sp>
        <p:nvSpPr>
          <p:cNvPr id="203786" name="Oval 10"/>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b</a:t>
            </a:r>
          </a:p>
        </p:txBody>
      </p:sp>
      <p:sp>
        <p:nvSpPr>
          <p:cNvPr id="203787" name="Oval 11"/>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c</a:t>
            </a:r>
          </a:p>
        </p:txBody>
      </p:sp>
      <p:sp>
        <p:nvSpPr>
          <p:cNvPr id="203788" name="Oval 12"/>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a</a:t>
            </a:r>
          </a:p>
        </p:txBody>
      </p:sp>
      <p:sp>
        <p:nvSpPr>
          <p:cNvPr id="203789" name="Oval 13"/>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j</a:t>
            </a:r>
          </a:p>
        </p:txBody>
      </p:sp>
      <p:sp>
        <p:nvSpPr>
          <p:cNvPr id="203790" name="Line 14"/>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1" name="Line 15"/>
          <p:cNvSpPr>
            <a:spLocks noChangeShapeType="1"/>
          </p:cNvSpPr>
          <p:nvPr/>
        </p:nvSpPr>
        <p:spPr bwMode="auto">
          <a:xfrm>
            <a:off x="3732480" y="5108217"/>
            <a:ext cx="145152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2" name="Line 16"/>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3" name="Line 17"/>
          <p:cNvSpPr>
            <a:spLocks noChangeShapeType="1"/>
          </p:cNvSpPr>
          <p:nvPr/>
        </p:nvSpPr>
        <p:spPr bwMode="auto">
          <a:xfrm flipH="1">
            <a:off x="2596321" y="2281199"/>
            <a:ext cx="930240" cy="917377"/>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4" name="Line 18"/>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5" name="Line 19"/>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6" name="Line 20"/>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7" name="Line 21"/>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8" name="Line 22"/>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799" name="Line 23"/>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800" name="Line 24"/>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801" name="Line 25"/>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802" name="Line 26"/>
          <p:cNvSpPr>
            <a:spLocks noChangeShapeType="1"/>
          </p:cNvSpPr>
          <p:nvPr/>
        </p:nvSpPr>
        <p:spPr bwMode="auto">
          <a:xfrm>
            <a:off x="6842880" y="3427560"/>
            <a:ext cx="62208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803" name="Line 27"/>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3804" name="Text Box 28"/>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12</a:t>
            </a:r>
          </a:p>
        </p:txBody>
      </p:sp>
      <p:sp>
        <p:nvSpPr>
          <p:cNvPr id="203805" name="Text Box 29"/>
          <p:cNvSpPr txBox="1">
            <a:spLocks noChangeArrowheads="1"/>
          </p:cNvSpPr>
          <p:nvPr/>
        </p:nvSpPr>
        <p:spPr bwMode="auto">
          <a:xfrm>
            <a:off x="1386720" y="361334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0</a:t>
            </a:r>
          </a:p>
        </p:txBody>
      </p:sp>
      <p:sp>
        <p:nvSpPr>
          <p:cNvPr id="203806" name="Text Box 30"/>
          <p:cNvSpPr txBox="1">
            <a:spLocks noChangeArrowheads="1"/>
          </p:cNvSpPr>
          <p:nvPr/>
        </p:nvSpPr>
        <p:spPr bwMode="auto">
          <a:xfrm>
            <a:off x="2734560" y="2396412"/>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5</a:t>
            </a:r>
          </a:p>
        </p:txBody>
      </p:sp>
      <p:sp>
        <p:nvSpPr>
          <p:cNvPr id="203807" name="Text Box 31"/>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8</a:t>
            </a:r>
          </a:p>
        </p:txBody>
      </p:sp>
      <p:sp>
        <p:nvSpPr>
          <p:cNvPr id="203808" name="Text Box 32"/>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a:t>
            </a:r>
          </a:p>
        </p:txBody>
      </p:sp>
      <p:sp>
        <p:nvSpPr>
          <p:cNvPr id="203809" name="Text Box 33"/>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2</a:t>
            </a:r>
          </a:p>
        </p:txBody>
      </p:sp>
      <p:sp>
        <p:nvSpPr>
          <p:cNvPr id="203810" name="Text Box 34"/>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3</a:t>
            </a:r>
          </a:p>
        </p:txBody>
      </p:sp>
      <p:sp>
        <p:nvSpPr>
          <p:cNvPr id="203811" name="Text Box 35"/>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6</a:t>
            </a:r>
          </a:p>
        </p:txBody>
      </p:sp>
      <p:sp>
        <p:nvSpPr>
          <p:cNvPr id="203812" name="Text Box 36"/>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11</a:t>
            </a:r>
          </a:p>
        </p:txBody>
      </p:sp>
      <p:sp>
        <p:nvSpPr>
          <p:cNvPr id="203813" name="Text Box 37"/>
          <p:cNvSpPr txBox="1">
            <a:spLocks noChangeArrowheads="1"/>
          </p:cNvSpPr>
          <p:nvPr/>
        </p:nvSpPr>
        <p:spPr bwMode="auto">
          <a:xfrm>
            <a:off x="7858081" y="4573921"/>
            <a:ext cx="5025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13</a:t>
            </a:r>
          </a:p>
        </p:txBody>
      </p:sp>
      <p:sp>
        <p:nvSpPr>
          <p:cNvPr id="203814" name="Text Box 38"/>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10</a:t>
            </a:r>
          </a:p>
        </p:txBody>
      </p:sp>
      <p:sp>
        <p:nvSpPr>
          <p:cNvPr id="203815" name="Text Box 39"/>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7</a:t>
            </a:r>
          </a:p>
        </p:txBody>
      </p:sp>
      <p:sp>
        <p:nvSpPr>
          <p:cNvPr id="203816" name="Text Box 40"/>
          <p:cNvSpPr txBox="1">
            <a:spLocks noChangeArrowheads="1"/>
          </p:cNvSpPr>
          <p:nvPr/>
        </p:nvSpPr>
        <p:spPr bwMode="auto">
          <a:xfrm>
            <a:off x="5555521" y="2979673"/>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9</a:t>
            </a:r>
          </a:p>
        </p:txBody>
      </p:sp>
      <p:sp>
        <p:nvSpPr>
          <p:cNvPr id="203817" name="Text Box 41"/>
          <p:cNvSpPr txBox="1">
            <a:spLocks noChangeArrowheads="1"/>
          </p:cNvSpPr>
          <p:nvPr/>
        </p:nvSpPr>
        <p:spPr bwMode="auto">
          <a:xfrm>
            <a:off x="4671361" y="149631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4</a:t>
            </a:r>
          </a:p>
        </p:txBody>
      </p:sp>
      <p:sp>
        <p:nvSpPr>
          <p:cNvPr id="203818" name="Oval 42"/>
          <p:cNvSpPr>
            <a:spLocks noChangeArrowheads="1"/>
          </p:cNvSpPr>
          <p:nvPr/>
        </p:nvSpPr>
        <p:spPr bwMode="auto">
          <a:xfrm>
            <a:off x="349920" y="1244291"/>
            <a:ext cx="2488320" cy="4355017"/>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03819" name="Oval 43"/>
          <p:cNvSpPr>
            <a:spLocks noChangeArrowheads="1"/>
          </p:cNvSpPr>
          <p:nvPr/>
        </p:nvSpPr>
        <p:spPr bwMode="auto">
          <a:xfrm>
            <a:off x="6003360" y="2161667"/>
            <a:ext cx="2903040" cy="3940254"/>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03820" name="Oval 44"/>
          <p:cNvSpPr>
            <a:spLocks noChangeArrowheads="1"/>
          </p:cNvSpPr>
          <p:nvPr/>
        </p:nvSpPr>
        <p:spPr bwMode="auto">
          <a:xfrm>
            <a:off x="2966400" y="338436"/>
            <a:ext cx="3525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03821" name="Text Box 45"/>
          <p:cNvSpPr txBox="1">
            <a:spLocks noChangeArrowheads="1"/>
          </p:cNvSpPr>
          <p:nvPr/>
        </p:nvSpPr>
        <p:spPr bwMode="auto">
          <a:xfrm>
            <a:off x="3634560" y="3345472"/>
            <a:ext cx="377280" cy="517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93" tIns="57474" rIns="98293" bIns="57474"/>
          <a:lstStyle/>
          <a:p>
            <a:r>
              <a:rPr lang="en-US" sz="2500">
                <a:solidFill>
                  <a:srgbClr val="0000FF"/>
                </a:solidFill>
              </a:rPr>
              <a:t>5</a:t>
            </a:r>
          </a:p>
        </p:txBody>
      </p:sp>
      <p:sp>
        <p:nvSpPr>
          <p:cNvPr id="203822" name="Text Box 46"/>
          <p:cNvSpPr txBox="1">
            <a:spLocks noChangeArrowheads="1"/>
          </p:cNvSpPr>
          <p:nvPr/>
        </p:nvSpPr>
        <p:spPr bwMode="auto">
          <a:xfrm>
            <a:off x="4344481" y="4988684"/>
            <a:ext cx="521280" cy="517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93" tIns="57474" rIns="98293" bIns="57474"/>
          <a:lstStyle/>
          <a:p>
            <a:endParaRPr lang="en-US" sz="2500">
              <a:solidFill>
                <a:srgbClr val="0000FF"/>
              </a:solidFill>
            </a:endParaRPr>
          </a:p>
        </p:txBody>
      </p:sp>
      <p:sp>
        <p:nvSpPr>
          <p:cNvPr id="203823" name="Text Box 47"/>
          <p:cNvSpPr txBox="1">
            <a:spLocks noChangeArrowheads="1"/>
          </p:cNvSpPr>
          <p:nvPr/>
        </p:nvSpPr>
        <p:spPr bwMode="auto">
          <a:xfrm>
            <a:off x="7087680" y="3940254"/>
            <a:ext cx="377280" cy="517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93" tIns="57474" rIns="98293" bIns="57474"/>
          <a:lstStyle/>
          <a:p>
            <a:r>
              <a:rPr lang="en-US" sz="2500">
                <a:solidFill>
                  <a:srgbClr val="0000FF"/>
                </a:solidFill>
              </a:rPr>
              <a:t>9</a:t>
            </a:r>
          </a:p>
        </p:txBody>
      </p:sp>
    </p:spTree>
    <p:extLst>
      <p:ext uri="{BB962C8B-B14F-4D97-AF65-F5344CB8AC3E}">
        <p14:creationId xmlns:p14="http://schemas.microsoft.com/office/powerpoint/2010/main" val="350932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7586"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7587"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h</a:t>
            </a:r>
          </a:p>
        </p:txBody>
      </p:sp>
      <p:sp>
        <p:nvSpPr>
          <p:cNvPr id="67588"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f</a:t>
            </a:r>
          </a:p>
        </p:txBody>
      </p:sp>
      <p:sp>
        <p:nvSpPr>
          <p:cNvPr id="67589"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k</a:t>
            </a:r>
          </a:p>
        </p:txBody>
      </p:sp>
      <p:sp>
        <p:nvSpPr>
          <p:cNvPr id="67590"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i</a:t>
            </a:r>
          </a:p>
        </p:txBody>
      </p:sp>
      <p:sp>
        <p:nvSpPr>
          <p:cNvPr id="67591"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g</a:t>
            </a:r>
          </a:p>
        </p:txBody>
      </p:sp>
      <p:sp>
        <p:nvSpPr>
          <p:cNvPr id="67592"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d</a:t>
            </a:r>
          </a:p>
        </p:txBody>
      </p:sp>
      <p:sp>
        <p:nvSpPr>
          <p:cNvPr id="67593"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b</a:t>
            </a:r>
          </a:p>
        </p:txBody>
      </p:sp>
      <p:sp>
        <p:nvSpPr>
          <p:cNvPr id="67594"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7595"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a</a:t>
            </a:r>
          </a:p>
        </p:txBody>
      </p:sp>
      <p:sp>
        <p:nvSpPr>
          <p:cNvPr id="67596"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7597"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598" name="Line 14"/>
          <p:cNvSpPr>
            <a:spLocks noChangeShapeType="1"/>
          </p:cNvSpPr>
          <p:nvPr/>
        </p:nvSpPr>
        <p:spPr bwMode="auto">
          <a:xfrm>
            <a:off x="3732480" y="5108217"/>
            <a:ext cx="145296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599"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0" name="Line 16"/>
          <p:cNvSpPr>
            <a:spLocks noChangeShapeType="1"/>
          </p:cNvSpPr>
          <p:nvPr/>
        </p:nvSpPr>
        <p:spPr bwMode="auto">
          <a:xfrm flipH="1">
            <a:off x="2594880" y="2281199"/>
            <a:ext cx="930240" cy="917377"/>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1" name="Line 17"/>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2"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3"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4" name="Line 20"/>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5" name="Line 21"/>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6" name="Line 22"/>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7" name="Line 23"/>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8"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09" name="Line 25"/>
          <p:cNvSpPr>
            <a:spLocks noChangeShapeType="1"/>
          </p:cNvSpPr>
          <p:nvPr/>
        </p:nvSpPr>
        <p:spPr bwMode="auto">
          <a:xfrm>
            <a:off x="6841441" y="3427560"/>
            <a:ext cx="62352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10"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7611"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7612"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7613"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7614"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7615"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7616"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7617"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7618"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7619"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7620"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7621"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7622"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7623"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7624"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
        <p:nvSpPr>
          <p:cNvPr id="67625" name="Oval 41"/>
          <p:cNvSpPr>
            <a:spLocks noChangeArrowheads="1"/>
          </p:cNvSpPr>
          <p:nvPr/>
        </p:nvSpPr>
        <p:spPr bwMode="auto">
          <a:xfrm>
            <a:off x="349920" y="1244291"/>
            <a:ext cx="2488320" cy="4355017"/>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7627" name="Oval 43"/>
          <p:cNvSpPr>
            <a:spLocks noChangeArrowheads="1"/>
          </p:cNvSpPr>
          <p:nvPr/>
        </p:nvSpPr>
        <p:spPr bwMode="auto">
          <a:xfrm>
            <a:off x="2966400" y="338436"/>
            <a:ext cx="3525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7628" name="Text Box 44"/>
          <p:cNvSpPr txBox="1">
            <a:spLocks noChangeArrowheads="1"/>
          </p:cNvSpPr>
          <p:nvPr/>
        </p:nvSpPr>
        <p:spPr bwMode="auto">
          <a:xfrm>
            <a:off x="3633120" y="3345472"/>
            <a:ext cx="378720" cy="517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82" tIns="57468"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endParaRPr lang="en-US" sz="2500">
              <a:solidFill>
                <a:srgbClr val="0000FF"/>
              </a:solidFill>
            </a:endParaRPr>
          </a:p>
        </p:txBody>
      </p:sp>
      <p:sp>
        <p:nvSpPr>
          <p:cNvPr id="67629" name="Text Box 45"/>
          <p:cNvSpPr txBox="1">
            <a:spLocks noChangeArrowheads="1"/>
          </p:cNvSpPr>
          <p:nvPr/>
        </p:nvSpPr>
        <p:spPr bwMode="auto">
          <a:xfrm>
            <a:off x="4344481" y="4987244"/>
            <a:ext cx="521280" cy="518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82" tIns="57468"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endParaRPr lang="en-US" sz="2500">
              <a:solidFill>
                <a:srgbClr val="0000FF"/>
              </a:solidFill>
            </a:endParaRPr>
          </a:p>
        </p:txBody>
      </p:sp>
      <p:sp>
        <p:nvSpPr>
          <p:cNvPr id="67630" name="Text Box 46"/>
          <p:cNvSpPr txBox="1">
            <a:spLocks noChangeArrowheads="1"/>
          </p:cNvSpPr>
          <p:nvPr/>
        </p:nvSpPr>
        <p:spPr bwMode="auto">
          <a:xfrm>
            <a:off x="7087680" y="3940254"/>
            <a:ext cx="377280" cy="517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82" tIns="57468" rIns="98282" bIns="574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endParaRPr lang="en-US" sz="2500">
              <a:solidFill>
                <a:srgbClr val="0000FF"/>
              </a:solidFill>
            </a:endParaRPr>
          </a:p>
        </p:txBody>
      </p:sp>
      <p:sp>
        <p:nvSpPr>
          <p:cNvPr id="48" name="Oval 43"/>
          <p:cNvSpPr>
            <a:spLocks noChangeArrowheads="1"/>
          </p:cNvSpPr>
          <p:nvPr/>
        </p:nvSpPr>
        <p:spPr bwMode="auto">
          <a:xfrm>
            <a:off x="6003360" y="2161667"/>
            <a:ext cx="2903040" cy="3940254"/>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12353960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424800" y="180019"/>
            <a:ext cx="8229600" cy="1039181"/>
          </a:xfrm>
        </p:spPr>
        <p:txBody>
          <a:bodyPr/>
          <a:lstStyle/>
          <a:p>
            <a:r>
              <a:rPr lang="en-US" dirty="0"/>
              <a:t>Shortest paths</a:t>
            </a:r>
          </a:p>
        </p:txBody>
      </p:sp>
      <mc:AlternateContent xmlns:mc="http://schemas.openxmlformats.org/markup-compatibility/2006" xmlns:a14="http://schemas.microsoft.com/office/drawing/2010/main">
        <mc:Choice Requires="a14">
          <p:sp>
            <p:nvSpPr>
              <p:cNvPr id="28677" name="Rectangle 5"/>
              <p:cNvSpPr>
                <a:spLocks noGrp="1" noChangeArrowheads="1"/>
              </p:cNvSpPr>
              <p:nvPr>
                <p:ph type="body" idx="1"/>
              </p:nvPr>
            </p:nvSpPr>
            <p:spPr>
              <a:xfrm>
                <a:off x="304800" y="1295400"/>
                <a:ext cx="8685840" cy="5313455"/>
              </a:xfrm>
            </p:spPr>
            <p:txBody>
              <a:bodyPr>
                <a:normAutofit lnSpcReduction="10000"/>
              </a:bodyPr>
              <a:lstStyle/>
              <a:p>
                <a:pPr>
                  <a:lnSpc>
                    <a:spcPct val="90000"/>
                  </a:lnSpc>
                </a:pPr>
                <a:r>
                  <a:rPr lang="en-US" sz="2400" dirty="0" smtClean="0">
                    <a:solidFill>
                      <a:srgbClr val="990000"/>
                    </a:solidFill>
                  </a:rPr>
                  <a:t>Motivation:</a:t>
                </a:r>
                <a:r>
                  <a:rPr lang="en-US" sz="2400" dirty="0"/>
                  <a:t>  Establish </a:t>
                </a:r>
                <a:r>
                  <a:rPr lang="en-US" sz="2400" dirty="0" smtClean="0"/>
                  <a:t>a structure </a:t>
                </a:r>
                <a:r>
                  <a:rPr lang="en-US" sz="2400" dirty="0"/>
                  <a:t>for efficient communication.</a:t>
                </a:r>
              </a:p>
              <a:p>
                <a:pPr lvl="1">
                  <a:lnSpc>
                    <a:spcPct val="90000"/>
                  </a:lnSpc>
                </a:pPr>
                <a:r>
                  <a:rPr lang="en-US" sz="2000" dirty="0"/>
                  <a:t>Generalization of Breadth-First Search.</a:t>
                </a:r>
              </a:p>
              <a:p>
                <a:pPr lvl="1">
                  <a:lnSpc>
                    <a:spcPct val="90000"/>
                  </a:lnSpc>
                </a:pPr>
                <a:r>
                  <a:rPr lang="en-US" sz="2000" dirty="0"/>
                  <a:t>Now edges have associated costs (weights</a:t>
                </a:r>
                <a:r>
                  <a:rPr lang="en-US" sz="2000" dirty="0" smtClean="0"/>
                  <a:t>), </a:t>
                </a:r>
                <a14:m>
                  <m:oMath xmlns:m="http://schemas.openxmlformats.org/officeDocument/2006/math">
                    <m:sSub>
                      <m:sSubPr>
                        <m:ctrlPr>
                          <a:rPr lang="en-US" sz="2000" b="0" i="1" smtClean="0">
                            <a:latin typeface="Cambria Math"/>
                          </a:rPr>
                        </m:ctrlPr>
                      </m:sSubPr>
                      <m:e>
                        <m:r>
                          <a:rPr lang="en-US" sz="2000" b="0" i="1" smtClean="0">
                            <a:latin typeface="Cambria Math"/>
                          </a:rPr>
                          <m:t>𝑤</m:t>
                        </m:r>
                      </m:e>
                      <m:sub>
                        <m:r>
                          <a:rPr lang="en-US" sz="2000" b="0" i="1" smtClean="0">
                            <a:latin typeface="Cambria Math"/>
                          </a:rPr>
                          <m:t>𝑖𝑗</m:t>
                        </m:r>
                      </m:sub>
                    </m:sSub>
                    <m:r>
                      <a:rPr lang="en-US" sz="2000" b="0" i="0" smtClean="0">
                        <a:latin typeface="Cambria Math"/>
                      </a:rPr>
                      <m:t> </m:t>
                    </m:r>
                  </m:oMath>
                </a14:m>
                <a:r>
                  <a:rPr lang="en-US" sz="2000" dirty="0" smtClean="0"/>
                  <a:t>for edge </a:t>
                </a:r>
                <a14:m>
                  <m:oMath xmlns:m="http://schemas.openxmlformats.org/officeDocument/2006/math">
                    <m:d>
                      <m:dPr>
                        <m:ctrlPr>
                          <a:rPr lang="en-US" sz="2000" b="0" i="1" smtClean="0">
                            <a:latin typeface="Cambria Math"/>
                          </a:rPr>
                        </m:ctrlPr>
                      </m:dPr>
                      <m:e>
                        <m:r>
                          <a:rPr lang="en-US" sz="2000" b="0" i="1" smtClean="0">
                            <a:latin typeface="Cambria Math"/>
                          </a:rPr>
                          <m:t>𝑖</m:t>
                        </m:r>
                        <m:r>
                          <a:rPr lang="en-US" sz="2000" b="0" i="1" smtClean="0">
                            <a:latin typeface="Cambria Math"/>
                          </a:rPr>
                          <m:t>,</m:t>
                        </m:r>
                        <m:r>
                          <a:rPr lang="en-US" sz="2000" b="0" i="1" smtClean="0">
                            <a:latin typeface="Cambria Math"/>
                          </a:rPr>
                          <m:t>𝑗</m:t>
                        </m:r>
                      </m:e>
                    </m:d>
                    <m:r>
                      <a:rPr lang="en-US" sz="2000" b="0" i="1" smtClean="0">
                        <a:latin typeface="Cambria Math"/>
                      </a:rPr>
                      <m:t>.</m:t>
                    </m:r>
                  </m:oMath>
                </a14:m>
                <a:endParaRPr lang="en-US" sz="2000" dirty="0"/>
              </a:p>
              <a:p>
                <a:pPr>
                  <a:lnSpc>
                    <a:spcPct val="90000"/>
                  </a:lnSpc>
                </a:pPr>
                <a:r>
                  <a:rPr lang="en-US" sz="2400" dirty="0">
                    <a:solidFill>
                      <a:srgbClr val="990000"/>
                    </a:solidFill>
                  </a:rPr>
                  <a:t>Assume:</a:t>
                </a:r>
              </a:p>
              <a:p>
                <a:pPr lvl="1">
                  <a:lnSpc>
                    <a:spcPct val="90000"/>
                  </a:lnSpc>
                </a:pPr>
                <a:r>
                  <a:rPr lang="en-US" sz="2000" dirty="0"/>
                  <a:t>Strongly connected digraph, root </a:t>
                </a:r>
                <a14:m>
                  <m:oMath xmlns:m="http://schemas.openxmlformats.org/officeDocument/2006/math">
                    <m:r>
                      <a:rPr lang="en-US" sz="2000" i="1" dirty="0" smtClean="0">
                        <a:latin typeface="Cambria Math"/>
                      </a:rPr>
                      <m:t>𝑖</m:t>
                    </m:r>
                    <m:r>
                      <a:rPr lang="en-US" sz="2000" i="1" baseline="-25000" dirty="0">
                        <a:latin typeface="Cambria Math"/>
                      </a:rPr>
                      <m:t>0</m:t>
                    </m:r>
                  </m:oMath>
                </a14:m>
                <a:r>
                  <a:rPr lang="en-US" sz="2000" dirty="0"/>
                  <a:t>.</a:t>
                </a:r>
              </a:p>
              <a:p>
                <a:pPr lvl="1">
                  <a:lnSpc>
                    <a:spcPct val="90000"/>
                  </a:lnSpc>
                </a:pPr>
                <a:r>
                  <a:rPr lang="en-US" sz="2000" dirty="0"/>
                  <a:t>Weights (nonnegative reals) on edges.</a:t>
                </a:r>
              </a:p>
              <a:p>
                <a:pPr lvl="2">
                  <a:lnSpc>
                    <a:spcPct val="90000"/>
                  </a:lnSpc>
                </a:pPr>
                <a:r>
                  <a:rPr lang="en-US" sz="1800" dirty="0"/>
                  <a:t>Weights represent </a:t>
                </a:r>
                <a:r>
                  <a:rPr lang="en-US" sz="1800" dirty="0" smtClean="0"/>
                  <a:t>some type of communication </a:t>
                </a:r>
                <a:r>
                  <a:rPr lang="en-US" sz="1800" dirty="0"/>
                  <a:t>cost, e.g. latency.</a:t>
                </a:r>
              </a:p>
              <a:p>
                <a:pPr lvl="1">
                  <a:lnSpc>
                    <a:spcPct val="90000"/>
                  </a:lnSpc>
                </a:pPr>
                <a:r>
                  <a:rPr lang="en-US" sz="2000" dirty="0"/>
                  <a:t>UIDs.</a:t>
                </a:r>
              </a:p>
              <a:p>
                <a:pPr lvl="1">
                  <a:lnSpc>
                    <a:spcPct val="90000"/>
                  </a:lnSpc>
                </a:pPr>
                <a:r>
                  <a:rPr lang="en-US" sz="2000" dirty="0"/>
                  <a:t>Nodes know weights of incident edges.</a:t>
                </a:r>
              </a:p>
              <a:p>
                <a:pPr lvl="1">
                  <a:lnSpc>
                    <a:spcPct val="90000"/>
                  </a:lnSpc>
                </a:pPr>
                <a:r>
                  <a:rPr lang="en-US" sz="2000" dirty="0"/>
                  <a:t>Nodes know </a:t>
                </a:r>
                <a14:m>
                  <m:oMath xmlns:m="http://schemas.openxmlformats.org/officeDocument/2006/math">
                    <m:r>
                      <a:rPr lang="en-US" sz="2000" i="1" dirty="0" smtClean="0">
                        <a:latin typeface="Cambria Math"/>
                      </a:rPr>
                      <m:t>𝑛</m:t>
                    </m:r>
                  </m:oMath>
                </a14:m>
                <a:r>
                  <a:rPr lang="en-US" sz="2000" dirty="0"/>
                  <a:t> (use </a:t>
                </a:r>
                <a:r>
                  <a:rPr lang="en-US" sz="2000" dirty="0" smtClean="0"/>
                  <a:t>this just </a:t>
                </a:r>
                <a:r>
                  <a:rPr lang="en-US" sz="2000" dirty="0"/>
                  <a:t>for termination).</a:t>
                </a:r>
              </a:p>
              <a:p>
                <a:pPr>
                  <a:lnSpc>
                    <a:spcPct val="90000"/>
                  </a:lnSpc>
                </a:pPr>
                <a:r>
                  <a:rPr lang="en-US" sz="2400" dirty="0">
                    <a:solidFill>
                      <a:srgbClr val="990000"/>
                    </a:solidFill>
                  </a:rPr>
                  <a:t>Required:</a:t>
                </a:r>
              </a:p>
              <a:p>
                <a:pPr lvl="1">
                  <a:lnSpc>
                    <a:spcPct val="90000"/>
                  </a:lnSpc>
                </a:pPr>
                <a:r>
                  <a:rPr lang="en-US" sz="2000" dirty="0"/>
                  <a:t>Shortest-paths tree, giving shortest </a:t>
                </a:r>
                <a:r>
                  <a:rPr lang="en-US" sz="2000" dirty="0" smtClean="0"/>
                  <a:t>path </a:t>
                </a:r>
                <a:r>
                  <a:rPr lang="en-US" sz="2000" dirty="0"/>
                  <a:t>from </a:t>
                </a:r>
                <a14:m>
                  <m:oMath xmlns:m="http://schemas.openxmlformats.org/officeDocument/2006/math">
                    <m:r>
                      <a:rPr lang="en-US" sz="2000" i="1" dirty="0" smtClean="0">
                        <a:latin typeface="Cambria Math"/>
                      </a:rPr>
                      <m:t>𝑖</m:t>
                    </m:r>
                    <m:r>
                      <a:rPr lang="en-US" sz="2000" i="1" baseline="-25000" dirty="0">
                        <a:latin typeface="Cambria Math"/>
                      </a:rPr>
                      <m:t>0</m:t>
                    </m:r>
                  </m:oMath>
                </a14:m>
                <a:r>
                  <a:rPr lang="en-US" sz="2000" dirty="0"/>
                  <a:t> to every other node.</a:t>
                </a:r>
              </a:p>
              <a:p>
                <a:pPr lvl="1">
                  <a:lnSpc>
                    <a:spcPct val="90000"/>
                  </a:lnSpc>
                </a:pPr>
                <a:r>
                  <a:rPr lang="en-US" sz="2000" dirty="0"/>
                  <a:t>Shortest path </a:t>
                </a:r>
                <a14:m>
                  <m:oMath xmlns:m="http://schemas.openxmlformats.org/officeDocument/2006/math">
                    <m:r>
                      <a:rPr lang="en-US" sz="2000" i="1" dirty="0" smtClean="0">
                        <a:latin typeface="Cambria Math"/>
                      </a:rPr>
                      <m:t>=</m:t>
                    </m:r>
                  </m:oMath>
                </a14:m>
                <a:r>
                  <a:rPr lang="en-US" sz="2000" dirty="0"/>
                  <a:t> path with minimum total weight.</a:t>
                </a:r>
              </a:p>
              <a:p>
                <a:pPr lvl="1">
                  <a:lnSpc>
                    <a:spcPct val="90000"/>
                  </a:lnSpc>
                </a:pPr>
                <a:r>
                  <a:rPr lang="en-US" sz="2000" dirty="0"/>
                  <a:t>Each node should </a:t>
                </a:r>
                <a:r>
                  <a:rPr lang="en-US" sz="2000" dirty="0" smtClean="0"/>
                  <a:t>output:</a:t>
                </a:r>
              </a:p>
              <a:p>
                <a:pPr lvl="2">
                  <a:lnSpc>
                    <a:spcPct val="90000"/>
                  </a:lnSpc>
                </a:pPr>
                <a:r>
                  <a:rPr lang="en-US" sz="1800" dirty="0" smtClean="0"/>
                  <a:t>Its weighted distance from </a:t>
                </a:r>
                <a14:m>
                  <m:oMath xmlns:m="http://schemas.openxmlformats.org/officeDocument/2006/math">
                    <m:sSub>
                      <m:sSubPr>
                        <m:ctrlPr>
                          <a:rPr lang="en-US" sz="1800" b="0" i="1" smtClean="0">
                            <a:latin typeface="Cambria Math"/>
                          </a:rPr>
                        </m:ctrlPr>
                      </m:sSubPr>
                      <m:e>
                        <m:r>
                          <a:rPr lang="en-US" sz="1800" b="0" i="1" smtClean="0">
                            <a:latin typeface="Cambria Math"/>
                          </a:rPr>
                          <m:t>𝑖</m:t>
                        </m:r>
                      </m:e>
                      <m:sub>
                        <m:r>
                          <a:rPr lang="en-US" sz="1800" b="0" i="1" smtClean="0">
                            <a:latin typeface="Cambria Math"/>
                          </a:rPr>
                          <m:t>0</m:t>
                        </m:r>
                      </m:sub>
                    </m:sSub>
                  </m:oMath>
                </a14:m>
                <a:r>
                  <a:rPr lang="en-US" sz="1800" dirty="0" smtClean="0"/>
                  <a:t>, and </a:t>
                </a:r>
              </a:p>
              <a:p>
                <a:pPr lvl="2">
                  <a:lnSpc>
                    <a:spcPct val="90000"/>
                  </a:lnSpc>
                </a:pPr>
                <a:r>
                  <a:rPr lang="en-US" sz="1800" dirty="0" smtClean="0"/>
                  <a:t>Its parent on a shortest path from </a:t>
                </a:r>
                <a14:m>
                  <m:oMath xmlns:m="http://schemas.openxmlformats.org/officeDocument/2006/math">
                    <m:sSub>
                      <m:sSubPr>
                        <m:ctrlPr>
                          <a:rPr lang="en-US" sz="1800" b="0" i="1" smtClean="0">
                            <a:latin typeface="Cambria Math"/>
                          </a:rPr>
                        </m:ctrlPr>
                      </m:sSubPr>
                      <m:e>
                        <m:r>
                          <a:rPr lang="en-US" sz="1800" b="0" i="1" smtClean="0">
                            <a:latin typeface="Cambria Math"/>
                          </a:rPr>
                          <m:t>𝑖</m:t>
                        </m:r>
                      </m:e>
                      <m:sub>
                        <m:r>
                          <a:rPr lang="en-US" sz="1800" b="0" i="1" smtClean="0">
                            <a:latin typeface="Cambria Math"/>
                          </a:rPr>
                          <m:t>0</m:t>
                        </m:r>
                      </m:sub>
                    </m:sSub>
                  </m:oMath>
                </a14:m>
                <a:r>
                  <a:rPr lang="en-US" sz="1800" dirty="0" smtClean="0"/>
                  <a:t>.</a:t>
                </a:r>
                <a:endParaRPr lang="en-US" sz="1800" dirty="0"/>
              </a:p>
            </p:txBody>
          </p:sp>
        </mc:Choice>
        <mc:Fallback xmlns="">
          <p:sp>
            <p:nvSpPr>
              <p:cNvPr id="28677" name="Rectangle 5"/>
              <p:cNvSpPr>
                <a:spLocks noGrp="1" noRot="1" noChangeAspect="1" noMove="1" noResize="1" noEditPoints="1" noAdjustHandles="1" noChangeArrowheads="1" noChangeShapeType="1" noTextEdit="1"/>
              </p:cNvSpPr>
              <p:nvPr>
                <p:ph type="body" idx="1"/>
              </p:nvPr>
            </p:nvSpPr>
            <p:spPr>
              <a:xfrm>
                <a:off x="304800" y="1295400"/>
                <a:ext cx="8685840" cy="5313455"/>
              </a:xfrm>
              <a:blipFill rotWithShape="1">
                <a:blip r:embed="rId3"/>
                <a:stretch>
                  <a:fillRect l="-912" t="-2181"/>
                </a:stretch>
              </a:blipFill>
            </p:spPr>
            <p:txBody>
              <a:bodyPr/>
              <a:lstStyle/>
              <a:p>
                <a:r>
                  <a:rPr lang="en-US">
                    <a:noFill/>
                  </a:rPr>
                  <a:t> </a:t>
                </a:r>
              </a:p>
            </p:txBody>
          </p:sp>
        </mc:Fallback>
      </mc:AlternateContent>
    </p:spTree>
    <p:extLst>
      <p:ext uri="{BB962C8B-B14F-4D97-AF65-F5344CB8AC3E}">
        <p14:creationId xmlns:p14="http://schemas.microsoft.com/office/powerpoint/2010/main" val="3188416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Minimum spanning tree</a:t>
            </a:r>
          </a:p>
        </p:txBody>
      </p:sp>
      <p:sp>
        <p:nvSpPr>
          <p:cNvPr id="205827" name="Oval 3"/>
          <p:cNvSpPr>
            <a:spLocks noChangeArrowheads="1"/>
          </p:cNvSpPr>
          <p:nvPr/>
        </p:nvSpPr>
        <p:spPr bwMode="auto">
          <a:xfrm>
            <a:off x="3166560" y="463872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e</a:t>
            </a:r>
          </a:p>
        </p:txBody>
      </p:sp>
      <p:sp>
        <p:nvSpPr>
          <p:cNvPr id="205828" name="Oval 4"/>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h</a:t>
            </a:r>
          </a:p>
        </p:txBody>
      </p:sp>
      <p:sp>
        <p:nvSpPr>
          <p:cNvPr id="205829" name="Oval 5"/>
          <p:cNvSpPr>
            <a:spLocks noChangeArrowheads="1"/>
          </p:cNvSpPr>
          <p:nvPr/>
        </p:nvSpPr>
        <p:spPr bwMode="auto">
          <a:xfrm>
            <a:off x="4508640" y="322017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f</a:t>
            </a:r>
          </a:p>
        </p:txBody>
      </p:sp>
      <p:sp>
        <p:nvSpPr>
          <p:cNvPr id="205830" name="Oval 6"/>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k</a:t>
            </a:r>
          </a:p>
        </p:txBody>
      </p:sp>
      <p:sp>
        <p:nvSpPr>
          <p:cNvPr id="205831" name="Oval 7"/>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i</a:t>
            </a:r>
          </a:p>
        </p:txBody>
      </p:sp>
      <p:sp>
        <p:nvSpPr>
          <p:cNvPr id="205832" name="Oval 8"/>
          <p:cNvSpPr>
            <a:spLocks noChangeArrowheads="1"/>
          </p:cNvSpPr>
          <p:nvPr/>
        </p:nvSpPr>
        <p:spPr bwMode="auto">
          <a:xfrm>
            <a:off x="5522400" y="1418550"/>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g</a:t>
            </a:r>
          </a:p>
        </p:txBody>
      </p:sp>
      <p:sp>
        <p:nvSpPr>
          <p:cNvPr id="205833" name="Oval 9"/>
          <p:cNvSpPr>
            <a:spLocks noChangeArrowheads="1"/>
          </p:cNvSpPr>
          <p:nvPr/>
        </p:nvSpPr>
        <p:spPr bwMode="auto">
          <a:xfrm>
            <a:off x="3417120" y="1741143"/>
            <a:ext cx="62208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d</a:t>
            </a:r>
          </a:p>
        </p:txBody>
      </p:sp>
      <p:sp>
        <p:nvSpPr>
          <p:cNvPr id="205834" name="Oval 10"/>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b</a:t>
            </a:r>
          </a:p>
        </p:txBody>
      </p:sp>
      <p:sp>
        <p:nvSpPr>
          <p:cNvPr id="205835" name="Oval 11"/>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c</a:t>
            </a:r>
          </a:p>
        </p:txBody>
      </p:sp>
      <p:sp>
        <p:nvSpPr>
          <p:cNvPr id="205836" name="Oval 12"/>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a</a:t>
            </a:r>
          </a:p>
        </p:txBody>
      </p:sp>
      <p:sp>
        <p:nvSpPr>
          <p:cNvPr id="205837" name="Oval 13"/>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j</a:t>
            </a:r>
          </a:p>
        </p:txBody>
      </p:sp>
      <p:sp>
        <p:nvSpPr>
          <p:cNvPr id="205838" name="Line 14"/>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39" name="Line 15"/>
          <p:cNvSpPr>
            <a:spLocks noChangeShapeType="1"/>
          </p:cNvSpPr>
          <p:nvPr/>
        </p:nvSpPr>
        <p:spPr bwMode="auto">
          <a:xfrm>
            <a:off x="3732480" y="5108217"/>
            <a:ext cx="145152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0" name="Line 16"/>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1" name="Line 17"/>
          <p:cNvSpPr>
            <a:spLocks noChangeShapeType="1"/>
          </p:cNvSpPr>
          <p:nvPr/>
        </p:nvSpPr>
        <p:spPr bwMode="auto">
          <a:xfrm flipH="1">
            <a:off x="2596321" y="2281199"/>
            <a:ext cx="930240" cy="917377"/>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2" name="Line 18"/>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3" name="Line 19"/>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4" name="Line 20"/>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5" name="Line 21"/>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6" name="Line 22"/>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7" name="Line 23"/>
          <p:cNvSpPr>
            <a:spLocks noChangeShapeType="1"/>
          </p:cNvSpPr>
          <p:nvPr/>
        </p:nvSpPr>
        <p:spPr bwMode="auto">
          <a:xfrm flipV="1">
            <a:off x="5150880" y="3251862"/>
            <a:ext cx="124416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8" name="Line 24"/>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49" name="Line 25"/>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50" name="Line 26"/>
          <p:cNvSpPr>
            <a:spLocks noChangeShapeType="1"/>
          </p:cNvSpPr>
          <p:nvPr/>
        </p:nvSpPr>
        <p:spPr bwMode="auto">
          <a:xfrm>
            <a:off x="6842880" y="3427560"/>
            <a:ext cx="62208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51" name="Line 27"/>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5852" name="Text Box 28"/>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12</a:t>
            </a:r>
          </a:p>
        </p:txBody>
      </p:sp>
      <p:sp>
        <p:nvSpPr>
          <p:cNvPr id="205853" name="Text Box 29"/>
          <p:cNvSpPr txBox="1">
            <a:spLocks noChangeArrowheads="1"/>
          </p:cNvSpPr>
          <p:nvPr/>
        </p:nvSpPr>
        <p:spPr bwMode="auto">
          <a:xfrm>
            <a:off x="1386720" y="361334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0</a:t>
            </a:r>
          </a:p>
        </p:txBody>
      </p:sp>
      <p:sp>
        <p:nvSpPr>
          <p:cNvPr id="205854" name="Text Box 30"/>
          <p:cNvSpPr txBox="1">
            <a:spLocks noChangeArrowheads="1"/>
          </p:cNvSpPr>
          <p:nvPr/>
        </p:nvSpPr>
        <p:spPr bwMode="auto">
          <a:xfrm>
            <a:off x="2734560" y="2396412"/>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5</a:t>
            </a:r>
          </a:p>
        </p:txBody>
      </p:sp>
      <p:sp>
        <p:nvSpPr>
          <p:cNvPr id="205855" name="Text Box 31"/>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8</a:t>
            </a:r>
          </a:p>
        </p:txBody>
      </p:sp>
      <p:sp>
        <p:nvSpPr>
          <p:cNvPr id="205856" name="Text Box 32"/>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a:t>
            </a:r>
          </a:p>
        </p:txBody>
      </p:sp>
      <p:sp>
        <p:nvSpPr>
          <p:cNvPr id="205857" name="Text Box 33"/>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2</a:t>
            </a:r>
          </a:p>
        </p:txBody>
      </p:sp>
      <p:sp>
        <p:nvSpPr>
          <p:cNvPr id="205858" name="Text Box 34"/>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3</a:t>
            </a:r>
          </a:p>
        </p:txBody>
      </p:sp>
      <p:sp>
        <p:nvSpPr>
          <p:cNvPr id="205859" name="Text Box 35"/>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6</a:t>
            </a:r>
          </a:p>
        </p:txBody>
      </p:sp>
      <p:sp>
        <p:nvSpPr>
          <p:cNvPr id="205860" name="Text Box 36"/>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11</a:t>
            </a:r>
          </a:p>
        </p:txBody>
      </p:sp>
      <p:sp>
        <p:nvSpPr>
          <p:cNvPr id="205861" name="Text Box 37"/>
          <p:cNvSpPr txBox="1">
            <a:spLocks noChangeArrowheads="1"/>
          </p:cNvSpPr>
          <p:nvPr/>
        </p:nvSpPr>
        <p:spPr bwMode="auto">
          <a:xfrm>
            <a:off x="7858081" y="4573921"/>
            <a:ext cx="5025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13</a:t>
            </a:r>
          </a:p>
        </p:txBody>
      </p:sp>
      <p:sp>
        <p:nvSpPr>
          <p:cNvPr id="205862" name="Text Box 38"/>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10</a:t>
            </a:r>
          </a:p>
        </p:txBody>
      </p:sp>
      <p:sp>
        <p:nvSpPr>
          <p:cNvPr id="205863" name="Text Box 39"/>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7</a:t>
            </a:r>
          </a:p>
        </p:txBody>
      </p:sp>
      <p:sp>
        <p:nvSpPr>
          <p:cNvPr id="205864" name="Text Box 40"/>
          <p:cNvSpPr txBox="1">
            <a:spLocks noChangeArrowheads="1"/>
          </p:cNvSpPr>
          <p:nvPr/>
        </p:nvSpPr>
        <p:spPr bwMode="auto">
          <a:xfrm>
            <a:off x="5555521" y="2979673"/>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9</a:t>
            </a:r>
          </a:p>
        </p:txBody>
      </p:sp>
      <p:sp>
        <p:nvSpPr>
          <p:cNvPr id="205865" name="Text Box 41"/>
          <p:cNvSpPr txBox="1">
            <a:spLocks noChangeArrowheads="1"/>
          </p:cNvSpPr>
          <p:nvPr/>
        </p:nvSpPr>
        <p:spPr bwMode="auto">
          <a:xfrm>
            <a:off x="4671361" y="149631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4</a:t>
            </a:r>
          </a:p>
        </p:txBody>
      </p:sp>
      <p:sp>
        <p:nvSpPr>
          <p:cNvPr id="205866" name="Oval 42"/>
          <p:cNvSpPr>
            <a:spLocks noChangeArrowheads="1"/>
          </p:cNvSpPr>
          <p:nvPr/>
        </p:nvSpPr>
        <p:spPr bwMode="auto">
          <a:xfrm>
            <a:off x="349920" y="1244291"/>
            <a:ext cx="2488320" cy="4355017"/>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05867" name="Oval 43"/>
          <p:cNvSpPr>
            <a:spLocks noChangeArrowheads="1"/>
          </p:cNvSpPr>
          <p:nvPr/>
        </p:nvSpPr>
        <p:spPr bwMode="auto">
          <a:xfrm>
            <a:off x="6003360" y="2161667"/>
            <a:ext cx="2903040" cy="3940254"/>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05868" name="Oval 44"/>
          <p:cNvSpPr>
            <a:spLocks noChangeArrowheads="1"/>
          </p:cNvSpPr>
          <p:nvPr/>
        </p:nvSpPr>
        <p:spPr bwMode="auto">
          <a:xfrm>
            <a:off x="2966400" y="338436"/>
            <a:ext cx="3525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205869" name="Text Box 45"/>
          <p:cNvSpPr txBox="1">
            <a:spLocks noChangeArrowheads="1"/>
          </p:cNvSpPr>
          <p:nvPr/>
        </p:nvSpPr>
        <p:spPr bwMode="auto">
          <a:xfrm>
            <a:off x="3634560" y="3345472"/>
            <a:ext cx="538560" cy="517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93" tIns="57474" rIns="98293" bIns="57474"/>
          <a:lstStyle/>
          <a:p>
            <a:r>
              <a:rPr lang="en-US" sz="2500">
                <a:solidFill>
                  <a:srgbClr val="0000FF"/>
                </a:solidFill>
              </a:rPr>
              <a:t>ok</a:t>
            </a:r>
          </a:p>
        </p:txBody>
      </p:sp>
      <p:sp>
        <p:nvSpPr>
          <p:cNvPr id="205870" name="Text Box 46"/>
          <p:cNvSpPr txBox="1">
            <a:spLocks noChangeArrowheads="1"/>
          </p:cNvSpPr>
          <p:nvPr/>
        </p:nvSpPr>
        <p:spPr bwMode="auto">
          <a:xfrm>
            <a:off x="7087680" y="3940254"/>
            <a:ext cx="538560" cy="517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293" tIns="57474" rIns="98293" bIns="57474"/>
          <a:lstStyle/>
          <a:p>
            <a:r>
              <a:rPr lang="en-US" sz="2500">
                <a:solidFill>
                  <a:srgbClr val="0000FF"/>
                </a:solidFill>
              </a:rPr>
              <a:t>ok</a:t>
            </a:r>
          </a:p>
        </p:txBody>
      </p:sp>
    </p:spTree>
    <p:extLst>
      <p:ext uri="{BB962C8B-B14F-4D97-AF65-F5344CB8AC3E}">
        <p14:creationId xmlns:p14="http://schemas.microsoft.com/office/powerpoint/2010/main" val="2459173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69634"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69635"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h</a:t>
            </a:r>
          </a:p>
        </p:txBody>
      </p:sp>
      <p:sp>
        <p:nvSpPr>
          <p:cNvPr id="69636"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f</a:t>
            </a:r>
          </a:p>
        </p:txBody>
      </p:sp>
      <p:sp>
        <p:nvSpPr>
          <p:cNvPr id="69637"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k</a:t>
            </a:r>
          </a:p>
        </p:txBody>
      </p:sp>
      <p:sp>
        <p:nvSpPr>
          <p:cNvPr id="69638"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i</a:t>
            </a:r>
          </a:p>
        </p:txBody>
      </p:sp>
      <p:sp>
        <p:nvSpPr>
          <p:cNvPr id="69639"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g</a:t>
            </a:r>
          </a:p>
        </p:txBody>
      </p:sp>
      <p:sp>
        <p:nvSpPr>
          <p:cNvPr id="69640"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d</a:t>
            </a:r>
          </a:p>
        </p:txBody>
      </p:sp>
      <p:sp>
        <p:nvSpPr>
          <p:cNvPr id="69641"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b</a:t>
            </a:r>
          </a:p>
        </p:txBody>
      </p:sp>
      <p:sp>
        <p:nvSpPr>
          <p:cNvPr id="69642"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69643"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a</a:t>
            </a:r>
          </a:p>
        </p:txBody>
      </p:sp>
      <p:sp>
        <p:nvSpPr>
          <p:cNvPr id="69644"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69645"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46" name="Line 14"/>
          <p:cNvSpPr>
            <a:spLocks noChangeShapeType="1"/>
          </p:cNvSpPr>
          <p:nvPr/>
        </p:nvSpPr>
        <p:spPr bwMode="auto">
          <a:xfrm>
            <a:off x="3732480" y="5108217"/>
            <a:ext cx="145296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47"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48" name="Line 16"/>
          <p:cNvSpPr>
            <a:spLocks noChangeShapeType="1"/>
          </p:cNvSpPr>
          <p:nvPr/>
        </p:nvSpPr>
        <p:spPr bwMode="auto">
          <a:xfrm flipH="1">
            <a:off x="2594880" y="2281199"/>
            <a:ext cx="930240" cy="917377"/>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49" name="Line 17"/>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0"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1"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2" name="Line 20"/>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3" name="Line 21"/>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4" name="Line 22"/>
          <p:cNvSpPr>
            <a:spLocks noChangeShapeType="1"/>
          </p:cNvSpPr>
          <p:nvPr/>
        </p:nvSpPr>
        <p:spPr bwMode="auto">
          <a:xfrm flipV="1">
            <a:off x="5150880" y="3251862"/>
            <a:ext cx="124416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5" name="Line 23"/>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6"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7" name="Line 25"/>
          <p:cNvSpPr>
            <a:spLocks noChangeShapeType="1"/>
          </p:cNvSpPr>
          <p:nvPr/>
        </p:nvSpPr>
        <p:spPr bwMode="auto">
          <a:xfrm>
            <a:off x="6841441" y="3427560"/>
            <a:ext cx="62352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8"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9659"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69660"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69661"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69662"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69663"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69664"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69665"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69666"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69667"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69668"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69669"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69670"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69671"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69672"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
        <p:nvSpPr>
          <p:cNvPr id="69673" name="Oval 41"/>
          <p:cNvSpPr>
            <a:spLocks noChangeArrowheads="1"/>
          </p:cNvSpPr>
          <p:nvPr/>
        </p:nvSpPr>
        <p:spPr bwMode="auto">
          <a:xfrm>
            <a:off x="349920" y="1244291"/>
            <a:ext cx="2488320" cy="4355017"/>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9674" name="Oval 42"/>
          <p:cNvSpPr>
            <a:spLocks noChangeArrowheads="1"/>
          </p:cNvSpPr>
          <p:nvPr/>
        </p:nvSpPr>
        <p:spPr bwMode="auto">
          <a:xfrm>
            <a:off x="6003360" y="2161667"/>
            <a:ext cx="2903040" cy="3940254"/>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9675" name="Oval 43"/>
          <p:cNvSpPr>
            <a:spLocks noChangeArrowheads="1"/>
          </p:cNvSpPr>
          <p:nvPr/>
        </p:nvSpPr>
        <p:spPr bwMode="auto">
          <a:xfrm>
            <a:off x="2966400" y="338436"/>
            <a:ext cx="3525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40792805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70658" name="Oval 2"/>
          <p:cNvSpPr>
            <a:spLocks noChangeArrowheads="1"/>
          </p:cNvSpPr>
          <p:nvPr/>
        </p:nvSpPr>
        <p:spPr bwMode="auto">
          <a:xfrm>
            <a:off x="3166561" y="4638728"/>
            <a:ext cx="62352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e</a:t>
            </a:r>
          </a:p>
        </p:txBody>
      </p:sp>
      <p:sp>
        <p:nvSpPr>
          <p:cNvPr id="70659" name="Oval 3"/>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h</a:t>
            </a:r>
          </a:p>
        </p:txBody>
      </p:sp>
      <p:sp>
        <p:nvSpPr>
          <p:cNvPr id="70660" name="Oval 4"/>
          <p:cNvSpPr>
            <a:spLocks noChangeArrowheads="1"/>
          </p:cNvSpPr>
          <p:nvPr/>
        </p:nvSpPr>
        <p:spPr bwMode="auto">
          <a:xfrm>
            <a:off x="4508640" y="3218739"/>
            <a:ext cx="622080" cy="6235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f</a:t>
            </a:r>
          </a:p>
        </p:txBody>
      </p:sp>
      <p:sp>
        <p:nvSpPr>
          <p:cNvPr id="70661" name="Oval 5"/>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k</a:t>
            </a:r>
          </a:p>
        </p:txBody>
      </p:sp>
      <p:sp>
        <p:nvSpPr>
          <p:cNvPr id="70662" name="Oval 6"/>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i</a:t>
            </a:r>
          </a:p>
        </p:txBody>
      </p:sp>
      <p:sp>
        <p:nvSpPr>
          <p:cNvPr id="70663" name="Oval 7"/>
          <p:cNvSpPr>
            <a:spLocks noChangeArrowheads="1"/>
          </p:cNvSpPr>
          <p:nvPr/>
        </p:nvSpPr>
        <p:spPr bwMode="auto">
          <a:xfrm>
            <a:off x="5522401" y="1418549"/>
            <a:ext cx="623520" cy="62070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g</a:t>
            </a:r>
          </a:p>
        </p:txBody>
      </p:sp>
      <p:sp>
        <p:nvSpPr>
          <p:cNvPr id="70664" name="Oval 8"/>
          <p:cNvSpPr>
            <a:spLocks noChangeArrowheads="1"/>
          </p:cNvSpPr>
          <p:nvPr/>
        </p:nvSpPr>
        <p:spPr bwMode="auto">
          <a:xfrm>
            <a:off x="3418561" y="1741143"/>
            <a:ext cx="62064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d</a:t>
            </a:r>
          </a:p>
        </p:txBody>
      </p:sp>
      <p:sp>
        <p:nvSpPr>
          <p:cNvPr id="70665" name="Oval 9"/>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b</a:t>
            </a:r>
          </a:p>
        </p:txBody>
      </p:sp>
      <p:sp>
        <p:nvSpPr>
          <p:cNvPr id="70666" name="Oval 10"/>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c</a:t>
            </a:r>
          </a:p>
        </p:txBody>
      </p:sp>
      <p:sp>
        <p:nvSpPr>
          <p:cNvPr id="70667" name="Oval 11"/>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FF"/>
                </a:solidFill>
              </a:rPr>
              <a:t>a</a:t>
            </a:r>
          </a:p>
        </p:txBody>
      </p:sp>
      <p:sp>
        <p:nvSpPr>
          <p:cNvPr id="70668" name="Oval 12"/>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r>
              <a:rPr lang="en-US" sz="2500">
                <a:solidFill>
                  <a:srgbClr val="000000"/>
                </a:solidFill>
              </a:rPr>
              <a:t>j</a:t>
            </a:r>
          </a:p>
        </p:txBody>
      </p:sp>
      <p:sp>
        <p:nvSpPr>
          <p:cNvPr id="70669" name="Line 13"/>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0" name="Line 14"/>
          <p:cNvSpPr>
            <a:spLocks noChangeShapeType="1"/>
          </p:cNvSpPr>
          <p:nvPr/>
        </p:nvSpPr>
        <p:spPr bwMode="auto">
          <a:xfrm>
            <a:off x="3732480" y="5108217"/>
            <a:ext cx="145296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1" name="Line 15"/>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2" name="Line 16"/>
          <p:cNvSpPr>
            <a:spLocks noChangeShapeType="1"/>
          </p:cNvSpPr>
          <p:nvPr/>
        </p:nvSpPr>
        <p:spPr bwMode="auto">
          <a:xfrm flipH="1">
            <a:off x="2594880" y="2281199"/>
            <a:ext cx="930240" cy="917377"/>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3" name="Line 17"/>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4" name="Line 18"/>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5" name="Line 19"/>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6" name="Line 20"/>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7" name="Line 21"/>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8" name="Line 22"/>
          <p:cNvSpPr>
            <a:spLocks noChangeShapeType="1"/>
          </p:cNvSpPr>
          <p:nvPr/>
        </p:nvSpPr>
        <p:spPr bwMode="auto">
          <a:xfrm flipV="1">
            <a:off x="5150880" y="3251862"/>
            <a:ext cx="124416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79" name="Line 23"/>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80" name="Line 24"/>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81" name="Line 25"/>
          <p:cNvSpPr>
            <a:spLocks noChangeShapeType="1"/>
          </p:cNvSpPr>
          <p:nvPr/>
        </p:nvSpPr>
        <p:spPr bwMode="auto">
          <a:xfrm>
            <a:off x="6841441" y="3427560"/>
            <a:ext cx="62352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82" name="Line 26"/>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0683" name="Text Box 27"/>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12</a:t>
            </a:r>
          </a:p>
        </p:txBody>
      </p:sp>
      <p:sp>
        <p:nvSpPr>
          <p:cNvPr id="70684" name="Text Box 28"/>
          <p:cNvSpPr txBox="1">
            <a:spLocks noChangeArrowheads="1"/>
          </p:cNvSpPr>
          <p:nvPr/>
        </p:nvSpPr>
        <p:spPr bwMode="auto">
          <a:xfrm>
            <a:off x="1388160" y="3613340"/>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0</a:t>
            </a:r>
          </a:p>
        </p:txBody>
      </p:sp>
      <p:sp>
        <p:nvSpPr>
          <p:cNvPr id="70685" name="Text Box 29"/>
          <p:cNvSpPr txBox="1">
            <a:spLocks noChangeArrowheads="1"/>
          </p:cNvSpPr>
          <p:nvPr/>
        </p:nvSpPr>
        <p:spPr bwMode="auto">
          <a:xfrm>
            <a:off x="2734560" y="2396412"/>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5</a:t>
            </a:r>
          </a:p>
        </p:txBody>
      </p:sp>
      <p:sp>
        <p:nvSpPr>
          <p:cNvPr id="70686" name="Text Box 30"/>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8</a:t>
            </a:r>
          </a:p>
        </p:txBody>
      </p:sp>
      <p:sp>
        <p:nvSpPr>
          <p:cNvPr id="70687" name="Text Box 31"/>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a:t>
            </a:r>
          </a:p>
        </p:txBody>
      </p:sp>
      <p:sp>
        <p:nvSpPr>
          <p:cNvPr id="70688" name="Text Box 32"/>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2</a:t>
            </a:r>
          </a:p>
        </p:txBody>
      </p:sp>
      <p:sp>
        <p:nvSpPr>
          <p:cNvPr id="70689" name="Text Box 33"/>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3</a:t>
            </a:r>
          </a:p>
        </p:txBody>
      </p:sp>
      <p:sp>
        <p:nvSpPr>
          <p:cNvPr id="70690" name="Text Box 34"/>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6</a:t>
            </a:r>
          </a:p>
        </p:txBody>
      </p:sp>
      <p:sp>
        <p:nvSpPr>
          <p:cNvPr id="70691" name="Text Box 35"/>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11</a:t>
            </a:r>
          </a:p>
        </p:txBody>
      </p:sp>
      <p:sp>
        <p:nvSpPr>
          <p:cNvPr id="70692" name="Text Box 36"/>
          <p:cNvSpPr txBox="1">
            <a:spLocks noChangeArrowheads="1"/>
          </p:cNvSpPr>
          <p:nvPr/>
        </p:nvSpPr>
        <p:spPr bwMode="auto">
          <a:xfrm>
            <a:off x="7858081" y="4573921"/>
            <a:ext cx="504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13</a:t>
            </a:r>
          </a:p>
        </p:txBody>
      </p:sp>
      <p:sp>
        <p:nvSpPr>
          <p:cNvPr id="70693" name="Text Box 37"/>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10</a:t>
            </a:r>
          </a:p>
        </p:txBody>
      </p:sp>
      <p:sp>
        <p:nvSpPr>
          <p:cNvPr id="70694" name="Text Box 38"/>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7</a:t>
            </a:r>
          </a:p>
        </p:txBody>
      </p:sp>
      <p:sp>
        <p:nvSpPr>
          <p:cNvPr id="70695" name="Text Box 39"/>
          <p:cNvSpPr txBox="1">
            <a:spLocks noChangeArrowheads="1"/>
          </p:cNvSpPr>
          <p:nvPr/>
        </p:nvSpPr>
        <p:spPr bwMode="auto">
          <a:xfrm>
            <a:off x="5556961" y="2979673"/>
            <a:ext cx="342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9</a:t>
            </a:r>
          </a:p>
        </p:txBody>
      </p:sp>
      <p:sp>
        <p:nvSpPr>
          <p:cNvPr id="70696" name="Text Box 40"/>
          <p:cNvSpPr txBox="1">
            <a:spLocks noChangeArrowheads="1"/>
          </p:cNvSpPr>
          <p:nvPr/>
        </p:nvSpPr>
        <p:spPr bwMode="auto">
          <a:xfrm>
            <a:off x="4671361" y="1496318"/>
            <a:ext cx="344160" cy="48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4</a:t>
            </a:r>
          </a:p>
        </p:txBody>
      </p:sp>
      <p:sp>
        <p:nvSpPr>
          <p:cNvPr id="70697" name="Oval 41"/>
          <p:cNvSpPr>
            <a:spLocks noChangeArrowheads="1"/>
          </p:cNvSpPr>
          <p:nvPr/>
        </p:nvSpPr>
        <p:spPr bwMode="auto">
          <a:xfrm>
            <a:off x="207360" y="557339"/>
            <a:ext cx="8709120" cy="6221453"/>
          </a:xfrm>
          <a:prstGeom prst="ellipse">
            <a:avLst/>
          </a:prstGeom>
          <a:noFill/>
          <a:ln w="367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16076106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Minimum spanning tree</a:t>
            </a:r>
          </a:p>
        </p:txBody>
      </p:sp>
      <p:sp>
        <p:nvSpPr>
          <p:cNvPr id="207875" name="Oval 3"/>
          <p:cNvSpPr>
            <a:spLocks noChangeArrowheads="1"/>
          </p:cNvSpPr>
          <p:nvPr/>
        </p:nvSpPr>
        <p:spPr bwMode="auto">
          <a:xfrm>
            <a:off x="3166560" y="463872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e</a:t>
            </a:r>
          </a:p>
        </p:txBody>
      </p:sp>
      <p:sp>
        <p:nvSpPr>
          <p:cNvPr id="207876" name="Oval 4"/>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h</a:t>
            </a:r>
          </a:p>
        </p:txBody>
      </p:sp>
      <p:sp>
        <p:nvSpPr>
          <p:cNvPr id="207877" name="Oval 5"/>
          <p:cNvSpPr>
            <a:spLocks noChangeArrowheads="1"/>
          </p:cNvSpPr>
          <p:nvPr/>
        </p:nvSpPr>
        <p:spPr bwMode="auto">
          <a:xfrm>
            <a:off x="4508640" y="322017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f</a:t>
            </a:r>
          </a:p>
        </p:txBody>
      </p:sp>
      <p:sp>
        <p:nvSpPr>
          <p:cNvPr id="207878" name="Oval 6"/>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k</a:t>
            </a:r>
          </a:p>
        </p:txBody>
      </p:sp>
      <p:sp>
        <p:nvSpPr>
          <p:cNvPr id="207879" name="Oval 7"/>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i</a:t>
            </a:r>
          </a:p>
        </p:txBody>
      </p:sp>
      <p:sp>
        <p:nvSpPr>
          <p:cNvPr id="207880" name="Oval 8"/>
          <p:cNvSpPr>
            <a:spLocks noChangeArrowheads="1"/>
          </p:cNvSpPr>
          <p:nvPr/>
        </p:nvSpPr>
        <p:spPr bwMode="auto">
          <a:xfrm>
            <a:off x="5522400" y="1418550"/>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g</a:t>
            </a:r>
          </a:p>
        </p:txBody>
      </p:sp>
      <p:sp>
        <p:nvSpPr>
          <p:cNvPr id="207881" name="Oval 9"/>
          <p:cNvSpPr>
            <a:spLocks noChangeArrowheads="1"/>
          </p:cNvSpPr>
          <p:nvPr/>
        </p:nvSpPr>
        <p:spPr bwMode="auto">
          <a:xfrm>
            <a:off x="3417120" y="1741143"/>
            <a:ext cx="62208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d</a:t>
            </a:r>
          </a:p>
        </p:txBody>
      </p:sp>
      <p:sp>
        <p:nvSpPr>
          <p:cNvPr id="207882" name="Oval 10"/>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b</a:t>
            </a:r>
          </a:p>
        </p:txBody>
      </p:sp>
      <p:sp>
        <p:nvSpPr>
          <p:cNvPr id="207883" name="Oval 11"/>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c</a:t>
            </a:r>
          </a:p>
        </p:txBody>
      </p:sp>
      <p:sp>
        <p:nvSpPr>
          <p:cNvPr id="207884" name="Oval 12"/>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a</a:t>
            </a:r>
          </a:p>
        </p:txBody>
      </p:sp>
      <p:sp>
        <p:nvSpPr>
          <p:cNvPr id="207885" name="Oval 13"/>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j</a:t>
            </a:r>
          </a:p>
        </p:txBody>
      </p:sp>
      <p:sp>
        <p:nvSpPr>
          <p:cNvPr id="207886" name="Line 14"/>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87" name="Line 15"/>
          <p:cNvSpPr>
            <a:spLocks noChangeShapeType="1"/>
          </p:cNvSpPr>
          <p:nvPr/>
        </p:nvSpPr>
        <p:spPr bwMode="auto">
          <a:xfrm>
            <a:off x="3732480" y="5108217"/>
            <a:ext cx="145152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88" name="Line 16"/>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89" name="Line 17"/>
          <p:cNvSpPr>
            <a:spLocks noChangeShapeType="1"/>
          </p:cNvSpPr>
          <p:nvPr/>
        </p:nvSpPr>
        <p:spPr bwMode="auto">
          <a:xfrm flipH="1">
            <a:off x="2596321" y="2281199"/>
            <a:ext cx="930240" cy="917377"/>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0" name="Line 18"/>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1" name="Line 19"/>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2" name="Line 20"/>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3" name="Line 21"/>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4" name="Line 22"/>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5" name="Line 23"/>
          <p:cNvSpPr>
            <a:spLocks noChangeShapeType="1"/>
          </p:cNvSpPr>
          <p:nvPr/>
        </p:nvSpPr>
        <p:spPr bwMode="auto">
          <a:xfrm flipV="1">
            <a:off x="5150880" y="3251862"/>
            <a:ext cx="124416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6" name="Line 24"/>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7" name="Line 25"/>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8" name="Line 26"/>
          <p:cNvSpPr>
            <a:spLocks noChangeShapeType="1"/>
          </p:cNvSpPr>
          <p:nvPr/>
        </p:nvSpPr>
        <p:spPr bwMode="auto">
          <a:xfrm>
            <a:off x="6842880" y="3427560"/>
            <a:ext cx="62208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899" name="Line 27"/>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7900" name="Text Box 28"/>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12</a:t>
            </a:r>
          </a:p>
        </p:txBody>
      </p:sp>
      <p:sp>
        <p:nvSpPr>
          <p:cNvPr id="207901" name="Text Box 29"/>
          <p:cNvSpPr txBox="1">
            <a:spLocks noChangeArrowheads="1"/>
          </p:cNvSpPr>
          <p:nvPr/>
        </p:nvSpPr>
        <p:spPr bwMode="auto">
          <a:xfrm>
            <a:off x="1386720" y="361334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0</a:t>
            </a:r>
          </a:p>
        </p:txBody>
      </p:sp>
      <p:sp>
        <p:nvSpPr>
          <p:cNvPr id="207902" name="Text Box 30"/>
          <p:cNvSpPr txBox="1">
            <a:spLocks noChangeArrowheads="1"/>
          </p:cNvSpPr>
          <p:nvPr/>
        </p:nvSpPr>
        <p:spPr bwMode="auto">
          <a:xfrm>
            <a:off x="2734560" y="2396412"/>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5</a:t>
            </a:r>
          </a:p>
        </p:txBody>
      </p:sp>
      <p:sp>
        <p:nvSpPr>
          <p:cNvPr id="207903" name="Text Box 31"/>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8</a:t>
            </a:r>
          </a:p>
        </p:txBody>
      </p:sp>
      <p:sp>
        <p:nvSpPr>
          <p:cNvPr id="207904" name="Text Box 32"/>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a:t>
            </a:r>
          </a:p>
        </p:txBody>
      </p:sp>
      <p:sp>
        <p:nvSpPr>
          <p:cNvPr id="207905" name="Text Box 33"/>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2</a:t>
            </a:r>
          </a:p>
        </p:txBody>
      </p:sp>
      <p:sp>
        <p:nvSpPr>
          <p:cNvPr id="207906" name="Text Box 34"/>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3</a:t>
            </a:r>
          </a:p>
        </p:txBody>
      </p:sp>
      <p:sp>
        <p:nvSpPr>
          <p:cNvPr id="207907" name="Text Box 35"/>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6</a:t>
            </a:r>
          </a:p>
        </p:txBody>
      </p:sp>
      <p:sp>
        <p:nvSpPr>
          <p:cNvPr id="207908" name="Text Box 36"/>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11</a:t>
            </a:r>
          </a:p>
        </p:txBody>
      </p:sp>
      <p:sp>
        <p:nvSpPr>
          <p:cNvPr id="207909" name="Text Box 37"/>
          <p:cNvSpPr txBox="1">
            <a:spLocks noChangeArrowheads="1"/>
          </p:cNvSpPr>
          <p:nvPr/>
        </p:nvSpPr>
        <p:spPr bwMode="auto">
          <a:xfrm>
            <a:off x="7858081" y="4573921"/>
            <a:ext cx="5025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13</a:t>
            </a:r>
          </a:p>
        </p:txBody>
      </p:sp>
      <p:sp>
        <p:nvSpPr>
          <p:cNvPr id="207910" name="Text Box 38"/>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10</a:t>
            </a:r>
          </a:p>
        </p:txBody>
      </p:sp>
      <p:sp>
        <p:nvSpPr>
          <p:cNvPr id="207911" name="Text Box 39"/>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7</a:t>
            </a:r>
          </a:p>
        </p:txBody>
      </p:sp>
      <p:sp>
        <p:nvSpPr>
          <p:cNvPr id="207912" name="Text Box 40"/>
          <p:cNvSpPr txBox="1">
            <a:spLocks noChangeArrowheads="1"/>
          </p:cNvSpPr>
          <p:nvPr/>
        </p:nvSpPr>
        <p:spPr bwMode="auto">
          <a:xfrm>
            <a:off x="5555521" y="2979673"/>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9</a:t>
            </a:r>
          </a:p>
        </p:txBody>
      </p:sp>
      <p:sp>
        <p:nvSpPr>
          <p:cNvPr id="207913" name="Text Box 41"/>
          <p:cNvSpPr txBox="1">
            <a:spLocks noChangeArrowheads="1"/>
          </p:cNvSpPr>
          <p:nvPr/>
        </p:nvSpPr>
        <p:spPr bwMode="auto">
          <a:xfrm>
            <a:off x="4671361" y="149631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4</a:t>
            </a:r>
          </a:p>
        </p:txBody>
      </p:sp>
      <mc:AlternateContent xmlns:mc="http://schemas.openxmlformats.org/markup-compatibility/2006" xmlns:a14="http://schemas.microsoft.com/office/drawing/2010/main">
        <mc:Choice Requires="a14">
          <p:sp>
            <p:nvSpPr>
              <p:cNvPr id="207914" name="Text Box 42"/>
              <p:cNvSpPr txBox="1">
                <a:spLocks noChangeArrowheads="1"/>
              </p:cNvSpPr>
              <p:nvPr/>
            </p:nvSpPr>
            <p:spPr bwMode="auto">
              <a:xfrm>
                <a:off x="1527841" y="2760771"/>
                <a:ext cx="277920" cy="537176"/>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7914" name="Text Box 42"/>
              <p:cNvSpPr txBox="1">
                <a:spLocks noRot="1" noChangeAspect="1" noMove="1" noResize="1" noEditPoints="1" noAdjustHandles="1" noChangeArrowheads="1" noChangeShapeType="1" noTextEdit="1"/>
              </p:cNvSpPr>
              <p:nvPr/>
            </p:nvSpPr>
            <p:spPr bwMode="auto">
              <a:xfrm>
                <a:off x="1527841" y="2760771"/>
                <a:ext cx="277920" cy="537176"/>
              </a:xfrm>
              <a:prstGeom prst="rect">
                <a:avLst/>
              </a:prstGeom>
              <a:blipFill rotWithShape="1">
                <a:blip r:embed="rId3"/>
                <a:stretch>
                  <a:fillRect r="-6222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915" name="Text Box 43"/>
              <p:cNvSpPr txBox="1">
                <a:spLocks noChangeArrowheads="1"/>
              </p:cNvSpPr>
              <p:nvPr/>
            </p:nvSpPr>
            <p:spPr bwMode="auto">
              <a:xfrm>
                <a:off x="1594081" y="3937373"/>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7915" name="Text Box 43"/>
              <p:cNvSpPr txBox="1">
                <a:spLocks noRot="1" noChangeAspect="1" noMove="1" noResize="1" noEditPoints="1" noAdjustHandles="1" noChangeArrowheads="1" noChangeShapeType="1" noTextEdit="1"/>
              </p:cNvSpPr>
              <p:nvPr/>
            </p:nvSpPr>
            <p:spPr bwMode="auto">
              <a:xfrm>
                <a:off x="1594081" y="3937373"/>
                <a:ext cx="277920" cy="537177"/>
              </a:xfrm>
              <a:prstGeom prst="rect">
                <a:avLst/>
              </a:prstGeom>
              <a:blipFill rotWithShape="1">
                <a:blip r:embed="rId4"/>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916" name="Text Box 44"/>
              <p:cNvSpPr txBox="1">
                <a:spLocks noChangeArrowheads="1"/>
              </p:cNvSpPr>
              <p:nvPr/>
            </p:nvSpPr>
            <p:spPr bwMode="auto">
              <a:xfrm>
                <a:off x="4597921" y="1944204"/>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7916" name="Text Box 44"/>
              <p:cNvSpPr txBox="1">
                <a:spLocks noRot="1" noChangeAspect="1" noMove="1" noResize="1" noEditPoints="1" noAdjustHandles="1" noChangeArrowheads="1" noChangeShapeType="1" noTextEdit="1"/>
              </p:cNvSpPr>
              <p:nvPr/>
            </p:nvSpPr>
            <p:spPr bwMode="auto">
              <a:xfrm>
                <a:off x="4597921" y="1944204"/>
                <a:ext cx="277920" cy="537177"/>
              </a:xfrm>
              <a:prstGeom prst="rect">
                <a:avLst/>
              </a:prstGeom>
              <a:blipFill rotWithShape="1">
                <a:blip r:embed="rId5"/>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917" name="Text Box 45"/>
              <p:cNvSpPr txBox="1">
                <a:spLocks noChangeArrowheads="1"/>
              </p:cNvSpPr>
              <p:nvPr/>
            </p:nvSpPr>
            <p:spPr bwMode="auto">
              <a:xfrm>
                <a:off x="4337280" y="5014606"/>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7917" name="Text Box 45"/>
              <p:cNvSpPr txBox="1">
                <a:spLocks noRot="1" noChangeAspect="1" noMove="1" noResize="1" noEditPoints="1" noAdjustHandles="1" noChangeArrowheads="1" noChangeShapeType="1" noTextEdit="1"/>
              </p:cNvSpPr>
              <p:nvPr/>
            </p:nvSpPr>
            <p:spPr bwMode="auto">
              <a:xfrm>
                <a:off x="4337280" y="5014606"/>
                <a:ext cx="277920" cy="537177"/>
              </a:xfrm>
              <a:prstGeom prst="rect">
                <a:avLst/>
              </a:prstGeom>
              <a:blipFill rotWithShape="1">
                <a:blip r:embed="rId6"/>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919" name="Text Box 47"/>
              <p:cNvSpPr txBox="1">
                <a:spLocks noChangeArrowheads="1"/>
              </p:cNvSpPr>
              <p:nvPr/>
            </p:nvSpPr>
            <p:spPr bwMode="auto">
              <a:xfrm>
                <a:off x="7145280" y="4164917"/>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7919" name="Text Box 47"/>
              <p:cNvSpPr txBox="1">
                <a:spLocks noRot="1" noChangeAspect="1" noMove="1" noResize="1" noEditPoints="1" noAdjustHandles="1" noChangeArrowheads="1" noChangeShapeType="1" noTextEdit="1"/>
              </p:cNvSpPr>
              <p:nvPr/>
            </p:nvSpPr>
            <p:spPr bwMode="auto">
              <a:xfrm>
                <a:off x="7145280" y="4164917"/>
                <a:ext cx="277920" cy="537177"/>
              </a:xfrm>
              <a:prstGeom prst="rect">
                <a:avLst/>
              </a:prstGeom>
              <a:blipFill rotWithShape="1">
                <a:blip r:embed="rId7"/>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 Box 47"/>
              <p:cNvSpPr txBox="1">
                <a:spLocks noChangeArrowheads="1"/>
              </p:cNvSpPr>
              <p:nvPr/>
            </p:nvSpPr>
            <p:spPr bwMode="auto">
              <a:xfrm>
                <a:off x="7085520" y="2924946"/>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48" name="Text Box 47"/>
              <p:cNvSpPr txBox="1">
                <a:spLocks noRot="1" noChangeAspect="1" noMove="1" noResize="1" noEditPoints="1" noAdjustHandles="1" noChangeArrowheads="1" noChangeShapeType="1" noTextEdit="1"/>
              </p:cNvSpPr>
              <p:nvPr/>
            </p:nvSpPr>
            <p:spPr bwMode="auto">
              <a:xfrm>
                <a:off x="7085520" y="2924946"/>
                <a:ext cx="277920" cy="537177"/>
              </a:xfrm>
              <a:prstGeom prst="rect">
                <a:avLst/>
              </a:prstGeom>
              <a:blipFill rotWithShape="1">
                <a:blip r:embed="rId8"/>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4243417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Minimum spanning tree</a:t>
            </a:r>
          </a:p>
        </p:txBody>
      </p:sp>
      <p:sp>
        <p:nvSpPr>
          <p:cNvPr id="209923" name="Oval 3"/>
          <p:cNvSpPr>
            <a:spLocks noChangeArrowheads="1"/>
          </p:cNvSpPr>
          <p:nvPr/>
        </p:nvSpPr>
        <p:spPr bwMode="auto">
          <a:xfrm>
            <a:off x="3166560" y="463872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e</a:t>
            </a:r>
          </a:p>
        </p:txBody>
      </p:sp>
      <p:sp>
        <p:nvSpPr>
          <p:cNvPr id="209924" name="Oval 4"/>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h</a:t>
            </a:r>
          </a:p>
        </p:txBody>
      </p:sp>
      <p:sp>
        <p:nvSpPr>
          <p:cNvPr id="209925" name="Oval 5"/>
          <p:cNvSpPr>
            <a:spLocks noChangeArrowheads="1"/>
          </p:cNvSpPr>
          <p:nvPr/>
        </p:nvSpPr>
        <p:spPr bwMode="auto">
          <a:xfrm>
            <a:off x="4508640" y="322017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f</a:t>
            </a:r>
          </a:p>
        </p:txBody>
      </p:sp>
      <p:sp>
        <p:nvSpPr>
          <p:cNvPr id="209926" name="Oval 6"/>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k</a:t>
            </a:r>
          </a:p>
        </p:txBody>
      </p:sp>
      <p:sp>
        <p:nvSpPr>
          <p:cNvPr id="209927" name="Oval 7"/>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i</a:t>
            </a:r>
          </a:p>
        </p:txBody>
      </p:sp>
      <p:sp>
        <p:nvSpPr>
          <p:cNvPr id="209928" name="Oval 8"/>
          <p:cNvSpPr>
            <a:spLocks noChangeArrowheads="1"/>
          </p:cNvSpPr>
          <p:nvPr/>
        </p:nvSpPr>
        <p:spPr bwMode="auto">
          <a:xfrm>
            <a:off x="5522400" y="1418550"/>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g</a:t>
            </a:r>
          </a:p>
        </p:txBody>
      </p:sp>
      <p:sp>
        <p:nvSpPr>
          <p:cNvPr id="209929" name="Oval 9"/>
          <p:cNvSpPr>
            <a:spLocks noChangeArrowheads="1"/>
          </p:cNvSpPr>
          <p:nvPr/>
        </p:nvSpPr>
        <p:spPr bwMode="auto">
          <a:xfrm>
            <a:off x="3417120" y="1741143"/>
            <a:ext cx="62208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d</a:t>
            </a:r>
          </a:p>
        </p:txBody>
      </p:sp>
      <p:sp>
        <p:nvSpPr>
          <p:cNvPr id="209930" name="Oval 10"/>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b</a:t>
            </a:r>
          </a:p>
        </p:txBody>
      </p:sp>
      <p:sp>
        <p:nvSpPr>
          <p:cNvPr id="209931" name="Oval 11"/>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c</a:t>
            </a:r>
          </a:p>
        </p:txBody>
      </p:sp>
      <p:sp>
        <p:nvSpPr>
          <p:cNvPr id="209932" name="Oval 12"/>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a</a:t>
            </a:r>
          </a:p>
        </p:txBody>
      </p:sp>
      <p:sp>
        <p:nvSpPr>
          <p:cNvPr id="209933" name="Oval 13"/>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j</a:t>
            </a:r>
          </a:p>
        </p:txBody>
      </p:sp>
      <p:sp>
        <p:nvSpPr>
          <p:cNvPr id="209934" name="Line 14"/>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35" name="Line 15"/>
          <p:cNvSpPr>
            <a:spLocks noChangeShapeType="1"/>
          </p:cNvSpPr>
          <p:nvPr/>
        </p:nvSpPr>
        <p:spPr bwMode="auto">
          <a:xfrm>
            <a:off x="3732480" y="5108217"/>
            <a:ext cx="145152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36" name="Line 16"/>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37" name="Line 17"/>
          <p:cNvSpPr>
            <a:spLocks noChangeShapeType="1"/>
          </p:cNvSpPr>
          <p:nvPr/>
        </p:nvSpPr>
        <p:spPr bwMode="auto">
          <a:xfrm flipH="1">
            <a:off x="2596321" y="2281199"/>
            <a:ext cx="930240" cy="917377"/>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38" name="Line 18"/>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39" name="Line 19"/>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0" name="Line 20"/>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1" name="Line 21"/>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2" name="Line 22"/>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3" name="Line 23"/>
          <p:cNvSpPr>
            <a:spLocks noChangeShapeType="1"/>
          </p:cNvSpPr>
          <p:nvPr/>
        </p:nvSpPr>
        <p:spPr bwMode="auto">
          <a:xfrm flipV="1">
            <a:off x="5150880" y="3251862"/>
            <a:ext cx="124416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4" name="Line 24"/>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5" name="Line 25"/>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6" name="Line 26"/>
          <p:cNvSpPr>
            <a:spLocks noChangeShapeType="1"/>
          </p:cNvSpPr>
          <p:nvPr/>
        </p:nvSpPr>
        <p:spPr bwMode="auto">
          <a:xfrm>
            <a:off x="6842880" y="3427560"/>
            <a:ext cx="62208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7" name="Line 27"/>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09948" name="Text Box 28"/>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12</a:t>
            </a:r>
          </a:p>
        </p:txBody>
      </p:sp>
      <p:sp>
        <p:nvSpPr>
          <p:cNvPr id="209949" name="Text Box 29"/>
          <p:cNvSpPr txBox="1">
            <a:spLocks noChangeArrowheads="1"/>
          </p:cNvSpPr>
          <p:nvPr/>
        </p:nvSpPr>
        <p:spPr bwMode="auto">
          <a:xfrm>
            <a:off x="1386720" y="361334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0</a:t>
            </a:r>
          </a:p>
        </p:txBody>
      </p:sp>
      <p:sp>
        <p:nvSpPr>
          <p:cNvPr id="209950" name="Text Box 30"/>
          <p:cNvSpPr txBox="1">
            <a:spLocks noChangeArrowheads="1"/>
          </p:cNvSpPr>
          <p:nvPr/>
        </p:nvSpPr>
        <p:spPr bwMode="auto">
          <a:xfrm>
            <a:off x="2734560" y="2396412"/>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5</a:t>
            </a:r>
          </a:p>
        </p:txBody>
      </p:sp>
      <p:sp>
        <p:nvSpPr>
          <p:cNvPr id="209951" name="Text Box 31"/>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8</a:t>
            </a:r>
          </a:p>
        </p:txBody>
      </p:sp>
      <p:sp>
        <p:nvSpPr>
          <p:cNvPr id="209952" name="Text Box 32"/>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a:t>
            </a:r>
          </a:p>
        </p:txBody>
      </p:sp>
      <p:sp>
        <p:nvSpPr>
          <p:cNvPr id="209953" name="Text Box 33"/>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2</a:t>
            </a:r>
          </a:p>
        </p:txBody>
      </p:sp>
      <p:sp>
        <p:nvSpPr>
          <p:cNvPr id="209954" name="Text Box 34"/>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3</a:t>
            </a:r>
          </a:p>
        </p:txBody>
      </p:sp>
      <p:sp>
        <p:nvSpPr>
          <p:cNvPr id="209955" name="Text Box 35"/>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6</a:t>
            </a:r>
          </a:p>
        </p:txBody>
      </p:sp>
      <p:sp>
        <p:nvSpPr>
          <p:cNvPr id="209956" name="Text Box 36"/>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11</a:t>
            </a:r>
          </a:p>
        </p:txBody>
      </p:sp>
      <p:sp>
        <p:nvSpPr>
          <p:cNvPr id="209957" name="Text Box 37"/>
          <p:cNvSpPr txBox="1">
            <a:spLocks noChangeArrowheads="1"/>
          </p:cNvSpPr>
          <p:nvPr/>
        </p:nvSpPr>
        <p:spPr bwMode="auto">
          <a:xfrm>
            <a:off x="7858081" y="4573921"/>
            <a:ext cx="5025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13</a:t>
            </a:r>
          </a:p>
        </p:txBody>
      </p:sp>
      <p:sp>
        <p:nvSpPr>
          <p:cNvPr id="209958" name="Text Box 38"/>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10</a:t>
            </a:r>
          </a:p>
        </p:txBody>
      </p:sp>
      <p:sp>
        <p:nvSpPr>
          <p:cNvPr id="209959" name="Text Box 39"/>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7</a:t>
            </a:r>
          </a:p>
        </p:txBody>
      </p:sp>
      <p:sp>
        <p:nvSpPr>
          <p:cNvPr id="209960" name="Text Box 40"/>
          <p:cNvSpPr txBox="1">
            <a:spLocks noChangeArrowheads="1"/>
          </p:cNvSpPr>
          <p:nvPr/>
        </p:nvSpPr>
        <p:spPr bwMode="auto">
          <a:xfrm>
            <a:off x="5555521" y="2979673"/>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9</a:t>
            </a:r>
          </a:p>
        </p:txBody>
      </p:sp>
      <p:sp>
        <p:nvSpPr>
          <p:cNvPr id="209961" name="Text Box 41"/>
          <p:cNvSpPr txBox="1">
            <a:spLocks noChangeArrowheads="1"/>
          </p:cNvSpPr>
          <p:nvPr/>
        </p:nvSpPr>
        <p:spPr bwMode="auto">
          <a:xfrm>
            <a:off x="4671361" y="149631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4</a:t>
            </a:r>
          </a:p>
        </p:txBody>
      </p:sp>
      <mc:AlternateContent xmlns:mc="http://schemas.openxmlformats.org/markup-compatibility/2006" xmlns:a14="http://schemas.microsoft.com/office/drawing/2010/main">
        <mc:Choice Requires="a14">
          <p:sp>
            <p:nvSpPr>
              <p:cNvPr id="209962" name="Text Box 42"/>
              <p:cNvSpPr txBox="1">
                <a:spLocks noChangeArrowheads="1"/>
              </p:cNvSpPr>
              <p:nvPr/>
            </p:nvSpPr>
            <p:spPr bwMode="auto">
              <a:xfrm>
                <a:off x="2908800" y="2695963"/>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9962" name="Text Box 42"/>
              <p:cNvSpPr txBox="1">
                <a:spLocks noRot="1" noChangeAspect="1" noMove="1" noResize="1" noEditPoints="1" noAdjustHandles="1" noChangeArrowheads="1" noChangeShapeType="1" noTextEdit="1"/>
              </p:cNvSpPr>
              <p:nvPr/>
            </p:nvSpPr>
            <p:spPr bwMode="auto">
              <a:xfrm>
                <a:off x="2908800" y="2695963"/>
                <a:ext cx="277920" cy="537177"/>
              </a:xfrm>
              <a:prstGeom prst="rect">
                <a:avLst/>
              </a:prstGeom>
              <a:blipFill rotWithShape="1">
                <a:blip r:embed="rId3"/>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963" name="Text Box 43"/>
              <p:cNvSpPr txBox="1">
                <a:spLocks noChangeArrowheads="1"/>
              </p:cNvSpPr>
              <p:nvPr/>
            </p:nvSpPr>
            <p:spPr bwMode="auto">
              <a:xfrm>
                <a:off x="3564001" y="3371395"/>
                <a:ext cx="277920" cy="537176"/>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09963" name="Text Box 43"/>
              <p:cNvSpPr txBox="1">
                <a:spLocks noRot="1" noChangeAspect="1" noMove="1" noResize="1" noEditPoints="1" noAdjustHandles="1" noChangeArrowheads="1" noChangeShapeType="1" noTextEdit="1"/>
              </p:cNvSpPr>
              <p:nvPr/>
            </p:nvSpPr>
            <p:spPr bwMode="auto">
              <a:xfrm>
                <a:off x="3564001" y="3371395"/>
                <a:ext cx="277920" cy="537176"/>
              </a:xfrm>
              <a:prstGeom prst="rect">
                <a:avLst/>
              </a:prstGeom>
              <a:blipFill rotWithShape="1">
                <a:blip r:embed="rId4"/>
                <a:stretch>
                  <a:fillRect r="-6222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 Box 47"/>
              <p:cNvSpPr txBox="1">
                <a:spLocks noChangeArrowheads="1"/>
              </p:cNvSpPr>
              <p:nvPr/>
            </p:nvSpPr>
            <p:spPr bwMode="auto">
              <a:xfrm>
                <a:off x="5588641" y="3271303"/>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45" name="Text Box 47"/>
              <p:cNvSpPr txBox="1">
                <a:spLocks noRot="1" noChangeAspect="1" noMove="1" noResize="1" noEditPoints="1" noAdjustHandles="1" noChangeArrowheads="1" noChangeShapeType="1" noTextEdit="1"/>
              </p:cNvSpPr>
              <p:nvPr/>
            </p:nvSpPr>
            <p:spPr bwMode="auto">
              <a:xfrm>
                <a:off x="5588641" y="3271303"/>
                <a:ext cx="277920" cy="537177"/>
              </a:xfrm>
              <a:prstGeom prst="rect">
                <a:avLst/>
              </a:prstGeom>
              <a:blipFill rotWithShape="1">
                <a:blip r:embed="rId5"/>
                <a:stretch>
                  <a:fillRect r="-6222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1091639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Minimum spanning tree</a:t>
            </a:r>
          </a:p>
        </p:txBody>
      </p:sp>
      <p:sp>
        <p:nvSpPr>
          <p:cNvPr id="211971" name="Oval 3"/>
          <p:cNvSpPr>
            <a:spLocks noChangeArrowheads="1"/>
          </p:cNvSpPr>
          <p:nvPr/>
        </p:nvSpPr>
        <p:spPr bwMode="auto">
          <a:xfrm>
            <a:off x="3166560" y="463872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e</a:t>
            </a:r>
          </a:p>
        </p:txBody>
      </p:sp>
      <p:sp>
        <p:nvSpPr>
          <p:cNvPr id="211972" name="Oval 4"/>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h</a:t>
            </a:r>
          </a:p>
        </p:txBody>
      </p:sp>
      <p:sp>
        <p:nvSpPr>
          <p:cNvPr id="211973" name="Oval 5"/>
          <p:cNvSpPr>
            <a:spLocks noChangeArrowheads="1"/>
          </p:cNvSpPr>
          <p:nvPr/>
        </p:nvSpPr>
        <p:spPr bwMode="auto">
          <a:xfrm>
            <a:off x="4508640" y="322017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f</a:t>
            </a:r>
          </a:p>
        </p:txBody>
      </p:sp>
      <p:sp>
        <p:nvSpPr>
          <p:cNvPr id="211974" name="Oval 6"/>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k</a:t>
            </a:r>
          </a:p>
        </p:txBody>
      </p:sp>
      <p:sp>
        <p:nvSpPr>
          <p:cNvPr id="211975" name="Oval 7"/>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i</a:t>
            </a:r>
          </a:p>
        </p:txBody>
      </p:sp>
      <p:sp>
        <p:nvSpPr>
          <p:cNvPr id="211976" name="Oval 8"/>
          <p:cNvSpPr>
            <a:spLocks noChangeArrowheads="1"/>
          </p:cNvSpPr>
          <p:nvPr/>
        </p:nvSpPr>
        <p:spPr bwMode="auto">
          <a:xfrm>
            <a:off x="5522400" y="1418550"/>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g</a:t>
            </a:r>
          </a:p>
        </p:txBody>
      </p:sp>
      <p:sp>
        <p:nvSpPr>
          <p:cNvPr id="211977" name="Oval 9"/>
          <p:cNvSpPr>
            <a:spLocks noChangeArrowheads="1"/>
          </p:cNvSpPr>
          <p:nvPr/>
        </p:nvSpPr>
        <p:spPr bwMode="auto">
          <a:xfrm>
            <a:off x="3417120" y="1741143"/>
            <a:ext cx="62208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d</a:t>
            </a:r>
          </a:p>
        </p:txBody>
      </p:sp>
      <p:sp>
        <p:nvSpPr>
          <p:cNvPr id="211978" name="Oval 10"/>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b</a:t>
            </a:r>
          </a:p>
        </p:txBody>
      </p:sp>
      <p:sp>
        <p:nvSpPr>
          <p:cNvPr id="211979" name="Oval 11"/>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c</a:t>
            </a:r>
          </a:p>
        </p:txBody>
      </p:sp>
      <p:sp>
        <p:nvSpPr>
          <p:cNvPr id="211980" name="Oval 12"/>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a</a:t>
            </a:r>
          </a:p>
        </p:txBody>
      </p:sp>
      <p:sp>
        <p:nvSpPr>
          <p:cNvPr id="211981" name="Oval 13"/>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j</a:t>
            </a:r>
          </a:p>
        </p:txBody>
      </p:sp>
      <p:sp>
        <p:nvSpPr>
          <p:cNvPr id="211982" name="Line 14"/>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3" name="Line 15"/>
          <p:cNvSpPr>
            <a:spLocks noChangeShapeType="1"/>
          </p:cNvSpPr>
          <p:nvPr/>
        </p:nvSpPr>
        <p:spPr bwMode="auto">
          <a:xfrm>
            <a:off x="3732480" y="5108217"/>
            <a:ext cx="145152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4" name="Line 16"/>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5" name="Line 17"/>
          <p:cNvSpPr>
            <a:spLocks noChangeShapeType="1"/>
          </p:cNvSpPr>
          <p:nvPr/>
        </p:nvSpPr>
        <p:spPr bwMode="auto">
          <a:xfrm flipH="1">
            <a:off x="2596321" y="2281199"/>
            <a:ext cx="930240" cy="917377"/>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6" name="Line 18"/>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7" name="Line 19"/>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8" name="Line 20"/>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89" name="Line 21"/>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0" name="Line 22"/>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1" name="Line 23"/>
          <p:cNvSpPr>
            <a:spLocks noChangeShapeType="1"/>
          </p:cNvSpPr>
          <p:nvPr/>
        </p:nvSpPr>
        <p:spPr bwMode="auto">
          <a:xfrm flipV="1">
            <a:off x="5150880" y="3251862"/>
            <a:ext cx="124416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2" name="Line 24"/>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3" name="Line 25"/>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4" name="Line 26"/>
          <p:cNvSpPr>
            <a:spLocks noChangeShapeType="1"/>
          </p:cNvSpPr>
          <p:nvPr/>
        </p:nvSpPr>
        <p:spPr bwMode="auto">
          <a:xfrm>
            <a:off x="6842880" y="3427560"/>
            <a:ext cx="62208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5" name="Line 27"/>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1996" name="Text Box 28"/>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12</a:t>
            </a:r>
          </a:p>
        </p:txBody>
      </p:sp>
      <p:sp>
        <p:nvSpPr>
          <p:cNvPr id="211997" name="Text Box 29"/>
          <p:cNvSpPr txBox="1">
            <a:spLocks noChangeArrowheads="1"/>
          </p:cNvSpPr>
          <p:nvPr/>
        </p:nvSpPr>
        <p:spPr bwMode="auto">
          <a:xfrm>
            <a:off x="1386720" y="361334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0</a:t>
            </a:r>
          </a:p>
        </p:txBody>
      </p:sp>
      <p:sp>
        <p:nvSpPr>
          <p:cNvPr id="211998" name="Text Box 30"/>
          <p:cNvSpPr txBox="1">
            <a:spLocks noChangeArrowheads="1"/>
          </p:cNvSpPr>
          <p:nvPr/>
        </p:nvSpPr>
        <p:spPr bwMode="auto">
          <a:xfrm>
            <a:off x="2734560" y="2396412"/>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5</a:t>
            </a:r>
          </a:p>
        </p:txBody>
      </p:sp>
      <p:sp>
        <p:nvSpPr>
          <p:cNvPr id="211999" name="Text Box 31"/>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8</a:t>
            </a:r>
          </a:p>
        </p:txBody>
      </p:sp>
      <p:sp>
        <p:nvSpPr>
          <p:cNvPr id="212000" name="Text Box 32"/>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a:t>
            </a:r>
          </a:p>
        </p:txBody>
      </p:sp>
      <p:sp>
        <p:nvSpPr>
          <p:cNvPr id="212001" name="Text Box 33"/>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2</a:t>
            </a:r>
          </a:p>
        </p:txBody>
      </p:sp>
      <p:sp>
        <p:nvSpPr>
          <p:cNvPr id="212002" name="Text Box 34"/>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3</a:t>
            </a:r>
          </a:p>
        </p:txBody>
      </p:sp>
      <p:sp>
        <p:nvSpPr>
          <p:cNvPr id="212003" name="Text Box 35"/>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6</a:t>
            </a:r>
          </a:p>
        </p:txBody>
      </p:sp>
      <p:sp>
        <p:nvSpPr>
          <p:cNvPr id="212004" name="Text Box 36"/>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11</a:t>
            </a:r>
          </a:p>
        </p:txBody>
      </p:sp>
      <p:sp>
        <p:nvSpPr>
          <p:cNvPr id="212005" name="Text Box 37"/>
          <p:cNvSpPr txBox="1">
            <a:spLocks noChangeArrowheads="1"/>
          </p:cNvSpPr>
          <p:nvPr/>
        </p:nvSpPr>
        <p:spPr bwMode="auto">
          <a:xfrm>
            <a:off x="7858081" y="4573921"/>
            <a:ext cx="5025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13</a:t>
            </a:r>
          </a:p>
        </p:txBody>
      </p:sp>
      <p:sp>
        <p:nvSpPr>
          <p:cNvPr id="212006" name="Text Box 38"/>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10</a:t>
            </a:r>
          </a:p>
        </p:txBody>
      </p:sp>
      <p:sp>
        <p:nvSpPr>
          <p:cNvPr id="212007" name="Text Box 39"/>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7</a:t>
            </a:r>
          </a:p>
        </p:txBody>
      </p:sp>
      <p:sp>
        <p:nvSpPr>
          <p:cNvPr id="212008" name="Text Box 40"/>
          <p:cNvSpPr txBox="1">
            <a:spLocks noChangeArrowheads="1"/>
          </p:cNvSpPr>
          <p:nvPr/>
        </p:nvSpPr>
        <p:spPr bwMode="auto">
          <a:xfrm>
            <a:off x="5555521" y="2979673"/>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9</a:t>
            </a:r>
          </a:p>
        </p:txBody>
      </p:sp>
      <p:sp>
        <p:nvSpPr>
          <p:cNvPr id="212009" name="Text Box 41"/>
          <p:cNvSpPr txBox="1">
            <a:spLocks noChangeArrowheads="1"/>
          </p:cNvSpPr>
          <p:nvPr/>
        </p:nvSpPr>
        <p:spPr bwMode="auto">
          <a:xfrm>
            <a:off x="4671361" y="149631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4</a:t>
            </a:r>
          </a:p>
        </p:txBody>
      </p:sp>
      <mc:AlternateContent xmlns:mc="http://schemas.openxmlformats.org/markup-compatibility/2006" xmlns:a14="http://schemas.microsoft.com/office/drawing/2010/main">
        <mc:Choice Requires="a14">
          <p:sp>
            <p:nvSpPr>
              <p:cNvPr id="212010" name="Text Box 42"/>
              <p:cNvSpPr txBox="1">
                <a:spLocks noChangeArrowheads="1"/>
              </p:cNvSpPr>
              <p:nvPr/>
            </p:nvSpPr>
            <p:spPr bwMode="auto">
              <a:xfrm>
                <a:off x="3939840" y="2695963"/>
                <a:ext cx="277920" cy="537177"/>
              </a:xfrm>
              <a:prstGeom prst="rect">
                <a:avLst/>
              </a:prstGeom>
              <a:noFill/>
              <a:ln>
                <a:noFill/>
              </a:ln>
              <a:effectLst/>
              <a:extLst>
                <a:ext uri="{909E8E84-426E-40DD-AFC4-6F175D3DCCD1}">
                  <a14:hiddenFill>
                    <a:solidFill>
                      <a:srgbClr val="FFFFFF"/>
                    </a:solidFill>
                  </a14:hiddenFill>
                </a:ext>
                <a:ext uri="{91240B29-F687-4F45-9708-019B960494DF}">
                  <a14:hiddenLine w="36720">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8293" tIns="111877" rIns="98293" bIns="57474"/>
              <a:lstStyle/>
              <a:p>
                <a:pPr>
                  <a:lnSpc>
                    <a:spcPct val="83000"/>
                  </a:lnSpc>
                </a:pPr>
                <a14:m>
                  <m:oMathPara xmlns:m="http://schemas.openxmlformats.org/officeDocument/2006/math">
                    <m:oMathParaPr>
                      <m:jc m:val="centerGroup"/>
                    </m:oMathParaPr>
                    <m:oMath xmlns:m="http://schemas.openxmlformats.org/officeDocument/2006/math">
                      <m:r>
                        <a:rPr lang="en-US" sz="2500" b="0" i="1" smtClean="0">
                          <a:solidFill>
                            <a:srgbClr val="0000FF"/>
                          </a:solidFill>
                          <a:latin typeface="Cambria Math"/>
                        </a:rPr>
                        <m:t>∞</m:t>
                      </m:r>
                    </m:oMath>
                  </m:oMathPara>
                </a14:m>
                <a:endParaRPr lang="en-US" sz="2500" b="0" dirty="0" smtClean="0">
                  <a:solidFill>
                    <a:srgbClr val="0000FF"/>
                  </a:solidFill>
                  <a:latin typeface="Symbol" pitchFamily="18" charset="2"/>
                </a:endParaRPr>
              </a:p>
              <a:p>
                <a:pPr>
                  <a:lnSpc>
                    <a:spcPct val="83000"/>
                  </a:lnSpc>
                </a:pPr>
                <a:endParaRPr lang="en-US" sz="2500" dirty="0">
                  <a:solidFill>
                    <a:srgbClr val="0000FF"/>
                  </a:solidFill>
                  <a:latin typeface="Symbol" pitchFamily="18" charset="2"/>
                </a:endParaRPr>
              </a:p>
            </p:txBody>
          </p:sp>
        </mc:Choice>
        <mc:Fallback xmlns="">
          <p:sp>
            <p:nvSpPr>
              <p:cNvPr id="212010" name="Text Box 42"/>
              <p:cNvSpPr txBox="1">
                <a:spLocks noRot="1" noChangeAspect="1" noMove="1" noResize="1" noEditPoints="1" noAdjustHandles="1" noChangeArrowheads="1" noChangeShapeType="1" noTextEdit="1"/>
              </p:cNvSpPr>
              <p:nvPr/>
            </p:nvSpPr>
            <p:spPr bwMode="auto">
              <a:xfrm>
                <a:off x="3939840" y="2695963"/>
                <a:ext cx="277920" cy="537177"/>
              </a:xfrm>
              <a:prstGeom prst="rect">
                <a:avLst/>
              </a:prstGeom>
              <a:blipFill rotWithShape="1">
                <a:blip r:embed="rId3"/>
                <a:stretch>
                  <a:fillRect r="-608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72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4950659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Minimum spanning tree</a:t>
            </a:r>
          </a:p>
        </p:txBody>
      </p:sp>
      <p:sp>
        <p:nvSpPr>
          <p:cNvPr id="214019" name="Oval 3"/>
          <p:cNvSpPr>
            <a:spLocks noChangeArrowheads="1"/>
          </p:cNvSpPr>
          <p:nvPr/>
        </p:nvSpPr>
        <p:spPr bwMode="auto">
          <a:xfrm>
            <a:off x="3166560" y="463872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e</a:t>
            </a:r>
          </a:p>
        </p:txBody>
      </p:sp>
      <p:sp>
        <p:nvSpPr>
          <p:cNvPr id="214020" name="Oval 4"/>
          <p:cNvSpPr>
            <a:spLocks noChangeArrowheads="1"/>
          </p:cNvSpPr>
          <p:nvPr/>
        </p:nvSpPr>
        <p:spPr bwMode="auto">
          <a:xfrm>
            <a:off x="5163840" y="545673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h</a:t>
            </a:r>
          </a:p>
        </p:txBody>
      </p:sp>
      <p:sp>
        <p:nvSpPr>
          <p:cNvPr id="214021" name="Oval 5"/>
          <p:cNvSpPr>
            <a:spLocks noChangeArrowheads="1"/>
          </p:cNvSpPr>
          <p:nvPr/>
        </p:nvSpPr>
        <p:spPr bwMode="auto">
          <a:xfrm>
            <a:off x="4508640" y="3220178"/>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f</a:t>
            </a:r>
          </a:p>
        </p:txBody>
      </p:sp>
      <p:sp>
        <p:nvSpPr>
          <p:cNvPr id="214022" name="Oval 6"/>
          <p:cNvSpPr>
            <a:spLocks noChangeArrowheads="1"/>
          </p:cNvSpPr>
          <p:nvPr/>
        </p:nvSpPr>
        <p:spPr bwMode="auto">
          <a:xfrm>
            <a:off x="8055360" y="3460684"/>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k</a:t>
            </a:r>
          </a:p>
        </p:txBody>
      </p:sp>
      <p:sp>
        <p:nvSpPr>
          <p:cNvPr id="214023" name="Oval 7"/>
          <p:cNvSpPr>
            <a:spLocks noChangeArrowheads="1"/>
          </p:cNvSpPr>
          <p:nvPr/>
        </p:nvSpPr>
        <p:spPr bwMode="auto">
          <a:xfrm>
            <a:off x="6395040" y="2816936"/>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i</a:t>
            </a:r>
          </a:p>
        </p:txBody>
      </p:sp>
      <p:sp>
        <p:nvSpPr>
          <p:cNvPr id="214024" name="Oval 8"/>
          <p:cNvSpPr>
            <a:spLocks noChangeArrowheads="1"/>
          </p:cNvSpPr>
          <p:nvPr/>
        </p:nvSpPr>
        <p:spPr bwMode="auto">
          <a:xfrm>
            <a:off x="5522400" y="1418550"/>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g</a:t>
            </a:r>
          </a:p>
        </p:txBody>
      </p:sp>
      <p:sp>
        <p:nvSpPr>
          <p:cNvPr id="214025" name="Oval 9"/>
          <p:cNvSpPr>
            <a:spLocks noChangeArrowheads="1"/>
          </p:cNvSpPr>
          <p:nvPr/>
        </p:nvSpPr>
        <p:spPr bwMode="auto">
          <a:xfrm>
            <a:off x="3417120" y="1741143"/>
            <a:ext cx="622080" cy="6322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00"/>
                </a:solidFill>
              </a:rPr>
              <a:t>d</a:t>
            </a:r>
          </a:p>
        </p:txBody>
      </p:sp>
      <p:sp>
        <p:nvSpPr>
          <p:cNvPr id="214026" name="Oval 10"/>
          <p:cNvSpPr>
            <a:spLocks noChangeArrowheads="1"/>
          </p:cNvSpPr>
          <p:nvPr/>
        </p:nvSpPr>
        <p:spPr bwMode="auto">
          <a:xfrm>
            <a:off x="666720" y="4213883"/>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b</a:t>
            </a:r>
          </a:p>
        </p:txBody>
      </p:sp>
      <p:sp>
        <p:nvSpPr>
          <p:cNvPr id="214027" name="Oval 11"/>
          <p:cNvSpPr>
            <a:spLocks noChangeArrowheads="1"/>
          </p:cNvSpPr>
          <p:nvPr/>
        </p:nvSpPr>
        <p:spPr bwMode="auto">
          <a:xfrm>
            <a:off x="2073600" y="3089125"/>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c</a:t>
            </a:r>
          </a:p>
        </p:txBody>
      </p:sp>
      <p:sp>
        <p:nvSpPr>
          <p:cNvPr id="214028" name="Oval 12"/>
          <p:cNvSpPr>
            <a:spLocks noChangeArrowheads="1"/>
          </p:cNvSpPr>
          <p:nvPr/>
        </p:nvSpPr>
        <p:spPr bwMode="auto">
          <a:xfrm>
            <a:off x="938880" y="1703699"/>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a</a:t>
            </a:r>
          </a:p>
        </p:txBody>
      </p:sp>
      <p:sp>
        <p:nvSpPr>
          <p:cNvPr id="214029" name="Oval 13"/>
          <p:cNvSpPr>
            <a:spLocks noChangeArrowheads="1"/>
          </p:cNvSpPr>
          <p:nvPr/>
        </p:nvSpPr>
        <p:spPr bwMode="auto">
          <a:xfrm>
            <a:off x="7257600" y="5160062"/>
            <a:ext cx="622080" cy="62214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p>
            <a:pPr algn="ctr"/>
            <a:r>
              <a:rPr lang="en-US" sz="2500">
                <a:solidFill>
                  <a:srgbClr val="0000FF"/>
                </a:solidFill>
              </a:rPr>
              <a:t>j</a:t>
            </a:r>
          </a:p>
        </p:txBody>
      </p:sp>
      <p:sp>
        <p:nvSpPr>
          <p:cNvPr id="214030" name="Line 14"/>
          <p:cNvSpPr>
            <a:spLocks noChangeShapeType="1"/>
          </p:cNvSpPr>
          <p:nvPr/>
        </p:nvSpPr>
        <p:spPr bwMode="auto">
          <a:xfrm>
            <a:off x="1451520" y="2281200"/>
            <a:ext cx="720000" cy="894334"/>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1" name="Line 15"/>
          <p:cNvSpPr>
            <a:spLocks noChangeShapeType="1"/>
          </p:cNvSpPr>
          <p:nvPr/>
        </p:nvSpPr>
        <p:spPr bwMode="auto">
          <a:xfrm>
            <a:off x="3732480" y="5108217"/>
            <a:ext cx="1451520" cy="524215"/>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2" name="Line 16"/>
          <p:cNvSpPr>
            <a:spLocks noChangeShapeType="1"/>
          </p:cNvSpPr>
          <p:nvPr/>
        </p:nvSpPr>
        <p:spPr bwMode="auto">
          <a:xfrm flipV="1">
            <a:off x="1244160" y="3590298"/>
            <a:ext cx="894240" cy="76616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3" name="Line 17"/>
          <p:cNvSpPr>
            <a:spLocks noChangeShapeType="1"/>
          </p:cNvSpPr>
          <p:nvPr/>
        </p:nvSpPr>
        <p:spPr bwMode="auto">
          <a:xfrm flipH="1">
            <a:off x="2596321" y="2281199"/>
            <a:ext cx="930240" cy="917377"/>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4" name="Line 18"/>
          <p:cNvSpPr>
            <a:spLocks noChangeShapeType="1"/>
          </p:cNvSpPr>
          <p:nvPr/>
        </p:nvSpPr>
        <p:spPr bwMode="auto">
          <a:xfrm flipV="1">
            <a:off x="3525120" y="2344567"/>
            <a:ext cx="207360" cy="2284080"/>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5" name="Line 19"/>
          <p:cNvSpPr>
            <a:spLocks noChangeShapeType="1"/>
          </p:cNvSpPr>
          <p:nvPr/>
        </p:nvSpPr>
        <p:spPr bwMode="auto">
          <a:xfrm flipH="1" flipV="1">
            <a:off x="2563200" y="3645023"/>
            <a:ext cx="722880" cy="10930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6" name="Line 20"/>
          <p:cNvSpPr>
            <a:spLocks noChangeShapeType="1"/>
          </p:cNvSpPr>
          <p:nvPr/>
        </p:nvSpPr>
        <p:spPr bwMode="auto">
          <a:xfrm flipH="1">
            <a:off x="3731041" y="3732872"/>
            <a:ext cx="832320" cy="103690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7" name="Line 21"/>
          <p:cNvSpPr>
            <a:spLocks noChangeShapeType="1"/>
          </p:cNvSpPr>
          <p:nvPr/>
        </p:nvSpPr>
        <p:spPr bwMode="auto">
          <a:xfrm flipH="1" flipV="1">
            <a:off x="3938401" y="2279760"/>
            <a:ext cx="624960" cy="1039789"/>
          </a:xfrm>
          <a:prstGeom prst="line">
            <a:avLst/>
          </a:prstGeom>
          <a:noFill/>
          <a:ln w="36720">
            <a:solidFill>
              <a:srgbClr val="0000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8" name="Line 22"/>
          <p:cNvSpPr>
            <a:spLocks noChangeShapeType="1"/>
          </p:cNvSpPr>
          <p:nvPr/>
        </p:nvSpPr>
        <p:spPr bwMode="auto">
          <a:xfrm flipV="1">
            <a:off x="4049280" y="1800189"/>
            <a:ext cx="145152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39" name="Line 23"/>
          <p:cNvSpPr>
            <a:spLocks noChangeShapeType="1"/>
          </p:cNvSpPr>
          <p:nvPr/>
        </p:nvSpPr>
        <p:spPr bwMode="auto">
          <a:xfrm flipV="1">
            <a:off x="5150880" y="3251862"/>
            <a:ext cx="1244160" cy="210262"/>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40" name="Line 24"/>
          <p:cNvSpPr>
            <a:spLocks noChangeShapeType="1"/>
          </p:cNvSpPr>
          <p:nvPr/>
        </p:nvSpPr>
        <p:spPr bwMode="auto">
          <a:xfrm>
            <a:off x="7017120" y="3253302"/>
            <a:ext cx="1036800" cy="414764"/>
          </a:xfrm>
          <a:prstGeom prst="line">
            <a:avLst/>
          </a:prstGeom>
          <a:noFill/>
          <a:ln w="3672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41" name="Line 25"/>
          <p:cNvSpPr>
            <a:spLocks noChangeShapeType="1"/>
          </p:cNvSpPr>
          <p:nvPr/>
        </p:nvSpPr>
        <p:spPr bwMode="auto">
          <a:xfrm flipV="1">
            <a:off x="5806080" y="5533061"/>
            <a:ext cx="1451520" cy="210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42" name="Line 26"/>
          <p:cNvSpPr>
            <a:spLocks noChangeShapeType="1"/>
          </p:cNvSpPr>
          <p:nvPr/>
        </p:nvSpPr>
        <p:spPr bwMode="auto">
          <a:xfrm>
            <a:off x="6842880" y="3427560"/>
            <a:ext cx="622080" cy="1756984"/>
          </a:xfrm>
          <a:prstGeom prst="line">
            <a:avLst/>
          </a:prstGeom>
          <a:noFill/>
          <a:ln w="36720">
            <a:solidFill>
              <a:srgbClr val="0000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43" name="Line 27"/>
          <p:cNvSpPr>
            <a:spLocks noChangeShapeType="1"/>
          </p:cNvSpPr>
          <p:nvPr/>
        </p:nvSpPr>
        <p:spPr bwMode="auto">
          <a:xfrm flipV="1">
            <a:off x="7672321" y="4081389"/>
            <a:ext cx="557280" cy="11045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14044" name="Text Box 28"/>
          <p:cNvSpPr txBox="1">
            <a:spLocks noChangeArrowheads="1"/>
          </p:cNvSpPr>
          <p:nvPr/>
        </p:nvSpPr>
        <p:spPr bwMode="auto">
          <a:xfrm>
            <a:off x="1735201" y="2357528"/>
            <a:ext cx="5025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12</a:t>
            </a:r>
          </a:p>
        </p:txBody>
      </p:sp>
      <p:sp>
        <p:nvSpPr>
          <p:cNvPr id="214045" name="Text Box 29"/>
          <p:cNvSpPr txBox="1">
            <a:spLocks noChangeArrowheads="1"/>
          </p:cNvSpPr>
          <p:nvPr/>
        </p:nvSpPr>
        <p:spPr bwMode="auto">
          <a:xfrm>
            <a:off x="1386720" y="361334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0</a:t>
            </a:r>
          </a:p>
        </p:txBody>
      </p:sp>
      <p:sp>
        <p:nvSpPr>
          <p:cNvPr id="214046" name="Text Box 30"/>
          <p:cNvSpPr txBox="1">
            <a:spLocks noChangeArrowheads="1"/>
          </p:cNvSpPr>
          <p:nvPr/>
        </p:nvSpPr>
        <p:spPr bwMode="auto">
          <a:xfrm>
            <a:off x="2734560" y="2396412"/>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5</a:t>
            </a:r>
          </a:p>
        </p:txBody>
      </p:sp>
      <p:sp>
        <p:nvSpPr>
          <p:cNvPr id="214047" name="Text Box 31"/>
          <p:cNvSpPr txBox="1">
            <a:spLocks noChangeArrowheads="1"/>
          </p:cNvSpPr>
          <p:nvPr/>
        </p:nvSpPr>
        <p:spPr bwMode="auto">
          <a:xfrm>
            <a:off x="2630880" y="409435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8</a:t>
            </a:r>
          </a:p>
        </p:txBody>
      </p:sp>
      <p:sp>
        <p:nvSpPr>
          <p:cNvPr id="214048" name="Text Box 32"/>
          <p:cNvSpPr txBox="1">
            <a:spLocks noChangeArrowheads="1"/>
          </p:cNvSpPr>
          <p:nvPr/>
        </p:nvSpPr>
        <p:spPr bwMode="auto">
          <a:xfrm>
            <a:off x="3362400" y="31755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a:t>
            </a:r>
          </a:p>
        </p:txBody>
      </p:sp>
      <p:sp>
        <p:nvSpPr>
          <p:cNvPr id="214049" name="Text Box 33"/>
          <p:cNvSpPr txBox="1">
            <a:spLocks noChangeArrowheads="1"/>
          </p:cNvSpPr>
          <p:nvPr/>
        </p:nvSpPr>
        <p:spPr bwMode="auto">
          <a:xfrm>
            <a:off x="4255200" y="2564910"/>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2</a:t>
            </a:r>
          </a:p>
        </p:txBody>
      </p:sp>
      <p:sp>
        <p:nvSpPr>
          <p:cNvPr id="214050" name="Text Box 34"/>
          <p:cNvSpPr txBox="1">
            <a:spLocks noChangeArrowheads="1"/>
          </p:cNvSpPr>
          <p:nvPr/>
        </p:nvSpPr>
        <p:spPr bwMode="auto">
          <a:xfrm>
            <a:off x="4125600" y="4126034"/>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3</a:t>
            </a:r>
          </a:p>
        </p:txBody>
      </p:sp>
      <p:sp>
        <p:nvSpPr>
          <p:cNvPr id="214051" name="Text Box 35"/>
          <p:cNvSpPr txBox="1">
            <a:spLocks noChangeArrowheads="1"/>
          </p:cNvSpPr>
          <p:nvPr/>
        </p:nvSpPr>
        <p:spPr bwMode="auto">
          <a:xfrm>
            <a:off x="4354561" y="5599308"/>
            <a:ext cx="3441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6</a:t>
            </a:r>
          </a:p>
        </p:txBody>
      </p:sp>
      <p:sp>
        <p:nvSpPr>
          <p:cNvPr id="214052" name="Text Box 36"/>
          <p:cNvSpPr txBox="1">
            <a:spLocks noChangeArrowheads="1"/>
          </p:cNvSpPr>
          <p:nvPr/>
        </p:nvSpPr>
        <p:spPr bwMode="auto">
          <a:xfrm>
            <a:off x="6287041" y="5229190"/>
            <a:ext cx="488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11</a:t>
            </a:r>
          </a:p>
        </p:txBody>
      </p:sp>
      <p:sp>
        <p:nvSpPr>
          <p:cNvPr id="214053" name="Text Box 37"/>
          <p:cNvSpPr txBox="1">
            <a:spLocks noChangeArrowheads="1"/>
          </p:cNvSpPr>
          <p:nvPr/>
        </p:nvSpPr>
        <p:spPr bwMode="auto">
          <a:xfrm>
            <a:off x="7858081" y="4573921"/>
            <a:ext cx="50256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13</a:t>
            </a:r>
          </a:p>
        </p:txBody>
      </p:sp>
      <p:sp>
        <p:nvSpPr>
          <p:cNvPr id="214054" name="Text Box 38"/>
          <p:cNvSpPr txBox="1">
            <a:spLocks noChangeArrowheads="1"/>
          </p:cNvSpPr>
          <p:nvPr/>
        </p:nvSpPr>
        <p:spPr bwMode="auto">
          <a:xfrm>
            <a:off x="7411680" y="3057442"/>
            <a:ext cx="50544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10</a:t>
            </a:r>
          </a:p>
        </p:txBody>
      </p:sp>
      <p:sp>
        <p:nvSpPr>
          <p:cNvPr id="214055" name="Text Box 39"/>
          <p:cNvSpPr txBox="1">
            <a:spLocks noChangeArrowheads="1"/>
          </p:cNvSpPr>
          <p:nvPr/>
        </p:nvSpPr>
        <p:spPr bwMode="auto">
          <a:xfrm>
            <a:off x="6809760" y="4126034"/>
            <a:ext cx="41472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p>
            <a:r>
              <a:rPr lang="en-US" sz="2500">
                <a:solidFill>
                  <a:srgbClr val="000000"/>
                </a:solidFill>
              </a:rPr>
              <a:t>7</a:t>
            </a:r>
          </a:p>
        </p:txBody>
      </p:sp>
      <p:sp>
        <p:nvSpPr>
          <p:cNvPr id="214056" name="Text Box 40"/>
          <p:cNvSpPr txBox="1">
            <a:spLocks noChangeArrowheads="1"/>
          </p:cNvSpPr>
          <p:nvPr/>
        </p:nvSpPr>
        <p:spPr bwMode="auto">
          <a:xfrm>
            <a:off x="5555521" y="2979673"/>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9</a:t>
            </a:r>
          </a:p>
        </p:txBody>
      </p:sp>
      <p:sp>
        <p:nvSpPr>
          <p:cNvPr id="214057" name="Text Box 41"/>
          <p:cNvSpPr txBox="1">
            <a:spLocks noChangeArrowheads="1"/>
          </p:cNvSpPr>
          <p:nvPr/>
        </p:nvSpPr>
        <p:spPr bwMode="auto">
          <a:xfrm>
            <a:off x="4671361" y="1496318"/>
            <a:ext cx="34416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p>
            <a:r>
              <a:rPr lang="en-US" sz="2500">
                <a:solidFill>
                  <a:srgbClr val="000000"/>
                </a:solidFill>
              </a:rPr>
              <a:t>4</a:t>
            </a:r>
          </a:p>
        </p:txBody>
      </p:sp>
    </p:spTree>
    <p:extLst>
      <p:ext uri="{BB962C8B-B14F-4D97-AF65-F5344CB8AC3E}">
        <p14:creationId xmlns:p14="http://schemas.microsoft.com/office/powerpoint/2010/main" val="18978068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24800" y="0"/>
            <a:ext cx="8229600" cy="1142040"/>
          </a:xfrm>
        </p:spPr>
        <p:txBody>
          <a:bodyPr/>
          <a:lstStyle/>
          <a:p>
            <a:r>
              <a:rPr lang="en-US"/>
              <a:t>Proof, Analysis</a:t>
            </a:r>
          </a:p>
        </p:txBody>
      </p:sp>
      <mc:AlternateContent xmlns:mc="http://schemas.openxmlformats.org/markup-compatibility/2006" xmlns:a14="http://schemas.microsoft.com/office/drawing/2010/main">
        <mc:Choice Requires="a14">
          <p:sp>
            <p:nvSpPr>
              <p:cNvPr id="177155" name="Rectangle 3"/>
              <p:cNvSpPr>
                <a:spLocks noGrp="1" noChangeArrowheads="1"/>
              </p:cNvSpPr>
              <p:nvPr>
                <p:ph type="body" idx="1"/>
              </p:nvPr>
            </p:nvSpPr>
            <p:spPr>
              <a:xfrm>
                <a:off x="381601" y="1371600"/>
                <a:ext cx="8533440" cy="5104760"/>
              </a:xfrm>
            </p:spPr>
            <p:txBody>
              <a:bodyPr/>
              <a:lstStyle/>
              <a:p>
                <a:pPr>
                  <a:lnSpc>
                    <a:spcPct val="80000"/>
                  </a:lnSpc>
                  <a:buSzPct val="45000"/>
                  <a:buFont typeface="Wingdings" pitchFamily="2" charset="2"/>
                  <a:buChar char=""/>
                </a:pPr>
                <a:r>
                  <a:rPr lang="en-US" sz="2500" dirty="0" smtClean="0">
                    <a:solidFill>
                      <a:srgbClr val="990000"/>
                    </a:solidFill>
                  </a:rPr>
                  <a:t>Proof:</a:t>
                </a:r>
              </a:p>
              <a:p>
                <a:pPr lvl="1">
                  <a:lnSpc>
                    <a:spcPct val="80000"/>
                  </a:lnSpc>
                  <a:buSzPct val="45000"/>
                  <a:buFont typeface="Wingdings" pitchFamily="2" charset="2"/>
                  <a:buChar char=""/>
                </a:pPr>
                <a:r>
                  <a:rPr lang="en-US" sz="2200" dirty="0"/>
                  <a:t>Uses invariants.</a:t>
                </a:r>
              </a:p>
              <a:p>
                <a:pPr lvl="1">
                  <a:lnSpc>
                    <a:spcPct val="80000"/>
                  </a:lnSpc>
                  <a:buSzPct val="45000"/>
                  <a:buFont typeface="Wingdings" pitchFamily="2" charset="2"/>
                  <a:buChar char=""/>
                </a:pPr>
                <a:r>
                  <a:rPr lang="en-US" sz="2200" dirty="0"/>
                  <a:t>Long and complicated because the algorithm is complicated, lots of multi-part invariants.</a:t>
                </a:r>
              </a:p>
              <a:p>
                <a:pPr>
                  <a:lnSpc>
                    <a:spcPct val="80000"/>
                  </a:lnSpc>
                  <a:buSzPct val="45000"/>
                  <a:buFont typeface="Wingdings" pitchFamily="2" charset="2"/>
                  <a:buChar char=""/>
                </a:pPr>
                <a:r>
                  <a:rPr lang="en-US" sz="2500" dirty="0">
                    <a:solidFill>
                      <a:srgbClr val="990000"/>
                    </a:solidFill>
                  </a:rPr>
                  <a:t>Time complexity:  </a:t>
                </a:r>
                <a14:m>
                  <m:oMath xmlns:m="http://schemas.openxmlformats.org/officeDocument/2006/math">
                    <m:r>
                      <a:rPr lang="en-US" sz="2500" i="1" dirty="0" smtClean="0">
                        <a:latin typeface="Cambria Math"/>
                      </a:rPr>
                      <m:t>𝑂</m:t>
                    </m:r>
                    <m:r>
                      <a:rPr lang="en-US" sz="2500" i="1" dirty="0" smtClean="0">
                        <a:latin typeface="Cambria Math"/>
                      </a:rPr>
                      <m:t>(</m:t>
                    </m:r>
                    <m:r>
                      <a:rPr lang="en-US" sz="2500" i="1" dirty="0" smtClean="0">
                        <a:latin typeface="Cambria Math"/>
                      </a:rPr>
                      <m:t>𝑛</m:t>
                    </m:r>
                    <m:r>
                      <a:rPr lang="en-US" sz="2500" i="1" dirty="0" smtClean="0">
                        <a:latin typeface="Cambria Math"/>
                      </a:rPr>
                      <m:t> </m:t>
                    </m:r>
                    <m:r>
                      <m:rPr>
                        <m:sty m:val="p"/>
                      </m:rPr>
                      <a:rPr lang="en-US" sz="2500" i="1" dirty="0" smtClean="0">
                        <a:latin typeface="Cambria Math"/>
                      </a:rPr>
                      <m:t>log</m:t>
                    </m:r>
                    <m:r>
                      <a:rPr lang="en-US" sz="2500" i="1" dirty="0" smtClean="0">
                        <a:latin typeface="Cambria Math"/>
                      </a:rPr>
                      <m:t>⁡</m:t>
                    </m:r>
                    <m:r>
                      <a:rPr lang="en-US" sz="2500" i="1" dirty="0" smtClean="0">
                        <a:latin typeface="Cambria Math"/>
                      </a:rPr>
                      <m:t>𝑛</m:t>
                    </m:r>
                    <m:r>
                      <a:rPr lang="en-US" sz="2500" i="1" dirty="0" smtClean="0">
                        <a:latin typeface="Cambria Math"/>
                      </a:rPr>
                      <m:t>)</m:t>
                    </m:r>
                  </m:oMath>
                </a14:m>
                <a:endParaRPr lang="en-US" sz="2500" dirty="0"/>
              </a:p>
              <a:p>
                <a:pPr lvl="1">
                  <a:lnSpc>
                    <a:spcPct val="80000"/>
                  </a:lnSpc>
                  <a:buSzPct val="75000"/>
                  <a:buFont typeface="Symbol" pitchFamily="18" charset="2"/>
                  <a:buChar char=""/>
                </a:pPr>
                <a14:m>
                  <m:oMath xmlns:m="http://schemas.openxmlformats.org/officeDocument/2006/math">
                    <m:r>
                      <a:rPr lang="en-US" sz="2200" i="1" dirty="0" smtClean="0">
                        <a:latin typeface="Cambria Math"/>
                      </a:rPr>
                      <m:t>𝑛</m:t>
                    </m:r>
                  </m:oMath>
                </a14:m>
                <a:r>
                  <a:rPr lang="en-US" sz="2200" dirty="0"/>
                  <a:t> rounds for each level</a:t>
                </a:r>
              </a:p>
              <a:p>
                <a:pPr lvl="1">
                  <a:lnSpc>
                    <a:spcPct val="80000"/>
                  </a:lnSpc>
                  <a:buSzPct val="75000"/>
                  <a:buFont typeface="Symbol" pitchFamily="18" charset="2"/>
                  <a:buChar char=""/>
                </a:pPr>
                <a14:m>
                  <m:oMath xmlns:m="http://schemas.openxmlformats.org/officeDocument/2006/math">
                    <m:r>
                      <m:rPr>
                        <m:sty m:val="p"/>
                      </m:rPr>
                      <a:rPr lang="en-US" sz="2200" i="1" dirty="0" smtClean="0">
                        <a:latin typeface="Cambria Math"/>
                      </a:rPr>
                      <m:t>log</m:t>
                    </m:r>
                    <m:r>
                      <a:rPr lang="en-US" sz="2200" i="1" dirty="0" smtClean="0">
                        <a:latin typeface="Cambria Math"/>
                      </a:rPr>
                      <m:t>⁡</m:t>
                    </m:r>
                    <m:r>
                      <a:rPr lang="en-US" sz="2200" i="1" dirty="0" smtClean="0">
                        <a:latin typeface="Cambria Math"/>
                      </a:rPr>
                      <m:t>𝑛</m:t>
                    </m:r>
                    <m:r>
                      <a:rPr lang="en-US" sz="2200" i="1" dirty="0" smtClean="0">
                        <a:latin typeface="Cambria Math"/>
                      </a:rPr>
                      <m:t> </m:t>
                    </m:r>
                  </m:oMath>
                </a14:m>
                <a:r>
                  <a:rPr lang="en-US" sz="2200" dirty="0"/>
                  <a:t>levels, because there are </a:t>
                </a:r>
                <a14:m>
                  <m:oMath xmlns:m="http://schemas.openxmlformats.org/officeDocument/2006/math">
                    <m:r>
                      <a:rPr lang="en-US" sz="2200" i="1" dirty="0" smtClean="0">
                        <a:latin typeface="Cambria Math"/>
                        <a:sym typeface="Symbol" pitchFamily="18" charset="2"/>
                      </a:rPr>
                      <m:t> 2</m:t>
                    </m:r>
                    <m:r>
                      <a:rPr lang="en-US" sz="2200" i="1" baseline="30000" dirty="0">
                        <a:latin typeface="Cambria Math"/>
                        <a:sym typeface="Symbol" pitchFamily="18" charset="2"/>
                      </a:rPr>
                      <m:t>𝑘</m:t>
                    </m:r>
                    <m:r>
                      <a:rPr lang="en-US" sz="2200" i="1" dirty="0">
                        <a:latin typeface="Cambria Math"/>
                        <a:sym typeface="Symbol" pitchFamily="18" charset="2"/>
                      </a:rPr>
                      <m:t> </m:t>
                    </m:r>
                  </m:oMath>
                </a14:m>
                <a:r>
                  <a:rPr lang="en-US" sz="2200" dirty="0">
                    <a:sym typeface="Symbol" pitchFamily="18" charset="2"/>
                  </a:rPr>
                  <a:t>nodes in each level </a:t>
                </a:r>
                <a14:m>
                  <m:oMath xmlns:m="http://schemas.openxmlformats.org/officeDocument/2006/math">
                    <m:r>
                      <a:rPr lang="en-US" sz="2200" i="1" dirty="0" smtClean="0">
                        <a:latin typeface="Cambria Math"/>
                        <a:sym typeface="Symbol" pitchFamily="18" charset="2"/>
                      </a:rPr>
                      <m:t>𝑘</m:t>
                    </m:r>
                  </m:oMath>
                </a14:m>
                <a:r>
                  <a:rPr lang="en-US" sz="2200" dirty="0">
                    <a:sym typeface="Symbol" pitchFamily="18" charset="2"/>
                  </a:rPr>
                  <a:t> component.</a:t>
                </a:r>
              </a:p>
              <a:p>
                <a:pPr>
                  <a:lnSpc>
                    <a:spcPct val="80000"/>
                  </a:lnSpc>
                  <a:buSzPct val="45000"/>
                  <a:buFont typeface="Wingdings" pitchFamily="2" charset="2"/>
                  <a:buChar char=""/>
                </a:pPr>
                <a:r>
                  <a:rPr lang="en-US" sz="2500" dirty="0">
                    <a:solidFill>
                      <a:srgbClr val="990000"/>
                    </a:solidFill>
                  </a:rPr>
                  <a:t>Messages:  </a:t>
                </a:r>
                <a14:m>
                  <m:oMath xmlns:m="http://schemas.openxmlformats.org/officeDocument/2006/math">
                    <m:r>
                      <a:rPr lang="en-US" sz="2500" i="1" dirty="0" smtClean="0">
                        <a:latin typeface="Cambria Math"/>
                      </a:rPr>
                      <m:t>𝑂</m:t>
                    </m:r>
                    <m:d>
                      <m:dPr>
                        <m:ctrlPr>
                          <a:rPr lang="en-US" sz="2500" i="1" dirty="0" smtClean="0">
                            <a:latin typeface="Cambria Math"/>
                          </a:rPr>
                        </m:ctrlPr>
                      </m:dPr>
                      <m:e>
                        <m:d>
                          <m:dPr>
                            <m:ctrlPr>
                              <a:rPr lang="en-US" sz="2500" i="1" dirty="0" smtClean="0">
                                <a:latin typeface="Cambria Math"/>
                              </a:rPr>
                            </m:ctrlPr>
                          </m:dPr>
                          <m:e>
                            <m:r>
                              <a:rPr lang="en-US" sz="2500" i="1" dirty="0" smtClean="0">
                                <a:latin typeface="Cambria Math"/>
                              </a:rPr>
                              <m:t>𝑛</m:t>
                            </m:r>
                            <m:r>
                              <a:rPr lang="en-US" sz="2500" i="1" dirty="0" smtClean="0">
                                <a:latin typeface="Cambria Math"/>
                              </a:rPr>
                              <m:t> + </m:t>
                            </m:r>
                            <m:d>
                              <m:dPr>
                                <m:begChr m:val="|"/>
                                <m:endChr m:val="|"/>
                                <m:ctrlPr>
                                  <a:rPr lang="en-US" sz="2500" i="1" dirty="0" smtClean="0">
                                    <a:latin typeface="Cambria Math"/>
                                  </a:rPr>
                                </m:ctrlPr>
                              </m:dPr>
                              <m:e>
                                <m:r>
                                  <a:rPr lang="en-US" sz="2500" i="1" dirty="0" smtClean="0">
                                    <a:latin typeface="Cambria Math"/>
                                  </a:rPr>
                                  <m:t>𝐸</m:t>
                                </m:r>
                              </m:e>
                            </m:d>
                          </m:e>
                        </m:d>
                        <m:func>
                          <m:funcPr>
                            <m:ctrlPr>
                              <a:rPr lang="en-US" sz="2500" i="1" dirty="0" smtClean="0">
                                <a:latin typeface="Cambria Math"/>
                              </a:rPr>
                            </m:ctrlPr>
                          </m:funcPr>
                          <m:fName>
                            <m:r>
                              <m:rPr>
                                <m:sty m:val="p"/>
                              </m:rPr>
                              <a:rPr lang="en-US" sz="2500" i="0" dirty="0" smtClean="0">
                                <a:latin typeface="Cambria Math"/>
                              </a:rPr>
                              <m:t>log</m:t>
                            </m:r>
                          </m:fName>
                          <m:e>
                            <m:r>
                              <a:rPr lang="en-US" sz="2500" i="1" dirty="0" smtClean="0">
                                <a:latin typeface="Cambria Math"/>
                              </a:rPr>
                              <m:t>𝑛</m:t>
                            </m:r>
                          </m:e>
                        </m:func>
                      </m:e>
                    </m:d>
                  </m:oMath>
                </a14:m>
                <a:endParaRPr lang="en-US" sz="2500" dirty="0" smtClean="0"/>
              </a:p>
              <a:p>
                <a:pPr lvl="1">
                  <a:lnSpc>
                    <a:spcPct val="80000"/>
                  </a:lnSpc>
                  <a:buSzPct val="75000"/>
                  <a:buFont typeface="Symbol" pitchFamily="18" charset="2"/>
                  <a:buChar char=""/>
                </a:pPr>
                <a:r>
                  <a:rPr lang="en-US" sz="2200" dirty="0" smtClean="0"/>
                  <a:t>Naïve analysis.</a:t>
                </a:r>
              </a:p>
              <a:p>
                <a:pPr lvl="1">
                  <a:lnSpc>
                    <a:spcPct val="80000"/>
                  </a:lnSpc>
                  <a:buSzPct val="75000"/>
                  <a:buFont typeface="Symbol" pitchFamily="18" charset="2"/>
                  <a:buChar char=""/>
                </a:pPr>
                <a:r>
                  <a:rPr lang="en-US" sz="2200" dirty="0" smtClean="0"/>
                  <a:t>At </a:t>
                </a:r>
                <a:r>
                  <a:rPr lang="en-US" sz="2200" dirty="0"/>
                  <a:t>each level,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𝑛</m:t>
                    </m:r>
                    <m:r>
                      <a:rPr lang="en-US" sz="2200" i="1" dirty="0" smtClean="0">
                        <a:latin typeface="Cambria Math"/>
                      </a:rPr>
                      <m:t>) </m:t>
                    </m:r>
                  </m:oMath>
                </a14:m>
                <a:r>
                  <a:rPr lang="en-US" sz="2200" dirty="0"/>
                  <a:t>messages </a:t>
                </a:r>
                <a:r>
                  <a:rPr lang="en-US" sz="2200" dirty="0" smtClean="0"/>
                  <a:t>are sent </a:t>
                </a:r>
                <a:r>
                  <a:rPr lang="en-US" sz="2200" dirty="0"/>
                  <a:t>on tree edges,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𝐸</m:t>
                    </m:r>
                    <m:r>
                      <a:rPr lang="en-US" sz="2200" i="1" dirty="0" smtClean="0">
                        <a:latin typeface="Cambria Math"/>
                      </a:rPr>
                      <m:t>|) </m:t>
                    </m:r>
                  </m:oMath>
                </a14:m>
                <a:r>
                  <a:rPr lang="en-US" sz="2200" dirty="0"/>
                  <a:t>messages </a:t>
                </a:r>
                <a:r>
                  <a:rPr lang="en-US" sz="2200" dirty="0" smtClean="0"/>
                  <a:t>for </a:t>
                </a:r>
                <a:r>
                  <a:rPr lang="en-US" sz="2200" dirty="0"/>
                  <a:t>all the test messages and their responses.</a:t>
                </a:r>
              </a:p>
              <a:p>
                <a:pPr>
                  <a:lnSpc>
                    <a:spcPct val="80000"/>
                  </a:lnSpc>
                  <a:buSzPct val="45000"/>
                  <a:buFont typeface="Wingdings" pitchFamily="2" charset="2"/>
                  <a:buChar char=""/>
                </a:pPr>
                <a:r>
                  <a:rPr lang="en-US" sz="2600" dirty="0" smtClean="0"/>
                  <a:t>Can do better:  </a:t>
                </a:r>
                <a14:m>
                  <m:oMath xmlns:m="http://schemas.openxmlformats.org/officeDocument/2006/math">
                    <m:r>
                      <a:rPr lang="en-US" sz="2500" i="1" dirty="0" smtClean="0">
                        <a:latin typeface="Cambria Math"/>
                      </a:rPr>
                      <m:t>𝑂</m:t>
                    </m:r>
                    <m:r>
                      <a:rPr lang="en-US" sz="2500" i="1" dirty="0" smtClean="0">
                        <a:latin typeface="Cambria Math"/>
                      </a:rPr>
                      <m:t>(</m:t>
                    </m:r>
                    <m:r>
                      <a:rPr lang="en-US" sz="2500" i="1" dirty="0" smtClean="0">
                        <a:latin typeface="Cambria Math"/>
                      </a:rPr>
                      <m:t>𝑛</m:t>
                    </m:r>
                    <m:r>
                      <a:rPr lang="en-US" sz="2500" i="1" dirty="0" smtClean="0">
                        <a:latin typeface="Cambria Math"/>
                      </a:rPr>
                      <m:t> </m:t>
                    </m:r>
                    <m:r>
                      <m:rPr>
                        <m:sty m:val="p"/>
                      </m:rPr>
                      <a:rPr lang="en-US" sz="2500" i="1" dirty="0">
                        <a:latin typeface="Cambria Math"/>
                      </a:rPr>
                      <m:t>log</m:t>
                    </m:r>
                    <m:r>
                      <a:rPr lang="en-US" sz="2500" i="1" dirty="0">
                        <a:latin typeface="Cambria Math"/>
                      </a:rPr>
                      <m:t>⁡</m:t>
                    </m:r>
                    <m:r>
                      <a:rPr lang="en-US" sz="2500" i="1" dirty="0">
                        <a:latin typeface="Cambria Math"/>
                      </a:rPr>
                      <m:t>𝑛</m:t>
                    </m:r>
                    <m:r>
                      <a:rPr lang="en-US" sz="2500" i="1" dirty="0">
                        <a:latin typeface="Cambria Math"/>
                      </a:rPr>
                      <m:t> + |</m:t>
                    </m:r>
                    <m:r>
                      <a:rPr lang="en-US" sz="2500" i="1" dirty="0">
                        <a:latin typeface="Cambria Math"/>
                      </a:rPr>
                      <m:t>𝐸</m:t>
                    </m:r>
                    <m:r>
                      <a:rPr lang="en-US" sz="2500" i="1" dirty="0">
                        <a:latin typeface="Cambria Math"/>
                      </a:rPr>
                      <m:t>|)</m:t>
                    </m:r>
                  </m:oMath>
                </a14:m>
                <a:endParaRPr lang="en-US" sz="2500" dirty="0"/>
              </a:p>
            </p:txBody>
          </p:sp>
        </mc:Choice>
        <mc:Fallback xmlns="">
          <p:sp>
            <p:nvSpPr>
              <p:cNvPr id="177155" name="Rectangle 3"/>
              <p:cNvSpPr>
                <a:spLocks noGrp="1" noRot="1" noChangeAspect="1" noMove="1" noResize="1" noEditPoints="1" noAdjustHandles="1" noChangeArrowheads="1" noChangeShapeType="1" noTextEdit="1"/>
              </p:cNvSpPr>
              <p:nvPr>
                <p:ph type="body" idx="1"/>
              </p:nvPr>
            </p:nvSpPr>
            <p:spPr>
              <a:xfrm>
                <a:off x="381601" y="1371600"/>
                <a:ext cx="8533440" cy="5104760"/>
              </a:xfrm>
              <a:blipFill rotWithShape="1">
                <a:blip r:embed="rId3"/>
                <a:stretch>
                  <a:fillRect t="-2151" r="-1644"/>
                </a:stretch>
              </a:blipFill>
            </p:spPr>
            <p:txBody>
              <a:bodyPr/>
              <a:lstStyle/>
              <a:p>
                <a:r>
                  <a:rPr lang="en-US">
                    <a:noFill/>
                  </a:rPr>
                  <a:t> </a:t>
                </a:r>
              </a:p>
            </p:txBody>
          </p:sp>
        </mc:Fallback>
      </mc:AlternateContent>
    </p:spTree>
    <p:extLst>
      <p:ext uri="{BB962C8B-B14F-4D97-AF65-F5344CB8AC3E}">
        <p14:creationId xmlns:p14="http://schemas.microsoft.com/office/powerpoint/2010/main" val="221364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71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15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715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7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4800" y="0"/>
            <a:ext cx="8229600" cy="1142040"/>
          </a:xfrm>
        </p:spPr>
        <p:txBody>
          <a:bodyPr/>
          <a:lstStyle/>
          <a:p>
            <a:r>
              <a:rPr lang="en-US" dirty="0" smtClean="0"/>
              <a:t>Message Complexity Bound</a:t>
            </a:r>
            <a:endParaRPr lang="en-US" dirty="0"/>
          </a:p>
        </p:txBody>
      </p:sp>
      <mc:AlternateContent xmlns:mc="http://schemas.openxmlformats.org/markup-compatibility/2006" xmlns:a14="http://schemas.microsoft.com/office/drawing/2010/main">
        <mc:Choice Requires="a14">
          <p:sp>
            <p:nvSpPr>
              <p:cNvPr id="195587" name="Rectangle 3"/>
              <p:cNvSpPr>
                <a:spLocks noGrp="1" noChangeArrowheads="1"/>
              </p:cNvSpPr>
              <p:nvPr>
                <p:ph type="body" idx="1"/>
              </p:nvPr>
            </p:nvSpPr>
            <p:spPr>
              <a:xfrm>
                <a:off x="381601" y="1147801"/>
                <a:ext cx="8533440" cy="5328559"/>
              </a:xfrm>
            </p:spPr>
            <p:txBody>
              <a:bodyPr/>
              <a:lstStyle/>
              <a:p>
                <a:pPr>
                  <a:buSzPct val="45000"/>
                  <a:buFont typeface="Wingdings" pitchFamily="2" charset="2"/>
                  <a:buChar char=""/>
                </a:pPr>
                <a:r>
                  <a:rPr lang="en-US" sz="2500" dirty="0" smtClean="0">
                    <a:solidFill>
                      <a:srgbClr val="990000"/>
                    </a:solidFill>
                  </a:rPr>
                  <a:t>Messages</a:t>
                </a:r>
                <a:r>
                  <a:rPr lang="en-US" sz="2500" dirty="0">
                    <a:solidFill>
                      <a:srgbClr val="990000"/>
                    </a:solidFill>
                  </a:rPr>
                  <a:t>:  </a:t>
                </a:r>
                <a14:m>
                  <m:oMath xmlns:m="http://schemas.openxmlformats.org/officeDocument/2006/math">
                    <m:r>
                      <a:rPr lang="en-US" sz="2500" i="1" dirty="0" smtClean="0">
                        <a:latin typeface="Cambria Math"/>
                      </a:rPr>
                      <m:t>𝑂</m:t>
                    </m:r>
                    <m:r>
                      <a:rPr lang="en-US" sz="2500" i="1" dirty="0" smtClean="0">
                        <a:latin typeface="Cambria Math"/>
                      </a:rPr>
                      <m:t>( (</m:t>
                    </m:r>
                    <m:r>
                      <a:rPr lang="en-US" sz="2500" i="1" dirty="0" smtClean="0">
                        <a:latin typeface="Cambria Math"/>
                      </a:rPr>
                      <m:t>𝑛</m:t>
                    </m:r>
                    <m:r>
                      <a:rPr lang="en-US" sz="2500" i="1" dirty="0" smtClean="0">
                        <a:latin typeface="Cambria Math"/>
                      </a:rPr>
                      <m:t> + |</m:t>
                    </m:r>
                    <m:r>
                      <a:rPr lang="en-US" sz="2500" i="1" dirty="0" smtClean="0">
                        <a:latin typeface="Cambria Math"/>
                      </a:rPr>
                      <m:t>𝐸</m:t>
                    </m:r>
                    <m:r>
                      <a:rPr lang="en-US" sz="2500" i="1" dirty="0" smtClean="0">
                        <a:latin typeface="Cambria Math"/>
                      </a:rPr>
                      <m:t>|) </m:t>
                    </m:r>
                    <m:r>
                      <m:rPr>
                        <m:sty m:val="p"/>
                      </m:rPr>
                      <a:rPr lang="en-US" sz="2500" i="1" dirty="0" smtClean="0">
                        <a:latin typeface="Cambria Math"/>
                      </a:rPr>
                      <m:t>log</m:t>
                    </m:r>
                    <m:r>
                      <a:rPr lang="en-US" sz="2500" i="1" dirty="0" smtClean="0">
                        <a:latin typeface="Cambria Math"/>
                      </a:rPr>
                      <m:t>⁡</m:t>
                    </m:r>
                    <m:r>
                      <a:rPr lang="en-US" sz="2500" i="1" dirty="0" smtClean="0">
                        <a:latin typeface="Cambria Math"/>
                      </a:rPr>
                      <m:t>𝑛</m:t>
                    </m:r>
                    <m:r>
                      <a:rPr lang="en-US" sz="2500" i="1" dirty="0" smtClean="0">
                        <a:latin typeface="Cambria Math"/>
                      </a:rPr>
                      <m:t>)</m:t>
                    </m:r>
                  </m:oMath>
                </a14:m>
                <a:endParaRPr lang="en-US" sz="2500" dirty="0"/>
              </a:p>
              <a:p>
                <a:pPr lvl="1">
                  <a:buSzPct val="75000"/>
                  <a:buFont typeface="Symbol" pitchFamily="18" charset="2"/>
                  <a:buChar char=""/>
                </a:pPr>
                <a:r>
                  <a:rPr lang="en-US" sz="2200" dirty="0"/>
                  <a:t>At each level,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𝑛</m:t>
                    </m:r>
                    <m:r>
                      <a:rPr lang="en-US" sz="2200" i="1" dirty="0" smtClean="0">
                        <a:latin typeface="Cambria Math"/>
                      </a:rPr>
                      <m:t>)</m:t>
                    </m:r>
                  </m:oMath>
                </a14:m>
                <a:r>
                  <a:rPr lang="en-US" sz="2200" dirty="0"/>
                  <a:t> messages sent on tree edges,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𝐸</m:t>
                    </m:r>
                    <m:r>
                      <a:rPr lang="en-US" sz="2200" i="1" dirty="0" smtClean="0">
                        <a:latin typeface="Cambria Math"/>
                      </a:rPr>
                      <m:t>|) </m:t>
                    </m:r>
                  </m:oMath>
                </a14:m>
                <a:r>
                  <a:rPr lang="en-US" sz="2200" dirty="0"/>
                  <a:t>messages overall for all the </a:t>
                </a:r>
                <a14:m>
                  <m:oMath xmlns:m="http://schemas.openxmlformats.org/officeDocument/2006/math">
                    <m:r>
                      <a:rPr lang="en-US" sz="2200" i="1" dirty="0" smtClean="0">
                        <a:solidFill>
                          <a:schemeClr val="accent2">
                            <a:lumMod val="75000"/>
                          </a:schemeClr>
                        </a:solidFill>
                        <a:latin typeface="Cambria Math"/>
                      </a:rPr>
                      <m:t>𝑡𝑒𝑠𝑡</m:t>
                    </m:r>
                    <m:r>
                      <a:rPr lang="en-US" sz="2200" i="1" dirty="0" smtClean="0">
                        <a:solidFill>
                          <a:schemeClr val="accent2">
                            <a:lumMod val="75000"/>
                          </a:schemeClr>
                        </a:solidFill>
                        <a:latin typeface="Cambria Math"/>
                      </a:rPr>
                      <m:t> </m:t>
                    </m:r>
                  </m:oMath>
                </a14:m>
                <a:r>
                  <a:rPr lang="en-US" sz="2200" dirty="0"/>
                  <a:t>messages and their responses.</a:t>
                </a:r>
              </a:p>
              <a:p>
                <a:pPr>
                  <a:buSzPct val="45000"/>
                  <a:buFont typeface="Wingdings" pitchFamily="2" charset="2"/>
                  <a:buChar char=""/>
                </a:pPr>
                <a:r>
                  <a:rPr lang="en-US" sz="2500" dirty="0">
                    <a:solidFill>
                      <a:srgbClr val="990000"/>
                    </a:solidFill>
                  </a:rPr>
                  <a:t>Messages:  </a:t>
                </a:r>
                <a14:m>
                  <m:oMath xmlns:m="http://schemas.openxmlformats.org/officeDocument/2006/math">
                    <m:r>
                      <a:rPr lang="en-US" sz="2500" i="1" dirty="0" smtClean="0">
                        <a:latin typeface="Cambria Math"/>
                      </a:rPr>
                      <m:t>𝑂</m:t>
                    </m:r>
                    <m:r>
                      <a:rPr lang="en-US" sz="2500" i="1" dirty="0" smtClean="0">
                        <a:latin typeface="Cambria Math"/>
                      </a:rPr>
                      <m:t>(</m:t>
                    </m:r>
                    <m:r>
                      <a:rPr lang="en-US" sz="2500" i="1" dirty="0" smtClean="0">
                        <a:latin typeface="Cambria Math"/>
                      </a:rPr>
                      <m:t>𝑛</m:t>
                    </m:r>
                    <m:r>
                      <a:rPr lang="en-US" sz="2500" i="1" dirty="0" smtClean="0">
                        <a:latin typeface="Cambria Math"/>
                      </a:rPr>
                      <m:t> </m:t>
                    </m:r>
                    <m:r>
                      <m:rPr>
                        <m:sty m:val="p"/>
                      </m:rPr>
                      <a:rPr lang="en-US" sz="2500" i="1" dirty="0" smtClean="0">
                        <a:latin typeface="Cambria Math"/>
                      </a:rPr>
                      <m:t>log</m:t>
                    </m:r>
                    <m:r>
                      <a:rPr lang="en-US" sz="2500" i="1" dirty="0" smtClean="0">
                        <a:latin typeface="Cambria Math"/>
                      </a:rPr>
                      <m:t>⁡</m:t>
                    </m:r>
                    <m:r>
                      <a:rPr lang="en-US" sz="2500" i="1" dirty="0" smtClean="0">
                        <a:latin typeface="Cambria Math"/>
                      </a:rPr>
                      <m:t>𝑛</m:t>
                    </m:r>
                    <m:r>
                      <a:rPr lang="en-US" sz="2500" i="1" dirty="0" smtClean="0">
                        <a:latin typeface="Cambria Math"/>
                      </a:rPr>
                      <m:t> + |</m:t>
                    </m:r>
                    <m:r>
                      <a:rPr lang="en-US" sz="2500" i="1" dirty="0" smtClean="0">
                        <a:latin typeface="Cambria Math"/>
                      </a:rPr>
                      <m:t>𝐸</m:t>
                    </m:r>
                    <m:r>
                      <a:rPr lang="en-US" sz="2500" i="1" dirty="0" smtClean="0">
                        <a:latin typeface="Cambria Math"/>
                      </a:rPr>
                      <m:t>|)</m:t>
                    </m:r>
                  </m:oMath>
                </a14:m>
                <a:endParaRPr lang="en-US" sz="2500" dirty="0"/>
              </a:p>
              <a:p>
                <a:pPr lvl="1">
                  <a:buSzPct val="75000"/>
                  <a:buFont typeface="Symbol" pitchFamily="18" charset="2"/>
                  <a:buChar char=""/>
                </a:pPr>
                <a:r>
                  <a:rPr lang="en-US" sz="2200" dirty="0"/>
                  <a:t>A surprising, significant reduction.</a:t>
                </a:r>
              </a:p>
              <a:p>
                <a:pPr lvl="1">
                  <a:buSzPct val="75000"/>
                  <a:buFont typeface="Symbol" pitchFamily="18" charset="2"/>
                  <a:buChar char=""/>
                </a:pPr>
                <a:r>
                  <a:rPr lang="en-US" sz="2200" dirty="0"/>
                  <a:t>Trick also works in the asynchronous setting.</a:t>
                </a:r>
              </a:p>
              <a:p>
                <a:pPr lvl="1">
                  <a:buSzPct val="75000"/>
                  <a:buFont typeface="Symbol" pitchFamily="18" charset="2"/>
                  <a:buChar char=""/>
                </a:pPr>
                <a:r>
                  <a:rPr lang="en-US" sz="2200" dirty="0"/>
                  <a:t>Has implications for other problems, such as leader election.</a:t>
                </a:r>
              </a:p>
              <a:p>
                <a:pPr>
                  <a:buSzPct val="45000"/>
                  <a:buFont typeface="Wingdings" pitchFamily="2" charset="2"/>
                  <a:buNone/>
                </a:pPr>
                <a:endParaRPr lang="en-US" sz="2200" dirty="0">
                  <a:solidFill>
                    <a:srgbClr val="990000"/>
                  </a:solidFill>
                </a:endParaRPr>
              </a:p>
              <a:p>
                <a:pPr>
                  <a:buSzPct val="75000"/>
                  <a:buFont typeface="Symbol" pitchFamily="18" charset="2"/>
                  <a:buChar char=""/>
                </a:pPr>
                <a:endParaRPr lang="en-US" sz="2200" dirty="0"/>
              </a:p>
            </p:txBody>
          </p:sp>
        </mc:Choice>
        <mc:Fallback xmlns="">
          <p:sp>
            <p:nvSpPr>
              <p:cNvPr id="195587" name="Rectangle 3"/>
              <p:cNvSpPr>
                <a:spLocks noGrp="1" noRot="1" noChangeAspect="1" noMove="1" noResize="1" noEditPoints="1" noAdjustHandles="1" noChangeArrowheads="1" noChangeShapeType="1" noTextEdit="1"/>
              </p:cNvSpPr>
              <p:nvPr>
                <p:ph type="body" idx="1"/>
              </p:nvPr>
            </p:nvSpPr>
            <p:spPr>
              <a:xfrm>
                <a:off x="381601" y="1147801"/>
                <a:ext cx="8533440" cy="5328559"/>
              </a:xfrm>
              <a:blipFill rotWithShape="1">
                <a:blip r:embed="rId3"/>
                <a:stretch>
                  <a:fillRect t="-801" r="-1287"/>
                </a:stretch>
              </a:blipFill>
            </p:spPr>
            <p:txBody>
              <a:bodyPr/>
              <a:lstStyle/>
              <a:p>
                <a:r>
                  <a:rPr lang="en-US">
                    <a:noFill/>
                  </a:rPr>
                  <a:t> </a:t>
                </a:r>
              </a:p>
            </p:txBody>
          </p:sp>
        </mc:Fallback>
      </mc:AlternateContent>
    </p:spTree>
    <p:extLst>
      <p:ext uri="{BB962C8B-B14F-4D97-AF65-F5344CB8AC3E}">
        <p14:creationId xmlns:p14="http://schemas.microsoft.com/office/powerpoint/2010/main" val="1274708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5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5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8178" name="Rectangle 2"/>
              <p:cNvSpPr>
                <a:spLocks noGrp="1" noChangeArrowheads="1"/>
              </p:cNvSpPr>
              <p:nvPr>
                <p:ph type="title"/>
              </p:nvPr>
            </p:nvSpPr>
            <p:spPr>
              <a:xfrm>
                <a:off x="365760" y="0"/>
                <a:ext cx="8397240" cy="1219200"/>
              </a:xfrm>
            </p:spPr>
            <p:txBody>
              <a:bodyPr>
                <a:normAutofit/>
              </a:bodyPr>
              <a:lstStyle/>
              <a:p>
                <a14:m>
                  <m:oMath xmlns:m="http://schemas.openxmlformats.org/officeDocument/2006/math">
                    <m:r>
                      <a:rPr lang="en-US" sz="4000" i="1" dirty="0" smtClean="0">
                        <a:latin typeface="Cambria Math"/>
                      </a:rPr>
                      <m:t>𝑂</m:t>
                    </m:r>
                    <m:r>
                      <a:rPr lang="en-US" sz="4000" i="1" dirty="0" smtClean="0">
                        <a:latin typeface="Cambria Math"/>
                      </a:rPr>
                      <m:t>(</m:t>
                    </m:r>
                    <m:r>
                      <a:rPr lang="en-US" sz="4000" i="1" dirty="0" smtClean="0">
                        <a:latin typeface="Cambria Math"/>
                      </a:rPr>
                      <m:t>𝑛</m:t>
                    </m:r>
                    <m:r>
                      <a:rPr lang="en-US" sz="4000" i="1" dirty="0" smtClean="0">
                        <a:latin typeface="Cambria Math"/>
                      </a:rPr>
                      <m:t> </m:t>
                    </m:r>
                    <m:r>
                      <m:rPr>
                        <m:sty m:val="p"/>
                      </m:rPr>
                      <a:rPr lang="en-US" sz="4000" i="1" dirty="0" smtClean="0">
                        <a:latin typeface="Cambria Math"/>
                      </a:rPr>
                      <m:t>log</m:t>
                    </m:r>
                    <m:r>
                      <a:rPr lang="en-US" sz="4000" i="1" dirty="0" smtClean="0">
                        <a:latin typeface="Cambria Math"/>
                      </a:rPr>
                      <m:t>⁡</m:t>
                    </m:r>
                    <m:r>
                      <a:rPr lang="en-US" sz="4000" i="1" dirty="0" smtClean="0">
                        <a:latin typeface="Cambria Math"/>
                      </a:rPr>
                      <m:t>𝑛</m:t>
                    </m:r>
                    <m:r>
                      <a:rPr lang="en-US" sz="4000" i="1" dirty="0" smtClean="0">
                        <a:latin typeface="Cambria Math"/>
                      </a:rPr>
                      <m:t>+|</m:t>
                    </m:r>
                    <m:r>
                      <a:rPr lang="en-US" sz="4000" i="1" dirty="0" smtClean="0">
                        <a:latin typeface="Cambria Math"/>
                      </a:rPr>
                      <m:t>𝐸</m:t>
                    </m:r>
                    <m:r>
                      <a:rPr lang="en-US" sz="4000" i="1" dirty="0" smtClean="0">
                        <a:latin typeface="Cambria Math"/>
                      </a:rPr>
                      <m:t>|) </m:t>
                    </m:r>
                  </m:oMath>
                </a14:m>
                <a:r>
                  <a:rPr lang="en-US" sz="4000" dirty="0"/>
                  <a:t>message complexity</a:t>
                </a:r>
              </a:p>
            </p:txBody>
          </p:sp>
        </mc:Choice>
        <mc:Fallback xmlns="">
          <p:sp>
            <p:nvSpPr>
              <p:cNvPr id="178178" name="Rectangle 2"/>
              <p:cNvSpPr>
                <a:spLocks noGrp="1" noRot="1" noChangeAspect="1" noMove="1" noResize="1" noEditPoints="1" noAdjustHandles="1" noChangeArrowheads="1" noChangeShapeType="1" noTextEdit="1"/>
              </p:cNvSpPr>
              <p:nvPr>
                <p:ph type="title"/>
              </p:nvPr>
            </p:nvSpPr>
            <p:spPr>
              <a:xfrm>
                <a:off x="365760" y="0"/>
                <a:ext cx="8397240" cy="1219200"/>
              </a:xfr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179" name="Rectangle 3"/>
              <p:cNvSpPr>
                <a:spLocks noGrp="1" noChangeArrowheads="1"/>
              </p:cNvSpPr>
              <p:nvPr>
                <p:ph type="body" idx="1"/>
              </p:nvPr>
            </p:nvSpPr>
            <p:spPr>
              <a:xfrm>
                <a:off x="381601" y="1216928"/>
                <a:ext cx="8457599" cy="5391926"/>
              </a:xfrm>
            </p:spPr>
            <p:txBody>
              <a:bodyPr/>
              <a:lstStyle/>
              <a:p>
                <a:pPr>
                  <a:lnSpc>
                    <a:spcPct val="90000"/>
                  </a:lnSpc>
                </a:pPr>
                <a:r>
                  <a:rPr lang="en-US" sz="2200" dirty="0"/>
                  <a:t>Each process </a:t>
                </a:r>
                <a14:m>
                  <m:oMath xmlns:m="http://schemas.openxmlformats.org/officeDocument/2006/math">
                    <m:r>
                      <a:rPr lang="en-US" sz="2200" i="1" dirty="0" smtClean="0">
                        <a:latin typeface="Cambria Math"/>
                      </a:rPr>
                      <m:t>𝑖</m:t>
                    </m:r>
                    <m:r>
                      <a:rPr lang="en-US" sz="2200" i="1" dirty="0" smtClean="0">
                        <a:latin typeface="Cambria Math"/>
                      </a:rPr>
                      <m:t> </m:t>
                    </m:r>
                  </m:oMath>
                </a14:m>
                <a:r>
                  <a:rPr lang="en-US" sz="2200" dirty="0" smtClean="0"/>
                  <a:t>marks </a:t>
                </a:r>
                <a:r>
                  <a:rPr lang="en-US" sz="2200" dirty="0"/>
                  <a:t>its incident edges as </a:t>
                </a:r>
                <a14:m>
                  <m:oMath xmlns:m="http://schemas.openxmlformats.org/officeDocument/2006/math">
                    <m:r>
                      <a:rPr lang="en-US" sz="2200" i="1" dirty="0" smtClean="0">
                        <a:solidFill>
                          <a:srgbClr val="990000"/>
                        </a:solidFill>
                        <a:latin typeface="Cambria Math"/>
                      </a:rPr>
                      <m:t>𝑟𝑒𝑗𝑒𝑐𝑡𝑒𝑑</m:t>
                    </m:r>
                  </m:oMath>
                </a14:m>
                <a:r>
                  <a:rPr lang="en-US" sz="2200" dirty="0">
                    <a:solidFill>
                      <a:srgbClr val="990000"/>
                    </a:solidFill>
                  </a:rPr>
                  <a:t> </a:t>
                </a:r>
                <a:r>
                  <a:rPr lang="en-US" sz="2200" dirty="0"/>
                  <a:t>when they are first discovered to lead to the same component; no need to retest them.</a:t>
                </a:r>
              </a:p>
              <a:p>
                <a:pPr>
                  <a:lnSpc>
                    <a:spcPct val="90000"/>
                  </a:lnSpc>
                </a:pPr>
                <a:r>
                  <a:rPr lang="en-US" sz="2200" dirty="0"/>
                  <a:t>At each level, </a:t>
                </a:r>
                <a:r>
                  <a:rPr lang="en-US" sz="2200" dirty="0" smtClean="0"/>
                  <a:t>process </a:t>
                </a:r>
                <a14:m>
                  <m:oMath xmlns:m="http://schemas.openxmlformats.org/officeDocument/2006/math">
                    <m:r>
                      <a:rPr lang="en-US" sz="2200" i="1" dirty="0" smtClean="0">
                        <a:latin typeface="Cambria Math"/>
                      </a:rPr>
                      <m:t>𝑖</m:t>
                    </m:r>
                    <m:r>
                      <a:rPr lang="en-US" sz="2200" i="1" dirty="0" smtClean="0">
                        <a:latin typeface="Cambria Math"/>
                      </a:rPr>
                      <m:t> </m:t>
                    </m:r>
                  </m:oMath>
                </a14:m>
                <a:r>
                  <a:rPr lang="en-US" sz="2200" dirty="0" smtClean="0"/>
                  <a:t>tests </a:t>
                </a:r>
                <a:r>
                  <a:rPr lang="en-US" sz="2200" dirty="0"/>
                  <a:t>candidate edges one </a:t>
                </a:r>
                <a:r>
                  <a:rPr lang="en-US" sz="2200" dirty="0" smtClean="0"/>
                  <a:t>at </a:t>
                </a:r>
                <a:r>
                  <a:rPr lang="en-US" sz="2200" dirty="0"/>
                  <a:t>a time, in order of increasing weight, until it finds the first one that leads outside the component (or until it exhausts the candidates).</a:t>
                </a:r>
              </a:p>
              <a:p>
                <a:pPr>
                  <a:lnSpc>
                    <a:spcPct val="90000"/>
                  </a:lnSpc>
                </a:pPr>
                <a:r>
                  <a:rPr lang="en-US" sz="2200" dirty="0"/>
                  <a:t>Rejects all edges that are found to lead to same component.</a:t>
                </a:r>
              </a:p>
              <a:p>
                <a:pPr>
                  <a:lnSpc>
                    <a:spcPct val="90000"/>
                  </a:lnSpc>
                </a:pPr>
                <a:r>
                  <a:rPr lang="en-US" sz="2200" dirty="0"/>
                  <a:t>At next level, resumes where it left off.</a:t>
                </a:r>
              </a:p>
              <a:p>
                <a:pPr>
                  <a:lnSpc>
                    <a:spcPct val="90000"/>
                  </a:lnSpc>
                </a:pPr>
                <a14:m>
                  <m:oMath xmlns:m="http://schemas.openxmlformats.org/officeDocument/2006/math">
                    <m:r>
                      <a:rPr lang="en-US" sz="2200" i="1" dirty="0" smtClean="0">
                        <a:solidFill>
                          <a:srgbClr val="990000"/>
                        </a:solidFill>
                        <a:latin typeface="Cambria Math"/>
                      </a:rPr>
                      <m:t>𝑂</m:t>
                    </m:r>
                    <m:r>
                      <a:rPr lang="en-US" sz="2200" i="1" dirty="0" smtClean="0">
                        <a:solidFill>
                          <a:srgbClr val="990000"/>
                        </a:solidFill>
                        <a:latin typeface="Cambria Math"/>
                      </a:rPr>
                      <m:t>(</m:t>
                    </m:r>
                    <m:r>
                      <a:rPr lang="en-US" sz="2200" i="1" dirty="0" smtClean="0">
                        <a:solidFill>
                          <a:srgbClr val="990000"/>
                        </a:solidFill>
                        <a:latin typeface="Cambria Math"/>
                      </a:rPr>
                      <m:t>𝑛</m:t>
                    </m:r>
                    <m:r>
                      <a:rPr lang="en-US" sz="2200" i="1" dirty="0" smtClean="0">
                        <a:solidFill>
                          <a:srgbClr val="990000"/>
                        </a:solidFill>
                        <a:latin typeface="Cambria Math"/>
                      </a:rPr>
                      <m:t> </m:t>
                    </m:r>
                    <m:r>
                      <m:rPr>
                        <m:sty m:val="p"/>
                      </m:rPr>
                      <a:rPr lang="en-US" sz="2200" i="1" dirty="0" smtClean="0">
                        <a:solidFill>
                          <a:srgbClr val="990000"/>
                        </a:solidFill>
                        <a:latin typeface="Cambria Math"/>
                      </a:rPr>
                      <m:t>log</m:t>
                    </m:r>
                    <m:r>
                      <a:rPr lang="en-US" sz="2200" i="1" dirty="0" smtClean="0">
                        <a:solidFill>
                          <a:srgbClr val="990000"/>
                        </a:solidFill>
                        <a:latin typeface="Cambria Math"/>
                      </a:rPr>
                      <m:t>⁡</m:t>
                    </m:r>
                    <m:r>
                      <a:rPr lang="en-US" sz="2200" i="1" dirty="0" smtClean="0">
                        <a:solidFill>
                          <a:srgbClr val="990000"/>
                        </a:solidFill>
                        <a:latin typeface="Cambria Math"/>
                      </a:rPr>
                      <m:t>𝑛</m:t>
                    </m:r>
                    <m:r>
                      <a:rPr lang="en-US" sz="2200" i="1" dirty="0" smtClean="0">
                        <a:solidFill>
                          <a:srgbClr val="990000"/>
                        </a:solidFill>
                        <a:latin typeface="Cambria Math"/>
                      </a:rPr>
                      <m:t> + |</m:t>
                    </m:r>
                    <m:r>
                      <a:rPr lang="en-US" sz="2200" i="1" dirty="0" smtClean="0">
                        <a:solidFill>
                          <a:srgbClr val="990000"/>
                        </a:solidFill>
                        <a:latin typeface="Cambria Math"/>
                      </a:rPr>
                      <m:t>𝐸</m:t>
                    </m:r>
                    <m:r>
                      <a:rPr lang="en-US" sz="2200" i="1" dirty="0" smtClean="0">
                        <a:solidFill>
                          <a:srgbClr val="990000"/>
                        </a:solidFill>
                        <a:latin typeface="Cambria Math"/>
                      </a:rPr>
                      <m:t>|) </m:t>
                    </m:r>
                  </m:oMath>
                </a14:m>
                <a:r>
                  <a:rPr lang="en-US" sz="2200" dirty="0">
                    <a:solidFill>
                      <a:srgbClr val="990000"/>
                    </a:solidFill>
                  </a:rPr>
                  <a:t>bound:</a:t>
                </a:r>
              </a:p>
              <a:p>
                <a:pPr lvl="1">
                  <a:lnSpc>
                    <a:spcPct val="90000"/>
                  </a:lnSpc>
                </a:pPr>
                <a14:m>
                  <m:oMath xmlns:m="http://schemas.openxmlformats.org/officeDocument/2006/math">
                    <m:r>
                      <a:rPr lang="en-US" sz="1800" i="1" dirty="0" smtClean="0">
                        <a:latin typeface="Cambria Math"/>
                      </a:rPr>
                      <m:t>𝑂</m:t>
                    </m:r>
                    <m:r>
                      <a:rPr lang="en-US" sz="1800" i="1" dirty="0" smtClean="0">
                        <a:latin typeface="Cambria Math"/>
                      </a:rPr>
                      <m:t>(</m:t>
                    </m:r>
                    <m:r>
                      <a:rPr lang="en-US" sz="1800" i="1" dirty="0" smtClean="0">
                        <a:latin typeface="Cambria Math"/>
                      </a:rPr>
                      <m:t>𝑛</m:t>
                    </m:r>
                    <m:r>
                      <a:rPr lang="en-US" sz="1800" i="1" dirty="0" smtClean="0">
                        <a:latin typeface="Cambria Math"/>
                      </a:rPr>
                      <m:t>)</m:t>
                    </m:r>
                  </m:oMath>
                </a14:m>
                <a:r>
                  <a:rPr lang="en-US" sz="1800" dirty="0"/>
                  <a:t> for messages on tree edges at each phase, </a:t>
                </a:r>
                <a14:m>
                  <m:oMath xmlns:m="http://schemas.openxmlformats.org/officeDocument/2006/math">
                    <m:r>
                      <a:rPr lang="en-US" sz="1800" i="1" dirty="0" smtClean="0">
                        <a:latin typeface="Cambria Math"/>
                      </a:rPr>
                      <m:t>𝑂</m:t>
                    </m:r>
                    <m:r>
                      <a:rPr lang="en-US" sz="1800" i="1" dirty="0" smtClean="0">
                        <a:latin typeface="Cambria Math"/>
                      </a:rPr>
                      <m:t>(</m:t>
                    </m:r>
                    <m:r>
                      <a:rPr lang="en-US" sz="1800" i="1" dirty="0" smtClean="0">
                        <a:latin typeface="Cambria Math"/>
                      </a:rPr>
                      <m:t>𝑛</m:t>
                    </m:r>
                    <m:r>
                      <a:rPr lang="en-US" sz="1800" i="1" dirty="0" smtClean="0">
                        <a:latin typeface="Cambria Math"/>
                      </a:rPr>
                      <m:t> </m:t>
                    </m:r>
                    <m:r>
                      <m:rPr>
                        <m:sty m:val="p"/>
                      </m:rPr>
                      <a:rPr lang="en-US" sz="1800" i="1" dirty="0" smtClean="0">
                        <a:latin typeface="Cambria Math"/>
                      </a:rPr>
                      <m:t>log</m:t>
                    </m:r>
                    <m:r>
                      <a:rPr lang="en-US" sz="1800" i="1" dirty="0" smtClean="0">
                        <a:latin typeface="Cambria Math"/>
                      </a:rPr>
                      <m:t>⁡</m:t>
                    </m:r>
                    <m:r>
                      <a:rPr lang="en-US" sz="1800" i="1" dirty="0" smtClean="0">
                        <a:latin typeface="Cambria Math"/>
                      </a:rPr>
                      <m:t>𝑛</m:t>
                    </m:r>
                    <m:r>
                      <a:rPr lang="en-US" sz="1800" i="1" dirty="0" smtClean="0">
                        <a:latin typeface="Cambria Math"/>
                      </a:rPr>
                      <m:t>) </m:t>
                    </m:r>
                  </m:oMath>
                </a14:m>
                <a:r>
                  <a:rPr lang="en-US" sz="1800" dirty="0"/>
                  <a:t>total.</a:t>
                </a:r>
              </a:p>
              <a:p>
                <a:pPr lvl="1">
                  <a:lnSpc>
                    <a:spcPct val="90000"/>
                  </a:lnSpc>
                </a:pPr>
                <a14:m>
                  <m:oMath xmlns:m="http://schemas.openxmlformats.org/officeDocument/2006/math">
                    <m:r>
                      <a:rPr lang="en-US" sz="1800" i="1" dirty="0" smtClean="0">
                        <a:solidFill>
                          <a:srgbClr val="990000"/>
                        </a:solidFill>
                        <a:latin typeface="Cambria Math"/>
                      </a:rPr>
                      <m:t>𝑡𝑒𝑠𝑡</m:t>
                    </m:r>
                  </m:oMath>
                </a14:m>
                <a:r>
                  <a:rPr lang="en-US" sz="1800" dirty="0">
                    <a:solidFill>
                      <a:srgbClr val="990000"/>
                    </a:solidFill>
                  </a:rPr>
                  <a:t>, </a:t>
                </a:r>
                <a14:m>
                  <m:oMath xmlns:m="http://schemas.openxmlformats.org/officeDocument/2006/math">
                    <m:r>
                      <a:rPr lang="en-US" sz="1800" i="1" dirty="0" smtClean="0">
                        <a:solidFill>
                          <a:srgbClr val="990000"/>
                        </a:solidFill>
                        <a:latin typeface="Cambria Math"/>
                      </a:rPr>
                      <m:t>𝑎𝑐𝑐𝑒𝑝𝑡</m:t>
                    </m:r>
                  </m:oMath>
                </a14:m>
                <a:r>
                  <a:rPr lang="en-US" sz="1800" dirty="0"/>
                  <a:t> (different component), </a:t>
                </a:r>
                <a14:m>
                  <m:oMath xmlns:m="http://schemas.openxmlformats.org/officeDocument/2006/math">
                    <m:r>
                      <a:rPr lang="en-US" sz="1800" i="1" dirty="0" smtClean="0">
                        <a:solidFill>
                          <a:srgbClr val="990000"/>
                        </a:solidFill>
                        <a:latin typeface="Cambria Math"/>
                      </a:rPr>
                      <m:t>𝑟𝑒𝑗𝑒𝑐𝑡</m:t>
                    </m:r>
                  </m:oMath>
                </a14:m>
                <a:r>
                  <a:rPr lang="en-US" sz="1800" dirty="0"/>
                  <a:t> (same component):</a:t>
                </a:r>
              </a:p>
              <a:p>
                <a:pPr lvl="2">
                  <a:lnSpc>
                    <a:spcPct val="90000"/>
                  </a:lnSpc>
                </a:pPr>
                <a:r>
                  <a:rPr lang="en-US" sz="1800" dirty="0"/>
                  <a:t>Amortized analysis.</a:t>
                </a:r>
              </a:p>
              <a:p>
                <a:pPr lvl="2">
                  <a:lnSpc>
                    <a:spcPct val="90000"/>
                  </a:lnSpc>
                </a:pPr>
                <a14:m>
                  <m:oMath xmlns:m="http://schemas.openxmlformats.org/officeDocument/2006/math">
                    <m:r>
                      <a:rPr lang="en-US" sz="1800" i="1" dirty="0" smtClean="0">
                        <a:solidFill>
                          <a:srgbClr val="990000"/>
                        </a:solidFill>
                        <a:latin typeface="Cambria Math"/>
                      </a:rPr>
                      <m:t>𝑇𝑒𝑠𝑡</m:t>
                    </m:r>
                    <m:r>
                      <a:rPr lang="en-US" sz="1800" i="1" dirty="0" smtClean="0">
                        <a:solidFill>
                          <a:srgbClr val="990000"/>
                        </a:solidFill>
                        <a:latin typeface="Cambria Math"/>
                      </a:rPr>
                      <m:t>−</m:t>
                    </m:r>
                    <m:r>
                      <a:rPr lang="en-US" sz="1800" i="1" dirty="0" smtClean="0">
                        <a:solidFill>
                          <a:srgbClr val="990000"/>
                        </a:solidFill>
                        <a:latin typeface="Cambria Math"/>
                      </a:rPr>
                      <m:t>𝑟𝑒𝑗𝑒𝑐𝑡</m:t>
                    </m:r>
                  </m:oMath>
                </a14:m>
                <a:r>
                  <a:rPr lang="en-US" sz="1800" dirty="0"/>
                  <a:t>:  Each (directed) edge has at most one </a:t>
                </a:r>
                <a14:m>
                  <m:oMath xmlns:m="http://schemas.openxmlformats.org/officeDocument/2006/math">
                    <m:r>
                      <a:rPr lang="en-US" sz="1800" i="1" dirty="0" smtClean="0">
                        <a:solidFill>
                          <a:srgbClr val="990000"/>
                        </a:solidFill>
                        <a:latin typeface="Cambria Math"/>
                      </a:rPr>
                      <m:t>𝑡𝑒𝑠𝑡</m:t>
                    </m:r>
                    <m:r>
                      <a:rPr lang="en-US" sz="1800" i="1" dirty="0" smtClean="0">
                        <a:solidFill>
                          <a:srgbClr val="990000"/>
                        </a:solidFill>
                        <a:latin typeface="Cambria Math"/>
                      </a:rPr>
                      <m:t>−</m:t>
                    </m:r>
                    <m:r>
                      <a:rPr lang="en-US" sz="1800" i="1" dirty="0" smtClean="0">
                        <a:solidFill>
                          <a:srgbClr val="990000"/>
                        </a:solidFill>
                        <a:latin typeface="Cambria Math"/>
                      </a:rPr>
                      <m:t>𝑟𝑒𝑗𝑒𝑐𝑡</m:t>
                    </m:r>
                  </m:oMath>
                </a14:m>
                <a:r>
                  <a:rPr lang="en-US" sz="1800" dirty="0"/>
                  <a:t> </a:t>
                </a:r>
                <a:r>
                  <a:rPr lang="en-US" sz="1800" dirty="0" smtClean="0"/>
                  <a:t>pair ever</a:t>
                </a:r>
                <a:r>
                  <a:rPr lang="en-US" sz="1800" dirty="0"/>
                  <a:t>, for </a:t>
                </a:r>
                <a14:m>
                  <m:oMath xmlns:m="http://schemas.openxmlformats.org/officeDocument/2006/math">
                    <m:r>
                      <a:rPr lang="en-US" sz="1800" i="1" dirty="0" smtClean="0">
                        <a:latin typeface="Cambria Math"/>
                      </a:rPr>
                      <m:t>𝑂</m:t>
                    </m:r>
                    <m:r>
                      <a:rPr lang="en-US" sz="1800" i="1" dirty="0" smtClean="0">
                        <a:latin typeface="Cambria Math"/>
                      </a:rPr>
                      <m:t>(|</m:t>
                    </m:r>
                    <m:r>
                      <a:rPr lang="en-US" sz="1800" i="1" dirty="0" smtClean="0">
                        <a:latin typeface="Cambria Math"/>
                      </a:rPr>
                      <m:t>𝐸</m:t>
                    </m:r>
                    <m:r>
                      <a:rPr lang="en-US" sz="1800" i="1" dirty="0" smtClean="0">
                        <a:latin typeface="Cambria Math"/>
                      </a:rPr>
                      <m:t>|) </m:t>
                    </m:r>
                  </m:oMath>
                </a14:m>
                <a:r>
                  <a:rPr lang="en-US" sz="1800" dirty="0"/>
                  <a:t>total.</a:t>
                </a:r>
              </a:p>
              <a:p>
                <a:pPr lvl="2">
                  <a:lnSpc>
                    <a:spcPct val="90000"/>
                  </a:lnSpc>
                </a:pPr>
                <a14:m>
                  <m:oMath xmlns:m="http://schemas.openxmlformats.org/officeDocument/2006/math">
                    <m:r>
                      <a:rPr lang="en-US" sz="1800" i="1" dirty="0" smtClean="0">
                        <a:solidFill>
                          <a:srgbClr val="990000"/>
                        </a:solidFill>
                        <a:latin typeface="Cambria Math"/>
                      </a:rPr>
                      <m:t>𝑇𝑒𝑠𝑡</m:t>
                    </m:r>
                    <m:r>
                      <a:rPr lang="en-US" sz="1800" i="1" dirty="0" smtClean="0">
                        <a:solidFill>
                          <a:srgbClr val="990000"/>
                        </a:solidFill>
                        <a:latin typeface="Cambria Math"/>
                      </a:rPr>
                      <m:t>−</m:t>
                    </m:r>
                    <m:r>
                      <a:rPr lang="en-US" sz="1800" i="1" dirty="0" smtClean="0">
                        <a:solidFill>
                          <a:srgbClr val="990000"/>
                        </a:solidFill>
                        <a:latin typeface="Cambria Math"/>
                      </a:rPr>
                      <m:t>𝑎𝑐𝑐𝑒𝑝𝑡</m:t>
                    </m:r>
                  </m:oMath>
                </a14:m>
                <a:r>
                  <a:rPr lang="en-US" sz="1800" dirty="0">
                    <a:solidFill>
                      <a:srgbClr val="990000"/>
                    </a:solidFill>
                  </a:rPr>
                  <a:t>:</a:t>
                </a:r>
                <a:r>
                  <a:rPr lang="en-US" sz="1800" dirty="0"/>
                  <a:t>  Can accept the same directed edge several times; but at most one </a:t>
                </a:r>
                <a14:m>
                  <m:oMath xmlns:m="http://schemas.openxmlformats.org/officeDocument/2006/math">
                    <m:r>
                      <a:rPr lang="en-US" sz="1800" i="1" dirty="0" smtClean="0">
                        <a:solidFill>
                          <a:srgbClr val="990000"/>
                        </a:solidFill>
                        <a:latin typeface="Cambria Math"/>
                      </a:rPr>
                      <m:t>𝑡𝑒𝑠𝑡</m:t>
                    </m:r>
                    <m:r>
                      <a:rPr lang="en-US" sz="1800" i="1" dirty="0" smtClean="0">
                        <a:solidFill>
                          <a:srgbClr val="990000"/>
                        </a:solidFill>
                        <a:latin typeface="Cambria Math"/>
                      </a:rPr>
                      <m:t>−</m:t>
                    </m:r>
                    <m:r>
                      <a:rPr lang="en-US" sz="1800" i="1" dirty="0" smtClean="0">
                        <a:solidFill>
                          <a:srgbClr val="990000"/>
                        </a:solidFill>
                        <a:latin typeface="Cambria Math"/>
                      </a:rPr>
                      <m:t>𝑎𝑐𝑐𝑒𝑝𝑡</m:t>
                    </m:r>
                  </m:oMath>
                </a14:m>
                <a:r>
                  <a:rPr lang="en-US" sz="1800" dirty="0"/>
                  <a:t> per node per level, </a:t>
                </a:r>
                <a14:m>
                  <m:oMath xmlns:m="http://schemas.openxmlformats.org/officeDocument/2006/math">
                    <m:r>
                      <a:rPr lang="en-US" sz="1800" i="1" dirty="0" smtClean="0">
                        <a:latin typeface="Cambria Math"/>
                      </a:rPr>
                      <m:t>𝑂</m:t>
                    </m:r>
                    <m:r>
                      <a:rPr lang="en-US" sz="1800" i="1" dirty="0" smtClean="0">
                        <a:latin typeface="Cambria Math"/>
                      </a:rPr>
                      <m:t>(</m:t>
                    </m:r>
                    <m:r>
                      <a:rPr lang="en-US" sz="1800" i="1" dirty="0" smtClean="0">
                        <a:latin typeface="Cambria Math"/>
                      </a:rPr>
                      <m:t>𝑛</m:t>
                    </m:r>
                    <m:r>
                      <a:rPr lang="en-US" sz="1800" i="1" dirty="0" smtClean="0">
                        <a:latin typeface="Cambria Math"/>
                      </a:rPr>
                      <m:t> </m:t>
                    </m:r>
                    <m:r>
                      <m:rPr>
                        <m:sty m:val="p"/>
                      </m:rPr>
                      <a:rPr lang="en-US" sz="1800" i="1" dirty="0" smtClean="0">
                        <a:latin typeface="Cambria Math"/>
                      </a:rPr>
                      <m:t>log</m:t>
                    </m:r>
                    <m:r>
                      <a:rPr lang="en-US" sz="1800" i="1" dirty="0" smtClean="0">
                        <a:latin typeface="Cambria Math"/>
                      </a:rPr>
                      <m:t>⁡</m:t>
                    </m:r>
                    <m:r>
                      <a:rPr lang="en-US" sz="1800" i="1" dirty="0" smtClean="0">
                        <a:latin typeface="Cambria Math"/>
                      </a:rPr>
                      <m:t>𝑛</m:t>
                    </m:r>
                    <m:r>
                      <a:rPr lang="en-US" sz="1800" i="1" dirty="0" smtClean="0">
                        <a:latin typeface="Cambria Math"/>
                      </a:rPr>
                      <m:t>) </m:t>
                    </m:r>
                  </m:oMath>
                </a14:m>
                <a:r>
                  <a:rPr lang="en-US" sz="1800" dirty="0"/>
                  <a:t>total.</a:t>
                </a:r>
              </a:p>
            </p:txBody>
          </p:sp>
        </mc:Choice>
        <mc:Fallback xmlns="">
          <p:sp>
            <p:nvSpPr>
              <p:cNvPr id="178179" name="Rectangle 3"/>
              <p:cNvSpPr>
                <a:spLocks noGrp="1" noRot="1" noChangeAspect="1" noMove="1" noResize="1" noEditPoints="1" noAdjustHandles="1" noChangeArrowheads="1" noChangeShapeType="1" noTextEdit="1"/>
              </p:cNvSpPr>
              <p:nvPr>
                <p:ph type="body" idx="1"/>
              </p:nvPr>
            </p:nvSpPr>
            <p:spPr>
              <a:xfrm>
                <a:off x="381601" y="1216928"/>
                <a:ext cx="8457599" cy="5391926"/>
              </a:xfrm>
              <a:blipFill rotWithShape="1">
                <a:blip r:embed="rId4"/>
                <a:stretch>
                  <a:fillRect l="-865" t="-1244"/>
                </a:stretch>
              </a:blipFill>
            </p:spPr>
            <p:txBody>
              <a:bodyPr/>
              <a:lstStyle/>
              <a:p>
                <a:r>
                  <a:rPr lang="en-US">
                    <a:noFill/>
                  </a:rPr>
                  <a:t> </a:t>
                </a:r>
              </a:p>
            </p:txBody>
          </p:sp>
        </mc:Fallback>
      </mc:AlternateContent>
    </p:spTree>
    <p:extLst>
      <p:ext uri="{BB962C8B-B14F-4D97-AF65-F5344CB8AC3E}">
        <p14:creationId xmlns:p14="http://schemas.microsoft.com/office/powerpoint/2010/main" val="1310119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7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8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29698"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29699"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29700"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29701"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29702"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29703" name="Line 7"/>
          <p:cNvSpPr>
            <a:spLocks noChangeShapeType="1"/>
          </p:cNvSpPr>
          <p:nvPr/>
        </p:nvSpPr>
        <p:spPr bwMode="auto">
          <a:xfrm flipV="1">
            <a:off x="5071680" y="3426121"/>
            <a:ext cx="1451520" cy="41764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04"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05" name="Line 9"/>
          <p:cNvSpPr>
            <a:spLocks noChangeShapeType="1"/>
          </p:cNvSpPr>
          <p:nvPr/>
        </p:nvSpPr>
        <p:spPr bwMode="auto">
          <a:xfrm flipH="1" flipV="1">
            <a:off x="5484961" y="2389212"/>
            <a:ext cx="103968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06"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07"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08"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09"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10"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29711"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12" name="Line 16"/>
          <p:cNvSpPr>
            <a:spLocks noChangeShapeType="1"/>
          </p:cNvSpPr>
          <p:nvPr/>
        </p:nvSpPr>
        <p:spPr bwMode="auto">
          <a:xfrm flipH="1">
            <a:off x="4448161" y="3634942"/>
            <a:ext cx="2283840" cy="165905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13"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9714" name="Text Box 18"/>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29715" name="Text Box 19"/>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29716" name="Text Box 20"/>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29717" name="Text Box 21"/>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29718" name="Text Box 22"/>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29719" name="Text Box 23"/>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29720" name="Text Box 24"/>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29721" name="Text Box 25"/>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29722" name="Text Box 26"/>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29723" name="Text Box 27"/>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29724" name="Text Box 28"/>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29725" name="Line 29"/>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448559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smtClean="0"/>
              <a:t>Some implications</a:t>
            </a:r>
            <a:endParaRPr lang="en-US" dirty="0"/>
          </a:p>
        </p:txBody>
      </p:sp>
      <mc:AlternateContent xmlns:mc="http://schemas.openxmlformats.org/markup-compatibility/2006" xmlns:a14="http://schemas.microsoft.com/office/drawing/2010/main">
        <mc:Choice Requires="a14">
          <p:sp>
            <p:nvSpPr>
              <p:cNvPr id="168963" name="Rectangle 3"/>
              <p:cNvSpPr>
                <a:spLocks noGrp="1" noChangeArrowheads="1"/>
              </p:cNvSpPr>
              <p:nvPr>
                <p:ph type="body" idx="1"/>
              </p:nvPr>
            </p:nvSpPr>
            <p:spPr>
              <a:xfrm>
                <a:off x="217440" y="1600009"/>
                <a:ext cx="8640000" cy="4876352"/>
              </a:xfrm>
            </p:spPr>
            <p:txBody>
              <a:bodyPr/>
              <a:lstStyle/>
              <a:p>
                <a:pPr>
                  <a:lnSpc>
                    <a:spcPct val="90000"/>
                  </a:lnSpc>
                </a:pPr>
                <a:r>
                  <a:rPr lang="en-US" sz="2400" dirty="0"/>
                  <a:t>Given </a:t>
                </a:r>
                <a:r>
                  <a:rPr lang="en-US" sz="2400" dirty="0">
                    <a:solidFill>
                      <a:srgbClr val="990000"/>
                    </a:solidFill>
                  </a:rPr>
                  <a:t>any spanning tree</a:t>
                </a:r>
                <a:r>
                  <a:rPr lang="en-US" sz="2400" dirty="0"/>
                  <a:t> of an undirected graph, </a:t>
                </a:r>
                <a:r>
                  <a:rPr lang="en-US" sz="2400" dirty="0">
                    <a:solidFill>
                      <a:srgbClr val="990000"/>
                    </a:solidFill>
                  </a:rPr>
                  <a:t>elect a leader</a:t>
                </a:r>
                <a:r>
                  <a:rPr lang="en-US" sz="2400" dirty="0"/>
                  <a:t>:</a:t>
                </a:r>
              </a:p>
              <a:p>
                <a:pPr lvl="1">
                  <a:lnSpc>
                    <a:spcPct val="90000"/>
                  </a:lnSpc>
                </a:pPr>
                <a:r>
                  <a:rPr lang="en-US" sz="2200" dirty="0" err="1"/>
                  <a:t>Convergecast</a:t>
                </a:r>
                <a:r>
                  <a:rPr lang="en-US" sz="2200" dirty="0"/>
                  <a:t> from the leaves, until messages meet at a node (which can become the leader) or cross on an edge (choose endpoint with the larger UID).</a:t>
                </a:r>
              </a:p>
              <a:p>
                <a:pPr lvl="1">
                  <a:lnSpc>
                    <a:spcPct val="90000"/>
                  </a:lnSpc>
                </a:pPr>
                <a:r>
                  <a:rPr lang="en-US" sz="2200" dirty="0"/>
                  <a:t>Complexity:  Time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𝑛</m:t>
                    </m:r>
                    <m:r>
                      <a:rPr lang="en-US" sz="2200" i="1" dirty="0" smtClean="0">
                        <a:latin typeface="Cambria Math"/>
                      </a:rPr>
                      <m:t>)</m:t>
                    </m:r>
                  </m:oMath>
                </a14:m>
                <a:r>
                  <a:rPr lang="en-US" sz="2200" dirty="0"/>
                  <a:t>; Messages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𝑛</m:t>
                    </m:r>
                    <m:r>
                      <a:rPr lang="en-US" sz="2200" i="1" dirty="0" smtClean="0">
                        <a:latin typeface="Cambria Math"/>
                      </a:rPr>
                      <m:t>)</m:t>
                    </m:r>
                  </m:oMath>
                </a14:m>
                <a:endParaRPr lang="en-US" sz="2200" dirty="0"/>
              </a:p>
              <a:p>
                <a:pPr lvl="1">
                  <a:lnSpc>
                    <a:spcPct val="90000"/>
                  </a:lnSpc>
                </a:pPr>
                <a:endParaRPr lang="en-US" sz="2200" dirty="0"/>
              </a:p>
              <a:p>
                <a:pPr>
                  <a:lnSpc>
                    <a:spcPct val="90000"/>
                  </a:lnSpc>
                </a:pPr>
                <a:r>
                  <a:rPr lang="en-US" sz="2400" dirty="0"/>
                  <a:t>Given any weighted connected undirected graph, with known n, but no leader, </a:t>
                </a:r>
                <a:r>
                  <a:rPr lang="en-US" sz="2400" dirty="0">
                    <a:solidFill>
                      <a:srgbClr val="990000"/>
                    </a:solidFill>
                  </a:rPr>
                  <a:t>elect a leader</a:t>
                </a:r>
                <a:r>
                  <a:rPr lang="en-US" sz="2400" dirty="0"/>
                  <a:t>:</a:t>
                </a:r>
              </a:p>
              <a:p>
                <a:pPr lvl="1">
                  <a:lnSpc>
                    <a:spcPct val="90000"/>
                  </a:lnSpc>
                </a:pPr>
                <a:r>
                  <a:rPr lang="en-US" sz="2200" dirty="0"/>
                  <a:t>First use GHS MST to get a spanning tree, then use the spanning tree to elect a leader.</a:t>
                </a:r>
              </a:p>
              <a:p>
                <a:pPr lvl="1">
                  <a:lnSpc>
                    <a:spcPct val="90000"/>
                  </a:lnSpc>
                </a:pPr>
                <a:r>
                  <a:rPr lang="en-US" sz="2200" dirty="0"/>
                  <a:t>Complexity:  Time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𝑛</m:t>
                    </m:r>
                    <m:r>
                      <a:rPr lang="en-US" sz="2200" i="1" dirty="0" smtClean="0">
                        <a:latin typeface="Cambria Math"/>
                      </a:rPr>
                      <m:t> </m:t>
                    </m:r>
                    <m:r>
                      <m:rPr>
                        <m:sty m:val="p"/>
                      </m:rPr>
                      <a:rPr lang="en-US" sz="2200" i="1" dirty="0" smtClean="0">
                        <a:latin typeface="Cambria Math"/>
                      </a:rPr>
                      <m:t>log</m:t>
                    </m:r>
                    <m:r>
                      <a:rPr lang="en-US" sz="2200" i="1" dirty="0" smtClean="0">
                        <a:latin typeface="Cambria Math"/>
                      </a:rPr>
                      <m:t>⁡</m:t>
                    </m:r>
                    <m:r>
                      <a:rPr lang="en-US" sz="2200" i="1" dirty="0" smtClean="0">
                        <a:latin typeface="Cambria Math"/>
                      </a:rPr>
                      <m:t>𝑛</m:t>
                    </m:r>
                    <m:r>
                      <a:rPr lang="en-US" sz="2200" i="1" dirty="0" smtClean="0">
                        <a:latin typeface="Cambria Math"/>
                      </a:rPr>
                      <m:t>)</m:t>
                    </m:r>
                  </m:oMath>
                </a14:m>
                <a:r>
                  <a:rPr lang="en-US" sz="2200" dirty="0"/>
                  <a:t>; Messages </a:t>
                </a:r>
                <a14:m>
                  <m:oMath xmlns:m="http://schemas.openxmlformats.org/officeDocument/2006/math">
                    <m:r>
                      <a:rPr lang="en-US" sz="2200" i="1" dirty="0" smtClean="0">
                        <a:latin typeface="Cambria Math"/>
                      </a:rPr>
                      <m:t>𝑂</m:t>
                    </m:r>
                    <m:r>
                      <a:rPr lang="en-US" sz="2200" i="1" dirty="0" smtClean="0">
                        <a:latin typeface="Cambria Math"/>
                      </a:rPr>
                      <m:t>(</m:t>
                    </m:r>
                    <m:r>
                      <a:rPr lang="en-US" sz="2200" i="1" dirty="0" smtClean="0">
                        <a:latin typeface="Cambria Math"/>
                      </a:rPr>
                      <m:t>𝑛</m:t>
                    </m:r>
                    <m:r>
                      <a:rPr lang="en-US" sz="2200" i="1" dirty="0" smtClean="0">
                        <a:latin typeface="Cambria Math"/>
                      </a:rPr>
                      <m:t> </m:t>
                    </m:r>
                    <m:r>
                      <m:rPr>
                        <m:sty m:val="p"/>
                      </m:rPr>
                      <a:rPr lang="en-US" sz="2200" i="1" dirty="0" smtClean="0">
                        <a:latin typeface="Cambria Math"/>
                      </a:rPr>
                      <m:t>log</m:t>
                    </m:r>
                    <m:r>
                      <a:rPr lang="en-US" sz="2200" i="1" dirty="0" smtClean="0">
                        <a:latin typeface="Cambria Math"/>
                      </a:rPr>
                      <m:t>⁡</m:t>
                    </m:r>
                    <m:r>
                      <a:rPr lang="en-US" sz="2200" i="1" dirty="0" smtClean="0">
                        <a:latin typeface="Cambria Math"/>
                      </a:rPr>
                      <m:t>𝑛</m:t>
                    </m:r>
                    <m:r>
                      <a:rPr lang="en-US" sz="2200" i="1" dirty="0" smtClean="0">
                        <a:latin typeface="Cambria Math"/>
                      </a:rPr>
                      <m:t> + |</m:t>
                    </m:r>
                    <m:r>
                      <a:rPr lang="en-US" sz="2200" i="1" dirty="0" smtClean="0">
                        <a:latin typeface="Cambria Math"/>
                      </a:rPr>
                      <m:t>𝐸</m:t>
                    </m:r>
                    <m:r>
                      <a:rPr lang="en-US" sz="2200" i="1" dirty="0" smtClean="0">
                        <a:latin typeface="Cambria Math"/>
                      </a:rPr>
                      <m:t>|).</m:t>
                    </m:r>
                  </m:oMath>
                </a14:m>
                <a:endParaRPr lang="en-US" sz="2200" dirty="0"/>
              </a:p>
              <a:p>
                <a:pPr>
                  <a:lnSpc>
                    <a:spcPct val="90000"/>
                  </a:lnSpc>
                </a:pPr>
                <a:r>
                  <a:rPr lang="en-US" sz="2600" dirty="0">
                    <a:solidFill>
                      <a:schemeClr val="accent2">
                        <a:lumMod val="75000"/>
                      </a:schemeClr>
                    </a:solidFill>
                  </a:rPr>
                  <a:t>Example: </a:t>
                </a:r>
                <a:r>
                  <a:rPr lang="en-US" sz="2600" dirty="0"/>
                  <a:t> In a ring, </a:t>
                </a:r>
                <a14:m>
                  <m:oMath xmlns:m="http://schemas.openxmlformats.org/officeDocument/2006/math">
                    <m:r>
                      <a:rPr lang="en-US" sz="2600" i="1" dirty="0" smtClean="0">
                        <a:latin typeface="Cambria Math"/>
                      </a:rPr>
                      <m:t>𝑂</m:t>
                    </m:r>
                    <m:r>
                      <a:rPr lang="en-US" sz="2600" i="1" dirty="0" smtClean="0">
                        <a:latin typeface="Cambria Math"/>
                      </a:rPr>
                      <m:t>(</m:t>
                    </m:r>
                    <m:r>
                      <a:rPr lang="en-US" sz="2600" i="1" dirty="0" smtClean="0">
                        <a:latin typeface="Cambria Math"/>
                      </a:rPr>
                      <m:t>𝑛</m:t>
                    </m:r>
                    <m:r>
                      <a:rPr lang="en-US" sz="2600" i="1" dirty="0" smtClean="0">
                        <a:latin typeface="Cambria Math"/>
                      </a:rPr>
                      <m:t> </m:t>
                    </m:r>
                    <m:r>
                      <m:rPr>
                        <m:sty m:val="p"/>
                      </m:rPr>
                      <a:rPr lang="en-US" sz="2600" i="1" dirty="0" smtClean="0">
                        <a:latin typeface="Cambria Math"/>
                      </a:rPr>
                      <m:t>log</m:t>
                    </m:r>
                    <m:r>
                      <a:rPr lang="en-US" sz="2600" i="1" dirty="0" smtClean="0">
                        <a:latin typeface="Cambria Math"/>
                      </a:rPr>
                      <m:t>⁡</m:t>
                    </m:r>
                    <m:r>
                      <a:rPr lang="en-US" sz="2600" i="1" dirty="0" smtClean="0">
                        <a:latin typeface="Cambria Math"/>
                      </a:rPr>
                      <m:t>𝑛</m:t>
                    </m:r>
                    <m:r>
                      <a:rPr lang="en-US" sz="2600" i="1" dirty="0" smtClean="0">
                        <a:latin typeface="Cambria Math"/>
                      </a:rPr>
                      <m:t>) </m:t>
                    </m:r>
                  </m:oMath>
                </a14:m>
                <a:r>
                  <a:rPr lang="en-US" sz="2600" dirty="0"/>
                  <a:t>time and messages.</a:t>
                </a:r>
              </a:p>
            </p:txBody>
          </p:sp>
        </mc:Choice>
        <mc:Fallback xmlns="">
          <p:sp>
            <p:nvSpPr>
              <p:cNvPr id="168963" name="Rectangle 3"/>
              <p:cNvSpPr>
                <a:spLocks noGrp="1" noRot="1" noChangeAspect="1" noMove="1" noResize="1" noEditPoints="1" noAdjustHandles="1" noChangeArrowheads="1" noChangeShapeType="1" noTextEdit="1"/>
              </p:cNvSpPr>
              <p:nvPr>
                <p:ph type="body" idx="1"/>
              </p:nvPr>
            </p:nvSpPr>
            <p:spPr>
              <a:xfrm>
                <a:off x="217440" y="1600009"/>
                <a:ext cx="8640000" cy="4876352"/>
              </a:xfrm>
              <a:blipFill rotWithShape="1">
                <a:blip r:embed="rId4"/>
                <a:stretch>
                  <a:fillRect l="-1129" t="-1750"/>
                </a:stretch>
              </a:blipFill>
            </p:spPr>
            <p:txBody>
              <a:bodyPr/>
              <a:lstStyle/>
              <a:p>
                <a:r>
                  <a:rPr lang="en-US">
                    <a:noFill/>
                  </a:rPr>
                  <a:t> </a:t>
                </a:r>
              </a:p>
            </p:txBody>
          </p:sp>
        </mc:Fallback>
      </mc:AlternateContent>
    </p:spTree>
    <p:extLst>
      <p:ext uri="{BB962C8B-B14F-4D97-AF65-F5344CB8AC3E}">
        <p14:creationId xmlns:p14="http://schemas.microsoft.com/office/powerpoint/2010/main" val="3503368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89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89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Discussion</a:t>
            </a:r>
          </a:p>
        </p:txBody>
      </p:sp>
      <p:sp>
        <p:nvSpPr>
          <p:cNvPr id="77826" name="Rectangle 2"/>
          <p:cNvSpPr>
            <a:spLocks noGrp="1" noChangeArrowheads="1"/>
          </p:cNvSpPr>
          <p:nvPr>
            <p:ph type="body" idx="1"/>
          </p:nvPr>
        </p:nvSpPr>
        <p:spPr>
          <a:xfrm>
            <a:off x="381600" y="1600009"/>
            <a:ext cx="8534880" cy="4789943"/>
          </a:xfrm>
          <a:solidFill>
            <a:srgbClr val="FFFFFF"/>
          </a:solid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solidFill>
                  <a:srgbClr val="990000"/>
                </a:solidFill>
              </a:rPr>
              <a:t>Q:</a:t>
            </a:r>
            <a:r>
              <a:rPr lang="en-US"/>
              <a:t>  Where/how have we use synchrony so far? </a:t>
            </a:r>
          </a:p>
          <a:p>
            <a:pPr lvl="1">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Leader election</a:t>
            </a:r>
          </a:p>
          <a:p>
            <a:pPr lvl="1">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Breadth-first search</a:t>
            </a:r>
          </a:p>
          <a:p>
            <a:pPr lvl="1">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a:p>
            <a:pPr lvl="1">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Minimum spanning tree</a:t>
            </a:r>
          </a:p>
        </p:txBody>
      </p:sp>
      <p:sp>
        <p:nvSpPr>
          <p:cNvPr id="77827" name="AutoShape 3"/>
          <p:cNvSpPr>
            <a:spLocks noChangeArrowheads="1"/>
          </p:cNvSpPr>
          <p:nvPr/>
        </p:nvSpPr>
        <p:spPr bwMode="auto">
          <a:xfrm>
            <a:off x="1244160" y="4977162"/>
            <a:ext cx="6842880" cy="1244291"/>
          </a:xfrm>
          <a:prstGeom prst="roundRect">
            <a:avLst>
              <a:gd name="adj" fmla="val 116"/>
            </a:avLst>
          </a:prstGeom>
          <a:solidFill>
            <a:srgbClr val="FF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tabLst>
                <a:tab pos="656650" algn="l"/>
                <a:tab pos="1313299" algn="l"/>
                <a:tab pos="1969949" algn="l"/>
                <a:tab pos="2626599" algn="l"/>
                <a:tab pos="3283248" algn="l"/>
                <a:tab pos="3939898" algn="l"/>
                <a:tab pos="4595108" algn="l"/>
                <a:tab pos="5253198" algn="l"/>
                <a:tab pos="5909847" algn="l"/>
                <a:tab pos="6565057" algn="l"/>
              </a:tabLst>
            </a:pPr>
            <a:r>
              <a:rPr lang="en-US" sz="2900">
                <a:solidFill>
                  <a:srgbClr val="000000"/>
                </a:solidFill>
              </a:rPr>
              <a:t>We will see these algorithms again</a:t>
            </a:r>
          </a:p>
          <a:p>
            <a:pPr algn="ctr">
              <a:tabLst>
                <a:tab pos="656650" algn="l"/>
                <a:tab pos="1313299" algn="l"/>
                <a:tab pos="1969949" algn="l"/>
                <a:tab pos="2626599" algn="l"/>
                <a:tab pos="3283248" algn="l"/>
                <a:tab pos="3939898" algn="l"/>
                <a:tab pos="4595108" algn="l"/>
                <a:tab pos="5253198" algn="l"/>
                <a:tab pos="5909847" algn="l"/>
                <a:tab pos="6565057" algn="l"/>
              </a:tabLst>
            </a:pPr>
            <a:r>
              <a:rPr lang="en-US" sz="2900">
                <a:solidFill>
                  <a:srgbClr val="000000"/>
                </a:solidFill>
              </a:rPr>
              <a:t>in the asynchronous setting.</a:t>
            </a:r>
          </a:p>
        </p:txBody>
      </p:sp>
    </p:spTree>
    <p:extLst>
      <p:ext uri="{BB962C8B-B14F-4D97-AF65-F5344CB8AC3E}">
        <p14:creationId xmlns:p14="http://schemas.microsoft.com/office/powerpoint/2010/main" val="24539628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Other graph problems…</a:t>
            </a:r>
          </a:p>
        </p:txBody>
      </p:sp>
      <p:sp>
        <p:nvSpPr>
          <p:cNvPr id="172035" name="Rectangle 3"/>
          <p:cNvSpPr>
            <a:spLocks noGrp="1" noChangeArrowheads="1"/>
          </p:cNvSpPr>
          <p:nvPr>
            <p:ph type="body" idx="1"/>
          </p:nvPr>
        </p:nvSpPr>
        <p:spPr/>
        <p:txBody>
          <a:bodyPr/>
          <a:lstStyle/>
          <a:p>
            <a:r>
              <a:rPr lang="en-US" dirty="0"/>
              <a:t>We can define a distributed version of practically any graph problem:  </a:t>
            </a:r>
            <a:r>
              <a:rPr lang="en-US" dirty="0" smtClean="0"/>
              <a:t>Maximal </a:t>
            </a:r>
            <a:r>
              <a:rPr lang="en-US" dirty="0"/>
              <a:t>I</a:t>
            </a:r>
            <a:r>
              <a:rPr lang="en-US" dirty="0" smtClean="0"/>
              <a:t>ndependent </a:t>
            </a:r>
            <a:r>
              <a:rPr lang="en-US" dirty="0"/>
              <a:t>S</a:t>
            </a:r>
            <a:r>
              <a:rPr lang="en-US" dirty="0" smtClean="0"/>
              <a:t>et </a:t>
            </a:r>
            <a:r>
              <a:rPr lang="en-US" dirty="0"/>
              <a:t>(MIS), dominating set, graph coloring,…</a:t>
            </a:r>
          </a:p>
          <a:p>
            <a:r>
              <a:rPr lang="en-US" dirty="0"/>
              <a:t>Many of these have been well studied.</a:t>
            </a:r>
          </a:p>
          <a:p>
            <a:r>
              <a:rPr lang="en-US" dirty="0" smtClean="0"/>
              <a:t>One more example today…</a:t>
            </a:r>
          </a:p>
          <a:p>
            <a:r>
              <a:rPr lang="en-US" dirty="0"/>
              <a:t>M</a:t>
            </a:r>
            <a:r>
              <a:rPr lang="en-US" dirty="0" smtClean="0"/>
              <a:t>ore next week…</a:t>
            </a:r>
            <a:endParaRPr lang="en-US" dirty="0"/>
          </a:p>
        </p:txBody>
      </p:sp>
    </p:spTree>
    <p:extLst>
      <p:ext uri="{BB962C8B-B14F-4D97-AF65-F5344CB8AC3E}">
        <p14:creationId xmlns:p14="http://schemas.microsoft.com/office/powerpoint/2010/main" val="20427305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921" y="275070"/>
            <a:ext cx="8229600" cy="3458730"/>
          </a:xfrm>
        </p:spPr>
        <p:txBody>
          <a:bodyPr/>
          <a:lstStyle/>
          <a:p>
            <a:r>
              <a:rPr lang="en-US" dirty="0"/>
              <a:t>Maximal Independent Set</a:t>
            </a:r>
          </a:p>
        </p:txBody>
      </p:sp>
      <p:pic>
        <p:nvPicPr>
          <p:cNvPr id="3" name="Picture 2" descr="FruitF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953000"/>
            <a:ext cx="27432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p:cNvGrpSpPr/>
          <p:nvPr/>
        </p:nvGrpSpPr>
        <p:grpSpPr>
          <a:xfrm>
            <a:off x="914400" y="4966756"/>
            <a:ext cx="3237399" cy="1295400"/>
            <a:chOff x="5399240" y="1989513"/>
            <a:chExt cx="3237399" cy="1295400"/>
          </a:xfrm>
        </p:grpSpPr>
        <p:grpSp>
          <p:nvGrpSpPr>
            <p:cNvPr id="32" name="Group 31"/>
            <p:cNvGrpSpPr>
              <a:grpSpLocks/>
            </p:cNvGrpSpPr>
            <p:nvPr/>
          </p:nvGrpSpPr>
          <p:grpSpPr bwMode="auto">
            <a:xfrm>
              <a:off x="5664839" y="1989513"/>
              <a:ext cx="2971800" cy="1295400"/>
              <a:chOff x="3264" y="3072"/>
              <a:chExt cx="1872" cy="816"/>
            </a:xfrm>
          </p:grpSpPr>
          <p:grpSp>
            <p:nvGrpSpPr>
              <p:cNvPr id="35" name="Group 5"/>
              <p:cNvGrpSpPr>
                <a:grpSpLocks/>
              </p:cNvGrpSpPr>
              <p:nvPr/>
            </p:nvGrpSpPr>
            <p:grpSpPr bwMode="auto">
              <a:xfrm>
                <a:off x="3264" y="3072"/>
                <a:ext cx="1872" cy="816"/>
                <a:chOff x="3072" y="1200"/>
                <a:chExt cx="1872" cy="816"/>
              </a:xfrm>
            </p:grpSpPr>
            <p:sp>
              <p:nvSpPr>
                <p:cNvPr id="51" name="Oval 6"/>
                <p:cNvSpPr>
                  <a:spLocks noChangeAspect="1" noChangeArrowheads="1"/>
                </p:cNvSpPr>
                <p:nvPr/>
              </p:nvSpPr>
              <p:spPr bwMode="auto">
                <a:xfrm>
                  <a:off x="3360" y="1488"/>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7"/>
                <p:cNvSpPr>
                  <a:spLocks noChangeAspect="1" noChangeArrowheads="1"/>
                </p:cNvSpPr>
                <p:nvPr/>
              </p:nvSpPr>
              <p:spPr bwMode="auto">
                <a:xfrm>
                  <a:off x="4800" y="134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8"/>
                <p:cNvSpPr>
                  <a:spLocks noChangeAspect="1" noChangeArrowheads="1"/>
                </p:cNvSpPr>
                <p:nvPr/>
              </p:nvSpPr>
              <p:spPr bwMode="auto">
                <a:xfrm>
                  <a:off x="3696" y="1872"/>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6"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12"/>
                <p:cNvSpPr>
                  <a:spLocks noChangeAspect="1" noChangeArrowheads="1"/>
                </p:cNvSpPr>
                <p:nvPr/>
              </p:nvSpPr>
              <p:spPr bwMode="auto">
                <a:xfrm>
                  <a:off x="3936" y="1200"/>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13"/>
              <p:cNvGrpSpPr>
                <a:grpSpLocks/>
              </p:cNvGrpSpPr>
              <p:nvPr/>
            </p:nvGrpSpPr>
            <p:grpSpPr bwMode="auto">
              <a:xfrm>
                <a:off x="3360" y="3168"/>
                <a:ext cx="1680" cy="672"/>
                <a:chOff x="3072" y="2688"/>
                <a:chExt cx="1680" cy="672"/>
              </a:xfrm>
            </p:grpSpPr>
            <p:sp>
              <p:nvSpPr>
                <p:cNvPr id="45"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 name="Group 20"/>
              <p:cNvGrpSpPr>
                <a:grpSpLocks/>
              </p:cNvGrpSpPr>
              <p:nvPr/>
            </p:nvGrpSpPr>
            <p:grpSpPr bwMode="auto">
              <a:xfrm>
                <a:off x="3408" y="3120"/>
                <a:ext cx="1632" cy="720"/>
                <a:chOff x="3408" y="3120"/>
                <a:chExt cx="1632" cy="720"/>
              </a:xfrm>
            </p:grpSpPr>
            <p:sp>
              <p:nvSpPr>
                <p:cNvPr id="38"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4" name="Straight Connector 33"/>
            <p:cNvCxnSpPr>
              <a:endCxn id="51"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29051410"/>
      </p:ext>
    </p:extLst>
  </p:cSld>
  <p:clrMapOvr>
    <a:masterClrMapping/>
  </p:clrMapOvr>
  <p:transition>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Maximal Independent Set (MIS)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31669"/>
                <a:ext cx="4876800" cy="2049087"/>
              </a:xfrm>
            </p:spPr>
            <p:txBody>
              <a:bodyPr>
                <a:normAutofit fontScale="77500" lnSpcReduction="20000"/>
              </a:bodyPr>
              <a:lstStyle/>
              <a:p>
                <a:r>
                  <a:rPr lang="en-US" sz="3100" dirty="0"/>
                  <a:t>Assume a general undirected graph network, with processes at the nodes:</a:t>
                </a:r>
              </a:p>
              <a:p>
                <a:r>
                  <a:rPr lang="en-US" sz="3100" dirty="0">
                    <a:solidFill>
                      <a:schemeClr val="accent2">
                        <a:lumMod val="75000"/>
                      </a:schemeClr>
                    </a:solidFill>
                  </a:rPr>
                  <a:t>Problem:</a:t>
                </a:r>
                <a:r>
                  <a:rPr lang="en-US" sz="3100" dirty="0">
                    <a:solidFill>
                      <a:schemeClr val="tx2">
                        <a:lumMod val="75000"/>
                      </a:schemeClr>
                    </a:solidFill>
                  </a:rPr>
                  <a:t>  </a:t>
                </a:r>
                <a:r>
                  <a:rPr lang="en-US" sz="3100" dirty="0"/>
                  <a:t>Select a subset </a:t>
                </a:r>
                <a14:m>
                  <m:oMath xmlns:m="http://schemas.openxmlformats.org/officeDocument/2006/math">
                    <m:r>
                      <a:rPr lang="en-US" sz="3100" i="1" dirty="0" smtClean="0">
                        <a:latin typeface="Cambria Math"/>
                      </a:rPr>
                      <m:t>𝑆</m:t>
                    </m:r>
                  </m:oMath>
                </a14:m>
                <a:r>
                  <a:rPr lang="en-US" sz="3100" dirty="0" smtClean="0"/>
                  <a:t> of </a:t>
                </a:r>
                <a:r>
                  <a:rPr lang="en-US" sz="3100" dirty="0"/>
                  <a:t>the processes, so that they form a Maximal Independent Set.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31669"/>
                <a:ext cx="4876800" cy="2049087"/>
              </a:xfrm>
              <a:blipFill rotWithShape="1">
                <a:blip r:embed="rId3"/>
                <a:stretch>
                  <a:fillRect l="-1750" t="-5655" b="-893"/>
                </a:stretch>
              </a:blipFill>
            </p:spPr>
            <p:txBody>
              <a:bodyPr/>
              <a:lstStyle/>
              <a:p>
                <a:r>
                  <a:rPr lang="en-US">
                    <a:noFill/>
                  </a:rPr>
                  <a:t> </a:t>
                </a:r>
              </a:p>
            </p:txBody>
          </p:sp>
        </mc:Fallback>
      </mc:AlternateContent>
      <p:grpSp>
        <p:nvGrpSpPr>
          <p:cNvPr id="4" name="Group 3"/>
          <p:cNvGrpSpPr/>
          <p:nvPr/>
        </p:nvGrpSpPr>
        <p:grpSpPr>
          <a:xfrm>
            <a:off x="5406371" y="1418013"/>
            <a:ext cx="3237399" cy="1295400"/>
            <a:chOff x="5399240" y="1989513"/>
            <a:chExt cx="3237399" cy="1295400"/>
          </a:xfrm>
          <a:solidFill>
            <a:schemeClr val="bg1">
              <a:lumMod val="65000"/>
            </a:schemeClr>
          </a:solidFill>
        </p:grpSpPr>
        <p:grpSp>
          <p:nvGrpSpPr>
            <p:cNvPr id="5" name="Group 4"/>
            <p:cNvGrpSpPr>
              <a:grpSpLocks/>
            </p:cNvGrpSpPr>
            <p:nvPr/>
          </p:nvGrpSpPr>
          <p:grpSpPr bwMode="auto">
            <a:xfrm>
              <a:off x="5664839" y="1989513"/>
              <a:ext cx="2971800" cy="1295400"/>
              <a:chOff x="3264" y="3072"/>
              <a:chExt cx="1872" cy="816"/>
            </a:xfrm>
            <a:grpFill/>
          </p:grpSpPr>
          <p:grpSp>
            <p:nvGrpSpPr>
              <p:cNvPr id="8" name="Group 5"/>
              <p:cNvGrpSpPr>
                <a:grpSpLocks/>
              </p:cNvGrpSpPr>
              <p:nvPr/>
            </p:nvGrpSpPr>
            <p:grpSpPr bwMode="auto">
              <a:xfrm>
                <a:off x="3264" y="3072"/>
                <a:ext cx="1872" cy="816"/>
                <a:chOff x="3072" y="1200"/>
                <a:chExt cx="1872" cy="816"/>
              </a:xfrm>
              <a:grpFill/>
            </p:grpSpPr>
            <p:sp>
              <p:nvSpPr>
                <p:cNvPr id="24" name="Oval 6"/>
                <p:cNvSpPr>
                  <a:spLocks noChangeAspect="1" noChangeArrowheads="1"/>
                </p:cNvSpPr>
                <p:nvPr/>
              </p:nvSpPr>
              <p:spPr bwMode="auto">
                <a:xfrm>
                  <a:off x="3360" y="1488"/>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7"/>
                <p:cNvSpPr>
                  <a:spLocks noChangeAspect="1" noChangeArrowheads="1"/>
                </p:cNvSpPr>
                <p:nvPr/>
              </p:nvSpPr>
              <p:spPr bwMode="auto">
                <a:xfrm>
                  <a:off x="4800" y="134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
                <p:cNvSpPr>
                  <a:spLocks noChangeAspect="1" noChangeArrowheads="1"/>
                </p:cNvSpPr>
                <p:nvPr/>
              </p:nvSpPr>
              <p:spPr bwMode="auto">
                <a:xfrm>
                  <a:off x="3696"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9"/>
                <p:cNvSpPr>
                  <a:spLocks noChangeAspect="1" noChangeArrowheads="1"/>
                </p:cNvSpPr>
                <p:nvPr/>
              </p:nvSpPr>
              <p:spPr bwMode="auto">
                <a:xfrm>
                  <a:off x="4128"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9" name="Oval 11"/>
                <p:cNvSpPr>
                  <a:spLocks noChangeAspect="1" noChangeArrowheads="1"/>
                </p:cNvSpPr>
                <p:nvPr/>
              </p:nvSpPr>
              <p:spPr bwMode="auto">
                <a:xfrm>
                  <a:off x="4320" y="158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3"/>
              <p:cNvGrpSpPr>
                <a:grpSpLocks/>
              </p:cNvGrpSpPr>
              <p:nvPr/>
            </p:nvGrpSpPr>
            <p:grpSpPr bwMode="auto">
              <a:xfrm>
                <a:off x="3360" y="3168"/>
                <a:ext cx="1680" cy="672"/>
                <a:chOff x="3072" y="2688"/>
                <a:chExt cx="1680" cy="672"/>
              </a:xfrm>
              <a:grpFill/>
            </p:grpSpPr>
            <p:sp>
              <p:nvSpPr>
                <p:cNvPr id="18"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0"/>
              <p:cNvGrpSpPr>
                <a:grpSpLocks/>
              </p:cNvGrpSpPr>
              <p:nvPr/>
            </p:nvGrpSpPr>
            <p:grpSpPr bwMode="auto">
              <a:xfrm>
                <a:off x="3408" y="3120"/>
                <a:ext cx="1632" cy="720"/>
                <a:chOff x="3408" y="3120"/>
                <a:chExt cx="1632" cy="720"/>
              </a:xfrm>
              <a:grpFill/>
            </p:grpSpPr>
            <p:sp>
              <p:nvSpPr>
                <p:cNvPr id="11"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 name="Oval 10"/>
            <p:cNvSpPr>
              <a:spLocks noChangeAspect="1" noChangeArrowheads="1"/>
            </p:cNvSpPr>
            <p:nvPr/>
          </p:nvSpPr>
          <p:spPr bwMode="auto">
            <a:xfrm>
              <a:off x="5399240" y="2358737"/>
              <a:ext cx="228600" cy="2286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7" name="Straight Connector 6"/>
            <p:cNvCxnSpPr>
              <a:endCxn id="24"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33" name="Content Placeholder 2"/>
              <p:cNvSpPr txBox="1">
                <a:spLocks/>
              </p:cNvSpPr>
              <p:nvPr/>
            </p:nvSpPr>
            <p:spPr>
              <a:xfrm>
                <a:off x="381000" y="3200400"/>
                <a:ext cx="8458200" cy="3352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solidFill>
                      <a:schemeClr val="accent2">
                        <a:lumMod val="75000"/>
                      </a:schemeClr>
                    </a:solidFill>
                  </a:rPr>
                  <a:t>Independent:</a:t>
                </a:r>
                <a:r>
                  <a:rPr lang="en-US" sz="2600" dirty="0">
                    <a:solidFill>
                      <a:schemeClr val="tx2">
                        <a:lumMod val="75000"/>
                      </a:schemeClr>
                    </a:solidFill>
                  </a:rPr>
                  <a:t>  </a:t>
                </a:r>
                <a:r>
                  <a:rPr lang="en-US" sz="2600" dirty="0"/>
                  <a:t>No two neighbors are both in the set.</a:t>
                </a:r>
              </a:p>
              <a:p>
                <a:r>
                  <a:rPr lang="en-US" sz="2600" dirty="0">
                    <a:solidFill>
                      <a:schemeClr val="accent2">
                        <a:lumMod val="75000"/>
                      </a:schemeClr>
                    </a:solidFill>
                  </a:rPr>
                  <a:t>Maximal:</a:t>
                </a:r>
                <a:r>
                  <a:rPr lang="en-US" sz="2600" dirty="0">
                    <a:solidFill>
                      <a:schemeClr val="tx2">
                        <a:lumMod val="75000"/>
                      </a:schemeClr>
                    </a:solidFill>
                  </a:rPr>
                  <a:t>  </a:t>
                </a:r>
                <a:r>
                  <a:rPr lang="en-US" sz="2600" dirty="0"/>
                  <a:t>We can’t add any more nodes without violating independence</a:t>
                </a:r>
                <a:r>
                  <a:rPr lang="en-US" sz="2600" dirty="0" smtClean="0"/>
                  <a:t>.</a:t>
                </a:r>
              </a:p>
              <a:p>
                <a:endParaRPr lang="en-US" sz="2600" dirty="0"/>
              </a:p>
              <a:p>
                <a:endParaRPr lang="en-US" sz="2600" dirty="0" smtClean="0"/>
              </a:p>
              <a:p>
                <a:endParaRPr lang="en-US" sz="2600" dirty="0"/>
              </a:p>
              <a:p>
                <a:endParaRPr lang="en-US" sz="2600" dirty="0" smtClean="0"/>
              </a:p>
              <a:p>
                <a:r>
                  <a:rPr lang="en-US" sz="2600" dirty="0" smtClean="0"/>
                  <a:t>An MIS is a </a:t>
                </a:r>
                <a:r>
                  <a:rPr lang="en-US" sz="2600" dirty="0" smtClean="0">
                    <a:solidFill>
                      <a:schemeClr val="accent2">
                        <a:lumMod val="75000"/>
                      </a:schemeClr>
                    </a:solidFill>
                  </a:rPr>
                  <a:t>Dominating Set</a:t>
                </a:r>
                <a:r>
                  <a:rPr lang="en-US" sz="2600" dirty="0" smtClean="0"/>
                  <a:t>:  Every node </a:t>
                </a:r>
                <a14:m>
                  <m:oMath xmlns:m="http://schemas.openxmlformats.org/officeDocument/2006/math">
                    <m:r>
                      <a:rPr lang="en-US" sz="2600" b="0" i="1" smtClean="0">
                        <a:latin typeface="Cambria Math"/>
                      </a:rPr>
                      <m:t>𝑖</m:t>
                    </m:r>
                  </m:oMath>
                </a14:m>
                <a:r>
                  <a:rPr lang="en-US" sz="2600" dirty="0" smtClean="0"/>
                  <a:t> is either in the set </a:t>
                </a:r>
                <a14:m>
                  <m:oMath xmlns:m="http://schemas.openxmlformats.org/officeDocument/2006/math">
                    <m:r>
                      <a:rPr lang="en-US" sz="2600" i="1" dirty="0" smtClean="0">
                        <a:latin typeface="Cambria Math"/>
                      </a:rPr>
                      <m:t>𝑆</m:t>
                    </m:r>
                  </m:oMath>
                </a14:m>
                <a:r>
                  <a:rPr lang="en-US" sz="2600" dirty="0" smtClean="0"/>
                  <a:t> or has a neighbor in </a:t>
                </a:r>
                <a14:m>
                  <m:oMath xmlns:m="http://schemas.openxmlformats.org/officeDocument/2006/math">
                    <m:r>
                      <a:rPr lang="en-US" sz="2600" i="1" dirty="0" smtClean="0">
                        <a:latin typeface="Cambria Math"/>
                      </a:rPr>
                      <m:t>𝑆</m:t>
                    </m:r>
                  </m:oMath>
                </a14:m>
                <a:r>
                  <a:rPr lang="en-US" sz="2600" dirty="0" smtClean="0"/>
                  <a:t>.</a:t>
                </a:r>
              </a:p>
              <a:p>
                <a:pPr marL="0" indent="0">
                  <a:buNone/>
                </a:pPr>
                <a:endParaRPr lang="en-US" sz="2600" dirty="0" smtClean="0"/>
              </a:p>
              <a:p>
                <a:endParaRPr lang="en-US" dirty="0"/>
              </a:p>
            </p:txBody>
          </p:sp>
        </mc:Choice>
        <mc:Fallback xmlns="">
          <p:sp>
            <p:nvSpPr>
              <p:cNvPr id="33" name="Content Placeholder 2"/>
              <p:cNvSpPr txBox="1">
                <a:spLocks noRot="1" noChangeAspect="1" noMove="1" noResize="1" noEditPoints="1" noAdjustHandles="1" noChangeArrowheads="1" noChangeShapeType="1" noTextEdit="1"/>
              </p:cNvSpPr>
              <p:nvPr/>
            </p:nvSpPr>
            <p:spPr>
              <a:xfrm>
                <a:off x="381000" y="3200400"/>
                <a:ext cx="8458200" cy="3352800"/>
              </a:xfrm>
              <a:prstGeom prst="rect">
                <a:avLst/>
              </a:prstGeom>
              <a:blipFill rotWithShape="1">
                <a:blip r:embed="rId4"/>
                <a:stretch>
                  <a:fillRect l="-1009" t="-3455"/>
                </a:stretch>
              </a:blipFill>
            </p:spPr>
            <p:txBody>
              <a:bodyPr/>
              <a:lstStyle/>
              <a:p>
                <a:r>
                  <a:rPr lang="en-US">
                    <a:noFill/>
                  </a:rPr>
                  <a:t> </a:t>
                </a:r>
              </a:p>
            </p:txBody>
          </p:sp>
        </mc:Fallback>
      </mc:AlternateContent>
      <p:grpSp>
        <p:nvGrpSpPr>
          <p:cNvPr id="34" name="Group 33"/>
          <p:cNvGrpSpPr/>
          <p:nvPr/>
        </p:nvGrpSpPr>
        <p:grpSpPr>
          <a:xfrm>
            <a:off x="1583934" y="4133269"/>
            <a:ext cx="3237399" cy="1295400"/>
            <a:chOff x="5399240" y="1989513"/>
            <a:chExt cx="3237399" cy="1295400"/>
          </a:xfrm>
        </p:grpSpPr>
        <p:grpSp>
          <p:nvGrpSpPr>
            <p:cNvPr id="35" name="Group 34"/>
            <p:cNvGrpSpPr>
              <a:grpSpLocks/>
            </p:cNvGrpSpPr>
            <p:nvPr/>
          </p:nvGrpSpPr>
          <p:grpSpPr bwMode="auto">
            <a:xfrm>
              <a:off x="5664839" y="1989513"/>
              <a:ext cx="2971800" cy="1295400"/>
              <a:chOff x="3264" y="3072"/>
              <a:chExt cx="1872" cy="816"/>
            </a:xfrm>
          </p:grpSpPr>
          <p:grpSp>
            <p:nvGrpSpPr>
              <p:cNvPr id="38" name="Group 5"/>
              <p:cNvGrpSpPr>
                <a:grpSpLocks/>
              </p:cNvGrpSpPr>
              <p:nvPr/>
            </p:nvGrpSpPr>
            <p:grpSpPr bwMode="auto">
              <a:xfrm>
                <a:off x="3264" y="3072"/>
                <a:ext cx="1872" cy="816"/>
                <a:chOff x="3072" y="1200"/>
                <a:chExt cx="1872" cy="816"/>
              </a:xfrm>
            </p:grpSpPr>
            <p:sp>
              <p:nvSpPr>
                <p:cNvPr id="54" name="Oval 6"/>
                <p:cNvSpPr>
                  <a:spLocks noChangeAspect="1" noChangeArrowheads="1"/>
                </p:cNvSpPr>
                <p:nvPr/>
              </p:nvSpPr>
              <p:spPr bwMode="auto">
                <a:xfrm>
                  <a:off x="3360" y="1488"/>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7"/>
                <p:cNvSpPr>
                  <a:spLocks noChangeAspect="1" noChangeArrowheads="1"/>
                </p:cNvSpPr>
                <p:nvPr/>
              </p:nvSpPr>
              <p:spPr bwMode="auto">
                <a:xfrm>
                  <a:off x="4800" y="134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8"/>
                <p:cNvSpPr>
                  <a:spLocks noChangeAspect="1" noChangeArrowheads="1"/>
                </p:cNvSpPr>
                <p:nvPr/>
              </p:nvSpPr>
              <p:spPr bwMode="auto">
                <a:xfrm>
                  <a:off x="3696" y="1872"/>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9"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2"/>
                <p:cNvSpPr>
                  <a:spLocks noChangeAspect="1" noChangeArrowheads="1"/>
                </p:cNvSpPr>
                <p:nvPr/>
              </p:nvSpPr>
              <p:spPr bwMode="auto">
                <a:xfrm>
                  <a:off x="3936" y="1200"/>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13"/>
              <p:cNvGrpSpPr>
                <a:grpSpLocks/>
              </p:cNvGrpSpPr>
              <p:nvPr/>
            </p:nvGrpSpPr>
            <p:grpSpPr bwMode="auto">
              <a:xfrm>
                <a:off x="3360" y="3168"/>
                <a:ext cx="1680" cy="672"/>
                <a:chOff x="3072" y="2688"/>
                <a:chExt cx="1680" cy="672"/>
              </a:xfrm>
            </p:grpSpPr>
            <p:sp>
              <p:nvSpPr>
                <p:cNvPr id="48"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 name="Group 20"/>
              <p:cNvGrpSpPr>
                <a:grpSpLocks/>
              </p:cNvGrpSpPr>
              <p:nvPr/>
            </p:nvGrpSpPr>
            <p:grpSpPr bwMode="auto">
              <a:xfrm>
                <a:off x="3408" y="3120"/>
                <a:ext cx="1632" cy="720"/>
                <a:chOff x="3408" y="3120"/>
                <a:chExt cx="1632" cy="720"/>
              </a:xfrm>
            </p:grpSpPr>
            <p:sp>
              <p:nvSpPr>
                <p:cNvPr id="41"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7" name="Straight Connector 36"/>
            <p:cNvCxnSpPr>
              <a:endCxn id="54"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grpSp>
        <p:nvGrpSpPr>
          <p:cNvPr id="61" name="Group 60"/>
          <p:cNvGrpSpPr/>
          <p:nvPr/>
        </p:nvGrpSpPr>
        <p:grpSpPr>
          <a:xfrm>
            <a:off x="5352812" y="4133269"/>
            <a:ext cx="3237399" cy="1295400"/>
            <a:chOff x="5399240" y="1989513"/>
            <a:chExt cx="3237399" cy="1295400"/>
          </a:xfrm>
        </p:grpSpPr>
        <p:grpSp>
          <p:nvGrpSpPr>
            <p:cNvPr id="62" name="Group 4"/>
            <p:cNvGrpSpPr>
              <a:grpSpLocks/>
            </p:cNvGrpSpPr>
            <p:nvPr/>
          </p:nvGrpSpPr>
          <p:grpSpPr bwMode="auto">
            <a:xfrm>
              <a:off x="5664839" y="1989513"/>
              <a:ext cx="2971800" cy="1295400"/>
              <a:chOff x="3264" y="3072"/>
              <a:chExt cx="1872" cy="816"/>
            </a:xfrm>
          </p:grpSpPr>
          <p:grpSp>
            <p:nvGrpSpPr>
              <p:cNvPr id="65" name="Group 5"/>
              <p:cNvGrpSpPr>
                <a:grpSpLocks/>
              </p:cNvGrpSpPr>
              <p:nvPr/>
            </p:nvGrpSpPr>
            <p:grpSpPr bwMode="auto">
              <a:xfrm>
                <a:off x="3264" y="3072"/>
                <a:ext cx="1872" cy="816"/>
                <a:chOff x="3072" y="1200"/>
                <a:chExt cx="1872" cy="816"/>
              </a:xfrm>
            </p:grpSpPr>
            <p:sp>
              <p:nvSpPr>
                <p:cNvPr id="81" name="Oval 6"/>
                <p:cNvSpPr>
                  <a:spLocks noChangeAspect="1" noChangeArrowheads="1"/>
                </p:cNvSpPr>
                <p:nvPr/>
              </p:nvSpPr>
              <p:spPr bwMode="auto">
                <a:xfrm>
                  <a:off x="3360" y="1488"/>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7"/>
                <p:cNvSpPr>
                  <a:spLocks noChangeAspect="1" noChangeArrowheads="1"/>
                </p:cNvSpPr>
                <p:nvPr/>
              </p:nvSpPr>
              <p:spPr bwMode="auto">
                <a:xfrm>
                  <a:off x="4800" y="134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8"/>
                <p:cNvSpPr>
                  <a:spLocks noChangeAspect="1" noChangeArrowheads="1"/>
                </p:cNvSpPr>
                <p:nvPr/>
              </p:nvSpPr>
              <p:spPr bwMode="auto">
                <a:xfrm>
                  <a:off x="3696" y="1872"/>
                  <a:ext cx="144" cy="144"/>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9"/>
                <p:cNvSpPr>
                  <a:spLocks noChangeAspect="1" noChangeArrowheads="1"/>
                </p:cNvSpPr>
                <p:nvPr/>
              </p:nvSpPr>
              <p:spPr bwMode="auto">
                <a:xfrm>
                  <a:off x="4128" y="1872"/>
                  <a:ext cx="144" cy="144"/>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10"/>
                <p:cNvSpPr>
                  <a:spLocks noChangeAspect="1" noChangeArrowheads="1"/>
                </p:cNvSpPr>
                <p:nvPr/>
              </p:nvSpPr>
              <p:spPr bwMode="auto">
                <a:xfrm>
                  <a:off x="3072" y="182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86"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12"/>
                <p:cNvSpPr>
                  <a:spLocks noChangeAspect="1" noChangeArrowheads="1"/>
                </p:cNvSpPr>
                <p:nvPr/>
              </p:nvSpPr>
              <p:spPr bwMode="auto">
                <a:xfrm>
                  <a:off x="3936" y="1200"/>
                  <a:ext cx="144" cy="144"/>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 name="Group 13"/>
              <p:cNvGrpSpPr>
                <a:grpSpLocks/>
              </p:cNvGrpSpPr>
              <p:nvPr/>
            </p:nvGrpSpPr>
            <p:grpSpPr bwMode="auto">
              <a:xfrm>
                <a:off x="3360" y="3168"/>
                <a:ext cx="1680" cy="672"/>
                <a:chOff x="3072" y="2688"/>
                <a:chExt cx="1680" cy="672"/>
              </a:xfrm>
            </p:grpSpPr>
            <p:sp>
              <p:nvSpPr>
                <p:cNvPr id="75"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7" name="Group 20"/>
              <p:cNvGrpSpPr>
                <a:grpSpLocks/>
              </p:cNvGrpSpPr>
              <p:nvPr/>
            </p:nvGrpSpPr>
            <p:grpSpPr bwMode="auto">
              <a:xfrm>
                <a:off x="3408" y="3120"/>
                <a:ext cx="1632" cy="720"/>
                <a:chOff x="3408" y="3120"/>
                <a:chExt cx="1632" cy="720"/>
              </a:xfrm>
            </p:grpSpPr>
            <p:sp>
              <p:nvSpPr>
                <p:cNvPr id="68"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3" name="Oval 10"/>
            <p:cNvSpPr>
              <a:spLocks noChangeAspect="1" noChangeArrowheads="1"/>
            </p:cNvSpPr>
            <p:nvPr/>
          </p:nvSpPr>
          <p:spPr bwMode="auto">
            <a:xfrm>
              <a:off x="5399240" y="2358737"/>
              <a:ext cx="228600" cy="228600"/>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64" name="Straight Connector 63"/>
            <p:cNvCxnSpPr>
              <a:endCxn id="81"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9579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MIS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lnSpc>
                    <a:spcPct val="80000"/>
                  </a:lnSpc>
                </a:pPr>
                <a:r>
                  <a:rPr lang="en-US" sz="2600" dirty="0" smtClean="0">
                    <a:solidFill>
                      <a:srgbClr val="990000"/>
                    </a:solidFill>
                  </a:rPr>
                  <a:t>Assume:</a:t>
                </a:r>
                <a:r>
                  <a:rPr lang="en-US" sz="2600" dirty="0" smtClean="0"/>
                  <a:t>  </a:t>
                </a:r>
              </a:p>
              <a:p>
                <a:pPr lvl="1">
                  <a:lnSpc>
                    <a:spcPct val="80000"/>
                  </a:lnSpc>
                </a:pPr>
                <a:r>
                  <a:rPr lang="en-US" sz="2200" dirty="0" smtClean="0"/>
                  <a:t>No UIDs</a:t>
                </a:r>
              </a:p>
              <a:p>
                <a:pPr lvl="1">
                  <a:lnSpc>
                    <a:spcPct val="80000"/>
                  </a:lnSpc>
                </a:pPr>
                <a:r>
                  <a:rPr lang="en-US" sz="2200" dirty="0" smtClean="0"/>
                  <a:t>Processes know a good upper bound on </a:t>
                </a:r>
                <a14:m>
                  <m:oMath xmlns:m="http://schemas.openxmlformats.org/officeDocument/2006/math">
                    <m:r>
                      <a:rPr lang="en-US" sz="2200" i="1" dirty="0" smtClean="0">
                        <a:latin typeface="Cambria Math"/>
                      </a:rPr>
                      <m:t>𝑛</m:t>
                    </m:r>
                  </m:oMath>
                </a14:m>
                <a:r>
                  <a:rPr lang="en-US" sz="2200" dirty="0" smtClean="0"/>
                  <a:t>.</a:t>
                </a:r>
                <a:endParaRPr lang="en-US" sz="2100" dirty="0"/>
              </a:p>
              <a:p>
                <a:pPr>
                  <a:lnSpc>
                    <a:spcPct val="80000"/>
                  </a:lnSpc>
                </a:pPr>
                <a:r>
                  <a:rPr lang="en-US" sz="2600" dirty="0" smtClean="0">
                    <a:solidFill>
                      <a:srgbClr val="990000"/>
                    </a:solidFill>
                  </a:rPr>
                  <a:t>Require</a:t>
                </a:r>
                <a:r>
                  <a:rPr lang="en-US" sz="2600" dirty="0">
                    <a:solidFill>
                      <a:srgbClr val="990000"/>
                    </a:solidFill>
                  </a:rPr>
                  <a:t>:</a:t>
                </a:r>
                <a:r>
                  <a:rPr lang="en-US" sz="2600" dirty="0"/>
                  <a:t>  </a:t>
                </a:r>
              </a:p>
              <a:p>
                <a:pPr lvl="1">
                  <a:lnSpc>
                    <a:spcPct val="80000"/>
                  </a:lnSpc>
                </a:pPr>
                <a:r>
                  <a:rPr lang="en-US" sz="2200" dirty="0"/>
                  <a:t>Compute an MIS </a:t>
                </a:r>
                <a14:m>
                  <m:oMath xmlns:m="http://schemas.openxmlformats.org/officeDocument/2006/math">
                    <m:r>
                      <a:rPr lang="en-US" sz="2200" b="0" i="1" dirty="0" smtClean="0">
                        <a:latin typeface="Cambria Math"/>
                      </a:rPr>
                      <m:t>𝑆</m:t>
                    </m:r>
                  </m:oMath>
                </a14:m>
                <a:r>
                  <a:rPr lang="en-US" sz="2200" dirty="0"/>
                  <a:t> of the network graph.</a:t>
                </a:r>
              </a:p>
              <a:p>
                <a:pPr lvl="1">
                  <a:lnSpc>
                    <a:spcPct val="80000"/>
                  </a:lnSpc>
                </a:pPr>
                <a:r>
                  <a:rPr lang="en-US" sz="2200" dirty="0"/>
                  <a:t>Each process in </a:t>
                </a:r>
                <a14:m>
                  <m:oMath xmlns:m="http://schemas.openxmlformats.org/officeDocument/2006/math">
                    <m:r>
                      <a:rPr lang="en-US" sz="2200" b="0" i="1" dirty="0" smtClean="0">
                        <a:latin typeface="Cambria Math"/>
                      </a:rPr>
                      <m:t>𝑆</m:t>
                    </m:r>
                  </m:oMath>
                </a14:m>
                <a:r>
                  <a:rPr lang="en-US" sz="2200" dirty="0"/>
                  <a:t> should output </a:t>
                </a:r>
                <a14:m>
                  <m:oMath xmlns:m="http://schemas.openxmlformats.org/officeDocument/2006/math">
                    <m:r>
                      <a:rPr lang="en-US" sz="2200" i="1" dirty="0" smtClean="0">
                        <a:solidFill>
                          <a:srgbClr val="990000"/>
                        </a:solidFill>
                        <a:latin typeface="Cambria Math"/>
                      </a:rPr>
                      <m:t>𝑤𝑖𝑛𝑛𝑒𝑟</m:t>
                    </m:r>
                  </m:oMath>
                </a14:m>
                <a:r>
                  <a:rPr lang="en-US" sz="2200" dirty="0">
                    <a:solidFill>
                      <a:srgbClr val="990000"/>
                    </a:solidFill>
                  </a:rPr>
                  <a:t>, </a:t>
                </a:r>
                <a:r>
                  <a:rPr lang="en-US" sz="2200" dirty="0"/>
                  <a:t>others output </a:t>
                </a:r>
                <a14:m>
                  <m:oMath xmlns:m="http://schemas.openxmlformats.org/officeDocument/2006/math">
                    <m:r>
                      <a:rPr lang="en-US" sz="2200" i="1" dirty="0" smtClean="0">
                        <a:solidFill>
                          <a:srgbClr val="990000"/>
                        </a:solidFill>
                        <a:latin typeface="Cambria Math"/>
                      </a:rPr>
                      <m:t>𝑙𝑜𝑠𝑒𝑟</m:t>
                    </m:r>
                    <m:r>
                      <a:rPr lang="en-US" sz="2200" i="1" dirty="0" smtClean="0">
                        <a:solidFill>
                          <a:srgbClr val="990000"/>
                        </a:solidFill>
                        <a:latin typeface="Cambria Math"/>
                      </a:rPr>
                      <m:t>.</m:t>
                    </m:r>
                  </m:oMath>
                </a14:m>
                <a:endParaRPr lang="en-US" sz="2200" dirty="0" smtClean="0"/>
              </a:p>
              <a:p>
                <a:pPr lvl="1">
                  <a:lnSpc>
                    <a:spcPct val="80000"/>
                  </a:lnSpc>
                </a:pPr>
                <a:endParaRPr lang="en-US" sz="2200" dirty="0"/>
              </a:p>
              <a:p>
                <a:pPr>
                  <a:lnSpc>
                    <a:spcPct val="80000"/>
                  </a:lnSpc>
                </a:pPr>
                <a:r>
                  <a:rPr lang="en-US" sz="2600" dirty="0"/>
                  <a:t>Unsolvable by deterministic algorithms, in some graphs.</a:t>
                </a:r>
              </a:p>
              <a:p>
                <a:pPr>
                  <a:lnSpc>
                    <a:spcPct val="80000"/>
                  </a:lnSpc>
                </a:pPr>
                <a:r>
                  <a:rPr lang="en-US" sz="2600" dirty="0" smtClean="0"/>
                  <a:t>So consider </a:t>
                </a:r>
                <a:r>
                  <a:rPr lang="en-US" sz="2600" dirty="0" smtClean="0">
                    <a:solidFill>
                      <a:schemeClr val="accent2">
                        <a:lumMod val="75000"/>
                      </a:schemeClr>
                    </a:solidFill>
                  </a:rPr>
                  <a:t>probabilistic algorithms:</a:t>
                </a:r>
              </a:p>
              <a:p>
                <a:pPr lvl="1">
                  <a:lnSpc>
                    <a:spcPct val="80000"/>
                  </a:lnSpc>
                </a:pPr>
                <a:r>
                  <a:rPr lang="en-US" sz="2200" dirty="0" smtClean="0"/>
                  <a:t>Processes can make random choices.</a:t>
                </a:r>
              </a:p>
              <a:p>
                <a:pPr lvl="1">
                  <a:lnSpc>
                    <a:spcPct val="80000"/>
                  </a:lnSpc>
                </a:pPr>
                <a:r>
                  <a:rPr lang="en-US" sz="2200" dirty="0" smtClean="0"/>
                  <a:t>Formally, in each round, a process executes a random step (choosing a new state from a probability distribution of states).</a:t>
                </a:r>
              </a:p>
              <a:p>
                <a:pPr lvl="1">
                  <a:lnSpc>
                    <a:spcPct val="80000"/>
                  </a:lnSpc>
                </a:pPr>
                <a:r>
                  <a:rPr lang="en-US" sz="2200" dirty="0" smtClean="0"/>
                  <a:t>Leads to a probability distribution on executions.</a:t>
                </a:r>
              </a:p>
              <a:p>
                <a:pPr lvl="1">
                  <a:lnSpc>
                    <a:spcPct val="80000"/>
                  </a:lnSpc>
                </a:pPr>
                <a:r>
                  <a:rPr lang="en-US" sz="2200" dirty="0" smtClean="0"/>
                  <a:t>Which allows us to talk about probabilistic properties of executions.</a:t>
                </a:r>
                <a:endParaRPr lang="en-US" sz="2200" dirty="0"/>
              </a:p>
              <a:p>
                <a:pPr lvl="2">
                  <a:lnSpc>
                    <a:spcPct val="80000"/>
                  </a:lnSpc>
                </a:pPr>
                <a:endParaRPr lang="en-US" sz="2200" dirty="0" smtClean="0">
                  <a:solidFill>
                    <a:srgbClr val="990000"/>
                  </a:solidFill>
                </a:endParaRPr>
              </a:p>
              <a:p>
                <a:pPr lvl="2">
                  <a:lnSpc>
                    <a:spcPct val="80000"/>
                  </a:lnSpc>
                </a:pPr>
                <a:endParaRPr lang="en-US" sz="2200" dirty="0">
                  <a:solidFill>
                    <a:srgbClr val="990000"/>
                  </a:solidFill>
                </a:endParaRPr>
              </a:p>
              <a:p>
                <a:pPr lvl="2">
                  <a:lnSpc>
                    <a:spcPct val="8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2561" r="-593" b="-1213"/>
                </a:stretch>
              </a:blipFill>
            </p:spPr>
            <p:txBody>
              <a:bodyPr/>
              <a:lstStyle/>
              <a:p>
                <a:r>
                  <a:rPr lang="en-US">
                    <a:noFill/>
                  </a:rPr>
                  <a:t> </a:t>
                </a:r>
              </a:p>
            </p:txBody>
          </p:sp>
        </mc:Fallback>
      </mc:AlternateContent>
      <p:grpSp>
        <p:nvGrpSpPr>
          <p:cNvPr id="4" name="Group 3"/>
          <p:cNvGrpSpPr/>
          <p:nvPr/>
        </p:nvGrpSpPr>
        <p:grpSpPr>
          <a:xfrm>
            <a:off x="5638800" y="1295400"/>
            <a:ext cx="3237399" cy="1295400"/>
            <a:chOff x="5399240" y="1989513"/>
            <a:chExt cx="3237399" cy="1295400"/>
          </a:xfrm>
        </p:grpSpPr>
        <p:grpSp>
          <p:nvGrpSpPr>
            <p:cNvPr id="5" name="Group 4"/>
            <p:cNvGrpSpPr>
              <a:grpSpLocks/>
            </p:cNvGrpSpPr>
            <p:nvPr/>
          </p:nvGrpSpPr>
          <p:grpSpPr bwMode="auto">
            <a:xfrm>
              <a:off x="5664839" y="1989513"/>
              <a:ext cx="2971800" cy="1295400"/>
              <a:chOff x="3264" y="3072"/>
              <a:chExt cx="1872" cy="816"/>
            </a:xfrm>
          </p:grpSpPr>
          <p:grpSp>
            <p:nvGrpSpPr>
              <p:cNvPr id="8" name="Group 5"/>
              <p:cNvGrpSpPr>
                <a:grpSpLocks/>
              </p:cNvGrpSpPr>
              <p:nvPr/>
            </p:nvGrpSpPr>
            <p:grpSpPr bwMode="auto">
              <a:xfrm>
                <a:off x="3264" y="3072"/>
                <a:ext cx="1872" cy="816"/>
                <a:chOff x="3072" y="1200"/>
                <a:chExt cx="1872" cy="816"/>
              </a:xfrm>
            </p:grpSpPr>
            <p:sp>
              <p:nvSpPr>
                <p:cNvPr id="24" name="Oval 6"/>
                <p:cNvSpPr>
                  <a:spLocks noChangeAspect="1" noChangeArrowheads="1"/>
                </p:cNvSpPr>
                <p:nvPr/>
              </p:nvSpPr>
              <p:spPr bwMode="auto">
                <a:xfrm>
                  <a:off x="3360" y="1488"/>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7"/>
                <p:cNvSpPr>
                  <a:spLocks noChangeAspect="1" noChangeArrowheads="1"/>
                </p:cNvSpPr>
                <p:nvPr/>
              </p:nvSpPr>
              <p:spPr bwMode="auto">
                <a:xfrm>
                  <a:off x="4800" y="134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
                <p:cNvSpPr>
                  <a:spLocks noChangeAspect="1" noChangeArrowheads="1"/>
                </p:cNvSpPr>
                <p:nvPr/>
              </p:nvSpPr>
              <p:spPr bwMode="auto">
                <a:xfrm>
                  <a:off x="3696" y="1872"/>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9" name="Oval 11"/>
                <p:cNvSpPr>
                  <a:spLocks noChangeAspect="1" noChangeArrowheads="1"/>
                </p:cNvSpPr>
                <p:nvPr/>
              </p:nvSpPr>
              <p:spPr bwMode="auto">
                <a:xfrm>
                  <a:off x="4320" y="1584"/>
                  <a:ext cx="144" cy="144"/>
                </a:xfrm>
                <a:prstGeom prst="ellipse">
                  <a:avLst/>
                </a:prstGeom>
                <a:solidFill>
                  <a:srgbClr val="C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2"/>
                <p:cNvSpPr>
                  <a:spLocks noChangeAspect="1" noChangeArrowheads="1"/>
                </p:cNvSpPr>
                <p:nvPr/>
              </p:nvSpPr>
              <p:spPr bwMode="auto">
                <a:xfrm>
                  <a:off x="3936" y="1200"/>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3"/>
              <p:cNvGrpSpPr>
                <a:grpSpLocks/>
              </p:cNvGrpSpPr>
              <p:nvPr/>
            </p:nvGrpSpPr>
            <p:grpSpPr bwMode="auto">
              <a:xfrm>
                <a:off x="3360" y="3168"/>
                <a:ext cx="1680" cy="672"/>
                <a:chOff x="3072" y="2688"/>
                <a:chExt cx="1680" cy="672"/>
              </a:xfrm>
            </p:grpSpPr>
            <p:sp>
              <p:nvSpPr>
                <p:cNvPr id="18"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0"/>
              <p:cNvGrpSpPr>
                <a:grpSpLocks/>
              </p:cNvGrpSpPr>
              <p:nvPr/>
            </p:nvGrpSpPr>
            <p:grpSpPr bwMode="auto">
              <a:xfrm>
                <a:off x="3408" y="3120"/>
                <a:ext cx="1632" cy="720"/>
                <a:chOff x="3408" y="3120"/>
                <a:chExt cx="1632" cy="720"/>
              </a:xfrm>
            </p:grpSpPr>
            <p:sp>
              <p:nvSpPr>
                <p:cNvPr id="11"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7" name="Straight Connector 6"/>
            <p:cNvCxnSpPr>
              <a:endCxn id="24"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1532821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Applications of Distributed MIS</a:t>
            </a:r>
            <a:endParaRPr lang="en-US" dirty="0"/>
          </a:p>
        </p:txBody>
      </p:sp>
      <p:sp>
        <p:nvSpPr>
          <p:cNvPr id="3" name="Content Placeholder 2"/>
          <p:cNvSpPr>
            <a:spLocks noGrp="1"/>
          </p:cNvSpPr>
          <p:nvPr>
            <p:ph idx="1"/>
          </p:nvPr>
        </p:nvSpPr>
        <p:spPr>
          <a:xfrm>
            <a:off x="304800" y="1295400"/>
            <a:ext cx="8458200" cy="3733800"/>
          </a:xfrm>
        </p:spPr>
        <p:txBody>
          <a:bodyPr>
            <a:normAutofit lnSpcReduction="10000"/>
          </a:bodyPr>
          <a:lstStyle/>
          <a:p>
            <a:r>
              <a:rPr lang="en-US" sz="2600" dirty="0">
                <a:solidFill>
                  <a:schemeClr val="accent2">
                    <a:lumMod val="75000"/>
                  </a:schemeClr>
                </a:solidFill>
              </a:rPr>
              <a:t>Communication networks:  </a:t>
            </a:r>
            <a:endParaRPr lang="en-US" sz="2600" dirty="0" smtClean="0">
              <a:solidFill>
                <a:schemeClr val="accent2">
                  <a:lumMod val="75000"/>
                </a:schemeClr>
              </a:solidFill>
            </a:endParaRPr>
          </a:p>
          <a:p>
            <a:pPr lvl="1"/>
            <a:r>
              <a:rPr lang="en-US" sz="2200" dirty="0" smtClean="0"/>
              <a:t>Selected </a:t>
            </a:r>
            <a:r>
              <a:rPr lang="en-US" sz="2200" dirty="0"/>
              <a:t>processes can take charge of communication, convey information to all the other processes.</a:t>
            </a:r>
          </a:p>
          <a:p>
            <a:pPr>
              <a:lnSpc>
                <a:spcPct val="80000"/>
              </a:lnSpc>
            </a:pPr>
            <a:r>
              <a:rPr lang="en-US" sz="2600" dirty="0" smtClean="0">
                <a:solidFill>
                  <a:schemeClr val="accent2">
                    <a:lumMod val="75000"/>
                  </a:schemeClr>
                </a:solidFill>
              </a:rPr>
              <a:t>Wireless </a:t>
            </a:r>
            <a:r>
              <a:rPr lang="en-US" sz="2600" dirty="0">
                <a:solidFill>
                  <a:schemeClr val="accent2">
                    <a:lumMod val="75000"/>
                  </a:schemeClr>
                </a:solidFill>
              </a:rPr>
              <a:t>network </a:t>
            </a:r>
            <a:r>
              <a:rPr lang="en-US" sz="2600" dirty="0" smtClean="0">
                <a:solidFill>
                  <a:schemeClr val="accent2">
                    <a:lumMod val="75000"/>
                  </a:schemeClr>
                </a:solidFill>
              </a:rPr>
              <a:t>transmission:</a:t>
            </a:r>
            <a:endParaRPr lang="en-US" sz="2600" dirty="0">
              <a:solidFill>
                <a:schemeClr val="accent2">
                  <a:lumMod val="75000"/>
                </a:schemeClr>
              </a:solidFill>
            </a:endParaRPr>
          </a:p>
          <a:p>
            <a:pPr lvl="1">
              <a:lnSpc>
                <a:spcPct val="80000"/>
              </a:lnSpc>
            </a:pPr>
            <a:r>
              <a:rPr lang="en-US" sz="2200" dirty="0" smtClean="0"/>
              <a:t>Suppose MIS processes transmit messages, others listen.</a:t>
            </a:r>
          </a:p>
          <a:p>
            <a:pPr lvl="1">
              <a:lnSpc>
                <a:spcPct val="80000"/>
              </a:lnSpc>
            </a:pPr>
            <a:r>
              <a:rPr lang="en-US" sz="2200" dirty="0" smtClean="0"/>
              <a:t>A </a:t>
            </a:r>
            <a:r>
              <a:rPr lang="en-US" sz="2200" dirty="0"/>
              <a:t>transmitted message reaches neighbors in the </a:t>
            </a:r>
            <a:r>
              <a:rPr lang="en-US" sz="2200" dirty="0" smtClean="0"/>
              <a:t>graph.</a:t>
            </a:r>
          </a:p>
          <a:p>
            <a:pPr lvl="1">
              <a:lnSpc>
                <a:spcPct val="80000"/>
              </a:lnSpc>
            </a:pPr>
            <a:r>
              <a:rPr lang="en-US" sz="2200" dirty="0" smtClean="0"/>
              <a:t>Assume a receiver actually receives everything that reaches it (ignoring the possibility of message collisions).</a:t>
            </a:r>
            <a:endParaRPr lang="en-US" sz="2200" dirty="0"/>
          </a:p>
          <a:p>
            <a:pPr lvl="1">
              <a:lnSpc>
                <a:spcPct val="80000"/>
              </a:lnSpc>
            </a:pPr>
            <a:r>
              <a:rPr lang="en-US" sz="2200" dirty="0" smtClean="0"/>
              <a:t>Independence </a:t>
            </a:r>
            <a:r>
              <a:rPr lang="en-US" sz="2200" dirty="0"/>
              <a:t>guarantees that </a:t>
            </a:r>
            <a:r>
              <a:rPr lang="en-US" sz="2200" dirty="0" smtClean="0"/>
              <a:t>no two neighbors transmit, so all messages </a:t>
            </a:r>
            <a:r>
              <a:rPr lang="en-US" sz="2200" dirty="0"/>
              <a:t>are received by all </a:t>
            </a:r>
            <a:r>
              <a:rPr lang="en-US" sz="2200" dirty="0" smtClean="0"/>
              <a:t>transmitters’ neighbors.</a:t>
            </a:r>
            <a:endParaRPr lang="en-US" sz="2200" dirty="0"/>
          </a:p>
          <a:p>
            <a:pPr lvl="1">
              <a:lnSpc>
                <a:spcPct val="80000"/>
              </a:lnSpc>
            </a:pPr>
            <a:r>
              <a:rPr lang="en-US" sz="2200" dirty="0" err="1"/>
              <a:t>Maximality</a:t>
            </a:r>
            <a:r>
              <a:rPr lang="en-US" sz="2200" dirty="0"/>
              <a:t> </a:t>
            </a:r>
            <a:r>
              <a:rPr lang="en-US" sz="2200" dirty="0" smtClean="0"/>
              <a:t>implies that everyone </a:t>
            </a:r>
            <a:r>
              <a:rPr lang="en-US" sz="2200" dirty="0"/>
              <a:t>either </a:t>
            </a:r>
            <a:r>
              <a:rPr lang="en-US" sz="2200" dirty="0" smtClean="0"/>
              <a:t>transmits or receives a message.</a:t>
            </a:r>
          </a:p>
          <a:p>
            <a:pPr lvl="1">
              <a:lnSpc>
                <a:spcPct val="80000"/>
              </a:lnSpc>
            </a:pPr>
            <a:endParaRPr lang="en-US" sz="2200" dirty="0"/>
          </a:p>
          <a:p>
            <a:endParaRPr lang="en-US" dirty="0">
              <a:solidFill>
                <a:schemeClr val="accent3">
                  <a:lumMod val="50000"/>
                </a:schemeClr>
              </a:solidFill>
            </a:endParaRPr>
          </a:p>
          <a:p>
            <a:endParaRPr lang="en-US" dirty="0"/>
          </a:p>
        </p:txBody>
      </p:sp>
      <p:pic>
        <p:nvPicPr>
          <p:cNvPr id="4" name="Picture 3" descr="FruitF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14925"/>
            <a:ext cx="27432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313441" y="5125508"/>
            <a:ext cx="5638800" cy="1371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solidFill>
                  <a:schemeClr val="accent2">
                    <a:lumMod val="75000"/>
                  </a:schemeClr>
                </a:solidFill>
              </a:rPr>
              <a:t>Developmental biology:  </a:t>
            </a:r>
          </a:p>
          <a:p>
            <a:pPr lvl="1"/>
            <a:r>
              <a:rPr lang="en-US" sz="2200" dirty="0" smtClean="0"/>
              <a:t>Distinguish cells in fruit fly’s nervous system to become “Sensory Organ Precursor” cells </a:t>
            </a:r>
            <a:r>
              <a:rPr lang="en-US" sz="2200" dirty="0" smtClean="0">
                <a:solidFill>
                  <a:schemeClr val="accent3">
                    <a:lumMod val="50000"/>
                  </a:schemeClr>
                </a:solidFill>
              </a:rPr>
              <a:t>[</a:t>
            </a:r>
            <a:r>
              <a:rPr lang="en-US" sz="2200" dirty="0" err="1" smtClean="0">
                <a:solidFill>
                  <a:schemeClr val="accent3">
                    <a:lumMod val="50000"/>
                  </a:schemeClr>
                </a:solidFill>
              </a:rPr>
              <a:t>Afek</a:t>
            </a:r>
            <a:r>
              <a:rPr lang="en-US" sz="2200" dirty="0" smtClean="0">
                <a:solidFill>
                  <a:schemeClr val="accent3">
                    <a:lumMod val="50000"/>
                  </a:schemeClr>
                </a:solidFill>
              </a:rPr>
              <a:t>, </a:t>
            </a:r>
            <a:r>
              <a:rPr lang="en-US" sz="2200" dirty="0" err="1" smtClean="0">
                <a:solidFill>
                  <a:schemeClr val="accent3">
                    <a:lumMod val="50000"/>
                  </a:schemeClr>
                </a:solidFill>
              </a:rPr>
              <a:t>Alon</a:t>
            </a:r>
            <a:r>
              <a:rPr lang="en-US" sz="2200" dirty="0" smtClean="0">
                <a:solidFill>
                  <a:schemeClr val="accent3">
                    <a:lumMod val="50000"/>
                  </a:schemeClr>
                </a:solidFill>
              </a:rPr>
              <a:t>,…Bar-Joseph].</a:t>
            </a:r>
          </a:p>
          <a:p>
            <a:pPr lvl="1">
              <a:lnSpc>
                <a:spcPct val="80000"/>
              </a:lnSpc>
            </a:pPr>
            <a:endParaRPr lang="en-US" sz="2200" dirty="0" smtClean="0"/>
          </a:p>
          <a:p>
            <a:endParaRPr lang="en-US" dirty="0" smtClean="0">
              <a:solidFill>
                <a:schemeClr val="accent3">
                  <a:lumMod val="50000"/>
                </a:schemeClr>
              </a:solidFill>
            </a:endParaRPr>
          </a:p>
          <a:p>
            <a:endParaRPr lang="en-US" dirty="0"/>
          </a:p>
        </p:txBody>
      </p:sp>
    </p:spTree>
    <p:extLst>
      <p:ext uri="{BB962C8B-B14F-4D97-AF65-F5344CB8AC3E}">
        <p14:creationId xmlns:p14="http://schemas.microsoft.com/office/powerpoint/2010/main" val="403481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24800" y="0"/>
            <a:ext cx="8229600" cy="1371600"/>
          </a:xfrm>
        </p:spPr>
        <p:txBody>
          <a:bodyPr/>
          <a:lstStyle/>
          <a:p>
            <a:r>
              <a:rPr lang="en-US" dirty="0" err="1"/>
              <a:t>Luby’s</a:t>
            </a:r>
            <a:r>
              <a:rPr lang="en-US" dirty="0"/>
              <a:t> MIS </a:t>
            </a:r>
            <a:r>
              <a:rPr lang="en-US" dirty="0" smtClean="0"/>
              <a:t>Algorithm</a:t>
            </a:r>
            <a:endParaRPr lang="en-US" dirty="0"/>
          </a:p>
        </p:txBody>
      </p:sp>
      <mc:AlternateContent xmlns:mc="http://schemas.openxmlformats.org/markup-compatibility/2006" xmlns:a14="http://schemas.microsoft.com/office/drawing/2010/main">
        <mc:Choice Requires="a14">
          <p:sp>
            <p:nvSpPr>
              <p:cNvPr id="174083" name="Rectangle 3"/>
              <p:cNvSpPr>
                <a:spLocks noGrp="1" noChangeArrowheads="1"/>
              </p:cNvSpPr>
              <p:nvPr>
                <p:ph type="body" idx="1"/>
              </p:nvPr>
            </p:nvSpPr>
            <p:spPr>
              <a:xfrm>
                <a:off x="381601" y="1447800"/>
                <a:ext cx="8533440" cy="5028560"/>
              </a:xfrm>
            </p:spPr>
            <p:txBody>
              <a:bodyPr>
                <a:normAutofit/>
              </a:bodyPr>
              <a:lstStyle/>
              <a:p>
                <a:pPr>
                  <a:lnSpc>
                    <a:spcPct val="80000"/>
                  </a:lnSpc>
                </a:pPr>
                <a:r>
                  <a:rPr lang="en-US" sz="2200" dirty="0" smtClean="0"/>
                  <a:t>Executes in 2-round </a:t>
                </a:r>
                <a:r>
                  <a:rPr lang="en-US" sz="2200" dirty="0">
                    <a:solidFill>
                      <a:schemeClr val="accent2">
                        <a:lumMod val="75000"/>
                      </a:schemeClr>
                    </a:solidFill>
                  </a:rPr>
                  <a:t>phases.</a:t>
                </a:r>
              </a:p>
              <a:p>
                <a:pPr>
                  <a:lnSpc>
                    <a:spcPct val="80000"/>
                  </a:lnSpc>
                </a:pPr>
                <a:r>
                  <a:rPr lang="en-US" sz="2200" dirty="0"/>
                  <a:t>Initially all nodes are </a:t>
                </a:r>
                <a14:m>
                  <m:oMath xmlns:m="http://schemas.openxmlformats.org/officeDocument/2006/math">
                    <m:r>
                      <a:rPr lang="en-US" sz="2200" i="1" dirty="0" smtClean="0">
                        <a:solidFill>
                          <a:schemeClr val="accent1">
                            <a:lumMod val="75000"/>
                          </a:schemeClr>
                        </a:solidFill>
                        <a:latin typeface="Cambria Math"/>
                      </a:rPr>
                      <m:t>𝑎𝑐𝑡𝑖𝑣𝑒</m:t>
                    </m:r>
                  </m:oMath>
                </a14:m>
                <a:r>
                  <a:rPr lang="en-US" sz="2200" dirty="0">
                    <a:solidFill>
                      <a:schemeClr val="accent1">
                        <a:lumMod val="75000"/>
                      </a:schemeClr>
                    </a:solidFill>
                  </a:rPr>
                  <a:t>.</a:t>
                </a:r>
              </a:p>
              <a:p>
                <a:pPr>
                  <a:lnSpc>
                    <a:spcPct val="80000"/>
                  </a:lnSpc>
                </a:pPr>
                <a:r>
                  <a:rPr lang="en-US" sz="2200" dirty="0"/>
                  <a:t>At each phase, some active nodes decide to </a:t>
                </a:r>
                <a:r>
                  <a:rPr lang="en-US" sz="2200" dirty="0" smtClean="0"/>
                  <a:t>be </a:t>
                </a:r>
                <a14:m>
                  <m:oMath xmlns:m="http://schemas.openxmlformats.org/officeDocument/2006/math">
                    <m:r>
                      <a:rPr lang="en-US" sz="2200" i="1" dirty="0">
                        <a:solidFill>
                          <a:srgbClr val="990000"/>
                        </a:solidFill>
                        <a:latin typeface="Cambria Math"/>
                      </a:rPr>
                      <m:t>𝑤𝑖𝑛𝑛𝑒</m:t>
                    </m:r>
                    <m:r>
                      <a:rPr lang="en-US" sz="2200" b="0" i="1" dirty="0" smtClean="0">
                        <a:solidFill>
                          <a:srgbClr val="990000"/>
                        </a:solidFill>
                        <a:latin typeface="Cambria Math"/>
                      </a:rPr>
                      <m:t>𝑟𝑠</m:t>
                    </m:r>
                  </m:oMath>
                </a14:m>
                <a:r>
                  <a:rPr lang="en-US" sz="2200" dirty="0" smtClean="0"/>
                  <a:t> , </a:t>
                </a:r>
                <a:r>
                  <a:rPr lang="en-US" sz="2200" dirty="0"/>
                  <a:t>others decide to be </a:t>
                </a:r>
                <a14:m>
                  <m:oMath xmlns:m="http://schemas.openxmlformats.org/officeDocument/2006/math">
                    <m:r>
                      <a:rPr lang="en-US" sz="2200" i="1" dirty="0">
                        <a:solidFill>
                          <a:srgbClr val="990000"/>
                        </a:solidFill>
                        <a:latin typeface="Cambria Math"/>
                      </a:rPr>
                      <m:t>𝑙𝑜𝑠𝑒𝑟</m:t>
                    </m:r>
                  </m:oMath>
                </a14:m>
                <a:r>
                  <a:rPr lang="en-US" sz="2200" dirty="0" smtClean="0">
                    <a:solidFill>
                      <a:schemeClr val="accent2">
                        <a:lumMod val="75000"/>
                      </a:schemeClr>
                    </a:solidFill>
                  </a:rPr>
                  <a:t>s</a:t>
                </a:r>
                <a:r>
                  <a:rPr lang="en-US" sz="2200" dirty="0">
                    <a:solidFill>
                      <a:schemeClr val="accent2">
                        <a:lumMod val="75000"/>
                      </a:schemeClr>
                    </a:solidFill>
                  </a:rPr>
                  <a:t>, </a:t>
                </a:r>
                <a:r>
                  <a:rPr lang="en-US" sz="2200" dirty="0"/>
                  <a:t>algorithm continues to the next phase with a smaller </a:t>
                </a:r>
                <a:r>
                  <a:rPr lang="en-US" sz="2200" dirty="0" smtClean="0"/>
                  <a:t>graph (removing decided nodes and all their incident edges)</a:t>
                </a:r>
                <a:endParaRPr lang="en-US" sz="2200" dirty="0"/>
              </a:p>
              <a:p>
                <a:pPr>
                  <a:lnSpc>
                    <a:spcPct val="80000"/>
                  </a:lnSpc>
                </a:pPr>
                <a:r>
                  <a:rPr lang="en-US" sz="2200" dirty="0"/>
                  <a:t>Repeat until all nodes have decided</a:t>
                </a:r>
                <a:r>
                  <a:rPr lang="en-US" sz="2200" dirty="0" smtClean="0"/>
                  <a:t>.</a:t>
                </a:r>
              </a:p>
              <a:p>
                <a:pPr>
                  <a:lnSpc>
                    <a:spcPct val="80000"/>
                  </a:lnSpc>
                </a:pPr>
                <a:endParaRPr lang="en-US" sz="2200" dirty="0"/>
              </a:p>
              <a:p>
                <a:pPr>
                  <a:lnSpc>
                    <a:spcPct val="80000"/>
                  </a:lnSpc>
                </a:pPr>
                <a:r>
                  <a:rPr lang="en-US" sz="2200" dirty="0">
                    <a:solidFill>
                      <a:schemeClr val="accent2">
                        <a:lumMod val="75000"/>
                      </a:schemeClr>
                    </a:solidFill>
                  </a:rPr>
                  <a:t>Behavior of active node </a:t>
                </a:r>
                <a14:m>
                  <m:oMath xmlns:m="http://schemas.openxmlformats.org/officeDocument/2006/math">
                    <m:r>
                      <a:rPr lang="en-US" sz="2200" b="0" i="1" smtClean="0">
                        <a:solidFill>
                          <a:schemeClr val="accent2">
                            <a:lumMod val="75000"/>
                          </a:schemeClr>
                        </a:solidFill>
                        <a:latin typeface="Cambria Math"/>
                      </a:rPr>
                      <m:t>𝑖</m:t>
                    </m:r>
                  </m:oMath>
                </a14:m>
                <a:r>
                  <a:rPr lang="en-US" sz="2200" dirty="0">
                    <a:solidFill>
                      <a:schemeClr val="accent2">
                        <a:lumMod val="75000"/>
                      </a:schemeClr>
                    </a:solidFill>
                  </a:rPr>
                  <a:t> at phase </a:t>
                </a:r>
                <a14:m>
                  <m:oMath xmlns:m="http://schemas.openxmlformats.org/officeDocument/2006/math">
                    <m:r>
                      <a:rPr lang="en-US" sz="2200" i="1">
                        <a:solidFill>
                          <a:schemeClr val="accent2">
                            <a:lumMod val="75000"/>
                          </a:schemeClr>
                        </a:solidFill>
                        <a:latin typeface="Cambria Math"/>
                      </a:rPr>
                      <m:t>𝑝h</m:t>
                    </m:r>
                  </m:oMath>
                </a14:m>
                <a:r>
                  <a:rPr lang="en-US" sz="2200" dirty="0">
                    <a:solidFill>
                      <a:schemeClr val="accent2">
                        <a:lumMod val="75000"/>
                      </a:schemeClr>
                    </a:solidFill>
                  </a:rPr>
                  <a:t>:</a:t>
                </a:r>
              </a:p>
              <a:p>
                <a:pPr>
                  <a:lnSpc>
                    <a:spcPct val="80000"/>
                  </a:lnSpc>
                </a:pPr>
                <a:r>
                  <a:rPr lang="en-US" sz="2200" dirty="0">
                    <a:solidFill>
                      <a:schemeClr val="accent2">
                        <a:lumMod val="75000"/>
                      </a:schemeClr>
                    </a:solidFill>
                  </a:rPr>
                  <a:t>Round 1:</a:t>
                </a:r>
              </a:p>
              <a:p>
                <a:pPr lvl="1">
                  <a:lnSpc>
                    <a:spcPct val="80000"/>
                  </a:lnSpc>
                </a:pPr>
                <a:r>
                  <a:rPr lang="en-US" sz="1800" dirty="0"/>
                  <a:t>Choose a random value </a:t>
                </a:r>
                <a14:m>
                  <m:oMath xmlns:m="http://schemas.openxmlformats.org/officeDocument/2006/math">
                    <m:r>
                      <a:rPr lang="en-US" sz="1800" i="1">
                        <a:latin typeface="Cambria Math"/>
                      </a:rPr>
                      <m:t>𝑟</m:t>
                    </m:r>
                    <m:r>
                      <a:rPr lang="en-US" sz="1800" i="1">
                        <a:latin typeface="Cambria Math"/>
                      </a:rPr>
                      <m:t> </m:t>
                    </m:r>
                  </m:oMath>
                </a14:m>
                <a:r>
                  <a:rPr lang="en-US" sz="1800" dirty="0"/>
                  <a:t>in </a:t>
                </a:r>
                <a14:m>
                  <m:oMath xmlns:m="http://schemas.openxmlformats.org/officeDocument/2006/math">
                    <m:d>
                      <m:dPr>
                        <m:begChr m:val="{"/>
                        <m:endChr m:val="}"/>
                        <m:ctrlPr>
                          <a:rPr lang="en-US" sz="1800" i="1" dirty="0">
                            <a:latin typeface="Cambria Math"/>
                          </a:rPr>
                        </m:ctrlPr>
                      </m:dPr>
                      <m:e>
                        <m:r>
                          <a:rPr lang="en-US" sz="1800" i="1" dirty="0">
                            <a:latin typeface="Cambria Math"/>
                          </a:rPr>
                          <m:t>1,2,…,</m:t>
                        </m:r>
                        <m:r>
                          <a:rPr lang="en-US" sz="1800" i="1" dirty="0">
                            <a:latin typeface="Cambria Math"/>
                          </a:rPr>
                          <m:t>𝑛</m:t>
                        </m:r>
                        <m:r>
                          <a:rPr lang="en-US" sz="1800" i="1" baseline="30000" dirty="0">
                            <a:latin typeface="Cambria Math"/>
                          </a:rPr>
                          <m:t>5</m:t>
                        </m:r>
                      </m:e>
                    </m:d>
                  </m:oMath>
                </a14:m>
                <a:r>
                  <a:rPr lang="en-US" sz="1800" dirty="0"/>
                  <a:t>, send it to all neighbors.</a:t>
                </a:r>
              </a:p>
              <a:p>
                <a:pPr lvl="1">
                  <a:lnSpc>
                    <a:spcPct val="80000"/>
                  </a:lnSpc>
                </a:pPr>
                <a:r>
                  <a:rPr lang="en-US" sz="1800" dirty="0"/>
                  <a:t>Receive values from all active neighbors.</a:t>
                </a:r>
              </a:p>
              <a:p>
                <a:pPr lvl="1">
                  <a:lnSpc>
                    <a:spcPct val="80000"/>
                  </a:lnSpc>
                </a:pPr>
                <a:r>
                  <a:rPr lang="en-US" sz="1800" dirty="0"/>
                  <a:t>If </a:t>
                </a:r>
                <a14:m>
                  <m:oMath xmlns:m="http://schemas.openxmlformats.org/officeDocument/2006/math">
                    <m:r>
                      <a:rPr lang="en-US" sz="1800" i="1">
                        <a:latin typeface="Cambria Math"/>
                      </a:rPr>
                      <m:t>𝑟</m:t>
                    </m:r>
                    <m:r>
                      <a:rPr lang="en-US" sz="1800" i="1">
                        <a:latin typeface="Cambria Math"/>
                      </a:rPr>
                      <m:t> </m:t>
                    </m:r>
                  </m:oMath>
                </a14:m>
                <a:r>
                  <a:rPr lang="en-US" sz="1800" dirty="0"/>
                  <a:t>is strictly greater than all received values, then join the MIS, output </a:t>
                </a:r>
                <a14:m>
                  <m:oMath xmlns:m="http://schemas.openxmlformats.org/officeDocument/2006/math">
                    <m:r>
                      <a:rPr lang="en-US" sz="1800" i="1" dirty="0">
                        <a:solidFill>
                          <a:srgbClr val="990000"/>
                        </a:solidFill>
                        <a:latin typeface="Cambria Math"/>
                      </a:rPr>
                      <m:t>𝑤𝑖𝑛𝑛𝑒𝑟</m:t>
                    </m:r>
                    <m:r>
                      <a:rPr lang="en-US" sz="1800" b="0" i="0" dirty="0" smtClean="0">
                        <a:solidFill>
                          <a:srgbClr val="990000"/>
                        </a:solidFill>
                        <a:latin typeface="Cambria Math"/>
                      </a:rPr>
                      <m:t>.</m:t>
                    </m:r>
                  </m:oMath>
                </a14:m>
                <a:endParaRPr lang="en-US" sz="1800" dirty="0">
                  <a:solidFill>
                    <a:srgbClr val="00B050"/>
                  </a:solidFill>
                </a:endParaRPr>
              </a:p>
              <a:p>
                <a:pPr>
                  <a:lnSpc>
                    <a:spcPct val="80000"/>
                  </a:lnSpc>
                </a:pPr>
                <a:r>
                  <a:rPr lang="en-US" sz="2200" dirty="0">
                    <a:solidFill>
                      <a:schemeClr val="accent2">
                        <a:lumMod val="75000"/>
                      </a:schemeClr>
                    </a:solidFill>
                  </a:rPr>
                  <a:t>Round 2:</a:t>
                </a:r>
              </a:p>
              <a:p>
                <a:pPr lvl="1">
                  <a:lnSpc>
                    <a:spcPct val="80000"/>
                  </a:lnSpc>
                </a:pPr>
                <a:r>
                  <a:rPr lang="en-US" sz="1800" dirty="0"/>
                  <a:t>If you joined the MIS, announce it in messages to all (active) neighbors.</a:t>
                </a:r>
              </a:p>
              <a:p>
                <a:pPr lvl="1">
                  <a:lnSpc>
                    <a:spcPct val="80000"/>
                  </a:lnSpc>
                </a:pPr>
                <a:r>
                  <a:rPr lang="en-US" sz="1800" dirty="0"/>
                  <a:t>If you receive such an announcement, decide not to join the MIS, output </a:t>
                </a:r>
                <a14:m>
                  <m:oMath xmlns:m="http://schemas.openxmlformats.org/officeDocument/2006/math">
                    <m:r>
                      <a:rPr lang="en-US" sz="1800" i="1" dirty="0">
                        <a:solidFill>
                          <a:srgbClr val="990000"/>
                        </a:solidFill>
                        <a:latin typeface="Cambria Math"/>
                      </a:rPr>
                      <m:t>𝑙𝑜𝑠𝑒𝑟</m:t>
                    </m:r>
                  </m:oMath>
                </a14:m>
                <a:r>
                  <a:rPr lang="en-US" sz="1800" dirty="0" smtClean="0">
                    <a:solidFill>
                      <a:schemeClr val="accent2">
                        <a:lumMod val="75000"/>
                      </a:schemeClr>
                    </a:solidFill>
                  </a:rPr>
                  <a:t>.</a:t>
                </a:r>
                <a:endParaRPr lang="en-US" sz="1800" dirty="0">
                  <a:solidFill>
                    <a:schemeClr val="accent2">
                      <a:lumMod val="75000"/>
                    </a:schemeClr>
                  </a:solidFill>
                </a:endParaRPr>
              </a:p>
              <a:p>
                <a:pPr lvl="1">
                  <a:lnSpc>
                    <a:spcPct val="80000"/>
                  </a:lnSpc>
                </a:pPr>
                <a:r>
                  <a:rPr lang="en-US" sz="1800" dirty="0"/>
                  <a:t>If you decided one way or the other at this phase, become </a:t>
                </a:r>
                <a14:m>
                  <m:oMath xmlns:m="http://schemas.openxmlformats.org/officeDocument/2006/math">
                    <m:r>
                      <a:rPr lang="en-US" sz="1800" i="1" dirty="0" smtClean="0">
                        <a:solidFill>
                          <a:schemeClr val="accent1">
                            <a:lumMod val="75000"/>
                          </a:schemeClr>
                        </a:solidFill>
                        <a:latin typeface="Cambria Math"/>
                      </a:rPr>
                      <m:t>𝑖𝑛𝑎𝑐𝑡𝑖𝑣𝑒</m:t>
                    </m:r>
                    <m:r>
                      <a:rPr lang="en-US" sz="1800" i="1" dirty="0" smtClean="0">
                        <a:solidFill>
                          <a:schemeClr val="accent1">
                            <a:lumMod val="75000"/>
                          </a:schemeClr>
                        </a:solidFill>
                        <a:latin typeface="Cambria Math"/>
                      </a:rPr>
                      <m:t>.</m:t>
                    </m:r>
                  </m:oMath>
                </a14:m>
                <a:endParaRPr lang="en-US" sz="1800" dirty="0">
                  <a:solidFill>
                    <a:schemeClr val="accent1">
                      <a:lumMod val="75000"/>
                    </a:schemeClr>
                  </a:solidFill>
                </a:endParaRPr>
              </a:p>
              <a:p>
                <a:pPr marL="0" indent="0">
                  <a:lnSpc>
                    <a:spcPct val="80000"/>
                  </a:lnSpc>
                  <a:buNone/>
                </a:pPr>
                <a:endParaRPr lang="en-US" sz="2200" dirty="0"/>
              </a:p>
              <a:p>
                <a:pPr>
                  <a:lnSpc>
                    <a:spcPct val="80000"/>
                  </a:lnSpc>
                </a:pPr>
                <a:endParaRPr lang="en-US" sz="2200" dirty="0"/>
              </a:p>
              <a:p>
                <a:pPr>
                  <a:lnSpc>
                    <a:spcPct val="80000"/>
                  </a:lnSpc>
                </a:pPr>
                <a:endParaRPr lang="en-US" sz="2200" dirty="0" smtClean="0"/>
              </a:p>
              <a:p>
                <a:pPr>
                  <a:lnSpc>
                    <a:spcPct val="80000"/>
                  </a:lnSpc>
                </a:pPr>
                <a:endParaRPr lang="en-US" sz="2200" dirty="0"/>
              </a:p>
            </p:txBody>
          </p:sp>
        </mc:Choice>
        <mc:Fallback xmlns="">
          <p:sp>
            <p:nvSpPr>
              <p:cNvPr id="174083" name="Rectangle 3"/>
              <p:cNvSpPr>
                <a:spLocks noGrp="1" noRot="1" noChangeAspect="1" noMove="1" noResize="1" noEditPoints="1" noAdjustHandles="1" noChangeArrowheads="1" noChangeShapeType="1" noTextEdit="1"/>
              </p:cNvSpPr>
              <p:nvPr>
                <p:ph type="body" idx="1"/>
              </p:nvPr>
            </p:nvSpPr>
            <p:spPr>
              <a:xfrm>
                <a:off x="381601" y="1447800"/>
                <a:ext cx="8533440" cy="5028560"/>
              </a:xfrm>
              <a:blipFill rotWithShape="1">
                <a:blip r:embed="rId3"/>
                <a:stretch>
                  <a:fillRect l="-858" t="-1942"/>
                </a:stretch>
              </a:blipFill>
            </p:spPr>
            <p:txBody>
              <a:bodyPr/>
              <a:lstStyle/>
              <a:p>
                <a:r>
                  <a:rPr lang="en-US">
                    <a:noFill/>
                  </a:rPr>
                  <a:t> </a:t>
                </a:r>
              </a:p>
            </p:txBody>
          </p:sp>
        </mc:Fallback>
      </mc:AlternateContent>
    </p:spTree>
    <p:extLst>
      <p:ext uri="{BB962C8B-B14F-4D97-AF65-F5344CB8AC3E}">
        <p14:creationId xmlns:p14="http://schemas.microsoft.com/office/powerpoint/2010/main" val="16225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08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8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08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08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08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0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24800" y="0"/>
            <a:ext cx="8229600" cy="1371600"/>
          </a:xfrm>
        </p:spPr>
        <p:txBody>
          <a:bodyPr/>
          <a:lstStyle/>
          <a:p>
            <a:r>
              <a:rPr lang="en-US" dirty="0" smtClean="0"/>
              <a:t>Properties of </a:t>
            </a:r>
            <a:r>
              <a:rPr lang="en-US" dirty="0" err="1" smtClean="0"/>
              <a:t>Luby’s</a:t>
            </a:r>
            <a:r>
              <a:rPr lang="en-US" dirty="0" smtClean="0"/>
              <a:t> Algorithm</a:t>
            </a:r>
            <a:endParaRPr lang="en-US" dirty="0"/>
          </a:p>
        </p:txBody>
      </p:sp>
      <mc:AlternateContent xmlns:mc="http://schemas.openxmlformats.org/markup-compatibility/2006" xmlns:a14="http://schemas.microsoft.com/office/drawing/2010/main">
        <mc:Choice Requires="a14">
          <p:sp>
            <p:nvSpPr>
              <p:cNvPr id="174083" name="Rectangle 3"/>
              <p:cNvSpPr>
                <a:spLocks noGrp="1" noChangeArrowheads="1"/>
              </p:cNvSpPr>
              <p:nvPr>
                <p:ph type="body" idx="1"/>
              </p:nvPr>
            </p:nvSpPr>
            <p:spPr>
              <a:xfrm>
                <a:off x="381601" y="1447800"/>
                <a:ext cx="8533440" cy="5028560"/>
              </a:xfrm>
            </p:spPr>
            <p:txBody>
              <a:bodyPr>
                <a:normAutofit/>
              </a:bodyPr>
              <a:lstStyle/>
              <a:p>
                <a:pPr>
                  <a:lnSpc>
                    <a:spcPct val="80000"/>
                  </a:lnSpc>
                </a:pPr>
                <a:r>
                  <a:rPr lang="en-US" sz="2800" dirty="0" smtClean="0">
                    <a:solidFill>
                      <a:srgbClr val="990000"/>
                    </a:solidFill>
                  </a:rPr>
                  <a:t>Theorem:</a:t>
                </a:r>
                <a:r>
                  <a:rPr lang="en-US" sz="2800" dirty="0" smtClean="0"/>
                  <a:t>  If </a:t>
                </a:r>
                <a:r>
                  <a:rPr lang="en-US" sz="2800" dirty="0" err="1" smtClean="0"/>
                  <a:t>LubyMIS</a:t>
                </a:r>
                <a:r>
                  <a:rPr lang="en-US" sz="2800" dirty="0" smtClean="0"/>
                  <a:t> ever terminates, it produces an MIS. </a:t>
                </a:r>
                <a:endParaRPr lang="en-US" sz="2800" dirty="0"/>
              </a:p>
              <a:p>
                <a:pPr>
                  <a:lnSpc>
                    <a:spcPct val="80000"/>
                  </a:lnSpc>
                </a:pPr>
                <a:r>
                  <a:rPr lang="en-US" sz="2800" dirty="0" smtClean="0">
                    <a:solidFill>
                      <a:srgbClr val="990000"/>
                    </a:solidFill>
                  </a:rPr>
                  <a:t>Theorem</a:t>
                </a:r>
                <a:r>
                  <a:rPr lang="en-US" sz="2800" dirty="0">
                    <a:solidFill>
                      <a:srgbClr val="990000"/>
                    </a:solidFill>
                  </a:rPr>
                  <a:t>:</a:t>
                </a:r>
                <a:r>
                  <a:rPr lang="en-US" sz="2800" dirty="0"/>
                  <a:t>  With probability </a:t>
                </a:r>
                <a14:m>
                  <m:oMath xmlns:m="http://schemas.openxmlformats.org/officeDocument/2006/math">
                    <m:r>
                      <a:rPr lang="en-US" sz="2800" i="1" dirty="0" smtClean="0">
                        <a:latin typeface="Cambria Math"/>
                      </a:rPr>
                      <m:t>1</m:t>
                    </m:r>
                  </m:oMath>
                </a14:m>
                <a:r>
                  <a:rPr lang="en-US" sz="2800" dirty="0"/>
                  <a:t>, it eventually terminates; the expected number of rounds until termination is </a:t>
                </a:r>
                <a14:m>
                  <m:oMath xmlns:m="http://schemas.openxmlformats.org/officeDocument/2006/math">
                    <m:r>
                      <a:rPr lang="en-US" sz="2800" i="1" dirty="0" smtClean="0">
                        <a:latin typeface="Cambria Math"/>
                      </a:rPr>
                      <m:t>𝑂</m:t>
                    </m:r>
                    <m:r>
                      <a:rPr lang="en-US" sz="2800" i="1" dirty="0" smtClean="0">
                        <a:latin typeface="Cambria Math"/>
                      </a:rPr>
                      <m:t>(</m:t>
                    </m:r>
                    <m:r>
                      <m:rPr>
                        <m:sty m:val="p"/>
                      </m:rPr>
                      <a:rPr lang="en-US" sz="2800" i="1" dirty="0" smtClean="0">
                        <a:latin typeface="Cambria Math"/>
                      </a:rPr>
                      <m:t>log</m:t>
                    </m:r>
                    <m:r>
                      <a:rPr lang="en-US" sz="2800" i="1" dirty="0" smtClean="0">
                        <a:latin typeface="Cambria Math"/>
                      </a:rPr>
                      <m:t>⁡</m:t>
                    </m:r>
                    <m:r>
                      <a:rPr lang="en-US" sz="2800" i="1" dirty="0" smtClean="0">
                        <a:latin typeface="Cambria Math"/>
                      </a:rPr>
                      <m:t>𝑛</m:t>
                    </m:r>
                    <m:r>
                      <a:rPr lang="en-US" sz="2800" i="1" dirty="0" smtClean="0">
                        <a:latin typeface="Cambria Math"/>
                      </a:rPr>
                      <m:t>).</m:t>
                    </m:r>
                  </m:oMath>
                </a14:m>
                <a:endParaRPr lang="en-US" sz="2800" dirty="0"/>
              </a:p>
              <a:p>
                <a:pPr>
                  <a:lnSpc>
                    <a:spcPct val="80000"/>
                  </a:lnSpc>
                </a:pPr>
                <a:r>
                  <a:rPr lang="en-US" sz="2800" dirty="0" smtClean="0">
                    <a:solidFill>
                      <a:srgbClr val="990000"/>
                    </a:solidFill>
                  </a:rPr>
                  <a:t>Proofs:</a:t>
                </a:r>
                <a:r>
                  <a:rPr lang="en-US" sz="2800" dirty="0" smtClean="0"/>
                  <a:t>  In a minute…</a:t>
                </a:r>
                <a:endParaRPr lang="en-US" sz="2800" dirty="0"/>
              </a:p>
            </p:txBody>
          </p:sp>
        </mc:Choice>
        <mc:Fallback xmlns="">
          <p:sp>
            <p:nvSpPr>
              <p:cNvPr id="174083" name="Rectangle 3"/>
              <p:cNvSpPr>
                <a:spLocks noGrp="1" noRot="1" noChangeAspect="1" noMove="1" noResize="1" noEditPoints="1" noAdjustHandles="1" noChangeArrowheads="1" noChangeShapeType="1" noTextEdit="1"/>
              </p:cNvSpPr>
              <p:nvPr>
                <p:ph type="body" idx="1"/>
              </p:nvPr>
            </p:nvSpPr>
            <p:spPr>
              <a:xfrm>
                <a:off x="381601" y="1447800"/>
                <a:ext cx="8533440" cy="5028560"/>
              </a:xfrm>
              <a:blipFill rotWithShape="1">
                <a:blip r:embed="rId3"/>
                <a:stretch>
                  <a:fillRect l="-1287" t="-2670" r="-715"/>
                </a:stretch>
              </a:blipFill>
            </p:spPr>
            <p:txBody>
              <a:bodyPr/>
              <a:lstStyle/>
              <a:p>
                <a:r>
                  <a:rPr lang="en-US">
                    <a:noFill/>
                  </a:rPr>
                  <a:t> </a:t>
                </a:r>
              </a:p>
            </p:txBody>
          </p:sp>
        </mc:Fallback>
      </mc:AlternateContent>
    </p:spTree>
    <p:extLst>
      <p:ext uri="{BB962C8B-B14F-4D97-AF65-F5344CB8AC3E}">
        <p14:creationId xmlns:p14="http://schemas.microsoft.com/office/powerpoint/2010/main" val="336799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40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2" y="2065448"/>
            <a:ext cx="6227333" cy="2667000"/>
            <a:chOff x="5399240" y="1989513"/>
            <a:chExt cx="3237399" cy="1295400"/>
          </a:xfrm>
          <a:solidFill>
            <a:schemeClr val="bg1">
              <a:lumMod val="65000"/>
            </a:schemeClr>
          </a:solidFill>
        </p:grpSpPr>
        <p:grpSp>
          <p:nvGrpSpPr>
            <p:cNvPr id="29" name="Group 4"/>
            <p:cNvGrpSpPr>
              <a:grpSpLocks/>
            </p:cNvGrpSpPr>
            <p:nvPr/>
          </p:nvGrpSpPr>
          <p:grpSpPr bwMode="auto">
            <a:xfrm>
              <a:off x="5664839" y="1989513"/>
              <a:ext cx="2971800" cy="1295400"/>
              <a:chOff x="3264" y="3072"/>
              <a:chExt cx="1872" cy="816"/>
            </a:xfrm>
            <a:grpFill/>
          </p:grpSpPr>
          <p:grpSp>
            <p:nvGrpSpPr>
              <p:cNvPr id="32" name="Group 5"/>
              <p:cNvGrpSpPr>
                <a:grpSpLocks/>
              </p:cNvGrpSpPr>
              <p:nvPr/>
            </p:nvGrpSpPr>
            <p:grpSpPr bwMode="auto">
              <a:xfrm>
                <a:off x="3264" y="3072"/>
                <a:ext cx="1872" cy="816"/>
                <a:chOff x="3072" y="1200"/>
                <a:chExt cx="1872" cy="816"/>
              </a:xfrm>
              <a:grpFill/>
            </p:grpSpPr>
            <p:sp>
              <p:nvSpPr>
                <p:cNvPr id="48" name="Oval 6"/>
                <p:cNvSpPr>
                  <a:spLocks noChangeAspect="1" noChangeArrowheads="1"/>
                </p:cNvSpPr>
                <p:nvPr/>
              </p:nvSpPr>
              <p:spPr bwMode="auto">
                <a:xfrm>
                  <a:off x="3360" y="1488"/>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0" y="134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a:grpFill/>
            </p:grpSpPr>
            <p:sp>
              <p:nvSpPr>
                <p:cNvPr id="42"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a:grpFill/>
            </p:grpSpPr>
            <p:sp>
              <p:nvSpPr>
                <p:cNvPr id="35"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p:sp>
        <p:nvSpPr>
          <p:cNvPr id="91" name="Oval 12"/>
          <p:cNvSpPr>
            <a:spLocks noChangeAspect="1" noChangeArrowheads="1"/>
          </p:cNvSpPr>
          <p:nvPr/>
        </p:nvSpPr>
        <p:spPr bwMode="auto">
          <a:xfrm>
            <a:off x="5248900" y="914400"/>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sp>
        <p:nvSpPr>
          <p:cNvPr id="2" name="Title 1"/>
          <p:cNvSpPr>
            <a:spLocks noGrp="1"/>
          </p:cNvSpPr>
          <p:nvPr>
            <p:ph type="title"/>
          </p:nvPr>
        </p:nvSpPr>
        <p:spPr>
          <a:xfrm>
            <a:off x="457200" y="274638"/>
            <a:ext cx="4639300" cy="1143000"/>
          </a:xfrm>
        </p:spPr>
        <p:txBody>
          <a:bodyPr>
            <a:normAutofit/>
          </a:bodyPr>
          <a:lstStyle/>
          <a:p>
            <a:r>
              <a:rPr lang="en-US" dirty="0" smtClean="0"/>
              <a:t>Example</a:t>
            </a:r>
            <a:endParaRPr lang="en-US" dirty="0"/>
          </a:p>
        </p:txBody>
      </p:sp>
      <p:sp>
        <p:nvSpPr>
          <p:cNvPr id="4" name="Content Placeholder 3"/>
          <p:cNvSpPr>
            <a:spLocks noGrp="1"/>
          </p:cNvSpPr>
          <p:nvPr>
            <p:ph idx="1"/>
          </p:nvPr>
        </p:nvSpPr>
        <p:spPr>
          <a:xfrm>
            <a:off x="457200" y="5257800"/>
            <a:ext cx="8229600" cy="1219200"/>
          </a:xfrm>
        </p:spPr>
        <p:txBody>
          <a:bodyPr/>
          <a:lstStyle/>
          <a:p>
            <a:r>
              <a:rPr lang="en-US" dirty="0" smtClean="0"/>
              <a:t>All nodes start out identical.</a:t>
            </a:r>
            <a:endParaRPr lang="en-US" dirty="0"/>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55403" y="1537446"/>
            <a:ext cx="504122" cy="106757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48878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0722"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0723"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0724"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0725"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0726"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0727" name="Line 7"/>
          <p:cNvSpPr>
            <a:spLocks noChangeShapeType="1"/>
          </p:cNvSpPr>
          <p:nvPr/>
        </p:nvSpPr>
        <p:spPr bwMode="auto">
          <a:xfrm flipV="1">
            <a:off x="5071680" y="3426121"/>
            <a:ext cx="1451520" cy="41764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28" name="Line 8"/>
          <p:cNvSpPr>
            <a:spLocks noChangeShapeType="1"/>
          </p:cNvSpPr>
          <p:nvPr/>
        </p:nvSpPr>
        <p:spPr bwMode="auto">
          <a:xfrm flipH="1">
            <a:off x="3204001" y="2183269"/>
            <a:ext cx="1454400" cy="207382"/>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29" name="Line 9"/>
          <p:cNvSpPr>
            <a:spLocks noChangeShapeType="1"/>
          </p:cNvSpPr>
          <p:nvPr/>
        </p:nvSpPr>
        <p:spPr bwMode="auto">
          <a:xfrm flipH="1" flipV="1">
            <a:off x="5484961" y="2389212"/>
            <a:ext cx="103968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0"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1"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2"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3"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4"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0735"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6" name="Line 16"/>
          <p:cNvSpPr>
            <a:spLocks noChangeShapeType="1"/>
          </p:cNvSpPr>
          <p:nvPr/>
        </p:nvSpPr>
        <p:spPr bwMode="auto">
          <a:xfrm flipH="1">
            <a:off x="4448161" y="3634942"/>
            <a:ext cx="2283840" cy="1659054"/>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7" name="Line 17"/>
          <p:cNvSpPr>
            <a:spLocks noChangeShapeType="1"/>
          </p:cNvSpPr>
          <p:nvPr/>
        </p:nvSpPr>
        <p:spPr bwMode="auto">
          <a:xfrm flipH="1" flipV="1">
            <a:off x="2996641" y="4670411"/>
            <a:ext cx="624960" cy="625026"/>
          </a:xfrm>
          <a:prstGeom prst="line">
            <a:avLst/>
          </a:prstGeom>
          <a:noFill/>
          <a:ln w="5472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38" name="Text Box 18"/>
          <p:cNvSpPr txBox="1">
            <a:spLocks noChangeArrowheads="1"/>
          </p:cNvSpPr>
          <p:nvPr/>
        </p:nvSpPr>
        <p:spPr bwMode="auto">
          <a:xfrm>
            <a:off x="5281921" y="153952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3</a:t>
            </a:r>
          </a:p>
        </p:txBody>
      </p:sp>
      <p:sp>
        <p:nvSpPr>
          <p:cNvPr id="30739"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0740"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0741"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0742"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0743"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0744"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0745"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0746"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0747"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0748"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0749"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0750"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0751"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0752" name="Text Box 32"/>
          <p:cNvSpPr txBox="1">
            <a:spLocks noChangeArrowheads="1"/>
          </p:cNvSpPr>
          <p:nvPr/>
        </p:nvSpPr>
        <p:spPr bwMode="auto">
          <a:xfrm>
            <a:off x="1859041" y="1977328"/>
            <a:ext cx="56736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gn="r"/>
            <a:r>
              <a:rPr lang="en-US" sz="2900">
                <a:solidFill>
                  <a:srgbClr val="0000FF"/>
                </a:solidFill>
              </a:rPr>
              <a:t>10</a:t>
            </a:r>
          </a:p>
        </p:txBody>
      </p:sp>
      <p:sp>
        <p:nvSpPr>
          <p:cNvPr id="30753" name="Text Box 33"/>
          <p:cNvSpPr txBox="1">
            <a:spLocks noChangeArrowheads="1"/>
          </p:cNvSpPr>
          <p:nvPr/>
        </p:nvSpPr>
        <p:spPr bwMode="auto">
          <a:xfrm>
            <a:off x="4334400" y="5656915"/>
            <a:ext cx="38592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6</a:t>
            </a:r>
          </a:p>
        </p:txBody>
      </p:sp>
      <p:sp>
        <p:nvSpPr>
          <p:cNvPr id="30754" name="Text Box 34"/>
          <p:cNvSpPr txBox="1">
            <a:spLocks noChangeArrowheads="1"/>
          </p:cNvSpPr>
          <p:nvPr/>
        </p:nvSpPr>
        <p:spPr bwMode="auto">
          <a:xfrm>
            <a:off x="7257601" y="3284985"/>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2</a:t>
            </a:r>
          </a:p>
        </p:txBody>
      </p:sp>
      <p:sp>
        <p:nvSpPr>
          <p:cNvPr id="30755" name="Text Box 35"/>
          <p:cNvSpPr txBox="1">
            <a:spLocks noChangeArrowheads="1"/>
          </p:cNvSpPr>
          <p:nvPr/>
        </p:nvSpPr>
        <p:spPr bwMode="auto">
          <a:xfrm>
            <a:off x="2180160" y="4444306"/>
            <a:ext cx="38592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9</a:t>
            </a:r>
          </a:p>
        </p:txBody>
      </p:sp>
    </p:spTree>
    <p:extLst>
      <p:ext uri="{BB962C8B-B14F-4D97-AF65-F5344CB8AC3E}">
        <p14:creationId xmlns:p14="http://schemas.microsoft.com/office/powerpoint/2010/main" val="25255500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2" y="2065448"/>
            <a:ext cx="6227333" cy="2667000"/>
            <a:chOff x="5399240" y="1989513"/>
            <a:chExt cx="3237399" cy="1295400"/>
          </a:xfrm>
          <a:solidFill>
            <a:schemeClr val="bg1">
              <a:lumMod val="65000"/>
            </a:schemeClr>
          </a:solidFill>
        </p:grpSpPr>
        <p:grpSp>
          <p:nvGrpSpPr>
            <p:cNvPr id="29" name="Group 4"/>
            <p:cNvGrpSpPr>
              <a:grpSpLocks/>
            </p:cNvGrpSpPr>
            <p:nvPr/>
          </p:nvGrpSpPr>
          <p:grpSpPr bwMode="auto">
            <a:xfrm>
              <a:off x="5664839" y="1989513"/>
              <a:ext cx="2971800" cy="1295400"/>
              <a:chOff x="3264" y="3072"/>
              <a:chExt cx="1872" cy="816"/>
            </a:xfrm>
            <a:grpFill/>
          </p:grpSpPr>
          <p:grpSp>
            <p:nvGrpSpPr>
              <p:cNvPr id="32" name="Group 5"/>
              <p:cNvGrpSpPr>
                <a:grpSpLocks/>
              </p:cNvGrpSpPr>
              <p:nvPr/>
            </p:nvGrpSpPr>
            <p:grpSpPr bwMode="auto">
              <a:xfrm>
                <a:off x="3264" y="3072"/>
                <a:ext cx="1872" cy="816"/>
                <a:chOff x="3072" y="1200"/>
                <a:chExt cx="1872" cy="816"/>
              </a:xfrm>
              <a:grpFill/>
            </p:grpSpPr>
            <p:sp>
              <p:nvSpPr>
                <p:cNvPr id="48" name="Oval 6"/>
                <p:cNvSpPr>
                  <a:spLocks noChangeAspect="1" noChangeArrowheads="1"/>
                </p:cNvSpPr>
                <p:nvPr/>
              </p:nvSpPr>
              <p:spPr bwMode="auto">
                <a:xfrm>
                  <a:off x="3360" y="1488"/>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0" y="134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a:grpFill/>
            </p:grpSpPr>
            <p:sp>
              <p:nvSpPr>
                <p:cNvPr id="42"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a:grpFill/>
            </p:grpSpPr>
            <p:sp>
              <p:nvSpPr>
                <p:cNvPr id="35"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p:sp>
        <p:nvSpPr>
          <p:cNvPr id="4" name="Content Placeholder 3"/>
          <p:cNvSpPr>
            <a:spLocks noGrp="1"/>
          </p:cNvSpPr>
          <p:nvPr>
            <p:ph idx="1"/>
          </p:nvPr>
        </p:nvSpPr>
        <p:spPr>
          <a:xfrm>
            <a:off x="457200" y="5257800"/>
            <a:ext cx="8229600" cy="1219200"/>
          </a:xfrm>
        </p:spPr>
        <p:txBody>
          <a:bodyPr/>
          <a:lstStyle/>
          <a:p>
            <a:r>
              <a:rPr lang="en-US" dirty="0" smtClean="0"/>
              <a:t>Everyone chooses an ID.</a:t>
            </a:r>
            <a:endParaRPr lang="en-US" dirty="0"/>
          </a:p>
        </p:txBody>
      </p:sp>
      <p:sp>
        <p:nvSpPr>
          <p:cNvPr id="5" name="TextBox 4"/>
          <p:cNvSpPr txBox="1"/>
          <p:nvPr/>
        </p:nvSpPr>
        <p:spPr>
          <a:xfrm>
            <a:off x="1507522" y="2351429"/>
            <a:ext cx="441146" cy="369332"/>
          </a:xfrm>
          <a:prstGeom prst="rect">
            <a:avLst/>
          </a:prstGeom>
          <a:noFill/>
        </p:spPr>
        <p:txBody>
          <a:bodyPr wrap="none" rtlCol="0">
            <a:spAutoFit/>
          </a:bodyPr>
          <a:lstStyle/>
          <a:p>
            <a:r>
              <a:rPr lang="en-US" dirty="0" smtClean="0"/>
              <a:t>16</a:t>
            </a:r>
            <a:endParaRPr lang="en-US" dirty="0"/>
          </a:p>
        </p:txBody>
      </p:sp>
      <p:sp>
        <p:nvSpPr>
          <p:cNvPr id="83" name="TextBox 82"/>
          <p:cNvSpPr txBox="1"/>
          <p:nvPr/>
        </p:nvSpPr>
        <p:spPr>
          <a:xfrm rot="10800000" flipV="1">
            <a:off x="4005127" y="4758871"/>
            <a:ext cx="358496" cy="369332"/>
          </a:xfrm>
          <a:prstGeom prst="rect">
            <a:avLst/>
          </a:prstGeom>
          <a:noFill/>
        </p:spPr>
        <p:txBody>
          <a:bodyPr wrap="square" rtlCol="0">
            <a:spAutoFit/>
          </a:bodyPr>
          <a:lstStyle/>
          <a:p>
            <a:r>
              <a:rPr lang="en-US" dirty="0"/>
              <a:t>5</a:t>
            </a:r>
          </a:p>
        </p:txBody>
      </p:sp>
      <p:sp>
        <p:nvSpPr>
          <p:cNvPr id="84" name="TextBox 83"/>
          <p:cNvSpPr txBox="1"/>
          <p:nvPr/>
        </p:nvSpPr>
        <p:spPr>
          <a:xfrm>
            <a:off x="5726455" y="4574205"/>
            <a:ext cx="441146" cy="369332"/>
          </a:xfrm>
          <a:prstGeom prst="rect">
            <a:avLst/>
          </a:prstGeom>
          <a:noFill/>
        </p:spPr>
        <p:txBody>
          <a:bodyPr wrap="none" rtlCol="0">
            <a:spAutoFit/>
          </a:bodyPr>
          <a:lstStyle/>
          <a:p>
            <a:r>
              <a:rPr lang="en-US" dirty="0" smtClean="0"/>
              <a:t>13</a:t>
            </a:r>
            <a:endParaRPr lang="en-US" dirty="0"/>
          </a:p>
        </p:txBody>
      </p:sp>
      <p:sp>
        <p:nvSpPr>
          <p:cNvPr id="85" name="TextBox 84"/>
          <p:cNvSpPr txBox="1"/>
          <p:nvPr/>
        </p:nvSpPr>
        <p:spPr>
          <a:xfrm>
            <a:off x="6039361" y="2858309"/>
            <a:ext cx="312906" cy="369332"/>
          </a:xfrm>
          <a:prstGeom prst="rect">
            <a:avLst/>
          </a:prstGeom>
          <a:noFill/>
        </p:spPr>
        <p:txBody>
          <a:bodyPr wrap="none" rtlCol="0">
            <a:spAutoFit/>
          </a:bodyPr>
          <a:lstStyle/>
          <a:p>
            <a:r>
              <a:rPr lang="en-US" dirty="0"/>
              <a:t>2</a:t>
            </a:r>
          </a:p>
        </p:txBody>
      </p:sp>
      <p:sp>
        <p:nvSpPr>
          <p:cNvPr id="86" name="TextBox 85"/>
          <p:cNvSpPr txBox="1"/>
          <p:nvPr/>
        </p:nvSpPr>
        <p:spPr>
          <a:xfrm>
            <a:off x="7578402" y="2245204"/>
            <a:ext cx="441146" cy="369332"/>
          </a:xfrm>
          <a:prstGeom prst="rect">
            <a:avLst/>
          </a:prstGeom>
          <a:noFill/>
        </p:spPr>
        <p:txBody>
          <a:bodyPr wrap="none" rtlCol="0">
            <a:spAutoFit/>
          </a:bodyPr>
          <a:lstStyle/>
          <a:p>
            <a:r>
              <a:rPr lang="en-US" dirty="0" smtClean="0"/>
              <a:t>10</a:t>
            </a:r>
            <a:endParaRPr lang="en-US" dirty="0"/>
          </a:p>
        </p:txBody>
      </p:sp>
      <p:sp>
        <p:nvSpPr>
          <p:cNvPr id="88" name="TextBox 87"/>
          <p:cNvSpPr txBox="1"/>
          <p:nvPr/>
        </p:nvSpPr>
        <p:spPr>
          <a:xfrm>
            <a:off x="4724626" y="1600200"/>
            <a:ext cx="312906" cy="369332"/>
          </a:xfrm>
          <a:prstGeom prst="rect">
            <a:avLst/>
          </a:prstGeom>
          <a:noFill/>
        </p:spPr>
        <p:txBody>
          <a:bodyPr wrap="none" rtlCol="0">
            <a:spAutoFit/>
          </a:bodyPr>
          <a:lstStyle/>
          <a:p>
            <a:r>
              <a:rPr lang="en-US" dirty="0"/>
              <a:t>1</a:t>
            </a:r>
          </a:p>
        </p:txBody>
      </p:sp>
      <p:sp>
        <p:nvSpPr>
          <p:cNvPr id="89" name="TextBox 88"/>
          <p:cNvSpPr txBox="1"/>
          <p:nvPr/>
        </p:nvSpPr>
        <p:spPr>
          <a:xfrm>
            <a:off x="2892108" y="2457653"/>
            <a:ext cx="424027" cy="369332"/>
          </a:xfrm>
          <a:prstGeom prst="rect">
            <a:avLst/>
          </a:prstGeom>
          <a:noFill/>
        </p:spPr>
        <p:txBody>
          <a:bodyPr wrap="none" rtlCol="0">
            <a:spAutoFit/>
          </a:bodyPr>
          <a:lstStyle/>
          <a:p>
            <a:r>
              <a:rPr lang="en-US" dirty="0" smtClean="0"/>
              <a:t>11</a:t>
            </a:r>
            <a:endParaRPr lang="en-US" dirty="0"/>
          </a:p>
        </p:txBody>
      </p:sp>
      <p:sp>
        <p:nvSpPr>
          <p:cNvPr id="90" name="TextBox 89"/>
          <p:cNvSpPr txBox="1"/>
          <p:nvPr/>
        </p:nvSpPr>
        <p:spPr>
          <a:xfrm>
            <a:off x="1855310" y="4579760"/>
            <a:ext cx="312906" cy="369332"/>
          </a:xfrm>
          <a:prstGeom prst="rect">
            <a:avLst/>
          </a:prstGeom>
          <a:noFill/>
        </p:spPr>
        <p:txBody>
          <a:bodyPr wrap="none" rtlCol="0">
            <a:spAutoFit/>
          </a:bodyPr>
          <a:lstStyle/>
          <a:p>
            <a:r>
              <a:rPr lang="en-US" dirty="0"/>
              <a:t>9</a:t>
            </a:r>
          </a:p>
        </p:txBody>
      </p:sp>
      <p:sp>
        <p:nvSpPr>
          <p:cNvPr id="91" name="Oval 12"/>
          <p:cNvSpPr>
            <a:spLocks noChangeAspect="1" noChangeArrowheads="1"/>
          </p:cNvSpPr>
          <p:nvPr/>
        </p:nvSpPr>
        <p:spPr bwMode="auto">
          <a:xfrm>
            <a:off x="5248900" y="914400"/>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55403" y="1537446"/>
            <a:ext cx="504122" cy="1067574"/>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6918379" y="794509"/>
            <a:ext cx="312906" cy="369332"/>
          </a:xfrm>
          <a:prstGeom prst="rect">
            <a:avLst/>
          </a:prstGeom>
          <a:noFill/>
        </p:spPr>
        <p:txBody>
          <a:bodyPr wrap="none" rtlCol="0">
            <a:spAutoFit/>
          </a:bodyPr>
          <a:lstStyle/>
          <a:p>
            <a:r>
              <a:rPr lang="en-US" dirty="0" smtClean="0"/>
              <a:t>8</a:t>
            </a:r>
            <a:endParaRPr lang="en-US" dirty="0"/>
          </a:p>
        </p:txBody>
      </p:sp>
      <p:sp>
        <p:nvSpPr>
          <p:cNvPr id="94" name="TextBox 93"/>
          <p:cNvSpPr txBox="1"/>
          <p:nvPr/>
        </p:nvSpPr>
        <p:spPr>
          <a:xfrm>
            <a:off x="4881079" y="694632"/>
            <a:ext cx="312906" cy="369332"/>
          </a:xfrm>
          <a:prstGeom prst="rect">
            <a:avLst/>
          </a:prstGeom>
          <a:noFill/>
        </p:spPr>
        <p:txBody>
          <a:bodyPr wrap="none" rtlCol="0">
            <a:spAutoFit/>
          </a:bodyPr>
          <a:lstStyle/>
          <a:p>
            <a:r>
              <a:rPr lang="en-US" dirty="0" smtClean="0"/>
              <a:t>7</a:t>
            </a:r>
            <a:endParaRPr lang="en-US" dirty="0"/>
          </a:p>
        </p:txBody>
      </p:sp>
      <p:sp>
        <p:nvSpPr>
          <p:cNvPr id="55" name="Title 1"/>
          <p:cNvSpPr>
            <a:spLocks noGrp="1"/>
          </p:cNvSpPr>
          <p:nvPr>
            <p:ph type="title"/>
          </p:nvPr>
        </p:nvSpPr>
        <p:spPr>
          <a:xfrm>
            <a:off x="457200" y="274638"/>
            <a:ext cx="4639300" cy="1143000"/>
          </a:xfrm>
        </p:spPr>
        <p:txBody>
          <a:bodyPr>
            <a:normAutofit/>
          </a:bodyPr>
          <a:lstStyle/>
          <a:p>
            <a:r>
              <a:rPr lang="en-US" dirty="0" smtClean="0"/>
              <a:t>Example</a:t>
            </a:r>
            <a:endParaRPr lang="en-US" dirty="0"/>
          </a:p>
        </p:txBody>
      </p:sp>
    </p:spTree>
    <p:extLst>
      <p:ext uri="{BB962C8B-B14F-4D97-AF65-F5344CB8AC3E}">
        <p14:creationId xmlns:p14="http://schemas.microsoft.com/office/powerpoint/2010/main" val="1375658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2" y="2065448"/>
            <a:ext cx="6227333" cy="2667000"/>
            <a:chOff x="5399240" y="1989513"/>
            <a:chExt cx="3237399" cy="1295400"/>
          </a:xfrm>
          <a:solidFill>
            <a:schemeClr val="accent1"/>
          </a:solidFill>
        </p:grpSpPr>
        <p:grpSp>
          <p:nvGrpSpPr>
            <p:cNvPr id="29" name="Group 4"/>
            <p:cNvGrpSpPr>
              <a:grpSpLocks/>
            </p:cNvGrpSpPr>
            <p:nvPr/>
          </p:nvGrpSpPr>
          <p:grpSpPr bwMode="auto">
            <a:xfrm>
              <a:off x="5664839" y="1989513"/>
              <a:ext cx="2971800" cy="1295400"/>
              <a:chOff x="3264" y="3072"/>
              <a:chExt cx="1872" cy="816"/>
            </a:xfrm>
            <a:grpFill/>
          </p:grpSpPr>
          <p:grpSp>
            <p:nvGrpSpPr>
              <p:cNvPr id="32" name="Group 5"/>
              <p:cNvGrpSpPr>
                <a:grpSpLocks/>
              </p:cNvGrpSpPr>
              <p:nvPr/>
            </p:nvGrpSpPr>
            <p:grpSpPr bwMode="auto">
              <a:xfrm>
                <a:off x="3264" y="3072"/>
                <a:ext cx="1872" cy="816"/>
                <a:chOff x="3072" y="1200"/>
                <a:chExt cx="1872" cy="816"/>
              </a:xfrm>
              <a:grpFill/>
            </p:grpSpPr>
            <p:sp>
              <p:nvSpPr>
                <p:cNvPr id="48" name="Oval 6"/>
                <p:cNvSpPr>
                  <a:spLocks noChangeAspect="1" noChangeArrowheads="1"/>
                </p:cNvSpPr>
                <p:nvPr/>
              </p:nvSpPr>
              <p:spPr bwMode="auto">
                <a:xfrm>
                  <a:off x="3360"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0" y="134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solidFill>
                  <a:schemeClr val="bg1">
                    <a:lumMod val="6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solidFill>
                  <a:schemeClr val="bg1">
                    <a:lumMod val="6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a:grpFill/>
            </p:grpSpPr>
            <p:sp>
              <p:nvSpPr>
                <p:cNvPr id="42"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a:grpFill/>
            </p:grpSpPr>
            <p:sp>
              <p:nvSpPr>
                <p:cNvPr id="35"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p:sp>
        <p:nvSpPr>
          <p:cNvPr id="5" name="TextBox 4"/>
          <p:cNvSpPr txBox="1"/>
          <p:nvPr/>
        </p:nvSpPr>
        <p:spPr>
          <a:xfrm>
            <a:off x="1507522" y="2351429"/>
            <a:ext cx="441146" cy="369332"/>
          </a:xfrm>
          <a:prstGeom prst="rect">
            <a:avLst/>
          </a:prstGeom>
          <a:noFill/>
        </p:spPr>
        <p:txBody>
          <a:bodyPr wrap="none" rtlCol="0">
            <a:spAutoFit/>
          </a:bodyPr>
          <a:lstStyle/>
          <a:p>
            <a:r>
              <a:rPr lang="en-US" dirty="0" smtClean="0"/>
              <a:t>16</a:t>
            </a:r>
            <a:endParaRPr lang="en-US" dirty="0"/>
          </a:p>
        </p:txBody>
      </p:sp>
      <p:sp>
        <p:nvSpPr>
          <p:cNvPr id="83" name="TextBox 82"/>
          <p:cNvSpPr txBox="1"/>
          <p:nvPr/>
        </p:nvSpPr>
        <p:spPr>
          <a:xfrm rot="10800000" flipV="1">
            <a:off x="4005127" y="4758871"/>
            <a:ext cx="358496" cy="369332"/>
          </a:xfrm>
          <a:prstGeom prst="rect">
            <a:avLst/>
          </a:prstGeom>
          <a:noFill/>
        </p:spPr>
        <p:txBody>
          <a:bodyPr wrap="square" rtlCol="0">
            <a:spAutoFit/>
          </a:bodyPr>
          <a:lstStyle/>
          <a:p>
            <a:r>
              <a:rPr lang="en-US" dirty="0"/>
              <a:t>5</a:t>
            </a:r>
          </a:p>
        </p:txBody>
      </p:sp>
      <p:sp>
        <p:nvSpPr>
          <p:cNvPr id="84" name="TextBox 83"/>
          <p:cNvSpPr txBox="1"/>
          <p:nvPr/>
        </p:nvSpPr>
        <p:spPr>
          <a:xfrm>
            <a:off x="5726455" y="4574205"/>
            <a:ext cx="441146" cy="369332"/>
          </a:xfrm>
          <a:prstGeom prst="rect">
            <a:avLst/>
          </a:prstGeom>
          <a:noFill/>
        </p:spPr>
        <p:txBody>
          <a:bodyPr wrap="none" rtlCol="0">
            <a:spAutoFit/>
          </a:bodyPr>
          <a:lstStyle/>
          <a:p>
            <a:r>
              <a:rPr lang="en-US" dirty="0" smtClean="0"/>
              <a:t>13</a:t>
            </a:r>
            <a:endParaRPr lang="en-US" dirty="0"/>
          </a:p>
        </p:txBody>
      </p:sp>
      <p:sp>
        <p:nvSpPr>
          <p:cNvPr id="85" name="TextBox 84"/>
          <p:cNvSpPr txBox="1"/>
          <p:nvPr/>
        </p:nvSpPr>
        <p:spPr>
          <a:xfrm>
            <a:off x="6039361" y="2858309"/>
            <a:ext cx="312906" cy="369332"/>
          </a:xfrm>
          <a:prstGeom prst="rect">
            <a:avLst/>
          </a:prstGeom>
          <a:noFill/>
        </p:spPr>
        <p:txBody>
          <a:bodyPr wrap="none" rtlCol="0">
            <a:spAutoFit/>
          </a:bodyPr>
          <a:lstStyle/>
          <a:p>
            <a:r>
              <a:rPr lang="en-US" dirty="0"/>
              <a:t>2</a:t>
            </a:r>
          </a:p>
        </p:txBody>
      </p:sp>
      <p:sp>
        <p:nvSpPr>
          <p:cNvPr id="86" name="TextBox 85"/>
          <p:cNvSpPr txBox="1"/>
          <p:nvPr/>
        </p:nvSpPr>
        <p:spPr>
          <a:xfrm>
            <a:off x="7578402" y="2245204"/>
            <a:ext cx="441146" cy="369332"/>
          </a:xfrm>
          <a:prstGeom prst="rect">
            <a:avLst/>
          </a:prstGeom>
          <a:noFill/>
        </p:spPr>
        <p:txBody>
          <a:bodyPr wrap="none" rtlCol="0">
            <a:spAutoFit/>
          </a:bodyPr>
          <a:lstStyle/>
          <a:p>
            <a:r>
              <a:rPr lang="en-US" dirty="0" smtClean="0"/>
              <a:t>10</a:t>
            </a:r>
            <a:endParaRPr lang="en-US" dirty="0"/>
          </a:p>
        </p:txBody>
      </p:sp>
      <p:sp>
        <p:nvSpPr>
          <p:cNvPr id="88" name="TextBox 87"/>
          <p:cNvSpPr txBox="1"/>
          <p:nvPr/>
        </p:nvSpPr>
        <p:spPr>
          <a:xfrm>
            <a:off x="4724626" y="1600200"/>
            <a:ext cx="312906" cy="369332"/>
          </a:xfrm>
          <a:prstGeom prst="rect">
            <a:avLst/>
          </a:prstGeom>
          <a:noFill/>
        </p:spPr>
        <p:txBody>
          <a:bodyPr wrap="none" rtlCol="0">
            <a:spAutoFit/>
          </a:bodyPr>
          <a:lstStyle/>
          <a:p>
            <a:r>
              <a:rPr lang="en-US" dirty="0"/>
              <a:t>1</a:t>
            </a:r>
          </a:p>
        </p:txBody>
      </p:sp>
      <p:sp>
        <p:nvSpPr>
          <p:cNvPr id="89" name="TextBox 88"/>
          <p:cNvSpPr txBox="1"/>
          <p:nvPr/>
        </p:nvSpPr>
        <p:spPr>
          <a:xfrm>
            <a:off x="2892108" y="2457653"/>
            <a:ext cx="424027" cy="369332"/>
          </a:xfrm>
          <a:prstGeom prst="rect">
            <a:avLst/>
          </a:prstGeom>
          <a:noFill/>
        </p:spPr>
        <p:txBody>
          <a:bodyPr wrap="none" rtlCol="0">
            <a:spAutoFit/>
          </a:bodyPr>
          <a:lstStyle/>
          <a:p>
            <a:r>
              <a:rPr lang="en-US" dirty="0" smtClean="0"/>
              <a:t>11</a:t>
            </a:r>
            <a:endParaRPr lang="en-US" dirty="0"/>
          </a:p>
        </p:txBody>
      </p:sp>
      <p:sp>
        <p:nvSpPr>
          <p:cNvPr id="90" name="TextBox 89"/>
          <p:cNvSpPr txBox="1"/>
          <p:nvPr/>
        </p:nvSpPr>
        <p:spPr>
          <a:xfrm>
            <a:off x="1855310" y="4579760"/>
            <a:ext cx="312906" cy="369332"/>
          </a:xfrm>
          <a:prstGeom prst="rect">
            <a:avLst/>
          </a:prstGeom>
          <a:noFill/>
        </p:spPr>
        <p:txBody>
          <a:bodyPr wrap="none" rtlCol="0">
            <a:spAutoFit/>
          </a:bodyPr>
          <a:lstStyle/>
          <a:p>
            <a:r>
              <a:rPr lang="en-US" dirty="0"/>
              <a:t>9</a:t>
            </a:r>
          </a:p>
        </p:txBody>
      </p:sp>
      <p:sp>
        <p:nvSpPr>
          <p:cNvPr id="91" name="Oval 12"/>
          <p:cNvSpPr>
            <a:spLocks noChangeAspect="1" noChangeArrowheads="1"/>
          </p:cNvSpPr>
          <p:nvPr/>
        </p:nvSpPr>
        <p:spPr bwMode="auto">
          <a:xfrm>
            <a:off x="5248900" y="914400"/>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55403" y="1537446"/>
            <a:ext cx="504122" cy="1067574"/>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6918379" y="794509"/>
            <a:ext cx="312906" cy="369332"/>
          </a:xfrm>
          <a:prstGeom prst="rect">
            <a:avLst/>
          </a:prstGeom>
          <a:noFill/>
        </p:spPr>
        <p:txBody>
          <a:bodyPr wrap="none" rtlCol="0">
            <a:spAutoFit/>
          </a:bodyPr>
          <a:lstStyle/>
          <a:p>
            <a:r>
              <a:rPr lang="en-US" dirty="0" smtClean="0"/>
              <a:t>8</a:t>
            </a:r>
            <a:endParaRPr lang="en-US" dirty="0"/>
          </a:p>
        </p:txBody>
      </p:sp>
      <p:sp>
        <p:nvSpPr>
          <p:cNvPr id="94" name="TextBox 93"/>
          <p:cNvSpPr txBox="1"/>
          <p:nvPr/>
        </p:nvSpPr>
        <p:spPr>
          <a:xfrm>
            <a:off x="4881079" y="694632"/>
            <a:ext cx="312906" cy="369332"/>
          </a:xfrm>
          <a:prstGeom prst="rect">
            <a:avLst/>
          </a:prstGeom>
          <a:noFill/>
        </p:spPr>
        <p:txBody>
          <a:bodyPr wrap="none" rtlCol="0">
            <a:spAutoFit/>
          </a:bodyPr>
          <a:lstStyle/>
          <a:p>
            <a:r>
              <a:rPr lang="en-US" dirty="0" smtClean="0"/>
              <a:t>7</a:t>
            </a:r>
            <a:endParaRPr lang="en-US" dirty="0"/>
          </a:p>
        </p:txBody>
      </p:sp>
      <p:sp>
        <p:nvSpPr>
          <p:cNvPr id="55" name="Content Placeholder 3"/>
          <p:cNvSpPr txBox="1">
            <a:spLocks/>
          </p:cNvSpPr>
          <p:nvPr/>
        </p:nvSpPr>
        <p:spPr>
          <a:xfrm>
            <a:off x="457200" y="5181600"/>
            <a:ext cx="8229600" cy="129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P</a:t>
            </a:r>
            <a:r>
              <a:rPr lang="en-US" dirty="0" smtClean="0"/>
              <a:t>rocesses that chose 16 and 13 are in. </a:t>
            </a:r>
          </a:p>
          <a:p>
            <a:r>
              <a:rPr lang="en-US" dirty="0"/>
              <a:t>P</a:t>
            </a:r>
            <a:r>
              <a:rPr lang="en-US" dirty="0" smtClean="0"/>
              <a:t>rocesses that chose 11, 5, 2, and 10 are out.</a:t>
            </a:r>
            <a:endParaRPr lang="en-US" dirty="0"/>
          </a:p>
        </p:txBody>
      </p:sp>
      <p:sp>
        <p:nvSpPr>
          <p:cNvPr id="56" name="Title 1"/>
          <p:cNvSpPr txBox="1">
            <a:spLocks/>
          </p:cNvSpPr>
          <p:nvPr/>
        </p:nvSpPr>
        <p:spPr>
          <a:xfrm>
            <a:off x="457200" y="274638"/>
            <a:ext cx="46393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Example</a:t>
            </a:r>
            <a:endParaRPr lang="en-US" dirty="0"/>
          </a:p>
        </p:txBody>
      </p:sp>
    </p:spTree>
    <p:extLst>
      <p:ext uri="{BB962C8B-B14F-4D97-AF65-F5344CB8AC3E}">
        <p14:creationId xmlns:p14="http://schemas.microsoft.com/office/powerpoint/2010/main" val="1543949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1" y="2065448"/>
            <a:ext cx="6248711" cy="2667000"/>
            <a:chOff x="5399240" y="1989513"/>
            <a:chExt cx="3248513" cy="1295400"/>
          </a:xfrm>
          <a:solidFill>
            <a:schemeClr val="bg1">
              <a:lumMod val="65000"/>
            </a:schemeClr>
          </a:solidFill>
        </p:grpSpPr>
        <p:grpSp>
          <p:nvGrpSpPr>
            <p:cNvPr id="29" name="Group 4"/>
            <p:cNvGrpSpPr>
              <a:grpSpLocks/>
            </p:cNvGrpSpPr>
            <p:nvPr/>
          </p:nvGrpSpPr>
          <p:grpSpPr bwMode="auto">
            <a:xfrm>
              <a:off x="5664840" y="1989513"/>
              <a:ext cx="2982913" cy="1295400"/>
              <a:chOff x="3264" y="3072"/>
              <a:chExt cx="1879" cy="816"/>
            </a:xfrm>
            <a:grpFill/>
          </p:grpSpPr>
          <p:grpSp>
            <p:nvGrpSpPr>
              <p:cNvPr id="32" name="Group 5"/>
              <p:cNvGrpSpPr>
                <a:grpSpLocks/>
              </p:cNvGrpSpPr>
              <p:nvPr/>
            </p:nvGrpSpPr>
            <p:grpSpPr bwMode="auto">
              <a:xfrm>
                <a:off x="3264" y="3072"/>
                <a:ext cx="1879" cy="816"/>
                <a:chOff x="3072" y="1200"/>
                <a:chExt cx="1879" cy="816"/>
              </a:xfrm>
              <a:grpFill/>
            </p:grpSpPr>
            <p:sp>
              <p:nvSpPr>
                <p:cNvPr id="48" name="Oval 6"/>
                <p:cNvSpPr>
                  <a:spLocks noChangeAspect="1" noChangeArrowheads="1"/>
                </p:cNvSpPr>
                <p:nvPr/>
              </p:nvSpPr>
              <p:spPr bwMode="auto">
                <a:xfrm>
                  <a:off x="3360"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7" y="134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a:grpFill/>
            </p:grpSpPr>
            <p:sp>
              <p:nvSpPr>
                <p:cNvPr id="42"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a:grpFill/>
            </p:grpSpPr>
            <p:sp>
              <p:nvSpPr>
                <p:cNvPr id="35"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p:sp>
        <p:nvSpPr>
          <p:cNvPr id="88" name="TextBox 87"/>
          <p:cNvSpPr txBox="1"/>
          <p:nvPr/>
        </p:nvSpPr>
        <p:spPr>
          <a:xfrm>
            <a:off x="4724626" y="1600200"/>
            <a:ext cx="312906" cy="369332"/>
          </a:xfrm>
          <a:prstGeom prst="rect">
            <a:avLst/>
          </a:prstGeom>
          <a:noFill/>
        </p:spPr>
        <p:txBody>
          <a:bodyPr wrap="none" rtlCol="0">
            <a:spAutoFit/>
          </a:bodyPr>
          <a:lstStyle/>
          <a:p>
            <a:r>
              <a:rPr lang="en-US" dirty="0" smtClean="0"/>
              <a:t>4</a:t>
            </a:r>
            <a:endParaRPr lang="en-US" dirty="0"/>
          </a:p>
        </p:txBody>
      </p:sp>
      <p:sp>
        <p:nvSpPr>
          <p:cNvPr id="90" name="TextBox 89"/>
          <p:cNvSpPr txBox="1"/>
          <p:nvPr/>
        </p:nvSpPr>
        <p:spPr>
          <a:xfrm>
            <a:off x="1855310" y="4579760"/>
            <a:ext cx="441146" cy="369332"/>
          </a:xfrm>
          <a:prstGeom prst="rect">
            <a:avLst/>
          </a:prstGeom>
          <a:noFill/>
        </p:spPr>
        <p:txBody>
          <a:bodyPr wrap="none" rtlCol="0">
            <a:spAutoFit/>
          </a:bodyPr>
          <a:lstStyle/>
          <a:p>
            <a:r>
              <a:rPr lang="en-US" dirty="0" smtClean="0"/>
              <a:t>12</a:t>
            </a:r>
            <a:endParaRPr lang="en-US" dirty="0"/>
          </a:p>
        </p:txBody>
      </p:sp>
      <p:sp>
        <p:nvSpPr>
          <p:cNvPr id="91" name="Oval 12"/>
          <p:cNvSpPr>
            <a:spLocks noChangeAspect="1" noChangeArrowheads="1"/>
          </p:cNvSpPr>
          <p:nvPr/>
        </p:nvSpPr>
        <p:spPr bwMode="auto">
          <a:xfrm>
            <a:off x="5248900" y="914400"/>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chemeClr val="bg1">
              <a:lumMod val="65000"/>
            </a:schemeClr>
          </a:solidFill>
          <a:ln w="9525">
            <a:solidFill>
              <a:schemeClr val="tx1"/>
            </a:solidFill>
            <a:round/>
            <a:headEnd/>
            <a:tailEnd/>
          </a:ln>
          <a:effectLst/>
          <a:extLst/>
        </p:spPr>
        <p:txBody>
          <a:bodyPr wrap="none" anchor="ctr"/>
          <a:lstStyle/>
          <a:p>
            <a:endParaRPr lang="en-US"/>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78597" y="1537446"/>
            <a:ext cx="504122" cy="1067574"/>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6918379" y="794509"/>
            <a:ext cx="441146" cy="369332"/>
          </a:xfrm>
          <a:prstGeom prst="rect">
            <a:avLst/>
          </a:prstGeom>
          <a:noFill/>
        </p:spPr>
        <p:txBody>
          <a:bodyPr wrap="none" rtlCol="0">
            <a:spAutoFit/>
          </a:bodyPr>
          <a:lstStyle/>
          <a:p>
            <a:r>
              <a:rPr lang="en-US" dirty="0" smtClean="0"/>
              <a:t>18</a:t>
            </a:r>
            <a:endParaRPr lang="en-US" dirty="0"/>
          </a:p>
        </p:txBody>
      </p:sp>
      <p:sp>
        <p:nvSpPr>
          <p:cNvPr id="94" name="TextBox 93"/>
          <p:cNvSpPr txBox="1"/>
          <p:nvPr/>
        </p:nvSpPr>
        <p:spPr>
          <a:xfrm>
            <a:off x="4881079" y="694632"/>
            <a:ext cx="312906" cy="369332"/>
          </a:xfrm>
          <a:prstGeom prst="rect">
            <a:avLst/>
          </a:prstGeom>
          <a:noFill/>
        </p:spPr>
        <p:txBody>
          <a:bodyPr wrap="none" rtlCol="0">
            <a:spAutoFit/>
          </a:bodyPr>
          <a:lstStyle/>
          <a:p>
            <a:r>
              <a:rPr lang="en-US" dirty="0" smtClean="0"/>
              <a:t>7</a:t>
            </a:r>
            <a:endParaRPr lang="en-US" dirty="0"/>
          </a:p>
        </p:txBody>
      </p:sp>
      <p:sp>
        <p:nvSpPr>
          <p:cNvPr id="55" name="Content Placeholder 3"/>
          <p:cNvSpPr txBox="1">
            <a:spLocks/>
          </p:cNvSpPr>
          <p:nvPr/>
        </p:nvSpPr>
        <p:spPr>
          <a:xfrm>
            <a:off x="395397" y="5257800"/>
            <a:ext cx="8229600" cy="129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Undecided (gray) processes choose new IDs.</a:t>
            </a:r>
            <a:endParaRPr lang="en-US" dirty="0"/>
          </a:p>
        </p:txBody>
      </p:sp>
    </p:spTree>
    <p:extLst>
      <p:ext uri="{BB962C8B-B14F-4D97-AF65-F5344CB8AC3E}">
        <p14:creationId xmlns:p14="http://schemas.microsoft.com/office/powerpoint/2010/main" val="21260056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2" y="2065448"/>
            <a:ext cx="6227333" cy="2667000"/>
            <a:chOff x="5399240" y="1989513"/>
            <a:chExt cx="3237399" cy="1295400"/>
          </a:xfrm>
        </p:grpSpPr>
        <p:grpSp>
          <p:nvGrpSpPr>
            <p:cNvPr id="29" name="Group 4"/>
            <p:cNvGrpSpPr>
              <a:grpSpLocks/>
            </p:cNvGrpSpPr>
            <p:nvPr/>
          </p:nvGrpSpPr>
          <p:grpSpPr bwMode="auto">
            <a:xfrm>
              <a:off x="5664839" y="1989513"/>
              <a:ext cx="2971800" cy="1295400"/>
              <a:chOff x="3264" y="3072"/>
              <a:chExt cx="1872" cy="816"/>
            </a:xfrm>
          </p:grpSpPr>
          <p:grpSp>
            <p:nvGrpSpPr>
              <p:cNvPr id="32" name="Group 5"/>
              <p:cNvGrpSpPr>
                <a:grpSpLocks/>
              </p:cNvGrpSpPr>
              <p:nvPr/>
            </p:nvGrpSpPr>
            <p:grpSpPr bwMode="auto">
              <a:xfrm>
                <a:off x="3264" y="3072"/>
                <a:ext cx="1872" cy="816"/>
                <a:chOff x="3072" y="1200"/>
                <a:chExt cx="1872" cy="816"/>
              </a:xfrm>
            </p:grpSpPr>
            <p:sp>
              <p:nvSpPr>
                <p:cNvPr id="48" name="Oval 6"/>
                <p:cNvSpPr>
                  <a:spLocks noChangeAspect="1" noChangeArrowheads="1"/>
                </p:cNvSpPr>
                <p:nvPr/>
              </p:nvSpPr>
              <p:spPr bwMode="auto">
                <a:xfrm>
                  <a:off x="3360"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0" y="134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solidFill>
                  <a:schemeClr val="bg1">
                    <a:lumMod val="6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p:grpSpPr>
            <p:sp>
              <p:nvSpPr>
                <p:cNvPr id="42"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p:grpSpPr>
            <p:sp>
              <p:nvSpPr>
                <p:cNvPr id="35"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
        <p:nvSpPr>
          <p:cNvPr id="88" name="TextBox 87"/>
          <p:cNvSpPr txBox="1"/>
          <p:nvPr/>
        </p:nvSpPr>
        <p:spPr>
          <a:xfrm>
            <a:off x="4724626" y="1600200"/>
            <a:ext cx="312906" cy="369332"/>
          </a:xfrm>
          <a:prstGeom prst="rect">
            <a:avLst/>
          </a:prstGeom>
          <a:noFill/>
        </p:spPr>
        <p:txBody>
          <a:bodyPr wrap="none" rtlCol="0">
            <a:spAutoFit/>
          </a:bodyPr>
          <a:lstStyle/>
          <a:p>
            <a:r>
              <a:rPr lang="en-US" dirty="0" smtClean="0"/>
              <a:t>4</a:t>
            </a:r>
            <a:endParaRPr lang="en-US" dirty="0"/>
          </a:p>
        </p:txBody>
      </p:sp>
      <p:sp>
        <p:nvSpPr>
          <p:cNvPr id="90" name="TextBox 89"/>
          <p:cNvSpPr txBox="1"/>
          <p:nvPr/>
        </p:nvSpPr>
        <p:spPr>
          <a:xfrm>
            <a:off x="1855310" y="4579760"/>
            <a:ext cx="441146" cy="369332"/>
          </a:xfrm>
          <a:prstGeom prst="rect">
            <a:avLst/>
          </a:prstGeom>
          <a:noFill/>
        </p:spPr>
        <p:txBody>
          <a:bodyPr wrap="none" rtlCol="0">
            <a:spAutoFit/>
          </a:bodyPr>
          <a:lstStyle/>
          <a:p>
            <a:r>
              <a:rPr lang="en-US" dirty="0" smtClean="0"/>
              <a:t>12</a:t>
            </a:r>
            <a:endParaRPr lang="en-US" dirty="0"/>
          </a:p>
        </p:txBody>
      </p:sp>
      <p:sp>
        <p:nvSpPr>
          <p:cNvPr id="91" name="Oval 12"/>
          <p:cNvSpPr>
            <a:spLocks noChangeAspect="1" noChangeArrowheads="1"/>
          </p:cNvSpPr>
          <p:nvPr/>
        </p:nvSpPr>
        <p:spPr bwMode="auto">
          <a:xfrm>
            <a:off x="5248900" y="914400"/>
            <a:ext cx="439726" cy="470647"/>
          </a:xfrm>
          <a:prstGeom prst="ellipse">
            <a:avLst/>
          </a:prstGeom>
          <a:solidFill>
            <a:schemeClr val="accent2"/>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rgbClr val="00B050"/>
          </a:solidFill>
          <a:ln w="9525">
            <a:solidFill>
              <a:schemeClr val="tx1"/>
            </a:solidFill>
            <a:round/>
            <a:headEnd/>
            <a:tailEnd/>
          </a:ln>
          <a:effectLst/>
          <a:extLst/>
        </p:spPr>
        <p:txBody>
          <a:bodyPr wrap="none" anchor="ctr"/>
          <a:lstStyle/>
          <a:p>
            <a:endParaRPr lang="en-US"/>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55403" y="1537446"/>
            <a:ext cx="504122" cy="1067574"/>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6918379" y="794509"/>
            <a:ext cx="441146" cy="369332"/>
          </a:xfrm>
          <a:prstGeom prst="rect">
            <a:avLst/>
          </a:prstGeom>
          <a:noFill/>
        </p:spPr>
        <p:txBody>
          <a:bodyPr wrap="none" rtlCol="0">
            <a:spAutoFit/>
          </a:bodyPr>
          <a:lstStyle/>
          <a:p>
            <a:r>
              <a:rPr lang="en-US" dirty="0" smtClean="0"/>
              <a:t>18</a:t>
            </a:r>
            <a:endParaRPr lang="en-US" dirty="0"/>
          </a:p>
        </p:txBody>
      </p:sp>
      <p:sp>
        <p:nvSpPr>
          <p:cNvPr id="94" name="TextBox 93"/>
          <p:cNvSpPr txBox="1"/>
          <p:nvPr/>
        </p:nvSpPr>
        <p:spPr>
          <a:xfrm>
            <a:off x="4881079" y="694632"/>
            <a:ext cx="312906" cy="369332"/>
          </a:xfrm>
          <a:prstGeom prst="rect">
            <a:avLst/>
          </a:prstGeom>
          <a:noFill/>
        </p:spPr>
        <p:txBody>
          <a:bodyPr wrap="none" rtlCol="0">
            <a:spAutoFit/>
          </a:bodyPr>
          <a:lstStyle/>
          <a:p>
            <a:r>
              <a:rPr lang="en-US" dirty="0" smtClean="0"/>
              <a:t>7</a:t>
            </a:r>
            <a:endParaRPr lang="en-US" dirty="0"/>
          </a:p>
        </p:txBody>
      </p:sp>
      <p:sp>
        <p:nvSpPr>
          <p:cNvPr id="55" name="Content Placeholder 3"/>
          <p:cNvSpPr txBox="1">
            <a:spLocks/>
          </p:cNvSpPr>
          <p:nvPr/>
        </p:nvSpPr>
        <p:spPr>
          <a:xfrm>
            <a:off x="395397" y="5257800"/>
            <a:ext cx="8229600" cy="129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Processes that chose 12 and 18 are in.</a:t>
            </a:r>
          </a:p>
          <a:p>
            <a:r>
              <a:rPr lang="en-US" dirty="0" smtClean="0"/>
              <a:t>Process that chose 7 is out</a:t>
            </a:r>
            <a:r>
              <a:rPr lang="en-US" smtClean="0"/>
              <a:t>. </a:t>
            </a:r>
            <a:endParaRPr lang="en-US" dirty="0" smtClean="0"/>
          </a:p>
        </p:txBody>
      </p:sp>
    </p:spTree>
    <p:extLst>
      <p:ext uri="{BB962C8B-B14F-4D97-AF65-F5344CB8AC3E}">
        <p14:creationId xmlns:p14="http://schemas.microsoft.com/office/powerpoint/2010/main" val="5831220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2" y="2065448"/>
            <a:ext cx="6227333" cy="2667000"/>
            <a:chOff x="5399240" y="1989513"/>
            <a:chExt cx="3237399" cy="1295400"/>
          </a:xfrm>
        </p:grpSpPr>
        <p:grpSp>
          <p:nvGrpSpPr>
            <p:cNvPr id="29" name="Group 4"/>
            <p:cNvGrpSpPr>
              <a:grpSpLocks/>
            </p:cNvGrpSpPr>
            <p:nvPr/>
          </p:nvGrpSpPr>
          <p:grpSpPr bwMode="auto">
            <a:xfrm>
              <a:off x="5664839" y="1989513"/>
              <a:ext cx="2971800" cy="1295400"/>
              <a:chOff x="3264" y="3072"/>
              <a:chExt cx="1872" cy="816"/>
            </a:xfrm>
          </p:grpSpPr>
          <p:grpSp>
            <p:nvGrpSpPr>
              <p:cNvPr id="32" name="Group 5"/>
              <p:cNvGrpSpPr>
                <a:grpSpLocks/>
              </p:cNvGrpSpPr>
              <p:nvPr/>
            </p:nvGrpSpPr>
            <p:grpSpPr bwMode="auto">
              <a:xfrm>
                <a:off x="3264" y="3072"/>
                <a:ext cx="1872" cy="816"/>
                <a:chOff x="3072" y="1200"/>
                <a:chExt cx="1872" cy="816"/>
              </a:xfrm>
            </p:grpSpPr>
            <p:sp>
              <p:nvSpPr>
                <p:cNvPr id="48" name="Oval 6"/>
                <p:cNvSpPr>
                  <a:spLocks noChangeAspect="1" noChangeArrowheads="1"/>
                </p:cNvSpPr>
                <p:nvPr/>
              </p:nvSpPr>
              <p:spPr bwMode="auto">
                <a:xfrm>
                  <a:off x="3360"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0" y="134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solidFill>
                  <a:schemeClr val="bg1">
                    <a:lumMod val="6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p:grpSpPr>
            <p:sp>
              <p:nvSpPr>
                <p:cNvPr id="42"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p:grpSpPr>
            <p:sp>
              <p:nvSpPr>
                <p:cNvPr id="35"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
        <p:nvSpPr>
          <p:cNvPr id="88" name="TextBox 87"/>
          <p:cNvSpPr txBox="1"/>
          <p:nvPr/>
        </p:nvSpPr>
        <p:spPr>
          <a:xfrm>
            <a:off x="4582066" y="1600200"/>
            <a:ext cx="441146" cy="369332"/>
          </a:xfrm>
          <a:prstGeom prst="rect">
            <a:avLst/>
          </a:prstGeom>
          <a:noFill/>
        </p:spPr>
        <p:txBody>
          <a:bodyPr wrap="none" rtlCol="0">
            <a:spAutoFit/>
          </a:bodyPr>
          <a:lstStyle/>
          <a:p>
            <a:r>
              <a:rPr lang="en-US" dirty="0" smtClean="0"/>
              <a:t>12</a:t>
            </a:r>
            <a:endParaRPr lang="en-US" dirty="0"/>
          </a:p>
        </p:txBody>
      </p:sp>
      <p:sp>
        <p:nvSpPr>
          <p:cNvPr id="91" name="Oval 12"/>
          <p:cNvSpPr>
            <a:spLocks noChangeAspect="1" noChangeArrowheads="1"/>
          </p:cNvSpPr>
          <p:nvPr/>
        </p:nvSpPr>
        <p:spPr bwMode="auto">
          <a:xfrm>
            <a:off x="5248900" y="914400"/>
            <a:ext cx="439726" cy="470647"/>
          </a:xfrm>
          <a:prstGeom prst="ellipse">
            <a:avLst/>
          </a:prstGeom>
          <a:solidFill>
            <a:schemeClr val="accent2"/>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rgbClr val="00B050"/>
          </a:solidFill>
          <a:ln w="9525">
            <a:solidFill>
              <a:schemeClr val="tx1"/>
            </a:solidFill>
            <a:round/>
            <a:headEnd/>
            <a:tailEnd/>
          </a:ln>
          <a:effectLst/>
          <a:extLst/>
        </p:spPr>
        <p:txBody>
          <a:bodyPr wrap="none" anchor="ctr"/>
          <a:lstStyle/>
          <a:p>
            <a:endParaRPr lang="en-US"/>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55403" y="1537446"/>
            <a:ext cx="504122" cy="1067574"/>
          </a:xfrm>
          <a:prstGeom prst="line">
            <a:avLst/>
          </a:prstGeom>
        </p:spPr>
        <p:style>
          <a:lnRef idx="2">
            <a:schemeClr val="dk1"/>
          </a:lnRef>
          <a:fillRef idx="0">
            <a:schemeClr val="dk1"/>
          </a:fillRef>
          <a:effectRef idx="1">
            <a:schemeClr val="dk1"/>
          </a:effectRef>
          <a:fontRef idx="minor">
            <a:schemeClr val="tx1"/>
          </a:fontRef>
        </p:style>
      </p:cxnSp>
      <p:sp>
        <p:nvSpPr>
          <p:cNvPr id="55" name="Content Placeholder 3"/>
          <p:cNvSpPr txBox="1">
            <a:spLocks/>
          </p:cNvSpPr>
          <p:nvPr/>
        </p:nvSpPr>
        <p:spPr>
          <a:xfrm>
            <a:off x="395397" y="5257800"/>
            <a:ext cx="8229600" cy="129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Undecided (gray) process chooses a new ID.</a:t>
            </a:r>
          </a:p>
        </p:txBody>
      </p:sp>
    </p:spTree>
    <p:extLst>
      <p:ext uri="{BB962C8B-B14F-4D97-AF65-F5344CB8AC3E}">
        <p14:creationId xmlns:p14="http://schemas.microsoft.com/office/powerpoint/2010/main" val="42068482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507522" y="2065448"/>
            <a:ext cx="6227333" cy="2667000"/>
            <a:chOff x="5399240" y="1989513"/>
            <a:chExt cx="3237399" cy="1295400"/>
          </a:xfrm>
        </p:grpSpPr>
        <p:grpSp>
          <p:nvGrpSpPr>
            <p:cNvPr id="29" name="Group 4"/>
            <p:cNvGrpSpPr>
              <a:grpSpLocks/>
            </p:cNvGrpSpPr>
            <p:nvPr/>
          </p:nvGrpSpPr>
          <p:grpSpPr bwMode="auto">
            <a:xfrm>
              <a:off x="5664839" y="1989513"/>
              <a:ext cx="2971800" cy="1295400"/>
              <a:chOff x="3264" y="3072"/>
              <a:chExt cx="1872" cy="816"/>
            </a:xfrm>
          </p:grpSpPr>
          <p:grpSp>
            <p:nvGrpSpPr>
              <p:cNvPr id="32" name="Group 5"/>
              <p:cNvGrpSpPr>
                <a:grpSpLocks/>
              </p:cNvGrpSpPr>
              <p:nvPr/>
            </p:nvGrpSpPr>
            <p:grpSpPr bwMode="auto">
              <a:xfrm>
                <a:off x="3264" y="3072"/>
                <a:ext cx="1872" cy="816"/>
                <a:chOff x="3072" y="1200"/>
                <a:chExt cx="1872" cy="816"/>
              </a:xfrm>
            </p:grpSpPr>
            <p:sp>
              <p:nvSpPr>
                <p:cNvPr id="48" name="Oval 6"/>
                <p:cNvSpPr>
                  <a:spLocks noChangeAspect="1" noChangeArrowheads="1"/>
                </p:cNvSpPr>
                <p:nvPr/>
              </p:nvSpPr>
              <p:spPr bwMode="auto">
                <a:xfrm>
                  <a:off x="3360"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49" name="Oval 7"/>
                <p:cNvSpPr>
                  <a:spLocks noChangeAspect="1" noChangeArrowheads="1"/>
                </p:cNvSpPr>
                <p:nvPr/>
              </p:nvSpPr>
              <p:spPr bwMode="auto">
                <a:xfrm>
                  <a:off x="4800" y="134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8"/>
                <p:cNvSpPr>
                  <a:spLocks noChangeAspect="1" noChangeArrowheads="1"/>
                </p:cNvSpPr>
                <p:nvPr/>
              </p:nvSpPr>
              <p:spPr bwMode="auto">
                <a:xfrm>
                  <a:off x="3696" y="187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9"/>
                <p:cNvSpPr>
                  <a:spLocks noChangeAspect="1" noChangeArrowheads="1"/>
                </p:cNvSpPr>
                <p:nvPr/>
              </p:nvSpPr>
              <p:spPr bwMode="auto">
                <a:xfrm>
                  <a:off x="4128" y="1872"/>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0"/>
                <p:cNvSpPr>
                  <a:spLocks noChangeAspect="1" noChangeArrowheads="1"/>
                </p:cNvSpPr>
                <p:nvPr/>
              </p:nvSpPr>
              <p:spPr bwMode="auto">
                <a:xfrm>
                  <a:off x="3072" y="1824"/>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53" name="Oval 11"/>
                <p:cNvSpPr>
                  <a:spLocks noChangeAspect="1" noChangeArrowheads="1"/>
                </p:cNvSpPr>
                <p:nvPr/>
              </p:nvSpPr>
              <p:spPr bwMode="auto">
                <a:xfrm>
                  <a:off x="4320" y="1584"/>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2"/>
                <p:cNvSpPr>
                  <a:spLocks noChangeAspect="1" noChangeArrowheads="1"/>
                </p:cNvSpPr>
                <p:nvPr/>
              </p:nvSpPr>
              <p:spPr bwMode="auto">
                <a:xfrm>
                  <a:off x="3936" y="1200"/>
                  <a:ext cx="144" cy="144"/>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
              <p:cNvGrpSpPr>
                <a:grpSpLocks/>
              </p:cNvGrpSpPr>
              <p:nvPr/>
            </p:nvGrpSpPr>
            <p:grpSpPr bwMode="auto">
              <a:xfrm>
                <a:off x="3360" y="3168"/>
                <a:ext cx="1680" cy="672"/>
                <a:chOff x="3072" y="2688"/>
                <a:chExt cx="1680" cy="672"/>
              </a:xfrm>
            </p:grpSpPr>
            <p:sp>
              <p:nvSpPr>
                <p:cNvPr id="42" name="Line 14"/>
                <p:cNvSpPr>
                  <a:spLocks noChangeShapeType="1"/>
                </p:cNvSpPr>
                <p:nvPr/>
              </p:nvSpPr>
              <p:spPr bwMode="auto">
                <a:xfrm flipV="1">
                  <a:off x="3072" y="2976"/>
                  <a:ext cx="24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5"/>
                <p:cNvSpPr>
                  <a:spLocks noChangeShapeType="1"/>
                </p:cNvSpPr>
                <p:nvPr/>
              </p:nvSpPr>
              <p:spPr bwMode="auto">
                <a:xfrm flipH="1" flipV="1">
                  <a:off x="3360" y="297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6"/>
                <p:cNvSpPr>
                  <a:spLocks noChangeShapeType="1"/>
                </p:cNvSpPr>
                <p:nvPr/>
              </p:nvSpPr>
              <p:spPr bwMode="auto">
                <a:xfrm>
                  <a:off x="3744" y="336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7"/>
                <p:cNvSpPr>
                  <a:spLocks noChangeShapeType="1"/>
                </p:cNvSpPr>
                <p:nvPr/>
              </p:nvSpPr>
              <p:spPr bwMode="auto">
                <a:xfrm flipV="1">
                  <a:off x="4128" y="307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8"/>
                <p:cNvSpPr>
                  <a:spLocks noChangeShapeType="1"/>
                </p:cNvSpPr>
                <p:nvPr/>
              </p:nvSpPr>
              <p:spPr bwMode="auto">
                <a:xfrm flipH="1" flipV="1">
                  <a:off x="3936" y="2688"/>
                  <a:ext cx="336"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9"/>
                <p:cNvSpPr>
                  <a:spLocks noChangeShapeType="1"/>
                </p:cNvSpPr>
                <p:nvPr/>
              </p:nvSpPr>
              <p:spPr bwMode="auto">
                <a:xfrm flipV="1">
                  <a:off x="4368" y="2832"/>
                  <a:ext cx="38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20"/>
              <p:cNvGrpSpPr>
                <a:grpSpLocks/>
              </p:cNvGrpSpPr>
              <p:nvPr/>
            </p:nvGrpSpPr>
            <p:grpSpPr bwMode="auto">
              <a:xfrm>
                <a:off x="3408" y="3120"/>
                <a:ext cx="1632" cy="720"/>
                <a:chOff x="3408" y="3120"/>
                <a:chExt cx="1632" cy="720"/>
              </a:xfrm>
            </p:grpSpPr>
            <p:sp>
              <p:nvSpPr>
                <p:cNvPr id="35" name="Line 21"/>
                <p:cNvSpPr>
                  <a:spLocks noChangeShapeType="1"/>
                </p:cNvSpPr>
                <p:nvPr/>
              </p:nvSpPr>
              <p:spPr bwMode="auto">
                <a:xfrm>
                  <a:off x="3648" y="3408"/>
                  <a:ext cx="864" cy="96"/>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p:cNvSpPr>
                  <a:spLocks noChangeShapeType="1"/>
                </p:cNvSpPr>
                <p:nvPr/>
              </p:nvSpPr>
              <p:spPr bwMode="auto">
                <a:xfrm>
                  <a:off x="3408" y="3744"/>
                  <a:ext cx="528" cy="48"/>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p:cNvSpPr>
                  <a:spLocks noChangeShapeType="1"/>
                </p:cNvSpPr>
                <p:nvPr/>
              </p:nvSpPr>
              <p:spPr bwMode="auto">
                <a:xfrm flipV="1">
                  <a:off x="3648" y="3120"/>
                  <a:ext cx="480"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p:cNvSpPr>
                  <a:spLocks noChangeShapeType="1"/>
                </p:cNvSpPr>
                <p:nvPr/>
              </p:nvSpPr>
              <p:spPr bwMode="auto">
                <a:xfrm>
                  <a:off x="4224" y="3120"/>
                  <a:ext cx="816" cy="144"/>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p:cNvSpPr>
                  <a:spLocks noChangeShapeType="1"/>
                </p:cNvSpPr>
                <p:nvPr/>
              </p:nvSpPr>
              <p:spPr bwMode="auto">
                <a:xfrm flipV="1">
                  <a:off x="3936" y="3168"/>
                  <a:ext cx="240" cy="67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p:cNvSpPr>
                  <a:spLocks noChangeShapeType="1"/>
                </p:cNvSpPr>
                <p:nvPr/>
              </p:nvSpPr>
              <p:spPr bwMode="auto">
                <a:xfrm flipV="1">
                  <a:off x="3984" y="3552"/>
                  <a:ext cx="528" cy="240"/>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7"/>
                <p:cNvSpPr>
                  <a:spLocks noChangeShapeType="1"/>
                </p:cNvSpPr>
                <p:nvPr/>
              </p:nvSpPr>
              <p:spPr bwMode="auto">
                <a:xfrm flipV="1">
                  <a:off x="4464" y="3360"/>
                  <a:ext cx="576" cy="432"/>
                </a:xfrm>
                <a:prstGeom prst="line">
                  <a:avLst/>
                </a:prstGeom>
                <a:noFill/>
                <a:ln w="2857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 name="Oval 10"/>
            <p:cNvSpPr>
              <a:spLocks noChangeAspect="1" noChangeArrowheads="1"/>
            </p:cNvSpPr>
            <p:nvPr/>
          </p:nvSpPr>
          <p:spPr bwMode="auto">
            <a:xfrm>
              <a:off x="5399240" y="2358737"/>
              <a:ext cx="228600" cy="228600"/>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31" name="Straight Connector 30"/>
            <p:cNvCxnSpPr>
              <a:endCxn id="48" idx="2"/>
            </p:cNvCxnSpPr>
            <p:nvPr/>
          </p:nvCxnSpPr>
          <p:spPr>
            <a:xfrm>
              <a:off x="5664839" y="2473037"/>
              <a:ext cx="457200" cy="87976"/>
            </a:xfrm>
            <a:prstGeom prst="line">
              <a:avLst/>
            </a:prstGeom>
          </p:spPr>
          <p:style>
            <a:lnRef idx="2">
              <a:schemeClr val="dk1"/>
            </a:lnRef>
            <a:fillRef idx="0">
              <a:schemeClr val="dk1"/>
            </a:fillRef>
            <a:effectRef idx="1">
              <a:schemeClr val="dk1"/>
            </a:effectRef>
            <a:fontRef idx="minor">
              <a:schemeClr val="tx1"/>
            </a:fontRef>
          </p:style>
        </p:cxnSp>
      </p:grpSp>
      <p:sp>
        <p:nvSpPr>
          <p:cNvPr id="88" name="TextBox 87"/>
          <p:cNvSpPr txBox="1"/>
          <p:nvPr/>
        </p:nvSpPr>
        <p:spPr>
          <a:xfrm>
            <a:off x="4582066" y="1600200"/>
            <a:ext cx="441146" cy="369332"/>
          </a:xfrm>
          <a:prstGeom prst="rect">
            <a:avLst/>
          </a:prstGeom>
          <a:noFill/>
        </p:spPr>
        <p:txBody>
          <a:bodyPr wrap="none" rtlCol="0">
            <a:spAutoFit/>
          </a:bodyPr>
          <a:lstStyle/>
          <a:p>
            <a:r>
              <a:rPr lang="en-US" dirty="0" smtClean="0"/>
              <a:t>12</a:t>
            </a:r>
            <a:endParaRPr lang="en-US" dirty="0"/>
          </a:p>
        </p:txBody>
      </p:sp>
      <p:sp>
        <p:nvSpPr>
          <p:cNvPr id="91" name="Oval 12"/>
          <p:cNvSpPr>
            <a:spLocks noChangeAspect="1" noChangeArrowheads="1"/>
          </p:cNvSpPr>
          <p:nvPr/>
        </p:nvSpPr>
        <p:spPr bwMode="auto">
          <a:xfrm>
            <a:off x="5248900" y="914400"/>
            <a:ext cx="439726" cy="470647"/>
          </a:xfrm>
          <a:prstGeom prst="ellipse">
            <a:avLst/>
          </a:prstGeom>
          <a:solidFill>
            <a:schemeClr val="accent2"/>
          </a:solidFill>
          <a:ln w="9525">
            <a:solidFill>
              <a:schemeClr val="tx1"/>
            </a:solidFill>
            <a:round/>
            <a:headEnd/>
            <a:tailEnd/>
          </a:ln>
          <a:effectLst/>
          <a:extLst/>
        </p:spPr>
        <p:txBody>
          <a:bodyPr wrap="none" anchor="ctr"/>
          <a:lstStyle/>
          <a:p>
            <a:endParaRPr lang="en-US"/>
          </a:p>
        </p:txBody>
      </p:sp>
      <p:sp>
        <p:nvSpPr>
          <p:cNvPr id="92" name="Oval 12"/>
          <p:cNvSpPr>
            <a:spLocks noChangeAspect="1" noChangeArrowheads="1"/>
          </p:cNvSpPr>
          <p:nvPr/>
        </p:nvSpPr>
        <p:spPr bwMode="auto">
          <a:xfrm>
            <a:off x="6635540" y="1066799"/>
            <a:ext cx="439726" cy="470647"/>
          </a:xfrm>
          <a:prstGeom prst="ellipse">
            <a:avLst/>
          </a:prstGeom>
          <a:solidFill>
            <a:srgbClr val="00B050"/>
          </a:solidFill>
          <a:ln w="9525">
            <a:solidFill>
              <a:schemeClr val="tx1"/>
            </a:solidFill>
            <a:round/>
            <a:headEnd/>
            <a:tailEnd/>
          </a:ln>
          <a:effectLst/>
          <a:extLst/>
        </p:spPr>
        <p:txBody>
          <a:bodyPr wrap="none" anchor="ctr"/>
          <a:lstStyle/>
          <a:p>
            <a:endParaRPr lang="en-US"/>
          </a:p>
        </p:txBody>
      </p:sp>
      <p:cxnSp>
        <p:nvCxnSpPr>
          <p:cNvPr id="8" name="Straight Connector 7"/>
          <p:cNvCxnSpPr>
            <a:stCxn id="54" idx="0"/>
            <a:endCxn id="91" idx="3"/>
          </p:cNvCxnSpPr>
          <p:nvPr/>
        </p:nvCxnSpPr>
        <p:spPr>
          <a:xfrm flipV="1">
            <a:off x="4876637" y="1316122"/>
            <a:ext cx="436659" cy="74932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91" idx="6"/>
            <a:endCxn id="92" idx="2"/>
          </p:cNvCxnSpPr>
          <p:nvPr/>
        </p:nvCxnSpPr>
        <p:spPr>
          <a:xfrm>
            <a:off x="5688626" y="1149724"/>
            <a:ext cx="946914" cy="15239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49" idx="1"/>
          </p:cNvCxnSpPr>
          <p:nvPr/>
        </p:nvCxnSpPr>
        <p:spPr>
          <a:xfrm>
            <a:off x="6855403" y="1537446"/>
            <a:ext cx="504122" cy="1067574"/>
          </a:xfrm>
          <a:prstGeom prst="line">
            <a:avLst/>
          </a:prstGeom>
        </p:spPr>
        <p:style>
          <a:lnRef idx="2">
            <a:schemeClr val="dk1"/>
          </a:lnRef>
          <a:fillRef idx="0">
            <a:schemeClr val="dk1"/>
          </a:fillRef>
          <a:effectRef idx="1">
            <a:schemeClr val="dk1"/>
          </a:effectRef>
          <a:fontRef idx="minor">
            <a:schemeClr val="tx1"/>
          </a:fontRef>
        </p:style>
      </p:cxnSp>
      <p:sp>
        <p:nvSpPr>
          <p:cNvPr id="55" name="Content Placeholder 3"/>
          <p:cNvSpPr txBox="1">
            <a:spLocks/>
          </p:cNvSpPr>
          <p:nvPr/>
        </p:nvSpPr>
        <p:spPr>
          <a:xfrm>
            <a:off x="395397" y="5257800"/>
            <a:ext cx="8229600" cy="129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I</a:t>
            </a:r>
            <a:r>
              <a:rPr lang="en-US" dirty="0" smtClean="0"/>
              <a:t>t’s in.</a:t>
            </a:r>
          </a:p>
        </p:txBody>
      </p:sp>
    </p:spTree>
    <p:extLst>
      <p:ext uri="{BB962C8B-B14F-4D97-AF65-F5344CB8AC3E}">
        <p14:creationId xmlns:p14="http://schemas.microsoft.com/office/powerpoint/2010/main" val="18980562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
            </a:r>
            <a:r>
              <a:rPr lang="en-US" dirty="0" err="1" smtClean="0"/>
              <a:t>Luby’s</a:t>
            </a:r>
            <a:r>
              <a:rPr lang="en-US" dirty="0" smtClean="0"/>
              <a:t>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it ever finishes, it produces a Maximal Independent Set.</a:t>
                </a:r>
              </a:p>
              <a:p>
                <a:r>
                  <a:rPr lang="en-US" dirty="0" smtClean="0"/>
                  <a:t>It eventually finishes (with probability </a:t>
                </a:r>
                <a14:m>
                  <m:oMath xmlns:m="http://schemas.openxmlformats.org/officeDocument/2006/math">
                    <m:r>
                      <a:rPr lang="en-US" i="1" dirty="0" smtClean="0">
                        <a:latin typeface="Cambria Math"/>
                      </a:rPr>
                      <m:t>1</m:t>
                    </m:r>
                  </m:oMath>
                </a14:m>
                <a:r>
                  <a:rPr lang="en-US" dirty="0" smtClean="0"/>
                  <a:t>).</a:t>
                </a:r>
              </a:p>
              <a:p>
                <a:r>
                  <a:rPr lang="en-US" dirty="0" smtClean="0"/>
                  <a:t>The expected number of rounds until it finishes is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93939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accent2">
                        <a:lumMod val="75000"/>
                      </a:schemeClr>
                    </a:solidFill>
                  </a:rPr>
                  <a:t>Theorem 1:  </a:t>
                </a:r>
                <a:r>
                  <a:rPr lang="en-US" dirty="0" smtClean="0"/>
                  <a:t>If </a:t>
                </a:r>
                <a:r>
                  <a:rPr lang="en-US" dirty="0" err="1" smtClean="0"/>
                  <a:t>Luby’s</a:t>
                </a:r>
                <a:r>
                  <a:rPr lang="en-US" dirty="0" smtClean="0"/>
                  <a:t> algorithm ever terminates, then the final set </a:t>
                </a:r>
                <a14:m>
                  <m:oMath xmlns:m="http://schemas.openxmlformats.org/officeDocument/2006/math">
                    <m:r>
                      <a:rPr lang="en-US" b="0" i="1" smtClean="0">
                        <a:latin typeface="Cambria Math"/>
                      </a:rPr>
                      <m:t>𝑆</m:t>
                    </m:r>
                  </m:oMath>
                </a14:m>
                <a:r>
                  <a:rPr lang="en-US" dirty="0" smtClean="0"/>
                  <a:t> satisfies the independence property.</a:t>
                </a:r>
              </a:p>
              <a:p>
                <a:r>
                  <a:rPr lang="en-US" dirty="0" smtClean="0">
                    <a:solidFill>
                      <a:schemeClr val="accent2">
                        <a:lumMod val="75000"/>
                      </a:schemeClr>
                    </a:solidFill>
                  </a:rPr>
                  <a:t>Proof:  </a:t>
                </a:r>
              </a:p>
              <a:p>
                <a:pPr lvl="1"/>
                <a:r>
                  <a:rPr lang="en-US" dirty="0" smtClean="0"/>
                  <a:t>Each node joins </a:t>
                </a:r>
                <a14:m>
                  <m:oMath xmlns:m="http://schemas.openxmlformats.org/officeDocument/2006/math">
                    <m:r>
                      <a:rPr lang="en-US" i="1">
                        <a:latin typeface="Cambria Math"/>
                      </a:rPr>
                      <m:t>𝑆</m:t>
                    </m:r>
                  </m:oMath>
                </a14:m>
                <a:r>
                  <a:rPr lang="en-US" dirty="0" smtClean="0"/>
                  <a:t> only if it has the unique maximum value in its neighborhood, at some phase.</a:t>
                </a:r>
              </a:p>
              <a:p>
                <a:pPr lvl="1"/>
                <a:r>
                  <a:rPr lang="en-US" dirty="0"/>
                  <a:t>W</a:t>
                </a:r>
                <a:r>
                  <a:rPr lang="en-US" dirty="0" smtClean="0"/>
                  <a:t>hen it does, all its neighbors become inactive.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70557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Maximality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accent2">
                        <a:lumMod val="75000"/>
                      </a:schemeClr>
                    </a:solidFill>
                  </a:rPr>
                  <a:t>Theorem 2:  </a:t>
                </a:r>
                <a:r>
                  <a:rPr lang="en-US" dirty="0" smtClean="0"/>
                  <a:t>If </a:t>
                </a:r>
                <a:r>
                  <a:rPr lang="en-US" dirty="0" err="1" smtClean="0"/>
                  <a:t>Luby’s</a:t>
                </a:r>
                <a:r>
                  <a:rPr lang="en-US" dirty="0" smtClean="0"/>
                  <a:t> algorithm ever terminates, then the final set </a:t>
                </a:r>
                <a14:m>
                  <m:oMath xmlns:m="http://schemas.openxmlformats.org/officeDocument/2006/math">
                    <m:r>
                      <a:rPr lang="en-US" b="0" i="1" smtClean="0">
                        <a:latin typeface="Cambria Math"/>
                      </a:rPr>
                      <m:t>𝑆</m:t>
                    </m:r>
                  </m:oMath>
                </a14:m>
                <a:r>
                  <a:rPr lang="en-US" dirty="0" smtClean="0"/>
                  <a:t> satisfies the </a:t>
                </a:r>
                <a:r>
                  <a:rPr lang="en-US" dirty="0" err="1" smtClean="0"/>
                  <a:t>maximality</a:t>
                </a:r>
                <a:r>
                  <a:rPr lang="en-US" dirty="0" smtClean="0"/>
                  <a:t> property.</a:t>
                </a:r>
              </a:p>
              <a:p>
                <a:r>
                  <a:rPr lang="en-US" dirty="0" smtClean="0">
                    <a:solidFill>
                      <a:schemeClr val="accent2">
                        <a:lumMod val="75000"/>
                      </a:schemeClr>
                    </a:solidFill>
                  </a:rPr>
                  <a:t>Proof:  </a:t>
                </a:r>
              </a:p>
              <a:p>
                <a:pPr lvl="1"/>
                <a:r>
                  <a:rPr lang="en-US" dirty="0" smtClean="0"/>
                  <a:t>A node becomes inactive only if it joins </a:t>
                </a:r>
                <a14:m>
                  <m:oMath xmlns:m="http://schemas.openxmlformats.org/officeDocument/2006/math">
                    <m:r>
                      <a:rPr lang="en-US" i="1">
                        <a:latin typeface="Cambria Math"/>
                      </a:rPr>
                      <m:t>𝑆</m:t>
                    </m:r>
                  </m:oMath>
                </a14:m>
                <a:r>
                  <a:rPr lang="en-US" dirty="0" smtClean="0"/>
                  <a:t> or a neighbor joins </a:t>
                </a:r>
                <a14:m>
                  <m:oMath xmlns:m="http://schemas.openxmlformats.org/officeDocument/2006/math">
                    <m:r>
                      <a:rPr lang="en-US" i="1">
                        <a:latin typeface="Cambria Math"/>
                      </a:rPr>
                      <m:t>𝑆</m:t>
                    </m:r>
                    <m:r>
                      <a:rPr lang="en-US" b="0" i="0" smtClean="0">
                        <a:latin typeface="Cambria Math"/>
                      </a:rPr>
                      <m:t>.</m:t>
                    </m:r>
                  </m:oMath>
                </a14:m>
                <a:endParaRPr lang="en-US" b="0" dirty="0" smtClean="0"/>
              </a:p>
              <a:p>
                <a:pPr lvl="1"/>
                <a:r>
                  <a:rPr lang="en-US" dirty="0" smtClean="0"/>
                  <a:t>We continue until all nodes are inactive.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1918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152400" y="1143001"/>
                <a:ext cx="8839200" cy="5333360"/>
              </a:xfrm>
            </p:spPr>
            <p:txBody>
              <a:bodyPr>
                <a:normAutofit/>
              </a:bodyPr>
              <a:lstStyle/>
              <a:p>
                <a:r>
                  <a:rPr lang="en-US" sz="2400" dirty="0" smtClean="0"/>
                  <a:t>With </a:t>
                </a:r>
                <a:r>
                  <a:rPr lang="en-US" sz="2400" dirty="0"/>
                  <a:t>probability </a:t>
                </a:r>
                <a:r>
                  <a:rPr lang="en-US" sz="2400" i="0" dirty="0" smtClean="0">
                    <a:latin typeface="+mj-lt"/>
                  </a:rPr>
                  <a:t>1</a:t>
                </a:r>
                <a:r>
                  <a:rPr lang="en-US" sz="2400" dirty="0" smtClean="0"/>
                  <a:t>, </a:t>
                </a:r>
                <a:r>
                  <a:rPr lang="en-US" sz="2400" dirty="0" err="1" smtClean="0"/>
                  <a:t>Luby’s</a:t>
                </a:r>
                <a:r>
                  <a:rPr lang="en-US" sz="2400" dirty="0" smtClean="0"/>
                  <a:t> </a:t>
                </a:r>
                <a:r>
                  <a:rPr lang="en-US" sz="2400" dirty="0"/>
                  <a:t>MIS </a:t>
                </a:r>
                <a:r>
                  <a:rPr lang="en-US" sz="2400" dirty="0" smtClean="0"/>
                  <a:t>algorithm eventually terminates.</a:t>
                </a:r>
              </a:p>
              <a:p>
                <a:r>
                  <a:rPr lang="en-US" sz="2400" dirty="0" smtClean="0">
                    <a:solidFill>
                      <a:schemeClr val="accent2">
                        <a:lumMod val="75000"/>
                      </a:schemeClr>
                    </a:solidFill>
                  </a:rPr>
                  <a:t>Theorem 3:  </a:t>
                </a:r>
                <a:r>
                  <a:rPr lang="en-US" sz="2400" dirty="0" smtClean="0"/>
                  <a:t>With probability at least </a:t>
                </a:r>
                <a14:m>
                  <m:oMath xmlns:m="http://schemas.openxmlformats.org/officeDocument/2006/math">
                    <m:r>
                      <a:rPr lang="en-US" sz="2400" i="1">
                        <a:latin typeface="Cambria Math"/>
                      </a:rPr>
                      <m:t>1</m:t>
                    </m:r>
                    <m:r>
                      <a:rPr lang="en-US" sz="2400" b="0" i="1" smtClean="0">
                        <a:latin typeface="Cambria Math"/>
                      </a:rPr>
                      <m:t>−</m:t>
                    </m:r>
                    <m:f>
                      <m:fPr>
                        <m:ctrlPr>
                          <a:rPr lang="en-US" sz="2400" b="0" i="1" smtClean="0">
                            <a:latin typeface="Cambria Math"/>
                          </a:rPr>
                        </m:ctrlPr>
                      </m:fPr>
                      <m:num>
                        <m:r>
                          <a:rPr lang="en-US" sz="2400" b="0" i="1" smtClean="0">
                            <a:latin typeface="Cambria Math"/>
                          </a:rPr>
                          <m:t>1</m:t>
                        </m:r>
                      </m:num>
                      <m:den>
                        <m:r>
                          <a:rPr lang="en-US" sz="2400" b="0" i="1" smtClean="0">
                            <a:latin typeface="Cambria Math"/>
                          </a:rPr>
                          <m:t>𝑛</m:t>
                        </m:r>
                      </m:den>
                    </m:f>
                    <m:r>
                      <a:rPr lang="en-US" sz="2400" b="0" i="1" smtClean="0">
                        <a:latin typeface="Cambria Math"/>
                      </a:rPr>
                      <m:t>,</m:t>
                    </m:r>
                  </m:oMath>
                </a14:m>
                <a:r>
                  <a:rPr lang="en-US" sz="2400" dirty="0" smtClean="0"/>
                  <a:t> all nodes decide within </a:t>
                </a:r>
                <a14:m>
                  <m:oMath xmlns:m="http://schemas.openxmlformats.org/officeDocument/2006/math">
                    <m:r>
                      <a:rPr lang="en-US" sz="2400" b="0" i="1" smtClean="0">
                        <a:latin typeface="Cambria Math"/>
                      </a:rPr>
                      <m:t>4</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𝑛</m:t>
                        </m:r>
                        <m:r>
                          <a:rPr lang="en-US" sz="2400" b="0" i="1" smtClean="0">
                            <a:latin typeface="Cambria Math"/>
                          </a:rPr>
                          <m:t> </m:t>
                        </m:r>
                      </m:e>
                    </m:func>
                  </m:oMath>
                </a14:m>
                <a:r>
                  <a:rPr lang="en-US" sz="2400" dirty="0" smtClean="0"/>
                  <a:t>phases.</a:t>
                </a:r>
                <a:endParaRPr lang="en-US" sz="2400" dirty="0"/>
              </a:p>
              <a:p>
                <a:r>
                  <a:rPr lang="en-US" sz="2400" dirty="0" smtClean="0"/>
                  <a:t>Proof uses a lemma:</a:t>
                </a:r>
              </a:p>
              <a:p>
                <a:r>
                  <a:rPr lang="en-US" sz="2400" dirty="0" smtClean="0">
                    <a:solidFill>
                      <a:srgbClr val="990000"/>
                    </a:solidFill>
                  </a:rPr>
                  <a:t>Lemma 4:  </a:t>
                </a:r>
                <a:r>
                  <a:rPr lang="en-US" sz="2400" dirty="0" smtClean="0"/>
                  <a:t>With probability at least </a:t>
                </a:r>
                <a14:m>
                  <m:oMath xmlns:m="http://schemas.openxmlformats.org/officeDocument/2006/math">
                    <m:r>
                      <a:rPr lang="en-US" sz="2400" i="1">
                        <a:latin typeface="Cambria Math"/>
                      </a:rPr>
                      <m:t>1 −</m:t>
                    </m:r>
                    <m:f>
                      <m:fPr>
                        <m:ctrlPr>
                          <a:rPr lang="en-US" sz="2400" b="0" i="1" smtClean="0">
                            <a:latin typeface="Cambria Math"/>
                          </a:rPr>
                        </m:ctrlPr>
                      </m:fPr>
                      <m:num>
                        <m:r>
                          <a:rPr lang="en-US" sz="2400" b="0" i="1" smtClean="0">
                            <a:latin typeface="Cambria Math"/>
                          </a:rPr>
                          <m:t>1</m:t>
                        </m:r>
                      </m:num>
                      <m:den>
                        <m:sSup>
                          <m:sSupPr>
                            <m:ctrlPr>
                              <a:rPr lang="en-US" sz="2400" b="0" i="1" smtClean="0">
                                <a:latin typeface="Cambria Math"/>
                              </a:rPr>
                            </m:ctrlPr>
                          </m:sSupPr>
                          <m:e>
                            <m:r>
                              <a:rPr lang="en-US" sz="2400" b="0" i="1" smtClean="0">
                                <a:latin typeface="Cambria Math"/>
                              </a:rPr>
                              <m:t>𝑛</m:t>
                            </m:r>
                          </m:e>
                          <m:sup>
                            <m:r>
                              <a:rPr lang="en-US" sz="2400" b="0" i="1" smtClean="0">
                                <a:latin typeface="Cambria Math"/>
                              </a:rPr>
                              <m:t>2</m:t>
                            </m:r>
                          </m:sup>
                        </m:sSup>
                      </m:den>
                    </m:f>
                    <m:r>
                      <a:rPr lang="en-US" sz="2400" i="1">
                        <a:latin typeface="Cambria Math"/>
                      </a:rPr>
                      <m:t>,</m:t>
                    </m:r>
                  </m:oMath>
                </a14:m>
                <a:r>
                  <a:rPr lang="en-US" sz="2400" dirty="0"/>
                  <a:t> </a:t>
                </a:r>
                <a:r>
                  <a:rPr lang="en-US" sz="2400" dirty="0" smtClean="0"/>
                  <a:t>in each phase </a:t>
                </a:r>
                <a14:m>
                  <m:oMath xmlns:m="http://schemas.openxmlformats.org/officeDocument/2006/math">
                    <m:r>
                      <a:rPr lang="en-US" sz="2400" b="0" i="0" smtClean="0">
                        <a:latin typeface="Cambria Math"/>
                      </a:rPr>
                      <m:t>1,…,</m:t>
                    </m:r>
                  </m:oMath>
                </a14:m>
                <a:r>
                  <a:rPr lang="en-US" sz="2400" dirty="0"/>
                  <a:t> </a:t>
                </a:r>
                <a14:m>
                  <m:oMath xmlns:m="http://schemas.openxmlformats.org/officeDocument/2006/math">
                    <m:r>
                      <a:rPr lang="en-US" sz="2400" i="1">
                        <a:latin typeface="Cambria Math"/>
                      </a:rPr>
                      <m:t>4</m:t>
                    </m:r>
                    <m:func>
                      <m:funcPr>
                        <m:ctrlPr>
                          <a:rPr lang="en-US" sz="2400" i="1">
                            <a:latin typeface="Cambria Math"/>
                          </a:rPr>
                        </m:ctrlPr>
                      </m:funcPr>
                      <m:fName>
                        <m:r>
                          <m:rPr>
                            <m:sty m:val="p"/>
                          </m:rPr>
                          <a:rPr lang="en-US" sz="2400">
                            <a:latin typeface="Cambria Math"/>
                          </a:rPr>
                          <m:t>log</m:t>
                        </m:r>
                      </m:fName>
                      <m:e>
                        <m:r>
                          <a:rPr lang="en-US" sz="2400" i="1">
                            <a:latin typeface="Cambria Math"/>
                          </a:rPr>
                          <m:t>𝑛</m:t>
                        </m:r>
                        <m:r>
                          <a:rPr lang="en-US" sz="2400" i="1">
                            <a:latin typeface="Cambria Math"/>
                          </a:rPr>
                          <m:t> </m:t>
                        </m:r>
                      </m:e>
                    </m:func>
                  </m:oMath>
                </a14:m>
                <a:r>
                  <a:rPr lang="en-US" sz="2400" dirty="0" smtClean="0"/>
                  <a:t>, all nodes choose different random values.</a:t>
                </a:r>
              </a:p>
              <a:p>
                <a:r>
                  <a:rPr lang="en-US" sz="2400" dirty="0" smtClean="0"/>
                  <a:t>So we can essentially pretend that, in each phase, all the random numbers chosen are different.</a:t>
                </a:r>
              </a:p>
              <a:p>
                <a:r>
                  <a:rPr lang="en-US" sz="2400" dirty="0" smtClean="0">
                    <a:solidFill>
                      <a:schemeClr val="accent2">
                        <a:lumMod val="75000"/>
                      </a:schemeClr>
                    </a:solidFill>
                  </a:rPr>
                  <a:t>Key idea:  </a:t>
                </a:r>
                <a:r>
                  <a:rPr lang="en-US" sz="2400" dirty="0" smtClean="0"/>
                  <a:t>Show the graph gets sufficiently “smaller” in each phase.</a:t>
                </a:r>
              </a:p>
              <a:p>
                <a:r>
                  <a:rPr lang="en-US" sz="2400" dirty="0" smtClean="0">
                    <a:solidFill>
                      <a:schemeClr val="accent2">
                        <a:lumMod val="75000"/>
                      </a:schemeClr>
                    </a:solidFill>
                  </a:rPr>
                  <a:t>Lemma 5:  </a:t>
                </a:r>
                <a:r>
                  <a:rPr lang="en-US" sz="2400" dirty="0" smtClean="0"/>
                  <a:t>For each phase </a:t>
                </a:r>
                <a14:m>
                  <m:oMath xmlns:m="http://schemas.openxmlformats.org/officeDocument/2006/math">
                    <m:r>
                      <a:rPr lang="en-US" sz="2400" b="0" i="1" smtClean="0">
                        <a:latin typeface="Cambria Math"/>
                      </a:rPr>
                      <m:t>𝑝h</m:t>
                    </m:r>
                    <m:r>
                      <a:rPr lang="en-US" sz="2400" b="0" i="1" smtClean="0">
                        <a:latin typeface="Cambria Math"/>
                      </a:rPr>
                      <m:t>,</m:t>
                    </m:r>
                  </m:oMath>
                </a14:m>
                <a:r>
                  <a:rPr lang="en-US" sz="2400" dirty="0" smtClean="0"/>
                  <a:t> the expected number of </a:t>
                </a:r>
                <a:r>
                  <a:rPr lang="en-US" sz="2400" dirty="0" smtClean="0">
                    <a:solidFill>
                      <a:schemeClr val="accent2">
                        <a:lumMod val="75000"/>
                      </a:schemeClr>
                    </a:solidFill>
                  </a:rPr>
                  <a:t>edges</a:t>
                </a:r>
                <a:r>
                  <a:rPr lang="en-US" sz="2400" dirty="0" smtClean="0"/>
                  <a:t> that are live (connect two active nodes) at the end of the phase is at most half the number that were live at the beginning of the phase.</a:t>
                </a:r>
                <a:endParaRPr lang="en-US" sz="2400" dirty="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152400" y="1143001"/>
                <a:ext cx="8839200" cy="5333360"/>
              </a:xfrm>
              <a:blipFill rotWithShape="1">
                <a:blip r:embed="rId3"/>
                <a:stretch>
                  <a:fillRect l="-897" t="-915" r="-1793" b="-1716"/>
                </a:stretch>
              </a:blipFill>
            </p:spPr>
            <p:txBody>
              <a:bodyPr/>
              <a:lstStyle/>
              <a:p>
                <a:r>
                  <a:rPr lang="en-US">
                    <a:noFill/>
                  </a:rPr>
                  <a:t> </a:t>
                </a:r>
              </a:p>
            </p:txBody>
          </p:sp>
        </mc:Fallback>
      </mc:AlternateContent>
    </p:spTree>
    <p:extLst>
      <p:ext uri="{BB962C8B-B14F-4D97-AF65-F5344CB8AC3E}">
        <p14:creationId xmlns:p14="http://schemas.microsoft.com/office/powerpoint/2010/main" val="70467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04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0"/>
            <a:ext cx="8229600" cy="1143000"/>
          </a:xfrm>
        </p:spPr>
        <p:txBody>
          <a:bodyPr/>
          <a:lstStyle/>
          <a:p>
            <a:r>
              <a:rPr lang="en-US" dirty="0"/>
              <a:t>Shortest paths algorithm</a:t>
            </a:r>
          </a:p>
        </p:txBody>
      </p:sp>
      <mc:AlternateContent xmlns:mc="http://schemas.openxmlformats.org/markup-compatibility/2006" xmlns:a14="http://schemas.microsoft.com/office/drawing/2010/main">
        <mc:Choice Requires="a14">
          <p:sp>
            <p:nvSpPr>
              <p:cNvPr id="188419" name="Rectangle 3"/>
              <p:cNvSpPr>
                <a:spLocks noGrp="1" noChangeArrowheads="1"/>
              </p:cNvSpPr>
              <p:nvPr>
                <p:ph type="body" idx="1"/>
              </p:nvPr>
            </p:nvSpPr>
            <p:spPr>
              <a:xfrm>
                <a:off x="228600" y="1143000"/>
                <a:ext cx="8686800" cy="5562600"/>
              </a:xfrm>
            </p:spPr>
            <p:txBody>
              <a:bodyPr>
                <a:normAutofit/>
              </a:bodyPr>
              <a:lstStyle/>
              <a:p>
                <a:pPr>
                  <a:lnSpc>
                    <a:spcPct val="80000"/>
                  </a:lnSpc>
                </a:pPr>
                <a:r>
                  <a:rPr lang="en-US" sz="2400" dirty="0" smtClean="0">
                    <a:solidFill>
                      <a:schemeClr val="accent2">
                        <a:lumMod val="75000"/>
                      </a:schemeClr>
                    </a:solidFill>
                  </a:rPr>
                  <a:t>Bellman-Ford</a:t>
                </a:r>
                <a:r>
                  <a:rPr lang="en-US" sz="2400" dirty="0"/>
                  <a:t> (adapted from sequential Bellman-Ford algorithm)</a:t>
                </a:r>
              </a:p>
              <a:p>
                <a:pPr>
                  <a:lnSpc>
                    <a:spcPct val="80000"/>
                  </a:lnSpc>
                </a:pPr>
                <a:r>
                  <a:rPr lang="en-US" sz="2400" dirty="0" smtClean="0"/>
                  <a:t>Each process </a:t>
                </a:r>
                <a:r>
                  <a:rPr lang="en-US" sz="2400" dirty="0"/>
                  <a:t>maintains: </a:t>
                </a:r>
              </a:p>
              <a:p>
                <a:pPr lvl="1">
                  <a:lnSpc>
                    <a:spcPct val="80000"/>
                  </a:lnSpc>
                </a:pPr>
                <a14:m>
                  <m:oMath xmlns:m="http://schemas.openxmlformats.org/officeDocument/2006/math">
                    <m:r>
                      <a:rPr lang="en-US" sz="2000" i="1" dirty="0" smtClean="0">
                        <a:solidFill>
                          <a:schemeClr val="accent1">
                            <a:lumMod val="75000"/>
                          </a:schemeClr>
                        </a:solidFill>
                        <a:latin typeface="Cambria Math"/>
                      </a:rPr>
                      <m:t>𝑑𝑖𝑠𝑡</m:t>
                    </m:r>
                  </m:oMath>
                </a14:m>
                <a:r>
                  <a:rPr lang="en-US" sz="2000" dirty="0">
                    <a:solidFill>
                      <a:schemeClr val="accent1">
                        <a:lumMod val="75000"/>
                      </a:schemeClr>
                    </a:solidFill>
                  </a:rPr>
                  <a:t>, </a:t>
                </a:r>
                <a:r>
                  <a:rPr lang="en-US" sz="2000" dirty="0"/>
                  <a:t>shortest distance it knows about so far, from </a:t>
                </a:r>
                <a14:m>
                  <m:oMath xmlns:m="http://schemas.openxmlformats.org/officeDocument/2006/math">
                    <m:r>
                      <a:rPr lang="en-US" sz="2000" i="1" dirty="0" smtClean="0">
                        <a:latin typeface="Cambria Math"/>
                      </a:rPr>
                      <m:t>𝑖</m:t>
                    </m:r>
                    <m:r>
                      <a:rPr lang="en-US" sz="2000" i="1" baseline="-25000" dirty="0">
                        <a:latin typeface="Cambria Math"/>
                      </a:rPr>
                      <m:t>0</m:t>
                    </m:r>
                  </m:oMath>
                </a14:m>
                <a:endParaRPr lang="en-US" sz="2000" baseline="-25000" dirty="0"/>
              </a:p>
              <a:p>
                <a:pPr lvl="1">
                  <a:lnSpc>
                    <a:spcPct val="80000"/>
                  </a:lnSpc>
                </a:pPr>
                <a14:m>
                  <m:oMath xmlns:m="http://schemas.openxmlformats.org/officeDocument/2006/math">
                    <m:r>
                      <a:rPr lang="en-US" sz="2000" i="1" dirty="0" smtClean="0">
                        <a:solidFill>
                          <a:schemeClr val="accent1">
                            <a:lumMod val="75000"/>
                          </a:schemeClr>
                        </a:solidFill>
                        <a:latin typeface="Cambria Math"/>
                      </a:rPr>
                      <m:t>𝑝𝑎𝑟𝑒𝑛𝑡</m:t>
                    </m:r>
                  </m:oMath>
                </a14:m>
                <a:r>
                  <a:rPr lang="en-US" sz="2000" dirty="0"/>
                  <a:t>, its parent in some path with total weight </a:t>
                </a:r>
                <a14:m>
                  <m:oMath xmlns:m="http://schemas.openxmlformats.org/officeDocument/2006/math">
                    <m:r>
                      <a:rPr lang="en-US" sz="2000" i="1" dirty="0" smtClean="0">
                        <a:latin typeface="Cambria Math"/>
                      </a:rPr>
                      <m:t>= </m:t>
                    </m:r>
                    <m:r>
                      <a:rPr lang="en-US" sz="2000" i="1" dirty="0" smtClean="0">
                        <a:solidFill>
                          <a:schemeClr val="accent1">
                            <a:lumMod val="75000"/>
                          </a:schemeClr>
                        </a:solidFill>
                        <a:latin typeface="Cambria Math"/>
                      </a:rPr>
                      <m:t>𝑑𝑖𝑠𝑡</m:t>
                    </m:r>
                  </m:oMath>
                </a14:m>
                <a:endParaRPr lang="en-US" sz="2000" dirty="0">
                  <a:solidFill>
                    <a:schemeClr val="accent1">
                      <a:lumMod val="75000"/>
                    </a:schemeClr>
                  </a:solidFill>
                </a:endParaRPr>
              </a:p>
              <a:p>
                <a:pPr lvl="1">
                  <a:lnSpc>
                    <a:spcPct val="80000"/>
                  </a:lnSpc>
                </a:pPr>
                <a14:m>
                  <m:oMath xmlns:m="http://schemas.openxmlformats.org/officeDocument/2006/math">
                    <m:r>
                      <a:rPr lang="en-US" sz="2000" i="1" dirty="0" smtClean="0">
                        <a:solidFill>
                          <a:schemeClr val="accent1">
                            <a:lumMod val="75000"/>
                          </a:schemeClr>
                        </a:solidFill>
                        <a:latin typeface="Cambria Math"/>
                      </a:rPr>
                      <m:t>𝑟𝑜𝑢𝑛𝑑</m:t>
                    </m:r>
                  </m:oMath>
                </a14:m>
                <a:endParaRPr lang="en-US" sz="2000" dirty="0">
                  <a:solidFill>
                    <a:schemeClr val="accent1">
                      <a:lumMod val="75000"/>
                    </a:schemeClr>
                  </a:solidFill>
                </a:endParaRPr>
              </a:p>
              <a:p>
                <a:pPr>
                  <a:lnSpc>
                    <a:spcPct val="80000"/>
                  </a:lnSpc>
                </a:pPr>
                <a:r>
                  <a:rPr lang="en-US" sz="2400" dirty="0" smtClean="0"/>
                  <a:t>Initially:</a:t>
                </a:r>
              </a:p>
              <a:p>
                <a:pPr lvl="1">
                  <a:lnSpc>
                    <a:spcPct val="80000"/>
                  </a:lnSpc>
                </a:pPr>
                <a14:m>
                  <m:oMath xmlns:m="http://schemas.openxmlformats.org/officeDocument/2006/math">
                    <m:r>
                      <a:rPr lang="en-US" sz="2000" i="1" dirty="0" smtClean="0">
                        <a:latin typeface="Cambria Math"/>
                      </a:rPr>
                      <m:t>𝑖</m:t>
                    </m:r>
                    <m:r>
                      <a:rPr lang="en-US" sz="2000" i="1" baseline="-25000" dirty="0">
                        <a:latin typeface="Cambria Math"/>
                      </a:rPr>
                      <m:t>0</m:t>
                    </m:r>
                  </m:oMath>
                </a14:m>
                <a:r>
                  <a:rPr lang="en-US" sz="2000" dirty="0"/>
                  <a:t> has </a:t>
                </a:r>
                <a14:m>
                  <m:oMath xmlns:m="http://schemas.openxmlformats.org/officeDocument/2006/math">
                    <m:r>
                      <a:rPr lang="en-US" sz="2000" i="1" dirty="0" smtClean="0">
                        <a:solidFill>
                          <a:schemeClr val="accent1">
                            <a:lumMod val="75000"/>
                          </a:schemeClr>
                        </a:solidFill>
                        <a:latin typeface="Cambria Math"/>
                      </a:rPr>
                      <m:t>𝑑𝑖𝑠𝑡</m:t>
                    </m:r>
                  </m:oMath>
                </a14:m>
                <a:r>
                  <a:rPr lang="en-US" sz="2000" dirty="0" smtClean="0"/>
                  <a:t> </a:t>
                </a:r>
                <a14:m>
                  <m:oMath xmlns:m="http://schemas.openxmlformats.org/officeDocument/2006/math">
                    <m:r>
                      <a:rPr lang="en-US" sz="2000" i="1" dirty="0" smtClean="0">
                        <a:latin typeface="Cambria Math"/>
                      </a:rPr>
                      <m:t>= </m:t>
                    </m:r>
                    <m:r>
                      <a:rPr lang="en-US" sz="2000" i="1" dirty="0">
                        <a:latin typeface="Cambria Math"/>
                      </a:rPr>
                      <m:t>0</m:t>
                    </m:r>
                  </m:oMath>
                </a14:m>
                <a:r>
                  <a:rPr lang="en-US" sz="2000" dirty="0"/>
                  <a:t>, all </a:t>
                </a:r>
                <a:r>
                  <a:rPr lang="en-US" sz="2000" dirty="0" smtClean="0"/>
                  <a:t>others have </a:t>
                </a:r>
                <a14:m>
                  <m:oMath xmlns:m="http://schemas.openxmlformats.org/officeDocument/2006/math">
                    <m:r>
                      <a:rPr lang="en-US" sz="2000" i="1" dirty="0" smtClean="0">
                        <a:solidFill>
                          <a:schemeClr val="accent1">
                            <a:lumMod val="75000"/>
                          </a:schemeClr>
                        </a:solidFill>
                        <a:latin typeface="Cambria Math"/>
                      </a:rPr>
                      <m:t>𝑑𝑖𝑠𝑡</m:t>
                    </m:r>
                    <m:r>
                      <a:rPr lang="en-US" sz="2000" i="1" dirty="0" smtClean="0">
                        <a:latin typeface="Cambria Math"/>
                      </a:rPr>
                      <m:t> = </m:t>
                    </m:r>
                    <m:r>
                      <a:rPr lang="en-US" sz="2000" i="1" dirty="0">
                        <a:latin typeface="Cambria Math"/>
                      </a:rPr>
                      <m:t>∞</m:t>
                    </m:r>
                  </m:oMath>
                </a14:m>
                <a:r>
                  <a:rPr lang="en-US" sz="2000" dirty="0" smtClean="0"/>
                  <a:t>.</a:t>
                </a:r>
              </a:p>
              <a:p>
                <a:pPr lvl="1">
                  <a:lnSpc>
                    <a:spcPct val="80000"/>
                  </a:lnSpc>
                </a:pPr>
                <a:r>
                  <a:rPr lang="en-US" sz="2000" dirty="0" smtClean="0"/>
                  <a:t>Everyone’s </a:t>
                </a:r>
                <a14:m>
                  <m:oMath xmlns:m="http://schemas.openxmlformats.org/officeDocument/2006/math">
                    <m:r>
                      <a:rPr lang="en-US" sz="2000" i="1" dirty="0" smtClean="0">
                        <a:solidFill>
                          <a:schemeClr val="accent1">
                            <a:lumMod val="75000"/>
                          </a:schemeClr>
                        </a:solidFill>
                        <a:latin typeface="Cambria Math"/>
                      </a:rPr>
                      <m:t>𝑝𝑎𝑟𝑒𝑛𝑡</m:t>
                    </m:r>
                    <m:r>
                      <a:rPr lang="en-US" sz="2000" i="1" dirty="0">
                        <a:latin typeface="Cambria Math"/>
                      </a:rPr>
                      <m:t> </m:t>
                    </m:r>
                    <m:r>
                      <a:rPr lang="en-US" sz="2000" i="1" dirty="0" smtClean="0">
                        <a:latin typeface="Cambria Math"/>
                      </a:rPr>
                      <m:t>= </m:t>
                    </m:r>
                    <m:r>
                      <a:rPr lang="en-US" sz="2000" b="0" i="1" dirty="0" smtClean="0">
                        <a:latin typeface="Cambria Math"/>
                      </a:rPr>
                      <m:t>⊥</m:t>
                    </m:r>
                    <m:r>
                      <a:rPr lang="en-US" sz="2000" b="0" i="0" dirty="0" smtClean="0">
                        <a:latin typeface="Cambria Math"/>
                      </a:rPr>
                      <m:t>.</m:t>
                    </m:r>
                  </m:oMath>
                </a14:m>
                <a:endParaRPr lang="en-US" sz="2000" dirty="0"/>
              </a:p>
              <a:p>
                <a:pPr>
                  <a:lnSpc>
                    <a:spcPct val="80000"/>
                  </a:lnSpc>
                </a:pPr>
                <a:r>
                  <a:rPr lang="en-US" sz="2400" dirty="0"/>
                  <a:t>At each round, each </a:t>
                </a:r>
                <a:r>
                  <a:rPr lang="en-US" sz="2400" dirty="0" smtClean="0"/>
                  <a:t>process:</a:t>
                </a:r>
                <a:endParaRPr lang="en-US" sz="2400" dirty="0"/>
              </a:p>
              <a:p>
                <a:pPr lvl="1">
                  <a:lnSpc>
                    <a:spcPct val="80000"/>
                  </a:lnSpc>
                </a:pPr>
                <a:r>
                  <a:rPr lang="en-US" sz="2000" dirty="0" smtClean="0"/>
                  <a:t>Sends </a:t>
                </a:r>
                <a14:m>
                  <m:oMath xmlns:m="http://schemas.openxmlformats.org/officeDocument/2006/math">
                    <m:r>
                      <a:rPr lang="en-US" sz="2000" i="1" dirty="0" smtClean="0">
                        <a:solidFill>
                          <a:schemeClr val="accent1">
                            <a:lumMod val="75000"/>
                          </a:schemeClr>
                        </a:solidFill>
                        <a:latin typeface="Cambria Math"/>
                      </a:rPr>
                      <m:t>𝑑𝑖𝑠𝑡</m:t>
                    </m:r>
                  </m:oMath>
                </a14:m>
                <a:r>
                  <a:rPr lang="en-US" sz="2000" dirty="0"/>
                  <a:t> to all </a:t>
                </a:r>
                <a14:m>
                  <m:oMath xmlns:m="http://schemas.openxmlformats.org/officeDocument/2006/math">
                    <m:r>
                      <a:rPr lang="en-US" sz="2000" i="1" dirty="0" smtClean="0">
                        <a:latin typeface="Cambria Math"/>
                      </a:rPr>
                      <m:t>𝑜𝑢𝑡</m:t>
                    </m:r>
                    <m:r>
                      <a:rPr lang="en-US" sz="2000" i="1" dirty="0" err="1">
                        <a:latin typeface="Cambria Math"/>
                      </a:rPr>
                      <m:t>𝑛𝑏𝑟𝑠</m:t>
                    </m:r>
                  </m:oMath>
                </a14:m>
                <a:endParaRPr lang="en-US" sz="2000" dirty="0"/>
              </a:p>
              <a:p>
                <a:pPr lvl="1">
                  <a:lnSpc>
                    <a:spcPct val="80000"/>
                  </a:lnSpc>
                </a:pPr>
                <a:r>
                  <a:rPr lang="en-US" sz="2000" dirty="0"/>
                  <a:t>Relaxation step:  </a:t>
                </a:r>
              </a:p>
              <a:p>
                <a:pPr lvl="2">
                  <a:lnSpc>
                    <a:spcPct val="80000"/>
                  </a:lnSpc>
                </a:pPr>
                <a:r>
                  <a:rPr lang="en-US" sz="1800" dirty="0"/>
                  <a:t>Compute new </a:t>
                </a:r>
                <a14:m>
                  <m:oMath xmlns:m="http://schemas.openxmlformats.org/officeDocument/2006/math">
                    <m:r>
                      <a:rPr lang="en-US" sz="1800" i="1" dirty="0" smtClean="0">
                        <a:solidFill>
                          <a:schemeClr val="accent1">
                            <a:lumMod val="75000"/>
                          </a:schemeClr>
                        </a:solidFill>
                        <a:latin typeface="Cambria Math"/>
                      </a:rPr>
                      <m:t>𝑑𝑖𝑠𝑡</m:t>
                    </m:r>
                    <m:r>
                      <a:rPr lang="en-US" sz="1800" i="1" dirty="0">
                        <a:latin typeface="Cambria Math"/>
                      </a:rPr>
                      <m:t> = </m:t>
                    </m:r>
                    <m:r>
                      <m:rPr>
                        <m:sty m:val="p"/>
                      </m:rPr>
                      <a:rPr lang="en-US" sz="1800" i="1" dirty="0">
                        <a:latin typeface="Cambria Math"/>
                      </a:rPr>
                      <m:t>min</m:t>
                    </m:r>
                    <m:r>
                      <a:rPr lang="en-US" sz="1800" i="1" dirty="0">
                        <a:latin typeface="Cambria Math"/>
                      </a:rPr>
                      <m:t>⁡(</m:t>
                    </m:r>
                    <m:r>
                      <a:rPr lang="en-US" sz="1800" i="1" dirty="0" smtClean="0">
                        <a:solidFill>
                          <a:schemeClr val="accent1">
                            <a:lumMod val="75000"/>
                          </a:schemeClr>
                        </a:solidFill>
                        <a:latin typeface="Cambria Math"/>
                      </a:rPr>
                      <m:t>𝑑𝑖𝑠𝑡</m:t>
                    </m:r>
                    <m:r>
                      <a:rPr lang="en-US" sz="1800" i="1" dirty="0">
                        <a:latin typeface="Cambria Math"/>
                      </a:rPr>
                      <m:t>, </m:t>
                    </m:r>
                    <m:r>
                      <a:rPr lang="en-US" sz="1800" i="1" dirty="0" err="1">
                        <a:latin typeface="Cambria Math"/>
                      </a:rPr>
                      <m:t>𝑚𝑖𝑛</m:t>
                    </m:r>
                    <m:r>
                      <a:rPr lang="en-US" sz="1800" i="1" baseline="-25000" dirty="0" err="1">
                        <a:latin typeface="Cambria Math"/>
                      </a:rPr>
                      <m:t>𝑗</m:t>
                    </m:r>
                    <m:r>
                      <a:rPr lang="en-US" sz="1800" i="1" dirty="0">
                        <a:latin typeface="Cambria Math"/>
                      </a:rPr>
                      <m:t>(</m:t>
                    </m:r>
                    <m:r>
                      <a:rPr lang="en-US" sz="1800" i="1" dirty="0" smtClean="0">
                        <a:solidFill>
                          <a:schemeClr val="accent1">
                            <a:lumMod val="75000"/>
                          </a:schemeClr>
                        </a:solidFill>
                        <a:latin typeface="Cambria Math"/>
                      </a:rPr>
                      <m:t>𝑑𝑖𝑠𝑡</m:t>
                    </m:r>
                    <m:r>
                      <a:rPr lang="en-US" sz="1800" i="1" baseline="-25000" dirty="0" err="1">
                        <a:latin typeface="Cambria Math"/>
                      </a:rPr>
                      <m:t>𝑗</m:t>
                    </m:r>
                    <m:r>
                      <a:rPr lang="en-US" sz="1800" i="1" baseline="-25000" dirty="0">
                        <a:latin typeface="Cambria Math"/>
                      </a:rPr>
                      <m:t> </m:t>
                    </m:r>
                    <m:r>
                      <a:rPr lang="en-US" sz="1800" i="1" dirty="0">
                        <a:latin typeface="Cambria Math"/>
                      </a:rPr>
                      <m:t>+ </m:t>
                    </m:r>
                    <m:r>
                      <a:rPr lang="en-US" sz="1800" i="1" dirty="0" err="1">
                        <a:latin typeface="Cambria Math"/>
                      </a:rPr>
                      <m:t>𝑤</m:t>
                    </m:r>
                    <m:r>
                      <a:rPr lang="en-US" sz="1800" i="1" baseline="-25000" dirty="0" err="1">
                        <a:latin typeface="Cambria Math"/>
                      </a:rPr>
                      <m:t>𝑗𝑖</m:t>
                    </m:r>
                    <m:r>
                      <a:rPr lang="en-US" sz="1800" i="1" dirty="0">
                        <a:latin typeface="Cambria Math"/>
                      </a:rPr>
                      <m:t>)).</m:t>
                    </m:r>
                  </m:oMath>
                </a14:m>
                <a:endParaRPr lang="en-US" sz="1800" dirty="0"/>
              </a:p>
              <a:p>
                <a:pPr lvl="2">
                  <a:lnSpc>
                    <a:spcPct val="80000"/>
                  </a:lnSpc>
                </a:pPr>
                <a:r>
                  <a:rPr lang="en-US" sz="1800" dirty="0" smtClean="0"/>
                  <a:t>If </a:t>
                </a:r>
                <a14:m>
                  <m:oMath xmlns:m="http://schemas.openxmlformats.org/officeDocument/2006/math">
                    <m:r>
                      <a:rPr lang="en-US" sz="1800" i="1" dirty="0" smtClean="0">
                        <a:solidFill>
                          <a:schemeClr val="accent1">
                            <a:lumMod val="75000"/>
                          </a:schemeClr>
                        </a:solidFill>
                        <a:latin typeface="Cambria Math"/>
                      </a:rPr>
                      <m:t>𝑑𝑖𝑠𝑡</m:t>
                    </m:r>
                  </m:oMath>
                </a14:m>
                <a:r>
                  <a:rPr lang="en-US" sz="1800" dirty="0" smtClean="0"/>
                  <a:t> decreases then reset </a:t>
                </a:r>
                <a14:m>
                  <m:oMath xmlns:m="http://schemas.openxmlformats.org/officeDocument/2006/math">
                    <m:r>
                      <a:rPr lang="en-US" sz="1800" i="1" dirty="0" smtClean="0">
                        <a:solidFill>
                          <a:schemeClr val="accent1">
                            <a:lumMod val="75000"/>
                          </a:schemeClr>
                        </a:solidFill>
                        <a:latin typeface="Cambria Math"/>
                      </a:rPr>
                      <m:t>𝑝𝑎𝑟𝑒𝑛𝑡</m:t>
                    </m:r>
                    <m:r>
                      <a:rPr lang="en-US" sz="1800" b="0" i="0" dirty="0" smtClean="0">
                        <a:solidFill>
                          <a:schemeClr val="accent1">
                            <a:lumMod val="75000"/>
                          </a:schemeClr>
                        </a:solidFill>
                        <a:latin typeface="Cambria Math"/>
                      </a:rPr>
                      <m:t> </m:t>
                    </m:r>
                  </m:oMath>
                </a14:m>
                <a:r>
                  <a:rPr lang="en-US" sz="1800" dirty="0" smtClean="0"/>
                  <a:t>to the corresponding </a:t>
                </a:r>
                <a14:m>
                  <m:oMath xmlns:m="http://schemas.openxmlformats.org/officeDocument/2006/math">
                    <m:r>
                      <a:rPr lang="en-US" sz="1800" i="1" dirty="0" smtClean="0">
                        <a:latin typeface="Cambria Math"/>
                      </a:rPr>
                      <m:t>𝑖𝑛</m:t>
                    </m:r>
                    <m:r>
                      <a:rPr lang="en-US" sz="1800" i="1" dirty="0" err="1" smtClean="0">
                        <a:latin typeface="Cambria Math"/>
                      </a:rPr>
                      <m:t>𝑛𝑏𝑟</m:t>
                    </m:r>
                    <m:r>
                      <a:rPr lang="en-US" sz="1800" i="1" dirty="0" smtClean="0">
                        <a:latin typeface="Cambria Math"/>
                      </a:rPr>
                      <m:t>.</m:t>
                    </m:r>
                  </m:oMath>
                </a14:m>
                <a:endParaRPr lang="en-US" sz="1800" dirty="0"/>
              </a:p>
              <a:p>
                <a:pPr>
                  <a:lnSpc>
                    <a:spcPct val="80000"/>
                  </a:lnSpc>
                </a:pPr>
                <a:r>
                  <a:rPr lang="en-US" sz="2400" dirty="0"/>
                  <a:t>Stop after </a:t>
                </a:r>
                <a14:m>
                  <m:oMath xmlns:m="http://schemas.openxmlformats.org/officeDocument/2006/math">
                    <m:r>
                      <a:rPr lang="en-US" sz="2400" i="1" dirty="0" smtClean="0">
                        <a:latin typeface="Cambria Math"/>
                      </a:rPr>
                      <m:t>𝑛</m:t>
                    </m:r>
                    <m:r>
                      <a:rPr lang="en-US" sz="2400" i="1" dirty="0" smtClean="0">
                        <a:latin typeface="Cambria Math"/>
                      </a:rPr>
                      <m:t>−1</m:t>
                    </m:r>
                  </m:oMath>
                </a14:m>
                <a:r>
                  <a:rPr lang="en-US" sz="2400" dirty="0"/>
                  <a:t> </a:t>
                </a:r>
                <a:r>
                  <a:rPr lang="en-US" sz="2400" dirty="0" smtClean="0"/>
                  <a:t>rounds.</a:t>
                </a:r>
                <a:endParaRPr lang="en-US" sz="2400" dirty="0"/>
              </a:p>
              <a:p>
                <a:pPr>
                  <a:lnSpc>
                    <a:spcPct val="80000"/>
                  </a:lnSpc>
                </a:pPr>
                <a:r>
                  <a:rPr lang="en-US" sz="2400" dirty="0"/>
                  <a:t>Then (claim</a:t>
                </a:r>
                <a:r>
                  <a:rPr lang="en-US" sz="2400" dirty="0" smtClean="0"/>
                  <a:t>) each process’s </a:t>
                </a:r>
                <a14:m>
                  <m:oMath xmlns:m="http://schemas.openxmlformats.org/officeDocument/2006/math">
                    <m:r>
                      <a:rPr lang="en-US" sz="2400" i="1" dirty="0" smtClean="0">
                        <a:solidFill>
                          <a:schemeClr val="accent1">
                            <a:lumMod val="75000"/>
                          </a:schemeClr>
                        </a:solidFill>
                        <a:latin typeface="Cambria Math"/>
                      </a:rPr>
                      <m:t>𝑑𝑖𝑠𝑡</m:t>
                    </m:r>
                  </m:oMath>
                </a14:m>
                <a:r>
                  <a:rPr lang="en-US" sz="2400" dirty="0">
                    <a:solidFill>
                      <a:schemeClr val="accent1">
                        <a:lumMod val="75000"/>
                      </a:schemeClr>
                    </a:solidFill>
                  </a:rPr>
                  <a:t> c</a:t>
                </a:r>
                <a:r>
                  <a:rPr lang="en-US" sz="2400" dirty="0"/>
                  <a:t>ontains  </a:t>
                </a:r>
                <a:r>
                  <a:rPr lang="en-US" sz="2400" dirty="0" smtClean="0"/>
                  <a:t>its distance from </a:t>
                </a:r>
                <a14:m>
                  <m:oMath xmlns:m="http://schemas.openxmlformats.org/officeDocument/2006/math">
                    <m:r>
                      <a:rPr lang="en-US" sz="2400" i="1" dirty="0">
                        <a:latin typeface="Cambria Math"/>
                      </a:rPr>
                      <m:t>𝑖</m:t>
                    </m:r>
                    <m:r>
                      <a:rPr lang="en-US" sz="2400" i="1" baseline="-25000" dirty="0">
                        <a:latin typeface="Cambria Math"/>
                      </a:rPr>
                      <m:t>0</m:t>
                    </m:r>
                  </m:oMath>
                </a14:m>
                <a:r>
                  <a:rPr lang="en-US" sz="2400" dirty="0" smtClean="0"/>
                  <a:t>, </a:t>
                </a:r>
                <a14:m>
                  <m:oMath xmlns:m="http://schemas.openxmlformats.org/officeDocument/2006/math">
                    <m:r>
                      <a:rPr lang="en-US" sz="2400" i="1" dirty="0" smtClean="0">
                        <a:solidFill>
                          <a:schemeClr val="accent1">
                            <a:lumMod val="75000"/>
                          </a:schemeClr>
                        </a:solidFill>
                        <a:latin typeface="Cambria Math"/>
                      </a:rPr>
                      <m:t>𝑝𝑎𝑟𝑒𝑛𝑡</m:t>
                    </m:r>
                  </m:oMath>
                </a14:m>
                <a:r>
                  <a:rPr lang="en-US" sz="2400" dirty="0"/>
                  <a:t> contains </a:t>
                </a:r>
                <a:r>
                  <a:rPr lang="en-US" sz="2400" dirty="0" smtClean="0"/>
                  <a:t>the parent on a shortest path from </a:t>
                </a:r>
                <a14:m>
                  <m:oMath xmlns:m="http://schemas.openxmlformats.org/officeDocument/2006/math">
                    <m:r>
                      <a:rPr lang="en-US" sz="2400" i="1" dirty="0">
                        <a:latin typeface="Cambria Math"/>
                      </a:rPr>
                      <m:t>𝑖</m:t>
                    </m:r>
                    <m:r>
                      <a:rPr lang="en-US" sz="2400" i="1" baseline="-25000" dirty="0">
                        <a:latin typeface="Cambria Math"/>
                      </a:rPr>
                      <m:t>0</m:t>
                    </m:r>
                  </m:oMath>
                </a14:m>
                <a:r>
                  <a:rPr lang="en-US" sz="2400" dirty="0"/>
                  <a:t>.</a:t>
                </a:r>
              </a:p>
              <a:p>
                <a:pPr>
                  <a:lnSpc>
                    <a:spcPct val="80000"/>
                  </a:lnSpc>
                </a:pPr>
                <a:endParaRPr lang="en-US" sz="2400" dirty="0"/>
              </a:p>
            </p:txBody>
          </p:sp>
        </mc:Choice>
        <mc:Fallback xmlns="">
          <p:sp>
            <p:nvSpPr>
              <p:cNvPr id="188419" name="Rectangle 3"/>
              <p:cNvSpPr>
                <a:spLocks noGrp="1" noRot="1" noChangeAspect="1" noMove="1" noResize="1" noEditPoints="1" noAdjustHandles="1" noChangeArrowheads="1" noChangeShapeType="1" noTextEdit="1"/>
              </p:cNvSpPr>
              <p:nvPr>
                <p:ph type="body" idx="1"/>
              </p:nvPr>
            </p:nvSpPr>
            <p:spPr>
              <a:xfrm>
                <a:off x="228600" y="1143000"/>
                <a:ext cx="8686800" cy="5562600"/>
              </a:xfrm>
              <a:blipFill rotWithShape="1">
                <a:blip r:embed="rId3"/>
                <a:stretch>
                  <a:fillRect l="-982" t="-2083"/>
                </a:stretch>
              </a:blipFill>
            </p:spPr>
            <p:txBody>
              <a:bodyPr/>
              <a:lstStyle/>
              <a:p>
                <a:r>
                  <a:rPr lang="en-US">
                    <a:noFill/>
                  </a:rPr>
                  <a:t> </a:t>
                </a:r>
              </a:p>
            </p:txBody>
          </p:sp>
        </mc:Fallback>
      </mc:AlternateContent>
    </p:spTree>
    <p:extLst>
      <p:ext uri="{BB962C8B-B14F-4D97-AF65-F5344CB8AC3E}">
        <p14:creationId xmlns:p14="http://schemas.microsoft.com/office/powerpoint/2010/main" val="281034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4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84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84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4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4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841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841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841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41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84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8419">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841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228600" y="1143001"/>
                <a:ext cx="8686441" cy="5333360"/>
              </a:xfrm>
            </p:spPr>
            <p:txBody>
              <a:bodyPr>
                <a:normAutofit/>
              </a:bodyPr>
              <a:lstStyle/>
              <a:p>
                <a:r>
                  <a:rPr lang="en-US" sz="2400" dirty="0" smtClean="0">
                    <a:solidFill>
                      <a:schemeClr val="accent2">
                        <a:lumMod val="75000"/>
                      </a:schemeClr>
                    </a:solidFill>
                  </a:rPr>
                  <a:t>Lemma 5:  </a:t>
                </a:r>
                <a:r>
                  <a:rPr lang="en-US" sz="2400" dirty="0" smtClean="0"/>
                  <a:t>For each phase </a:t>
                </a:r>
                <a14:m>
                  <m:oMath xmlns:m="http://schemas.openxmlformats.org/officeDocument/2006/math">
                    <m:r>
                      <a:rPr lang="en-US" sz="2400" b="0" i="1" smtClean="0">
                        <a:latin typeface="Cambria Math"/>
                      </a:rPr>
                      <m:t>𝑝h</m:t>
                    </m:r>
                    <m:r>
                      <a:rPr lang="en-US" sz="2400" b="0" i="1" smtClean="0">
                        <a:latin typeface="Cambria Math"/>
                      </a:rPr>
                      <m:t>,</m:t>
                    </m:r>
                  </m:oMath>
                </a14:m>
                <a:r>
                  <a:rPr lang="en-US" sz="2400" dirty="0" smtClean="0"/>
                  <a:t> the expected number of edges that are live (connect two active nodes) after the phase is at most half the number that were live before the phase.</a:t>
                </a:r>
              </a:p>
              <a:p>
                <a:r>
                  <a:rPr lang="en-US" sz="2400" dirty="0" smtClean="0">
                    <a:solidFill>
                      <a:schemeClr val="accent2">
                        <a:lumMod val="75000"/>
                      </a:schemeClr>
                    </a:solidFill>
                  </a:rPr>
                  <a:t>Proof:</a:t>
                </a:r>
              </a:p>
              <a:p>
                <a:pPr lvl="1"/>
                <a:r>
                  <a:rPr lang="en-US" sz="2000" dirty="0" smtClean="0"/>
                  <a:t>If node </a:t>
                </a:r>
                <a14:m>
                  <m:oMath xmlns:m="http://schemas.openxmlformats.org/officeDocument/2006/math">
                    <m:r>
                      <a:rPr lang="en-US" sz="2000" b="0" i="1" smtClean="0">
                        <a:latin typeface="Cambria Math"/>
                      </a:rPr>
                      <m:t>𝑖</m:t>
                    </m:r>
                  </m:oMath>
                </a14:m>
                <a:r>
                  <a:rPr lang="en-US" sz="2000" dirty="0"/>
                  <a:t> </a:t>
                </a:r>
                <a:r>
                  <a:rPr lang="en-US" sz="2000" dirty="0" smtClean="0"/>
                  <a:t>has </a:t>
                </a:r>
                <a:r>
                  <a:rPr lang="en-US" sz="2000" dirty="0"/>
                  <a:t>some neighbor </a:t>
                </a:r>
                <a14:m>
                  <m:oMath xmlns:m="http://schemas.openxmlformats.org/officeDocument/2006/math">
                    <m:r>
                      <a:rPr lang="en-US" sz="2000" b="0" i="1" smtClean="0">
                        <a:latin typeface="Cambria Math"/>
                      </a:rPr>
                      <m:t>𝑗</m:t>
                    </m:r>
                  </m:oMath>
                </a14:m>
                <a:r>
                  <a:rPr lang="en-US" sz="2000" dirty="0"/>
                  <a:t> whose chosen value is greater than </a:t>
                </a:r>
                <a:r>
                  <a:rPr lang="en-US" sz="2000" dirty="0" smtClean="0"/>
                  <a:t>those of </a:t>
                </a:r>
                <a:r>
                  <a:rPr lang="en-US" sz="2000" dirty="0" smtClean="0">
                    <a:solidFill>
                      <a:schemeClr val="accent2">
                        <a:lumMod val="75000"/>
                      </a:schemeClr>
                    </a:solidFill>
                  </a:rPr>
                  <a:t>all </a:t>
                </a:r>
                <a:r>
                  <a:rPr lang="en-US" sz="2000" dirty="0">
                    <a:solidFill>
                      <a:schemeClr val="accent2">
                        <a:lumMod val="75000"/>
                      </a:schemeClr>
                    </a:solidFill>
                  </a:rPr>
                  <a:t>of </a:t>
                </a:r>
                <a14:m>
                  <m:oMath xmlns:m="http://schemas.openxmlformats.org/officeDocument/2006/math">
                    <m:r>
                      <a:rPr lang="en-US" sz="2000" b="0" i="1" smtClean="0">
                        <a:solidFill>
                          <a:schemeClr val="accent2">
                            <a:lumMod val="75000"/>
                          </a:schemeClr>
                        </a:solidFill>
                        <a:latin typeface="Cambria Math"/>
                      </a:rPr>
                      <m:t>𝑗</m:t>
                    </m:r>
                  </m:oMath>
                </a14:m>
                <a:r>
                  <a:rPr lang="en-US" sz="2000" dirty="0">
                    <a:solidFill>
                      <a:schemeClr val="accent2">
                        <a:lumMod val="75000"/>
                      </a:schemeClr>
                    </a:solidFill>
                  </a:rPr>
                  <a:t>‘s neighbors and all of </a:t>
                </a:r>
                <a14:m>
                  <m:oMath xmlns:m="http://schemas.openxmlformats.org/officeDocument/2006/math">
                    <m:r>
                      <a:rPr lang="en-US" sz="2000" b="0" i="1" smtClean="0">
                        <a:solidFill>
                          <a:schemeClr val="accent2">
                            <a:lumMod val="75000"/>
                          </a:schemeClr>
                        </a:solidFill>
                        <a:latin typeface="Cambria Math"/>
                      </a:rPr>
                      <m:t>𝑖</m:t>
                    </m:r>
                  </m:oMath>
                </a14:m>
                <a:r>
                  <a:rPr lang="en-US" sz="2000" dirty="0">
                    <a:solidFill>
                      <a:schemeClr val="accent2">
                        <a:lumMod val="75000"/>
                      </a:schemeClr>
                    </a:solidFill>
                  </a:rPr>
                  <a:t>’s other </a:t>
                </a:r>
                <a:r>
                  <a:rPr lang="en-US" sz="2000" dirty="0" smtClean="0">
                    <a:solidFill>
                      <a:schemeClr val="accent2">
                        <a:lumMod val="75000"/>
                      </a:schemeClr>
                    </a:solidFill>
                  </a:rPr>
                  <a:t>neighbors</a:t>
                </a:r>
                <a:r>
                  <a:rPr lang="en-US" sz="2000" dirty="0" smtClean="0"/>
                  <a:t>, then </a:t>
                </a:r>
                <a14:m>
                  <m:oMath xmlns:m="http://schemas.openxmlformats.org/officeDocument/2006/math">
                    <m:r>
                      <a:rPr lang="en-US" sz="2000" b="0" i="1" smtClean="0">
                        <a:latin typeface="Cambria Math"/>
                      </a:rPr>
                      <m:t>𝑖</m:t>
                    </m:r>
                    <m:r>
                      <a:rPr lang="en-US" sz="2000" b="0" i="0" smtClean="0">
                        <a:latin typeface="Cambria Math"/>
                      </a:rPr>
                      <m:t> </m:t>
                    </m:r>
                  </m:oMath>
                </a14:m>
                <a:r>
                  <a:rPr lang="en-US" sz="2000" dirty="0" smtClean="0"/>
                  <a:t>must become a </a:t>
                </a:r>
                <a14:m>
                  <m:oMath xmlns:m="http://schemas.openxmlformats.org/officeDocument/2006/math">
                    <m:r>
                      <a:rPr lang="en-US" sz="2000" i="1" dirty="0" smtClean="0">
                        <a:solidFill>
                          <a:schemeClr val="accent2">
                            <a:lumMod val="75000"/>
                          </a:schemeClr>
                        </a:solidFill>
                        <a:latin typeface="Cambria Math"/>
                      </a:rPr>
                      <m:t>𝑙𝑜𝑠𝑒𝑟</m:t>
                    </m:r>
                  </m:oMath>
                </a14:m>
                <a:r>
                  <a:rPr lang="en-US" sz="2000" dirty="0" smtClean="0"/>
                  <a:t> </a:t>
                </a:r>
                <a:r>
                  <a:rPr lang="en-US" sz="2000" dirty="0"/>
                  <a:t>in phase </a:t>
                </a:r>
                <a14:m>
                  <m:oMath xmlns:m="http://schemas.openxmlformats.org/officeDocument/2006/math">
                    <m:r>
                      <a:rPr lang="en-US" sz="2000" i="1">
                        <a:latin typeface="Cambria Math"/>
                      </a:rPr>
                      <m:t>𝑝h</m:t>
                    </m:r>
                    <m:r>
                      <a:rPr lang="en-US" sz="2000" b="0" i="0" smtClean="0">
                        <a:latin typeface="Cambria Math"/>
                      </a:rPr>
                      <m:t>.</m:t>
                    </m:r>
                  </m:oMath>
                </a14:m>
                <a:endParaRPr lang="en-US" sz="2000" dirty="0" smtClean="0"/>
              </a:p>
              <a:p>
                <a:pPr lvl="1"/>
                <a:r>
                  <a:rPr lang="en-US" sz="2000" dirty="0" smtClean="0"/>
                  <a:t>The probability that </a:t>
                </a:r>
                <a14:m>
                  <m:oMath xmlns:m="http://schemas.openxmlformats.org/officeDocument/2006/math">
                    <m:r>
                      <a:rPr lang="en-US" sz="2000" b="0" i="1" smtClean="0">
                        <a:latin typeface="Cambria Math"/>
                      </a:rPr>
                      <m:t>𝑗</m:t>
                    </m:r>
                  </m:oMath>
                </a14:m>
                <a:r>
                  <a:rPr lang="en-US" sz="2000" dirty="0"/>
                  <a:t> </a:t>
                </a:r>
                <a:r>
                  <a:rPr lang="en-US" sz="2000" dirty="0" smtClean="0"/>
                  <a:t>chooses such a value is at least </a:t>
                </a:r>
                <a14:m>
                  <m:oMath xmlns:m="http://schemas.openxmlformats.org/officeDocument/2006/math">
                    <m:f>
                      <m:fPr>
                        <m:ctrlPr>
                          <a:rPr lang="en-US" sz="2000" b="0" i="1" smtClean="0">
                            <a:latin typeface="Cambria Math"/>
                          </a:rPr>
                        </m:ctrlPr>
                      </m:fPr>
                      <m:num>
                        <m:r>
                          <a:rPr lang="en-US" sz="2000" b="0" i="1" smtClean="0">
                            <a:latin typeface="Cambria Math"/>
                          </a:rPr>
                          <m:t>1</m:t>
                        </m:r>
                      </m:num>
                      <m:den>
                        <m:func>
                          <m:funcPr>
                            <m:ctrlPr>
                              <a:rPr lang="en-US" sz="2000" b="0" i="1" smtClean="0">
                                <a:latin typeface="Cambria Math"/>
                              </a:rPr>
                            </m:ctrlPr>
                          </m:funcPr>
                          <m:fName>
                            <m:r>
                              <m:rPr>
                                <m:sty m:val="p"/>
                              </m:rPr>
                              <a:rPr lang="en-US" sz="2000" b="0" i="0" smtClean="0">
                                <a:latin typeface="Cambria Math"/>
                              </a:rPr>
                              <m:t>deg</m:t>
                            </m:r>
                          </m:fName>
                          <m:e>
                            <m:d>
                              <m:dPr>
                                <m:ctrlPr>
                                  <a:rPr lang="en-US" sz="2000" b="0" i="1" smtClean="0">
                                    <a:latin typeface="Cambria Math"/>
                                  </a:rPr>
                                </m:ctrlPr>
                              </m:dPr>
                              <m:e>
                                <m:r>
                                  <a:rPr lang="en-US" sz="2000" b="0" i="1" smtClean="0">
                                    <a:latin typeface="Cambria Math"/>
                                  </a:rPr>
                                  <m:t>𝑖</m:t>
                                </m:r>
                              </m:e>
                            </m:d>
                          </m:e>
                        </m:func>
                        <m:r>
                          <a:rPr lang="en-US" sz="2000" b="0" i="1" smtClean="0">
                            <a:latin typeface="Cambria Math"/>
                          </a:rPr>
                          <m:t>+</m:t>
                        </m:r>
                        <m:func>
                          <m:funcPr>
                            <m:ctrlPr>
                              <a:rPr lang="en-US" sz="2000" b="0" i="1" smtClean="0">
                                <a:latin typeface="Cambria Math"/>
                              </a:rPr>
                            </m:ctrlPr>
                          </m:funcPr>
                          <m:fName>
                            <m:r>
                              <m:rPr>
                                <m:sty m:val="p"/>
                              </m:rPr>
                              <a:rPr lang="en-US" sz="2000" b="0" i="0" smtClean="0">
                                <a:latin typeface="Cambria Math"/>
                              </a:rPr>
                              <m:t>deg</m:t>
                            </m:r>
                          </m:fName>
                          <m:e>
                            <m:d>
                              <m:dPr>
                                <m:ctrlPr>
                                  <a:rPr lang="en-US" sz="2000" b="0" i="1" smtClean="0">
                                    <a:latin typeface="Cambria Math"/>
                                  </a:rPr>
                                </m:ctrlPr>
                              </m:dPr>
                              <m:e>
                                <m:r>
                                  <a:rPr lang="en-US" sz="2000" b="0" i="1" smtClean="0">
                                    <a:latin typeface="Cambria Math"/>
                                  </a:rPr>
                                  <m:t>𝑗</m:t>
                                </m:r>
                              </m:e>
                            </m:d>
                          </m:e>
                        </m:func>
                      </m:den>
                    </m:f>
                    <m:r>
                      <a:rPr lang="en-US" sz="2000" b="0" i="1" smtClean="0">
                        <a:latin typeface="Cambria Math"/>
                      </a:rPr>
                      <m:t>.</m:t>
                    </m:r>
                  </m:oMath>
                </a14:m>
                <a:endParaRPr lang="en-US" sz="2000" b="0" dirty="0" smtClean="0"/>
              </a:p>
              <a:p>
                <a:pPr lvl="1"/>
                <a:r>
                  <a:rPr lang="en-US" sz="2000" dirty="0" smtClean="0"/>
                  <a:t>Then the probability node </a:t>
                </a:r>
                <a14:m>
                  <m:oMath xmlns:m="http://schemas.openxmlformats.org/officeDocument/2006/math">
                    <m:r>
                      <a:rPr lang="en-US" sz="2000" b="0" i="1" smtClean="0">
                        <a:latin typeface="Cambria Math"/>
                      </a:rPr>
                      <m:t>𝑖</m:t>
                    </m:r>
                    <m:r>
                      <a:rPr lang="en-US" sz="2000" i="1">
                        <a:latin typeface="Cambria Math"/>
                      </a:rPr>
                      <m:t> </m:t>
                    </m:r>
                  </m:oMath>
                </a14:m>
                <a:r>
                  <a:rPr lang="en-US" sz="2000" dirty="0" smtClean="0"/>
                  <a:t>is “killed” by some neighbor in this way </a:t>
                </a:r>
                <a:r>
                  <a:rPr lang="en-US" sz="2000" b="0" dirty="0" smtClean="0"/>
                  <a:t>is at least </a:t>
                </a:r>
                <a14:m>
                  <m:oMath xmlns:m="http://schemas.openxmlformats.org/officeDocument/2006/math">
                    <m:sSub>
                      <m:sSubPr>
                        <m:ctrlPr>
                          <a:rPr lang="en-US" sz="2000" b="0" i="1" smtClean="0">
                            <a:latin typeface="Cambria Math"/>
                          </a:rPr>
                        </m:ctrlPr>
                      </m:sSubPr>
                      <m:e>
                        <m:r>
                          <m:rPr>
                            <m:sty m:val="p"/>
                          </m:rPr>
                          <a:rPr lang="en-US" sz="2000" b="0" i="0" smtClean="0">
                            <a:latin typeface="Cambria Math"/>
                          </a:rPr>
                          <m:t>Σ</m:t>
                        </m:r>
                      </m:e>
                      <m:sub>
                        <m:r>
                          <a:rPr lang="en-US" sz="2000" b="0" i="1" smtClean="0">
                            <a:latin typeface="Cambria Math"/>
                          </a:rPr>
                          <m:t>𝑗</m:t>
                        </m:r>
                        <m:r>
                          <a:rPr lang="en-US" sz="2000" b="0" i="1" smtClean="0">
                            <a:latin typeface="Cambria Math"/>
                          </a:rPr>
                          <m:t>∈</m:t>
                        </m:r>
                        <m:r>
                          <m:rPr>
                            <m:sty m:val="p"/>
                          </m:rPr>
                          <a:rPr lang="en-US" sz="2000" b="0" i="0" smtClean="0">
                            <a:latin typeface="Cambria Math"/>
                          </a:rPr>
                          <m:t>Γ</m:t>
                        </m:r>
                        <m:r>
                          <a:rPr lang="en-US" sz="2000" b="0" i="1" smtClean="0">
                            <a:latin typeface="Cambria Math"/>
                          </a:rPr>
                          <m:t>(</m:t>
                        </m:r>
                        <m:r>
                          <a:rPr lang="en-US" sz="2000" b="0" i="1" smtClean="0">
                            <a:latin typeface="Cambria Math"/>
                          </a:rPr>
                          <m:t>𝑖</m:t>
                        </m:r>
                        <m:r>
                          <a:rPr lang="en-US" sz="2000" b="0" i="1" smtClean="0">
                            <a:latin typeface="Cambria Math"/>
                          </a:rPr>
                          <m:t>)</m:t>
                        </m:r>
                      </m:sub>
                    </m:sSub>
                    <m:f>
                      <m:fPr>
                        <m:ctrlPr>
                          <a:rPr lang="en-US" sz="2000" i="1">
                            <a:latin typeface="Cambria Math"/>
                          </a:rPr>
                        </m:ctrlPr>
                      </m:fPr>
                      <m:num>
                        <m:r>
                          <a:rPr lang="en-US" sz="2000" i="1">
                            <a:latin typeface="Cambria Math"/>
                          </a:rPr>
                          <m:t>1</m:t>
                        </m:r>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endParaRPr lang="en-US" sz="2000" dirty="0" smtClean="0"/>
              </a:p>
              <a:p>
                <a:pPr marL="457200" lvl="1" indent="0">
                  <a:buNone/>
                </a:pPr>
                <a:endParaRPr lang="en-US" sz="2000" dirty="0" smtClean="0"/>
              </a:p>
              <a:p>
                <a:pPr lvl="1"/>
                <a:r>
                  <a:rPr lang="en-US" sz="2000" dirty="0" smtClean="0"/>
                  <a:t>Now consider an undirected edge </a:t>
                </a:r>
                <a14:m>
                  <m:oMath xmlns:m="http://schemas.openxmlformats.org/officeDocument/2006/math">
                    <m:d>
                      <m:dPr>
                        <m:begChr m:val="{"/>
                        <m:endChr m:val="}"/>
                        <m:ctrlPr>
                          <a:rPr lang="en-US" sz="2000" b="0" i="1" smtClean="0">
                            <a:latin typeface="Cambria Math"/>
                          </a:rPr>
                        </m:ctrlPr>
                      </m:dPr>
                      <m:e>
                        <m:r>
                          <a:rPr lang="en-US" sz="2000" b="0" i="1" smtClean="0">
                            <a:latin typeface="Cambria Math"/>
                          </a:rPr>
                          <m:t>𝑖</m:t>
                        </m:r>
                        <m:r>
                          <a:rPr lang="en-US" sz="2000" b="0" i="1" smtClean="0">
                            <a:latin typeface="Cambria Math"/>
                          </a:rPr>
                          <m:t>,</m:t>
                        </m:r>
                        <m:r>
                          <a:rPr lang="en-US" sz="2000" b="0" i="1" smtClean="0">
                            <a:latin typeface="Cambria Math"/>
                          </a:rPr>
                          <m:t>𝑗</m:t>
                        </m:r>
                      </m:e>
                    </m:d>
                    <m:r>
                      <a:rPr lang="en-US" sz="2000" b="0" i="1" smtClean="0">
                        <a:latin typeface="Cambria Math"/>
                      </a:rPr>
                      <m:t>.</m:t>
                    </m:r>
                  </m:oMath>
                </a14:m>
                <a:endParaRPr lang="en-US" sz="2000" dirty="0"/>
              </a:p>
              <a:p>
                <a:pPr lvl="1"/>
                <a:endParaRPr lang="en-US" sz="2000" dirty="0"/>
              </a:p>
              <a:p>
                <a:pPr lvl="1"/>
                <a:endParaRPr lang="en-US" sz="2000" b="0" dirty="0" smtClean="0"/>
              </a:p>
              <a:p>
                <a:pPr lvl="1"/>
                <a:endParaRPr lang="en-US" sz="2000" dirty="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228600" y="1143001"/>
                <a:ext cx="8686441" cy="5333360"/>
              </a:xfrm>
              <a:blipFill rotWithShape="1">
                <a:blip r:embed="rId3"/>
                <a:stretch>
                  <a:fillRect l="-983" t="-915" r="-1404"/>
                </a:stretch>
              </a:blipFill>
            </p:spPr>
            <p:txBody>
              <a:bodyPr/>
              <a:lstStyle/>
              <a:p>
                <a:r>
                  <a:rPr lang="en-US">
                    <a:noFill/>
                  </a:rPr>
                  <a:t> </a:t>
                </a:r>
              </a:p>
            </p:txBody>
          </p:sp>
        </mc:Fallback>
      </mc:AlternateContent>
      <p:grpSp>
        <p:nvGrpSpPr>
          <p:cNvPr id="190464" name="Group 190463"/>
          <p:cNvGrpSpPr/>
          <p:nvPr/>
        </p:nvGrpSpPr>
        <p:grpSpPr>
          <a:xfrm>
            <a:off x="5652369" y="5145965"/>
            <a:ext cx="3237399" cy="1588532"/>
            <a:chOff x="3882371" y="3657600"/>
            <a:chExt cx="3237399" cy="1588532"/>
          </a:xfrm>
        </p:grpSpPr>
        <p:grpSp>
          <p:nvGrpSpPr>
            <p:cNvPr id="4" name="Group 3"/>
            <p:cNvGrpSpPr/>
            <p:nvPr/>
          </p:nvGrpSpPr>
          <p:grpSpPr>
            <a:xfrm>
              <a:off x="3882371" y="3657600"/>
              <a:ext cx="3237399" cy="1295400"/>
              <a:chOff x="5399240" y="1989513"/>
              <a:chExt cx="3237399" cy="1295400"/>
            </a:xfrm>
            <a:solidFill>
              <a:schemeClr val="bg1">
                <a:lumMod val="65000"/>
              </a:schemeClr>
            </a:solidFill>
          </p:grpSpPr>
          <p:grpSp>
            <p:nvGrpSpPr>
              <p:cNvPr id="5" name="Group 4"/>
              <p:cNvGrpSpPr>
                <a:grpSpLocks/>
              </p:cNvGrpSpPr>
              <p:nvPr/>
            </p:nvGrpSpPr>
            <p:grpSpPr bwMode="auto">
              <a:xfrm>
                <a:off x="5664839" y="1989513"/>
                <a:ext cx="2971800" cy="1295400"/>
                <a:chOff x="3264" y="3072"/>
                <a:chExt cx="1872" cy="816"/>
              </a:xfrm>
              <a:grpFill/>
            </p:grpSpPr>
            <p:grpSp>
              <p:nvGrpSpPr>
                <p:cNvPr id="8" name="Group 5"/>
                <p:cNvGrpSpPr>
                  <a:grpSpLocks/>
                </p:cNvGrpSpPr>
                <p:nvPr/>
              </p:nvGrpSpPr>
              <p:grpSpPr bwMode="auto">
                <a:xfrm>
                  <a:off x="3264" y="3072"/>
                  <a:ext cx="1872" cy="816"/>
                  <a:chOff x="3072" y="1200"/>
                  <a:chExt cx="1872" cy="816"/>
                </a:xfrm>
                <a:grpFill/>
              </p:grpSpPr>
              <p:sp>
                <p:nvSpPr>
                  <p:cNvPr id="24" name="Oval 6"/>
                  <p:cNvSpPr>
                    <a:spLocks noChangeAspect="1" noChangeArrowheads="1"/>
                  </p:cNvSpPr>
                  <p:nvPr/>
                </p:nvSpPr>
                <p:spPr bwMode="auto">
                  <a:xfrm>
                    <a:off x="3360" y="1488"/>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7"/>
                  <p:cNvSpPr>
                    <a:spLocks noChangeAspect="1" noChangeArrowheads="1"/>
                  </p:cNvSpPr>
                  <p:nvPr/>
                </p:nvSpPr>
                <p:spPr bwMode="auto">
                  <a:xfrm>
                    <a:off x="4800" y="134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
                  <p:cNvSpPr>
                    <a:spLocks noChangeAspect="1" noChangeArrowheads="1"/>
                  </p:cNvSpPr>
                  <p:nvPr/>
                </p:nvSpPr>
                <p:spPr bwMode="auto">
                  <a:xfrm>
                    <a:off x="3696"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9"/>
                  <p:cNvSpPr>
                    <a:spLocks noChangeAspect="1" noChangeArrowheads="1"/>
                  </p:cNvSpPr>
                  <p:nvPr/>
                </p:nvSpPr>
                <p:spPr bwMode="auto">
                  <a:xfrm>
                    <a:off x="4128" y="1872"/>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0"/>
                  <p:cNvSpPr>
                    <a:spLocks noChangeAspect="1" noChangeArrowheads="1"/>
                  </p:cNvSpPr>
                  <p:nvPr/>
                </p:nvSpPr>
                <p:spPr bwMode="auto">
                  <a:xfrm>
                    <a:off x="3072" y="182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9" name="Oval 11"/>
                  <p:cNvSpPr>
                    <a:spLocks noChangeAspect="1" noChangeArrowheads="1"/>
                  </p:cNvSpPr>
                  <p:nvPr/>
                </p:nvSpPr>
                <p:spPr bwMode="auto">
                  <a:xfrm>
                    <a:off x="4320" y="1584"/>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2"/>
                  <p:cNvSpPr>
                    <a:spLocks noChangeAspect="1" noChangeArrowheads="1"/>
                  </p:cNvSpPr>
                  <p:nvPr/>
                </p:nvSpPr>
                <p:spPr bwMode="auto">
                  <a:xfrm>
                    <a:off x="3936" y="1200"/>
                    <a:ext cx="144" cy="14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3"/>
                <p:cNvGrpSpPr>
                  <a:grpSpLocks/>
                </p:cNvGrpSpPr>
                <p:nvPr/>
              </p:nvGrpSpPr>
              <p:grpSpPr bwMode="auto">
                <a:xfrm>
                  <a:off x="3360" y="3168"/>
                  <a:ext cx="1680" cy="672"/>
                  <a:chOff x="3072" y="2688"/>
                  <a:chExt cx="1680" cy="672"/>
                </a:xfrm>
                <a:grpFill/>
              </p:grpSpPr>
              <p:sp>
                <p:nvSpPr>
                  <p:cNvPr id="18" name="Line 14"/>
                  <p:cNvSpPr>
                    <a:spLocks noChangeShapeType="1"/>
                  </p:cNvSpPr>
                  <p:nvPr/>
                </p:nvSpPr>
                <p:spPr bwMode="auto">
                  <a:xfrm flipV="1">
                    <a:off x="3072" y="2976"/>
                    <a:ext cx="240"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flipH="1" flipV="1">
                    <a:off x="3360" y="2976"/>
                    <a:ext cx="288" cy="288"/>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3744" y="3360"/>
                    <a:ext cx="28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4128" y="3072"/>
                    <a:ext cx="14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flipH="1" flipV="1">
                    <a:off x="3936" y="2688"/>
                    <a:ext cx="336" cy="288"/>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flipV="1">
                    <a:off x="4368" y="2832"/>
                    <a:ext cx="384" cy="192"/>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20"/>
                <p:cNvGrpSpPr>
                  <a:grpSpLocks/>
                </p:cNvGrpSpPr>
                <p:nvPr/>
              </p:nvGrpSpPr>
              <p:grpSpPr bwMode="auto">
                <a:xfrm>
                  <a:off x="3408" y="3120"/>
                  <a:ext cx="1632" cy="720"/>
                  <a:chOff x="3408" y="3120"/>
                  <a:chExt cx="1632" cy="720"/>
                </a:xfrm>
                <a:grpFill/>
              </p:grpSpPr>
              <p:sp>
                <p:nvSpPr>
                  <p:cNvPr id="11" name="Line 21"/>
                  <p:cNvSpPr>
                    <a:spLocks noChangeShapeType="1"/>
                  </p:cNvSpPr>
                  <p:nvPr/>
                </p:nvSpPr>
                <p:spPr bwMode="auto">
                  <a:xfrm>
                    <a:off x="3648" y="3408"/>
                    <a:ext cx="864" cy="96"/>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a:off x="3408" y="3744"/>
                    <a:ext cx="528" cy="48"/>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3"/>
                  <p:cNvSpPr>
                    <a:spLocks noChangeShapeType="1"/>
                  </p:cNvSpPr>
                  <p:nvPr/>
                </p:nvSpPr>
                <p:spPr bwMode="auto">
                  <a:xfrm flipV="1">
                    <a:off x="3648" y="3120"/>
                    <a:ext cx="480"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4"/>
                  <p:cNvSpPr>
                    <a:spLocks noChangeShapeType="1"/>
                  </p:cNvSpPr>
                  <p:nvPr/>
                </p:nvSpPr>
                <p:spPr bwMode="auto">
                  <a:xfrm>
                    <a:off x="4224" y="3120"/>
                    <a:ext cx="816" cy="144"/>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5"/>
                  <p:cNvSpPr>
                    <a:spLocks noChangeShapeType="1"/>
                  </p:cNvSpPr>
                  <p:nvPr/>
                </p:nvSpPr>
                <p:spPr bwMode="auto">
                  <a:xfrm flipV="1">
                    <a:off x="3936" y="3168"/>
                    <a:ext cx="240" cy="67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6"/>
                  <p:cNvSpPr>
                    <a:spLocks noChangeShapeType="1"/>
                  </p:cNvSpPr>
                  <p:nvPr/>
                </p:nvSpPr>
                <p:spPr bwMode="auto">
                  <a:xfrm flipV="1">
                    <a:off x="3984" y="3552"/>
                    <a:ext cx="528" cy="240"/>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7"/>
                  <p:cNvSpPr>
                    <a:spLocks noChangeShapeType="1"/>
                  </p:cNvSpPr>
                  <p:nvPr/>
                </p:nvSpPr>
                <p:spPr bwMode="auto">
                  <a:xfrm flipV="1">
                    <a:off x="4464" y="3360"/>
                    <a:ext cx="576" cy="432"/>
                  </a:xfrm>
                  <a:prstGeom prst="line">
                    <a:avLst/>
                  </a:prstGeom>
                  <a:grpFill/>
                  <a:ln w="28575">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 name="Oval 10"/>
              <p:cNvSpPr>
                <a:spLocks noChangeAspect="1" noChangeArrowheads="1"/>
              </p:cNvSpPr>
              <p:nvPr/>
            </p:nvSpPr>
            <p:spPr bwMode="auto">
              <a:xfrm>
                <a:off x="5399240" y="2358737"/>
                <a:ext cx="228600" cy="2286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cxnSp>
            <p:nvCxnSpPr>
              <p:cNvPr id="7" name="Straight Connector 6"/>
              <p:cNvCxnSpPr>
                <a:endCxn id="24" idx="2"/>
              </p:cNvCxnSpPr>
              <p:nvPr/>
            </p:nvCxnSpPr>
            <p:spPr>
              <a:xfrm>
                <a:off x="5664839" y="2473037"/>
                <a:ext cx="457200" cy="87976"/>
              </a:xfrm>
              <a:prstGeom prst="line">
                <a:avLst/>
              </a:prstGeom>
              <a:grpFill/>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3" name="TextBox 2"/>
                <p:cNvSpPr txBox="1"/>
                <p:nvPr/>
              </p:nvSpPr>
              <p:spPr>
                <a:xfrm>
                  <a:off x="4499143" y="3755276"/>
                  <a:ext cx="3186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𝑖</m:t>
                        </m:r>
                      </m:oMath>
                    </m:oMathPara>
                  </a14:m>
                  <a:endParaRPr lang="en-US" i="1" dirty="0"/>
                </a:p>
              </p:txBody>
            </p:sp>
          </mc:Choice>
          <mc:Fallback xmlns="">
            <p:sp>
              <p:nvSpPr>
                <p:cNvPr id="3" name="TextBox 2"/>
                <p:cNvSpPr txBox="1">
                  <a:spLocks noRot="1" noChangeAspect="1" noMove="1" noResize="1" noEditPoints="1" noAdjustHandles="1" noChangeArrowheads="1" noChangeShapeType="1" noTextEdit="1"/>
                </p:cNvSpPr>
                <p:nvPr/>
              </p:nvSpPr>
              <p:spPr>
                <a:xfrm>
                  <a:off x="4499143" y="3755276"/>
                  <a:ext cx="318613"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flipH="1">
                  <a:off x="5157620" y="4876800"/>
                  <a:ext cx="2667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𝑗</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flipH="1">
                  <a:off x="5157620" y="4876800"/>
                  <a:ext cx="266700" cy="369332"/>
                </a:xfrm>
                <a:prstGeom prst="rect">
                  <a:avLst/>
                </a:prstGeom>
                <a:blipFill rotWithShape="1">
                  <a:blip r:embed="rId5"/>
                  <a:stretch>
                    <a:fillRect l="-4545" r="-9091" b="-11475"/>
                  </a:stretch>
                </a:blipFill>
              </p:spPr>
              <p:txBody>
                <a:bodyPr/>
                <a:lstStyle/>
                <a:p>
                  <a:r>
                    <a:rPr lang="en-US">
                      <a:noFill/>
                    </a:rPr>
                    <a:t> </a:t>
                  </a:r>
                </a:p>
              </p:txBody>
            </p:sp>
          </mc:Fallback>
        </mc:AlternateContent>
      </p:grpSp>
      <p:sp>
        <p:nvSpPr>
          <p:cNvPr id="190465" name="Oval 190464"/>
          <p:cNvSpPr/>
          <p:nvPr/>
        </p:nvSpPr>
        <p:spPr>
          <a:xfrm>
            <a:off x="5257800" y="4876800"/>
            <a:ext cx="3276600" cy="1857697"/>
          </a:xfrm>
          <a:prstGeom prst="ellips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82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4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 cont’d</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228600" y="1143000"/>
                <a:ext cx="8686441" cy="5333361"/>
              </a:xfrm>
            </p:spPr>
            <p:txBody>
              <a:bodyPr>
                <a:normAutofit fontScale="92500"/>
              </a:bodyPr>
              <a:lstStyle/>
              <a:p>
                <a:r>
                  <a:rPr lang="en-US" sz="2400" dirty="0" smtClean="0">
                    <a:solidFill>
                      <a:schemeClr val="accent2">
                        <a:lumMod val="75000"/>
                      </a:schemeClr>
                    </a:solidFill>
                  </a:rPr>
                  <a:t>Proof:</a:t>
                </a:r>
              </a:p>
              <a:p>
                <a:pPr lvl="1"/>
                <a:r>
                  <a:rPr lang="en-US" sz="2000" dirty="0" smtClean="0"/>
                  <a:t>Probability </a:t>
                </a:r>
                <a14:m>
                  <m:oMath xmlns:m="http://schemas.openxmlformats.org/officeDocument/2006/math">
                    <m:r>
                      <a:rPr lang="en-US" sz="2000" b="0" i="1" smtClean="0">
                        <a:latin typeface="Cambria Math"/>
                      </a:rPr>
                      <m:t>𝑖</m:t>
                    </m:r>
                  </m:oMath>
                </a14:m>
                <a:r>
                  <a:rPr lang="en-US" sz="2000" dirty="0" smtClean="0"/>
                  <a:t> killed</a:t>
                </a:r>
                <a:r>
                  <a:rPr lang="en-US" sz="2000" b="0" dirty="0" smtClean="0"/>
                  <a:t> </a:t>
                </a:r>
                <a14:m>
                  <m:oMath xmlns:m="http://schemas.openxmlformats.org/officeDocument/2006/math">
                    <m:sSub>
                      <m:sSubPr>
                        <m:ctrlPr>
                          <a:rPr lang="en-US" sz="2000" b="0" i="1" smtClean="0">
                            <a:latin typeface="Cambria Math"/>
                          </a:rPr>
                        </m:ctrlPr>
                      </m:sSubPr>
                      <m:e>
                        <m:r>
                          <a:rPr lang="en-US" sz="2000" b="0" i="1" smtClean="0">
                            <a:latin typeface="Cambria Math"/>
                          </a:rPr>
                          <m:t>≥</m:t>
                        </m:r>
                        <m:r>
                          <m:rPr>
                            <m:sty m:val="p"/>
                          </m:rPr>
                          <a:rPr lang="en-US" sz="2000" b="0" i="0" smtClean="0">
                            <a:latin typeface="Cambria Math"/>
                          </a:rPr>
                          <m:t>Σ</m:t>
                        </m:r>
                      </m:e>
                      <m:sub>
                        <m:r>
                          <a:rPr lang="en-US" sz="2000" b="0" i="1" smtClean="0">
                            <a:latin typeface="Cambria Math"/>
                          </a:rPr>
                          <m:t>𝑗</m:t>
                        </m:r>
                        <m:r>
                          <a:rPr lang="en-US" sz="2000" b="0" i="1" smtClean="0">
                            <a:latin typeface="Cambria Math"/>
                          </a:rPr>
                          <m:t>∈</m:t>
                        </m:r>
                        <m:r>
                          <m:rPr>
                            <m:sty m:val="p"/>
                          </m:rPr>
                          <a:rPr lang="en-US" sz="2000" b="0" i="0" smtClean="0">
                            <a:latin typeface="Cambria Math"/>
                          </a:rPr>
                          <m:t>Γ</m:t>
                        </m:r>
                        <m:r>
                          <a:rPr lang="en-US" sz="2000" b="0" i="1" smtClean="0">
                            <a:latin typeface="Cambria Math"/>
                          </a:rPr>
                          <m:t>(</m:t>
                        </m:r>
                        <m:r>
                          <a:rPr lang="en-US" sz="2000" b="0" i="1" smtClean="0">
                            <a:latin typeface="Cambria Math"/>
                          </a:rPr>
                          <m:t>𝑖</m:t>
                        </m:r>
                        <m:r>
                          <a:rPr lang="en-US" sz="2000" b="0" i="1" smtClean="0">
                            <a:latin typeface="Cambria Math"/>
                          </a:rPr>
                          <m:t>)</m:t>
                        </m:r>
                      </m:sub>
                    </m:sSub>
                    <m:f>
                      <m:fPr>
                        <m:ctrlPr>
                          <a:rPr lang="en-US" sz="2000" i="1">
                            <a:latin typeface="Cambria Math"/>
                          </a:rPr>
                        </m:ctrlPr>
                      </m:fPr>
                      <m:num>
                        <m:r>
                          <a:rPr lang="en-US" sz="2000" i="1">
                            <a:latin typeface="Cambria Math"/>
                          </a:rPr>
                          <m:t>1</m:t>
                        </m:r>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endParaRPr lang="en-US" sz="2000" dirty="0" smtClean="0"/>
              </a:p>
              <a:p>
                <a:pPr lvl="1"/>
                <a:r>
                  <a:rPr lang="en-US" sz="2000" dirty="0" smtClean="0"/>
                  <a:t>Probability that </a:t>
                </a:r>
                <a:r>
                  <a:rPr lang="en-US" sz="2000" dirty="0"/>
                  <a:t>edge </a:t>
                </a:r>
                <a14:m>
                  <m:oMath xmlns:m="http://schemas.openxmlformats.org/officeDocument/2006/math">
                    <m:d>
                      <m:dPr>
                        <m:begChr m:val="{"/>
                        <m:endChr m:val="}"/>
                        <m:ctrlPr>
                          <a:rPr lang="en-US" sz="2000" i="1">
                            <a:latin typeface="Cambria Math"/>
                          </a:rPr>
                        </m:ctrlPr>
                      </m:dPr>
                      <m:e>
                        <m:r>
                          <a:rPr lang="en-US" sz="2000" b="0" i="1" smtClean="0">
                            <a:latin typeface="Cambria Math"/>
                          </a:rPr>
                          <m:t>𝑖</m:t>
                        </m:r>
                        <m:r>
                          <a:rPr lang="en-US" sz="2000" i="1">
                            <a:latin typeface="Cambria Math"/>
                          </a:rPr>
                          <m:t>,</m:t>
                        </m:r>
                        <m:r>
                          <a:rPr lang="en-US" sz="2000" b="0" i="1" smtClean="0">
                            <a:latin typeface="Cambria Math"/>
                          </a:rPr>
                          <m:t>𝑗</m:t>
                        </m:r>
                      </m:e>
                    </m:d>
                  </m:oMath>
                </a14:m>
                <a:r>
                  <a:rPr lang="en-US" sz="2000" dirty="0" smtClean="0"/>
                  <a:t> “dies” </a:t>
                </a:r>
              </a:p>
              <a:p>
                <a:pPr marL="457200" lvl="1" indent="0">
                  <a:buNone/>
                </a:pPr>
                <a:r>
                  <a:rPr lang="en-US" sz="2000" dirty="0" smtClean="0"/>
                  <a:t>          </a:t>
                </a:r>
                <a14:m>
                  <m:oMath xmlns:m="http://schemas.openxmlformats.org/officeDocument/2006/math">
                    <m:r>
                      <a:rPr lang="en-US" sz="2000" i="1">
                        <a:latin typeface="Cambria Math"/>
                      </a:rPr>
                      <m:t>≥</m:t>
                    </m:r>
                    <m:f>
                      <m:fPr>
                        <m:ctrlPr>
                          <a:rPr lang="en-US" sz="2000" i="1">
                            <a:latin typeface="Cambria Math"/>
                          </a:rPr>
                        </m:ctrlPr>
                      </m:fPr>
                      <m:num>
                        <m:r>
                          <a:rPr lang="en-US" sz="2000">
                            <a:latin typeface="Cambria Math"/>
                          </a:rPr>
                          <m:t>1</m:t>
                        </m:r>
                      </m:num>
                      <m:den>
                        <m:r>
                          <a:rPr lang="en-US" sz="2000">
                            <a:latin typeface="Cambria Math"/>
                          </a:rPr>
                          <m:t>2</m:t>
                        </m:r>
                      </m:den>
                    </m:f>
                    <m:r>
                      <a:rPr lang="en-US" sz="2000" b="0" i="0" smtClean="0">
                        <a:latin typeface="Cambria Math"/>
                      </a:rPr>
                      <m:t> </m:t>
                    </m:r>
                    <m:r>
                      <a:rPr lang="en-US" sz="2000">
                        <a:latin typeface="Cambria Math"/>
                      </a:rPr>
                      <m:t>(</m:t>
                    </m:r>
                    <m:r>
                      <m:rPr>
                        <m:nor/>
                      </m:rPr>
                      <a:rPr lang="en-US" sz="2000" dirty="0"/>
                      <m:t>probability</m:t>
                    </m:r>
                    <m:r>
                      <a:rPr lang="en-US" sz="2000">
                        <a:latin typeface="Cambria Math"/>
                      </a:rPr>
                      <m:t> </m:t>
                    </m:r>
                    <m:r>
                      <a:rPr lang="en-US" sz="2000" b="0" i="1" dirty="0" smtClean="0">
                        <a:latin typeface="Cambria Math"/>
                      </a:rPr>
                      <m:t>𝑖</m:t>
                    </m:r>
                    <m:r>
                      <a:rPr lang="en-US" sz="2000">
                        <a:latin typeface="Cambria Math"/>
                      </a:rPr>
                      <m:t> </m:t>
                    </m:r>
                  </m:oMath>
                </a14:m>
                <a:r>
                  <a:rPr lang="en-US" sz="2000" dirty="0" smtClean="0"/>
                  <a:t>killed </a:t>
                </a:r>
                <a:r>
                  <a:rPr lang="en-US" sz="2000" dirty="0"/>
                  <a:t>+ probability </a:t>
                </a:r>
                <a14:m>
                  <m:oMath xmlns:m="http://schemas.openxmlformats.org/officeDocument/2006/math">
                    <m:r>
                      <a:rPr lang="en-US" sz="2000" b="0" i="1" dirty="0" smtClean="0">
                        <a:latin typeface="Cambria Math"/>
                      </a:rPr>
                      <m:t>𝑗</m:t>
                    </m:r>
                  </m:oMath>
                </a14:m>
                <a:r>
                  <a:rPr lang="en-US" sz="2000" dirty="0"/>
                  <a:t> killed</a:t>
                </a:r>
                <a:r>
                  <a:rPr lang="en-US" sz="2000" dirty="0" smtClean="0"/>
                  <a:t>).</a:t>
                </a:r>
              </a:p>
              <a:p>
                <a:pPr lvl="1"/>
                <a:r>
                  <a:rPr lang="en-US" sz="2000" dirty="0" smtClean="0"/>
                  <a:t>So the expected number of edges that die </a:t>
                </a:r>
                <a:endParaRPr lang="en-US" sz="2000" i="1" dirty="0" smtClean="0">
                  <a:latin typeface="Cambria Math"/>
                </a:endParaRPr>
              </a:p>
              <a:p>
                <a:pPr marL="457200" lvl="1" indent="0">
                  <a:buNone/>
                </a:pPr>
                <a14:m>
                  <m:oMath xmlns:m="http://schemas.openxmlformats.org/officeDocument/2006/math">
                    <m:r>
                      <a:rPr lang="en-US" sz="2000" b="0" i="1" smtClean="0">
                        <a:latin typeface="Cambria Math"/>
                      </a:rPr>
                      <m:t>          </m:t>
                    </m:r>
                    <m:r>
                      <a:rPr lang="en-US" sz="2000" i="1">
                        <a:latin typeface="Cambria Math"/>
                      </a:rPr>
                      <m:t>≥</m:t>
                    </m:r>
                    <m:f>
                      <m:fPr>
                        <m:ctrlPr>
                          <a:rPr lang="en-US" sz="2000" i="1">
                            <a:latin typeface="Cambria Math"/>
                          </a:rPr>
                        </m:ctrlPr>
                      </m:fPr>
                      <m:num>
                        <m:r>
                          <a:rPr lang="en-US" sz="2000">
                            <a:latin typeface="Cambria Math"/>
                          </a:rPr>
                          <m:t>1</m:t>
                        </m:r>
                      </m:num>
                      <m:den>
                        <m:r>
                          <a:rPr lang="en-US" sz="2000">
                            <a:latin typeface="Cambria Math"/>
                          </a:rPr>
                          <m:t>2</m:t>
                        </m:r>
                      </m:den>
                    </m:f>
                    <m:r>
                      <a:rPr lang="en-US" sz="2000" b="0" i="1" smtClean="0">
                        <a:latin typeface="Cambria Math"/>
                      </a:rPr>
                      <m:t> </m:t>
                    </m:r>
                    <m:sSub>
                      <m:sSubPr>
                        <m:ctrlPr>
                          <a:rPr lang="en-US" sz="2000" b="0" i="1" smtClean="0">
                            <a:latin typeface="Cambria Math"/>
                          </a:rPr>
                        </m:ctrlPr>
                      </m:sSubPr>
                      <m:e>
                        <m:r>
                          <m:rPr>
                            <m:sty m:val="p"/>
                          </m:rPr>
                          <a:rPr lang="en-US" sz="2000" b="0" i="0" smtClean="0">
                            <a:latin typeface="Cambria Math"/>
                          </a:rPr>
                          <m:t>Σ</m:t>
                        </m:r>
                      </m:e>
                      <m:sub>
                        <m:d>
                          <m:dPr>
                            <m:begChr m:val="{"/>
                            <m:endChr m:val="}"/>
                            <m:ctrlPr>
                              <a:rPr lang="en-US" sz="2000" b="0" i="1" smtClean="0">
                                <a:latin typeface="Cambria Math"/>
                              </a:rPr>
                            </m:ctrlPr>
                          </m:dPr>
                          <m:e>
                            <m:r>
                              <a:rPr lang="en-US" sz="2000" b="0" i="1" smtClean="0">
                                <a:latin typeface="Cambria Math"/>
                              </a:rPr>
                              <m:t>𝑖</m:t>
                            </m:r>
                            <m:r>
                              <a:rPr lang="en-US" sz="2000" b="0" i="1" smtClean="0">
                                <a:latin typeface="Cambria Math"/>
                              </a:rPr>
                              <m:t>,</m:t>
                            </m:r>
                            <m:r>
                              <a:rPr lang="en-US" sz="2000" b="0" i="1" smtClean="0">
                                <a:latin typeface="Cambria Math"/>
                              </a:rPr>
                              <m:t>𝑗</m:t>
                            </m:r>
                          </m:e>
                        </m:d>
                      </m:sub>
                    </m:sSub>
                    <m:r>
                      <a:rPr lang="en-US" sz="2000" b="0" i="0" smtClean="0">
                        <a:latin typeface="Cambria Math"/>
                      </a:rPr>
                      <m:t> </m:t>
                    </m:r>
                    <m:r>
                      <a:rPr lang="en-US" sz="2000">
                        <a:latin typeface="Cambria Math"/>
                      </a:rPr>
                      <m:t>(</m:t>
                    </m:r>
                    <m:r>
                      <m:rPr>
                        <m:nor/>
                      </m:rPr>
                      <a:rPr lang="en-US" sz="2000" dirty="0"/>
                      <m:t>probability</m:t>
                    </m:r>
                    <m:r>
                      <a:rPr lang="en-US" sz="2000">
                        <a:latin typeface="Cambria Math"/>
                      </a:rPr>
                      <m:t> </m:t>
                    </m:r>
                    <m:r>
                      <a:rPr lang="en-US" sz="2000" b="0" i="1" dirty="0" smtClean="0">
                        <a:latin typeface="Cambria Math"/>
                      </a:rPr>
                      <m:t>𝑖</m:t>
                    </m:r>
                    <m:r>
                      <a:rPr lang="en-US" sz="2000">
                        <a:latin typeface="Cambria Math"/>
                      </a:rPr>
                      <m:t> </m:t>
                    </m:r>
                  </m:oMath>
                </a14:m>
                <a:r>
                  <a:rPr lang="en-US" sz="2000" dirty="0"/>
                  <a:t> killed + probability </a:t>
                </a:r>
                <a14:m>
                  <m:oMath xmlns:m="http://schemas.openxmlformats.org/officeDocument/2006/math">
                    <m:r>
                      <a:rPr lang="en-US" sz="2000" b="0" i="1" dirty="0" smtClean="0">
                        <a:latin typeface="Cambria Math"/>
                      </a:rPr>
                      <m:t>𝑗</m:t>
                    </m:r>
                  </m:oMath>
                </a14:m>
                <a:r>
                  <a:rPr lang="en-US" sz="2000" dirty="0"/>
                  <a:t> killed</a:t>
                </a:r>
                <a:r>
                  <a:rPr lang="en-US" sz="2000" dirty="0" smtClean="0"/>
                  <a:t>).</a:t>
                </a:r>
              </a:p>
              <a:p>
                <a:pPr lvl="1"/>
                <a:r>
                  <a:rPr lang="en-US" sz="2000" dirty="0" smtClean="0"/>
                  <a:t>The sum includes the “kill probability” for each node </a:t>
                </a:r>
                <a14:m>
                  <m:oMath xmlns:m="http://schemas.openxmlformats.org/officeDocument/2006/math">
                    <m:r>
                      <a:rPr lang="en-US" sz="2000" b="0" i="1" smtClean="0">
                        <a:latin typeface="Cambria Math"/>
                      </a:rPr>
                      <m:t>𝑖</m:t>
                    </m:r>
                  </m:oMath>
                </a14:m>
                <a:r>
                  <a:rPr lang="en-US" sz="2000" dirty="0" smtClean="0"/>
                  <a:t> exactly </a:t>
                </a:r>
                <a14:m>
                  <m:oMath xmlns:m="http://schemas.openxmlformats.org/officeDocument/2006/math">
                    <m:r>
                      <m:rPr>
                        <m:sty m:val="p"/>
                      </m:rPr>
                      <a:rPr lang="en-US" sz="2000" b="0" i="0" smtClean="0">
                        <a:latin typeface="Cambria Math"/>
                      </a:rPr>
                      <m:t>deg</m:t>
                    </m:r>
                    <m:r>
                      <a:rPr lang="en-US" sz="2000" b="0" i="1" smtClean="0">
                        <a:latin typeface="Cambria Math"/>
                      </a:rPr>
                      <m:t>⁡(</m:t>
                    </m:r>
                    <m:r>
                      <a:rPr lang="en-US" sz="2000" b="0" i="1" smtClean="0">
                        <a:latin typeface="Cambria Math"/>
                      </a:rPr>
                      <m:t>𝑖</m:t>
                    </m:r>
                    <m:r>
                      <a:rPr lang="en-US" sz="2000" b="0" i="1" smtClean="0">
                        <a:latin typeface="Cambria Math"/>
                      </a:rPr>
                      <m:t>)</m:t>
                    </m:r>
                  </m:oMath>
                </a14:m>
                <a:r>
                  <a:rPr lang="en-US" sz="2000" dirty="0" smtClean="0"/>
                  <a:t> times.</a:t>
                </a:r>
              </a:p>
              <a:p>
                <a:pPr lvl="1"/>
                <a:r>
                  <a:rPr lang="en-US" sz="2000" dirty="0" smtClean="0"/>
                  <a:t>So rewrite the sum as:  </a:t>
                </a:r>
              </a:p>
              <a:p>
                <a:pPr marL="457200" lvl="1" indent="0">
                  <a:buNone/>
                </a:pPr>
                <a:r>
                  <a:rPr lang="en-US" sz="2000" dirty="0"/>
                  <a:t> </a:t>
                </a:r>
                <a:r>
                  <a:rPr lang="en-US" sz="2000" dirty="0" smtClean="0"/>
                  <a:t>             </a:t>
                </a:r>
                <a14:m>
                  <m:oMath xmlns:m="http://schemas.openxmlformats.org/officeDocument/2006/math">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r>
                      <a:rPr lang="en-US" sz="2000" b="0" i="1" dirty="0" smtClean="0">
                        <a:latin typeface="Cambria Math"/>
                      </a:rPr>
                      <m:t> </m:t>
                    </m:r>
                    <m:r>
                      <a:rPr lang="en-US" sz="2000">
                        <a:latin typeface="Cambria Math"/>
                      </a:rPr>
                      <m:t>(</m:t>
                    </m:r>
                    <m:r>
                      <m:rPr>
                        <m:nor/>
                      </m:rPr>
                      <a:rPr lang="en-US" sz="2000" dirty="0"/>
                      <m:t>probability</m:t>
                    </m:r>
                    <m:r>
                      <a:rPr lang="en-US" sz="2000">
                        <a:latin typeface="Cambria Math"/>
                      </a:rPr>
                      <m:t> </m:t>
                    </m:r>
                    <m:r>
                      <a:rPr lang="en-US" sz="2000" b="0" i="1" dirty="0" smtClean="0">
                        <a:latin typeface="Cambria Math"/>
                      </a:rPr>
                      <m:t>𝑖</m:t>
                    </m:r>
                    <m:r>
                      <a:rPr lang="en-US" sz="2000">
                        <a:latin typeface="Cambria Math"/>
                      </a:rPr>
                      <m:t> </m:t>
                    </m:r>
                    <m:r>
                      <m:rPr>
                        <m:nor/>
                      </m:rPr>
                      <a:rPr lang="en-US" sz="2000" dirty="0"/>
                      <m:t>killed</m:t>
                    </m:r>
                    <m:r>
                      <m:rPr>
                        <m:nor/>
                      </m:rPr>
                      <a:rPr lang="en-US" sz="2000" b="0" i="0" dirty="0" smtClean="0"/>
                      <m:t>)</m:t>
                    </m:r>
                    <m:r>
                      <m:rPr>
                        <m:nor/>
                      </m:rPr>
                      <a:rPr lang="en-US" sz="2000" dirty="0"/>
                      <m:t>.</m:t>
                    </m:r>
                  </m:oMath>
                </a14:m>
                <a:r>
                  <a:rPr lang="en-US" sz="2000" dirty="0" smtClean="0"/>
                  <a:t>  </a:t>
                </a:r>
              </a:p>
              <a:p>
                <a:pPr lvl="1"/>
                <a:r>
                  <a:rPr lang="en-US" sz="2000" dirty="0"/>
                  <a:t>P</a:t>
                </a:r>
                <a:r>
                  <a:rPr lang="en-US" sz="2000" dirty="0" smtClean="0"/>
                  <a:t>lug in the probability lower bound:</a:t>
                </a:r>
              </a:p>
              <a:p>
                <a:pPr marL="457200" lvl="1" indent="0">
                  <a:buNone/>
                </a:pPr>
                <a:r>
                  <a:rPr lang="en-US" sz="2000" dirty="0" smtClean="0"/>
                  <a:t>        </a:t>
                </a:r>
                <a14:m>
                  <m:oMath xmlns:m="http://schemas.openxmlformats.org/officeDocument/2006/math">
                    <m:r>
                      <a:rPr lang="en-US" sz="2000" i="1">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r>
                      <a:rPr lang="en-US" sz="2000" i="1" dirty="0">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𝑗</m:t>
                        </m:r>
                        <m:r>
                          <a:rPr lang="en-US" sz="2000" i="1">
                            <a:latin typeface="Cambria Math"/>
                          </a:rPr>
                          <m:t>∈</m:t>
                        </m:r>
                        <m:r>
                          <m:rPr>
                            <m:sty m:val="p"/>
                          </m:rPr>
                          <a:rPr lang="en-US" sz="2000">
                            <a:latin typeface="Cambria Math"/>
                          </a:rPr>
                          <m:t>Γ</m:t>
                        </m:r>
                        <m:r>
                          <a:rPr lang="en-US" sz="2000" i="1">
                            <a:latin typeface="Cambria Math"/>
                          </a:rPr>
                          <m:t>(</m:t>
                        </m:r>
                        <m:r>
                          <a:rPr lang="en-US" sz="2000" b="0" i="1" smtClean="0">
                            <a:latin typeface="Cambria Math"/>
                          </a:rPr>
                          <m:t>𝑖</m:t>
                        </m:r>
                        <m:r>
                          <a:rPr lang="en-US" sz="2000" i="1">
                            <a:latin typeface="Cambria Math"/>
                          </a:rPr>
                          <m:t>)</m:t>
                        </m:r>
                      </m:sub>
                    </m:sSub>
                    <m:f>
                      <m:fPr>
                        <m:ctrlPr>
                          <a:rPr lang="en-US" sz="2000" i="1">
                            <a:latin typeface="Cambria Math"/>
                          </a:rPr>
                        </m:ctrlPr>
                      </m:fPr>
                      <m:num>
                        <m:r>
                          <a:rPr lang="en-US" sz="2000" i="1">
                            <a:latin typeface="Cambria Math"/>
                          </a:rPr>
                          <m:t>1</m:t>
                        </m:r>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endParaRPr lang="en-US" sz="2000" dirty="0" smtClean="0"/>
              </a:p>
              <a:p>
                <a:pPr marL="457200" lvl="1" indent="0">
                  <a:buNone/>
                </a:pPr>
                <a14:m>
                  <m:oMath xmlns:m="http://schemas.openxmlformats.org/officeDocument/2006/math">
                    <m:r>
                      <a:rPr lang="en-US" sz="2000" i="1" smtClean="0">
                        <a:latin typeface="Cambria Math"/>
                      </a:rPr>
                      <m:t> </m:t>
                    </m:r>
                    <m:r>
                      <a:rPr lang="en-US" sz="2000" b="0" i="1" smtClean="0">
                        <a:latin typeface="Cambria Math"/>
                      </a:rPr>
                      <m:t>       =</m:t>
                    </m:r>
                    <m:r>
                      <a:rPr lang="en-US" sz="2000" i="1">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r>
                      <a:rPr lang="en-US" sz="2000" i="1" dirty="0">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𝑗</m:t>
                        </m:r>
                        <m:r>
                          <a:rPr lang="en-US" sz="2000" i="1">
                            <a:latin typeface="Cambria Math"/>
                          </a:rPr>
                          <m:t>∈</m:t>
                        </m:r>
                        <m:r>
                          <m:rPr>
                            <m:sty m:val="p"/>
                          </m:rPr>
                          <a:rPr lang="en-US" sz="2000">
                            <a:latin typeface="Cambria Math"/>
                          </a:rPr>
                          <m:t>Γ</m:t>
                        </m:r>
                        <m:r>
                          <a:rPr lang="en-US" sz="2000" i="1">
                            <a:latin typeface="Cambria Math"/>
                          </a:rPr>
                          <m:t>(</m:t>
                        </m:r>
                        <m:r>
                          <a:rPr lang="en-US" sz="2000" b="0" i="1" smtClean="0">
                            <a:latin typeface="Cambria Math"/>
                          </a:rPr>
                          <m:t>𝑖</m:t>
                        </m:r>
                        <m:r>
                          <a:rPr lang="en-US" sz="2000" i="1">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p>
              <a:p>
                <a:pPr marL="457200" lvl="1" indent="0">
                  <a:buNone/>
                </a:pPr>
                <a:endParaRPr lang="en-US" sz="2000" dirty="0"/>
              </a:p>
              <a:p>
                <a:pPr marL="457200" lvl="1" indent="0">
                  <a:buNone/>
                </a:pPr>
                <a:endParaRPr lang="en-US" sz="2000" dirty="0"/>
              </a:p>
              <a:p>
                <a:pPr marL="457200" lvl="1" indent="0">
                  <a:buNone/>
                </a:pPr>
                <a:endParaRPr lang="en-US" sz="2000" dirty="0"/>
              </a:p>
              <a:p>
                <a:pPr lvl="1"/>
                <a:endParaRPr lang="en-US" sz="2000" dirty="0" smtClean="0"/>
              </a:p>
              <a:p>
                <a:pPr lvl="3"/>
                <a:endParaRPr lang="en-US" sz="1600" b="0" dirty="0" smtClean="0"/>
              </a:p>
              <a:p>
                <a:pPr lvl="3"/>
                <a:endParaRPr lang="en-US" sz="1200" dirty="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228600" y="1143000"/>
                <a:ext cx="8686441" cy="5333361"/>
              </a:xfrm>
              <a:blipFill rotWithShape="1">
                <a:blip r:embed="rId3"/>
                <a:stretch>
                  <a:fillRect l="-843" t="-686"/>
                </a:stretch>
              </a:blipFill>
            </p:spPr>
            <p:txBody>
              <a:bodyPr/>
              <a:lstStyle/>
              <a:p>
                <a:r>
                  <a:rPr lang="en-US">
                    <a:noFill/>
                  </a:rPr>
                  <a:t> </a:t>
                </a:r>
              </a:p>
            </p:txBody>
          </p:sp>
        </mc:Fallback>
      </mc:AlternateContent>
    </p:spTree>
    <p:extLst>
      <p:ext uri="{BB962C8B-B14F-4D97-AF65-F5344CB8AC3E}">
        <p14:creationId xmlns:p14="http://schemas.microsoft.com/office/powerpoint/2010/main" val="339360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04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46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046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046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046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04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 cont’d</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152400" y="1143000"/>
                <a:ext cx="8839200" cy="5333361"/>
              </a:xfrm>
            </p:spPr>
            <p:txBody>
              <a:bodyPr>
                <a:normAutofit/>
              </a:bodyPr>
              <a:lstStyle/>
              <a:p>
                <a:r>
                  <a:rPr lang="en-US" sz="2400" dirty="0" smtClean="0">
                    <a:solidFill>
                      <a:schemeClr val="accent2">
                        <a:lumMod val="75000"/>
                      </a:schemeClr>
                    </a:solidFill>
                  </a:rPr>
                  <a:t>Proof:</a:t>
                </a:r>
              </a:p>
              <a:p>
                <a:pPr lvl="1"/>
                <a:r>
                  <a:rPr lang="en-US" sz="2000" dirty="0"/>
                  <a:t>E</a:t>
                </a:r>
                <a:r>
                  <a:rPr lang="en-US" sz="2000" dirty="0" smtClean="0"/>
                  <a:t>xpected number of edges that die  </a:t>
                </a:r>
                <a14:m>
                  <m:oMath xmlns:m="http://schemas.openxmlformats.org/officeDocument/2006/math">
                    <m:r>
                      <a:rPr lang="en-US" sz="2000" b="0" i="1" smtClean="0">
                        <a:latin typeface="Cambria Math"/>
                      </a:rPr>
                      <m:t>≥</m:t>
                    </m:r>
                    <m:r>
                      <a:rPr lang="en-US" sz="2000" i="1">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r>
                      <a:rPr lang="en-US" sz="2000" i="1">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𝑖</m:t>
                        </m:r>
                      </m:sub>
                    </m:sSub>
                    <m:r>
                      <a:rPr lang="en-US" sz="2000" i="1" dirty="0">
                        <a:latin typeface="Cambria Math"/>
                      </a:rPr>
                      <m:t> </m:t>
                    </m:r>
                    <m:sSub>
                      <m:sSubPr>
                        <m:ctrlPr>
                          <a:rPr lang="en-US" sz="2000" i="1">
                            <a:latin typeface="Cambria Math"/>
                          </a:rPr>
                        </m:ctrlPr>
                      </m:sSubPr>
                      <m:e>
                        <m:r>
                          <m:rPr>
                            <m:sty m:val="p"/>
                          </m:rPr>
                          <a:rPr lang="en-US" sz="2000">
                            <a:latin typeface="Cambria Math"/>
                          </a:rPr>
                          <m:t>Σ</m:t>
                        </m:r>
                      </m:e>
                      <m:sub>
                        <m:r>
                          <a:rPr lang="en-US" sz="2000" b="0" i="1" smtClean="0">
                            <a:latin typeface="Cambria Math"/>
                          </a:rPr>
                          <m:t>𝑗</m:t>
                        </m:r>
                        <m:r>
                          <a:rPr lang="en-US" sz="2000" i="1">
                            <a:latin typeface="Cambria Math"/>
                          </a:rPr>
                          <m:t>∈</m:t>
                        </m:r>
                        <m:r>
                          <m:rPr>
                            <m:sty m:val="p"/>
                          </m:rPr>
                          <a:rPr lang="en-US" sz="2000">
                            <a:latin typeface="Cambria Math"/>
                          </a:rPr>
                          <m:t>Γ</m:t>
                        </m:r>
                        <m:r>
                          <a:rPr lang="en-US" sz="2000" i="1">
                            <a:latin typeface="Cambria Math"/>
                          </a:rPr>
                          <m:t>(</m:t>
                        </m:r>
                        <m:r>
                          <a:rPr lang="en-US" sz="2000" b="0" i="1" smtClean="0">
                            <a:latin typeface="Cambria Math"/>
                          </a:rPr>
                          <m:t>𝑖</m:t>
                        </m:r>
                        <m:r>
                          <a:rPr lang="en-US" sz="2000" i="1">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endParaRPr lang="en-US" sz="2000" dirty="0" smtClean="0"/>
              </a:p>
              <a:p>
                <a:pPr lvl="1"/>
                <a:r>
                  <a:rPr lang="en-US" sz="2000" dirty="0" smtClean="0"/>
                  <a:t>Write this expression equivalently as a sum over </a:t>
                </a:r>
                <a:r>
                  <a:rPr lang="en-US" sz="2000" dirty="0" smtClean="0">
                    <a:solidFill>
                      <a:schemeClr val="accent2">
                        <a:lumMod val="75000"/>
                      </a:schemeClr>
                    </a:solidFill>
                  </a:rPr>
                  <a:t>directed edges </a:t>
                </a:r>
                <a14:m>
                  <m:oMath xmlns:m="http://schemas.openxmlformats.org/officeDocument/2006/math">
                    <m:r>
                      <a:rPr lang="en-US" sz="2000" b="0" i="1" smtClean="0">
                        <a:solidFill>
                          <a:schemeClr val="accent2">
                            <a:lumMod val="75000"/>
                          </a:schemeClr>
                        </a:solidFill>
                        <a:latin typeface="Cambria Math"/>
                      </a:rPr>
                      <m:t>(</m:t>
                    </m:r>
                    <m:r>
                      <a:rPr lang="en-US" sz="2000" b="0" i="1" smtClean="0">
                        <a:solidFill>
                          <a:schemeClr val="accent2">
                            <a:lumMod val="75000"/>
                          </a:schemeClr>
                        </a:solidFill>
                        <a:latin typeface="Cambria Math"/>
                      </a:rPr>
                      <m:t>𝑖</m:t>
                    </m:r>
                    <m:r>
                      <a:rPr lang="en-US" sz="2000" b="0" i="1" smtClean="0">
                        <a:solidFill>
                          <a:schemeClr val="accent2">
                            <a:lumMod val="75000"/>
                          </a:schemeClr>
                        </a:solidFill>
                        <a:latin typeface="Cambria Math"/>
                      </a:rPr>
                      <m:t>,</m:t>
                    </m:r>
                    <m:r>
                      <a:rPr lang="en-US" sz="2000" b="0" i="1" smtClean="0">
                        <a:solidFill>
                          <a:schemeClr val="accent2">
                            <a:lumMod val="75000"/>
                          </a:schemeClr>
                        </a:solidFill>
                        <a:latin typeface="Cambria Math"/>
                      </a:rPr>
                      <m:t>𝑗</m:t>
                    </m:r>
                    <m:r>
                      <a:rPr lang="en-US" sz="2000" b="0" i="1" smtClean="0">
                        <a:solidFill>
                          <a:schemeClr val="accent2">
                            <a:lumMod val="75000"/>
                          </a:schemeClr>
                        </a:solidFill>
                        <a:latin typeface="Cambria Math"/>
                      </a:rPr>
                      <m:t>)</m:t>
                    </m:r>
                  </m:oMath>
                </a14:m>
                <a:r>
                  <a:rPr lang="en-US" sz="2000" dirty="0" smtClean="0">
                    <a:solidFill>
                      <a:schemeClr val="accent2">
                        <a:lumMod val="75000"/>
                      </a:schemeClr>
                    </a:solidFill>
                  </a:rPr>
                  <a:t>:     </a:t>
                </a:r>
                <a14:m>
                  <m:oMath xmlns:m="http://schemas.openxmlformats.org/officeDocument/2006/math">
                    <m:r>
                      <a:rPr lang="en-US" sz="2000" i="1" dirty="0">
                        <a:solidFill>
                          <a:schemeClr val="accent2">
                            <a:lumMod val="75000"/>
                          </a:schemeClr>
                        </a:solidFill>
                        <a:latin typeface="Cambria Math"/>
                      </a:rPr>
                      <m:t> </m:t>
                    </m:r>
                    <m:r>
                      <a:rPr lang="en-US" sz="2000" b="0" i="1" dirty="0" smtClean="0">
                        <a:solidFill>
                          <a:schemeClr val="accent2">
                            <a:lumMod val="75000"/>
                          </a:schemeClr>
                        </a:solidFill>
                        <a:latin typeface="Cambria Math"/>
                      </a:rPr>
                      <m:t>   </m:t>
                    </m:r>
                    <m:r>
                      <a:rPr lang="en-US" sz="2000" i="1">
                        <a:solidFill>
                          <a:schemeClr val="accent2">
                            <a:lumMod val="75000"/>
                          </a:schemeClr>
                        </a:solidFill>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sSub>
                      <m:sSubPr>
                        <m:ctrlPr>
                          <a:rPr lang="en-US" sz="2000" i="1">
                            <a:latin typeface="Cambria Math"/>
                          </a:rPr>
                        </m:ctrlPr>
                      </m:sSubPr>
                      <m:e>
                        <m:r>
                          <a:rPr lang="en-US" sz="2000" b="0" i="0" smtClean="0">
                            <a:latin typeface="Cambria Math"/>
                          </a:rPr>
                          <m:t> </m:t>
                        </m:r>
                        <m:r>
                          <m:rPr>
                            <m:sty m:val="p"/>
                          </m:rPr>
                          <a:rPr lang="en-US" sz="2000">
                            <a:latin typeface="Cambria Math"/>
                          </a:rPr>
                          <m:t>Σ</m:t>
                        </m:r>
                      </m:e>
                      <m:sub>
                        <m:r>
                          <a:rPr lang="en-US" sz="2000" b="0" i="1" smtClean="0">
                            <a:latin typeface="Cambria Math"/>
                          </a:rPr>
                          <m:t>(</m:t>
                        </m:r>
                        <m:r>
                          <a:rPr lang="en-US" sz="2000" b="0" i="1" smtClean="0">
                            <a:latin typeface="Cambria Math"/>
                          </a:rPr>
                          <m:t>𝑖</m:t>
                        </m:r>
                        <m:r>
                          <a:rPr lang="en-US" sz="2000" b="0" i="1" smtClean="0">
                            <a:latin typeface="Cambria Math"/>
                          </a:rPr>
                          <m:t>,</m:t>
                        </m:r>
                        <m:r>
                          <a:rPr lang="en-US" sz="2000" b="0" i="1" smtClean="0">
                            <a:latin typeface="Cambria Math"/>
                          </a:rPr>
                          <m:t>𝑗</m:t>
                        </m:r>
                        <m:r>
                          <a:rPr lang="en-US" sz="2000" b="0" i="1" smtClean="0">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i="1">
                        <a:latin typeface="Cambria Math"/>
                      </a:rPr>
                      <m:t>.</m:t>
                    </m:r>
                  </m:oMath>
                </a14:m>
                <a:r>
                  <a:rPr lang="en-US" sz="2000" dirty="0"/>
                  <a:t> </a:t>
                </a:r>
                <a:endParaRPr lang="en-US" sz="2000" dirty="0" smtClean="0"/>
              </a:p>
              <a:p>
                <a:pPr lvl="1"/>
                <a:r>
                  <a:rPr lang="en-US" sz="2000" dirty="0" smtClean="0"/>
                  <a:t>Here each undirected edge is counted twice, once for each direction, so this is the same as the following sum over </a:t>
                </a:r>
                <a:r>
                  <a:rPr lang="en-US" sz="2000" dirty="0" smtClean="0">
                    <a:solidFill>
                      <a:schemeClr val="accent2">
                        <a:lumMod val="75000"/>
                      </a:schemeClr>
                    </a:solidFill>
                  </a:rPr>
                  <a:t>undirected edges </a:t>
                </a:r>
                <a14:m>
                  <m:oMath xmlns:m="http://schemas.openxmlformats.org/officeDocument/2006/math">
                    <m:d>
                      <m:dPr>
                        <m:begChr m:val="{"/>
                        <m:endChr m:val="}"/>
                        <m:ctrlPr>
                          <a:rPr lang="en-US" sz="2000" b="0" i="1" smtClean="0">
                            <a:solidFill>
                              <a:schemeClr val="accent2">
                                <a:lumMod val="75000"/>
                              </a:schemeClr>
                            </a:solidFill>
                            <a:latin typeface="Cambria Math"/>
                          </a:rPr>
                        </m:ctrlPr>
                      </m:dPr>
                      <m:e>
                        <m:r>
                          <a:rPr lang="en-US" sz="2000" b="0" i="1" smtClean="0">
                            <a:solidFill>
                              <a:schemeClr val="accent2">
                                <a:lumMod val="75000"/>
                              </a:schemeClr>
                            </a:solidFill>
                            <a:latin typeface="Cambria Math"/>
                          </a:rPr>
                          <m:t>𝑖</m:t>
                        </m:r>
                        <m:r>
                          <a:rPr lang="en-US" sz="2000" b="0" i="1" smtClean="0">
                            <a:solidFill>
                              <a:schemeClr val="accent2">
                                <a:lumMod val="75000"/>
                              </a:schemeClr>
                            </a:solidFill>
                            <a:latin typeface="Cambria Math"/>
                          </a:rPr>
                          <m:t>,</m:t>
                        </m:r>
                        <m:r>
                          <a:rPr lang="en-US" sz="2000" b="0" i="1" smtClean="0">
                            <a:solidFill>
                              <a:schemeClr val="accent2">
                                <a:lumMod val="75000"/>
                              </a:schemeClr>
                            </a:solidFill>
                            <a:latin typeface="Cambria Math"/>
                          </a:rPr>
                          <m:t>𝑗</m:t>
                        </m:r>
                      </m:e>
                    </m:d>
                    <m:r>
                      <a:rPr lang="en-US" sz="2000" b="0" i="1" smtClean="0">
                        <a:latin typeface="Cambria Math"/>
                      </a:rPr>
                      <m:t>.</m:t>
                    </m:r>
                  </m:oMath>
                </a14:m>
                <a:endParaRPr lang="en-US" sz="2000" dirty="0" smtClean="0"/>
              </a:p>
              <a:p>
                <a:pPr marL="457200" lvl="1" indent="0">
                  <a:buNone/>
                </a:pPr>
                <a:r>
                  <a:rPr lang="en-US" sz="2000" dirty="0" smtClean="0"/>
                  <a:t>          </a:t>
                </a:r>
                <a14:m>
                  <m:oMath xmlns:m="http://schemas.openxmlformats.org/officeDocument/2006/math">
                    <m:f>
                      <m:fPr>
                        <m:ctrlPr>
                          <a:rPr lang="en-US" sz="2000" i="1">
                            <a:latin typeface="Cambria Math"/>
                          </a:rPr>
                        </m:ctrlPr>
                      </m:fPr>
                      <m:num>
                        <m:r>
                          <a:rPr lang="en-US" sz="2000">
                            <a:latin typeface="Cambria Math"/>
                          </a:rPr>
                          <m:t>1</m:t>
                        </m:r>
                      </m:num>
                      <m:den>
                        <m:r>
                          <a:rPr lang="en-US" sz="2000">
                            <a:latin typeface="Cambria Math"/>
                          </a:rPr>
                          <m:t>2</m:t>
                        </m:r>
                      </m:den>
                    </m:f>
                    <m:sSub>
                      <m:sSubPr>
                        <m:ctrlPr>
                          <a:rPr lang="en-US" sz="2000" i="1">
                            <a:latin typeface="Cambria Math"/>
                          </a:rPr>
                        </m:ctrlPr>
                      </m:sSubPr>
                      <m:e>
                        <m:r>
                          <a:rPr lang="en-US" sz="2000">
                            <a:latin typeface="Cambria Math"/>
                          </a:rPr>
                          <m:t> </m:t>
                        </m:r>
                        <m:r>
                          <m:rPr>
                            <m:sty m:val="p"/>
                          </m:rPr>
                          <a:rPr lang="en-US" sz="2000">
                            <a:latin typeface="Cambria Math"/>
                          </a:rPr>
                          <m:t>Σ</m:t>
                        </m:r>
                      </m:e>
                      <m:sub>
                        <m:r>
                          <a:rPr lang="en-US" sz="2000" b="0" i="1" smtClean="0">
                            <a:latin typeface="Cambria Math"/>
                          </a:rPr>
                          <m:t>{</m:t>
                        </m:r>
                        <m:r>
                          <a:rPr lang="en-US" sz="2000" b="0" i="1" smtClean="0">
                            <a:latin typeface="Cambria Math"/>
                          </a:rPr>
                          <m:t>𝑖</m:t>
                        </m:r>
                        <m:r>
                          <a:rPr lang="en-US" sz="2000" i="1">
                            <a:latin typeface="Cambria Math"/>
                          </a:rPr>
                          <m:t>,</m:t>
                        </m:r>
                        <m:r>
                          <a:rPr lang="en-US" sz="2000" b="0" i="1" smtClean="0">
                            <a:latin typeface="Cambria Math"/>
                          </a:rPr>
                          <m:t>𝑗</m:t>
                        </m:r>
                        <m:r>
                          <a:rPr lang="en-US" sz="2000" b="0" i="1" smtClean="0">
                            <a:latin typeface="Cambria Math"/>
                          </a:rPr>
                          <m:t>}</m:t>
                        </m:r>
                      </m:sub>
                    </m:sSub>
                    <m:f>
                      <m:fPr>
                        <m:ctrlPr>
                          <a:rPr lang="en-US" sz="2000" i="1">
                            <a:latin typeface="Cambria Math"/>
                          </a:rPr>
                        </m:ctrlPr>
                      </m:fPr>
                      <m:num>
                        <m:func>
                          <m:funcPr>
                            <m:ctrlPr>
                              <a:rPr lang="en-US" sz="2000" i="1" dirty="0">
                                <a:latin typeface="Cambria Math"/>
                              </a:rPr>
                            </m:ctrlPr>
                          </m:funcPr>
                          <m:fName>
                            <m:r>
                              <m:rPr>
                                <m:sty m:val="p"/>
                              </m:rPr>
                              <a:rPr lang="en-US" sz="2000" dirty="0">
                                <a:latin typeface="Cambria Math"/>
                              </a:rPr>
                              <m:t>deg</m:t>
                            </m:r>
                          </m:fName>
                          <m:e>
                            <m:d>
                              <m:dPr>
                                <m:ctrlPr>
                                  <a:rPr lang="en-US" sz="2000" i="1" dirty="0">
                                    <a:latin typeface="Cambria Math"/>
                                  </a:rPr>
                                </m:ctrlPr>
                              </m:dPr>
                              <m:e>
                                <m:r>
                                  <a:rPr lang="en-US" sz="2000" b="0" i="1" dirty="0" smtClean="0">
                                    <a:latin typeface="Cambria Math"/>
                                  </a:rPr>
                                  <m:t>𝑖</m:t>
                                </m:r>
                              </m:e>
                            </m:d>
                            <m:r>
                              <a:rPr lang="en-US" sz="2000" b="0" i="1" dirty="0" smtClean="0">
                                <a:latin typeface="Cambria Math"/>
                              </a:rPr>
                              <m:t>+</m:t>
                            </m:r>
                            <m:r>
                              <m:rPr>
                                <m:sty m:val="p"/>
                              </m:rPr>
                              <a:rPr lang="en-US" sz="2000" b="0" i="0" dirty="0" smtClean="0">
                                <a:latin typeface="Cambria Math"/>
                              </a:rPr>
                              <m:t>deg</m:t>
                            </m:r>
                            <m:r>
                              <a:rPr lang="en-US" sz="2000" b="0" i="1" dirty="0" smtClean="0">
                                <a:latin typeface="Cambria Math"/>
                              </a:rPr>
                              <m:t>⁡(</m:t>
                            </m:r>
                            <m:r>
                              <a:rPr lang="en-US" sz="2000" b="0" i="1" dirty="0" smtClean="0">
                                <a:latin typeface="Cambria Math"/>
                              </a:rPr>
                              <m:t>𝑗</m:t>
                            </m:r>
                            <m:r>
                              <a:rPr lang="en-US" sz="2000" b="0" i="1" dirty="0" smtClean="0">
                                <a:latin typeface="Cambria Math"/>
                              </a:rPr>
                              <m:t>)</m:t>
                            </m:r>
                          </m:e>
                        </m:func>
                      </m:num>
                      <m:den>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𝑖</m:t>
                                </m:r>
                              </m:e>
                            </m:d>
                          </m:e>
                        </m:func>
                        <m:r>
                          <a:rPr lang="en-US" sz="2000" i="1">
                            <a:latin typeface="Cambria Math"/>
                          </a:rPr>
                          <m:t>+</m:t>
                        </m:r>
                        <m:func>
                          <m:funcPr>
                            <m:ctrlPr>
                              <a:rPr lang="en-US" sz="2000" i="1">
                                <a:latin typeface="Cambria Math"/>
                              </a:rPr>
                            </m:ctrlPr>
                          </m:funcPr>
                          <m:fName>
                            <m:r>
                              <m:rPr>
                                <m:sty m:val="p"/>
                              </m:rPr>
                              <a:rPr lang="en-US" sz="2000">
                                <a:latin typeface="Cambria Math"/>
                              </a:rPr>
                              <m:t>deg</m:t>
                            </m:r>
                          </m:fName>
                          <m:e>
                            <m:d>
                              <m:dPr>
                                <m:ctrlPr>
                                  <a:rPr lang="en-US" sz="2000" i="1">
                                    <a:latin typeface="Cambria Math"/>
                                  </a:rPr>
                                </m:ctrlPr>
                              </m:dPr>
                              <m:e>
                                <m:r>
                                  <a:rPr lang="en-US" sz="2000" b="0" i="1" smtClean="0">
                                    <a:latin typeface="Cambria Math"/>
                                  </a:rPr>
                                  <m:t>𝑗</m:t>
                                </m:r>
                              </m:e>
                            </m:d>
                          </m:e>
                        </m:func>
                      </m:den>
                    </m:f>
                    <m:r>
                      <a:rPr lang="en-US" sz="2000" b="0" i="1" smtClean="0">
                        <a:latin typeface="Cambria Math"/>
                      </a:rPr>
                      <m:t>= </m:t>
                    </m:r>
                    <m:f>
                      <m:fPr>
                        <m:ctrlPr>
                          <a:rPr lang="en-US" sz="2000" i="1">
                            <a:latin typeface="Cambria Math"/>
                          </a:rPr>
                        </m:ctrlPr>
                      </m:fPr>
                      <m:num>
                        <m:r>
                          <a:rPr lang="en-US" sz="2000">
                            <a:latin typeface="Cambria Math"/>
                          </a:rPr>
                          <m:t>1</m:t>
                        </m:r>
                      </m:num>
                      <m:den>
                        <m:r>
                          <a:rPr lang="en-US" sz="2000">
                            <a:latin typeface="Cambria Math"/>
                          </a:rPr>
                          <m:t>2</m:t>
                        </m:r>
                      </m:den>
                    </m:f>
                    <m:sSub>
                      <m:sSubPr>
                        <m:ctrlPr>
                          <a:rPr lang="en-US" sz="2000" i="1">
                            <a:latin typeface="Cambria Math"/>
                          </a:rPr>
                        </m:ctrlPr>
                      </m:sSubPr>
                      <m:e>
                        <m:r>
                          <a:rPr lang="en-US" sz="2000">
                            <a:latin typeface="Cambria Math"/>
                          </a:rPr>
                          <m:t> </m:t>
                        </m:r>
                        <m:r>
                          <m:rPr>
                            <m:sty m:val="p"/>
                          </m:rPr>
                          <a:rPr lang="en-US" sz="2000">
                            <a:latin typeface="Cambria Math"/>
                          </a:rPr>
                          <m:t>Σ</m:t>
                        </m:r>
                      </m:e>
                      <m:sub>
                        <m:r>
                          <a:rPr lang="en-US" sz="2000" i="1">
                            <a:latin typeface="Cambria Math"/>
                          </a:rPr>
                          <m:t>{</m:t>
                        </m:r>
                        <m:r>
                          <a:rPr lang="en-US" sz="2000" i="1">
                            <a:latin typeface="Cambria Math"/>
                          </a:rPr>
                          <m:t>𝑖</m:t>
                        </m:r>
                        <m:r>
                          <a:rPr lang="en-US" sz="2000" i="1">
                            <a:latin typeface="Cambria Math"/>
                          </a:rPr>
                          <m:t>,</m:t>
                        </m:r>
                        <m:r>
                          <a:rPr lang="en-US" sz="2000" i="1">
                            <a:latin typeface="Cambria Math"/>
                          </a:rPr>
                          <m:t>𝑗</m:t>
                        </m:r>
                        <m:r>
                          <a:rPr lang="en-US" sz="2000" i="1">
                            <a:latin typeface="Cambria Math"/>
                          </a:rPr>
                          <m:t>}</m:t>
                        </m:r>
                      </m:sub>
                    </m:sSub>
                    <m:r>
                      <a:rPr lang="en-US" sz="2000" b="0" i="1" smtClean="0">
                        <a:latin typeface="Cambria Math"/>
                      </a:rPr>
                      <m:t>1.</m:t>
                    </m:r>
                  </m:oMath>
                </a14:m>
                <a:endParaRPr lang="en-US" sz="2000" dirty="0"/>
              </a:p>
              <a:p>
                <a:pPr lvl="1"/>
                <a:r>
                  <a:rPr lang="en-US" sz="2000" dirty="0" smtClean="0"/>
                  <a:t>This is half the total number of undirected edges, </a:t>
                </a:r>
                <a14:m>
                  <m:oMath xmlns:m="http://schemas.openxmlformats.org/officeDocument/2006/math">
                    <m:r>
                      <a:rPr lang="en-US" sz="2000" i="1" dirty="0" smtClean="0">
                        <a:latin typeface="Cambria Math"/>
                      </a:rPr>
                      <m:t>½ |</m:t>
                    </m:r>
                    <m:r>
                      <a:rPr lang="en-US" sz="2000" i="1" dirty="0" smtClean="0">
                        <a:latin typeface="Cambria Math"/>
                      </a:rPr>
                      <m:t>𝐸</m:t>
                    </m:r>
                    <m:r>
                      <a:rPr lang="en-US" sz="2000" i="1" dirty="0" smtClean="0">
                        <a:latin typeface="Cambria Math"/>
                      </a:rPr>
                      <m:t>|</m:t>
                    </m:r>
                  </m:oMath>
                </a14:m>
                <a:r>
                  <a:rPr lang="en-US" sz="2000" dirty="0" smtClean="0"/>
                  <a:t>, as needed!</a:t>
                </a:r>
                <a:endParaRPr lang="en-US" sz="2000" dirty="0"/>
              </a:p>
              <a:p>
                <a:r>
                  <a:rPr lang="en-US" sz="2400" dirty="0" smtClean="0"/>
                  <a:t>Thus we have:</a:t>
                </a:r>
              </a:p>
              <a:p>
                <a:r>
                  <a:rPr lang="en-US" sz="2400" dirty="0" smtClean="0">
                    <a:solidFill>
                      <a:schemeClr val="accent2">
                        <a:lumMod val="75000"/>
                      </a:schemeClr>
                    </a:solidFill>
                  </a:rPr>
                  <a:t>Lemma 5:  </a:t>
                </a:r>
                <a:r>
                  <a:rPr lang="en-US" sz="2400" dirty="0"/>
                  <a:t>For each phase </a:t>
                </a:r>
                <a14:m>
                  <m:oMath xmlns:m="http://schemas.openxmlformats.org/officeDocument/2006/math">
                    <m:r>
                      <a:rPr lang="en-US" sz="2400" i="1">
                        <a:latin typeface="Cambria Math"/>
                      </a:rPr>
                      <m:t>𝑝h</m:t>
                    </m:r>
                    <m:r>
                      <a:rPr lang="en-US" sz="2400" i="1">
                        <a:latin typeface="Cambria Math"/>
                      </a:rPr>
                      <m:t>,</m:t>
                    </m:r>
                  </m:oMath>
                </a14:m>
                <a:r>
                  <a:rPr lang="en-US" sz="2400" dirty="0"/>
                  <a:t> the expected number of edges that are live (connect two active nodes) at the end of the phase is at most </a:t>
                </a:r>
                <a:r>
                  <a:rPr lang="en-US" sz="2400" dirty="0" smtClean="0"/>
                  <a:t>half the </a:t>
                </a:r>
                <a:r>
                  <a:rPr lang="en-US" sz="2400" dirty="0"/>
                  <a:t>number that were live at the beginning of the phase.</a:t>
                </a:r>
              </a:p>
              <a:p>
                <a:pPr lvl="1"/>
                <a:endParaRPr lang="en-US" sz="2000" dirty="0" smtClean="0"/>
              </a:p>
              <a:p>
                <a:pPr lvl="1"/>
                <a:endParaRPr lang="en-US" sz="2000" dirty="0" smtClean="0"/>
              </a:p>
              <a:p>
                <a:pPr lvl="1"/>
                <a:endParaRPr lang="en-US" sz="2000" dirty="0"/>
              </a:p>
              <a:p>
                <a:pPr lvl="1"/>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lvl="1"/>
                <a:endParaRPr lang="en-US" sz="2000" dirty="0" smtClean="0"/>
              </a:p>
              <a:p>
                <a:pPr lvl="3"/>
                <a:endParaRPr lang="en-US" sz="1600" b="0" dirty="0" smtClean="0"/>
              </a:p>
              <a:p>
                <a:pPr lvl="3"/>
                <a:endParaRPr lang="en-US" sz="1200" dirty="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152400" y="1143000"/>
                <a:ext cx="8839200" cy="5333361"/>
              </a:xfrm>
              <a:blipFill rotWithShape="1">
                <a:blip r:embed="rId3"/>
                <a:stretch>
                  <a:fillRect l="-897" t="-915" r="-276"/>
                </a:stretch>
              </a:blipFill>
            </p:spPr>
            <p:txBody>
              <a:bodyPr/>
              <a:lstStyle/>
              <a:p>
                <a:r>
                  <a:rPr lang="en-US">
                    <a:noFill/>
                  </a:rPr>
                  <a:t> </a:t>
                </a:r>
              </a:p>
            </p:txBody>
          </p:sp>
        </mc:Fallback>
      </mc:AlternateContent>
    </p:spTree>
    <p:extLst>
      <p:ext uri="{BB962C8B-B14F-4D97-AF65-F5344CB8AC3E}">
        <p14:creationId xmlns:p14="http://schemas.microsoft.com/office/powerpoint/2010/main" val="189657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4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24800" y="0"/>
            <a:ext cx="8229600" cy="1142040"/>
          </a:xfrm>
        </p:spPr>
        <p:txBody>
          <a:bodyPr/>
          <a:lstStyle/>
          <a:p>
            <a:r>
              <a:rPr lang="en-US" sz="4100" dirty="0" smtClean="0"/>
              <a:t>Termination, cont’d</a:t>
            </a:r>
            <a:endParaRPr lang="en-US" sz="4100" dirty="0"/>
          </a:p>
        </p:txBody>
      </p:sp>
      <mc:AlternateContent xmlns:mc="http://schemas.openxmlformats.org/markup-compatibility/2006" xmlns:a14="http://schemas.microsoft.com/office/drawing/2010/main">
        <mc:Choice Requires="a14">
          <p:sp>
            <p:nvSpPr>
              <p:cNvPr id="190467" name="Rectangle 3"/>
              <p:cNvSpPr>
                <a:spLocks noGrp="1" noChangeArrowheads="1"/>
              </p:cNvSpPr>
              <p:nvPr>
                <p:ph type="body" idx="1"/>
              </p:nvPr>
            </p:nvSpPr>
            <p:spPr>
              <a:xfrm>
                <a:off x="152400" y="1143000"/>
                <a:ext cx="8839200" cy="5333361"/>
              </a:xfrm>
            </p:spPr>
            <p:txBody>
              <a:bodyPr>
                <a:normAutofit/>
              </a:bodyPr>
              <a:lstStyle/>
              <a:p>
                <a:r>
                  <a:rPr lang="en-US" sz="2400" dirty="0" smtClean="0">
                    <a:solidFill>
                      <a:schemeClr val="accent2">
                        <a:lumMod val="75000"/>
                      </a:schemeClr>
                    </a:solidFill>
                  </a:rPr>
                  <a:t>Lemma 5:  </a:t>
                </a:r>
                <a:r>
                  <a:rPr lang="en-US" sz="2400" dirty="0"/>
                  <a:t>For each phase </a:t>
                </a:r>
                <a14:m>
                  <m:oMath xmlns:m="http://schemas.openxmlformats.org/officeDocument/2006/math">
                    <m:r>
                      <a:rPr lang="en-US" sz="2400" i="1">
                        <a:latin typeface="Cambria Math"/>
                      </a:rPr>
                      <m:t>𝑝h</m:t>
                    </m:r>
                    <m:r>
                      <a:rPr lang="en-US" sz="2400" i="1">
                        <a:latin typeface="Cambria Math"/>
                      </a:rPr>
                      <m:t>,</m:t>
                    </m:r>
                  </m:oMath>
                </a14:m>
                <a:r>
                  <a:rPr lang="en-US" sz="2400" dirty="0"/>
                  <a:t> the expected number of edges that are live (connect two active nodes) at the end of the phase is at most </a:t>
                </a:r>
                <a:r>
                  <a:rPr lang="en-US" sz="2400" dirty="0" smtClean="0"/>
                  <a:t>half the </a:t>
                </a:r>
                <a:r>
                  <a:rPr lang="en-US" sz="2400" dirty="0"/>
                  <a:t>number that were live </a:t>
                </a:r>
                <a:r>
                  <a:rPr lang="en-US" sz="2400" dirty="0" smtClean="0"/>
                  <a:t>before the </a:t>
                </a:r>
                <a:r>
                  <a:rPr lang="en-US" sz="2400" dirty="0"/>
                  <a:t>phase</a:t>
                </a:r>
                <a:r>
                  <a:rPr lang="en-US" sz="2400" dirty="0" smtClean="0"/>
                  <a:t>.</a:t>
                </a:r>
              </a:p>
              <a:p>
                <a:r>
                  <a:rPr lang="en-US" sz="2400" dirty="0">
                    <a:solidFill>
                      <a:schemeClr val="accent2">
                        <a:lumMod val="75000"/>
                      </a:schemeClr>
                    </a:solidFill>
                  </a:rPr>
                  <a:t>Theorem </a:t>
                </a:r>
                <a:r>
                  <a:rPr lang="en-US" sz="2400" dirty="0" smtClean="0">
                    <a:solidFill>
                      <a:schemeClr val="accent2">
                        <a:lumMod val="75000"/>
                      </a:schemeClr>
                    </a:solidFill>
                  </a:rPr>
                  <a:t>3:  </a:t>
                </a:r>
                <a:r>
                  <a:rPr lang="en-US" sz="2400" dirty="0"/>
                  <a:t>With probability at least </a:t>
                </a:r>
                <a14:m>
                  <m:oMath xmlns:m="http://schemas.openxmlformats.org/officeDocument/2006/math">
                    <m:r>
                      <a:rPr lang="en-US" sz="2400" i="1">
                        <a:latin typeface="Cambria Math"/>
                      </a:rPr>
                      <m:t>1 −</m:t>
                    </m:r>
                    <m:f>
                      <m:fPr>
                        <m:ctrlPr>
                          <a:rPr lang="en-US" sz="2400" i="1">
                            <a:latin typeface="Cambria Math"/>
                          </a:rPr>
                        </m:ctrlPr>
                      </m:fPr>
                      <m:num>
                        <m:r>
                          <a:rPr lang="en-US" sz="2400" i="1">
                            <a:latin typeface="Cambria Math"/>
                          </a:rPr>
                          <m:t>1</m:t>
                        </m:r>
                      </m:num>
                      <m:den>
                        <m:r>
                          <a:rPr lang="en-US" sz="2400" i="1">
                            <a:latin typeface="Cambria Math"/>
                          </a:rPr>
                          <m:t>𝑛</m:t>
                        </m:r>
                      </m:den>
                    </m:f>
                    <m:r>
                      <a:rPr lang="en-US" sz="2400" i="1">
                        <a:latin typeface="Cambria Math"/>
                      </a:rPr>
                      <m:t>,</m:t>
                    </m:r>
                  </m:oMath>
                </a14:m>
                <a:r>
                  <a:rPr lang="en-US" sz="2400" dirty="0"/>
                  <a:t> all nodes decide within </a:t>
                </a:r>
                <a14:m>
                  <m:oMath xmlns:m="http://schemas.openxmlformats.org/officeDocument/2006/math">
                    <m:r>
                      <a:rPr lang="en-US" sz="2400" i="1">
                        <a:latin typeface="Cambria Math"/>
                      </a:rPr>
                      <m:t>4</m:t>
                    </m:r>
                    <m:func>
                      <m:funcPr>
                        <m:ctrlPr>
                          <a:rPr lang="en-US" sz="2400" i="1">
                            <a:latin typeface="Cambria Math"/>
                          </a:rPr>
                        </m:ctrlPr>
                      </m:funcPr>
                      <m:fName>
                        <m:r>
                          <m:rPr>
                            <m:sty m:val="p"/>
                          </m:rPr>
                          <a:rPr lang="en-US" sz="2400">
                            <a:latin typeface="Cambria Math"/>
                          </a:rPr>
                          <m:t>log</m:t>
                        </m:r>
                      </m:fName>
                      <m:e>
                        <m:r>
                          <a:rPr lang="en-US" sz="2400" i="1">
                            <a:latin typeface="Cambria Math"/>
                          </a:rPr>
                          <m:t>𝑛</m:t>
                        </m:r>
                        <m:r>
                          <a:rPr lang="en-US" sz="2400" i="1">
                            <a:latin typeface="Cambria Math"/>
                          </a:rPr>
                          <m:t> </m:t>
                        </m:r>
                      </m:e>
                    </m:func>
                  </m:oMath>
                </a14:m>
                <a:r>
                  <a:rPr lang="en-US" sz="2400" dirty="0"/>
                  <a:t>phases.</a:t>
                </a:r>
              </a:p>
              <a:p>
                <a:r>
                  <a:rPr lang="en-US" sz="2400" dirty="0" smtClean="0">
                    <a:solidFill>
                      <a:schemeClr val="accent2">
                        <a:lumMod val="75000"/>
                      </a:schemeClr>
                    </a:solidFill>
                  </a:rPr>
                  <a:t>Proof sketch:</a:t>
                </a:r>
              </a:p>
              <a:p>
                <a:pPr lvl="1"/>
                <a:r>
                  <a:rPr lang="en-US" sz="2000" dirty="0" smtClean="0"/>
                  <a:t>Lemma 5 implies that the expected number of edges still live after </a:t>
                </a:r>
                <a14:m>
                  <m:oMath xmlns:m="http://schemas.openxmlformats.org/officeDocument/2006/math">
                    <m:r>
                      <a:rPr lang="en-US" sz="2000" i="1">
                        <a:latin typeface="Cambria Math"/>
                      </a:rPr>
                      <m:t>4</m:t>
                    </m:r>
                    <m:func>
                      <m:funcPr>
                        <m:ctrlPr>
                          <a:rPr lang="en-US" sz="2000" i="1">
                            <a:latin typeface="Cambria Math"/>
                          </a:rPr>
                        </m:ctrlPr>
                      </m:funcPr>
                      <m:fName>
                        <m:r>
                          <m:rPr>
                            <m:sty m:val="p"/>
                          </m:rPr>
                          <a:rPr lang="en-US" sz="2000">
                            <a:latin typeface="Cambria Math"/>
                          </a:rPr>
                          <m:t>log</m:t>
                        </m:r>
                      </m:fName>
                      <m:e>
                        <m:r>
                          <a:rPr lang="en-US" sz="2000" i="1">
                            <a:latin typeface="Cambria Math"/>
                          </a:rPr>
                          <m:t>𝑛</m:t>
                        </m:r>
                        <m:r>
                          <a:rPr lang="en-US" sz="2000" i="1">
                            <a:latin typeface="Cambria Math"/>
                          </a:rPr>
                          <m:t> </m:t>
                        </m:r>
                      </m:e>
                    </m:func>
                  </m:oMath>
                </a14:m>
                <a:r>
                  <a:rPr lang="en-US" sz="2000" dirty="0" smtClean="0"/>
                  <a:t>phases is at most </a:t>
                </a:r>
                <a14:m>
                  <m:oMath xmlns:m="http://schemas.openxmlformats.org/officeDocument/2006/math">
                    <m:f>
                      <m:fPr>
                        <m:ctrlPr>
                          <a:rPr lang="en-US" sz="2000" b="0" i="1" smtClean="0">
                            <a:latin typeface="Cambria Math"/>
                          </a:rPr>
                        </m:ctrlPr>
                      </m:fPr>
                      <m:num>
                        <m:sSup>
                          <m:sSupPr>
                            <m:ctrlPr>
                              <a:rPr lang="en-US" sz="2000" b="0" i="1" smtClean="0">
                                <a:latin typeface="Cambria Math"/>
                              </a:rPr>
                            </m:ctrlPr>
                          </m:sSupPr>
                          <m:e>
                            <m:r>
                              <a:rPr lang="en-US" sz="2000" b="0" i="1" smtClean="0">
                                <a:latin typeface="Cambria Math"/>
                              </a:rPr>
                              <m:t>𝑛</m:t>
                            </m:r>
                          </m:e>
                          <m:sup>
                            <m:r>
                              <a:rPr lang="en-US" sz="2000" b="0" i="1" smtClean="0">
                                <a:latin typeface="Cambria Math"/>
                              </a:rPr>
                              <m:t>2</m:t>
                            </m:r>
                          </m:sup>
                        </m:sSup>
                      </m:num>
                      <m:den>
                        <m:r>
                          <a:rPr lang="en-US" sz="2000" b="0" i="1" smtClean="0">
                            <a:latin typeface="Cambria Math"/>
                          </a:rPr>
                          <m:t>2</m:t>
                        </m:r>
                      </m:den>
                    </m:f>
                  </m:oMath>
                </a14:m>
                <a:r>
                  <a:rPr lang="en-US" sz="2000" dirty="0" smtClean="0"/>
                  <a:t>  </a:t>
                </a:r>
                <a14:m>
                  <m:oMath xmlns:m="http://schemas.openxmlformats.org/officeDocument/2006/math">
                    <m:r>
                      <a:rPr lang="en-US" sz="2000" b="0" i="1" smtClean="0">
                        <a:latin typeface="Cambria Math"/>
                      </a:rPr>
                      <m:t>÷</m:t>
                    </m:r>
                    <m:sSup>
                      <m:sSupPr>
                        <m:ctrlPr>
                          <a:rPr lang="en-US" sz="2000" b="0" i="1" smtClean="0">
                            <a:latin typeface="Cambria Math"/>
                          </a:rPr>
                        </m:ctrlPr>
                      </m:sSupPr>
                      <m:e>
                        <m:r>
                          <a:rPr lang="en-US" sz="2000" b="0" i="1" smtClean="0">
                            <a:latin typeface="Cambria Math"/>
                          </a:rPr>
                          <m:t>2</m:t>
                        </m:r>
                      </m:e>
                      <m:sup>
                        <m:r>
                          <a:rPr lang="en-US" sz="2000" b="0" i="1" smtClean="0">
                            <a:latin typeface="Cambria Math"/>
                          </a:rPr>
                          <m:t>4</m:t>
                        </m:r>
                        <m:func>
                          <m:funcPr>
                            <m:ctrlPr>
                              <a:rPr lang="en-US" sz="2000" b="0" i="1" smtClean="0">
                                <a:latin typeface="Cambria Math"/>
                              </a:rPr>
                            </m:ctrlPr>
                          </m:funcPr>
                          <m:fName>
                            <m:r>
                              <m:rPr>
                                <m:sty m:val="p"/>
                              </m:rPr>
                              <a:rPr lang="en-US" sz="2000" b="0" i="0" smtClean="0">
                                <a:latin typeface="Cambria Math"/>
                              </a:rPr>
                              <m:t>log</m:t>
                            </m:r>
                          </m:fName>
                          <m:e>
                            <m:r>
                              <a:rPr lang="en-US" sz="2000" b="0" i="1" smtClean="0">
                                <a:latin typeface="Cambria Math"/>
                              </a:rPr>
                              <m:t>𝑛</m:t>
                            </m:r>
                          </m:e>
                        </m:func>
                      </m:sup>
                    </m:sSup>
                    <m:r>
                      <a:rPr lang="en-US" sz="2000" b="0" i="1" smtClean="0">
                        <a:latin typeface="Cambria Math"/>
                      </a:rPr>
                      <m:t>=</m:t>
                    </m:r>
                    <m:f>
                      <m:fPr>
                        <m:ctrlPr>
                          <a:rPr lang="en-US" sz="2000" b="0" i="1" smtClean="0">
                            <a:latin typeface="Cambria Math"/>
                          </a:rPr>
                        </m:ctrlPr>
                      </m:fPr>
                      <m:num>
                        <m:r>
                          <a:rPr lang="en-US" sz="2000" b="0" i="1" smtClean="0">
                            <a:latin typeface="Cambria Math"/>
                          </a:rPr>
                          <m:t>1</m:t>
                        </m:r>
                      </m:num>
                      <m:den>
                        <m:sSup>
                          <m:sSupPr>
                            <m:ctrlPr>
                              <a:rPr lang="en-US" sz="2000" b="0" i="1" smtClean="0">
                                <a:latin typeface="Cambria Math"/>
                              </a:rPr>
                            </m:ctrlPr>
                          </m:sSupPr>
                          <m:e>
                            <m:r>
                              <a:rPr lang="en-US" sz="2000" b="0" i="1" smtClean="0">
                                <a:latin typeface="Cambria Math"/>
                              </a:rPr>
                              <m:t>2</m:t>
                            </m:r>
                            <m:r>
                              <a:rPr lang="en-US" sz="2000" b="0" i="1" smtClean="0">
                                <a:latin typeface="Cambria Math"/>
                              </a:rPr>
                              <m:t>𝑛</m:t>
                            </m:r>
                          </m:e>
                          <m:sup>
                            <m:r>
                              <a:rPr lang="en-US" sz="2000" b="0" i="1" smtClean="0">
                                <a:latin typeface="Cambria Math"/>
                              </a:rPr>
                              <m:t>2</m:t>
                            </m:r>
                          </m:sup>
                        </m:sSup>
                      </m:den>
                    </m:f>
                    <m:r>
                      <a:rPr lang="en-US" sz="2000" b="0" i="1" smtClean="0">
                        <a:latin typeface="Cambria Math"/>
                      </a:rPr>
                      <m:t>.</m:t>
                    </m:r>
                  </m:oMath>
                </a14:m>
                <a:endParaRPr lang="en-US" sz="2000" b="0" dirty="0" smtClean="0"/>
              </a:p>
              <a:p>
                <a:pPr lvl="1"/>
                <a:r>
                  <a:rPr lang="en-US" sz="2000" dirty="0" smtClean="0"/>
                  <a:t>Then the probability that </a:t>
                </a:r>
                <a:r>
                  <a:rPr lang="en-US" sz="2000" i="1" dirty="0" smtClean="0"/>
                  <a:t>any</a:t>
                </a:r>
                <a:r>
                  <a:rPr lang="en-US" sz="2000" dirty="0" smtClean="0"/>
                  <a:t> edges remain live is  </a:t>
                </a:r>
                <a14:m>
                  <m:oMath xmlns:m="http://schemas.openxmlformats.org/officeDocument/2006/math">
                    <m:r>
                      <a:rPr lang="en-US" sz="2000" b="0" i="1" smtClean="0">
                        <a:latin typeface="Cambria Math"/>
                      </a:rPr>
                      <m:t>≤</m:t>
                    </m:r>
                    <m:f>
                      <m:fPr>
                        <m:ctrlPr>
                          <a:rPr lang="en-US" sz="2000" i="1">
                            <a:latin typeface="Cambria Math"/>
                          </a:rPr>
                        </m:ctrlPr>
                      </m:fPr>
                      <m:num>
                        <m:r>
                          <a:rPr lang="en-US" sz="2000" i="1">
                            <a:latin typeface="Cambria Math"/>
                          </a:rPr>
                          <m:t>1</m:t>
                        </m:r>
                      </m:num>
                      <m:den>
                        <m:sSup>
                          <m:sSupPr>
                            <m:ctrlPr>
                              <a:rPr lang="en-US" sz="2000" i="1">
                                <a:latin typeface="Cambria Math"/>
                              </a:rPr>
                            </m:ctrlPr>
                          </m:sSupPr>
                          <m:e>
                            <m:r>
                              <a:rPr lang="en-US" sz="2000" b="0" i="1" smtClean="0">
                                <a:latin typeface="Cambria Math"/>
                              </a:rPr>
                              <m:t>2</m:t>
                            </m:r>
                            <m:r>
                              <a:rPr lang="en-US" sz="2000" i="1">
                                <a:latin typeface="Cambria Math"/>
                              </a:rPr>
                              <m:t>𝑛</m:t>
                            </m:r>
                          </m:e>
                          <m:sup>
                            <m:r>
                              <a:rPr lang="en-US" sz="2000" i="1">
                                <a:latin typeface="Cambria Math"/>
                              </a:rPr>
                              <m:t>2</m:t>
                            </m:r>
                          </m:sup>
                        </m:sSup>
                      </m:den>
                    </m:f>
                  </m:oMath>
                </a14:m>
                <a:r>
                  <a:rPr lang="en-US" sz="2000" dirty="0" smtClean="0"/>
                  <a:t>  (by Markov).</a:t>
                </a:r>
              </a:p>
              <a:p>
                <a:pPr lvl="1"/>
                <a:r>
                  <a:rPr lang="en-US" sz="2000" dirty="0" smtClean="0"/>
                  <a:t>The probability that</a:t>
                </a:r>
                <a:r>
                  <a:rPr lang="en-US" sz="2000" dirty="0"/>
                  <a:t> </a:t>
                </a:r>
                <a:r>
                  <a:rPr lang="en-US" sz="2000" dirty="0" smtClean="0"/>
                  <a:t>the algorithm doesn’t terminate </a:t>
                </a:r>
                <a:r>
                  <a:rPr lang="en-US" sz="2000" dirty="0"/>
                  <a:t>within </a:t>
                </a:r>
                <a14:m>
                  <m:oMath xmlns:m="http://schemas.openxmlformats.org/officeDocument/2006/math">
                    <m:r>
                      <a:rPr lang="en-US" sz="2000" i="1">
                        <a:latin typeface="Cambria Math"/>
                      </a:rPr>
                      <m:t>4</m:t>
                    </m:r>
                    <m:func>
                      <m:funcPr>
                        <m:ctrlPr>
                          <a:rPr lang="en-US" sz="2000" i="1">
                            <a:latin typeface="Cambria Math"/>
                          </a:rPr>
                        </m:ctrlPr>
                      </m:funcPr>
                      <m:fName>
                        <m:r>
                          <m:rPr>
                            <m:sty m:val="p"/>
                          </m:rPr>
                          <a:rPr lang="en-US" sz="2000">
                            <a:latin typeface="Cambria Math"/>
                          </a:rPr>
                          <m:t>log</m:t>
                        </m:r>
                      </m:fName>
                      <m:e>
                        <m:r>
                          <a:rPr lang="en-US" sz="2000" i="1">
                            <a:latin typeface="Cambria Math"/>
                          </a:rPr>
                          <m:t>𝑛</m:t>
                        </m:r>
                        <m:r>
                          <a:rPr lang="en-US" sz="2000" i="1">
                            <a:latin typeface="Cambria Math"/>
                          </a:rPr>
                          <m:t> </m:t>
                        </m:r>
                      </m:e>
                    </m:func>
                  </m:oMath>
                </a14:m>
                <a:r>
                  <a:rPr lang="en-US" sz="2000" dirty="0" smtClean="0"/>
                  <a:t>phases </a:t>
                </a:r>
                <a14:m>
                  <m:oMath xmlns:m="http://schemas.openxmlformats.org/officeDocument/2006/math">
                    <m:r>
                      <a:rPr lang="en-US" sz="2000" b="0" i="1" smtClean="0">
                        <a:latin typeface="Cambria Math"/>
                      </a:rPr>
                      <m:t>≤</m:t>
                    </m:r>
                    <m:f>
                      <m:fPr>
                        <m:ctrlPr>
                          <a:rPr lang="en-US" sz="2000" i="1">
                            <a:latin typeface="Cambria Math"/>
                          </a:rPr>
                        </m:ctrlPr>
                      </m:fPr>
                      <m:num>
                        <m:r>
                          <a:rPr lang="en-US" sz="2000" i="1">
                            <a:latin typeface="Cambria Math"/>
                          </a:rPr>
                          <m:t>1</m:t>
                        </m:r>
                      </m:num>
                      <m:den>
                        <m:sSup>
                          <m:sSupPr>
                            <m:ctrlPr>
                              <a:rPr lang="en-US" sz="2000" i="1">
                                <a:latin typeface="Cambria Math"/>
                              </a:rPr>
                            </m:ctrlPr>
                          </m:sSupPr>
                          <m:e>
                            <m:r>
                              <a:rPr lang="en-US" sz="2000" i="1">
                                <a:latin typeface="Cambria Math"/>
                              </a:rPr>
                              <m:t>2</m:t>
                            </m:r>
                            <m:r>
                              <a:rPr lang="en-US" sz="2000" i="1">
                                <a:latin typeface="Cambria Math"/>
                              </a:rPr>
                              <m:t>𝑛</m:t>
                            </m:r>
                          </m:e>
                          <m:sup>
                            <m:r>
                              <a:rPr lang="en-US" sz="2000" i="1">
                                <a:latin typeface="Cambria Math"/>
                              </a:rPr>
                              <m:t>2</m:t>
                            </m:r>
                          </m:sup>
                        </m:sSup>
                      </m:den>
                    </m:f>
                    <m:r>
                      <a:rPr lang="en-US" sz="2000" b="0" i="1" smtClean="0">
                        <a:latin typeface="Cambria Math"/>
                      </a:rPr>
                      <m:t>+</m:t>
                    </m:r>
                    <m:f>
                      <m:fPr>
                        <m:ctrlPr>
                          <a:rPr lang="en-US" sz="2000" i="1">
                            <a:latin typeface="Cambria Math"/>
                          </a:rPr>
                        </m:ctrlPr>
                      </m:fPr>
                      <m:num>
                        <m:r>
                          <a:rPr lang="en-US" sz="2000" b="0" i="1" smtClean="0">
                            <a:latin typeface="Cambria Math"/>
                          </a:rPr>
                          <m:t>1</m:t>
                        </m:r>
                      </m:num>
                      <m:den>
                        <m:sSup>
                          <m:sSupPr>
                            <m:ctrlPr>
                              <a:rPr lang="en-US" sz="2000" i="1">
                                <a:latin typeface="Cambria Math"/>
                              </a:rPr>
                            </m:ctrlPr>
                          </m:sSupPr>
                          <m:e>
                            <m:r>
                              <a:rPr lang="en-US" sz="2000" i="1">
                                <a:latin typeface="Cambria Math"/>
                              </a:rPr>
                              <m:t>𝑛</m:t>
                            </m:r>
                          </m:e>
                          <m:sup>
                            <m:r>
                              <a:rPr lang="en-US" sz="2000" i="1">
                                <a:latin typeface="Cambria Math"/>
                              </a:rPr>
                              <m:t>2</m:t>
                            </m:r>
                          </m:sup>
                        </m:sSup>
                      </m:den>
                    </m:f>
                    <m:r>
                      <a:rPr lang="en-US" sz="2000">
                        <a:latin typeface="Cambria Math"/>
                      </a:rPr>
                      <m:t>&lt;</m:t>
                    </m:r>
                    <m:f>
                      <m:fPr>
                        <m:ctrlPr>
                          <a:rPr lang="en-US" sz="2000" i="1">
                            <a:latin typeface="Cambria Math"/>
                          </a:rPr>
                        </m:ctrlPr>
                      </m:fPr>
                      <m:num>
                        <m:r>
                          <a:rPr lang="en-US" sz="2000">
                            <a:latin typeface="Cambria Math"/>
                          </a:rPr>
                          <m:t>1</m:t>
                        </m:r>
                      </m:num>
                      <m:den>
                        <m:r>
                          <m:rPr>
                            <m:sty m:val="p"/>
                          </m:rPr>
                          <a:rPr lang="en-US" sz="2000">
                            <a:latin typeface="Cambria Math"/>
                          </a:rPr>
                          <m:t>n</m:t>
                        </m:r>
                      </m:den>
                    </m:f>
                    <m:r>
                      <a:rPr lang="en-US" sz="2000" b="0" i="0" smtClean="0">
                        <a:latin typeface="Cambria Math"/>
                      </a:rPr>
                      <m:t>.</m:t>
                    </m:r>
                  </m:oMath>
                </a14:m>
                <a:endParaRPr lang="en-US" sz="2000" dirty="0" smtClean="0"/>
              </a:p>
            </p:txBody>
          </p:sp>
        </mc:Choice>
        <mc:Fallback xmlns="">
          <p:sp>
            <p:nvSpPr>
              <p:cNvPr id="190467" name="Rectangle 3"/>
              <p:cNvSpPr>
                <a:spLocks noGrp="1" noRot="1" noChangeAspect="1" noMove="1" noResize="1" noEditPoints="1" noAdjustHandles="1" noChangeArrowheads="1" noChangeShapeType="1" noTextEdit="1"/>
              </p:cNvSpPr>
              <p:nvPr>
                <p:ph type="body" idx="1"/>
              </p:nvPr>
            </p:nvSpPr>
            <p:spPr>
              <a:xfrm>
                <a:off x="152400" y="1143000"/>
                <a:ext cx="8839200" cy="5333361"/>
              </a:xfrm>
              <a:blipFill rotWithShape="1">
                <a:blip r:embed="rId3"/>
                <a:stretch>
                  <a:fillRect l="-897" t="-915"/>
                </a:stretch>
              </a:blipFill>
            </p:spPr>
            <p:txBody>
              <a:bodyPr/>
              <a:lstStyle/>
              <a:p>
                <a:r>
                  <a:rPr lang="en-US">
                    <a:noFill/>
                  </a:rPr>
                  <a:t> </a:t>
                </a:r>
              </a:p>
            </p:txBody>
          </p:sp>
        </mc:Fallback>
      </mc:AlternateContent>
    </p:spTree>
    <p:extLst>
      <p:ext uri="{BB962C8B-B14F-4D97-AF65-F5344CB8AC3E}">
        <p14:creationId xmlns:p14="http://schemas.microsoft.com/office/powerpoint/2010/main" val="21266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4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Next time</a:t>
            </a:r>
          </a:p>
        </p:txBody>
      </p:sp>
      <p:sp>
        <p:nvSpPr>
          <p:cNvPr id="175107" name="Rectangle 3"/>
          <p:cNvSpPr>
            <a:spLocks noGrp="1" noChangeArrowheads="1"/>
          </p:cNvSpPr>
          <p:nvPr>
            <p:ph type="body" idx="1"/>
          </p:nvPr>
        </p:nvSpPr>
        <p:spPr>
          <a:xfrm>
            <a:off x="381600" y="1600009"/>
            <a:ext cx="8534880" cy="4879232"/>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Maximal Independent Sets, continued</a:t>
            </a:r>
          </a:p>
          <a:p>
            <a:pPr marL="391686"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Graph coloring</a:t>
            </a:r>
            <a:endParaRPr lang="en-US" dirty="0"/>
          </a:p>
          <a:p>
            <a:pPr marL="391686"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Reading:  </a:t>
            </a:r>
            <a:endParaRPr lang="en-US" dirty="0" smtClean="0"/>
          </a:p>
          <a:p>
            <a:pPr marL="791736" lvl="1"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solidFill>
                  <a:schemeClr val="accent3">
                    <a:lumMod val="50000"/>
                  </a:schemeClr>
                </a:solidFill>
              </a:rPr>
              <a:t>Peleg book, Chapters 7 and 8  </a:t>
            </a:r>
          </a:p>
          <a:p>
            <a:pPr marL="791736" lvl="1"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solidFill>
                  <a:schemeClr val="accent3">
                    <a:lumMod val="50000"/>
                  </a:schemeClr>
                </a:solidFill>
              </a:rPr>
              <a:t>Cole-</a:t>
            </a:r>
            <a:r>
              <a:rPr lang="en-US" dirty="0" err="1" smtClean="0">
                <a:solidFill>
                  <a:schemeClr val="accent3">
                    <a:lumMod val="50000"/>
                  </a:schemeClr>
                </a:solidFill>
              </a:rPr>
              <a:t>Vishkin</a:t>
            </a:r>
            <a:r>
              <a:rPr lang="en-US" dirty="0" smtClean="0">
                <a:solidFill>
                  <a:schemeClr val="accent3">
                    <a:lumMod val="50000"/>
                  </a:schemeClr>
                </a:solidFill>
              </a:rPr>
              <a:t> paper</a:t>
            </a:r>
            <a:r>
              <a:rPr lang="en-US" dirty="0">
                <a:solidFill>
                  <a:schemeClr val="accent3">
                    <a:lumMod val="50000"/>
                  </a:schemeClr>
                </a:solidFill>
              </a:rPr>
              <a:t> </a:t>
            </a:r>
            <a:r>
              <a:rPr lang="en-US" dirty="0" smtClean="0">
                <a:solidFill>
                  <a:schemeClr val="accent3">
                    <a:lumMod val="50000"/>
                  </a:schemeClr>
                </a:solidFill>
              </a:rPr>
              <a:t>(optional)</a:t>
            </a:r>
          </a:p>
          <a:p>
            <a:pPr marL="791736" lvl="1"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solidFill>
                  <a:schemeClr val="accent3">
                    <a:lumMod val="50000"/>
                  </a:schemeClr>
                </a:solidFill>
              </a:rPr>
              <a:t>Linial</a:t>
            </a:r>
            <a:r>
              <a:rPr lang="en-US" dirty="0" smtClean="0">
                <a:solidFill>
                  <a:schemeClr val="accent3">
                    <a:lumMod val="50000"/>
                  </a:schemeClr>
                </a:solidFill>
              </a:rPr>
              <a:t> paper </a:t>
            </a:r>
            <a:r>
              <a:rPr lang="en-US" smtClean="0">
                <a:solidFill>
                  <a:schemeClr val="accent3">
                    <a:lumMod val="50000"/>
                  </a:schemeClr>
                </a:solidFill>
              </a:rPr>
              <a:t>(optional)</a:t>
            </a:r>
            <a:endParaRPr lang="en-US" dirty="0">
              <a:solidFill>
                <a:schemeClr val="accent3">
                  <a:lumMod val="50000"/>
                </a:schemeClr>
              </a:solidFill>
            </a:endParaRPr>
          </a:p>
          <a:p>
            <a:pPr marL="391686" indent="-293764" defTabSz="414726">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extLst>
      <p:ext uri="{BB962C8B-B14F-4D97-AF65-F5344CB8AC3E}">
        <p14:creationId xmlns:p14="http://schemas.microsoft.com/office/powerpoint/2010/main" val="8974906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Shortest paths</a:t>
            </a:r>
          </a:p>
        </p:txBody>
      </p:sp>
      <p:sp>
        <p:nvSpPr>
          <p:cNvPr id="32770" name="Oval 2"/>
          <p:cNvSpPr>
            <a:spLocks noChangeArrowheads="1"/>
          </p:cNvSpPr>
          <p:nvPr/>
        </p:nvSpPr>
        <p:spPr bwMode="auto">
          <a:xfrm>
            <a:off x="2376000" y="1975887"/>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1</a:t>
            </a:r>
          </a:p>
        </p:txBody>
      </p:sp>
      <p:sp>
        <p:nvSpPr>
          <p:cNvPr id="32771" name="Oval 3"/>
          <p:cNvSpPr>
            <a:spLocks noChangeArrowheads="1"/>
          </p:cNvSpPr>
          <p:nvPr/>
        </p:nvSpPr>
        <p:spPr bwMode="auto">
          <a:xfrm>
            <a:off x="6523200" y="2816936"/>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5</a:t>
            </a:r>
          </a:p>
        </p:txBody>
      </p:sp>
      <p:sp>
        <p:nvSpPr>
          <p:cNvPr id="32772" name="Oval 4"/>
          <p:cNvSpPr>
            <a:spLocks noChangeArrowheads="1"/>
          </p:cNvSpPr>
          <p:nvPr/>
        </p:nvSpPr>
        <p:spPr bwMode="auto">
          <a:xfrm>
            <a:off x="4242240" y="3427560"/>
            <a:ext cx="829440" cy="829527"/>
          </a:xfrm>
          <a:prstGeom prst="ellipse">
            <a:avLst/>
          </a:prstGeom>
          <a:noFill/>
          <a:ln w="12816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8772" tIns="97957" rIns="138772" bIns="97957" anchor="ctr" anchorCtr="1"/>
          <a:lstStyle/>
          <a:p>
            <a:pPr algn="ctr">
              <a:tabLst>
                <a:tab pos="656650" algn="l"/>
              </a:tabLst>
            </a:pPr>
            <a:r>
              <a:rPr lang="en-US" sz="2900">
                <a:solidFill>
                  <a:srgbClr val="000000"/>
                </a:solidFill>
              </a:rPr>
              <a:t>4</a:t>
            </a:r>
          </a:p>
        </p:txBody>
      </p:sp>
      <p:sp>
        <p:nvSpPr>
          <p:cNvPr id="32773" name="Oval 5"/>
          <p:cNvSpPr>
            <a:spLocks noChangeArrowheads="1"/>
          </p:cNvSpPr>
          <p:nvPr/>
        </p:nvSpPr>
        <p:spPr bwMode="auto">
          <a:xfrm>
            <a:off x="2376000" y="3842323"/>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3</a:t>
            </a:r>
          </a:p>
        </p:txBody>
      </p:sp>
      <p:sp>
        <p:nvSpPr>
          <p:cNvPr id="32774" name="Oval 6"/>
          <p:cNvSpPr>
            <a:spLocks noChangeArrowheads="1"/>
          </p:cNvSpPr>
          <p:nvPr/>
        </p:nvSpPr>
        <p:spPr bwMode="auto">
          <a:xfrm>
            <a:off x="4658400" y="1768506"/>
            <a:ext cx="82800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2</a:t>
            </a:r>
          </a:p>
        </p:txBody>
      </p:sp>
      <p:sp>
        <p:nvSpPr>
          <p:cNvPr id="32775" name="Line 7"/>
          <p:cNvSpPr>
            <a:spLocks noChangeShapeType="1"/>
          </p:cNvSpPr>
          <p:nvPr/>
        </p:nvSpPr>
        <p:spPr bwMode="auto">
          <a:xfrm flipV="1">
            <a:off x="5071680" y="3426121"/>
            <a:ext cx="1451520" cy="41764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76" name="Line 8"/>
          <p:cNvSpPr>
            <a:spLocks noChangeShapeType="1"/>
          </p:cNvSpPr>
          <p:nvPr/>
        </p:nvSpPr>
        <p:spPr bwMode="auto">
          <a:xfrm flipH="1">
            <a:off x="3204001" y="2183269"/>
            <a:ext cx="14544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77" name="Line 9"/>
          <p:cNvSpPr>
            <a:spLocks noChangeShapeType="1"/>
          </p:cNvSpPr>
          <p:nvPr/>
        </p:nvSpPr>
        <p:spPr bwMode="auto">
          <a:xfrm flipH="1" flipV="1">
            <a:off x="5484961" y="2389212"/>
            <a:ext cx="103968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78" name="Line 10"/>
          <p:cNvSpPr>
            <a:spLocks noChangeShapeType="1"/>
          </p:cNvSpPr>
          <p:nvPr/>
        </p:nvSpPr>
        <p:spPr bwMode="auto">
          <a:xfrm>
            <a:off x="5486400" y="2183269"/>
            <a:ext cx="12441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79" name="Line 11"/>
          <p:cNvSpPr>
            <a:spLocks noChangeShapeType="1"/>
          </p:cNvSpPr>
          <p:nvPr/>
        </p:nvSpPr>
        <p:spPr bwMode="auto">
          <a:xfrm flipV="1">
            <a:off x="2648161" y="2803975"/>
            <a:ext cx="1440" cy="103978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80" name="Line 12"/>
          <p:cNvSpPr>
            <a:spLocks noChangeShapeType="1"/>
          </p:cNvSpPr>
          <p:nvPr/>
        </p:nvSpPr>
        <p:spPr bwMode="auto">
          <a:xfrm>
            <a:off x="3172320" y="2564910"/>
            <a:ext cx="1036800" cy="1036909"/>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81" name="Line 13"/>
          <p:cNvSpPr>
            <a:spLocks noChangeShapeType="1"/>
          </p:cNvSpPr>
          <p:nvPr/>
        </p:nvSpPr>
        <p:spPr bwMode="auto">
          <a:xfrm flipH="1">
            <a:off x="4753441" y="2598033"/>
            <a:ext cx="2102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82" name="Oval 14"/>
          <p:cNvSpPr>
            <a:spLocks noChangeArrowheads="1"/>
          </p:cNvSpPr>
          <p:nvPr/>
        </p:nvSpPr>
        <p:spPr bwMode="auto">
          <a:xfrm>
            <a:off x="3620160" y="5086614"/>
            <a:ext cx="829440" cy="829527"/>
          </a:xfrm>
          <a:prstGeom prst="ellipse">
            <a:avLst/>
          </a:prstGeom>
          <a:noFill/>
          <a:ln w="18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900">
                <a:solidFill>
                  <a:srgbClr val="000000"/>
                </a:solidFill>
              </a:rPr>
              <a:t>6</a:t>
            </a:r>
          </a:p>
        </p:txBody>
      </p:sp>
      <p:sp>
        <p:nvSpPr>
          <p:cNvPr id="32783" name="Line 15"/>
          <p:cNvSpPr>
            <a:spLocks noChangeShapeType="1"/>
          </p:cNvSpPr>
          <p:nvPr/>
        </p:nvSpPr>
        <p:spPr bwMode="auto">
          <a:xfrm>
            <a:off x="2931840" y="2805414"/>
            <a:ext cx="1440" cy="103690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84" name="Line 16"/>
          <p:cNvSpPr>
            <a:spLocks noChangeShapeType="1"/>
          </p:cNvSpPr>
          <p:nvPr/>
        </p:nvSpPr>
        <p:spPr bwMode="auto">
          <a:xfrm flipH="1">
            <a:off x="4448161" y="3634942"/>
            <a:ext cx="2283840" cy="165905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32785" name="Line 17"/>
          <p:cNvSpPr>
            <a:spLocks noChangeShapeType="1"/>
          </p:cNvSpPr>
          <p:nvPr/>
        </p:nvSpPr>
        <p:spPr bwMode="auto">
          <a:xfrm flipH="1" flipV="1">
            <a:off x="2996641" y="4670411"/>
            <a:ext cx="6249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32786" name="Text Box 18"/>
              <p:cNvSpPr txBox="1">
                <a:spLocks noChangeArrowheads="1"/>
              </p:cNvSpPr>
              <p:nvPr/>
            </p:nvSpPr>
            <p:spPr bwMode="auto">
              <a:xfrm>
                <a:off x="5217121" y="1539522"/>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2786" name="Text Box 18"/>
              <p:cNvSpPr txBox="1">
                <a:spLocks noRot="1" noChangeAspect="1" noMove="1" noResize="1" noEditPoints="1" noAdjustHandles="1" noChangeArrowheads="1" noChangeShapeType="1" noTextEdit="1"/>
              </p:cNvSpPr>
              <p:nvPr/>
            </p:nvSpPr>
            <p:spPr bwMode="auto">
              <a:xfrm>
                <a:off x="5217121" y="1539522"/>
                <a:ext cx="273600" cy="580380"/>
              </a:xfrm>
              <a:prstGeom prst="rect">
                <a:avLst/>
              </a:prstGeom>
              <a:blipFill rotWithShape="1">
                <a:blip r:embed="rId3"/>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2787" name="Text Box 19"/>
          <p:cNvSpPr txBox="1">
            <a:spLocks noChangeArrowheads="1"/>
          </p:cNvSpPr>
          <p:nvPr/>
        </p:nvSpPr>
        <p:spPr bwMode="auto">
          <a:xfrm>
            <a:off x="3886560" y="3734313"/>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solidFill>
                  <a:srgbClr val="0000FF"/>
                </a:solidFill>
              </a:rPr>
              <a:t>0</a:t>
            </a:r>
          </a:p>
        </p:txBody>
      </p:sp>
      <p:sp>
        <p:nvSpPr>
          <p:cNvPr id="32788" name="Text Box 20"/>
          <p:cNvSpPr txBox="1">
            <a:spLocks noChangeArrowheads="1"/>
          </p:cNvSpPr>
          <p:nvPr/>
        </p:nvSpPr>
        <p:spPr bwMode="auto">
          <a:xfrm>
            <a:off x="3939841" y="1821792"/>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7</a:t>
            </a:r>
          </a:p>
        </p:txBody>
      </p:sp>
      <p:sp>
        <p:nvSpPr>
          <p:cNvPr id="32789" name="Text Box 21"/>
          <p:cNvSpPr txBox="1">
            <a:spLocks noChangeArrowheads="1"/>
          </p:cNvSpPr>
          <p:nvPr/>
        </p:nvSpPr>
        <p:spPr bwMode="auto">
          <a:xfrm>
            <a:off x="2931841" y="3112168"/>
            <a:ext cx="38448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8</a:t>
            </a:r>
          </a:p>
        </p:txBody>
      </p:sp>
      <p:sp>
        <p:nvSpPr>
          <p:cNvPr id="32790" name="Text Box 22"/>
          <p:cNvSpPr txBox="1">
            <a:spLocks noChangeArrowheads="1"/>
          </p:cNvSpPr>
          <p:nvPr/>
        </p:nvSpPr>
        <p:spPr bwMode="auto">
          <a:xfrm>
            <a:off x="2280961" y="3318109"/>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6</a:t>
            </a:r>
          </a:p>
        </p:txBody>
      </p:sp>
      <p:sp>
        <p:nvSpPr>
          <p:cNvPr id="32791" name="Text Box 23"/>
          <p:cNvSpPr txBox="1">
            <a:spLocks noChangeArrowheads="1"/>
          </p:cNvSpPr>
          <p:nvPr/>
        </p:nvSpPr>
        <p:spPr bwMode="auto">
          <a:xfrm>
            <a:off x="5467680" y="4432786"/>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4</a:t>
            </a:r>
          </a:p>
        </p:txBody>
      </p:sp>
      <p:sp>
        <p:nvSpPr>
          <p:cNvPr id="32792" name="Text Box 24"/>
          <p:cNvSpPr txBox="1">
            <a:spLocks noChangeArrowheads="1"/>
          </p:cNvSpPr>
          <p:nvPr/>
        </p:nvSpPr>
        <p:spPr bwMode="auto">
          <a:xfrm>
            <a:off x="3074400" y="5011727"/>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3</a:t>
            </a:r>
          </a:p>
        </p:txBody>
      </p:sp>
      <p:sp>
        <p:nvSpPr>
          <p:cNvPr id="32793" name="Text Box 25"/>
          <p:cNvSpPr txBox="1">
            <a:spLocks noChangeArrowheads="1"/>
          </p:cNvSpPr>
          <p:nvPr/>
        </p:nvSpPr>
        <p:spPr bwMode="auto">
          <a:xfrm>
            <a:off x="3918240" y="4452948"/>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9</a:t>
            </a:r>
          </a:p>
        </p:txBody>
      </p:sp>
      <p:sp>
        <p:nvSpPr>
          <p:cNvPr id="32794" name="Text Box 26"/>
          <p:cNvSpPr txBox="1">
            <a:spLocks noChangeArrowheads="1"/>
          </p:cNvSpPr>
          <p:nvPr/>
        </p:nvSpPr>
        <p:spPr bwMode="auto">
          <a:xfrm>
            <a:off x="5312160" y="3668066"/>
            <a:ext cx="38448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2</a:t>
            </a:r>
          </a:p>
        </p:txBody>
      </p:sp>
      <p:sp>
        <p:nvSpPr>
          <p:cNvPr id="32795" name="Text Box 27"/>
          <p:cNvSpPr txBox="1">
            <a:spLocks noChangeArrowheads="1"/>
          </p:cNvSpPr>
          <p:nvPr/>
        </p:nvSpPr>
        <p:spPr bwMode="auto">
          <a:xfrm>
            <a:off x="4857120" y="2695963"/>
            <a:ext cx="38448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5</a:t>
            </a:r>
          </a:p>
        </p:txBody>
      </p:sp>
      <p:sp>
        <p:nvSpPr>
          <p:cNvPr id="32796" name="Text Box 28"/>
          <p:cNvSpPr txBox="1">
            <a:spLocks noChangeArrowheads="1"/>
          </p:cNvSpPr>
          <p:nvPr/>
        </p:nvSpPr>
        <p:spPr bwMode="auto">
          <a:xfrm>
            <a:off x="3761280" y="2806855"/>
            <a:ext cx="547200" cy="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11</a:t>
            </a:r>
          </a:p>
        </p:txBody>
      </p:sp>
      <p:sp>
        <p:nvSpPr>
          <p:cNvPr id="32797" name="Text Box 29"/>
          <p:cNvSpPr txBox="1">
            <a:spLocks noChangeArrowheads="1"/>
          </p:cNvSpPr>
          <p:nvPr/>
        </p:nvSpPr>
        <p:spPr bwMode="auto">
          <a:xfrm>
            <a:off x="6042241" y="2140065"/>
            <a:ext cx="56880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10</a:t>
            </a:r>
          </a:p>
        </p:txBody>
      </p:sp>
      <p:sp>
        <p:nvSpPr>
          <p:cNvPr id="32798" name="Text Box 30"/>
          <p:cNvSpPr txBox="1">
            <a:spLocks noChangeArrowheads="1"/>
          </p:cNvSpPr>
          <p:nvPr/>
        </p:nvSpPr>
        <p:spPr bwMode="auto">
          <a:xfrm>
            <a:off x="5836321" y="2695963"/>
            <a:ext cx="383040" cy="557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94" tIns="48978"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900"/>
              <a:t>1</a:t>
            </a:r>
          </a:p>
        </p:txBody>
      </p:sp>
      <p:sp>
        <p:nvSpPr>
          <p:cNvPr id="32799" name="Line 31"/>
          <p:cNvSpPr>
            <a:spLocks noChangeShapeType="1"/>
          </p:cNvSpPr>
          <p:nvPr/>
        </p:nvSpPr>
        <p:spPr bwMode="auto">
          <a:xfrm flipV="1">
            <a:off x="4115521" y="4255648"/>
            <a:ext cx="413280" cy="83240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32800" name="Text Box 32"/>
              <p:cNvSpPr txBox="1">
                <a:spLocks noChangeArrowheads="1"/>
              </p:cNvSpPr>
              <p:nvPr/>
            </p:nvSpPr>
            <p:spPr bwMode="auto">
              <a:xfrm>
                <a:off x="1984320" y="2029174"/>
                <a:ext cx="31824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2800" name="Text Box 32"/>
              <p:cNvSpPr txBox="1">
                <a:spLocks noRot="1" noChangeAspect="1" noMove="1" noResize="1" noEditPoints="1" noAdjustHandles="1" noChangeArrowheads="1" noChangeShapeType="1" noTextEdit="1"/>
              </p:cNvSpPr>
              <p:nvPr/>
            </p:nvSpPr>
            <p:spPr bwMode="auto">
              <a:xfrm>
                <a:off x="1984320" y="2029174"/>
                <a:ext cx="318240" cy="580380"/>
              </a:xfrm>
              <a:prstGeom prst="rect">
                <a:avLst/>
              </a:prstGeom>
              <a:blipFill rotWithShape="1">
                <a:blip r:embed="rId4"/>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01" name="Text Box 33"/>
              <p:cNvSpPr txBox="1">
                <a:spLocks noChangeArrowheads="1"/>
              </p:cNvSpPr>
              <p:nvPr/>
            </p:nvSpPr>
            <p:spPr bwMode="auto">
              <a:xfrm>
                <a:off x="4334400" y="5656914"/>
                <a:ext cx="2736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2801" name="Text Box 33"/>
              <p:cNvSpPr txBox="1">
                <a:spLocks noRot="1" noChangeAspect="1" noMove="1" noResize="1" noEditPoints="1" noAdjustHandles="1" noChangeArrowheads="1" noChangeShapeType="1" noTextEdit="1"/>
              </p:cNvSpPr>
              <p:nvPr/>
            </p:nvSpPr>
            <p:spPr bwMode="auto">
              <a:xfrm>
                <a:off x="4334400" y="5656914"/>
                <a:ext cx="273600" cy="578941"/>
              </a:xfrm>
              <a:prstGeom prst="rect">
                <a:avLst/>
              </a:prstGeom>
              <a:blipFill rotWithShape="1">
                <a:blip r:embed="rId5"/>
                <a:stretch>
                  <a:fillRect r="-8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02" name="Text Box 34"/>
              <p:cNvSpPr txBox="1">
                <a:spLocks noChangeArrowheads="1"/>
              </p:cNvSpPr>
              <p:nvPr/>
            </p:nvSpPr>
            <p:spPr bwMode="auto">
              <a:xfrm>
                <a:off x="7257600" y="3284986"/>
                <a:ext cx="273600" cy="580380"/>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2802" name="Text Box 34"/>
              <p:cNvSpPr txBox="1">
                <a:spLocks noRot="1" noChangeAspect="1" noMove="1" noResize="1" noEditPoints="1" noAdjustHandles="1" noChangeArrowheads="1" noChangeShapeType="1" noTextEdit="1"/>
              </p:cNvSpPr>
              <p:nvPr/>
            </p:nvSpPr>
            <p:spPr bwMode="auto">
              <a:xfrm>
                <a:off x="7257600" y="3284986"/>
                <a:ext cx="273600" cy="580380"/>
              </a:xfrm>
              <a:prstGeom prst="rect">
                <a:avLst/>
              </a:prstGeom>
              <a:blipFill rotWithShape="1">
                <a:blip r:embed="rId6"/>
                <a:stretch>
                  <a:fillRect r="-8409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803" name="Text Box 35"/>
              <p:cNvSpPr txBox="1">
                <a:spLocks noChangeArrowheads="1"/>
              </p:cNvSpPr>
              <p:nvPr/>
            </p:nvSpPr>
            <p:spPr bwMode="auto">
              <a:xfrm>
                <a:off x="2082240" y="4415504"/>
                <a:ext cx="316800" cy="578941"/>
              </a:xfrm>
              <a:prstGeom prst="rect">
                <a:avLst/>
              </a:prstGeom>
              <a:noFill/>
              <a:ln>
                <a:noFill/>
              </a:ln>
              <a:effectLst/>
              <a:extLst>
                <a:ext uri="{909E8E84-426E-40DD-AFC4-6F175D3DCCD1}">
                  <a14:hiddenFill>
                    <a:solidFill>
                      <a:srgbClr val="FFFFFF"/>
                    </a:solidFill>
                  </a14:hiddenFill>
                </a:ext>
                <a:ext uri="{91240B29-F687-4F45-9708-019B960494DF}">
                  <a14:hiddenLine w="18360">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794" tIns="111149" rIns="89794" bIns="4897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a:rPr lang="en-US" sz="2900" b="0" i="1" smtClean="0">
                          <a:solidFill>
                            <a:srgbClr val="0000FF"/>
                          </a:solidFill>
                          <a:latin typeface="Cambria Math"/>
                        </a:rPr>
                        <m:t>∞</m:t>
                      </m:r>
                    </m:oMath>
                  </m:oMathPara>
                </a14:m>
                <a:endParaRPr lang="en-US" sz="2900" b="0" dirty="0" smtClean="0">
                  <a:solidFill>
                    <a:srgbClr val="0000FF"/>
                  </a:solidFill>
                  <a:latin typeface="Symbol" pitchFamily="18" charset="2"/>
                </a:endParaRPr>
              </a:p>
              <a:p>
                <a:pPr>
                  <a:lnSpc>
                    <a:spcPct val="83000"/>
                  </a:lnSpc>
                </a:pPr>
                <a:endParaRPr lang="en-US" sz="2900" b="0" dirty="0" smtClean="0">
                  <a:solidFill>
                    <a:srgbClr val="0000FF"/>
                  </a:solidFill>
                  <a:latin typeface="Symbol" pitchFamily="18" charset="2"/>
                </a:endParaRPr>
              </a:p>
              <a:p>
                <a:pPr>
                  <a:lnSpc>
                    <a:spcPct val="83000"/>
                  </a:lnSpc>
                </a:pPr>
                <a:endParaRPr lang="en-US" sz="2900" dirty="0">
                  <a:solidFill>
                    <a:srgbClr val="0000FF"/>
                  </a:solidFill>
                  <a:latin typeface="Symbol" pitchFamily="18" charset="2"/>
                </a:endParaRPr>
              </a:p>
            </p:txBody>
          </p:sp>
        </mc:Choice>
        <mc:Fallback xmlns="">
          <p:sp>
            <p:nvSpPr>
              <p:cNvPr id="32803" name="Text Box 35"/>
              <p:cNvSpPr txBox="1">
                <a:spLocks noRot="1" noChangeAspect="1" noMove="1" noResize="1" noEditPoints="1" noAdjustHandles="1" noChangeArrowheads="1" noChangeShapeType="1" noTextEdit="1"/>
              </p:cNvSpPr>
              <p:nvPr/>
            </p:nvSpPr>
            <p:spPr bwMode="auto">
              <a:xfrm>
                <a:off x="2082240" y="4415504"/>
                <a:ext cx="316800" cy="578941"/>
              </a:xfrm>
              <a:prstGeom prst="rect">
                <a:avLst/>
              </a:prstGeom>
              <a:blipFill rotWithShape="1">
                <a:blip r:embed="rId7"/>
                <a:stretch>
                  <a:fillRect r="-5576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2804" name="Text Box 36"/>
          <p:cNvSpPr txBox="1">
            <a:spLocks noChangeArrowheads="1"/>
          </p:cNvSpPr>
          <p:nvPr/>
        </p:nvSpPr>
        <p:spPr bwMode="auto">
          <a:xfrm>
            <a:off x="5391360" y="5806690"/>
            <a:ext cx="2628000" cy="541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 pos="2171700" algn="l"/>
                <a:tab pos="2895600" algn="l"/>
              </a:tabLst>
              <a:defRPr>
                <a:solidFill>
                  <a:srgbClr val="000000"/>
                </a:solidFill>
                <a:latin typeface="Arial" charset="0"/>
                <a:cs typeface="Arial" charset="0"/>
              </a:defRPr>
            </a:lvl1pPr>
            <a:lvl2pPr>
              <a:tabLst>
                <a:tab pos="723900" algn="l"/>
                <a:tab pos="1447800" algn="l"/>
                <a:tab pos="2171700" algn="l"/>
                <a:tab pos="2895600" algn="l"/>
              </a:tabLst>
              <a:defRPr>
                <a:solidFill>
                  <a:srgbClr val="000000"/>
                </a:solidFill>
                <a:latin typeface="Arial" charset="0"/>
                <a:cs typeface="Arial" charset="0"/>
              </a:defRPr>
            </a:lvl2pPr>
            <a:lvl3pPr indent="-230188">
              <a:tabLst>
                <a:tab pos="723900" algn="l"/>
                <a:tab pos="1447800" algn="l"/>
                <a:tab pos="2171700" algn="l"/>
                <a:tab pos="2895600" algn="l"/>
              </a:tabLst>
              <a:defRPr>
                <a:solidFill>
                  <a:srgbClr val="000000"/>
                </a:solidFill>
                <a:latin typeface="Arial" charset="0"/>
                <a:cs typeface="Arial" charset="0"/>
              </a:defRPr>
            </a:lvl3pPr>
            <a:lvl4pPr>
              <a:tabLst>
                <a:tab pos="723900" algn="l"/>
                <a:tab pos="1447800" algn="l"/>
                <a:tab pos="2171700" algn="l"/>
                <a:tab pos="2895600" algn="l"/>
              </a:tabLst>
              <a:defRPr>
                <a:solidFill>
                  <a:srgbClr val="000000"/>
                </a:solidFill>
                <a:latin typeface="Arial" charset="0"/>
                <a:cs typeface="Arial" charset="0"/>
              </a:defRPr>
            </a:lvl4pPr>
            <a:lvl5pPr>
              <a:tabLst>
                <a:tab pos="723900" algn="l"/>
                <a:tab pos="1447800" algn="l"/>
                <a:tab pos="2171700" algn="l"/>
                <a:tab pos="28956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rgbClr val="000000"/>
                </a:solidFill>
                <a:latin typeface="Arial" charset="0"/>
                <a:cs typeface="Arial" charset="0"/>
              </a:defRPr>
            </a:lvl9pPr>
          </a:lstStyle>
          <a:p>
            <a:r>
              <a:rPr lang="en-US" sz="2900"/>
              <a:t>Round 1 (start)</a:t>
            </a:r>
          </a:p>
        </p:txBody>
      </p:sp>
    </p:spTree>
    <p:extLst>
      <p:ext uri="{BB962C8B-B14F-4D97-AF65-F5344CB8AC3E}">
        <p14:creationId xmlns:p14="http://schemas.microsoft.com/office/powerpoint/2010/main" val="35684739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71828</TotalTime>
  <Words>8035</Words>
  <Application>Microsoft Office PowerPoint</Application>
  <PresentationFormat>On-screen Show (4:3)</PresentationFormat>
  <Paragraphs>1740</Paragraphs>
  <Slides>84</Slides>
  <Notes>77</Notes>
  <HiddenSlides>1</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6.852: Distributed Algorithms Fall, 2015</vt:lpstr>
      <vt:lpstr>Today’s plan</vt:lpstr>
      <vt:lpstr>Last time</vt:lpstr>
      <vt:lpstr>Shortest Paths</vt:lpstr>
      <vt:lpstr>Shortest paths</vt:lpstr>
      <vt:lpstr>Shortest paths</vt:lpstr>
      <vt:lpstr>Shortest paths</vt:lpstr>
      <vt:lpstr>Shortest paths algorithm</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Shortest paths</vt:lpstr>
      <vt:lpstr>Correctness</vt:lpstr>
      <vt:lpstr>Correctness</vt:lpstr>
      <vt:lpstr>Correctness</vt:lpstr>
      <vt:lpstr>Complexity</vt:lpstr>
      <vt:lpstr>Remarks</vt:lpstr>
      <vt:lpstr>Minimum Spanning Trees [Gallager, Humblet, Spira]</vt:lpstr>
      <vt:lpstr>Minimum Spanning Tree (MST)</vt:lpstr>
      <vt:lpstr>Minimum spanning tree theory</vt:lpstr>
      <vt:lpstr>Why this works</vt:lpstr>
      <vt:lpstr>Minimum spanning tree algorithms</vt:lpstr>
      <vt:lpstr>We can get cycles:</vt:lpstr>
      <vt:lpstr>Minimum spanning tree</vt:lpstr>
      <vt:lpstr>GHS distributed MST algorithm</vt:lpstr>
      <vt:lpstr>Level k→ Level k+1</vt:lpstr>
      <vt:lpstr>Level k  Level k+1</vt:lpstr>
      <vt:lpstr>Note on synchronization</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Proof, Analysis</vt:lpstr>
      <vt:lpstr>Message Complexity Bound</vt:lpstr>
      <vt:lpstr>O(n log⁡n+|E|) message complexity</vt:lpstr>
      <vt:lpstr>Some implications</vt:lpstr>
      <vt:lpstr>Discussion</vt:lpstr>
      <vt:lpstr>Other graph problems…</vt:lpstr>
      <vt:lpstr>Maximal Independent Set</vt:lpstr>
      <vt:lpstr>Maximal Independent Set (MIS)</vt:lpstr>
      <vt:lpstr>Distributed MIS Problem</vt:lpstr>
      <vt:lpstr>Applications of Distributed MIS</vt:lpstr>
      <vt:lpstr>Luby’s MIS Algorithm</vt:lpstr>
      <vt:lpstr>Properties of Luby’s Algorithm</vt:lpstr>
      <vt:lpstr>Example</vt:lpstr>
      <vt:lpstr>Example</vt:lpstr>
      <vt:lpstr>PowerPoint Presentation</vt:lpstr>
      <vt:lpstr>PowerPoint Presentation</vt:lpstr>
      <vt:lpstr>PowerPoint Presentation</vt:lpstr>
      <vt:lpstr>PowerPoint Presentation</vt:lpstr>
      <vt:lpstr>PowerPoint Presentation</vt:lpstr>
      <vt:lpstr>Properties of Luby’s algorithm</vt:lpstr>
      <vt:lpstr>Independence</vt:lpstr>
      <vt:lpstr>Maximality</vt:lpstr>
      <vt:lpstr>Termination</vt:lpstr>
      <vt:lpstr>Termination</vt:lpstr>
      <vt:lpstr>Termination, cont’d</vt:lpstr>
      <vt:lpstr>Termination, cont’d</vt:lpstr>
      <vt:lpstr>Termination, cont’d</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 for Wireless Networks</dc:title>
  <dc:creator>Nancy Lynch</dc:creator>
  <cp:lastModifiedBy>Nancy Lynch</cp:lastModifiedBy>
  <cp:revision>2772</cp:revision>
  <dcterms:created xsi:type="dcterms:W3CDTF">2012-01-05T23:07:25Z</dcterms:created>
  <dcterms:modified xsi:type="dcterms:W3CDTF">2015-09-17T18:31:47Z</dcterms:modified>
</cp:coreProperties>
</file>