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90" r:id="rId2"/>
    <p:sldId id="892" r:id="rId3"/>
    <p:sldId id="868" r:id="rId4"/>
    <p:sldId id="889" r:id="rId5"/>
    <p:sldId id="890" r:id="rId6"/>
    <p:sldId id="871" r:id="rId7"/>
    <p:sldId id="888" r:id="rId8"/>
    <p:sldId id="906" r:id="rId9"/>
    <p:sldId id="907" r:id="rId10"/>
    <p:sldId id="908" r:id="rId11"/>
    <p:sldId id="909" r:id="rId12"/>
    <p:sldId id="91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4" autoAdjust="0"/>
    <p:restoredTop sz="67698" autoAdjust="0"/>
  </p:normalViewPr>
  <p:slideViewPr>
    <p:cSldViewPr>
      <p:cViewPr varScale="1">
        <p:scale>
          <a:sx n="93" d="100"/>
          <a:sy n="93" d="100"/>
        </p:scale>
        <p:origin x="-76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247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A357F-E8D5-481E-B9FF-DB5E5290C94C}" type="datetimeFigureOut">
              <a:rPr lang="en-US" smtClean="0"/>
              <a:t>9/21/2015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7803C-146D-406E-B575-E96C64D63639}" type="slidenum">
              <a:rPr lang="en-US" smtClean="0"/>
              <a:t>‹#›</a:t>
            </a:fld>
            <a:endParaRPr lang="en-US"/>
          </a:p>
        </p:txBody>
      </p:sp>
    </p:spTree>
    <p:extLst>
      <p:ext uri="{BB962C8B-B14F-4D97-AF65-F5344CB8AC3E}">
        <p14:creationId xmlns:p14="http://schemas.microsoft.com/office/powerpoint/2010/main" val="346429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in</a:t>
            </a:r>
            <a:r>
              <a:rPr lang="en-US" baseline="0" dirty="0" smtClean="0"/>
              <a:t> the lower right is from a biology paper, in Science, which studies a maximal independent set problem that arises in the development of the fruit fly.</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3</a:t>
            </a:fld>
            <a:endParaRPr lang="en-US"/>
          </a:p>
        </p:txBody>
      </p:sp>
    </p:spTree>
    <p:extLst>
      <p:ext uri="{BB962C8B-B14F-4D97-AF65-F5344CB8AC3E}">
        <p14:creationId xmlns:p14="http://schemas.microsoft.com/office/powerpoint/2010/main" val="1128464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tidy up.</a:t>
            </a:r>
          </a:p>
          <a:p>
            <a:r>
              <a:rPr lang="en-US" dirty="0" smtClean="0"/>
              <a:t>Expectation divides by 2 at each phase using the Law</a:t>
            </a:r>
            <a:r>
              <a:rPr lang="en-US" baseline="0" dirty="0" smtClean="0"/>
              <a:t> of Iterated Expectation.</a:t>
            </a:r>
            <a:endParaRPr lang="en-US" dirty="0" smtClean="0"/>
          </a:p>
          <a:p>
            <a:endParaRPr lang="en-US" dirty="0" smtClean="0"/>
          </a:p>
          <a:p>
            <a:r>
              <a:rPr lang="en-US" dirty="0" smtClean="0"/>
              <a:t>We get rid of all the edges, with probability at least 1 – 1/2n^2.</a:t>
            </a:r>
          </a:p>
          <a:p>
            <a:r>
              <a:rPr lang="en-US" dirty="0" smtClean="0"/>
              <a:t>This</a:t>
            </a:r>
            <a:r>
              <a:rPr lang="en-US" baseline="0" dirty="0" smtClean="0"/>
              <a:t> is based on elementary probability, in particular, Markov’s inequality.</a:t>
            </a:r>
          </a:p>
          <a:p>
            <a:endParaRPr lang="en-US" baseline="0" dirty="0" smtClean="0"/>
          </a:p>
          <a:p>
            <a:r>
              <a:rPr lang="en-US" baseline="0" dirty="0" smtClean="0"/>
              <a:t>The next-to-last inequality takes into account both the live-edge probability and the probability we mentioned earlier, of two nodes choosing the same value at the same phase, simple union bound.</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12</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4</a:t>
            </a:fld>
            <a:endParaRPr lang="en-US"/>
          </a:p>
        </p:txBody>
      </p:sp>
    </p:spTree>
    <p:extLst>
      <p:ext uri="{BB962C8B-B14F-4D97-AF65-F5344CB8AC3E}">
        <p14:creationId xmlns:p14="http://schemas.microsoft.com/office/powerpoint/2010/main" val="2936513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bound on the local degree would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5</a:t>
            </a:fld>
            <a:endParaRPr lang="en-US"/>
          </a:p>
        </p:txBody>
      </p:sp>
    </p:spTree>
    <p:extLst>
      <p:ext uri="{BB962C8B-B14F-4D97-AF65-F5344CB8AC3E}">
        <p14:creationId xmlns:p14="http://schemas.microsoft.com/office/powerpoint/2010/main" val="297998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Range</a:t>
            </a:r>
            <a:r>
              <a:rPr lang="en-US" sz="1200" baseline="0" dirty="0" smtClean="0"/>
              <a:t> is chosen to be l</a:t>
            </a:r>
            <a:r>
              <a:rPr lang="en-US" sz="1200" dirty="0" smtClean="0"/>
              <a:t>arge enough set so it’s likely that all numbers are distinct.</a:t>
            </a:r>
          </a:p>
          <a:p>
            <a:endParaRPr lang="en-US" sz="1200" dirty="0" smtClean="0"/>
          </a:p>
          <a:p>
            <a:r>
              <a:rPr lang="en-US" sz="1200" dirty="0" smtClean="0"/>
              <a:t>Round 1:</a:t>
            </a:r>
          </a:p>
          <a:p>
            <a:r>
              <a:rPr lang="en-US" sz="1200" dirty="0" smtClean="0"/>
              <a:t>Sending to all neighbors means sending on all outgoing ports.  The</a:t>
            </a:r>
            <a:r>
              <a:rPr lang="en-US" sz="1200" baseline="0" dirty="0" smtClean="0"/>
              <a:t> node is not really sure whom the ports are connected to, since we have no UIDs.</a:t>
            </a:r>
          </a:p>
          <a:p>
            <a:r>
              <a:rPr lang="en-US" sz="1200" baseline="0" dirty="0" smtClean="0"/>
              <a:t>Receiving from all active neighbors just means to receive whatever arrives at that round.  These will be just the messages from the active neighbors.</a:t>
            </a:r>
          </a:p>
          <a:p>
            <a:endParaRPr lang="en-US" sz="1200" baseline="0" dirty="0" smtClean="0"/>
          </a:p>
          <a:p>
            <a:r>
              <a:rPr lang="en-US" sz="1200" baseline="0" dirty="0" smtClean="0"/>
              <a:t>I’m not having the losers announce that they are losers.  The nodes don’t actually know at this point which neighbors are in and out (and they have no UIDs to use to name the neighbors anyway).  But it will just happen that the graph gets reduced at the next phase, because the decided nodes will just stop participating.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a:t>
            </a:fld>
            <a:endParaRPr lang="en-US"/>
          </a:p>
        </p:txBody>
      </p:sp>
    </p:spTree>
    <p:extLst>
      <p:ext uri="{BB962C8B-B14F-4D97-AF65-F5344CB8AC3E}">
        <p14:creationId xmlns:p14="http://schemas.microsoft.com/office/powerpoint/2010/main" val="107233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Theorem numbering follows</a:t>
            </a:r>
            <a:r>
              <a:rPr lang="en-US" baseline="0" dirty="0" smtClean="0"/>
              <a:t> from last time.</a:t>
            </a:r>
          </a:p>
          <a:p>
            <a:endParaRPr lang="en-US" baseline="0" dirty="0" smtClean="0"/>
          </a:p>
          <a:p>
            <a:r>
              <a:rPr lang="en-US" dirty="0" smtClean="0"/>
              <a:t>Theorem 3 implies eventually finishes </a:t>
            </a:r>
            <a:r>
              <a:rPr lang="en-US" dirty="0" err="1" smtClean="0"/>
              <a:t>wp</a:t>
            </a:r>
            <a:r>
              <a:rPr lang="en-US" dirty="0" smtClean="0"/>
              <a:t> 1:  </a:t>
            </a:r>
          </a:p>
          <a:p>
            <a:r>
              <a:rPr lang="en-US" dirty="0" smtClean="0"/>
              <a:t>Suppose not, then it</a:t>
            </a:r>
            <a:r>
              <a:rPr lang="en-US" baseline="0" dirty="0" smtClean="0"/>
              <a:t> fails to</a:t>
            </a:r>
            <a:r>
              <a:rPr lang="en-US" dirty="0" smtClean="0"/>
              <a:t> finish with some positive probability</a:t>
            </a:r>
            <a:r>
              <a:rPr lang="en-US" baseline="0" dirty="0" smtClean="0"/>
              <a:t> epsilon.  Choose n large enough so epsilon &gt; 1/n, so w </a:t>
            </a:r>
            <a:r>
              <a:rPr lang="en-US" baseline="0" dirty="0" err="1" smtClean="0"/>
              <a:t>prob</a:t>
            </a:r>
            <a:r>
              <a:rPr lang="en-US" baseline="0" dirty="0" smtClean="0"/>
              <a:t> at least 1/n, fails to terminate at all.  Contradicts Theorem 3, which implies it terminates with </a:t>
            </a:r>
            <a:r>
              <a:rPr lang="en-US" baseline="0" dirty="0" err="1" smtClean="0"/>
              <a:t>prob</a:t>
            </a:r>
            <a:r>
              <a:rPr lang="en-US" baseline="0" dirty="0" smtClean="0"/>
              <a:t> at least 1/-n.</a:t>
            </a:r>
          </a:p>
          <a:p>
            <a:endParaRPr lang="en-US" baseline="0" dirty="0" smtClean="0"/>
          </a:p>
          <a:p>
            <a:r>
              <a:rPr lang="en-US" baseline="0" dirty="0" smtClean="0"/>
              <a:t>Theorem 3 implies bound on expected number of phases (double to get a bound on expected number of rounds):</a:t>
            </a:r>
          </a:p>
          <a:p>
            <a:endParaRPr lang="en-US" baseline="0" dirty="0" smtClean="0"/>
          </a:p>
          <a:p>
            <a:r>
              <a:rPr lang="en-US" baseline="0" dirty="0" smtClean="0"/>
              <a:t>Let R = phases to termination (random </a:t>
            </a:r>
            <a:r>
              <a:rPr lang="en-US" baseline="0" dirty="0" err="1" smtClean="0"/>
              <a:t>var</a:t>
            </a:r>
            <a:r>
              <a:rPr lang="en-US" baseline="0" dirty="0" smtClean="0"/>
              <a:t>).</a:t>
            </a:r>
          </a:p>
          <a:p>
            <a:r>
              <a:rPr lang="en-US" baseline="0" dirty="0" smtClean="0"/>
              <a:t>Let p = prob. of finishing within 4 log n phases.</a:t>
            </a:r>
          </a:p>
          <a:p>
            <a:r>
              <a:rPr lang="en-US" baseline="0" dirty="0" smtClean="0"/>
              <a:t>Then:</a:t>
            </a:r>
          </a:p>
          <a:p>
            <a:r>
              <a:rPr lang="en-US" baseline="0" dirty="0" smtClean="0"/>
              <a:t>E[R] \</a:t>
            </a:r>
            <a:r>
              <a:rPr lang="en-US" baseline="0" dirty="0" err="1" smtClean="0"/>
              <a:t>leq</a:t>
            </a:r>
            <a:r>
              <a:rPr lang="en-US" baseline="0" dirty="0" smtClean="0"/>
              <a:t> p (4 log n)  + (1-p) (4 log n + E[R]).</a:t>
            </a:r>
          </a:p>
          <a:p>
            <a:r>
              <a:rPr lang="en-US" baseline="0" dirty="0" smtClean="0"/>
              <a:t>This is because, in cases where the algorithm doesn’t finish within 4 log n phases, it can’t do any worse than if it started over after the 4 log n phases.</a:t>
            </a:r>
          </a:p>
          <a:p>
            <a:endParaRPr lang="en-US" baseline="0" dirty="0" smtClean="0"/>
          </a:p>
          <a:p>
            <a:r>
              <a:rPr lang="en-US" dirty="0" smtClean="0"/>
              <a:t>Solving for E[R] yields E[R]</a:t>
            </a:r>
            <a:r>
              <a:rPr lang="en-US" baseline="0" dirty="0" smtClean="0"/>
              <a:t> \</a:t>
            </a:r>
            <a:r>
              <a:rPr lang="en-US" baseline="0" dirty="0" err="1" smtClean="0"/>
              <a:t>leq</a:t>
            </a:r>
            <a:r>
              <a:rPr lang="en-US" baseline="0" dirty="0" smtClean="0"/>
              <a:t> 8 log n, (assuming n \</a:t>
            </a:r>
            <a:r>
              <a:rPr lang="en-US" baseline="0" dirty="0" err="1" smtClean="0"/>
              <a:t>geq</a:t>
            </a:r>
            <a:r>
              <a:rPr lang="en-US" baseline="0" dirty="0" smtClean="0"/>
              <a:t> 2).</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a:t>
            </a:fld>
            <a:endParaRPr lang="en-US"/>
          </a:p>
        </p:txBody>
      </p:sp>
    </p:spTree>
    <p:extLst>
      <p:ext uri="{BB962C8B-B14F-4D97-AF65-F5344CB8AC3E}">
        <p14:creationId xmlns:p14="http://schemas.microsoft.com/office/powerpoint/2010/main" val="42216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expected number of rounds until termination is </a:t>
                </a:r>
                <a14:m>
                  <m:oMath xmlns:m="http://schemas.openxmlformats.org/officeDocument/2006/math">
                    <m:r>
                      <a:rPr lang="en-US" sz="1200" i="1" dirty="0" smtClean="0">
                        <a:latin typeface="Cambria Math"/>
                      </a:rPr>
                      <m:t>𝑂</m:t>
                    </m:r>
                    <m:r>
                      <a:rPr lang="en-US" sz="1200" i="1" dirty="0" smtClean="0">
                        <a:latin typeface="Cambria Math"/>
                      </a:rPr>
                      <m:t>(</m:t>
                    </m:r>
                    <m:r>
                      <m:rPr>
                        <m:sty m:val="p"/>
                      </m:rPr>
                      <a:rPr lang="en-US" sz="1200" i="1" dirty="0" smtClean="0">
                        <a:latin typeface="Cambria Math"/>
                      </a:rPr>
                      <m:t>log</m:t>
                    </m:r>
                    <m:r>
                      <a:rPr lang="en-US" sz="1200" b="0" i="1" dirty="0" smtClean="0">
                        <a:latin typeface="Cambria Math"/>
                      </a:rPr>
                      <m:t> </m:t>
                    </m:r>
                    <m:r>
                      <a:rPr lang="en-US" sz="1200" i="1" dirty="0" smtClean="0">
                        <a:latin typeface="Cambria Math"/>
                      </a:rPr>
                      <m:t>𝑛</m:t>
                    </m:r>
                    <m:r>
                      <a:rPr lang="en-US" sz="1200" i="1" dirty="0" smtClean="0">
                        <a:latin typeface="Cambria Math"/>
                      </a:rPr>
                      <m:t>).</m:t>
                    </m:r>
                  </m:oMath>
                </a14:m>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prove something stronger,</a:t>
                </a:r>
                <a:r>
                  <a:rPr lang="en-US" sz="1200" baseline="0" dirty="0" smtClean="0"/>
                  <a:t> a high-probability bound.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implies eventual termination with </a:t>
                </a:r>
                <a:r>
                  <a:rPr lang="en-US" sz="1200" baseline="0" dirty="0" err="1" smtClean="0"/>
                  <a:t>prob</a:t>
                </a:r>
                <a:r>
                  <a:rPr lang="en-US" sz="1200" baseline="0" dirty="0" smtClean="0"/>
                  <a: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With probability </a:t>
                </a:r>
                <a:r>
                  <a:rPr lang="en-US" sz="1200" i="0" kern="1200" dirty="0" smtClean="0">
                    <a:solidFill>
                      <a:schemeClr val="tx1"/>
                    </a:solidFill>
                    <a:latin typeface="+mn-lt"/>
                    <a:ea typeface="+mn-ea"/>
                    <a:cs typeface="+mn-cs"/>
                  </a:rPr>
                  <a:t>1</a:t>
                </a:r>
                <a:r>
                  <a:rPr lang="en-US" sz="1200" dirty="0" smtClean="0"/>
                  <a:t>, </a:t>
                </a:r>
                <a:r>
                  <a:rPr lang="en-US" sz="1200" dirty="0" err="1" smtClean="0"/>
                  <a:t>Luby’s</a:t>
                </a:r>
                <a:r>
                  <a:rPr lang="en-US" sz="1200" dirty="0" smtClean="0"/>
                  <a:t> MIS algorithm eventually terminates.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a:t>
                </a:r>
                <a:r>
                  <a:rPr lang="en-US" sz="1200" baseline="0" dirty="0" smtClean="0"/>
                  <a:t> show this by showing Theorem 3---the probability that they decide gets higher and higher, approaching 1, as we execute more and more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pretend they are distinct.  The exceptional case can be handled at the end using a union bound.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Lemma 5 is conditioning on a particular execution through the previous phases, leading to a particular graph of active nodes and live edges.</a:t>
                </a:r>
                <a:endParaRPr lang="en-US" sz="1200" dirty="0" smtClean="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expected number of rounds until termination is </a:t>
                </a:r>
                <a:r>
                  <a:rPr lang="en-US" sz="1200" i="0" dirty="0" smtClean="0">
                    <a:latin typeface="Cambria Math"/>
                  </a:rPr>
                  <a:t>𝑂(log⁡𝑛).</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prove something stronger,</a:t>
                </a:r>
                <a:r>
                  <a:rPr lang="en-US" sz="1200" baseline="0" dirty="0" smtClean="0"/>
                  <a:t> a high-probability bound.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pretend they are distinct.  The exceptional case can be handled at the end using a union bound.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Lemma 9 is conditioning on a particular execution through the previous phases, leading to a particular graph of active nodes and live edges.</a:t>
                </a:r>
                <a:endParaRPr lang="en-US" sz="1200" dirty="0" smtClean="0"/>
              </a:p>
              <a:p>
                <a:endParaRPr lang="en-US" dirty="0"/>
              </a:p>
            </p:txBody>
          </p:sp>
        </mc:Fallback>
      </mc:AlternateContent>
      <p:sp>
        <p:nvSpPr>
          <p:cNvPr id="4" name="Slide Number Placeholder 3"/>
          <p:cNvSpPr>
            <a:spLocks noGrp="1"/>
          </p:cNvSpPr>
          <p:nvPr>
            <p:ph type="sldNum" sz="quarter" idx="10"/>
          </p:nvPr>
        </p:nvSpPr>
        <p:spPr/>
        <p:txBody>
          <a:bodyPr/>
          <a:lstStyle/>
          <a:p>
            <a:fld id="{8577803C-146D-406E-B575-E96C64D63639}" type="slidenum">
              <a:rPr lang="en-US" smtClean="0"/>
              <a:t>8</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based on a new</a:t>
            </a:r>
            <a:r>
              <a:rPr lang="en-US" baseline="0" dirty="0" smtClean="0"/>
              <a:t> proof by Yves </a:t>
            </a:r>
            <a:r>
              <a:rPr lang="en-US" baseline="0" dirty="0" err="1" smtClean="0"/>
              <a:t>Metivier</a:t>
            </a:r>
            <a:r>
              <a:rPr lang="en-US" baseline="0" dirty="0" smtClean="0"/>
              <a:t> et al.</a:t>
            </a:r>
          </a:p>
          <a:p>
            <a:r>
              <a:rPr lang="en-US" baseline="0" dirty="0" smtClean="0"/>
              <a:t>Yesterday  we discovered an earlier paper with the same type of proof---by Aaron Windsor.  Still have to read it…</a:t>
            </a:r>
          </a:p>
          <a:p>
            <a:endParaRPr lang="en-US" baseline="0" dirty="0" smtClean="0"/>
          </a:p>
          <a:p>
            <a:r>
              <a:rPr lang="en-US" baseline="0" dirty="0" smtClean="0"/>
              <a:t>This is a sufficient condition for deciding out.  It’s somewhat pessimistic, but it works to give the needed bound.</a:t>
            </a:r>
          </a:p>
          <a:p>
            <a:endParaRPr lang="en-US" baseline="0" dirty="0" smtClean="0"/>
          </a:p>
          <a:p>
            <a:r>
              <a:rPr lang="en-US" baseline="0" dirty="0" smtClean="0"/>
              <a:t>This bound for j uses the fact that each of </a:t>
            </a:r>
            <a:r>
              <a:rPr lang="en-US" baseline="0" dirty="0" err="1" smtClean="0"/>
              <a:t>i</a:t>
            </a:r>
            <a:r>
              <a:rPr lang="en-US" baseline="0" dirty="0" smtClean="0"/>
              <a:t> and j is in the other’s neighbor set.</a:t>
            </a:r>
          </a:p>
          <a:p>
            <a:endParaRPr lang="en-US" baseline="0" dirty="0" smtClean="0"/>
          </a:p>
          <a:p>
            <a:r>
              <a:rPr lang="en-US" baseline="0" dirty="0" smtClean="0"/>
              <a:t>The summation is over the neighbors of </a:t>
            </a:r>
            <a:r>
              <a:rPr lang="en-US" baseline="0" dirty="0" err="1" smtClean="0"/>
              <a:t>i</a:t>
            </a:r>
            <a:r>
              <a:rPr lang="en-US" baseline="0" dirty="0" smtClean="0"/>
              <a:t>.</a:t>
            </a:r>
          </a:p>
          <a:p>
            <a:r>
              <a:rPr lang="en-US" baseline="0" dirty="0" smtClean="0"/>
              <a:t>The reason that we can add is that the different terms refer to disjoint events:  if one neighbor “kills” </a:t>
            </a:r>
            <a:r>
              <a:rPr lang="en-US" baseline="0" dirty="0" err="1" smtClean="0"/>
              <a:t>i</a:t>
            </a:r>
            <a:r>
              <a:rPr lang="en-US" baseline="0" dirty="0" smtClean="0"/>
              <a:t> than another one cannot.</a:t>
            </a:r>
          </a:p>
          <a:p>
            <a:r>
              <a:rPr lang="en-US" baseline="0" dirty="0" smtClean="0"/>
              <a:t>Here I’m using the Gamma as an abbreviation for “</a:t>
            </a:r>
            <a:r>
              <a:rPr lang="en-US" baseline="0" dirty="0" err="1" smtClean="0"/>
              <a:t>nbrs</a:t>
            </a:r>
            <a:r>
              <a:rPr lang="en-US" baseline="0" dirty="0" smtClean="0"/>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we are trying to prove that</a:t>
            </a:r>
            <a:r>
              <a:rPr lang="en-US" baseline="0" dirty="0" smtClean="0"/>
              <a:t> a lot of edges die, not just nodes.  So…</a:t>
            </a:r>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9</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An </a:t>
            </a:r>
            <a:r>
              <a:rPr lang="en-US" sz="2000" dirty="0" smtClean="0"/>
              <a:t>edge </a:t>
            </a:r>
            <a:r>
              <a:rPr lang="en-US" sz="2000" dirty="0" smtClean="0"/>
              <a:t>must</a:t>
            </a:r>
            <a:r>
              <a:rPr lang="en-US" sz="2000" baseline="0" dirty="0" smtClean="0"/>
              <a:t> die if </a:t>
            </a:r>
            <a:r>
              <a:rPr lang="en-US" sz="2000" dirty="0" smtClean="0"/>
              <a:t>one </a:t>
            </a:r>
            <a:r>
              <a:rPr lang="en-US" sz="2000" dirty="0" smtClean="0"/>
              <a:t>of its endpoints gets killed.  Then the endpoint would get removed from the graph, so</a:t>
            </a:r>
            <a:r>
              <a:rPr lang="en-US" sz="2000" baseline="0" dirty="0" smtClean="0"/>
              <a:t> also the edge would get removed.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Work out the first inequality: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I = event that </a:t>
            </a:r>
            <a:r>
              <a:rPr lang="en-US" sz="2000" baseline="0" dirty="0" err="1" smtClean="0"/>
              <a:t>i</a:t>
            </a:r>
            <a:r>
              <a:rPr lang="en-US" sz="2000" baseline="0" dirty="0" smtClean="0"/>
              <a:t> is killed, J = event that j is killed.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P(edge killed) </a:t>
            </a:r>
            <a:r>
              <a:rPr lang="en-US" sz="2000" baseline="0" dirty="0" smtClean="0"/>
              <a:t>\</a:t>
            </a:r>
            <a:r>
              <a:rPr lang="en-US" sz="2000" baseline="0" dirty="0" err="1" smtClean="0"/>
              <a:t>geq</a:t>
            </a:r>
            <a:r>
              <a:rPr lang="en-US" sz="2000" baseline="0" dirty="0" smtClean="0"/>
              <a:t> </a:t>
            </a:r>
            <a:r>
              <a:rPr lang="en-US" sz="2000" baseline="0" dirty="0" smtClean="0"/>
              <a:t>P(I) + P(J) – P(I \cap J), which must be \</a:t>
            </a:r>
            <a:r>
              <a:rPr lang="en-US" sz="2000" baseline="0" dirty="0" err="1" smtClean="0"/>
              <a:t>geq</a:t>
            </a:r>
            <a:r>
              <a:rPr lang="en-US" sz="2000" baseline="0" dirty="0" smtClean="0"/>
              <a:t> ½ (P(I) + P(J)).  Check this by a simple case analysis based on whether I \</a:t>
            </a:r>
            <a:r>
              <a:rPr lang="en-US" sz="2000" baseline="0" dirty="0" err="1" smtClean="0"/>
              <a:t>geq</a:t>
            </a:r>
            <a:r>
              <a:rPr lang="en-US" sz="2000" baseline="0" dirty="0" smtClean="0"/>
              <a:t> J or not.</a:t>
            </a: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Now</a:t>
            </a:r>
            <a:r>
              <a:rPr lang="en-US" sz="2000" baseline="0" dirty="0" smtClean="0"/>
              <a:t> s</a:t>
            </a:r>
            <a:r>
              <a:rPr lang="en-US" sz="2000" dirty="0" smtClean="0"/>
              <a:t>tare </a:t>
            </a:r>
            <a:r>
              <a:rPr lang="en-US" sz="2000" dirty="0" smtClean="0"/>
              <a:t>at this sum…</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10</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We’re nearly done…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Recap:  The expected number of edges that die is at least half of what we started with.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That is, we have proved Lemma 9</a:t>
                </a:r>
                <a:r>
                  <a:rPr lang="en-US" sz="2000" dirty="0" smtClean="0">
                    <a:solidFill>
                      <a:schemeClr val="accent2">
                        <a:lumMod val="75000"/>
                      </a:schemeClr>
                    </a:solidFill>
                  </a:rPr>
                  <a:t>:  </a:t>
                </a:r>
                <a:r>
                  <a:rPr lang="en-US" sz="2000" dirty="0" smtClean="0"/>
                  <a:t>For each phase </a:t>
                </a:r>
                <a14:m>
                  <m:oMath xmlns:m="http://schemas.openxmlformats.org/officeDocument/2006/math">
                    <m:r>
                      <a:rPr lang="en-US" sz="2000" b="0" i="1" smtClean="0">
                        <a:latin typeface="Cambria Math"/>
                      </a:rPr>
                      <m:t>𝑝h</m:t>
                    </m:r>
                    <m:r>
                      <a:rPr lang="en-US" sz="2000" b="0" i="1" smtClean="0">
                        <a:latin typeface="Cambria Math"/>
                      </a:rPr>
                      <m:t>,</m:t>
                    </m:r>
                  </m:oMath>
                </a14:m>
                <a:r>
                  <a:rPr lang="en-US" sz="2000" dirty="0" smtClean="0"/>
                  <a:t> the expected number of edges that are live (connect two active nodes) at the end of the phase is at most </a:t>
                </a:r>
                <a14:m>
                  <m:oMath xmlns:m="http://schemas.openxmlformats.org/officeDocument/2006/math">
                    <m:f>
                      <m:fPr>
                        <m:ctrlPr>
                          <a:rPr lang="en-US" sz="2000" b="0" i="1" smtClean="0">
                            <a:latin typeface="Cambria Math"/>
                          </a:rPr>
                        </m:ctrlPr>
                      </m:fPr>
                      <m:num>
                        <m:r>
                          <a:rPr lang="en-US" sz="2000" b="0" i="1" smtClean="0">
                            <a:latin typeface="Cambria Math"/>
                          </a:rPr>
                          <m:t>1</m:t>
                        </m:r>
                      </m:num>
                      <m:den>
                        <m:r>
                          <a:rPr lang="en-US" sz="2000" b="0" i="1" smtClean="0">
                            <a:latin typeface="Cambria Math"/>
                          </a:rPr>
                          <m:t>2</m:t>
                        </m:r>
                      </m:den>
                    </m:f>
                    <m:r>
                      <a:rPr lang="en-US" sz="2000" b="0" i="0" smtClean="0">
                        <a:latin typeface="Cambria Math"/>
                      </a:rPr>
                      <m:t> </m:t>
                    </m:r>
                  </m:oMath>
                </a14:m>
                <a:r>
                  <a:rPr lang="en-US" sz="2000" dirty="0" smtClean="0"/>
                  <a:t>the number that were live at the beginning of the phase.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endParaRPr lang="en-US" dirty="0"/>
              </a:p>
            </p:txBody>
          </p:sp>
        </mc:Choice>
        <mc:Fallback xmlns="">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We’re nearly done…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Recap:  The expected number of edges that die is at least half of what we started with.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That is, we have proved Lemma 9.</a:t>
                </a:r>
                <a:r>
                  <a:rPr lang="en-US" sz="2000" dirty="0" smtClean="0">
                    <a:solidFill>
                      <a:schemeClr val="accent2">
                        <a:lumMod val="75000"/>
                      </a:schemeClr>
                    </a:solidFill>
                  </a:rPr>
                  <a:t> Lemma 9:  </a:t>
                </a:r>
                <a:r>
                  <a:rPr lang="en-US" sz="2000" dirty="0" smtClean="0"/>
                  <a:t>For each phase </a:t>
                </a:r>
                <a:r>
                  <a:rPr lang="en-US" sz="2000" b="0" i="0" smtClean="0">
                    <a:latin typeface="Cambria Math"/>
                  </a:rPr>
                  <a:t>𝑝ℎ,</a:t>
                </a:r>
                <a:r>
                  <a:rPr lang="en-US" sz="2000" dirty="0" smtClean="0"/>
                  <a:t> the expected number of edges that are live (connect two active nodes) at the end of the phase is at most </a:t>
                </a:r>
                <a:r>
                  <a:rPr lang="en-US" sz="2000" b="0" i="0" smtClean="0">
                    <a:latin typeface="Cambria Math"/>
                  </a:rPr>
                  <a:t>1/2  </a:t>
                </a:r>
                <a:r>
                  <a:rPr lang="en-US" sz="2000" dirty="0" smtClean="0"/>
                  <a:t>the number that were live at the beginning of the phase.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endParaRPr lang="en-US" dirty="0"/>
              </a:p>
            </p:txBody>
          </p:sp>
        </mc:Fallback>
      </mc:AlternateContent>
      <p:sp>
        <p:nvSpPr>
          <p:cNvPr id="4" name="Slide Number Placeholder 3"/>
          <p:cNvSpPr>
            <a:spLocks noGrp="1"/>
          </p:cNvSpPr>
          <p:nvPr>
            <p:ph type="sldNum" sz="quarter" idx="10"/>
          </p:nvPr>
        </p:nvSpPr>
        <p:spPr/>
        <p:txBody>
          <a:bodyPr/>
          <a:lstStyle/>
          <a:p>
            <a:fld id="{8577803C-146D-406E-B575-E96C64D63639}" type="slidenum">
              <a:rPr lang="en-US" smtClean="0"/>
              <a:t>11</a:t>
            </a:fld>
            <a:endParaRPr lang="en-US"/>
          </a:p>
        </p:txBody>
      </p:sp>
    </p:spTree>
    <p:extLst>
      <p:ext uri="{BB962C8B-B14F-4D97-AF65-F5344CB8AC3E}">
        <p14:creationId xmlns:p14="http://schemas.microsoft.com/office/powerpoint/2010/main" val="110361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856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94297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8947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37684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90274-B6FE-4598-BDC1-B20688A4262C}"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14307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290274-B6FE-4598-BDC1-B20688A4262C}"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78860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290274-B6FE-4598-BDC1-B20688A4262C}" type="datetimeFigureOut">
              <a:rPr lang="en-US" smtClean="0"/>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25479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290274-B6FE-4598-BDC1-B20688A4262C}" type="datetimeFigureOut">
              <a:rPr lang="en-US" smtClean="0"/>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3509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90274-B6FE-4598-BDC1-B20688A4262C}" type="datetimeFigureOut">
              <a:rPr lang="en-US" smtClean="0"/>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6829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2952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40174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90274-B6FE-4598-BDC1-B20688A4262C}" type="datetimeFigureOut">
              <a:rPr lang="en-US" smtClean="0"/>
              <a:t>9/21/2015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35EAB-E315-4D2A-B7C7-382E9DB565EE}" type="slidenum">
              <a:rPr lang="en-US" smtClean="0"/>
              <a:t>‹#›</a:t>
            </a:fld>
            <a:endParaRPr lang="en-US"/>
          </a:p>
        </p:txBody>
      </p:sp>
    </p:spTree>
    <p:extLst>
      <p:ext uri="{BB962C8B-B14F-4D97-AF65-F5344CB8AC3E}">
        <p14:creationId xmlns:p14="http://schemas.microsoft.com/office/powerpoint/2010/main" val="163301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a:t>6.852: Distributed Algorithms</a:t>
            </a:r>
            <a:br>
              <a:rPr lang="en-US" dirty="0"/>
            </a:br>
            <a:r>
              <a:rPr lang="en-US" dirty="0"/>
              <a:t>Fall, </a:t>
            </a:r>
            <a:r>
              <a:rPr lang="en-US" dirty="0" smtClean="0"/>
              <a:t>2015</a:t>
            </a:r>
            <a:endParaRPr lang="en-US" dirty="0"/>
          </a:p>
        </p:txBody>
      </p:sp>
      <p:sp>
        <p:nvSpPr>
          <p:cNvPr id="3" name="Subtitle 2"/>
          <p:cNvSpPr>
            <a:spLocks noGrp="1"/>
          </p:cNvSpPr>
          <p:nvPr>
            <p:ph type="subTitle" idx="1"/>
          </p:nvPr>
        </p:nvSpPr>
        <p:spPr/>
        <p:txBody>
          <a:bodyPr>
            <a:normAutofit/>
          </a:bodyPr>
          <a:lstStyle/>
          <a:p>
            <a:r>
              <a:rPr lang="en-US" sz="4000" dirty="0" smtClean="0"/>
              <a:t>Lecture 4</a:t>
            </a:r>
            <a:endParaRPr lang="en-US" sz="4000" dirty="0"/>
          </a:p>
        </p:txBody>
      </p:sp>
    </p:spTree>
    <p:extLst>
      <p:ext uri="{BB962C8B-B14F-4D97-AF65-F5344CB8AC3E}">
        <p14:creationId xmlns:p14="http://schemas.microsoft.com/office/powerpoint/2010/main" val="571754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 cont’d</a:t>
            </a:r>
            <a:endParaRPr lang="en-US" sz="4100" dirty="0"/>
          </a:p>
        </p:txBody>
      </p:sp>
      <mc:AlternateContent xmlns:mc="http://schemas.openxmlformats.org/markup-compatibility/2006">
        <mc:Choice xmlns:a14="http://schemas.microsoft.com/office/drawing/2010/main" Requires="a14">
          <p:sp>
            <p:nvSpPr>
              <p:cNvPr id="190467" name="Rectangle 3"/>
              <p:cNvSpPr>
                <a:spLocks noGrp="1" noChangeArrowheads="1"/>
              </p:cNvSpPr>
              <p:nvPr>
                <p:ph type="body" idx="1"/>
              </p:nvPr>
            </p:nvSpPr>
            <p:spPr>
              <a:xfrm>
                <a:off x="228600" y="1143000"/>
                <a:ext cx="8686441" cy="5333361"/>
              </a:xfrm>
            </p:spPr>
            <p:txBody>
              <a:bodyPr>
                <a:normAutofit fontScale="92500"/>
              </a:bodyPr>
              <a:lstStyle/>
              <a:p>
                <a:r>
                  <a:rPr lang="en-US" sz="2400" dirty="0" smtClean="0">
                    <a:solidFill>
                      <a:schemeClr val="accent2">
                        <a:lumMod val="75000"/>
                      </a:schemeClr>
                    </a:solidFill>
                  </a:rPr>
                  <a:t>Proof:</a:t>
                </a:r>
              </a:p>
              <a:p>
                <a:pPr lvl="1"/>
                <a:r>
                  <a:rPr lang="en-US" sz="2000" dirty="0" smtClean="0"/>
                  <a:t>Probability </a:t>
                </a:r>
                <a14:m>
                  <m:oMath xmlns:m="http://schemas.openxmlformats.org/officeDocument/2006/math">
                    <m:r>
                      <a:rPr lang="en-US" sz="2000" b="0" i="1" smtClean="0">
                        <a:latin typeface="Cambria Math"/>
                      </a:rPr>
                      <m:t>𝑖</m:t>
                    </m:r>
                  </m:oMath>
                </a14:m>
                <a:r>
                  <a:rPr lang="en-US" sz="2000" dirty="0" smtClean="0"/>
                  <a:t> killed</a:t>
                </a:r>
                <a:r>
                  <a:rPr lang="en-US" sz="2000" b="0" dirty="0" smtClean="0"/>
                  <a:t> </a:t>
                </a:r>
                <a14:m>
                  <m:oMath xmlns:m="http://schemas.openxmlformats.org/officeDocument/2006/math">
                    <m:sSub>
                      <m:sSubPr>
                        <m:ctrlPr>
                          <a:rPr lang="en-US" sz="2000" b="0" i="1" smtClean="0">
                            <a:latin typeface="Cambria Math"/>
                          </a:rPr>
                        </m:ctrlPr>
                      </m:sSubPr>
                      <m:e>
                        <m:r>
                          <a:rPr lang="en-US" sz="2000" b="0" i="1" smtClean="0">
                            <a:latin typeface="Cambria Math"/>
                          </a:rPr>
                          <m:t>≥</m:t>
                        </m:r>
                        <m:r>
                          <m:rPr>
                            <m:sty m:val="p"/>
                          </m:rPr>
                          <a:rPr lang="en-US" sz="2000" b="0" i="0" smtClean="0">
                            <a:latin typeface="Cambria Math"/>
                          </a:rPr>
                          <m:t>Σ</m:t>
                        </m:r>
                      </m:e>
                      <m:sub>
                        <m:r>
                          <a:rPr lang="en-US" sz="2000" b="0" i="1" smtClean="0">
                            <a:latin typeface="Cambria Math"/>
                          </a:rPr>
                          <m:t>𝑗</m:t>
                        </m:r>
                        <m:r>
                          <a:rPr lang="en-US" sz="2000" b="0" i="1" smtClean="0">
                            <a:latin typeface="Cambria Math"/>
                          </a:rPr>
                          <m:t>∈</m:t>
                        </m:r>
                        <m:r>
                          <m:rPr>
                            <m:sty m:val="p"/>
                          </m:rPr>
                          <a:rPr lang="en-US" sz="2000" b="0" i="0" smtClean="0">
                            <a:latin typeface="Cambria Math"/>
                          </a:rPr>
                          <m:t>Γ</m:t>
                        </m:r>
                        <m:r>
                          <a:rPr lang="en-US" sz="2000" b="0" i="1" smtClean="0">
                            <a:latin typeface="Cambria Math"/>
                          </a:rPr>
                          <m:t>(</m:t>
                        </m:r>
                        <m:r>
                          <a:rPr lang="en-US" sz="2000" b="0" i="1" smtClean="0">
                            <a:latin typeface="Cambria Math"/>
                          </a:rPr>
                          <m:t>𝑖</m:t>
                        </m:r>
                        <m:r>
                          <a:rPr lang="en-US" sz="2000" b="0" i="1" smtClean="0">
                            <a:latin typeface="Cambria Math"/>
                          </a:rPr>
                          <m:t>)</m:t>
                        </m:r>
                      </m:sub>
                    </m:sSub>
                    <m:f>
                      <m:fPr>
                        <m:ctrlPr>
                          <a:rPr lang="en-US" sz="2000" i="1">
                            <a:latin typeface="Cambria Math"/>
                          </a:rPr>
                        </m:ctrlPr>
                      </m:fPr>
                      <m:num>
                        <m:r>
                          <a:rPr lang="en-US" sz="2000" i="1">
                            <a:latin typeface="Cambria Math"/>
                          </a:rPr>
                          <m:t>1</m:t>
                        </m:r>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endParaRPr lang="en-US" sz="2000" dirty="0" smtClean="0"/>
              </a:p>
              <a:p>
                <a:pPr lvl="1"/>
                <a:r>
                  <a:rPr lang="en-US" sz="2000" dirty="0" smtClean="0"/>
                  <a:t>Probability that </a:t>
                </a:r>
                <a:r>
                  <a:rPr lang="en-US" sz="2000" dirty="0"/>
                  <a:t>edge </a:t>
                </a:r>
                <a14:m>
                  <m:oMath xmlns:m="http://schemas.openxmlformats.org/officeDocument/2006/math">
                    <m:d>
                      <m:dPr>
                        <m:begChr m:val="{"/>
                        <m:endChr m:val="}"/>
                        <m:ctrlPr>
                          <a:rPr lang="en-US" sz="2000" i="1">
                            <a:latin typeface="Cambria Math"/>
                          </a:rPr>
                        </m:ctrlPr>
                      </m:dPr>
                      <m:e>
                        <m:r>
                          <a:rPr lang="en-US" sz="2000" b="0" i="1" smtClean="0">
                            <a:latin typeface="Cambria Math"/>
                          </a:rPr>
                          <m:t>𝑖</m:t>
                        </m:r>
                        <m:r>
                          <a:rPr lang="en-US" sz="2000" i="1">
                            <a:latin typeface="Cambria Math"/>
                          </a:rPr>
                          <m:t>,</m:t>
                        </m:r>
                        <m:r>
                          <a:rPr lang="en-US" sz="2000" b="0" i="1" smtClean="0">
                            <a:latin typeface="Cambria Math"/>
                          </a:rPr>
                          <m:t>𝑗</m:t>
                        </m:r>
                      </m:e>
                    </m:d>
                  </m:oMath>
                </a14:m>
                <a:r>
                  <a:rPr lang="en-US" sz="2000" dirty="0" smtClean="0"/>
                  <a:t> “dies” </a:t>
                </a:r>
              </a:p>
              <a:p>
                <a:pPr marL="457200" lvl="1" indent="0">
                  <a:buNone/>
                </a:pPr>
                <a:r>
                  <a:rPr lang="en-US" sz="2000" dirty="0" smtClean="0"/>
                  <a:t>          </a:t>
                </a:r>
                <a14:m>
                  <m:oMath xmlns:m="http://schemas.openxmlformats.org/officeDocument/2006/math">
                    <m:r>
                      <a:rPr lang="en-US" sz="2000" i="1">
                        <a:latin typeface="Cambria Math"/>
                      </a:rPr>
                      <m:t>≥</m:t>
                    </m:r>
                    <m:f>
                      <m:fPr>
                        <m:ctrlPr>
                          <a:rPr lang="en-US" sz="2000" i="1">
                            <a:latin typeface="Cambria Math"/>
                          </a:rPr>
                        </m:ctrlPr>
                      </m:fPr>
                      <m:num>
                        <m:r>
                          <a:rPr lang="en-US" sz="2000">
                            <a:latin typeface="Cambria Math"/>
                          </a:rPr>
                          <m:t>1</m:t>
                        </m:r>
                      </m:num>
                      <m:den>
                        <m:r>
                          <a:rPr lang="en-US" sz="2000">
                            <a:latin typeface="Cambria Math"/>
                          </a:rPr>
                          <m:t>2</m:t>
                        </m:r>
                      </m:den>
                    </m:f>
                    <m:r>
                      <a:rPr lang="en-US" sz="2000" b="0" i="0" smtClean="0">
                        <a:latin typeface="Cambria Math"/>
                      </a:rPr>
                      <m:t> </m:t>
                    </m:r>
                    <m:r>
                      <a:rPr lang="en-US" sz="2000">
                        <a:latin typeface="Cambria Math"/>
                      </a:rPr>
                      <m:t>(</m:t>
                    </m:r>
                    <m:r>
                      <m:rPr>
                        <m:nor/>
                      </m:rPr>
                      <a:rPr lang="en-US" sz="2000" dirty="0"/>
                      <m:t>probability</m:t>
                    </m:r>
                    <m:r>
                      <a:rPr lang="en-US" sz="2000">
                        <a:latin typeface="Cambria Math"/>
                      </a:rPr>
                      <m:t> </m:t>
                    </m:r>
                    <m:r>
                      <a:rPr lang="en-US" sz="2000" b="0" i="1" dirty="0" smtClean="0">
                        <a:latin typeface="Cambria Math"/>
                      </a:rPr>
                      <m:t>𝑖</m:t>
                    </m:r>
                    <m:r>
                      <a:rPr lang="en-US" sz="2000">
                        <a:latin typeface="Cambria Math"/>
                      </a:rPr>
                      <m:t> </m:t>
                    </m:r>
                  </m:oMath>
                </a14:m>
                <a:r>
                  <a:rPr lang="en-US" sz="2000" dirty="0" smtClean="0"/>
                  <a:t>killed </a:t>
                </a:r>
                <a:r>
                  <a:rPr lang="en-US" sz="2000" dirty="0"/>
                  <a:t>+ probability </a:t>
                </a:r>
                <a14:m>
                  <m:oMath xmlns:m="http://schemas.openxmlformats.org/officeDocument/2006/math">
                    <m:r>
                      <a:rPr lang="en-US" sz="2000" b="0" i="1" dirty="0" smtClean="0">
                        <a:latin typeface="Cambria Math"/>
                      </a:rPr>
                      <m:t>𝑗</m:t>
                    </m:r>
                  </m:oMath>
                </a14:m>
                <a:r>
                  <a:rPr lang="en-US" sz="2000" dirty="0"/>
                  <a:t> killed</a:t>
                </a:r>
                <a:r>
                  <a:rPr lang="en-US" sz="2000" dirty="0" smtClean="0"/>
                  <a:t>).</a:t>
                </a:r>
              </a:p>
              <a:p>
                <a:pPr lvl="1"/>
                <a:r>
                  <a:rPr lang="en-US" sz="2000" dirty="0" smtClean="0"/>
                  <a:t>So the expected number of edges that die </a:t>
                </a:r>
                <a:endParaRPr lang="en-US" sz="2000" i="1" dirty="0" smtClean="0">
                  <a:latin typeface="Cambria Math"/>
                </a:endParaRPr>
              </a:p>
              <a:p>
                <a:pPr marL="457200" lvl="1" indent="0">
                  <a:buNone/>
                </a:pPr>
                <a14:m>
                  <m:oMath xmlns:m="http://schemas.openxmlformats.org/officeDocument/2006/math">
                    <m:r>
                      <a:rPr lang="en-US" sz="2000" b="0" i="1" smtClean="0">
                        <a:latin typeface="Cambria Math"/>
                      </a:rPr>
                      <m:t>          </m:t>
                    </m:r>
                    <m:r>
                      <a:rPr lang="en-US" sz="2000" i="1">
                        <a:latin typeface="Cambria Math"/>
                      </a:rPr>
                      <m:t>≥</m:t>
                    </m:r>
                    <m:f>
                      <m:fPr>
                        <m:ctrlPr>
                          <a:rPr lang="en-US" sz="2000" i="1">
                            <a:latin typeface="Cambria Math"/>
                          </a:rPr>
                        </m:ctrlPr>
                      </m:fPr>
                      <m:num>
                        <m:r>
                          <a:rPr lang="en-US" sz="2000">
                            <a:latin typeface="Cambria Math"/>
                          </a:rPr>
                          <m:t>1</m:t>
                        </m:r>
                      </m:num>
                      <m:den>
                        <m:r>
                          <a:rPr lang="en-US" sz="2000">
                            <a:latin typeface="Cambria Math"/>
                          </a:rPr>
                          <m:t>2</m:t>
                        </m:r>
                      </m:den>
                    </m:f>
                    <m:r>
                      <a:rPr lang="en-US" sz="2000" b="0" i="1" smtClean="0">
                        <a:latin typeface="Cambria Math"/>
                      </a:rPr>
                      <m:t> </m:t>
                    </m:r>
                    <m:sSub>
                      <m:sSubPr>
                        <m:ctrlPr>
                          <a:rPr lang="en-US" sz="2000" b="0" i="1" smtClean="0">
                            <a:latin typeface="Cambria Math"/>
                          </a:rPr>
                        </m:ctrlPr>
                      </m:sSubPr>
                      <m:e>
                        <m:r>
                          <m:rPr>
                            <m:sty m:val="p"/>
                          </m:rPr>
                          <a:rPr lang="en-US" sz="2000" b="0" i="0" smtClean="0">
                            <a:latin typeface="Cambria Math"/>
                          </a:rPr>
                          <m:t>Σ</m:t>
                        </m:r>
                      </m:e>
                      <m:sub>
                        <m:d>
                          <m:dPr>
                            <m:begChr m:val="{"/>
                            <m:endChr m:val="}"/>
                            <m:ctrlPr>
                              <a:rPr lang="en-US" sz="2000" b="0" i="1" smtClean="0">
                                <a:latin typeface="Cambria Math"/>
                              </a:rPr>
                            </m:ctrlPr>
                          </m:dPr>
                          <m:e>
                            <m:r>
                              <a:rPr lang="en-US" sz="2000" b="0" i="1" smtClean="0">
                                <a:latin typeface="Cambria Math"/>
                              </a:rPr>
                              <m:t>𝑖</m:t>
                            </m:r>
                            <m:r>
                              <a:rPr lang="en-US" sz="2000" b="0" i="1" smtClean="0">
                                <a:latin typeface="Cambria Math"/>
                              </a:rPr>
                              <m:t>,</m:t>
                            </m:r>
                            <m:r>
                              <a:rPr lang="en-US" sz="2000" b="0" i="1" smtClean="0">
                                <a:latin typeface="Cambria Math"/>
                              </a:rPr>
                              <m:t>𝑗</m:t>
                            </m:r>
                          </m:e>
                        </m:d>
                      </m:sub>
                    </m:sSub>
                    <m:r>
                      <a:rPr lang="en-US" sz="2000" b="0" i="0" smtClean="0">
                        <a:latin typeface="Cambria Math"/>
                      </a:rPr>
                      <m:t> </m:t>
                    </m:r>
                    <m:r>
                      <a:rPr lang="en-US" sz="2000">
                        <a:latin typeface="Cambria Math"/>
                      </a:rPr>
                      <m:t>(</m:t>
                    </m:r>
                    <m:r>
                      <m:rPr>
                        <m:nor/>
                      </m:rPr>
                      <a:rPr lang="en-US" sz="2000" dirty="0"/>
                      <m:t>probability</m:t>
                    </m:r>
                    <m:r>
                      <a:rPr lang="en-US" sz="2000">
                        <a:latin typeface="Cambria Math"/>
                      </a:rPr>
                      <m:t> </m:t>
                    </m:r>
                    <m:r>
                      <a:rPr lang="en-US" sz="2000" b="0" i="1" dirty="0" smtClean="0">
                        <a:latin typeface="Cambria Math"/>
                      </a:rPr>
                      <m:t>𝑖</m:t>
                    </m:r>
                    <m:r>
                      <a:rPr lang="en-US" sz="2000">
                        <a:latin typeface="Cambria Math"/>
                      </a:rPr>
                      <m:t> </m:t>
                    </m:r>
                  </m:oMath>
                </a14:m>
                <a:r>
                  <a:rPr lang="en-US" sz="2000" dirty="0"/>
                  <a:t> killed + probability </a:t>
                </a:r>
                <a14:m>
                  <m:oMath xmlns:m="http://schemas.openxmlformats.org/officeDocument/2006/math">
                    <m:r>
                      <a:rPr lang="en-US" sz="2000" b="0" i="1" dirty="0" smtClean="0">
                        <a:latin typeface="Cambria Math"/>
                      </a:rPr>
                      <m:t>𝑗</m:t>
                    </m:r>
                  </m:oMath>
                </a14:m>
                <a:r>
                  <a:rPr lang="en-US" sz="2000" dirty="0"/>
                  <a:t> killed</a:t>
                </a:r>
                <a:r>
                  <a:rPr lang="en-US" sz="2000" dirty="0" smtClean="0"/>
                  <a:t>).</a:t>
                </a:r>
              </a:p>
              <a:p>
                <a:pPr lvl="1"/>
                <a:r>
                  <a:rPr lang="en-US" sz="2000" dirty="0" smtClean="0"/>
                  <a:t>The sum includes the “kill probability” for each node </a:t>
                </a:r>
                <a14:m>
                  <m:oMath xmlns:m="http://schemas.openxmlformats.org/officeDocument/2006/math">
                    <m:r>
                      <a:rPr lang="en-US" sz="2000" b="0" i="1" smtClean="0">
                        <a:latin typeface="Cambria Math"/>
                      </a:rPr>
                      <m:t>𝑖</m:t>
                    </m:r>
                  </m:oMath>
                </a14:m>
                <a:r>
                  <a:rPr lang="en-US" sz="2000" dirty="0" smtClean="0"/>
                  <a:t> exactly </a:t>
                </a:r>
                <a14:m>
                  <m:oMath xmlns:m="http://schemas.openxmlformats.org/officeDocument/2006/math">
                    <m:r>
                      <m:rPr>
                        <m:sty m:val="p"/>
                      </m:rPr>
                      <a:rPr lang="en-US" sz="2000" b="0" i="0" smtClean="0">
                        <a:latin typeface="Cambria Math"/>
                      </a:rPr>
                      <m:t>deg</m:t>
                    </m:r>
                    <m:r>
                      <a:rPr lang="en-US" sz="2000" b="0" i="1" smtClean="0">
                        <a:latin typeface="Cambria Math"/>
                      </a:rPr>
                      <m:t>⁡(</m:t>
                    </m:r>
                    <m:r>
                      <a:rPr lang="en-US" sz="2000" b="0" i="1" smtClean="0">
                        <a:latin typeface="Cambria Math"/>
                      </a:rPr>
                      <m:t>𝑖</m:t>
                    </m:r>
                    <m:r>
                      <a:rPr lang="en-US" sz="2000" b="0" i="1" smtClean="0">
                        <a:latin typeface="Cambria Math"/>
                      </a:rPr>
                      <m:t>)</m:t>
                    </m:r>
                  </m:oMath>
                </a14:m>
                <a:r>
                  <a:rPr lang="en-US" sz="2000" dirty="0" smtClean="0"/>
                  <a:t> times.</a:t>
                </a:r>
              </a:p>
              <a:p>
                <a:pPr lvl="1"/>
                <a:r>
                  <a:rPr lang="en-US" sz="2000" dirty="0" smtClean="0"/>
                  <a:t>So rewrite the sum as:  </a:t>
                </a:r>
              </a:p>
              <a:p>
                <a:pPr marL="457200" lvl="1" indent="0">
                  <a:buNone/>
                </a:pPr>
                <a:r>
                  <a:rPr lang="en-US" sz="2000" dirty="0"/>
                  <a:t> </a:t>
                </a:r>
                <a:r>
                  <a:rPr lang="en-US" sz="2000" dirty="0" smtClean="0"/>
                  <a:t>             </a:t>
                </a:r>
                <a14:m>
                  <m:oMath xmlns:m="http://schemas.openxmlformats.org/officeDocument/2006/math">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r>
                      <a:rPr lang="en-US" sz="2000" b="0" i="1" dirty="0" smtClean="0">
                        <a:latin typeface="Cambria Math"/>
                      </a:rPr>
                      <m:t> </m:t>
                    </m:r>
                    <m:r>
                      <a:rPr lang="en-US" sz="2000">
                        <a:latin typeface="Cambria Math"/>
                      </a:rPr>
                      <m:t>(</m:t>
                    </m:r>
                    <m:r>
                      <m:rPr>
                        <m:nor/>
                      </m:rPr>
                      <a:rPr lang="en-US" sz="2000" dirty="0"/>
                      <m:t>probability</m:t>
                    </m:r>
                    <m:r>
                      <a:rPr lang="en-US" sz="2000">
                        <a:latin typeface="Cambria Math"/>
                      </a:rPr>
                      <m:t> </m:t>
                    </m:r>
                    <m:r>
                      <a:rPr lang="en-US" sz="2000" b="0" i="1" dirty="0" smtClean="0">
                        <a:latin typeface="Cambria Math"/>
                      </a:rPr>
                      <m:t>𝑖</m:t>
                    </m:r>
                    <m:r>
                      <a:rPr lang="en-US" sz="2000">
                        <a:latin typeface="Cambria Math"/>
                      </a:rPr>
                      <m:t> </m:t>
                    </m:r>
                    <m:r>
                      <m:rPr>
                        <m:nor/>
                      </m:rPr>
                      <a:rPr lang="en-US" sz="2000" dirty="0"/>
                      <m:t>killed</m:t>
                    </m:r>
                    <m:r>
                      <m:rPr>
                        <m:nor/>
                      </m:rPr>
                      <a:rPr lang="en-US" sz="2000" b="0" i="0" dirty="0" smtClean="0"/>
                      <m:t>)</m:t>
                    </m:r>
                    <m:r>
                      <m:rPr>
                        <m:nor/>
                      </m:rPr>
                      <a:rPr lang="en-US" sz="2000" dirty="0"/>
                      <m:t>.</m:t>
                    </m:r>
                  </m:oMath>
                </a14:m>
                <a:r>
                  <a:rPr lang="en-US" sz="2000" dirty="0" smtClean="0"/>
                  <a:t>  </a:t>
                </a:r>
              </a:p>
              <a:p>
                <a:pPr lvl="1"/>
                <a:r>
                  <a:rPr lang="en-US" sz="2000" dirty="0"/>
                  <a:t>P</a:t>
                </a:r>
                <a:r>
                  <a:rPr lang="en-US" sz="2000" dirty="0" smtClean="0"/>
                  <a:t>lug in the </a:t>
                </a:r>
                <a:r>
                  <a:rPr lang="en-US" sz="2000" dirty="0" smtClean="0"/>
                  <a:t>kill probability </a:t>
                </a:r>
                <a:r>
                  <a:rPr lang="en-US" sz="2000" dirty="0" smtClean="0"/>
                  <a:t>lower bound:</a:t>
                </a:r>
              </a:p>
              <a:p>
                <a:pPr marL="457200" lvl="1" indent="0">
                  <a:buNone/>
                </a:pPr>
                <a:r>
                  <a:rPr lang="en-US" sz="2000" dirty="0" smtClean="0"/>
                  <a:t>        </a:t>
                </a:r>
                <a14:m>
                  <m:oMath xmlns:m="http://schemas.openxmlformats.org/officeDocument/2006/math">
                    <m:r>
                      <a:rPr lang="en-US" sz="2000" i="1">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r>
                      <a:rPr lang="en-US" sz="2000" i="1" dirty="0">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𝑗</m:t>
                        </m:r>
                        <m:r>
                          <a:rPr lang="en-US" sz="2000" i="1">
                            <a:latin typeface="Cambria Math"/>
                          </a:rPr>
                          <m:t>∈</m:t>
                        </m:r>
                        <m:r>
                          <m:rPr>
                            <m:sty m:val="p"/>
                          </m:rPr>
                          <a:rPr lang="en-US" sz="2000">
                            <a:latin typeface="Cambria Math"/>
                          </a:rPr>
                          <m:t>Γ</m:t>
                        </m:r>
                        <m:r>
                          <a:rPr lang="en-US" sz="2000" i="1">
                            <a:latin typeface="Cambria Math"/>
                          </a:rPr>
                          <m:t>(</m:t>
                        </m:r>
                        <m:r>
                          <a:rPr lang="en-US" sz="2000" b="0" i="1" smtClean="0">
                            <a:latin typeface="Cambria Math"/>
                          </a:rPr>
                          <m:t>𝑖</m:t>
                        </m:r>
                        <m:r>
                          <a:rPr lang="en-US" sz="2000" i="1">
                            <a:latin typeface="Cambria Math"/>
                          </a:rPr>
                          <m:t>)</m:t>
                        </m:r>
                      </m:sub>
                    </m:sSub>
                    <m:f>
                      <m:fPr>
                        <m:ctrlPr>
                          <a:rPr lang="en-US" sz="2000" i="1">
                            <a:latin typeface="Cambria Math"/>
                          </a:rPr>
                        </m:ctrlPr>
                      </m:fPr>
                      <m:num>
                        <m:r>
                          <a:rPr lang="en-US" sz="2000" i="1">
                            <a:latin typeface="Cambria Math"/>
                          </a:rPr>
                          <m:t>1</m:t>
                        </m:r>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endParaRPr lang="en-US" sz="2000" dirty="0" smtClean="0"/>
              </a:p>
              <a:p>
                <a:pPr marL="457200" lvl="1" indent="0">
                  <a:buNone/>
                </a:pPr>
                <a14:m>
                  <m:oMath xmlns:m="http://schemas.openxmlformats.org/officeDocument/2006/math">
                    <m:r>
                      <a:rPr lang="en-US" sz="2000" i="1" smtClean="0">
                        <a:latin typeface="Cambria Math"/>
                      </a:rPr>
                      <m:t> </m:t>
                    </m:r>
                    <m:r>
                      <a:rPr lang="en-US" sz="2000" b="0" i="1" smtClean="0">
                        <a:latin typeface="Cambria Math"/>
                      </a:rPr>
                      <m:t>       =</m:t>
                    </m:r>
                    <m:r>
                      <a:rPr lang="en-US" sz="2000" i="1">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r>
                      <a:rPr lang="en-US" sz="2000" i="1" dirty="0">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𝑗</m:t>
                        </m:r>
                        <m:r>
                          <a:rPr lang="en-US" sz="2000" i="1">
                            <a:latin typeface="Cambria Math"/>
                          </a:rPr>
                          <m:t>∈</m:t>
                        </m:r>
                        <m:r>
                          <m:rPr>
                            <m:sty m:val="p"/>
                          </m:rPr>
                          <a:rPr lang="en-US" sz="2000">
                            <a:latin typeface="Cambria Math"/>
                          </a:rPr>
                          <m:t>Γ</m:t>
                        </m:r>
                        <m:r>
                          <a:rPr lang="en-US" sz="2000" i="1">
                            <a:latin typeface="Cambria Math"/>
                          </a:rPr>
                          <m:t>(</m:t>
                        </m:r>
                        <m:r>
                          <a:rPr lang="en-US" sz="2000" b="0" i="1" smtClean="0">
                            <a:latin typeface="Cambria Math"/>
                          </a:rPr>
                          <m:t>𝑖</m:t>
                        </m:r>
                        <m:r>
                          <a:rPr lang="en-US" sz="2000" i="1">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p>
              <a:p>
                <a:pPr marL="457200" lvl="1" indent="0">
                  <a:buNone/>
                </a:pPr>
                <a:endParaRPr lang="en-US" sz="2000" dirty="0"/>
              </a:p>
              <a:p>
                <a:pPr marL="457200" lvl="1" indent="0">
                  <a:buNone/>
                </a:pPr>
                <a:endParaRPr lang="en-US" sz="2000" dirty="0"/>
              </a:p>
              <a:p>
                <a:pPr marL="457200" lvl="1" indent="0">
                  <a:buNone/>
                </a:pPr>
                <a:endParaRPr lang="en-US" sz="2000" dirty="0"/>
              </a:p>
              <a:p>
                <a:pPr lvl="1"/>
                <a:endParaRPr lang="en-US" sz="2000" dirty="0" smtClean="0"/>
              </a:p>
              <a:p>
                <a:pPr lvl="3"/>
                <a:endParaRPr lang="en-US" sz="1600" b="0" dirty="0" smtClean="0"/>
              </a:p>
              <a:p>
                <a:pPr lvl="3"/>
                <a:endParaRPr lang="en-US" sz="1200" dirty="0"/>
              </a:p>
            </p:txBody>
          </p:sp>
        </mc:Choice>
        <mc:Fallback>
          <p:sp>
            <p:nvSpPr>
              <p:cNvPr id="190467" name="Rectangle 3"/>
              <p:cNvSpPr>
                <a:spLocks noGrp="1" noRot="1" noChangeAspect="1" noMove="1" noResize="1" noEditPoints="1" noAdjustHandles="1" noChangeArrowheads="1" noChangeShapeType="1" noTextEdit="1"/>
              </p:cNvSpPr>
              <p:nvPr>
                <p:ph type="body" idx="1"/>
              </p:nvPr>
            </p:nvSpPr>
            <p:spPr>
              <a:xfrm>
                <a:off x="228600" y="1143000"/>
                <a:ext cx="8686441" cy="5333361"/>
              </a:xfrm>
              <a:blipFill rotWithShape="1">
                <a:blip r:embed="rId3"/>
                <a:stretch>
                  <a:fillRect l="-843" t="-686"/>
                </a:stretch>
              </a:blipFill>
            </p:spPr>
            <p:txBody>
              <a:bodyPr/>
              <a:lstStyle/>
              <a:p>
                <a:r>
                  <a:rPr lang="en-US">
                    <a:noFill/>
                  </a:rPr>
                  <a:t> </a:t>
                </a:r>
              </a:p>
            </p:txBody>
          </p:sp>
        </mc:Fallback>
      </mc:AlternateContent>
    </p:spTree>
    <p:extLst>
      <p:ext uri="{BB962C8B-B14F-4D97-AF65-F5344CB8AC3E}">
        <p14:creationId xmlns:p14="http://schemas.microsoft.com/office/powerpoint/2010/main" val="339360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04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046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046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046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046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04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 cont’d</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152400" y="1143000"/>
                <a:ext cx="8839200" cy="5333361"/>
              </a:xfrm>
            </p:spPr>
            <p:txBody>
              <a:bodyPr>
                <a:normAutofit/>
              </a:bodyPr>
              <a:lstStyle/>
              <a:p>
                <a:r>
                  <a:rPr lang="en-US" sz="2400" dirty="0" smtClean="0">
                    <a:solidFill>
                      <a:schemeClr val="accent2">
                        <a:lumMod val="75000"/>
                      </a:schemeClr>
                    </a:solidFill>
                  </a:rPr>
                  <a:t>Proof:</a:t>
                </a:r>
              </a:p>
              <a:p>
                <a:pPr lvl="1"/>
                <a:r>
                  <a:rPr lang="en-US" sz="2000" dirty="0"/>
                  <a:t>E</a:t>
                </a:r>
                <a:r>
                  <a:rPr lang="en-US" sz="2000" dirty="0" smtClean="0"/>
                  <a:t>xpected number of edges that die  </a:t>
                </a:r>
                <a14:m>
                  <m:oMath xmlns:m="http://schemas.openxmlformats.org/officeDocument/2006/math">
                    <m:r>
                      <a:rPr lang="en-US" sz="2000" b="0" i="1" smtClean="0">
                        <a:latin typeface="Cambria Math"/>
                      </a:rPr>
                      <m:t>≥</m:t>
                    </m:r>
                    <m:r>
                      <a:rPr lang="en-US" sz="2000" i="1">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r>
                      <a:rPr lang="en-US" sz="2000" i="1" dirty="0">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𝑗</m:t>
                        </m:r>
                        <m:r>
                          <a:rPr lang="en-US" sz="2000" i="1">
                            <a:latin typeface="Cambria Math"/>
                          </a:rPr>
                          <m:t>∈</m:t>
                        </m:r>
                        <m:r>
                          <m:rPr>
                            <m:sty m:val="p"/>
                          </m:rPr>
                          <a:rPr lang="en-US" sz="2000">
                            <a:latin typeface="Cambria Math"/>
                          </a:rPr>
                          <m:t>Γ</m:t>
                        </m:r>
                        <m:r>
                          <a:rPr lang="en-US" sz="2000" i="1">
                            <a:latin typeface="Cambria Math"/>
                          </a:rPr>
                          <m:t>(</m:t>
                        </m:r>
                        <m:r>
                          <a:rPr lang="en-US" sz="2000" b="0" i="1" smtClean="0">
                            <a:latin typeface="Cambria Math"/>
                          </a:rPr>
                          <m:t>𝑖</m:t>
                        </m:r>
                        <m:r>
                          <a:rPr lang="en-US" sz="2000" i="1">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endParaRPr lang="en-US" sz="2000" dirty="0" smtClean="0"/>
              </a:p>
              <a:p>
                <a:pPr lvl="1"/>
                <a:r>
                  <a:rPr lang="en-US" sz="2000" dirty="0" smtClean="0"/>
                  <a:t>Write this expression equivalently as a sum over </a:t>
                </a:r>
                <a:r>
                  <a:rPr lang="en-US" sz="2000" dirty="0" smtClean="0">
                    <a:solidFill>
                      <a:schemeClr val="accent2">
                        <a:lumMod val="75000"/>
                      </a:schemeClr>
                    </a:solidFill>
                  </a:rPr>
                  <a:t>directed edges </a:t>
                </a:r>
                <a14:m>
                  <m:oMath xmlns:m="http://schemas.openxmlformats.org/officeDocument/2006/math">
                    <m:r>
                      <a:rPr lang="en-US" sz="2000" b="0" i="1" smtClean="0">
                        <a:solidFill>
                          <a:schemeClr val="accent2">
                            <a:lumMod val="75000"/>
                          </a:schemeClr>
                        </a:solidFill>
                        <a:latin typeface="Cambria Math"/>
                      </a:rPr>
                      <m:t>(</m:t>
                    </m:r>
                    <m:r>
                      <a:rPr lang="en-US" sz="2000" b="0" i="1" smtClean="0">
                        <a:solidFill>
                          <a:schemeClr val="accent2">
                            <a:lumMod val="75000"/>
                          </a:schemeClr>
                        </a:solidFill>
                        <a:latin typeface="Cambria Math"/>
                      </a:rPr>
                      <m:t>𝑖</m:t>
                    </m:r>
                    <m:r>
                      <a:rPr lang="en-US" sz="2000" b="0" i="1" smtClean="0">
                        <a:solidFill>
                          <a:schemeClr val="accent2">
                            <a:lumMod val="75000"/>
                          </a:schemeClr>
                        </a:solidFill>
                        <a:latin typeface="Cambria Math"/>
                      </a:rPr>
                      <m:t>,</m:t>
                    </m:r>
                    <m:r>
                      <a:rPr lang="en-US" sz="2000" b="0" i="1" smtClean="0">
                        <a:solidFill>
                          <a:schemeClr val="accent2">
                            <a:lumMod val="75000"/>
                          </a:schemeClr>
                        </a:solidFill>
                        <a:latin typeface="Cambria Math"/>
                      </a:rPr>
                      <m:t>𝑗</m:t>
                    </m:r>
                    <m:r>
                      <a:rPr lang="en-US" sz="2000" b="0" i="1" smtClean="0">
                        <a:solidFill>
                          <a:schemeClr val="accent2">
                            <a:lumMod val="75000"/>
                          </a:schemeClr>
                        </a:solidFill>
                        <a:latin typeface="Cambria Math"/>
                      </a:rPr>
                      <m:t>)</m:t>
                    </m:r>
                  </m:oMath>
                </a14:m>
                <a:r>
                  <a:rPr lang="en-US" sz="2000" dirty="0" smtClean="0">
                    <a:solidFill>
                      <a:schemeClr val="accent2">
                        <a:lumMod val="75000"/>
                      </a:schemeClr>
                    </a:solidFill>
                  </a:rPr>
                  <a:t>:     </a:t>
                </a:r>
                <a14:m>
                  <m:oMath xmlns:m="http://schemas.openxmlformats.org/officeDocument/2006/math">
                    <m:r>
                      <a:rPr lang="en-US" sz="2000" i="1" dirty="0">
                        <a:solidFill>
                          <a:schemeClr val="accent2">
                            <a:lumMod val="75000"/>
                          </a:schemeClr>
                        </a:solidFill>
                        <a:latin typeface="Cambria Math"/>
                      </a:rPr>
                      <m:t> </m:t>
                    </m:r>
                    <m:r>
                      <a:rPr lang="en-US" sz="2000" b="0" i="1" dirty="0" smtClean="0">
                        <a:solidFill>
                          <a:schemeClr val="accent2">
                            <a:lumMod val="75000"/>
                          </a:schemeClr>
                        </a:solidFill>
                        <a:latin typeface="Cambria Math"/>
                      </a:rPr>
                      <m:t>   </m:t>
                    </m:r>
                    <m:r>
                      <a:rPr lang="en-US" sz="2000" i="1">
                        <a:solidFill>
                          <a:schemeClr val="accent2">
                            <a:lumMod val="75000"/>
                          </a:schemeClr>
                        </a:solidFill>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sSub>
                      <m:sSubPr>
                        <m:ctrlPr>
                          <a:rPr lang="en-US" sz="2000" i="1">
                            <a:latin typeface="Cambria Math"/>
                          </a:rPr>
                        </m:ctrlPr>
                      </m:sSubPr>
                      <m:e>
                        <m:r>
                          <a:rPr lang="en-US" sz="2000" b="0" i="0" smtClean="0">
                            <a:latin typeface="Cambria Math"/>
                          </a:rPr>
                          <m:t> </m:t>
                        </m:r>
                        <m:r>
                          <m:rPr>
                            <m:sty m:val="p"/>
                          </m:rPr>
                          <a:rPr lang="en-US" sz="2000">
                            <a:latin typeface="Cambria Math"/>
                          </a:rPr>
                          <m:t>Σ</m:t>
                        </m:r>
                      </m:e>
                      <m:sub>
                        <m:r>
                          <a:rPr lang="en-US" sz="2000" b="0" i="1" smtClean="0">
                            <a:latin typeface="Cambria Math"/>
                          </a:rPr>
                          <m:t>(</m:t>
                        </m:r>
                        <m:r>
                          <a:rPr lang="en-US" sz="2000" b="0" i="1" smtClean="0">
                            <a:latin typeface="Cambria Math"/>
                          </a:rPr>
                          <m:t>𝑖</m:t>
                        </m:r>
                        <m:r>
                          <a:rPr lang="en-US" sz="2000" b="0" i="1" smtClean="0">
                            <a:latin typeface="Cambria Math"/>
                          </a:rPr>
                          <m:t>,</m:t>
                        </m:r>
                        <m:r>
                          <a:rPr lang="en-US" sz="2000" b="0" i="1" smtClean="0">
                            <a:latin typeface="Cambria Math"/>
                          </a:rPr>
                          <m:t>𝑗</m:t>
                        </m:r>
                        <m:r>
                          <a:rPr lang="en-US" sz="2000" b="0" i="1" smtClean="0">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endParaRPr lang="en-US" sz="2000" dirty="0" smtClean="0"/>
              </a:p>
              <a:p>
                <a:pPr lvl="1"/>
                <a:r>
                  <a:rPr lang="en-US" sz="2000" dirty="0" smtClean="0"/>
                  <a:t>Here each undirected edge is counted twice, once for each direction, so this is the same as the following sum over </a:t>
                </a:r>
                <a:r>
                  <a:rPr lang="en-US" sz="2000" dirty="0" smtClean="0">
                    <a:solidFill>
                      <a:schemeClr val="accent2">
                        <a:lumMod val="75000"/>
                      </a:schemeClr>
                    </a:solidFill>
                  </a:rPr>
                  <a:t>undirected edges </a:t>
                </a:r>
                <a14:m>
                  <m:oMath xmlns:m="http://schemas.openxmlformats.org/officeDocument/2006/math">
                    <m:d>
                      <m:dPr>
                        <m:begChr m:val="{"/>
                        <m:endChr m:val="}"/>
                        <m:ctrlPr>
                          <a:rPr lang="en-US" sz="2000" b="0" i="1" smtClean="0">
                            <a:solidFill>
                              <a:schemeClr val="accent2">
                                <a:lumMod val="75000"/>
                              </a:schemeClr>
                            </a:solidFill>
                            <a:latin typeface="Cambria Math"/>
                          </a:rPr>
                        </m:ctrlPr>
                      </m:dPr>
                      <m:e>
                        <m:r>
                          <a:rPr lang="en-US" sz="2000" b="0" i="1" smtClean="0">
                            <a:solidFill>
                              <a:schemeClr val="accent2">
                                <a:lumMod val="75000"/>
                              </a:schemeClr>
                            </a:solidFill>
                            <a:latin typeface="Cambria Math"/>
                          </a:rPr>
                          <m:t>𝑖</m:t>
                        </m:r>
                        <m:r>
                          <a:rPr lang="en-US" sz="2000" b="0" i="1" smtClean="0">
                            <a:solidFill>
                              <a:schemeClr val="accent2">
                                <a:lumMod val="75000"/>
                              </a:schemeClr>
                            </a:solidFill>
                            <a:latin typeface="Cambria Math"/>
                          </a:rPr>
                          <m:t>,</m:t>
                        </m:r>
                        <m:r>
                          <a:rPr lang="en-US" sz="2000" b="0" i="1" smtClean="0">
                            <a:solidFill>
                              <a:schemeClr val="accent2">
                                <a:lumMod val="75000"/>
                              </a:schemeClr>
                            </a:solidFill>
                            <a:latin typeface="Cambria Math"/>
                          </a:rPr>
                          <m:t>𝑗</m:t>
                        </m:r>
                      </m:e>
                    </m:d>
                    <m:r>
                      <a:rPr lang="en-US" sz="2000" b="0" i="1" smtClean="0">
                        <a:latin typeface="Cambria Math"/>
                      </a:rPr>
                      <m:t>.</m:t>
                    </m:r>
                  </m:oMath>
                </a14:m>
                <a:endParaRPr lang="en-US" sz="2000" dirty="0" smtClean="0"/>
              </a:p>
              <a:p>
                <a:pPr marL="457200" lvl="1" indent="0">
                  <a:buNone/>
                </a:pPr>
                <a:r>
                  <a:rPr lang="en-US" sz="2000" dirty="0" smtClean="0"/>
                  <a:t>          </a:t>
                </a:r>
                <a14:m>
                  <m:oMath xmlns:m="http://schemas.openxmlformats.org/officeDocument/2006/math">
                    <m:f>
                      <m:fPr>
                        <m:ctrlPr>
                          <a:rPr lang="en-US" sz="2000" i="1">
                            <a:latin typeface="Cambria Math"/>
                          </a:rPr>
                        </m:ctrlPr>
                      </m:fPr>
                      <m:num>
                        <m:r>
                          <a:rPr lang="en-US" sz="2000">
                            <a:latin typeface="Cambria Math"/>
                          </a:rPr>
                          <m:t>1</m:t>
                        </m:r>
                      </m:num>
                      <m:den>
                        <m:r>
                          <a:rPr lang="en-US" sz="2000">
                            <a:latin typeface="Cambria Math"/>
                          </a:rPr>
                          <m:t>2</m:t>
                        </m:r>
                      </m:den>
                    </m:f>
                    <m:sSub>
                      <m:sSubPr>
                        <m:ctrlPr>
                          <a:rPr lang="en-US" sz="2000" i="1">
                            <a:latin typeface="Cambria Math"/>
                          </a:rPr>
                        </m:ctrlPr>
                      </m:sSubPr>
                      <m:e>
                        <m:r>
                          <a:rPr lang="en-US" sz="2000">
                            <a:latin typeface="Cambria Math"/>
                          </a:rPr>
                          <m:t> </m:t>
                        </m:r>
                        <m:r>
                          <m:rPr>
                            <m:sty m:val="p"/>
                          </m:rPr>
                          <a:rPr lang="en-US" sz="2000">
                            <a:latin typeface="Cambria Math"/>
                          </a:rPr>
                          <m:t>Σ</m:t>
                        </m:r>
                      </m:e>
                      <m:sub>
                        <m:r>
                          <a:rPr lang="en-US" sz="2000" b="0" i="1" smtClean="0">
                            <a:latin typeface="Cambria Math"/>
                          </a:rPr>
                          <m:t>{</m:t>
                        </m:r>
                        <m:r>
                          <a:rPr lang="en-US" sz="2000" b="0" i="1" smtClean="0">
                            <a:latin typeface="Cambria Math"/>
                          </a:rPr>
                          <m:t>𝑖</m:t>
                        </m:r>
                        <m:r>
                          <a:rPr lang="en-US" sz="2000" i="1">
                            <a:latin typeface="Cambria Math"/>
                          </a:rPr>
                          <m:t>,</m:t>
                        </m:r>
                        <m:r>
                          <a:rPr lang="en-US" sz="2000" b="0" i="1" smtClean="0">
                            <a:latin typeface="Cambria Math"/>
                          </a:rPr>
                          <m:t>𝑗</m:t>
                        </m:r>
                        <m:r>
                          <a:rPr lang="en-US" sz="2000" b="0" i="1" smtClean="0">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r>
                              <a:rPr lang="en-US" sz="2000" b="0" i="1" dirty="0" smtClean="0">
                                <a:latin typeface="Cambria Math"/>
                              </a:rPr>
                              <m:t>+</m:t>
                            </m:r>
                            <m:r>
                              <m:rPr>
                                <m:sty m:val="p"/>
                              </m:rPr>
                              <a:rPr lang="en-US" sz="2000" b="0" i="0" dirty="0" smtClean="0">
                                <a:latin typeface="Cambria Math"/>
                              </a:rPr>
                              <m:t>deg</m:t>
                            </m:r>
                            <m:r>
                              <a:rPr lang="en-US" sz="2000" b="0" i="1" dirty="0" smtClean="0">
                                <a:latin typeface="Cambria Math"/>
                              </a:rPr>
                              <m:t>⁡(</m:t>
                            </m:r>
                            <m:r>
                              <a:rPr lang="en-US" sz="2000" b="0" i="1" dirty="0" smtClean="0">
                                <a:latin typeface="Cambria Math"/>
                              </a:rPr>
                              <m:t>𝑗</m:t>
                            </m:r>
                            <m:r>
                              <a:rPr lang="en-US" sz="2000" b="0" i="1" dirty="0" smtClean="0">
                                <a:latin typeface="Cambria Math"/>
                              </a:rPr>
                              <m:t>)</m:t>
                            </m:r>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b="0" i="1" smtClean="0">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sSub>
                      <m:sSubPr>
                        <m:ctrlPr>
                          <a:rPr lang="en-US" sz="2000" i="1">
                            <a:latin typeface="Cambria Math"/>
                          </a:rPr>
                        </m:ctrlPr>
                      </m:sSubPr>
                      <m:e>
                        <m:r>
                          <a:rPr lang="en-US" sz="2000">
                            <a:latin typeface="Cambria Math"/>
                          </a:rPr>
                          <m:t> </m:t>
                        </m:r>
                        <m:r>
                          <m:rPr>
                            <m:sty m:val="p"/>
                          </m:rPr>
                          <a:rPr lang="en-US" sz="2000">
                            <a:latin typeface="Cambria Math"/>
                          </a:rPr>
                          <m:t>Σ</m:t>
                        </m:r>
                      </m:e>
                      <m:sub>
                        <m:r>
                          <a:rPr lang="en-US" sz="2000" i="1">
                            <a:latin typeface="Cambria Math"/>
                          </a:rPr>
                          <m:t>{</m:t>
                        </m:r>
                        <m:r>
                          <a:rPr lang="en-US" sz="2000" i="1">
                            <a:latin typeface="Cambria Math"/>
                          </a:rPr>
                          <m:t>𝑖</m:t>
                        </m:r>
                        <m:r>
                          <a:rPr lang="en-US" sz="2000" i="1">
                            <a:latin typeface="Cambria Math"/>
                          </a:rPr>
                          <m:t>,</m:t>
                        </m:r>
                        <m:r>
                          <a:rPr lang="en-US" sz="2000" i="1">
                            <a:latin typeface="Cambria Math"/>
                          </a:rPr>
                          <m:t>𝑗</m:t>
                        </m:r>
                        <m:r>
                          <a:rPr lang="en-US" sz="2000" i="1">
                            <a:latin typeface="Cambria Math"/>
                          </a:rPr>
                          <m:t>}</m:t>
                        </m:r>
                      </m:sub>
                    </m:sSub>
                    <m:r>
                      <a:rPr lang="en-US" sz="2000" b="0" i="1" smtClean="0">
                        <a:latin typeface="Cambria Math"/>
                      </a:rPr>
                      <m:t>1.</m:t>
                    </m:r>
                  </m:oMath>
                </a14:m>
                <a:endParaRPr lang="en-US" sz="2000" dirty="0"/>
              </a:p>
              <a:p>
                <a:pPr lvl="1"/>
                <a:r>
                  <a:rPr lang="en-US" sz="2000" dirty="0" smtClean="0"/>
                  <a:t>This is half the total number of undirected edges, </a:t>
                </a:r>
                <a14:m>
                  <m:oMath xmlns:m="http://schemas.openxmlformats.org/officeDocument/2006/math">
                    <m:r>
                      <a:rPr lang="en-US" sz="2000" i="1" dirty="0" smtClean="0">
                        <a:latin typeface="Cambria Math"/>
                      </a:rPr>
                      <m:t>½ |</m:t>
                    </m:r>
                    <m:r>
                      <a:rPr lang="en-US" sz="2000" i="1" dirty="0" smtClean="0">
                        <a:latin typeface="Cambria Math"/>
                      </a:rPr>
                      <m:t>𝐸</m:t>
                    </m:r>
                    <m:r>
                      <a:rPr lang="en-US" sz="2000" i="1" dirty="0" smtClean="0">
                        <a:latin typeface="Cambria Math"/>
                      </a:rPr>
                      <m:t>|</m:t>
                    </m:r>
                  </m:oMath>
                </a14:m>
                <a:r>
                  <a:rPr lang="en-US" sz="2000" dirty="0" smtClean="0"/>
                  <a:t>, as needed!</a:t>
                </a:r>
                <a:endParaRPr lang="en-US" sz="2000" dirty="0"/>
              </a:p>
              <a:p>
                <a:r>
                  <a:rPr lang="en-US" sz="2400" dirty="0" smtClean="0"/>
                  <a:t>Thus we have:</a:t>
                </a:r>
              </a:p>
              <a:p>
                <a:r>
                  <a:rPr lang="en-US" sz="2400" dirty="0" smtClean="0">
                    <a:solidFill>
                      <a:schemeClr val="accent2">
                        <a:lumMod val="75000"/>
                      </a:schemeClr>
                    </a:solidFill>
                  </a:rPr>
                  <a:t>Lemma 5:  </a:t>
                </a:r>
                <a:r>
                  <a:rPr lang="en-US" sz="2400" dirty="0"/>
                  <a:t>For each phase </a:t>
                </a:r>
                <a14:m>
                  <m:oMath xmlns:m="http://schemas.openxmlformats.org/officeDocument/2006/math">
                    <m:r>
                      <a:rPr lang="en-US" sz="2400" i="1">
                        <a:latin typeface="Cambria Math"/>
                      </a:rPr>
                      <m:t>𝑝h</m:t>
                    </m:r>
                    <m:r>
                      <a:rPr lang="en-US" sz="2400" i="1">
                        <a:latin typeface="Cambria Math"/>
                      </a:rPr>
                      <m:t>,</m:t>
                    </m:r>
                  </m:oMath>
                </a14:m>
                <a:r>
                  <a:rPr lang="en-US" sz="2400" dirty="0"/>
                  <a:t> the expected number of edges that are live (connect two active nodes) at the end of the phase is at most </a:t>
                </a:r>
                <a:r>
                  <a:rPr lang="en-US" sz="2400" dirty="0" smtClean="0"/>
                  <a:t>half the </a:t>
                </a:r>
                <a:r>
                  <a:rPr lang="en-US" sz="2400" dirty="0"/>
                  <a:t>number that were live at the beginning of the phase.</a:t>
                </a:r>
              </a:p>
              <a:p>
                <a:pPr lvl="1"/>
                <a:endParaRPr lang="en-US" sz="2000" dirty="0" smtClean="0"/>
              </a:p>
              <a:p>
                <a:pPr lvl="1"/>
                <a:endParaRPr lang="en-US" sz="2000" dirty="0" smtClean="0"/>
              </a:p>
              <a:p>
                <a:pPr lvl="1"/>
                <a:endParaRPr lang="en-US" sz="2000" dirty="0"/>
              </a:p>
              <a:p>
                <a:pPr lvl="1"/>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lvl="1"/>
                <a:endParaRPr lang="en-US" sz="2000" dirty="0" smtClean="0"/>
              </a:p>
              <a:p>
                <a:pPr lvl="3"/>
                <a:endParaRPr lang="en-US" sz="1600" b="0" dirty="0" smtClean="0"/>
              </a:p>
              <a:p>
                <a:pPr lvl="3"/>
                <a:endParaRPr lang="en-US" sz="1200" dirty="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152400" y="1143000"/>
                <a:ext cx="8839200" cy="5333361"/>
              </a:xfrm>
              <a:blipFill rotWithShape="1">
                <a:blip r:embed="rId3"/>
                <a:stretch>
                  <a:fillRect l="-897" t="-915" r="-276"/>
                </a:stretch>
              </a:blipFill>
            </p:spPr>
            <p:txBody>
              <a:bodyPr/>
              <a:lstStyle/>
              <a:p>
                <a:r>
                  <a:rPr lang="en-US">
                    <a:noFill/>
                  </a:rPr>
                  <a:t> </a:t>
                </a:r>
              </a:p>
            </p:txBody>
          </p:sp>
        </mc:Fallback>
      </mc:AlternateContent>
    </p:spTree>
    <p:extLst>
      <p:ext uri="{BB962C8B-B14F-4D97-AF65-F5344CB8AC3E}">
        <p14:creationId xmlns:p14="http://schemas.microsoft.com/office/powerpoint/2010/main" val="189657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4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0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 cont’d</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152400" y="1143000"/>
                <a:ext cx="8839200" cy="5333361"/>
              </a:xfrm>
            </p:spPr>
            <p:txBody>
              <a:bodyPr>
                <a:normAutofit/>
              </a:bodyPr>
              <a:lstStyle/>
              <a:p>
                <a:r>
                  <a:rPr lang="en-US" sz="2400" dirty="0" smtClean="0">
                    <a:solidFill>
                      <a:schemeClr val="accent2">
                        <a:lumMod val="75000"/>
                      </a:schemeClr>
                    </a:solidFill>
                  </a:rPr>
                  <a:t>Lemma 5:  </a:t>
                </a:r>
                <a:r>
                  <a:rPr lang="en-US" sz="2400" dirty="0"/>
                  <a:t>For each phase </a:t>
                </a:r>
                <a14:m>
                  <m:oMath xmlns:m="http://schemas.openxmlformats.org/officeDocument/2006/math">
                    <m:r>
                      <a:rPr lang="en-US" sz="2400" i="1">
                        <a:latin typeface="Cambria Math"/>
                      </a:rPr>
                      <m:t>𝑝h</m:t>
                    </m:r>
                    <m:r>
                      <a:rPr lang="en-US" sz="2400" i="1">
                        <a:latin typeface="Cambria Math"/>
                      </a:rPr>
                      <m:t>,</m:t>
                    </m:r>
                  </m:oMath>
                </a14:m>
                <a:r>
                  <a:rPr lang="en-US" sz="2400" dirty="0"/>
                  <a:t> the expected number of edges that are live (connect two active nodes) at the end of the phase is at most </a:t>
                </a:r>
                <a:r>
                  <a:rPr lang="en-US" sz="2400" dirty="0" smtClean="0"/>
                  <a:t>half the </a:t>
                </a:r>
                <a:r>
                  <a:rPr lang="en-US" sz="2400" dirty="0"/>
                  <a:t>number that were live </a:t>
                </a:r>
                <a:r>
                  <a:rPr lang="en-US" sz="2400" dirty="0" smtClean="0"/>
                  <a:t>before the </a:t>
                </a:r>
                <a:r>
                  <a:rPr lang="en-US" sz="2400" dirty="0"/>
                  <a:t>phase</a:t>
                </a:r>
                <a:r>
                  <a:rPr lang="en-US" sz="2400" dirty="0" smtClean="0"/>
                  <a:t>.</a:t>
                </a:r>
              </a:p>
              <a:p>
                <a:r>
                  <a:rPr lang="en-US" sz="2400" dirty="0">
                    <a:solidFill>
                      <a:schemeClr val="accent2">
                        <a:lumMod val="75000"/>
                      </a:schemeClr>
                    </a:solidFill>
                  </a:rPr>
                  <a:t>Theorem </a:t>
                </a:r>
                <a:r>
                  <a:rPr lang="en-US" sz="2400" dirty="0" smtClean="0">
                    <a:solidFill>
                      <a:schemeClr val="accent2">
                        <a:lumMod val="75000"/>
                      </a:schemeClr>
                    </a:solidFill>
                  </a:rPr>
                  <a:t>3:  </a:t>
                </a:r>
                <a:r>
                  <a:rPr lang="en-US" sz="2400" dirty="0"/>
                  <a:t>With probability at least </a:t>
                </a:r>
                <a14:m>
                  <m:oMath xmlns:m="http://schemas.openxmlformats.org/officeDocument/2006/math">
                    <m:r>
                      <a:rPr lang="en-US" sz="2400" i="1">
                        <a:latin typeface="Cambria Math"/>
                      </a:rPr>
                      <m:t>1 −</m:t>
                    </m:r>
                    <m:f>
                      <m:fPr>
                        <m:ctrlPr>
                          <a:rPr lang="en-US" sz="2400" i="1">
                            <a:latin typeface="Cambria Math"/>
                          </a:rPr>
                        </m:ctrlPr>
                      </m:fPr>
                      <m:num>
                        <m:r>
                          <a:rPr lang="en-US" sz="2400" i="1">
                            <a:latin typeface="Cambria Math"/>
                          </a:rPr>
                          <m:t>1</m:t>
                        </m:r>
                      </m:num>
                      <m:den>
                        <m:r>
                          <a:rPr lang="en-US" sz="2400" i="1">
                            <a:latin typeface="Cambria Math"/>
                          </a:rPr>
                          <m:t>𝑛</m:t>
                        </m:r>
                      </m:den>
                    </m:f>
                    <m:r>
                      <a:rPr lang="en-US" sz="2400" i="1">
                        <a:latin typeface="Cambria Math"/>
                      </a:rPr>
                      <m:t>,</m:t>
                    </m:r>
                  </m:oMath>
                </a14:m>
                <a:r>
                  <a:rPr lang="en-US" sz="2400" dirty="0"/>
                  <a:t> all nodes decide within </a:t>
                </a:r>
                <a14:m>
                  <m:oMath xmlns:m="http://schemas.openxmlformats.org/officeDocument/2006/math">
                    <m:r>
                      <a:rPr lang="en-US" sz="2400" i="1">
                        <a:latin typeface="Cambria Math"/>
                      </a:rPr>
                      <m:t>4</m:t>
                    </m:r>
                    <m:func>
                      <m:funcPr>
                        <m:ctrlPr>
                          <a:rPr lang="en-US" sz="2400" i="1">
                            <a:latin typeface="Cambria Math"/>
                          </a:rPr>
                        </m:ctrlPr>
                      </m:funcPr>
                      <m:fName>
                        <m:r>
                          <m:rPr>
                            <m:sty m:val="p"/>
                          </m:rPr>
                          <a:rPr lang="en-US" sz="2400">
                            <a:latin typeface="Cambria Math"/>
                          </a:rPr>
                          <m:t>log</m:t>
                        </m:r>
                      </m:fName>
                      <m:e>
                        <m:r>
                          <a:rPr lang="en-US" sz="2400" i="1">
                            <a:latin typeface="Cambria Math"/>
                          </a:rPr>
                          <m:t>𝑛</m:t>
                        </m:r>
                        <m:r>
                          <a:rPr lang="en-US" sz="2400" i="1">
                            <a:latin typeface="Cambria Math"/>
                          </a:rPr>
                          <m:t> </m:t>
                        </m:r>
                      </m:e>
                    </m:func>
                  </m:oMath>
                </a14:m>
                <a:r>
                  <a:rPr lang="en-US" sz="2400" dirty="0"/>
                  <a:t>phases.</a:t>
                </a:r>
              </a:p>
              <a:p>
                <a:r>
                  <a:rPr lang="en-US" sz="2400" dirty="0" smtClean="0">
                    <a:solidFill>
                      <a:schemeClr val="accent2">
                        <a:lumMod val="75000"/>
                      </a:schemeClr>
                    </a:solidFill>
                  </a:rPr>
                  <a:t>Proof sketch:</a:t>
                </a:r>
              </a:p>
              <a:p>
                <a:pPr lvl="1"/>
                <a:r>
                  <a:rPr lang="en-US" sz="2000" dirty="0" smtClean="0"/>
                  <a:t>Lemma 5 implies that the expected number of edges still live after </a:t>
                </a:r>
                <a14:m>
                  <m:oMath xmlns:m="http://schemas.openxmlformats.org/officeDocument/2006/math">
                    <m:r>
                      <a:rPr lang="en-US" sz="2000" i="1">
                        <a:latin typeface="Cambria Math"/>
                      </a:rPr>
                      <m:t>4</m:t>
                    </m:r>
                    <m:func>
                      <m:funcPr>
                        <m:ctrlPr>
                          <a:rPr lang="en-US" sz="2000" i="1">
                            <a:latin typeface="Cambria Math"/>
                          </a:rPr>
                        </m:ctrlPr>
                      </m:funcPr>
                      <m:fName>
                        <m:r>
                          <m:rPr>
                            <m:sty m:val="p"/>
                          </m:rPr>
                          <a:rPr lang="en-US" sz="2000">
                            <a:latin typeface="Cambria Math"/>
                          </a:rPr>
                          <m:t>log</m:t>
                        </m:r>
                      </m:fName>
                      <m:e>
                        <m:r>
                          <a:rPr lang="en-US" sz="2000" i="1">
                            <a:latin typeface="Cambria Math"/>
                          </a:rPr>
                          <m:t>𝑛</m:t>
                        </m:r>
                        <m:r>
                          <a:rPr lang="en-US" sz="2000" i="1">
                            <a:latin typeface="Cambria Math"/>
                          </a:rPr>
                          <m:t> </m:t>
                        </m:r>
                      </m:e>
                    </m:func>
                  </m:oMath>
                </a14:m>
                <a:r>
                  <a:rPr lang="en-US" sz="2000" dirty="0" smtClean="0"/>
                  <a:t>phases is at most </a:t>
                </a:r>
                <a14:m>
                  <m:oMath xmlns:m="http://schemas.openxmlformats.org/officeDocument/2006/math">
                    <m:f>
                      <m:fPr>
                        <m:ctrlPr>
                          <a:rPr lang="en-US" sz="2000" b="0" i="1" smtClean="0">
                            <a:latin typeface="Cambria Math"/>
                          </a:rPr>
                        </m:ctrlPr>
                      </m:fPr>
                      <m:num>
                        <m:sSup>
                          <m:sSupPr>
                            <m:ctrlPr>
                              <a:rPr lang="en-US" sz="2000" b="0" i="1" smtClean="0">
                                <a:latin typeface="Cambria Math"/>
                              </a:rPr>
                            </m:ctrlPr>
                          </m:sSupPr>
                          <m:e>
                            <m:r>
                              <a:rPr lang="en-US" sz="2000" b="0" i="1" smtClean="0">
                                <a:latin typeface="Cambria Math"/>
                              </a:rPr>
                              <m:t>𝑛</m:t>
                            </m:r>
                          </m:e>
                          <m:sup>
                            <m:r>
                              <a:rPr lang="en-US" sz="2000" b="0" i="1" smtClean="0">
                                <a:latin typeface="Cambria Math"/>
                              </a:rPr>
                              <m:t>2</m:t>
                            </m:r>
                          </m:sup>
                        </m:sSup>
                      </m:num>
                      <m:den>
                        <m:r>
                          <a:rPr lang="en-US" sz="2000" b="0" i="1" smtClean="0">
                            <a:latin typeface="Cambria Math"/>
                          </a:rPr>
                          <m:t>2</m:t>
                        </m:r>
                      </m:den>
                    </m:f>
                  </m:oMath>
                </a14:m>
                <a:r>
                  <a:rPr lang="en-US" sz="2000" dirty="0" smtClean="0"/>
                  <a:t>  </a:t>
                </a:r>
                <a14:m>
                  <m:oMath xmlns:m="http://schemas.openxmlformats.org/officeDocument/2006/math">
                    <m:r>
                      <a:rPr lang="en-US" sz="2000" b="0" i="1" smtClean="0">
                        <a:latin typeface="Cambria Math"/>
                      </a:rPr>
                      <m:t>÷</m:t>
                    </m:r>
                    <m:sSup>
                      <m:sSupPr>
                        <m:ctrlPr>
                          <a:rPr lang="en-US" sz="2000" b="0" i="1" smtClean="0">
                            <a:latin typeface="Cambria Math"/>
                          </a:rPr>
                        </m:ctrlPr>
                      </m:sSupPr>
                      <m:e>
                        <m:r>
                          <a:rPr lang="en-US" sz="2000" b="0" i="1" smtClean="0">
                            <a:latin typeface="Cambria Math"/>
                          </a:rPr>
                          <m:t>2</m:t>
                        </m:r>
                      </m:e>
                      <m:sup>
                        <m:r>
                          <a:rPr lang="en-US" sz="2000" b="0" i="1" smtClean="0">
                            <a:latin typeface="Cambria Math"/>
                          </a:rPr>
                          <m:t>4</m:t>
                        </m:r>
                        <m:func>
                          <m:funcPr>
                            <m:ctrlPr>
                              <a:rPr lang="en-US" sz="2000" b="0" i="1" smtClean="0">
                                <a:latin typeface="Cambria Math"/>
                              </a:rPr>
                            </m:ctrlPr>
                          </m:funcPr>
                          <m:fName>
                            <m:r>
                              <m:rPr>
                                <m:sty m:val="p"/>
                              </m:rPr>
                              <a:rPr lang="en-US" sz="2000" b="0" i="0" smtClean="0">
                                <a:latin typeface="Cambria Math"/>
                              </a:rPr>
                              <m:t>log</m:t>
                            </m:r>
                          </m:fName>
                          <m:e>
                            <m:r>
                              <a:rPr lang="en-US" sz="2000" b="0" i="1" smtClean="0">
                                <a:latin typeface="Cambria Math"/>
                              </a:rPr>
                              <m:t>𝑛</m:t>
                            </m:r>
                          </m:e>
                        </m:func>
                      </m:sup>
                    </m:sSup>
                    <m:r>
                      <a:rPr lang="en-US" sz="2000" b="0" i="1" smtClean="0">
                        <a:latin typeface="Cambria Math"/>
                      </a:rPr>
                      <m:t>=</m:t>
                    </m:r>
                    <m:f>
                      <m:fPr>
                        <m:ctrlPr>
                          <a:rPr lang="en-US" sz="2000" b="0" i="1" smtClean="0">
                            <a:latin typeface="Cambria Math"/>
                          </a:rPr>
                        </m:ctrlPr>
                      </m:fPr>
                      <m:num>
                        <m:r>
                          <a:rPr lang="en-US" sz="2000" b="0" i="1" smtClean="0">
                            <a:latin typeface="Cambria Math"/>
                          </a:rPr>
                          <m:t>1</m:t>
                        </m:r>
                      </m:num>
                      <m:den>
                        <m:sSup>
                          <m:sSupPr>
                            <m:ctrlPr>
                              <a:rPr lang="en-US" sz="2000" b="0" i="1" smtClean="0">
                                <a:latin typeface="Cambria Math"/>
                              </a:rPr>
                            </m:ctrlPr>
                          </m:sSupPr>
                          <m:e>
                            <m:r>
                              <a:rPr lang="en-US" sz="2000" b="0" i="1" smtClean="0">
                                <a:latin typeface="Cambria Math"/>
                              </a:rPr>
                              <m:t>2</m:t>
                            </m:r>
                            <m:r>
                              <a:rPr lang="en-US" sz="2000" b="0" i="1" smtClean="0">
                                <a:latin typeface="Cambria Math"/>
                              </a:rPr>
                              <m:t>𝑛</m:t>
                            </m:r>
                          </m:e>
                          <m:sup>
                            <m:r>
                              <a:rPr lang="en-US" sz="2000" b="0" i="1" smtClean="0">
                                <a:latin typeface="Cambria Math"/>
                              </a:rPr>
                              <m:t>2</m:t>
                            </m:r>
                          </m:sup>
                        </m:sSup>
                      </m:den>
                    </m:f>
                    <m:r>
                      <a:rPr lang="en-US" sz="2000" b="0" i="1" smtClean="0">
                        <a:latin typeface="Cambria Math"/>
                      </a:rPr>
                      <m:t>.</m:t>
                    </m:r>
                  </m:oMath>
                </a14:m>
                <a:endParaRPr lang="en-US" sz="2000" b="0" dirty="0" smtClean="0"/>
              </a:p>
              <a:p>
                <a:pPr lvl="1"/>
                <a:r>
                  <a:rPr lang="en-US" sz="2000" dirty="0" smtClean="0"/>
                  <a:t>Then the probability that </a:t>
                </a:r>
                <a:r>
                  <a:rPr lang="en-US" sz="2000" i="1" dirty="0" smtClean="0"/>
                  <a:t>any</a:t>
                </a:r>
                <a:r>
                  <a:rPr lang="en-US" sz="2000" dirty="0" smtClean="0"/>
                  <a:t> edges remain live is  </a:t>
                </a:r>
                <a14:m>
                  <m:oMath xmlns:m="http://schemas.openxmlformats.org/officeDocument/2006/math">
                    <m:r>
                      <a:rPr lang="en-US" sz="2000" b="0" i="1" smtClean="0">
                        <a:latin typeface="Cambria Math"/>
                      </a:rPr>
                      <m:t>≤</m:t>
                    </m:r>
                    <m:f>
                      <m:fPr>
                        <m:ctrlPr>
                          <a:rPr lang="en-US" sz="2000" i="1">
                            <a:latin typeface="Cambria Math"/>
                          </a:rPr>
                        </m:ctrlPr>
                      </m:fPr>
                      <m:num>
                        <m:r>
                          <a:rPr lang="en-US" sz="2000" i="1">
                            <a:latin typeface="Cambria Math"/>
                          </a:rPr>
                          <m:t>1</m:t>
                        </m:r>
                      </m:num>
                      <m:den>
                        <m:sSup>
                          <m:sSupPr>
                            <m:ctrlPr>
                              <a:rPr lang="en-US" sz="2000" i="1">
                                <a:latin typeface="Cambria Math"/>
                              </a:rPr>
                            </m:ctrlPr>
                          </m:sSupPr>
                          <m:e>
                            <m:r>
                              <a:rPr lang="en-US" sz="2000" b="0" i="1" smtClean="0">
                                <a:latin typeface="Cambria Math"/>
                              </a:rPr>
                              <m:t>2</m:t>
                            </m:r>
                            <m:r>
                              <a:rPr lang="en-US" sz="2000" i="1">
                                <a:latin typeface="Cambria Math"/>
                              </a:rPr>
                              <m:t>𝑛</m:t>
                            </m:r>
                          </m:e>
                          <m:sup>
                            <m:r>
                              <a:rPr lang="en-US" sz="2000" i="1">
                                <a:latin typeface="Cambria Math"/>
                              </a:rPr>
                              <m:t>2</m:t>
                            </m:r>
                          </m:sup>
                        </m:sSup>
                      </m:den>
                    </m:f>
                  </m:oMath>
                </a14:m>
                <a:r>
                  <a:rPr lang="en-US" sz="2000" dirty="0" smtClean="0"/>
                  <a:t>  (by Markov).</a:t>
                </a:r>
              </a:p>
              <a:p>
                <a:pPr lvl="1"/>
                <a:r>
                  <a:rPr lang="en-US" sz="2000" dirty="0" smtClean="0"/>
                  <a:t>The probability that</a:t>
                </a:r>
                <a:r>
                  <a:rPr lang="en-US" sz="2000" dirty="0"/>
                  <a:t> </a:t>
                </a:r>
                <a:r>
                  <a:rPr lang="en-US" sz="2000" dirty="0" smtClean="0"/>
                  <a:t>the algorithm doesn’t terminate </a:t>
                </a:r>
                <a:r>
                  <a:rPr lang="en-US" sz="2000" dirty="0"/>
                  <a:t>within </a:t>
                </a:r>
                <a14:m>
                  <m:oMath xmlns:m="http://schemas.openxmlformats.org/officeDocument/2006/math">
                    <m:r>
                      <a:rPr lang="en-US" sz="2000" i="1">
                        <a:latin typeface="Cambria Math"/>
                      </a:rPr>
                      <m:t>4</m:t>
                    </m:r>
                    <m:func>
                      <m:funcPr>
                        <m:ctrlPr>
                          <a:rPr lang="en-US" sz="2000" i="1">
                            <a:latin typeface="Cambria Math"/>
                          </a:rPr>
                        </m:ctrlPr>
                      </m:funcPr>
                      <m:fName>
                        <m:r>
                          <m:rPr>
                            <m:sty m:val="p"/>
                          </m:rPr>
                          <a:rPr lang="en-US" sz="2000">
                            <a:latin typeface="Cambria Math"/>
                          </a:rPr>
                          <m:t>log</m:t>
                        </m:r>
                      </m:fName>
                      <m:e>
                        <m:r>
                          <a:rPr lang="en-US" sz="2000" i="1">
                            <a:latin typeface="Cambria Math"/>
                          </a:rPr>
                          <m:t>𝑛</m:t>
                        </m:r>
                        <m:r>
                          <a:rPr lang="en-US" sz="2000" i="1">
                            <a:latin typeface="Cambria Math"/>
                          </a:rPr>
                          <m:t> </m:t>
                        </m:r>
                      </m:e>
                    </m:func>
                  </m:oMath>
                </a14:m>
                <a:r>
                  <a:rPr lang="en-US" sz="2000" dirty="0" smtClean="0"/>
                  <a:t>phases </a:t>
                </a:r>
                <a14:m>
                  <m:oMath xmlns:m="http://schemas.openxmlformats.org/officeDocument/2006/math">
                    <m:r>
                      <a:rPr lang="en-US" sz="2000" b="0" i="1" smtClean="0">
                        <a:latin typeface="Cambria Math"/>
                      </a:rPr>
                      <m:t>≤</m:t>
                    </m:r>
                    <m:f>
                      <m:fPr>
                        <m:ctrlPr>
                          <a:rPr lang="en-US" sz="2000" i="1">
                            <a:latin typeface="Cambria Math"/>
                          </a:rPr>
                        </m:ctrlPr>
                      </m:fPr>
                      <m:num>
                        <m:r>
                          <a:rPr lang="en-US" sz="2000" i="1">
                            <a:latin typeface="Cambria Math"/>
                          </a:rPr>
                          <m:t>1</m:t>
                        </m:r>
                      </m:num>
                      <m:den>
                        <m:sSup>
                          <m:sSupPr>
                            <m:ctrlPr>
                              <a:rPr lang="en-US" sz="2000" i="1">
                                <a:latin typeface="Cambria Math"/>
                              </a:rPr>
                            </m:ctrlPr>
                          </m:sSupPr>
                          <m:e>
                            <m:r>
                              <a:rPr lang="en-US" sz="2000" i="1">
                                <a:latin typeface="Cambria Math"/>
                              </a:rPr>
                              <m:t>2</m:t>
                            </m:r>
                            <m:r>
                              <a:rPr lang="en-US" sz="2000" i="1">
                                <a:latin typeface="Cambria Math"/>
                              </a:rPr>
                              <m:t>𝑛</m:t>
                            </m:r>
                          </m:e>
                          <m:sup>
                            <m:r>
                              <a:rPr lang="en-US" sz="2000" i="1">
                                <a:latin typeface="Cambria Math"/>
                              </a:rPr>
                              <m:t>2</m:t>
                            </m:r>
                          </m:sup>
                        </m:sSup>
                      </m:den>
                    </m:f>
                    <m:r>
                      <a:rPr lang="en-US" sz="2000" b="0" i="1" smtClean="0">
                        <a:latin typeface="Cambria Math"/>
                      </a:rPr>
                      <m:t>+</m:t>
                    </m:r>
                    <m:f>
                      <m:fPr>
                        <m:ctrlPr>
                          <a:rPr lang="en-US" sz="2000" i="1">
                            <a:latin typeface="Cambria Math"/>
                          </a:rPr>
                        </m:ctrlPr>
                      </m:fPr>
                      <m:num>
                        <m:r>
                          <a:rPr lang="en-US" sz="2000" b="0" i="1" smtClean="0">
                            <a:latin typeface="Cambria Math"/>
                          </a:rPr>
                          <m:t>1</m:t>
                        </m:r>
                      </m:num>
                      <m:den>
                        <m:sSup>
                          <m:sSupPr>
                            <m:ctrlPr>
                              <a:rPr lang="en-US" sz="2000" i="1">
                                <a:latin typeface="Cambria Math"/>
                              </a:rPr>
                            </m:ctrlPr>
                          </m:sSupPr>
                          <m:e>
                            <m:r>
                              <a:rPr lang="en-US" sz="2000" i="1">
                                <a:latin typeface="Cambria Math"/>
                              </a:rPr>
                              <m:t>𝑛</m:t>
                            </m:r>
                          </m:e>
                          <m:sup>
                            <m:r>
                              <a:rPr lang="en-US" sz="2000" i="1">
                                <a:latin typeface="Cambria Math"/>
                              </a:rPr>
                              <m:t>2</m:t>
                            </m:r>
                          </m:sup>
                        </m:sSup>
                      </m:den>
                    </m:f>
                    <m:r>
                      <a:rPr lang="en-US" sz="2000">
                        <a:latin typeface="Cambria Math"/>
                      </a:rPr>
                      <m:t>&lt;</m:t>
                    </m:r>
                    <m:f>
                      <m:fPr>
                        <m:ctrlPr>
                          <a:rPr lang="en-US" sz="2000" i="1">
                            <a:latin typeface="Cambria Math"/>
                          </a:rPr>
                        </m:ctrlPr>
                      </m:fPr>
                      <m:num>
                        <m:r>
                          <a:rPr lang="en-US" sz="2000">
                            <a:latin typeface="Cambria Math"/>
                          </a:rPr>
                          <m:t>1</m:t>
                        </m:r>
                      </m:num>
                      <m:den>
                        <m:r>
                          <m:rPr>
                            <m:sty m:val="p"/>
                          </m:rPr>
                          <a:rPr lang="en-US" sz="2000">
                            <a:latin typeface="Cambria Math"/>
                          </a:rPr>
                          <m:t>n</m:t>
                        </m:r>
                      </m:den>
                    </m:f>
                    <m:r>
                      <a:rPr lang="en-US" sz="2000" b="0" i="0" smtClean="0">
                        <a:latin typeface="Cambria Math"/>
                      </a:rPr>
                      <m:t>.</m:t>
                    </m:r>
                  </m:oMath>
                </a14:m>
                <a:endParaRPr lang="en-US" sz="2000" dirty="0" smtClean="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152400" y="1143000"/>
                <a:ext cx="8839200" cy="5333361"/>
              </a:xfrm>
              <a:blipFill rotWithShape="1">
                <a:blip r:embed="rId3"/>
                <a:stretch>
                  <a:fillRect l="-897" t="-915"/>
                </a:stretch>
              </a:blipFill>
            </p:spPr>
            <p:txBody>
              <a:bodyPr/>
              <a:lstStyle/>
              <a:p>
                <a:r>
                  <a:rPr lang="en-US">
                    <a:noFill/>
                  </a:rPr>
                  <a:t> </a:t>
                </a:r>
              </a:p>
            </p:txBody>
          </p:sp>
        </mc:Fallback>
      </mc:AlternateContent>
    </p:spTree>
    <p:extLst>
      <p:ext uri="{BB962C8B-B14F-4D97-AF65-F5344CB8AC3E}">
        <p14:creationId xmlns:p14="http://schemas.microsoft.com/office/powerpoint/2010/main" val="21266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4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062"/>
            <a:ext cx="8229600" cy="1143000"/>
          </a:xfrm>
        </p:spPr>
        <p:txBody>
          <a:bodyPr/>
          <a:lstStyle/>
          <a:p>
            <a:r>
              <a:rPr lang="en-US" dirty="0" smtClean="0"/>
              <a:t>Last time</a:t>
            </a:r>
            <a:endParaRPr lang="en-US" dirty="0"/>
          </a:p>
        </p:txBody>
      </p:sp>
      <p:sp>
        <p:nvSpPr>
          <p:cNvPr id="3" name="Content Placeholder 2"/>
          <p:cNvSpPr>
            <a:spLocks noGrp="1"/>
          </p:cNvSpPr>
          <p:nvPr>
            <p:ph idx="1"/>
          </p:nvPr>
        </p:nvSpPr>
        <p:spPr>
          <a:xfrm>
            <a:off x="381000" y="1524000"/>
            <a:ext cx="8382000" cy="4953000"/>
          </a:xfrm>
        </p:spPr>
        <p:txBody>
          <a:bodyPr>
            <a:normAutofit/>
          </a:bodyPr>
          <a:lstStyle/>
          <a:p>
            <a:pPr>
              <a:lnSpc>
                <a:spcPct val="80000"/>
              </a:lnSpc>
              <a:buSzPct val="45000"/>
              <a:buFont typeface="Wingdings" pitchFamily="2" charset="2"/>
              <a:buChar char=""/>
            </a:pPr>
            <a:r>
              <a:rPr lang="en-US" dirty="0" smtClean="0">
                <a:solidFill>
                  <a:schemeClr val="accent2">
                    <a:lumMod val="75000"/>
                  </a:schemeClr>
                </a:solidFill>
              </a:rPr>
              <a:t>Shortest Paths:  </a:t>
            </a:r>
            <a:r>
              <a:rPr lang="en-US" dirty="0" smtClean="0"/>
              <a:t>Distributed Bellman-Ford</a:t>
            </a:r>
            <a:endParaRPr lang="en-US" dirty="0"/>
          </a:p>
          <a:p>
            <a:pPr>
              <a:lnSpc>
                <a:spcPct val="80000"/>
              </a:lnSpc>
              <a:buSzPct val="45000"/>
              <a:buFont typeface="Wingdings" pitchFamily="2" charset="2"/>
              <a:buChar char=""/>
            </a:pPr>
            <a:r>
              <a:rPr lang="en-US" dirty="0" smtClean="0">
                <a:solidFill>
                  <a:schemeClr val="accent2">
                    <a:lumMod val="75000"/>
                  </a:schemeClr>
                </a:solidFill>
              </a:rPr>
              <a:t>Minimum Spanning Tree (MST):  </a:t>
            </a:r>
            <a:r>
              <a:rPr lang="en-US" dirty="0" err="1" smtClean="0"/>
              <a:t>Gallager</a:t>
            </a:r>
            <a:r>
              <a:rPr lang="en-US" dirty="0" smtClean="0"/>
              <a:t>, </a:t>
            </a:r>
            <a:r>
              <a:rPr lang="en-US" dirty="0" err="1" smtClean="0"/>
              <a:t>Humblet</a:t>
            </a:r>
            <a:r>
              <a:rPr lang="en-US" dirty="0" smtClean="0"/>
              <a:t>, </a:t>
            </a:r>
            <a:r>
              <a:rPr lang="en-US" dirty="0" err="1" smtClean="0"/>
              <a:t>Spira</a:t>
            </a:r>
            <a:r>
              <a:rPr lang="en-US" dirty="0" smtClean="0"/>
              <a:t>.</a:t>
            </a:r>
          </a:p>
          <a:p>
            <a:pPr>
              <a:lnSpc>
                <a:spcPct val="80000"/>
              </a:lnSpc>
              <a:buSzPct val="45000"/>
              <a:buFont typeface="Wingdings" pitchFamily="2" charset="2"/>
              <a:buChar char=""/>
            </a:pPr>
            <a:r>
              <a:rPr lang="en-US" dirty="0" smtClean="0">
                <a:solidFill>
                  <a:schemeClr val="accent2">
                    <a:lumMod val="75000"/>
                  </a:schemeClr>
                </a:solidFill>
              </a:rPr>
              <a:t>Maximal Independent Set (MIS):  </a:t>
            </a:r>
            <a:r>
              <a:rPr lang="en-US" dirty="0" err="1" smtClean="0"/>
              <a:t>Luby</a:t>
            </a:r>
            <a:endParaRPr lang="en-US" dirty="0" smtClean="0"/>
          </a:p>
          <a:p>
            <a:pPr>
              <a:lnSpc>
                <a:spcPct val="80000"/>
              </a:lnSpc>
              <a:buSzPct val="45000"/>
              <a:buFont typeface="Wingdings" pitchFamily="2" charset="2"/>
              <a:buChar char=""/>
            </a:pPr>
            <a:endParaRPr lang="en-US" dirty="0"/>
          </a:p>
          <a:p>
            <a:pPr>
              <a:lnSpc>
                <a:spcPct val="80000"/>
              </a:lnSpc>
              <a:buSzPct val="45000"/>
              <a:buFont typeface="Wingdings" pitchFamily="2" charset="2"/>
              <a:buChar char=""/>
            </a:pPr>
            <a:r>
              <a:rPr lang="en-US" dirty="0" smtClean="0"/>
              <a:t>Today:</a:t>
            </a:r>
          </a:p>
          <a:p>
            <a:pPr lvl="1">
              <a:lnSpc>
                <a:spcPct val="80000"/>
              </a:lnSpc>
              <a:buSzPct val="45000"/>
              <a:buFont typeface="Wingdings" pitchFamily="2" charset="2"/>
              <a:buChar char=""/>
            </a:pPr>
            <a:r>
              <a:rPr lang="en-US" dirty="0" smtClean="0"/>
              <a:t>Finish </a:t>
            </a:r>
            <a:r>
              <a:rPr lang="en-US" dirty="0" err="1" smtClean="0"/>
              <a:t>Luby</a:t>
            </a:r>
            <a:r>
              <a:rPr lang="en-US" dirty="0" smtClean="0"/>
              <a:t> </a:t>
            </a:r>
            <a:r>
              <a:rPr lang="en-US" dirty="0" smtClean="0"/>
              <a:t>MIS analysis</a:t>
            </a:r>
            <a:endParaRPr lang="en-US" dirty="0" smtClean="0"/>
          </a:p>
          <a:p>
            <a:pPr lvl="1">
              <a:lnSpc>
                <a:spcPct val="80000"/>
              </a:lnSpc>
              <a:buSzPct val="45000"/>
              <a:buFont typeface="Wingdings" pitchFamily="2" charset="2"/>
              <a:buChar char=""/>
            </a:pPr>
            <a:r>
              <a:rPr lang="en-US" dirty="0" smtClean="0"/>
              <a:t>Then </a:t>
            </a:r>
            <a:r>
              <a:rPr lang="en-US" dirty="0" smtClean="0"/>
              <a:t>on to Graph </a:t>
            </a:r>
            <a:r>
              <a:rPr lang="en-US" dirty="0" smtClean="0"/>
              <a:t>Coloring (Stephan </a:t>
            </a:r>
            <a:r>
              <a:rPr lang="en-US" dirty="0" err="1" smtClean="0"/>
              <a:t>Holzer</a:t>
            </a:r>
            <a:r>
              <a:rPr lang="en-US" dirty="0" smtClean="0"/>
              <a:t>)</a:t>
            </a:r>
            <a:endParaRPr lang="en-US" dirty="0"/>
          </a:p>
          <a:p>
            <a:endParaRPr lang="en-US" dirty="0"/>
          </a:p>
        </p:txBody>
      </p:sp>
    </p:spTree>
    <p:extLst>
      <p:ext uri="{BB962C8B-B14F-4D97-AF65-F5344CB8AC3E}">
        <p14:creationId xmlns:p14="http://schemas.microsoft.com/office/powerpoint/2010/main" val="199221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921" y="275070"/>
            <a:ext cx="8229600" cy="3458730"/>
          </a:xfrm>
        </p:spPr>
        <p:txBody>
          <a:bodyPr/>
          <a:lstStyle/>
          <a:p>
            <a:r>
              <a:rPr lang="en-US" dirty="0"/>
              <a:t>Maximal Independent Set</a:t>
            </a:r>
          </a:p>
        </p:txBody>
      </p:sp>
      <p:pic>
        <p:nvPicPr>
          <p:cNvPr id="3" name="Picture 2" descr="FruitF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953000"/>
            <a:ext cx="27432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0"/>
          <p:cNvGrpSpPr/>
          <p:nvPr/>
        </p:nvGrpSpPr>
        <p:grpSpPr>
          <a:xfrm>
            <a:off x="914400" y="4966756"/>
            <a:ext cx="3237399" cy="1295400"/>
            <a:chOff x="5399240" y="1989513"/>
            <a:chExt cx="3237399" cy="1295400"/>
          </a:xfrm>
        </p:grpSpPr>
        <p:grpSp>
          <p:nvGrpSpPr>
            <p:cNvPr id="32" name="Group 31"/>
            <p:cNvGrpSpPr>
              <a:grpSpLocks/>
            </p:cNvGrpSpPr>
            <p:nvPr/>
          </p:nvGrpSpPr>
          <p:grpSpPr bwMode="auto">
            <a:xfrm>
              <a:off x="5664839" y="1989513"/>
              <a:ext cx="2971800" cy="1295400"/>
              <a:chOff x="3264" y="3072"/>
              <a:chExt cx="1872" cy="816"/>
            </a:xfrm>
          </p:grpSpPr>
          <p:grpSp>
            <p:nvGrpSpPr>
              <p:cNvPr id="35" name="Group 5"/>
              <p:cNvGrpSpPr>
                <a:grpSpLocks/>
              </p:cNvGrpSpPr>
              <p:nvPr/>
            </p:nvGrpSpPr>
            <p:grpSpPr bwMode="auto">
              <a:xfrm>
                <a:off x="3264" y="3072"/>
                <a:ext cx="1872" cy="816"/>
                <a:chOff x="3072" y="1200"/>
                <a:chExt cx="1872" cy="816"/>
              </a:xfrm>
            </p:grpSpPr>
            <p:sp>
              <p:nvSpPr>
                <p:cNvPr id="51" name="Oval 6"/>
                <p:cNvSpPr>
                  <a:spLocks noChangeAspect="1" noChangeArrowheads="1"/>
                </p:cNvSpPr>
                <p:nvPr/>
              </p:nvSpPr>
              <p:spPr bwMode="auto">
                <a:xfrm>
                  <a:off x="3360" y="1488"/>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7"/>
                <p:cNvSpPr>
                  <a:spLocks noChangeAspect="1" noChangeArrowheads="1"/>
                </p:cNvSpPr>
                <p:nvPr/>
              </p:nvSpPr>
              <p:spPr bwMode="auto">
                <a:xfrm>
                  <a:off x="4800" y="134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8"/>
                <p:cNvSpPr>
                  <a:spLocks noChangeAspect="1" noChangeArrowheads="1"/>
                </p:cNvSpPr>
                <p:nvPr/>
              </p:nvSpPr>
              <p:spPr bwMode="auto">
                <a:xfrm>
                  <a:off x="3696" y="1872"/>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6" name="Oval 11"/>
                <p:cNvSpPr>
                  <a:spLocks noChangeAspect="1" noChangeArrowheads="1"/>
                </p:cNvSpPr>
                <p:nvPr/>
              </p:nvSpPr>
              <p:spPr bwMode="auto">
                <a:xfrm>
                  <a:off x="4320" y="158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12"/>
                <p:cNvSpPr>
                  <a:spLocks noChangeAspect="1" noChangeArrowheads="1"/>
                </p:cNvSpPr>
                <p:nvPr/>
              </p:nvSpPr>
              <p:spPr bwMode="auto">
                <a:xfrm>
                  <a:off x="3936" y="1200"/>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13"/>
              <p:cNvGrpSpPr>
                <a:grpSpLocks/>
              </p:cNvGrpSpPr>
              <p:nvPr/>
            </p:nvGrpSpPr>
            <p:grpSpPr bwMode="auto">
              <a:xfrm>
                <a:off x="3360" y="3168"/>
                <a:ext cx="1680" cy="672"/>
                <a:chOff x="3072" y="2688"/>
                <a:chExt cx="1680" cy="672"/>
              </a:xfrm>
            </p:grpSpPr>
            <p:sp>
              <p:nvSpPr>
                <p:cNvPr id="45"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 name="Group 20"/>
              <p:cNvGrpSpPr>
                <a:grpSpLocks/>
              </p:cNvGrpSpPr>
              <p:nvPr/>
            </p:nvGrpSpPr>
            <p:grpSpPr bwMode="auto">
              <a:xfrm>
                <a:off x="3408" y="3120"/>
                <a:ext cx="1632" cy="720"/>
                <a:chOff x="3408" y="3120"/>
                <a:chExt cx="1632" cy="720"/>
              </a:xfrm>
            </p:grpSpPr>
            <p:sp>
              <p:nvSpPr>
                <p:cNvPr id="38"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4" name="Straight Connector 33"/>
            <p:cNvCxnSpPr>
              <a:endCxn id="51"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2905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Maximal Independent Set (MIS)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31669"/>
                <a:ext cx="4876800" cy="2049087"/>
              </a:xfrm>
            </p:spPr>
            <p:txBody>
              <a:bodyPr>
                <a:normAutofit fontScale="85000" lnSpcReduction="10000"/>
              </a:bodyPr>
              <a:lstStyle/>
              <a:p>
                <a:r>
                  <a:rPr lang="en-US" sz="3100" dirty="0"/>
                  <a:t>Assume a general undirected graph </a:t>
                </a:r>
                <a:r>
                  <a:rPr lang="en-US" sz="3100" dirty="0" smtClean="0"/>
                  <a:t>network:</a:t>
                </a:r>
                <a:endParaRPr lang="en-US" sz="3100" dirty="0"/>
              </a:p>
              <a:p>
                <a:r>
                  <a:rPr lang="en-US" sz="3100" dirty="0">
                    <a:solidFill>
                      <a:schemeClr val="accent2">
                        <a:lumMod val="75000"/>
                      </a:schemeClr>
                    </a:solidFill>
                  </a:rPr>
                  <a:t>Problem:</a:t>
                </a:r>
                <a:r>
                  <a:rPr lang="en-US" sz="3100" dirty="0">
                    <a:solidFill>
                      <a:schemeClr val="tx2">
                        <a:lumMod val="75000"/>
                      </a:schemeClr>
                    </a:solidFill>
                  </a:rPr>
                  <a:t>  </a:t>
                </a:r>
                <a:r>
                  <a:rPr lang="en-US" sz="3100" dirty="0"/>
                  <a:t>Select a subset </a:t>
                </a:r>
                <a14:m>
                  <m:oMath xmlns:m="http://schemas.openxmlformats.org/officeDocument/2006/math">
                    <m:r>
                      <a:rPr lang="en-US" sz="3100" i="1" dirty="0" smtClean="0">
                        <a:latin typeface="Cambria Math"/>
                      </a:rPr>
                      <m:t>𝑆</m:t>
                    </m:r>
                  </m:oMath>
                </a14:m>
                <a:r>
                  <a:rPr lang="en-US" sz="3100" dirty="0" smtClean="0"/>
                  <a:t> of </a:t>
                </a:r>
                <a:r>
                  <a:rPr lang="en-US" sz="3100" dirty="0"/>
                  <a:t>the processes, so that they form a Maximal Independent Set.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31669"/>
                <a:ext cx="4876800" cy="2049087"/>
              </a:xfrm>
              <a:blipFill rotWithShape="1">
                <a:blip r:embed="rId3"/>
                <a:stretch>
                  <a:fillRect l="-2000" t="-4464" r="-2875" b="-2976"/>
                </a:stretch>
              </a:blipFill>
            </p:spPr>
            <p:txBody>
              <a:bodyPr/>
              <a:lstStyle/>
              <a:p>
                <a:r>
                  <a:rPr lang="en-US">
                    <a:noFill/>
                  </a:rPr>
                  <a:t> </a:t>
                </a:r>
              </a:p>
            </p:txBody>
          </p:sp>
        </mc:Fallback>
      </mc:AlternateContent>
      <p:grpSp>
        <p:nvGrpSpPr>
          <p:cNvPr id="4" name="Group 3"/>
          <p:cNvGrpSpPr/>
          <p:nvPr/>
        </p:nvGrpSpPr>
        <p:grpSpPr>
          <a:xfrm>
            <a:off x="5406371" y="1418013"/>
            <a:ext cx="3237399" cy="1295400"/>
            <a:chOff x="5399240" y="1989513"/>
            <a:chExt cx="3237399" cy="1295400"/>
          </a:xfrm>
          <a:solidFill>
            <a:schemeClr val="bg1">
              <a:lumMod val="65000"/>
            </a:schemeClr>
          </a:solidFill>
        </p:grpSpPr>
        <p:grpSp>
          <p:nvGrpSpPr>
            <p:cNvPr id="5" name="Group 4"/>
            <p:cNvGrpSpPr>
              <a:grpSpLocks/>
            </p:cNvGrpSpPr>
            <p:nvPr/>
          </p:nvGrpSpPr>
          <p:grpSpPr bwMode="auto">
            <a:xfrm>
              <a:off x="5664839" y="1989513"/>
              <a:ext cx="2971800" cy="1295400"/>
              <a:chOff x="3264" y="3072"/>
              <a:chExt cx="1872" cy="816"/>
            </a:xfrm>
            <a:grpFill/>
          </p:grpSpPr>
          <p:grpSp>
            <p:nvGrpSpPr>
              <p:cNvPr id="8" name="Group 5"/>
              <p:cNvGrpSpPr>
                <a:grpSpLocks/>
              </p:cNvGrpSpPr>
              <p:nvPr/>
            </p:nvGrpSpPr>
            <p:grpSpPr bwMode="auto">
              <a:xfrm>
                <a:off x="3264" y="3072"/>
                <a:ext cx="1872" cy="816"/>
                <a:chOff x="3072" y="1200"/>
                <a:chExt cx="1872" cy="816"/>
              </a:xfrm>
              <a:grpFill/>
            </p:grpSpPr>
            <p:sp>
              <p:nvSpPr>
                <p:cNvPr id="24" name="Oval 6"/>
                <p:cNvSpPr>
                  <a:spLocks noChangeAspect="1" noChangeArrowheads="1"/>
                </p:cNvSpPr>
                <p:nvPr/>
              </p:nvSpPr>
              <p:spPr bwMode="auto">
                <a:xfrm>
                  <a:off x="3360" y="1488"/>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7"/>
                <p:cNvSpPr>
                  <a:spLocks noChangeAspect="1" noChangeArrowheads="1"/>
                </p:cNvSpPr>
                <p:nvPr/>
              </p:nvSpPr>
              <p:spPr bwMode="auto">
                <a:xfrm>
                  <a:off x="4800" y="134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
                <p:cNvSpPr>
                  <a:spLocks noChangeAspect="1" noChangeArrowheads="1"/>
                </p:cNvSpPr>
                <p:nvPr/>
              </p:nvSpPr>
              <p:spPr bwMode="auto">
                <a:xfrm>
                  <a:off x="3696"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9"/>
                <p:cNvSpPr>
                  <a:spLocks noChangeAspect="1" noChangeArrowheads="1"/>
                </p:cNvSpPr>
                <p:nvPr/>
              </p:nvSpPr>
              <p:spPr bwMode="auto">
                <a:xfrm>
                  <a:off x="4128"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0"/>
                <p:cNvSpPr>
                  <a:spLocks noChangeAspect="1" noChangeArrowheads="1"/>
                </p:cNvSpPr>
                <p:nvPr/>
              </p:nvSpPr>
              <p:spPr bwMode="auto">
                <a:xfrm>
                  <a:off x="3072" y="182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9" name="Oval 11"/>
                <p:cNvSpPr>
                  <a:spLocks noChangeAspect="1" noChangeArrowheads="1"/>
                </p:cNvSpPr>
                <p:nvPr/>
              </p:nvSpPr>
              <p:spPr bwMode="auto">
                <a:xfrm>
                  <a:off x="4320" y="158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2"/>
                <p:cNvSpPr>
                  <a:spLocks noChangeAspect="1" noChangeArrowheads="1"/>
                </p:cNvSpPr>
                <p:nvPr/>
              </p:nvSpPr>
              <p:spPr bwMode="auto">
                <a:xfrm>
                  <a:off x="3936" y="1200"/>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3"/>
              <p:cNvGrpSpPr>
                <a:grpSpLocks/>
              </p:cNvGrpSpPr>
              <p:nvPr/>
            </p:nvGrpSpPr>
            <p:grpSpPr bwMode="auto">
              <a:xfrm>
                <a:off x="3360" y="3168"/>
                <a:ext cx="1680" cy="672"/>
                <a:chOff x="3072" y="2688"/>
                <a:chExt cx="1680" cy="672"/>
              </a:xfrm>
              <a:grpFill/>
            </p:grpSpPr>
            <p:sp>
              <p:nvSpPr>
                <p:cNvPr id="18"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20"/>
              <p:cNvGrpSpPr>
                <a:grpSpLocks/>
              </p:cNvGrpSpPr>
              <p:nvPr/>
            </p:nvGrpSpPr>
            <p:grpSpPr bwMode="auto">
              <a:xfrm>
                <a:off x="3408" y="3120"/>
                <a:ext cx="1632" cy="720"/>
                <a:chOff x="3408" y="3120"/>
                <a:chExt cx="1632" cy="720"/>
              </a:xfrm>
              <a:grpFill/>
            </p:grpSpPr>
            <p:sp>
              <p:nvSpPr>
                <p:cNvPr id="11"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2"/>
                <p:cNvSpPr>
                  <a:spLocks noChangeShapeType="1"/>
                </p:cNvSpPr>
                <p:nvPr/>
              </p:nvSpPr>
              <p:spPr bwMode="auto">
                <a:xfrm>
                  <a:off x="3408" y="3744"/>
                  <a:ext cx="528" cy="48"/>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 name="Oval 10"/>
            <p:cNvSpPr>
              <a:spLocks noChangeAspect="1" noChangeArrowheads="1"/>
            </p:cNvSpPr>
            <p:nvPr/>
          </p:nvSpPr>
          <p:spPr bwMode="auto">
            <a:xfrm>
              <a:off x="5399240" y="2358737"/>
              <a:ext cx="228600" cy="2286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7" name="Straight Connector 6"/>
            <p:cNvCxnSpPr>
              <a:endCxn id="24"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p:sp>
        <p:nvSpPr>
          <p:cNvPr id="33" name="Content Placeholder 2"/>
          <p:cNvSpPr txBox="1">
            <a:spLocks/>
          </p:cNvSpPr>
          <p:nvPr/>
        </p:nvSpPr>
        <p:spPr>
          <a:xfrm>
            <a:off x="381000" y="3200400"/>
            <a:ext cx="8458200"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solidFill>
                  <a:schemeClr val="accent2">
                    <a:lumMod val="75000"/>
                  </a:schemeClr>
                </a:solidFill>
              </a:rPr>
              <a:t>Independent:</a:t>
            </a:r>
            <a:r>
              <a:rPr lang="en-US" sz="2600" dirty="0">
                <a:solidFill>
                  <a:schemeClr val="tx2">
                    <a:lumMod val="75000"/>
                  </a:schemeClr>
                </a:solidFill>
              </a:rPr>
              <a:t>  </a:t>
            </a:r>
            <a:r>
              <a:rPr lang="en-US" sz="2600" dirty="0"/>
              <a:t>No two neighbors are both in the set.</a:t>
            </a:r>
          </a:p>
          <a:p>
            <a:r>
              <a:rPr lang="en-US" sz="2600" dirty="0">
                <a:solidFill>
                  <a:schemeClr val="accent2">
                    <a:lumMod val="75000"/>
                  </a:schemeClr>
                </a:solidFill>
              </a:rPr>
              <a:t>Maximal:</a:t>
            </a:r>
            <a:r>
              <a:rPr lang="en-US" sz="2600" dirty="0">
                <a:solidFill>
                  <a:schemeClr val="tx2">
                    <a:lumMod val="75000"/>
                  </a:schemeClr>
                </a:solidFill>
              </a:rPr>
              <a:t>  </a:t>
            </a:r>
            <a:r>
              <a:rPr lang="en-US" sz="2600" dirty="0"/>
              <a:t>We can’t add any more nodes without violating independence</a:t>
            </a:r>
            <a:r>
              <a:rPr lang="en-US" sz="2600" dirty="0" smtClean="0"/>
              <a:t>.</a:t>
            </a:r>
          </a:p>
          <a:p>
            <a:endParaRPr lang="en-US" sz="2600" dirty="0"/>
          </a:p>
          <a:p>
            <a:endParaRPr lang="en-US" sz="2600" dirty="0" smtClean="0"/>
          </a:p>
          <a:p>
            <a:endParaRPr lang="en-US" sz="2600" dirty="0"/>
          </a:p>
          <a:p>
            <a:endParaRPr lang="en-US" sz="2600" dirty="0" smtClean="0"/>
          </a:p>
          <a:p>
            <a:pPr marL="0" indent="0">
              <a:buNone/>
            </a:pPr>
            <a:endParaRPr lang="en-US" sz="2600" dirty="0" smtClean="0"/>
          </a:p>
          <a:p>
            <a:endParaRPr lang="en-US" dirty="0"/>
          </a:p>
        </p:txBody>
      </p:sp>
      <p:grpSp>
        <p:nvGrpSpPr>
          <p:cNvPr id="34" name="Group 33"/>
          <p:cNvGrpSpPr/>
          <p:nvPr/>
        </p:nvGrpSpPr>
        <p:grpSpPr>
          <a:xfrm>
            <a:off x="1450033" y="4821496"/>
            <a:ext cx="3237399" cy="1295400"/>
            <a:chOff x="5399240" y="1989513"/>
            <a:chExt cx="3237399" cy="1295400"/>
          </a:xfrm>
        </p:grpSpPr>
        <p:grpSp>
          <p:nvGrpSpPr>
            <p:cNvPr id="35" name="Group 34"/>
            <p:cNvGrpSpPr>
              <a:grpSpLocks/>
            </p:cNvGrpSpPr>
            <p:nvPr/>
          </p:nvGrpSpPr>
          <p:grpSpPr bwMode="auto">
            <a:xfrm>
              <a:off x="5664839" y="1989513"/>
              <a:ext cx="2971800" cy="1295400"/>
              <a:chOff x="3264" y="3072"/>
              <a:chExt cx="1872" cy="816"/>
            </a:xfrm>
          </p:grpSpPr>
          <p:grpSp>
            <p:nvGrpSpPr>
              <p:cNvPr id="38" name="Group 5"/>
              <p:cNvGrpSpPr>
                <a:grpSpLocks/>
              </p:cNvGrpSpPr>
              <p:nvPr/>
            </p:nvGrpSpPr>
            <p:grpSpPr bwMode="auto">
              <a:xfrm>
                <a:off x="3264" y="3072"/>
                <a:ext cx="1872" cy="816"/>
                <a:chOff x="3072" y="1200"/>
                <a:chExt cx="1872" cy="816"/>
              </a:xfrm>
            </p:grpSpPr>
            <p:sp>
              <p:nvSpPr>
                <p:cNvPr id="54" name="Oval 6"/>
                <p:cNvSpPr>
                  <a:spLocks noChangeAspect="1" noChangeArrowheads="1"/>
                </p:cNvSpPr>
                <p:nvPr/>
              </p:nvSpPr>
              <p:spPr bwMode="auto">
                <a:xfrm>
                  <a:off x="3360" y="1488"/>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7"/>
                <p:cNvSpPr>
                  <a:spLocks noChangeAspect="1" noChangeArrowheads="1"/>
                </p:cNvSpPr>
                <p:nvPr/>
              </p:nvSpPr>
              <p:spPr bwMode="auto">
                <a:xfrm>
                  <a:off x="4800" y="134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8"/>
                <p:cNvSpPr>
                  <a:spLocks noChangeAspect="1" noChangeArrowheads="1"/>
                </p:cNvSpPr>
                <p:nvPr/>
              </p:nvSpPr>
              <p:spPr bwMode="auto">
                <a:xfrm>
                  <a:off x="3696" y="1872"/>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9" name="Oval 11"/>
                <p:cNvSpPr>
                  <a:spLocks noChangeAspect="1" noChangeArrowheads="1"/>
                </p:cNvSpPr>
                <p:nvPr/>
              </p:nvSpPr>
              <p:spPr bwMode="auto">
                <a:xfrm>
                  <a:off x="4320" y="158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2"/>
                <p:cNvSpPr>
                  <a:spLocks noChangeAspect="1" noChangeArrowheads="1"/>
                </p:cNvSpPr>
                <p:nvPr/>
              </p:nvSpPr>
              <p:spPr bwMode="auto">
                <a:xfrm>
                  <a:off x="3936" y="1200"/>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13"/>
              <p:cNvGrpSpPr>
                <a:grpSpLocks/>
              </p:cNvGrpSpPr>
              <p:nvPr/>
            </p:nvGrpSpPr>
            <p:grpSpPr bwMode="auto">
              <a:xfrm>
                <a:off x="3360" y="3168"/>
                <a:ext cx="1680" cy="672"/>
                <a:chOff x="3072" y="2688"/>
                <a:chExt cx="1680" cy="672"/>
              </a:xfrm>
            </p:grpSpPr>
            <p:sp>
              <p:nvSpPr>
                <p:cNvPr id="48"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 name="Group 20"/>
              <p:cNvGrpSpPr>
                <a:grpSpLocks/>
              </p:cNvGrpSpPr>
              <p:nvPr/>
            </p:nvGrpSpPr>
            <p:grpSpPr bwMode="auto">
              <a:xfrm>
                <a:off x="3408" y="3120"/>
                <a:ext cx="1632" cy="720"/>
                <a:chOff x="3408" y="3120"/>
                <a:chExt cx="1632" cy="720"/>
              </a:xfrm>
            </p:grpSpPr>
            <p:sp>
              <p:nvSpPr>
                <p:cNvPr id="41"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7" name="Straight Connector 36"/>
            <p:cNvCxnSpPr>
              <a:endCxn id="54"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grpSp>
        <p:nvGrpSpPr>
          <p:cNvPr id="61" name="Group 60"/>
          <p:cNvGrpSpPr/>
          <p:nvPr/>
        </p:nvGrpSpPr>
        <p:grpSpPr>
          <a:xfrm>
            <a:off x="5295111" y="4821496"/>
            <a:ext cx="3237399" cy="1295400"/>
            <a:chOff x="5399240" y="1989513"/>
            <a:chExt cx="3237399" cy="1295400"/>
          </a:xfrm>
        </p:grpSpPr>
        <p:grpSp>
          <p:nvGrpSpPr>
            <p:cNvPr id="62" name="Group 4"/>
            <p:cNvGrpSpPr>
              <a:grpSpLocks/>
            </p:cNvGrpSpPr>
            <p:nvPr/>
          </p:nvGrpSpPr>
          <p:grpSpPr bwMode="auto">
            <a:xfrm>
              <a:off x="5664839" y="1989513"/>
              <a:ext cx="2971800" cy="1295400"/>
              <a:chOff x="3264" y="3072"/>
              <a:chExt cx="1872" cy="816"/>
            </a:xfrm>
          </p:grpSpPr>
          <p:grpSp>
            <p:nvGrpSpPr>
              <p:cNvPr id="65" name="Group 5"/>
              <p:cNvGrpSpPr>
                <a:grpSpLocks/>
              </p:cNvGrpSpPr>
              <p:nvPr/>
            </p:nvGrpSpPr>
            <p:grpSpPr bwMode="auto">
              <a:xfrm>
                <a:off x="3264" y="3072"/>
                <a:ext cx="1872" cy="816"/>
                <a:chOff x="3072" y="1200"/>
                <a:chExt cx="1872" cy="816"/>
              </a:xfrm>
            </p:grpSpPr>
            <p:sp>
              <p:nvSpPr>
                <p:cNvPr id="81" name="Oval 6"/>
                <p:cNvSpPr>
                  <a:spLocks noChangeAspect="1" noChangeArrowheads="1"/>
                </p:cNvSpPr>
                <p:nvPr/>
              </p:nvSpPr>
              <p:spPr bwMode="auto">
                <a:xfrm>
                  <a:off x="3360" y="1488"/>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7"/>
                <p:cNvSpPr>
                  <a:spLocks noChangeAspect="1" noChangeArrowheads="1"/>
                </p:cNvSpPr>
                <p:nvPr/>
              </p:nvSpPr>
              <p:spPr bwMode="auto">
                <a:xfrm>
                  <a:off x="4800" y="134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8"/>
                <p:cNvSpPr>
                  <a:spLocks noChangeAspect="1" noChangeArrowheads="1"/>
                </p:cNvSpPr>
                <p:nvPr/>
              </p:nvSpPr>
              <p:spPr bwMode="auto">
                <a:xfrm>
                  <a:off x="3696" y="1872"/>
                  <a:ext cx="144" cy="144"/>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9"/>
                <p:cNvSpPr>
                  <a:spLocks noChangeAspect="1" noChangeArrowheads="1"/>
                </p:cNvSpPr>
                <p:nvPr/>
              </p:nvSpPr>
              <p:spPr bwMode="auto">
                <a:xfrm>
                  <a:off x="4128" y="1872"/>
                  <a:ext cx="144" cy="144"/>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10"/>
                <p:cNvSpPr>
                  <a:spLocks noChangeAspect="1" noChangeArrowheads="1"/>
                </p:cNvSpPr>
                <p:nvPr/>
              </p:nvSpPr>
              <p:spPr bwMode="auto">
                <a:xfrm>
                  <a:off x="3072" y="182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86" name="Oval 11"/>
                <p:cNvSpPr>
                  <a:spLocks noChangeAspect="1" noChangeArrowheads="1"/>
                </p:cNvSpPr>
                <p:nvPr/>
              </p:nvSpPr>
              <p:spPr bwMode="auto">
                <a:xfrm>
                  <a:off x="4320" y="158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12"/>
                <p:cNvSpPr>
                  <a:spLocks noChangeAspect="1" noChangeArrowheads="1"/>
                </p:cNvSpPr>
                <p:nvPr/>
              </p:nvSpPr>
              <p:spPr bwMode="auto">
                <a:xfrm>
                  <a:off x="3936" y="1200"/>
                  <a:ext cx="144" cy="144"/>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 name="Group 13"/>
              <p:cNvGrpSpPr>
                <a:grpSpLocks/>
              </p:cNvGrpSpPr>
              <p:nvPr/>
            </p:nvGrpSpPr>
            <p:grpSpPr bwMode="auto">
              <a:xfrm>
                <a:off x="3360" y="3168"/>
                <a:ext cx="1680" cy="672"/>
                <a:chOff x="3072" y="2688"/>
                <a:chExt cx="1680" cy="672"/>
              </a:xfrm>
            </p:grpSpPr>
            <p:sp>
              <p:nvSpPr>
                <p:cNvPr id="75"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7" name="Group 20"/>
              <p:cNvGrpSpPr>
                <a:grpSpLocks/>
              </p:cNvGrpSpPr>
              <p:nvPr/>
            </p:nvGrpSpPr>
            <p:grpSpPr bwMode="auto">
              <a:xfrm>
                <a:off x="3408" y="3120"/>
                <a:ext cx="1632" cy="720"/>
                <a:chOff x="3408" y="3120"/>
                <a:chExt cx="1632" cy="720"/>
              </a:xfrm>
            </p:grpSpPr>
            <p:sp>
              <p:nvSpPr>
                <p:cNvPr id="68"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3" name="Oval 10"/>
            <p:cNvSpPr>
              <a:spLocks noChangeAspect="1" noChangeArrowheads="1"/>
            </p:cNvSpPr>
            <p:nvPr/>
          </p:nvSpPr>
          <p:spPr bwMode="auto">
            <a:xfrm>
              <a:off x="5399240" y="2358737"/>
              <a:ext cx="228600" cy="228600"/>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64" name="Straight Connector 63"/>
            <p:cNvCxnSpPr>
              <a:endCxn id="81"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9579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MIS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80000"/>
                  </a:lnSpc>
                </a:pPr>
                <a:r>
                  <a:rPr lang="en-US" sz="2600" dirty="0" smtClean="0">
                    <a:solidFill>
                      <a:srgbClr val="990000"/>
                    </a:solidFill>
                  </a:rPr>
                  <a:t>Assume:</a:t>
                </a:r>
                <a:r>
                  <a:rPr lang="en-US" sz="2600" dirty="0" smtClean="0"/>
                  <a:t>  </a:t>
                </a:r>
              </a:p>
              <a:p>
                <a:pPr lvl="1">
                  <a:lnSpc>
                    <a:spcPct val="80000"/>
                  </a:lnSpc>
                </a:pPr>
                <a:r>
                  <a:rPr lang="en-US" sz="2200" dirty="0" smtClean="0"/>
                  <a:t>No UIDs</a:t>
                </a:r>
              </a:p>
              <a:p>
                <a:pPr lvl="1">
                  <a:lnSpc>
                    <a:spcPct val="80000"/>
                  </a:lnSpc>
                </a:pPr>
                <a:r>
                  <a:rPr lang="en-US" sz="2200" dirty="0" smtClean="0"/>
                  <a:t>Processes know a good upper bound on </a:t>
                </a:r>
                <a14:m>
                  <m:oMath xmlns:m="http://schemas.openxmlformats.org/officeDocument/2006/math">
                    <m:r>
                      <a:rPr lang="en-US" sz="2200" i="1" dirty="0" smtClean="0">
                        <a:latin typeface="Cambria Math"/>
                      </a:rPr>
                      <m:t>𝑛</m:t>
                    </m:r>
                  </m:oMath>
                </a14:m>
                <a:r>
                  <a:rPr lang="en-US" sz="2200" dirty="0" smtClean="0"/>
                  <a:t>.</a:t>
                </a:r>
                <a:endParaRPr lang="en-US" sz="2100" dirty="0"/>
              </a:p>
              <a:p>
                <a:pPr>
                  <a:lnSpc>
                    <a:spcPct val="80000"/>
                  </a:lnSpc>
                </a:pPr>
                <a:r>
                  <a:rPr lang="en-US" sz="2600" dirty="0" smtClean="0">
                    <a:solidFill>
                      <a:srgbClr val="990000"/>
                    </a:solidFill>
                  </a:rPr>
                  <a:t>Require</a:t>
                </a:r>
                <a:r>
                  <a:rPr lang="en-US" sz="2600" dirty="0">
                    <a:solidFill>
                      <a:srgbClr val="990000"/>
                    </a:solidFill>
                  </a:rPr>
                  <a:t>:</a:t>
                </a:r>
                <a:r>
                  <a:rPr lang="en-US" sz="2600" dirty="0"/>
                  <a:t>  </a:t>
                </a:r>
              </a:p>
              <a:p>
                <a:pPr lvl="1">
                  <a:lnSpc>
                    <a:spcPct val="80000"/>
                  </a:lnSpc>
                </a:pPr>
                <a:r>
                  <a:rPr lang="en-US" sz="2200" dirty="0"/>
                  <a:t>Compute an MIS </a:t>
                </a:r>
                <a14:m>
                  <m:oMath xmlns:m="http://schemas.openxmlformats.org/officeDocument/2006/math">
                    <m:r>
                      <a:rPr lang="en-US" sz="2200" b="0" i="1" dirty="0" smtClean="0">
                        <a:latin typeface="Cambria Math"/>
                      </a:rPr>
                      <m:t>𝑆</m:t>
                    </m:r>
                  </m:oMath>
                </a14:m>
                <a:r>
                  <a:rPr lang="en-US" sz="2200" dirty="0"/>
                  <a:t> of the network graph.</a:t>
                </a:r>
              </a:p>
              <a:p>
                <a:pPr lvl="1">
                  <a:lnSpc>
                    <a:spcPct val="80000"/>
                  </a:lnSpc>
                </a:pPr>
                <a:r>
                  <a:rPr lang="en-US" sz="2200" dirty="0"/>
                  <a:t>Each process in </a:t>
                </a:r>
                <a14:m>
                  <m:oMath xmlns:m="http://schemas.openxmlformats.org/officeDocument/2006/math">
                    <m:r>
                      <a:rPr lang="en-US" sz="2200" b="0" i="1" dirty="0" smtClean="0">
                        <a:latin typeface="Cambria Math"/>
                      </a:rPr>
                      <m:t>𝑆</m:t>
                    </m:r>
                  </m:oMath>
                </a14:m>
                <a:r>
                  <a:rPr lang="en-US" sz="2200" dirty="0"/>
                  <a:t> should output </a:t>
                </a:r>
                <a14:m>
                  <m:oMath xmlns:m="http://schemas.openxmlformats.org/officeDocument/2006/math">
                    <m:r>
                      <a:rPr lang="en-US" sz="2200" i="1" dirty="0" smtClean="0">
                        <a:solidFill>
                          <a:srgbClr val="990000"/>
                        </a:solidFill>
                        <a:latin typeface="Cambria Math"/>
                      </a:rPr>
                      <m:t>𝑤𝑖𝑛𝑛𝑒𝑟</m:t>
                    </m:r>
                  </m:oMath>
                </a14:m>
                <a:r>
                  <a:rPr lang="en-US" sz="2200" dirty="0">
                    <a:solidFill>
                      <a:srgbClr val="990000"/>
                    </a:solidFill>
                  </a:rPr>
                  <a:t>, </a:t>
                </a:r>
                <a:r>
                  <a:rPr lang="en-US" sz="2200" dirty="0"/>
                  <a:t>others output </a:t>
                </a:r>
                <a14:m>
                  <m:oMath xmlns:m="http://schemas.openxmlformats.org/officeDocument/2006/math">
                    <m:r>
                      <a:rPr lang="en-US" sz="2200" i="1" dirty="0" smtClean="0">
                        <a:solidFill>
                          <a:srgbClr val="990000"/>
                        </a:solidFill>
                        <a:latin typeface="Cambria Math"/>
                      </a:rPr>
                      <m:t>𝑙𝑜𝑠𝑒𝑟</m:t>
                    </m:r>
                    <m:r>
                      <a:rPr lang="en-US" sz="2200" i="1" dirty="0" smtClean="0">
                        <a:solidFill>
                          <a:srgbClr val="990000"/>
                        </a:solidFill>
                        <a:latin typeface="Cambria Math"/>
                      </a:rPr>
                      <m:t>.</m:t>
                    </m:r>
                  </m:oMath>
                </a14:m>
                <a:endParaRPr lang="en-US" sz="2200" dirty="0" smtClean="0"/>
              </a:p>
              <a:p>
                <a:pPr marL="914400" lvl="2" indent="0">
                  <a:lnSpc>
                    <a:spcPct val="80000"/>
                  </a:lnSpc>
                  <a:buNone/>
                </a:pPr>
                <a:endParaRPr lang="en-US" sz="2200" dirty="0">
                  <a:solidFill>
                    <a:srgbClr val="990000"/>
                  </a:solidFill>
                </a:endParaRPr>
              </a:p>
              <a:p>
                <a:pPr lvl="2">
                  <a:lnSpc>
                    <a:spcPct val="8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t="-2695"/>
                </a:stretch>
              </a:blipFill>
            </p:spPr>
            <p:txBody>
              <a:bodyPr/>
              <a:lstStyle/>
              <a:p>
                <a:r>
                  <a:rPr lang="en-US">
                    <a:noFill/>
                  </a:rPr>
                  <a:t> </a:t>
                </a:r>
              </a:p>
            </p:txBody>
          </p:sp>
        </mc:Fallback>
      </mc:AlternateContent>
    </p:spTree>
    <p:extLst>
      <p:ext uri="{BB962C8B-B14F-4D97-AF65-F5344CB8AC3E}">
        <p14:creationId xmlns:p14="http://schemas.microsoft.com/office/powerpoint/2010/main" val="3153282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24800" y="0"/>
            <a:ext cx="8229600" cy="1371600"/>
          </a:xfrm>
        </p:spPr>
        <p:txBody>
          <a:bodyPr/>
          <a:lstStyle/>
          <a:p>
            <a:r>
              <a:rPr lang="en-US" dirty="0" err="1"/>
              <a:t>Luby’s</a:t>
            </a:r>
            <a:r>
              <a:rPr lang="en-US" dirty="0"/>
              <a:t> </a:t>
            </a:r>
            <a:r>
              <a:rPr lang="en-US" dirty="0" smtClean="0"/>
              <a:t>Algorithm</a:t>
            </a:r>
            <a:endParaRPr lang="en-US" dirty="0"/>
          </a:p>
        </p:txBody>
      </p:sp>
      <mc:AlternateContent xmlns:mc="http://schemas.openxmlformats.org/markup-compatibility/2006" xmlns:a14="http://schemas.microsoft.com/office/drawing/2010/main">
        <mc:Choice Requires="a14">
          <p:sp>
            <p:nvSpPr>
              <p:cNvPr id="174083" name="Rectangle 3"/>
              <p:cNvSpPr>
                <a:spLocks noGrp="1" noChangeArrowheads="1"/>
              </p:cNvSpPr>
              <p:nvPr>
                <p:ph type="body" idx="1"/>
              </p:nvPr>
            </p:nvSpPr>
            <p:spPr>
              <a:xfrm>
                <a:off x="381601" y="1447800"/>
                <a:ext cx="8533440" cy="5028560"/>
              </a:xfrm>
            </p:spPr>
            <p:txBody>
              <a:bodyPr>
                <a:normAutofit/>
              </a:bodyPr>
              <a:lstStyle/>
              <a:p>
                <a:pPr>
                  <a:lnSpc>
                    <a:spcPct val="80000"/>
                  </a:lnSpc>
                </a:pPr>
                <a:r>
                  <a:rPr lang="en-US" sz="2200" dirty="0" smtClean="0"/>
                  <a:t>Executes in 2-round </a:t>
                </a:r>
                <a:r>
                  <a:rPr lang="en-US" sz="2200" dirty="0">
                    <a:solidFill>
                      <a:schemeClr val="accent2">
                        <a:lumMod val="75000"/>
                      </a:schemeClr>
                    </a:solidFill>
                  </a:rPr>
                  <a:t>phases.</a:t>
                </a:r>
              </a:p>
              <a:p>
                <a:pPr>
                  <a:lnSpc>
                    <a:spcPct val="80000"/>
                  </a:lnSpc>
                </a:pPr>
                <a:r>
                  <a:rPr lang="en-US" sz="2200" dirty="0"/>
                  <a:t>Initially all nodes are </a:t>
                </a:r>
                <a14:m>
                  <m:oMath xmlns:m="http://schemas.openxmlformats.org/officeDocument/2006/math">
                    <m:r>
                      <a:rPr lang="en-US" sz="2200" i="1" dirty="0" smtClean="0">
                        <a:solidFill>
                          <a:schemeClr val="accent1">
                            <a:lumMod val="75000"/>
                          </a:schemeClr>
                        </a:solidFill>
                        <a:latin typeface="Cambria Math"/>
                      </a:rPr>
                      <m:t>𝑎𝑐𝑡𝑖𝑣𝑒</m:t>
                    </m:r>
                  </m:oMath>
                </a14:m>
                <a:r>
                  <a:rPr lang="en-US" sz="2200" dirty="0">
                    <a:solidFill>
                      <a:schemeClr val="accent1">
                        <a:lumMod val="75000"/>
                      </a:schemeClr>
                    </a:solidFill>
                  </a:rPr>
                  <a:t>.</a:t>
                </a:r>
              </a:p>
              <a:p>
                <a:pPr>
                  <a:lnSpc>
                    <a:spcPct val="80000"/>
                  </a:lnSpc>
                </a:pPr>
                <a:r>
                  <a:rPr lang="en-US" sz="2200" dirty="0"/>
                  <a:t>At each phase, some active nodes decide to </a:t>
                </a:r>
                <a:r>
                  <a:rPr lang="en-US" sz="2200" dirty="0" smtClean="0"/>
                  <a:t>be </a:t>
                </a:r>
                <a14:m>
                  <m:oMath xmlns:m="http://schemas.openxmlformats.org/officeDocument/2006/math">
                    <m:r>
                      <a:rPr lang="en-US" sz="2200" i="1" dirty="0">
                        <a:solidFill>
                          <a:srgbClr val="990000"/>
                        </a:solidFill>
                        <a:latin typeface="Cambria Math"/>
                      </a:rPr>
                      <m:t>𝑤𝑖𝑛𝑛𝑒</m:t>
                    </m:r>
                    <m:r>
                      <a:rPr lang="en-US" sz="2200" b="0" i="1" dirty="0" smtClean="0">
                        <a:solidFill>
                          <a:srgbClr val="990000"/>
                        </a:solidFill>
                        <a:latin typeface="Cambria Math"/>
                      </a:rPr>
                      <m:t>𝑟𝑠</m:t>
                    </m:r>
                  </m:oMath>
                </a14:m>
                <a:r>
                  <a:rPr lang="en-US" sz="2200" dirty="0" smtClean="0"/>
                  <a:t> , </a:t>
                </a:r>
                <a:r>
                  <a:rPr lang="en-US" sz="2200" dirty="0"/>
                  <a:t>others decide to be </a:t>
                </a:r>
                <a14:m>
                  <m:oMath xmlns:m="http://schemas.openxmlformats.org/officeDocument/2006/math">
                    <m:r>
                      <a:rPr lang="en-US" sz="2200" i="1" dirty="0">
                        <a:solidFill>
                          <a:srgbClr val="990000"/>
                        </a:solidFill>
                        <a:latin typeface="Cambria Math"/>
                      </a:rPr>
                      <m:t>𝑙𝑜𝑠𝑒𝑟</m:t>
                    </m:r>
                  </m:oMath>
                </a14:m>
                <a:r>
                  <a:rPr lang="en-US" sz="2200" dirty="0" smtClean="0">
                    <a:solidFill>
                      <a:schemeClr val="accent2">
                        <a:lumMod val="75000"/>
                      </a:schemeClr>
                    </a:solidFill>
                  </a:rPr>
                  <a:t>s</a:t>
                </a:r>
                <a:r>
                  <a:rPr lang="en-US" sz="2200" dirty="0">
                    <a:solidFill>
                      <a:schemeClr val="accent2">
                        <a:lumMod val="75000"/>
                      </a:schemeClr>
                    </a:solidFill>
                  </a:rPr>
                  <a:t>, </a:t>
                </a:r>
                <a:r>
                  <a:rPr lang="en-US" sz="2200" dirty="0"/>
                  <a:t>algorithm continues to the next phase with a smaller </a:t>
                </a:r>
                <a:r>
                  <a:rPr lang="en-US" sz="2200" dirty="0" smtClean="0"/>
                  <a:t>graph (removing decided nodes and all their incident edges)</a:t>
                </a:r>
                <a:endParaRPr lang="en-US" sz="2200" dirty="0"/>
              </a:p>
              <a:p>
                <a:pPr>
                  <a:lnSpc>
                    <a:spcPct val="80000"/>
                  </a:lnSpc>
                </a:pPr>
                <a:r>
                  <a:rPr lang="en-US" sz="2200" dirty="0"/>
                  <a:t>Repeat until all nodes have decided</a:t>
                </a:r>
                <a:r>
                  <a:rPr lang="en-US" sz="2200" dirty="0" smtClean="0"/>
                  <a:t>.</a:t>
                </a:r>
              </a:p>
              <a:p>
                <a:pPr>
                  <a:lnSpc>
                    <a:spcPct val="80000"/>
                  </a:lnSpc>
                </a:pPr>
                <a:endParaRPr lang="en-US" sz="2200" dirty="0"/>
              </a:p>
              <a:p>
                <a:pPr>
                  <a:lnSpc>
                    <a:spcPct val="80000"/>
                  </a:lnSpc>
                </a:pPr>
                <a:r>
                  <a:rPr lang="en-US" sz="2200" dirty="0">
                    <a:solidFill>
                      <a:schemeClr val="accent2">
                        <a:lumMod val="75000"/>
                      </a:schemeClr>
                    </a:solidFill>
                  </a:rPr>
                  <a:t>Behavior of active node </a:t>
                </a:r>
                <a14:m>
                  <m:oMath xmlns:m="http://schemas.openxmlformats.org/officeDocument/2006/math">
                    <m:r>
                      <a:rPr lang="en-US" sz="2200" b="0" i="1" smtClean="0">
                        <a:solidFill>
                          <a:schemeClr val="accent2">
                            <a:lumMod val="75000"/>
                          </a:schemeClr>
                        </a:solidFill>
                        <a:latin typeface="Cambria Math"/>
                      </a:rPr>
                      <m:t>𝑖</m:t>
                    </m:r>
                  </m:oMath>
                </a14:m>
                <a:r>
                  <a:rPr lang="en-US" sz="2200" dirty="0">
                    <a:solidFill>
                      <a:schemeClr val="accent2">
                        <a:lumMod val="75000"/>
                      </a:schemeClr>
                    </a:solidFill>
                  </a:rPr>
                  <a:t> at phase </a:t>
                </a:r>
                <a14:m>
                  <m:oMath xmlns:m="http://schemas.openxmlformats.org/officeDocument/2006/math">
                    <m:r>
                      <a:rPr lang="en-US" sz="2200" i="1">
                        <a:solidFill>
                          <a:schemeClr val="accent2">
                            <a:lumMod val="75000"/>
                          </a:schemeClr>
                        </a:solidFill>
                        <a:latin typeface="Cambria Math"/>
                      </a:rPr>
                      <m:t>𝑝h</m:t>
                    </m:r>
                  </m:oMath>
                </a14:m>
                <a:r>
                  <a:rPr lang="en-US" sz="2200" dirty="0">
                    <a:solidFill>
                      <a:schemeClr val="accent2">
                        <a:lumMod val="75000"/>
                      </a:schemeClr>
                    </a:solidFill>
                  </a:rPr>
                  <a:t>:</a:t>
                </a:r>
              </a:p>
              <a:p>
                <a:pPr>
                  <a:lnSpc>
                    <a:spcPct val="80000"/>
                  </a:lnSpc>
                </a:pPr>
                <a:r>
                  <a:rPr lang="en-US" sz="2200" dirty="0">
                    <a:solidFill>
                      <a:schemeClr val="accent2">
                        <a:lumMod val="75000"/>
                      </a:schemeClr>
                    </a:solidFill>
                  </a:rPr>
                  <a:t>Round 1:</a:t>
                </a:r>
              </a:p>
              <a:p>
                <a:pPr lvl="1">
                  <a:lnSpc>
                    <a:spcPct val="80000"/>
                  </a:lnSpc>
                </a:pPr>
                <a:r>
                  <a:rPr lang="en-US" sz="1800" dirty="0"/>
                  <a:t>Choose a random value </a:t>
                </a:r>
                <a14:m>
                  <m:oMath xmlns:m="http://schemas.openxmlformats.org/officeDocument/2006/math">
                    <m:r>
                      <a:rPr lang="en-US" sz="1800" i="1">
                        <a:latin typeface="Cambria Math"/>
                      </a:rPr>
                      <m:t>𝑟</m:t>
                    </m:r>
                    <m:r>
                      <a:rPr lang="en-US" sz="1800" i="1">
                        <a:latin typeface="Cambria Math"/>
                      </a:rPr>
                      <m:t> </m:t>
                    </m:r>
                  </m:oMath>
                </a14:m>
                <a:r>
                  <a:rPr lang="en-US" sz="1800" dirty="0"/>
                  <a:t>in </a:t>
                </a:r>
                <a14:m>
                  <m:oMath xmlns:m="http://schemas.openxmlformats.org/officeDocument/2006/math">
                    <m:d>
                      <m:dPr>
                        <m:begChr m:val="{"/>
                        <m:endChr m:val="}"/>
                        <m:ctrlPr>
                          <a:rPr lang="en-US" sz="1800" i="1" dirty="0">
                            <a:latin typeface="Cambria Math"/>
                          </a:rPr>
                        </m:ctrlPr>
                      </m:dPr>
                      <m:e>
                        <m:r>
                          <a:rPr lang="en-US" sz="1800" i="1" dirty="0">
                            <a:latin typeface="Cambria Math"/>
                          </a:rPr>
                          <m:t>1,2,…,</m:t>
                        </m:r>
                        <m:r>
                          <a:rPr lang="en-US" sz="1800" i="1" dirty="0">
                            <a:latin typeface="Cambria Math"/>
                          </a:rPr>
                          <m:t>𝑛</m:t>
                        </m:r>
                        <m:r>
                          <a:rPr lang="en-US" sz="1800" i="1" baseline="30000" dirty="0">
                            <a:latin typeface="Cambria Math"/>
                          </a:rPr>
                          <m:t>5</m:t>
                        </m:r>
                      </m:e>
                    </m:d>
                  </m:oMath>
                </a14:m>
                <a:r>
                  <a:rPr lang="en-US" sz="1800" dirty="0"/>
                  <a:t>, send it to all neighbors.</a:t>
                </a:r>
              </a:p>
              <a:p>
                <a:pPr lvl="1">
                  <a:lnSpc>
                    <a:spcPct val="80000"/>
                  </a:lnSpc>
                </a:pPr>
                <a:r>
                  <a:rPr lang="en-US" sz="1800" dirty="0"/>
                  <a:t>Receive values from all active neighbors.</a:t>
                </a:r>
              </a:p>
              <a:p>
                <a:pPr lvl="1">
                  <a:lnSpc>
                    <a:spcPct val="80000"/>
                  </a:lnSpc>
                </a:pPr>
                <a:r>
                  <a:rPr lang="en-US" sz="1800" dirty="0"/>
                  <a:t>If </a:t>
                </a:r>
                <a14:m>
                  <m:oMath xmlns:m="http://schemas.openxmlformats.org/officeDocument/2006/math">
                    <m:r>
                      <a:rPr lang="en-US" sz="1800" i="1">
                        <a:latin typeface="Cambria Math"/>
                      </a:rPr>
                      <m:t>𝑟</m:t>
                    </m:r>
                    <m:r>
                      <a:rPr lang="en-US" sz="1800" i="1">
                        <a:latin typeface="Cambria Math"/>
                      </a:rPr>
                      <m:t> </m:t>
                    </m:r>
                  </m:oMath>
                </a14:m>
                <a:r>
                  <a:rPr lang="en-US" sz="1800" dirty="0"/>
                  <a:t>is strictly greater than all received values, then join the MIS, output </a:t>
                </a:r>
                <a14:m>
                  <m:oMath xmlns:m="http://schemas.openxmlformats.org/officeDocument/2006/math">
                    <m:r>
                      <a:rPr lang="en-US" sz="1800" i="1" dirty="0">
                        <a:solidFill>
                          <a:srgbClr val="990000"/>
                        </a:solidFill>
                        <a:latin typeface="Cambria Math"/>
                      </a:rPr>
                      <m:t>𝑤𝑖𝑛𝑛𝑒𝑟</m:t>
                    </m:r>
                    <m:r>
                      <a:rPr lang="en-US" sz="1800" b="0" i="0" dirty="0" smtClean="0">
                        <a:solidFill>
                          <a:srgbClr val="990000"/>
                        </a:solidFill>
                        <a:latin typeface="Cambria Math"/>
                      </a:rPr>
                      <m:t>.</m:t>
                    </m:r>
                  </m:oMath>
                </a14:m>
                <a:endParaRPr lang="en-US" sz="1800" dirty="0">
                  <a:solidFill>
                    <a:srgbClr val="00B050"/>
                  </a:solidFill>
                </a:endParaRPr>
              </a:p>
              <a:p>
                <a:pPr>
                  <a:lnSpc>
                    <a:spcPct val="80000"/>
                  </a:lnSpc>
                </a:pPr>
                <a:r>
                  <a:rPr lang="en-US" sz="2200" dirty="0">
                    <a:solidFill>
                      <a:schemeClr val="accent2">
                        <a:lumMod val="75000"/>
                      </a:schemeClr>
                    </a:solidFill>
                  </a:rPr>
                  <a:t>Round 2:</a:t>
                </a:r>
              </a:p>
              <a:p>
                <a:pPr lvl="1">
                  <a:lnSpc>
                    <a:spcPct val="80000"/>
                  </a:lnSpc>
                </a:pPr>
                <a:r>
                  <a:rPr lang="en-US" sz="1800" dirty="0"/>
                  <a:t>If you joined the MIS, announce it in messages to all (active) neighbors.</a:t>
                </a:r>
              </a:p>
              <a:p>
                <a:pPr lvl="1">
                  <a:lnSpc>
                    <a:spcPct val="80000"/>
                  </a:lnSpc>
                </a:pPr>
                <a:r>
                  <a:rPr lang="en-US" sz="1800" dirty="0"/>
                  <a:t>If you receive such an announcement, decide not to join the MIS, output </a:t>
                </a:r>
                <a14:m>
                  <m:oMath xmlns:m="http://schemas.openxmlformats.org/officeDocument/2006/math">
                    <m:r>
                      <a:rPr lang="en-US" sz="1800" i="1" dirty="0">
                        <a:solidFill>
                          <a:srgbClr val="990000"/>
                        </a:solidFill>
                        <a:latin typeface="Cambria Math"/>
                      </a:rPr>
                      <m:t>𝑙𝑜𝑠𝑒𝑟</m:t>
                    </m:r>
                  </m:oMath>
                </a14:m>
                <a:r>
                  <a:rPr lang="en-US" sz="1800" dirty="0" smtClean="0">
                    <a:solidFill>
                      <a:schemeClr val="accent2">
                        <a:lumMod val="75000"/>
                      </a:schemeClr>
                    </a:solidFill>
                  </a:rPr>
                  <a:t>.</a:t>
                </a:r>
                <a:endParaRPr lang="en-US" sz="1800" dirty="0">
                  <a:solidFill>
                    <a:schemeClr val="accent2">
                      <a:lumMod val="75000"/>
                    </a:schemeClr>
                  </a:solidFill>
                </a:endParaRPr>
              </a:p>
              <a:p>
                <a:pPr lvl="1">
                  <a:lnSpc>
                    <a:spcPct val="80000"/>
                  </a:lnSpc>
                </a:pPr>
                <a:r>
                  <a:rPr lang="en-US" sz="1800" dirty="0"/>
                  <a:t>If you decided one way or the other at this phase, become </a:t>
                </a:r>
                <a14:m>
                  <m:oMath xmlns:m="http://schemas.openxmlformats.org/officeDocument/2006/math">
                    <m:r>
                      <a:rPr lang="en-US" sz="1800" i="1" dirty="0" smtClean="0">
                        <a:solidFill>
                          <a:schemeClr val="accent1">
                            <a:lumMod val="75000"/>
                          </a:schemeClr>
                        </a:solidFill>
                        <a:latin typeface="Cambria Math"/>
                      </a:rPr>
                      <m:t>𝑖𝑛𝑎𝑐𝑡𝑖𝑣𝑒</m:t>
                    </m:r>
                    <m:r>
                      <a:rPr lang="en-US" sz="1800" i="1" dirty="0" smtClean="0">
                        <a:solidFill>
                          <a:schemeClr val="accent1">
                            <a:lumMod val="75000"/>
                          </a:schemeClr>
                        </a:solidFill>
                        <a:latin typeface="Cambria Math"/>
                      </a:rPr>
                      <m:t>.</m:t>
                    </m:r>
                  </m:oMath>
                </a14:m>
                <a:endParaRPr lang="en-US" sz="1800" dirty="0">
                  <a:solidFill>
                    <a:schemeClr val="accent1">
                      <a:lumMod val="75000"/>
                    </a:schemeClr>
                  </a:solidFill>
                </a:endParaRPr>
              </a:p>
              <a:p>
                <a:pPr marL="0" indent="0">
                  <a:lnSpc>
                    <a:spcPct val="80000"/>
                  </a:lnSpc>
                  <a:buNone/>
                </a:pPr>
                <a:endParaRPr lang="en-US" sz="2200" dirty="0"/>
              </a:p>
              <a:p>
                <a:pPr>
                  <a:lnSpc>
                    <a:spcPct val="80000"/>
                  </a:lnSpc>
                </a:pPr>
                <a:endParaRPr lang="en-US" sz="2200" dirty="0"/>
              </a:p>
              <a:p>
                <a:pPr>
                  <a:lnSpc>
                    <a:spcPct val="80000"/>
                  </a:lnSpc>
                </a:pPr>
                <a:endParaRPr lang="en-US" sz="2200" dirty="0" smtClean="0"/>
              </a:p>
              <a:p>
                <a:pPr>
                  <a:lnSpc>
                    <a:spcPct val="80000"/>
                  </a:lnSpc>
                </a:pPr>
                <a:endParaRPr lang="en-US" sz="2200" dirty="0"/>
              </a:p>
            </p:txBody>
          </p:sp>
        </mc:Choice>
        <mc:Fallback xmlns="">
          <p:sp>
            <p:nvSpPr>
              <p:cNvPr id="174083" name="Rectangle 3"/>
              <p:cNvSpPr>
                <a:spLocks noGrp="1" noRot="1" noChangeAspect="1" noMove="1" noResize="1" noEditPoints="1" noAdjustHandles="1" noChangeArrowheads="1" noChangeShapeType="1" noTextEdit="1"/>
              </p:cNvSpPr>
              <p:nvPr>
                <p:ph type="body" idx="1"/>
              </p:nvPr>
            </p:nvSpPr>
            <p:spPr>
              <a:xfrm>
                <a:off x="381601" y="1447800"/>
                <a:ext cx="8533440" cy="5028560"/>
              </a:xfrm>
              <a:blipFill rotWithShape="1">
                <a:blip r:embed="rId3"/>
                <a:stretch>
                  <a:fillRect l="-858" t="-1942"/>
                </a:stretch>
              </a:blipFill>
            </p:spPr>
            <p:txBody>
              <a:bodyPr/>
              <a:lstStyle/>
              <a:p>
                <a:r>
                  <a:rPr lang="en-US">
                    <a:noFill/>
                  </a:rPr>
                  <a:t> </a:t>
                </a:r>
              </a:p>
            </p:txBody>
          </p:sp>
        </mc:Fallback>
      </mc:AlternateContent>
    </p:spTree>
    <p:extLst>
      <p:ext uri="{BB962C8B-B14F-4D97-AF65-F5344CB8AC3E}">
        <p14:creationId xmlns:p14="http://schemas.microsoft.com/office/powerpoint/2010/main" val="16225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08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8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08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08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08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08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0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4191000"/>
              </a:xfrm>
            </p:spPr>
            <p:txBody>
              <a:bodyPr>
                <a:normAutofit fontScale="85000" lnSpcReduction="20000"/>
              </a:bodyPr>
              <a:lstStyle/>
              <a:p>
                <a:r>
                  <a:rPr lang="en-US" dirty="0" smtClean="0"/>
                  <a:t>If it ever finishes, it produces a Maximal Independent Set (showed last time).</a:t>
                </a:r>
              </a:p>
              <a:p>
                <a:endParaRPr lang="en-US" dirty="0" smtClean="0"/>
              </a:p>
              <a:p>
                <a:r>
                  <a:rPr lang="en-US" dirty="0" smtClean="0"/>
                  <a:t>It eventually finishes (with probability </a:t>
                </a:r>
                <a14:m>
                  <m:oMath xmlns:m="http://schemas.openxmlformats.org/officeDocument/2006/math">
                    <m:r>
                      <a:rPr lang="en-US" i="1" dirty="0" smtClean="0">
                        <a:latin typeface="Cambria Math"/>
                      </a:rPr>
                      <m:t>1</m:t>
                    </m:r>
                  </m:oMath>
                </a14:m>
                <a:r>
                  <a:rPr lang="en-US" dirty="0" smtClean="0"/>
                  <a:t>).</a:t>
                </a:r>
              </a:p>
              <a:p>
                <a:r>
                  <a:rPr lang="en-US" dirty="0" smtClean="0"/>
                  <a:t>The expected number of rounds until it finishes is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smtClean="0"/>
                  <a:t>.</a:t>
                </a:r>
                <a:endParaRPr lang="en-US" dirty="0" smtClean="0"/>
              </a:p>
              <a:p>
                <a:endParaRPr lang="en-US" dirty="0" smtClean="0"/>
              </a:p>
              <a:p>
                <a:r>
                  <a:rPr lang="en-US" dirty="0" smtClean="0"/>
                  <a:t>The following implies </a:t>
                </a:r>
                <a:r>
                  <a:rPr lang="en-US" dirty="0" smtClean="0"/>
                  <a:t>both termination facts:</a:t>
                </a:r>
              </a:p>
              <a:p>
                <a:r>
                  <a:rPr lang="en-US" dirty="0">
                    <a:solidFill>
                      <a:schemeClr val="accent2">
                        <a:lumMod val="75000"/>
                      </a:schemeClr>
                    </a:solidFill>
                  </a:rPr>
                  <a:t>Theorem 3</a:t>
                </a:r>
                <a:r>
                  <a:rPr lang="en-US" dirty="0" smtClean="0">
                    <a:solidFill>
                      <a:schemeClr val="accent2">
                        <a:lumMod val="75000"/>
                      </a:schemeClr>
                    </a:solidFill>
                  </a:rPr>
                  <a:t>:  </a:t>
                </a:r>
                <a:r>
                  <a:rPr lang="en-US" dirty="0"/>
                  <a:t>With probability at least </a:t>
                </a:r>
                <a14:m>
                  <m:oMath xmlns:m="http://schemas.openxmlformats.org/officeDocument/2006/math">
                    <m:r>
                      <a:rPr lang="en-US" i="1">
                        <a:latin typeface="Cambria Math"/>
                      </a:rPr>
                      <m:t>1</m:t>
                    </m:r>
                    <m:r>
                      <a:rPr lang="en-US" i="1">
                        <a:latin typeface="Cambria Math"/>
                      </a:rPr>
                      <m:t>−</m:t>
                    </m:r>
                    <m:f>
                      <m:fPr>
                        <m:ctrlPr>
                          <a:rPr lang="en-US" i="1">
                            <a:latin typeface="Cambria Math"/>
                          </a:rPr>
                        </m:ctrlPr>
                      </m:fPr>
                      <m:num>
                        <m:r>
                          <a:rPr lang="en-US" i="1">
                            <a:latin typeface="Cambria Math"/>
                          </a:rPr>
                          <m:t>1</m:t>
                        </m:r>
                      </m:num>
                      <m:den>
                        <m:r>
                          <a:rPr lang="en-US" i="1">
                            <a:latin typeface="Cambria Math"/>
                          </a:rPr>
                          <m:t>𝑛</m:t>
                        </m:r>
                      </m:den>
                    </m:f>
                    <m:r>
                      <a:rPr lang="en-US" i="1">
                        <a:latin typeface="Cambria Math"/>
                      </a:rPr>
                      <m:t>,</m:t>
                    </m:r>
                  </m:oMath>
                </a14:m>
                <a:r>
                  <a:rPr lang="en-US" dirty="0"/>
                  <a:t> all nodes decide within </a:t>
                </a:r>
                <a14:m>
                  <m:oMath xmlns:m="http://schemas.openxmlformats.org/officeDocument/2006/math">
                    <m:r>
                      <a:rPr lang="en-US" i="1">
                        <a:latin typeface="Cambria Math"/>
                      </a:rPr>
                      <m:t>4</m:t>
                    </m:r>
                    <m:func>
                      <m:funcPr>
                        <m:ctrlPr>
                          <a:rPr lang="en-US" i="1">
                            <a:latin typeface="Cambria Math"/>
                          </a:rPr>
                        </m:ctrlPr>
                      </m:funcPr>
                      <m:fName>
                        <m:r>
                          <m:rPr>
                            <m:sty m:val="p"/>
                          </m:rPr>
                          <a:rPr lang="en-US">
                            <a:latin typeface="Cambria Math"/>
                          </a:rPr>
                          <m:t>log</m:t>
                        </m:r>
                      </m:fName>
                      <m:e>
                        <m:r>
                          <a:rPr lang="en-US" i="1">
                            <a:latin typeface="Cambria Math"/>
                          </a:rPr>
                          <m:t>𝑛</m:t>
                        </m:r>
                        <m:r>
                          <a:rPr lang="en-US" i="1">
                            <a:latin typeface="Cambria Math"/>
                          </a:rPr>
                          <m:t> </m:t>
                        </m:r>
                      </m:e>
                    </m:func>
                  </m:oMath>
                </a14:m>
                <a:r>
                  <a:rPr lang="en-US" dirty="0"/>
                  <a:t>phases.</a:t>
                </a:r>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191000"/>
              </a:xfrm>
              <a:blipFill rotWithShape="1">
                <a:blip r:embed="rId3"/>
                <a:stretch>
                  <a:fillRect l="-1185" t="-2911" b="-582"/>
                </a:stretch>
              </a:blipFill>
            </p:spPr>
            <p:txBody>
              <a:bodyPr/>
              <a:lstStyle/>
              <a:p>
                <a:r>
                  <a:rPr lang="en-US">
                    <a:noFill/>
                  </a:rPr>
                  <a:t> </a:t>
                </a:r>
              </a:p>
            </p:txBody>
          </p:sp>
        </mc:Fallback>
      </mc:AlternateContent>
    </p:spTree>
    <p:extLst>
      <p:ext uri="{BB962C8B-B14F-4D97-AF65-F5344CB8AC3E}">
        <p14:creationId xmlns:p14="http://schemas.microsoft.com/office/powerpoint/2010/main" val="9393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a:t>
            </a:r>
            <a:endParaRPr lang="en-US" sz="4100" dirty="0"/>
          </a:p>
        </p:txBody>
      </p:sp>
      <mc:AlternateContent xmlns:mc="http://schemas.openxmlformats.org/markup-compatibility/2006">
        <mc:Choice xmlns:a14="http://schemas.microsoft.com/office/drawing/2010/main" Requires="a14">
          <p:sp>
            <p:nvSpPr>
              <p:cNvPr id="190467" name="Rectangle 3"/>
              <p:cNvSpPr>
                <a:spLocks noGrp="1" noChangeArrowheads="1"/>
              </p:cNvSpPr>
              <p:nvPr>
                <p:ph type="body" idx="1"/>
              </p:nvPr>
            </p:nvSpPr>
            <p:spPr>
              <a:xfrm>
                <a:off x="152400" y="1143001"/>
                <a:ext cx="8763000" cy="5333360"/>
              </a:xfrm>
            </p:spPr>
            <p:txBody>
              <a:bodyPr>
                <a:normAutofit/>
              </a:bodyPr>
              <a:lstStyle/>
              <a:p>
                <a:r>
                  <a:rPr lang="en-US" sz="2400" dirty="0" smtClean="0">
                    <a:solidFill>
                      <a:schemeClr val="accent2">
                        <a:lumMod val="75000"/>
                      </a:schemeClr>
                    </a:solidFill>
                  </a:rPr>
                  <a:t>Theorem </a:t>
                </a:r>
                <a:r>
                  <a:rPr lang="en-US" sz="2400" dirty="0" smtClean="0">
                    <a:solidFill>
                      <a:schemeClr val="accent2">
                        <a:lumMod val="75000"/>
                      </a:schemeClr>
                    </a:solidFill>
                  </a:rPr>
                  <a:t>3:  </a:t>
                </a:r>
                <a:r>
                  <a:rPr lang="en-US" sz="2400" dirty="0" smtClean="0"/>
                  <a:t>With probability at least </a:t>
                </a:r>
                <a14:m>
                  <m:oMath xmlns:m="http://schemas.openxmlformats.org/officeDocument/2006/math">
                    <m:r>
                      <a:rPr lang="en-US" sz="2400" i="1">
                        <a:latin typeface="Cambria Math"/>
                      </a:rPr>
                      <m:t>1</m:t>
                    </m:r>
                    <m:r>
                      <a:rPr lang="en-US" sz="2400" b="0" i="1" smtClean="0">
                        <a:latin typeface="Cambria Math"/>
                      </a:rPr>
                      <m:t>−</m:t>
                    </m:r>
                    <m:f>
                      <m:fPr>
                        <m:ctrlPr>
                          <a:rPr lang="en-US" sz="2400" b="0" i="1" smtClean="0">
                            <a:latin typeface="Cambria Math"/>
                          </a:rPr>
                        </m:ctrlPr>
                      </m:fPr>
                      <m:num>
                        <m:r>
                          <a:rPr lang="en-US" sz="2400" b="0" i="1" smtClean="0">
                            <a:latin typeface="Cambria Math"/>
                          </a:rPr>
                          <m:t>1</m:t>
                        </m:r>
                      </m:num>
                      <m:den>
                        <m:r>
                          <a:rPr lang="en-US" sz="2400" b="0" i="1" smtClean="0">
                            <a:latin typeface="Cambria Math"/>
                          </a:rPr>
                          <m:t>𝑛</m:t>
                        </m:r>
                      </m:den>
                    </m:f>
                    <m:r>
                      <a:rPr lang="en-US" sz="2400" b="0" i="1" smtClean="0">
                        <a:latin typeface="Cambria Math"/>
                      </a:rPr>
                      <m:t>,</m:t>
                    </m:r>
                  </m:oMath>
                </a14:m>
                <a:r>
                  <a:rPr lang="en-US" sz="2400" dirty="0" smtClean="0"/>
                  <a:t> all nodes decide within </a:t>
                </a:r>
                <a14:m>
                  <m:oMath xmlns:m="http://schemas.openxmlformats.org/officeDocument/2006/math">
                    <m:r>
                      <a:rPr lang="en-US" sz="2400" b="0" i="1" smtClean="0">
                        <a:latin typeface="Cambria Math"/>
                      </a:rPr>
                      <m:t>4</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𝑛</m:t>
                        </m:r>
                        <m:r>
                          <a:rPr lang="en-US" sz="2400" b="0" i="1" smtClean="0">
                            <a:latin typeface="Cambria Math"/>
                          </a:rPr>
                          <m:t> </m:t>
                        </m:r>
                      </m:e>
                    </m:func>
                  </m:oMath>
                </a14:m>
                <a:r>
                  <a:rPr lang="en-US" sz="2400" dirty="0" smtClean="0"/>
                  <a:t>phases.</a:t>
                </a:r>
                <a:endParaRPr lang="en-US" sz="2400" dirty="0"/>
              </a:p>
              <a:p>
                <a:r>
                  <a:rPr lang="en-US" sz="2400" dirty="0" smtClean="0"/>
                  <a:t>Technical lemma</a:t>
                </a:r>
                <a:r>
                  <a:rPr lang="en-US" sz="2400" dirty="0" smtClean="0"/>
                  <a:t>:</a:t>
                </a:r>
              </a:p>
              <a:p>
                <a:r>
                  <a:rPr lang="en-US" sz="2400" dirty="0" smtClean="0">
                    <a:solidFill>
                      <a:srgbClr val="990000"/>
                    </a:solidFill>
                  </a:rPr>
                  <a:t>Lemma 4:  </a:t>
                </a:r>
                <a:r>
                  <a:rPr lang="en-US" sz="2400" dirty="0" smtClean="0"/>
                  <a:t>With probability at least </a:t>
                </a:r>
                <a14:m>
                  <m:oMath xmlns:m="http://schemas.openxmlformats.org/officeDocument/2006/math">
                    <m:r>
                      <a:rPr lang="en-US" sz="2400" i="1">
                        <a:latin typeface="Cambria Math"/>
                      </a:rPr>
                      <m:t>1 −</m:t>
                    </m:r>
                    <m:f>
                      <m:fPr>
                        <m:ctrlPr>
                          <a:rPr lang="en-US" sz="2400" b="0" i="1" smtClean="0">
                            <a:latin typeface="Cambria Math"/>
                          </a:rPr>
                        </m:ctrlPr>
                      </m:fPr>
                      <m:num>
                        <m:r>
                          <a:rPr lang="en-US" sz="2400" b="0" i="1" smtClean="0">
                            <a:latin typeface="Cambria Math"/>
                          </a:rPr>
                          <m:t>1</m:t>
                        </m:r>
                      </m:num>
                      <m:den>
                        <m:sSup>
                          <m:sSupPr>
                            <m:ctrlPr>
                              <a:rPr lang="en-US" sz="2400" b="0" i="1" smtClean="0">
                                <a:latin typeface="Cambria Math"/>
                              </a:rPr>
                            </m:ctrlPr>
                          </m:sSupPr>
                          <m:e>
                            <m:r>
                              <a:rPr lang="en-US" sz="2400" b="0" i="1" smtClean="0">
                                <a:latin typeface="Cambria Math"/>
                              </a:rPr>
                              <m:t>𝑛</m:t>
                            </m:r>
                          </m:e>
                          <m:sup>
                            <m:r>
                              <a:rPr lang="en-US" sz="2400" b="0" i="1" smtClean="0">
                                <a:latin typeface="Cambria Math"/>
                              </a:rPr>
                              <m:t>2</m:t>
                            </m:r>
                          </m:sup>
                        </m:sSup>
                      </m:den>
                    </m:f>
                    <m:r>
                      <a:rPr lang="en-US" sz="2400" i="1">
                        <a:latin typeface="Cambria Math"/>
                      </a:rPr>
                      <m:t>,</m:t>
                    </m:r>
                  </m:oMath>
                </a14:m>
                <a:r>
                  <a:rPr lang="en-US" sz="2400" dirty="0"/>
                  <a:t> </a:t>
                </a:r>
                <a:r>
                  <a:rPr lang="en-US" sz="2400" dirty="0" smtClean="0"/>
                  <a:t>in each phase </a:t>
                </a:r>
                <a14:m>
                  <m:oMath xmlns:m="http://schemas.openxmlformats.org/officeDocument/2006/math">
                    <m:r>
                      <a:rPr lang="en-US" sz="2400" b="0" i="0" smtClean="0">
                        <a:latin typeface="Cambria Math"/>
                      </a:rPr>
                      <m:t>1,…,</m:t>
                    </m:r>
                  </m:oMath>
                </a14:m>
                <a:r>
                  <a:rPr lang="en-US" sz="2400" dirty="0"/>
                  <a:t> </a:t>
                </a:r>
                <a14:m>
                  <m:oMath xmlns:m="http://schemas.openxmlformats.org/officeDocument/2006/math">
                    <m:r>
                      <a:rPr lang="en-US" sz="2400" i="1">
                        <a:latin typeface="Cambria Math"/>
                      </a:rPr>
                      <m:t>4</m:t>
                    </m:r>
                    <m:func>
                      <m:funcPr>
                        <m:ctrlPr>
                          <a:rPr lang="en-US" sz="2400" i="1">
                            <a:latin typeface="Cambria Math"/>
                          </a:rPr>
                        </m:ctrlPr>
                      </m:funcPr>
                      <m:fName>
                        <m:r>
                          <m:rPr>
                            <m:sty m:val="p"/>
                          </m:rPr>
                          <a:rPr lang="en-US" sz="2400">
                            <a:latin typeface="Cambria Math"/>
                          </a:rPr>
                          <m:t>log</m:t>
                        </m:r>
                      </m:fName>
                      <m:e>
                        <m:r>
                          <a:rPr lang="en-US" sz="2400" i="1">
                            <a:latin typeface="Cambria Math"/>
                          </a:rPr>
                          <m:t>𝑛</m:t>
                        </m:r>
                        <m:r>
                          <a:rPr lang="en-US" sz="2400" i="1">
                            <a:latin typeface="Cambria Math"/>
                          </a:rPr>
                          <m:t> </m:t>
                        </m:r>
                      </m:e>
                    </m:func>
                  </m:oMath>
                </a14:m>
                <a:r>
                  <a:rPr lang="en-US" sz="2400" dirty="0" smtClean="0"/>
                  <a:t>, all nodes choose different random values.</a:t>
                </a:r>
              </a:p>
              <a:p>
                <a:r>
                  <a:rPr lang="en-US" sz="2400" dirty="0" smtClean="0"/>
                  <a:t>So we can essentially pretend that, in each phase, all the random numbers chosen are different.</a:t>
                </a:r>
              </a:p>
              <a:p>
                <a:r>
                  <a:rPr lang="en-US" sz="2400" dirty="0" smtClean="0">
                    <a:solidFill>
                      <a:schemeClr val="accent2">
                        <a:lumMod val="75000"/>
                      </a:schemeClr>
                    </a:solidFill>
                  </a:rPr>
                  <a:t>Key idea:  </a:t>
                </a:r>
                <a:r>
                  <a:rPr lang="en-US" sz="2400" dirty="0" smtClean="0"/>
                  <a:t>Show the graph gets sufficiently “smaller” in each phase.</a:t>
                </a:r>
              </a:p>
              <a:p>
                <a:r>
                  <a:rPr lang="en-US" sz="2400" dirty="0" smtClean="0">
                    <a:solidFill>
                      <a:schemeClr val="accent2">
                        <a:lumMod val="75000"/>
                      </a:schemeClr>
                    </a:solidFill>
                  </a:rPr>
                  <a:t>Lemma 5:  </a:t>
                </a:r>
                <a:r>
                  <a:rPr lang="en-US" sz="2400" dirty="0" smtClean="0"/>
                  <a:t>For each phase </a:t>
                </a:r>
                <a14:m>
                  <m:oMath xmlns:m="http://schemas.openxmlformats.org/officeDocument/2006/math">
                    <m:r>
                      <a:rPr lang="en-US" sz="2400" b="0" i="1" smtClean="0">
                        <a:latin typeface="Cambria Math"/>
                      </a:rPr>
                      <m:t>𝑝h</m:t>
                    </m:r>
                    <m:r>
                      <a:rPr lang="en-US" sz="2400" b="0" i="1" smtClean="0">
                        <a:latin typeface="Cambria Math"/>
                      </a:rPr>
                      <m:t>,</m:t>
                    </m:r>
                  </m:oMath>
                </a14:m>
                <a:r>
                  <a:rPr lang="en-US" sz="2400" dirty="0" smtClean="0"/>
                  <a:t> the expected number of </a:t>
                </a:r>
                <a:r>
                  <a:rPr lang="en-US" sz="2400" dirty="0" smtClean="0">
                    <a:solidFill>
                      <a:schemeClr val="accent2">
                        <a:lumMod val="75000"/>
                      </a:schemeClr>
                    </a:solidFill>
                  </a:rPr>
                  <a:t>edges</a:t>
                </a:r>
                <a:r>
                  <a:rPr lang="en-US" sz="2400" dirty="0" smtClean="0"/>
                  <a:t> that are live (connect two active nodes) at the end of the phase is at most half the number that were live at the beginning of the phase.</a:t>
                </a:r>
                <a:endParaRPr lang="en-US" sz="2400" dirty="0"/>
              </a:p>
            </p:txBody>
          </p:sp>
        </mc:Choice>
        <mc:Fallback>
          <p:sp>
            <p:nvSpPr>
              <p:cNvPr id="190467" name="Rectangle 3"/>
              <p:cNvSpPr>
                <a:spLocks noGrp="1" noRot="1" noChangeAspect="1" noMove="1" noResize="1" noEditPoints="1" noAdjustHandles="1" noChangeArrowheads="1" noChangeShapeType="1" noTextEdit="1"/>
              </p:cNvSpPr>
              <p:nvPr>
                <p:ph type="body" idx="1"/>
              </p:nvPr>
            </p:nvSpPr>
            <p:spPr>
              <a:xfrm>
                <a:off x="152400" y="1143001"/>
                <a:ext cx="8763000" cy="5333360"/>
              </a:xfrm>
              <a:blipFill rotWithShape="1">
                <a:blip r:embed="rId3"/>
                <a:stretch>
                  <a:fillRect l="-904" r="-834"/>
                </a:stretch>
              </a:blipFill>
            </p:spPr>
            <p:txBody>
              <a:bodyPr/>
              <a:lstStyle/>
              <a:p>
                <a:r>
                  <a:rPr lang="en-US">
                    <a:noFill/>
                  </a:rPr>
                  <a:t> </a:t>
                </a:r>
              </a:p>
            </p:txBody>
          </p:sp>
        </mc:Fallback>
      </mc:AlternateContent>
    </p:spTree>
    <p:extLst>
      <p:ext uri="{BB962C8B-B14F-4D97-AF65-F5344CB8AC3E}">
        <p14:creationId xmlns:p14="http://schemas.microsoft.com/office/powerpoint/2010/main" val="70467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228600" y="1143001"/>
                <a:ext cx="8686441" cy="5333360"/>
              </a:xfrm>
            </p:spPr>
            <p:txBody>
              <a:bodyPr>
                <a:normAutofit/>
              </a:bodyPr>
              <a:lstStyle/>
              <a:p>
                <a:r>
                  <a:rPr lang="en-US" sz="2400" dirty="0" smtClean="0">
                    <a:solidFill>
                      <a:schemeClr val="accent2">
                        <a:lumMod val="75000"/>
                      </a:schemeClr>
                    </a:solidFill>
                  </a:rPr>
                  <a:t>Lemma 5:  </a:t>
                </a:r>
                <a:r>
                  <a:rPr lang="en-US" sz="2400" dirty="0" smtClean="0"/>
                  <a:t>For each phase </a:t>
                </a:r>
                <a14:m>
                  <m:oMath xmlns:m="http://schemas.openxmlformats.org/officeDocument/2006/math">
                    <m:r>
                      <a:rPr lang="en-US" sz="2400" b="0" i="1" smtClean="0">
                        <a:latin typeface="Cambria Math"/>
                      </a:rPr>
                      <m:t>𝑝h</m:t>
                    </m:r>
                    <m:r>
                      <a:rPr lang="en-US" sz="2400" b="0" i="1" smtClean="0">
                        <a:latin typeface="Cambria Math"/>
                      </a:rPr>
                      <m:t>,</m:t>
                    </m:r>
                  </m:oMath>
                </a14:m>
                <a:r>
                  <a:rPr lang="en-US" sz="2400" dirty="0" smtClean="0"/>
                  <a:t> the expected number of edges that are live (connect two active nodes) after the phase is at most half the number that were live before the phase.</a:t>
                </a:r>
              </a:p>
              <a:p>
                <a:r>
                  <a:rPr lang="en-US" sz="2400" dirty="0" smtClean="0">
                    <a:solidFill>
                      <a:schemeClr val="accent2">
                        <a:lumMod val="75000"/>
                      </a:schemeClr>
                    </a:solidFill>
                  </a:rPr>
                  <a:t>Proof:</a:t>
                </a:r>
              </a:p>
              <a:p>
                <a:pPr lvl="1"/>
                <a:r>
                  <a:rPr lang="en-US" sz="2000" dirty="0" smtClean="0"/>
                  <a:t>If node </a:t>
                </a:r>
                <a14:m>
                  <m:oMath xmlns:m="http://schemas.openxmlformats.org/officeDocument/2006/math">
                    <m:r>
                      <a:rPr lang="en-US" sz="2000" b="0" i="1" smtClean="0">
                        <a:latin typeface="Cambria Math"/>
                      </a:rPr>
                      <m:t>𝑖</m:t>
                    </m:r>
                  </m:oMath>
                </a14:m>
                <a:r>
                  <a:rPr lang="en-US" sz="2000" dirty="0"/>
                  <a:t> </a:t>
                </a:r>
                <a:r>
                  <a:rPr lang="en-US" sz="2000" dirty="0" smtClean="0"/>
                  <a:t>has </a:t>
                </a:r>
                <a:r>
                  <a:rPr lang="en-US" sz="2000" dirty="0"/>
                  <a:t>some neighbor </a:t>
                </a:r>
                <a14:m>
                  <m:oMath xmlns:m="http://schemas.openxmlformats.org/officeDocument/2006/math">
                    <m:r>
                      <a:rPr lang="en-US" sz="2000" b="0" i="1" smtClean="0">
                        <a:latin typeface="Cambria Math"/>
                      </a:rPr>
                      <m:t>𝑗</m:t>
                    </m:r>
                  </m:oMath>
                </a14:m>
                <a:r>
                  <a:rPr lang="en-US" sz="2000" dirty="0"/>
                  <a:t> whose chosen value is greater than </a:t>
                </a:r>
                <a:r>
                  <a:rPr lang="en-US" sz="2000" dirty="0" smtClean="0"/>
                  <a:t>those of </a:t>
                </a:r>
                <a:r>
                  <a:rPr lang="en-US" sz="2000" dirty="0" smtClean="0">
                    <a:solidFill>
                      <a:schemeClr val="accent2">
                        <a:lumMod val="75000"/>
                      </a:schemeClr>
                    </a:solidFill>
                  </a:rPr>
                  <a:t>all </a:t>
                </a:r>
                <a:r>
                  <a:rPr lang="en-US" sz="2000" dirty="0">
                    <a:solidFill>
                      <a:schemeClr val="accent2">
                        <a:lumMod val="75000"/>
                      </a:schemeClr>
                    </a:solidFill>
                  </a:rPr>
                  <a:t>of </a:t>
                </a:r>
                <a14:m>
                  <m:oMath xmlns:m="http://schemas.openxmlformats.org/officeDocument/2006/math">
                    <m:r>
                      <a:rPr lang="en-US" sz="2000" b="0" i="1" smtClean="0">
                        <a:solidFill>
                          <a:schemeClr val="accent2">
                            <a:lumMod val="75000"/>
                          </a:schemeClr>
                        </a:solidFill>
                        <a:latin typeface="Cambria Math"/>
                      </a:rPr>
                      <m:t>𝑗</m:t>
                    </m:r>
                  </m:oMath>
                </a14:m>
                <a:r>
                  <a:rPr lang="en-US" sz="2000" dirty="0">
                    <a:solidFill>
                      <a:schemeClr val="accent2">
                        <a:lumMod val="75000"/>
                      </a:schemeClr>
                    </a:solidFill>
                  </a:rPr>
                  <a:t>‘s neighbors and all of </a:t>
                </a:r>
                <a14:m>
                  <m:oMath xmlns:m="http://schemas.openxmlformats.org/officeDocument/2006/math">
                    <m:r>
                      <a:rPr lang="en-US" sz="2000" b="0" i="1" smtClean="0">
                        <a:solidFill>
                          <a:schemeClr val="accent2">
                            <a:lumMod val="75000"/>
                          </a:schemeClr>
                        </a:solidFill>
                        <a:latin typeface="Cambria Math"/>
                      </a:rPr>
                      <m:t>𝑖</m:t>
                    </m:r>
                  </m:oMath>
                </a14:m>
                <a:r>
                  <a:rPr lang="en-US" sz="2000" dirty="0">
                    <a:solidFill>
                      <a:schemeClr val="accent2">
                        <a:lumMod val="75000"/>
                      </a:schemeClr>
                    </a:solidFill>
                  </a:rPr>
                  <a:t>’s other </a:t>
                </a:r>
                <a:r>
                  <a:rPr lang="en-US" sz="2000" dirty="0" smtClean="0">
                    <a:solidFill>
                      <a:schemeClr val="accent2">
                        <a:lumMod val="75000"/>
                      </a:schemeClr>
                    </a:solidFill>
                  </a:rPr>
                  <a:t>neighbors</a:t>
                </a:r>
                <a:r>
                  <a:rPr lang="en-US" sz="2000" dirty="0" smtClean="0"/>
                  <a:t>, then </a:t>
                </a:r>
                <a14:m>
                  <m:oMath xmlns:m="http://schemas.openxmlformats.org/officeDocument/2006/math">
                    <m:r>
                      <a:rPr lang="en-US" sz="2000" b="0" i="1" smtClean="0">
                        <a:latin typeface="Cambria Math"/>
                      </a:rPr>
                      <m:t>𝑖</m:t>
                    </m:r>
                    <m:r>
                      <a:rPr lang="en-US" sz="2000" b="0" i="0" smtClean="0">
                        <a:latin typeface="Cambria Math"/>
                      </a:rPr>
                      <m:t> </m:t>
                    </m:r>
                  </m:oMath>
                </a14:m>
                <a:r>
                  <a:rPr lang="en-US" sz="2000" dirty="0" smtClean="0"/>
                  <a:t>must become a </a:t>
                </a:r>
                <a14:m>
                  <m:oMath xmlns:m="http://schemas.openxmlformats.org/officeDocument/2006/math">
                    <m:r>
                      <a:rPr lang="en-US" sz="2000" i="1" dirty="0" smtClean="0">
                        <a:solidFill>
                          <a:schemeClr val="accent2">
                            <a:lumMod val="75000"/>
                          </a:schemeClr>
                        </a:solidFill>
                        <a:latin typeface="Cambria Math"/>
                      </a:rPr>
                      <m:t>𝑙𝑜𝑠𝑒𝑟</m:t>
                    </m:r>
                  </m:oMath>
                </a14:m>
                <a:r>
                  <a:rPr lang="en-US" sz="2000" dirty="0" smtClean="0"/>
                  <a:t> </a:t>
                </a:r>
                <a:r>
                  <a:rPr lang="en-US" sz="2000" dirty="0"/>
                  <a:t>in phase </a:t>
                </a:r>
                <a14:m>
                  <m:oMath xmlns:m="http://schemas.openxmlformats.org/officeDocument/2006/math">
                    <m:r>
                      <a:rPr lang="en-US" sz="2000" i="1">
                        <a:latin typeface="Cambria Math"/>
                      </a:rPr>
                      <m:t>𝑝h</m:t>
                    </m:r>
                    <m:r>
                      <a:rPr lang="en-US" sz="2000" b="0" i="0" smtClean="0">
                        <a:latin typeface="Cambria Math"/>
                      </a:rPr>
                      <m:t>.</m:t>
                    </m:r>
                  </m:oMath>
                </a14:m>
                <a:endParaRPr lang="en-US" sz="2000" dirty="0" smtClean="0"/>
              </a:p>
              <a:p>
                <a:pPr lvl="1"/>
                <a:r>
                  <a:rPr lang="en-US" sz="2000" dirty="0" smtClean="0"/>
                  <a:t>The probability that </a:t>
                </a:r>
                <a14:m>
                  <m:oMath xmlns:m="http://schemas.openxmlformats.org/officeDocument/2006/math">
                    <m:r>
                      <a:rPr lang="en-US" sz="2000" b="0" i="1" smtClean="0">
                        <a:latin typeface="Cambria Math"/>
                      </a:rPr>
                      <m:t>𝑗</m:t>
                    </m:r>
                  </m:oMath>
                </a14:m>
                <a:r>
                  <a:rPr lang="en-US" sz="2000" dirty="0"/>
                  <a:t> </a:t>
                </a:r>
                <a:r>
                  <a:rPr lang="en-US" sz="2000" dirty="0" smtClean="0"/>
                  <a:t>chooses such a value is at least </a:t>
                </a:r>
                <a14:m>
                  <m:oMath xmlns:m="http://schemas.openxmlformats.org/officeDocument/2006/math">
                    <m:f>
                      <m:fPr>
                        <m:ctrlPr>
                          <a:rPr lang="en-US" sz="2000" b="0" i="1" smtClean="0">
                            <a:latin typeface="Cambria Math"/>
                          </a:rPr>
                        </m:ctrlPr>
                      </m:fPr>
                      <m:num>
                        <m:r>
                          <a:rPr lang="en-US" sz="2000" b="0" i="1" smtClean="0">
                            <a:latin typeface="Cambria Math"/>
                          </a:rPr>
                          <m:t>1</m:t>
                        </m:r>
                      </m:num>
                      <m:den>
                        <m:func>
                          <m:funcPr>
                            <m:ctrlPr>
                              <a:rPr lang="en-US" sz="2000" b="0" i="1" smtClean="0">
                                <a:latin typeface="Cambria Math"/>
                              </a:rPr>
                            </m:ctrlPr>
                          </m:funcPr>
                          <m:fName>
                            <m:r>
                              <m:rPr>
                                <m:sty m:val="p"/>
                              </m:rPr>
                              <a:rPr lang="en-US" sz="2000" b="0" i="0" smtClean="0">
                                <a:latin typeface="Cambria Math"/>
                              </a:rPr>
                              <m:t>deg</m:t>
                            </m:r>
                          </m:fName>
                          <m:e>
                            <m:d>
                              <m:dPr>
                                <m:ctrlPr>
                                  <a:rPr lang="en-US" sz="2000" b="0" i="1" smtClean="0">
                                    <a:latin typeface="Cambria Math"/>
                                  </a:rPr>
                                </m:ctrlPr>
                              </m:dPr>
                              <m:e>
                                <m:r>
                                  <a:rPr lang="en-US" sz="2000" b="0" i="1" smtClean="0">
                                    <a:latin typeface="Cambria Math"/>
                                  </a:rPr>
                                  <m:t>𝑖</m:t>
                                </m:r>
                              </m:e>
                            </m:d>
                          </m:e>
                        </m:func>
                        <m:r>
                          <a:rPr lang="en-US" sz="2000" b="0" i="1" smtClean="0">
                            <a:latin typeface="Cambria Math"/>
                          </a:rPr>
                          <m:t>+</m:t>
                        </m:r>
                        <m:func>
                          <m:funcPr>
                            <m:ctrlPr>
                              <a:rPr lang="en-US" sz="2000" b="0" i="1" smtClean="0">
                                <a:latin typeface="Cambria Math"/>
                              </a:rPr>
                            </m:ctrlPr>
                          </m:funcPr>
                          <m:fName>
                            <m:r>
                              <m:rPr>
                                <m:sty m:val="p"/>
                              </m:rPr>
                              <a:rPr lang="en-US" sz="2000" b="0" i="0" smtClean="0">
                                <a:latin typeface="Cambria Math"/>
                              </a:rPr>
                              <m:t>deg</m:t>
                            </m:r>
                          </m:fName>
                          <m:e>
                            <m:d>
                              <m:dPr>
                                <m:ctrlPr>
                                  <a:rPr lang="en-US" sz="2000" b="0" i="1" smtClean="0">
                                    <a:latin typeface="Cambria Math"/>
                                  </a:rPr>
                                </m:ctrlPr>
                              </m:dPr>
                              <m:e>
                                <m:r>
                                  <a:rPr lang="en-US" sz="2000" b="0" i="1" smtClean="0">
                                    <a:latin typeface="Cambria Math"/>
                                  </a:rPr>
                                  <m:t>𝑗</m:t>
                                </m:r>
                              </m:e>
                            </m:d>
                          </m:e>
                        </m:func>
                      </m:den>
                    </m:f>
                    <m:r>
                      <a:rPr lang="en-US" sz="2000" b="0" i="1" smtClean="0">
                        <a:latin typeface="Cambria Math"/>
                      </a:rPr>
                      <m:t>.</m:t>
                    </m:r>
                  </m:oMath>
                </a14:m>
                <a:endParaRPr lang="en-US" sz="2000" b="0" dirty="0" smtClean="0"/>
              </a:p>
              <a:p>
                <a:pPr lvl="1"/>
                <a:r>
                  <a:rPr lang="en-US" sz="2000" dirty="0" smtClean="0"/>
                  <a:t>Then the probability node </a:t>
                </a:r>
                <a14:m>
                  <m:oMath xmlns:m="http://schemas.openxmlformats.org/officeDocument/2006/math">
                    <m:r>
                      <a:rPr lang="en-US" sz="2000" b="0" i="1" smtClean="0">
                        <a:latin typeface="Cambria Math"/>
                      </a:rPr>
                      <m:t>𝑖</m:t>
                    </m:r>
                    <m:r>
                      <a:rPr lang="en-US" sz="2000" i="1">
                        <a:latin typeface="Cambria Math"/>
                      </a:rPr>
                      <m:t> </m:t>
                    </m:r>
                  </m:oMath>
                </a14:m>
                <a:r>
                  <a:rPr lang="en-US" sz="2000" dirty="0" smtClean="0"/>
                  <a:t>is “killed” by some neighbor in this way </a:t>
                </a:r>
                <a:r>
                  <a:rPr lang="en-US" sz="2000" b="0" dirty="0" smtClean="0"/>
                  <a:t>is at least </a:t>
                </a:r>
                <a14:m>
                  <m:oMath xmlns:m="http://schemas.openxmlformats.org/officeDocument/2006/math">
                    <m:sSub>
                      <m:sSubPr>
                        <m:ctrlPr>
                          <a:rPr lang="en-US" sz="2000" b="0" i="1" smtClean="0">
                            <a:latin typeface="Cambria Math"/>
                          </a:rPr>
                        </m:ctrlPr>
                      </m:sSubPr>
                      <m:e>
                        <m:r>
                          <m:rPr>
                            <m:sty m:val="p"/>
                          </m:rPr>
                          <a:rPr lang="en-US" sz="2000" b="0" i="0" smtClean="0">
                            <a:latin typeface="Cambria Math"/>
                          </a:rPr>
                          <m:t>Σ</m:t>
                        </m:r>
                      </m:e>
                      <m:sub>
                        <m:r>
                          <a:rPr lang="en-US" sz="2000" b="0" i="1" smtClean="0">
                            <a:latin typeface="Cambria Math"/>
                          </a:rPr>
                          <m:t>𝑗</m:t>
                        </m:r>
                        <m:r>
                          <a:rPr lang="en-US" sz="2000" b="0" i="1" smtClean="0">
                            <a:latin typeface="Cambria Math"/>
                          </a:rPr>
                          <m:t>∈</m:t>
                        </m:r>
                        <m:r>
                          <m:rPr>
                            <m:sty m:val="p"/>
                          </m:rPr>
                          <a:rPr lang="en-US" sz="2000" b="0" i="0" smtClean="0">
                            <a:latin typeface="Cambria Math"/>
                          </a:rPr>
                          <m:t>Γ</m:t>
                        </m:r>
                        <m:r>
                          <a:rPr lang="en-US" sz="2000" b="0" i="1" smtClean="0">
                            <a:latin typeface="Cambria Math"/>
                          </a:rPr>
                          <m:t>(</m:t>
                        </m:r>
                        <m:r>
                          <a:rPr lang="en-US" sz="2000" b="0" i="1" smtClean="0">
                            <a:latin typeface="Cambria Math"/>
                          </a:rPr>
                          <m:t>𝑖</m:t>
                        </m:r>
                        <m:r>
                          <a:rPr lang="en-US" sz="2000" b="0" i="1" smtClean="0">
                            <a:latin typeface="Cambria Math"/>
                          </a:rPr>
                          <m:t>)</m:t>
                        </m:r>
                      </m:sub>
                    </m:sSub>
                    <m:f>
                      <m:fPr>
                        <m:ctrlPr>
                          <a:rPr lang="en-US" sz="2000" i="1">
                            <a:latin typeface="Cambria Math"/>
                          </a:rPr>
                        </m:ctrlPr>
                      </m:fPr>
                      <m:num>
                        <m:r>
                          <a:rPr lang="en-US" sz="2000" i="1">
                            <a:latin typeface="Cambria Math"/>
                          </a:rPr>
                          <m:t>1</m:t>
                        </m:r>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endParaRPr lang="en-US" sz="2000" dirty="0" smtClean="0"/>
              </a:p>
              <a:p>
                <a:pPr marL="457200" lvl="1" indent="0">
                  <a:buNone/>
                </a:pPr>
                <a:endParaRPr lang="en-US" sz="2000" dirty="0" smtClean="0"/>
              </a:p>
              <a:p>
                <a:pPr lvl="1"/>
                <a:r>
                  <a:rPr lang="en-US" sz="2000" dirty="0" smtClean="0"/>
                  <a:t>Now consider an undirected edge </a:t>
                </a:r>
                <a14:m>
                  <m:oMath xmlns:m="http://schemas.openxmlformats.org/officeDocument/2006/math">
                    <m:d>
                      <m:dPr>
                        <m:begChr m:val="{"/>
                        <m:endChr m:val="}"/>
                        <m:ctrlPr>
                          <a:rPr lang="en-US" sz="2000" b="0" i="1" smtClean="0">
                            <a:latin typeface="Cambria Math"/>
                          </a:rPr>
                        </m:ctrlPr>
                      </m:dPr>
                      <m:e>
                        <m:r>
                          <a:rPr lang="en-US" sz="2000" b="0" i="1" smtClean="0">
                            <a:latin typeface="Cambria Math"/>
                          </a:rPr>
                          <m:t>𝑖</m:t>
                        </m:r>
                        <m:r>
                          <a:rPr lang="en-US" sz="2000" b="0" i="1" smtClean="0">
                            <a:latin typeface="Cambria Math"/>
                          </a:rPr>
                          <m:t>,</m:t>
                        </m:r>
                        <m:r>
                          <a:rPr lang="en-US" sz="2000" b="0" i="1" smtClean="0">
                            <a:latin typeface="Cambria Math"/>
                          </a:rPr>
                          <m:t>𝑗</m:t>
                        </m:r>
                      </m:e>
                    </m:d>
                    <m:r>
                      <a:rPr lang="en-US" sz="2000" b="0" i="1" smtClean="0">
                        <a:latin typeface="Cambria Math"/>
                      </a:rPr>
                      <m:t>.</m:t>
                    </m:r>
                  </m:oMath>
                </a14:m>
                <a:endParaRPr lang="en-US" sz="2000" dirty="0"/>
              </a:p>
              <a:p>
                <a:pPr lvl="1"/>
                <a:endParaRPr lang="en-US" sz="2000" dirty="0"/>
              </a:p>
              <a:p>
                <a:pPr lvl="1"/>
                <a:endParaRPr lang="en-US" sz="2000" b="0" dirty="0" smtClean="0"/>
              </a:p>
              <a:p>
                <a:pPr lvl="1"/>
                <a:endParaRPr lang="en-US" sz="2000" dirty="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228600" y="1143001"/>
                <a:ext cx="8686441" cy="5333360"/>
              </a:xfrm>
              <a:blipFill rotWithShape="1">
                <a:blip r:embed="rId3"/>
                <a:stretch>
                  <a:fillRect l="-983" t="-915" r="-1404"/>
                </a:stretch>
              </a:blipFill>
            </p:spPr>
            <p:txBody>
              <a:bodyPr/>
              <a:lstStyle/>
              <a:p>
                <a:r>
                  <a:rPr lang="en-US">
                    <a:noFill/>
                  </a:rPr>
                  <a:t> </a:t>
                </a:r>
              </a:p>
            </p:txBody>
          </p:sp>
        </mc:Fallback>
      </mc:AlternateContent>
      <p:grpSp>
        <p:nvGrpSpPr>
          <p:cNvPr id="190464" name="Group 190463"/>
          <p:cNvGrpSpPr/>
          <p:nvPr/>
        </p:nvGrpSpPr>
        <p:grpSpPr>
          <a:xfrm>
            <a:off x="5652369" y="5145965"/>
            <a:ext cx="3237399" cy="1588532"/>
            <a:chOff x="3882371" y="3657600"/>
            <a:chExt cx="3237399" cy="1588532"/>
          </a:xfrm>
        </p:grpSpPr>
        <p:grpSp>
          <p:nvGrpSpPr>
            <p:cNvPr id="4" name="Group 3"/>
            <p:cNvGrpSpPr/>
            <p:nvPr/>
          </p:nvGrpSpPr>
          <p:grpSpPr>
            <a:xfrm>
              <a:off x="3882371" y="3657600"/>
              <a:ext cx="3237399" cy="1295400"/>
              <a:chOff x="5399240" y="1989513"/>
              <a:chExt cx="3237399" cy="1295400"/>
            </a:xfrm>
            <a:solidFill>
              <a:schemeClr val="bg1">
                <a:lumMod val="65000"/>
              </a:schemeClr>
            </a:solidFill>
          </p:grpSpPr>
          <p:grpSp>
            <p:nvGrpSpPr>
              <p:cNvPr id="5" name="Group 4"/>
              <p:cNvGrpSpPr>
                <a:grpSpLocks/>
              </p:cNvGrpSpPr>
              <p:nvPr/>
            </p:nvGrpSpPr>
            <p:grpSpPr bwMode="auto">
              <a:xfrm>
                <a:off x="5664839" y="1989513"/>
                <a:ext cx="2971800" cy="1295400"/>
                <a:chOff x="3264" y="3072"/>
                <a:chExt cx="1872" cy="816"/>
              </a:xfrm>
              <a:grpFill/>
            </p:grpSpPr>
            <p:grpSp>
              <p:nvGrpSpPr>
                <p:cNvPr id="8" name="Group 5"/>
                <p:cNvGrpSpPr>
                  <a:grpSpLocks/>
                </p:cNvGrpSpPr>
                <p:nvPr/>
              </p:nvGrpSpPr>
              <p:grpSpPr bwMode="auto">
                <a:xfrm>
                  <a:off x="3264" y="3072"/>
                  <a:ext cx="1872" cy="816"/>
                  <a:chOff x="3072" y="1200"/>
                  <a:chExt cx="1872" cy="816"/>
                </a:xfrm>
                <a:grpFill/>
              </p:grpSpPr>
              <p:sp>
                <p:nvSpPr>
                  <p:cNvPr id="24" name="Oval 6"/>
                  <p:cNvSpPr>
                    <a:spLocks noChangeAspect="1" noChangeArrowheads="1"/>
                  </p:cNvSpPr>
                  <p:nvPr/>
                </p:nvSpPr>
                <p:spPr bwMode="auto">
                  <a:xfrm>
                    <a:off x="3360" y="1488"/>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7"/>
                  <p:cNvSpPr>
                    <a:spLocks noChangeAspect="1" noChangeArrowheads="1"/>
                  </p:cNvSpPr>
                  <p:nvPr/>
                </p:nvSpPr>
                <p:spPr bwMode="auto">
                  <a:xfrm>
                    <a:off x="4800" y="134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
                  <p:cNvSpPr>
                    <a:spLocks noChangeAspect="1" noChangeArrowheads="1"/>
                  </p:cNvSpPr>
                  <p:nvPr/>
                </p:nvSpPr>
                <p:spPr bwMode="auto">
                  <a:xfrm>
                    <a:off x="3696"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9"/>
                  <p:cNvSpPr>
                    <a:spLocks noChangeAspect="1" noChangeArrowheads="1"/>
                  </p:cNvSpPr>
                  <p:nvPr/>
                </p:nvSpPr>
                <p:spPr bwMode="auto">
                  <a:xfrm>
                    <a:off x="4128"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0"/>
                  <p:cNvSpPr>
                    <a:spLocks noChangeAspect="1" noChangeArrowheads="1"/>
                  </p:cNvSpPr>
                  <p:nvPr/>
                </p:nvSpPr>
                <p:spPr bwMode="auto">
                  <a:xfrm>
                    <a:off x="3072" y="182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9" name="Oval 11"/>
                  <p:cNvSpPr>
                    <a:spLocks noChangeAspect="1" noChangeArrowheads="1"/>
                  </p:cNvSpPr>
                  <p:nvPr/>
                </p:nvSpPr>
                <p:spPr bwMode="auto">
                  <a:xfrm>
                    <a:off x="4320" y="158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2"/>
                  <p:cNvSpPr>
                    <a:spLocks noChangeAspect="1" noChangeArrowheads="1"/>
                  </p:cNvSpPr>
                  <p:nvPr/>
                </p:nvSpPr>
                <p:spPr bwMode="auto">
                  <a:xfrm>
                    <a:off x="3936" y="1200"/>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3"/>
                <p:cNvGrpSpPr>
                  <a:grpSpLocks/>
                </p:cNvGrpSpPr>
                <p:nvPr/>
              </p:nvGrpSpPr>
              <p:grpSpPr bwMode="auto">
                <a:xfrm>
                  <a:off x="3360" y="3168"/>
                  <a:ext cx="1680" cy="672"/>
                  <a:chOff x="3072" y="2688"/>
                  <a:chExt cx="1680" cy="672"/>
                </a:xfrm>
                <a:grpFill/>
              </p:grpSpPr>
              <p:sp>
                <p:nvSpPr>
                  <p:cNvPr id="18"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20"/>
                <p:cNvGrpSpPr>
                  <a:grpSpLocks/>
                </p:cNvGrpSpPr>
                <p:nvPr/>
              </p:nvGrpSpPr>
              <p:grpSpPr bwMode="auto">
                <a:xfrm>
                  <a:off x="3408" y="3120"/>
                  <a:ext cx="1632" cy="720"/>
                  <a:chOff x="3408" y="3120"/>
                  <a:chExt cx="1632" cy="720"/>
                </a:xfrm>
                <a:grpFill/>
              </p:grpSpPr>
              <p:sp>
                <p:nvSpPr>
                  <p:cNvPr id="11"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2"/>
                  <p:cNvSpPr>
                    <a:spLocks noChangeShapeType="1"/>
                  </p:cNvSpPr>
                  <p:nvPr/>
                </p:nvSpPr>
                <p:spPr bwMode="auto">
                  <a:xfrm>
                    <a:off x="3408" y="3744"/>
                    <a:ext cx="528" cy="48"/>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 name="Oval 10"/>
              <p:cNvSpPr>
                <a:spLocks noChangeAspect="1" noChangeArrowheads="1"/>
              </p:cNvSpPr>
              <p:nvPr/>
            </p:nvSpPr>
            <p:spPr bwMode="auto">
              <a:xfrm>
                <a:off x="5399240" y="2358737"/>
                <a:ext cx="228600" cy="2286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7" name="Straight Connector 6"/>
              <p:cNvCxnSpPr>
                <a:endCxn id="24"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3" name="TextBox 2"/>
                <p:cNvSpPr txBox="1"/>
                <p:nvPr/>
              </p:nvSpPr>
              <p:spPr>
                <a:xfrm>
                  <a:off x="4499143" y="3755276"/>
                  <a:ext cx="3186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𝑖</m:t>
                        </m:r>
                      </m:oMath>
                    </m:oMathPara>
                  </a14:m>
                  <a:endParaRPr lang="en-US" i="1" dirty="0"/>
                </a:p>
              </p:txBody>
            </p:sp>
          </mc:Choice>
          <mc:Fallback xmlns="">
            <p:sp>
              <p:nvSpPr>
                <p:cNvPr id="3" name="TextBox 2"/>
                <p:cNvSpPr txBox="1">
                  <a:spLocks noRot="1" noChangeAspect="1" noMove="1" noResize="1" noEditPoints="1" noAdjustHandles="1" noChangeArrowheads="1" noChangeShapeType="1" noTextEdit="1"/>
                </p:cNvSpPr>
                <p:nvPr/>
              </p:nvSpPr>
              <p:spPr>
                <a:xfrm>
                  <a:off x="4499143" y="3755276"/>
                  <a:ext cx="318613"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flipH="1">
                  <a:off x="5157620" y="4876800"/>
                  <a:ext cx="2667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𝑗</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flipH="1">
                  <a:off x="5157620" y="4876800"/>
                  <a:ext cx="266700" cy="369332"/>
                </a:xfrm>
                <a:prstGeom prst="rect">
                  <a:avLst/>
                </a:prstGeom>
                <a:blipFill rotWithShape="1">
                  <a:blip r:embed="rId5"/>
                  <a:stretch>
                    <a:fillRect l="-4545" r="-9091" b="-11475"/>
                  </a:stretch>
                </a:blipFill>
              </p:spPr>
              <p:txBody>
                <a:bodyPr/>
                <a:lstStyle/>
                <a:p>
                  <a:r>
                    <a:rPr lang="en-US">
                      <a:noFill/>
                    </a:rPr>
                    <a:t> </a:t>
                  </a:r>
                </a:p>
              </p:txBody>
            </p:sp>
          </mc:Fallback>
        </mc:AlternateContent>
      </p:grpSp>
      <p:sp>
        <p:nvSpPr>
          <p:cNvPr id="190465" name="Oval 190464"/>
          <p:cNvSpPr/>
          <p:nvPr/>
        </p:nvSpPr>
        <p:spPr>
          <a:xfrm>
            <a:off x="5257800" y="4876800"/>
            <a:ext cx="3276600" cy="1857697"/>
          </a:xfrm>
          <a:prstGeom prst="ellips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82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4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71949</TotalTime>
  <Words>2183</Words>
  <Application>Microsoft Office PowerPoint</Application>
  <PresentationFormat>On-screen Show (4:3)</PresentationFormat>
  <Paragraphs>185</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6.852: Distributed Algorithms Fall, 2015</vt:lpstr>
      <vt:lpstr>Last time</vt:lpstr>
      <vt:lpstr>Maximal Independent Set</vt:lpstr>
      <vt:lpstr>Maximal Independent Set (MIS)</vt:lpstr>
      <vt:lpstr>Distributed MIS Problem</vt:lpstr>
      <vt:lpstr>Luby’s Algorithm</vt:lpstr>
      <vt:lpstr>Properties</vt:lpstr>
      <vt:lpstr>Termination</vt:lpstr>
      <vt:lpstr>Termination</vt:lpstr>
      <vt:lpstr>Termination, cont’d</vt:lpstr>
      <vt:lpstr>Termination, cont’d</vt:lpstr>
      <vt:lpstr>Termination,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 for Wireless Networks</dc:title>
  <dc:creator>Nancy Lynch</dc:creator>
  <cp:lastModifiedBy>Nancy Lynch</cp:lastModifiedBy>
  <cp:revision>2793</cp:revision>
  <dcterms:created xsi:type="dcterms:W3CDTF">2012-01-05T23:07:25Z</dcterms:created>
  <dcterms:modified xsi:type="dcterms:W3CDTF">2015-09-21T19:28:47Z</dcterms:modified>
</cp:coreProperties>
</file>