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771" r:id="rId2"/>
    <p:sldId id="772" r:id="rId3"/>
    <p:sldId id="821" r:id="rId4"/>
    <p:sldId id="822" r:id="rId5"/>
    <p:sldId id="823" r:id="rId6"/>
    <p:sldId id="826" r:id="rId7"/>
    <p:sldId id="827" r:id="rId8"/>
    <p:sldId id="829" r:id="rId9"/>
    <p:sldId id="830" r:id="rId10"/>
    <p:sldId id="831" r:id="rId11"/>
    <p:sldId id="832" r:id="rId12"/>
    <p:sldId id="833" r:id="rId13"/>
    <p:sldId id="834" r:id="rId14"/>
    <p:sldId id="835" r:id="rId15"/>
    <p:sldId id="836" r:id="rId16"/>
    <p:sldId id="837" r:id="rId17"/>
    <p:sldId id="838" r:id="rId18"/>
    <p:sldId id="839" r:id="rId19"/>
    <p:sldId id="840" r:id="rId20"/>
    <p:sldId id="815" r:id="rId21"/>
    <p:sldId id="817" r:id="rId22"/>
    <p:sldId id="818" r:id="rId23"/>
    <p:sldId id="819" r:id="rId24"/>
    <p:sldId id="773" r:id="rId25"/>
    <p:sldId id="774" r:id="rId26"/>
    <p:sldId id="775" r:id="rId27"/>
    <p:sldId id="776" r:id="rId28"/>
    <p:sldId id="777" r:id="rId29"/>
    <p:sldId id="778" r:id="rId30"/>
    <p:sldId id="779" r:id="rId31"/>
    <p:sldId id="820" r:id="rId32"/>
    <p:sldId id="780" r:id="rId33"/>
    <p:sldId id="781" r:id="rId34"/>
    <p:sldId id="782" r:id="rId35"/>
    <p:sldId id="783" r:id="rId36"/>
    <p:sldId id="784" r:id="rId37"/>
    <p:sldId id="785" r:id="rId38"/>
    <p:sldId id="786" r:id="rId39"/>
    <p:sldId id="787" r:id="rId40"/>
    <p:sldId id="788" r:id="rId41"/>
    <p:sldId id="789" r:id="rId42"/>
    <p:sldId id="794" r:id="rId43"/>
    <p:sldId id="795" r:id="rId44"/>
    <p:sldId id="796" r:id="rId45"/>
    <p:sldId id="797" r:id="rId46"/>
    <p:sldId id="798" r:id="rId47"/>
    <p:sldId id="799" r:id="rId48"/>
    <p:sldId id="800" r:id="rId49"/>
    <p:sldId id="801" r:id="rId50"/>
    <p:sldId id="802" r:id="rId51"/>
    <p:sldId id="803" r:id="rId52"/>
    <p:sldId id="804" r:id="rId53"/>
    <p:sldId id="805" r:id="rId54"/>
    <p:sldId id="806" r:id="rId55"/>
    <p:sldId id="807" r:id="rId56"/>
    <p:sldId id="808" r:id="rId57"/>
    <p:sldId id="809" r:id="rId58"/>
    <p:sldId id="810" r:id="rId59"/>
    <p:sldId id="812" r:id="rId60"/>
    <p:sldId id="813" r:id="rId61"/>
    <p:sldId id="814" r:id="rId62"/>
    <p:sldId id="811"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4" autoAdjust="0"/>
    <p:restoredTop sz="78863" autoAdjust="0"/>
  </p:normalViewPr>
  <p:slideViewPr>
    <p:cSldViewPr>
      <p:cViewPr varScale="1">
        <p:scale>
          <a:sx n="109" d="100"/>
          <a:sy n="109" d="100"/>
        </p:scale>
        <p:origin x="-282" y="-78"/>
      </p:cViewPr>
      <p:guideLst>
        <p:guide orient="horz" pos="2160"/>
        <p:guide pos="2880"/>
      </p:guideLst>
    </p:cSldViewPr>
  </p:slideViewPr>
  <p:notesTextViewPr>
    <p:cViewPr>
      <p:scale>
        <a:sx n="1" d="1"/>
        <a:sy n="1" d="1"/>
      </p:scale>
      <p:origin x="0" y="0"/>
    </p:cViewPr>
  </p:notesTextViewPr>
  <p:sorterViewPr>
    <p:cViewPr>
      <p:scale>
        <a:sx n="100" d="100"/>
        <a:sy n="100" d="100"/>
      </p:scale>
      <p:origin x="0" y="39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4A357F-E8D5-481E-B9FF-DB5E5290C94C}" type="datetimeFigureOut">
              <a:rPr lang="en-US" smtClean="0"/>
              <a:t>10/5/2015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77803C-146D-406E-B575-E96C64D63639}" type="slidenum">
              <a:rPr lang="en-US" smtClean="0"/>
              <a:t>‹#›</a:t>
            </a:fld>
            <a:endParaRPr lang="en-US"/>
          </a:p>
        </p:txBody>
      </p:sp>
    </p:spTree>
    <p:extLst>
      <p:ext uri="{BB962C8B-B14F-4D97-AF65-F5344CB8AC3E}">
        <p14:creationId xmlns:p14="http://schemas.microsoft.com/office/powerpoint/2010/main" val="346429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p:spPr>
        <p:txBody>
          <a:bodyPr/>
          <a:lstStyle/>
          <a:p>
            <a:r>
              <a:rPr lang="en-US" altLang="en-US" smtClean="0"/>
              <a:t>Now something quite different.</a:t>
            </a:r>
          </a:p>
        </p:txBody>
      </p:sp>
      <p:sp>
        <p:nvSpPr>
          <p:cNvPr id="8294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C5EC92D-51B8-4E43-A6DB-13AD34E1A446}" type="slidenum">
              <a:rPr lang="en-US" altLang="en-US" smtClean="0"/>
              <a:pPr eaLnBrk="1" hangingPunct="1">
                <a:spcBef>
                  <a:spcPct val="0"/>
                </a:spcBef>
              </a:pPr>
              <a:t>3</a:t>
            </a:fld>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A2427BD-00ED-4449-AE96-9EAFA564AEE7}" type="slidenum">
              <a:rPr lang="en-US" altLang="en-US" smtClean="0"/>
              <a:pPr eaLnBrk="1" hangingPunct="1">
                <a:spcBef>
                  <a:spcPct val="0"/>
                </a:spcBef>
              </a:pPr>
              <a:t>18</a:t>
            </a:fld>
            <a:endParaRPr lang="en-US" alt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r>
              <a:rPr lang="en-US" altLang="en-US" smtClean="0"/>
              <a:t>Lemma 3 contradicts the problem requirements.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first, tying up a loose end from last time.</a:t>
            </a:r>
          </a:p>
          <a:p>
            <a:endParaRPr lang="en-US" dirty="0" smtClean="0"/>
          </a:p>
          <a:p>
            <a:r>
              <a:rPr lang="en-US" dirty="0" smtClean="0"/>
              <a:t>This is for stopping agreement.</a:t>
            </a:r>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20</a:t>
            </a:fld>
            <a:endParaRPr lang="en-US"/>
          </a:p>
        </p:txBody>
      </p:sp>
    </p:spTree>
    <p:extLst>
      <p:ext uri="{BB962C8B-B14F-4D97-AF65-F5344CB8AC3E}">
        <p14:creationId xmlns:p14="http://schemas.microsoft.com/office/powerpoint/2010/main" val="1070288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1342819-EE17-4C5E-8D70-6646A9B07F97}" type="slidenum">
              <a:rPr lang="en-US" altLang="en-US" smtClean="0"/>
              <a:pPr eaLnBrk="1" hangingPunct="1">
                <a:spcBef>
                  <a:spcPct val="0"/>
                </a:spcBef>
              </a:pPr>
              <a:t>21</a:t>
            </a:fld>
            <a:endParaRPr lang="en-US" alt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We’ll  see the basic idea by doing a special case, where f’ = 0.</a:t>
            </a:r>
          </a:p>
          <a:p>
            <a:endParaRPr lang="en-US" altLang="en-US" dirty="0" smtClean="0"/>
          </a:p>
          <a:p>
            <a:endParaRPr lang="en-US"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42599AD-BCB2-41CA-87D1-6F58C714BC20}" type="slidenum">
              <a:rPr lang="en-US" altLang="en-US" smtClean="0"/>
              <a:pPr eaLnBrk="1" hangingPunct="1">
                <a:spcBef>
                  <a:spcPct val="0"/>
                </a:spcBef>
              </a:pPr>
              <a:t>22</a:t>
            </a:fld>
            <a:endParaRPr lang="en-US" alt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r>
              <a:rPr lang="en-US" altLang="en-US" smtClean="0"/>
              <a:t>Again assume the special executions, one process failing per round (at most).</a:t>
            </a:r>
          </a:p>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E168728-9AE1-42CB-BD88-2F05574C51EF}" type="slidenum">
              <a:rPr lang="en-US" altLang="en-US" smtClean="0"/>
              <a:pPr eaLnBrk="1" hangingPunct="1">
                <a:spcBef>
                  <a:spcPct val="0"/>
                </a:spcBef>
              </a:pPr>
              <a:t>23</a:t>
            </a:fld>
            <a:endParaRPr lang="en-US" alt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r>
              <a:rPr lang="en-US" altLang="en-US" smtClean="0"/>
              <a:t>Our invocation of the agreement property is using uniform agreement---because j has failed.</a:t>
            </a:r>
          </a:p>
          <a:p>
            <a:endParaRPr lang="en-US" altLang="en-US" smtClean="0"/>
          </a:p>
          <a:p>
            <a:r>
              <a:rPr lang="en-US" altLang="en-US" smtClean="0"/>
              <a:t>Note that the other processes aren’t required to decide by round </a:t>
            </a:r>
            <a:r>
              <a:rPr lang="en-US" altLang="en-US" smtClean="0">
                <a:sym typeface="Symbol" pitchFamily="18" charset="2"/>
              </a:rPr>
              <a:t>1, since this isn’t a ff execution.</a:t>
            </a:r>
          </a:p>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p:spPr>
        <p:txBody>
          <a:bodyPr/>
          <a:lstStyle/>
          <a:p>
            <a:r>
              <a:rPr lang="en-US" smtClean="0"/>
              <a:t>This will illustrate some interesting topological-style arguments that have been used in solving other problems.</a:t>
            </a:r>
          </a:p>
        </p:txBody>
      </p:sp>
      <p:sp>
        <p:nvSpPr>
          <p:cNvPr id="44036"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75AD781-F8BE-4840-8CE7-2E036C571814}" type="slidenum">
              <a:rPr lang="en-US" smtClean="0"/>
              <a:pPr eaLnBrk="1" hangingPunct="1"/>
              <a:t>25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seems surprising.  Divide the time requirements by k.</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27</a:t>
            </a:fld>
            <a:endParaRPr lang="en-US"/>
          </a:p>
        </p:txBody>
      </p:sp>
    </p:spTree>
    <p:extLst>
      <p:ext uri="{BB962C8B-B14F-4D97-AF65-F5344CB8AC3E}">
        <p14:creationId xmlns:p14="http://schemas.microsoft.com/office/powerpoint/2010/main" val="2050393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7E8AAA8-7C74-40DA-B1E9-34F038EA18BF}" type="slidenum">
              <a:rPr lang="en-US" smtClean="0"/>
              <a:pPr eaLnBrk="1" hangingPunct="1"/>
              <a:t>29</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en-US" smtClean="0"/>
              <a:t>At most d different min values are left, if only d-1 fail.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67E400D-BFCD-421F-B355-B4759D09EDDA}" type="slidenum">
              <a:rPr lang="en-US" smtClean="0"/>
              <a:pPr eaLnBrk="1" hangingPunct="1"/>
              <a:t>30</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r>
              <a:rPr lang="en-US" smtClean="0"/>
              <a:t>The set M can only shrink…</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F623318-6010-4FF8-AD30-EBB7DACFFECB}" type="slidenum">
              <a:rPr lang="en-US" smtClean="0"/>
              <a:pPr eaLnBrk="1" hangingPunct="1"/>
              <a:t>32</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p:spPr>
        <p:txBody>
          <a:bodyPr/>
          <a:lstStyle/>
          <a:p>
            <a:r>
              <a:rPr lang="en-US" altLang="en-US" dirty="0" smtClean="0"/>
              <a:t>Similar</a:t>
            </a:r>
            <a:r>
              <a:rPr lang="en-US" altLang="en-US" baseline="0" dirty="0" smtClean="0"/>
              <a:t> to the chain we saw for the 2-generals problem.</a:t>
            </a:r>
          </a:p>
          <a:p>
            <a:endParaRPr lang="en-US" altLang="en-US" baseline="0" dirty="0" smtClean="0"/>
          </a:p>
          <a:p>
            <a:endParaRPr lang="en-US" altLang="en-US" dirty="0" smtClean="0"/>
          </a:p>
        </p:txBody>
      </p:sp>
      <p:sp>
        <p:nvSpPr>
          <p:cNvPr id="83972"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9E7EC0D-1372-4632-9108-989D27B08D07}" type="slidenum">
              <a:rPr lang="en-US" altLang="en-US" smtClean="0"/>
              <a:pPr eaLnBrk="1" hangingPunct="1">
                <a:spcBef>
                  <a:spcPct val="0"/>
                </a:spcBef>
              </a:pPr>
              <a:t>5</a:t>
            </a:fld>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07A6717-7055-431E-9D51-46C716DACC00}" type="slidenum">
              <a:rPr lang="en-US" smtClean="0"/>
              <a:pPr eaLnBrk="1" hangingPunct="1"/>
              <a:t>34</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r>
              <a:rPr lang="en-US" dirty="0" smtClean="0"/>
              <a:t>These changes are like those that occur in the one-dimensional chains we have studied.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7A9BB75-17E2-4D35-8761-BC2934174561}" type="slidenum">
              <a:rPr lang="en-US" smtClean="0"/>
              <a:pPr eaLnBrk="1" hangingPunct="1"/>
              <a:t>37</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r>
              <a:rPr lang="en-US" smtClean="0"/>
              <a:t>Properties must be suitably generalized to k dimensions.</a:t>
            </a:r>
          </a:p>
          <a:p>
            <a:pPr eaLnBrk="1" hangingPunct="1"/>
            <a:r>
              <a:rPr lang="en-US" smtClean="0"/>
              <a:t>E.g., for tetrahedron, all nodes on a triangular external face must be colored one of the three colors of the corners of that face.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280D79E-E586-4BC3-BC7B-6F7C34ED8CB8}" type="slidenum">
              <a:rPr lang="en-US" smtClean="0"/>
              <a:pPr eaLnBrk="1" hangingPunct="1"/>
              <a:t>38</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en-US" smtClean="0"/>
              <a:t>Go back and check the example to verify that Sperner seems to hold.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p:spPr>
        <p:txBody>
          <a:bodyPr/>
          <a:lstStyle/>
          <a:p>
            <a:r>
              <a:rPr lang="en-US" smtClean="0"/>
              <a:t>This last is an important point, that we will come back to.  The ideas here work in the asynchronous setting too.  However, exact agreement algorithms do not extend.  We will see this shortly.</a:t>
            </a:r>
          </a:p>
        </p:txBody>
      </p:sp>
      <p:sp>
        <p:nvSpPr>
          <p:cNvPr id="51204"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81D1767-6662-4606-B53D-553CE1880962}" type="slidenum">
              <a:rPr lang="en-US" smtClean="0"/>
              <a:pPr eaLnBrk="1" hangingPunct="1"/>
              <a:t>41</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78030AE-D5C2-4644-A04D-E7B017A1774B}" type="slidenum">
              <a:rPr lang="en-US" smtClean="0"/>
              <a:pPr eaLnBrk="1" hangingPunct="1"/>
              <a:t>43</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r>
              <a:rPr lang="en-US" smtClean="0"/>
              <a:t>Similar to one version of the 2-generals problem.</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endParaRPr lang="en-US" smtClean="0"/>
          </a:p>
        </p:txBody>
      </p:sp>
      <p:sp>
        <p:nvSpPr>
          <p:cNvPr id="56324"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C144C41-E28C-4874-8E85-496755D9098C}" type="slidenum">
              <a:rPr lang="en-US" smtClean="0"/>
              <a:pPr eaLnBrk="1" hangingPunct="1"/>
              <a:t>44</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can they decide after round 2?</a:t>
            </a:r>
          </a:p>
          <a:p>
            <a:r>
              <a:rPr lang="en-US" dirty="0" smtClean="0"/>
              <a:t>If they hear the decision from the coordinator, they can</a:t>
            </a:r>
            <a:r>
              <a:rPr lang="en-US" baseline="0" dirty="0" smtClean="0"/>
              <a:t> just decide accordingly.</a:t>
            </a:r>
          </a:p>
          <a:p>
            <a:r>
              <a:rPr lang="en-US" baseline="0" dirty="0" smtClean="0"/>
              <a:t>If not, then not clear what to do…</a:t>
            </a:r>
          </a:p>
        </p:txBody>
      </p:sp>
      <p:sp>
        <p:nvSpPr>
          <p:cNvPr id="4" name="Slide Number Placeholder 3"/>
          <p:cNvSpPr>
            <a:spLocks noGrp="1"/>
          </p:cNvSpPr>
          <p:nvPr>
            <p:ph type="sldNum" sz="quarter" idx="10"/>
          </p:nvPr>
        </p:nvSpPr>
        <p:spPr/>
        <p:txBody>
          <a:bodyPr/>
          <a:lstStyle/>
          <a:p>
            <a:fld id="{8577803C-146D-406E-B575-E96C64D63639}" type="slidenum">
              <a:rPr lang="en-US" smtClean="0"/>
              <a:t>45</a:t>
            </a:fld>
            <a:endParaRPr lang="en-US"/>
          </a:p>
        </p:txBody>
      </p:sp>
    </p:spTree>
    <p:extLst>
      <p:ext uri="{BB962C8B-B14F-4D97-AF65-F5344CB8AC3E}">
        <p14:creationId xmlns:p14="http://schemas.microsoft.com/office/powerpoint/2010/main" val="2042823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F69D578-D994-4D8D-AD74-8A208E014FAE}" type="slidenum">
              <a:rPr lang="en-US" smtClean="0"/>
              <a:pPr eaLnBrk="1" hangingPunct="1"/>
              <a:t>51</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r>
              <a:rPr lang="en-US" smtClean="0"/>
              <a:t>Not yet a complete protocol, but let’s start showing some interesting properties.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Rotating coordinator strategy</a:t>
            </a:r>
            <a:r>
              <a:rPr lang="en-US" baseline="0" dirty="0" smtClean="0"/>
              <a:t> is used in other algorithms.  E.g., in </a:t>
            </a:r>
            <a:r>
              <a:rPr lang="en-US" baseline="0" dirty="0" err="1" smtClean="0"/>
              <a:t>Dwork</a:t>
            </a:r>
            <a:r>
              <a:rPr lang="en-US" baseline="0" dirty="0" smtClean="0"/>
              <a:t>, Lynch, </a:t>
            </a:r>
            <a:r>
              <a:rPr lang="en-US" baseline="0" dirty="0" err="1" smtClean="0"/>
              <a:t>Stockmeyer</a:t>
            </a:r>
            <a:r>
              <a:rPr lang="en-US" baseline="0" dirty="0" smtClean="0"/>
              <a:t> paper, a precursor to </a:t>
            </a:r>
            <a:r>
              <a:rPr lang="en-US" baseline="0" dirty="0" err="1" smtClean="0"/>
              <a:t>Paxos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52</a:t>
            </a:fld>
            <a:endParaRPr lang="en-US"/>
          </a:p>
        </p:txBody>
      </p:sp>
    </p:spTree>
    <p:extLst>
      <p:ext uri="{BB962C8B-B14F-4D97-AF65-F5344CB8AC3E}">
        <p14:creationId xmlns:p14="http://schemas.microsoft.com/office/powerpoint/2010/main" val="3174841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Actually these invariants imply just half of the validity condition---if anyone starts with 0 then 0 is the only possible decision.  For the other direction, if everyone starts with 1 and there are no failures, then everyone finishes within 3</a:t>
            </a:r>
            <a:r>
              <a:rPr lang="en-US" baseline="0" dirty="0" smtClean="0"/>
              <a:t> rounds with decision 1.</a:t>
            </a:r>
            <a:endParaRPr lang="en-US" dirty="0"/>
          </a:p>
        </p:txBody>
      </p:sp>
      <p:sp>
        <p:nvSpPr>
          <p:cNvPr id="4" name="Slide Number Placeholder 3"/>
          <p:cNvSpPr>
            <a:spLocks noGrp="1"/>
          </p:cNvSpPr>
          <p:nvPr>
            <p:ph type="sldNum" sz="quarter" idx="10"/>
          </p:nvPr>
        </p:nvSpPr>
        <p:spPr/>
        <p:txBody>
          <a:bodyPr/>
          <a:lstStyle/>
          <a:p>
            <a:pPr>
              <a:defRPr/>
            </a:pPr>
            <a:fld id="{71248807-35CD-4C83-A21C-6A6C54A0B191}" type="slidenum">
              <a:rPr lang="en-US" smtClean="0"/>
              <a:pPr>
                <a:defRPr/>
              </a:pPr>
              <a:t>54</a:t>
            </a:fld>
            <a:endParaRPr lang="en-US"/>
          </a:p>
        </p:txBody>
      </p:sp>
    </p:spTree>
    <p:extLst>
      <p:ext uri="{BB962C8B-B14F-4D97-AF65-F5344CB8AC3E}">
        <p14:creationId xmlns:p14="http://schemas.microsoft.com/office/powerpoint/2010/main" val="4092300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steps are essentially the same.</a:t>
            </a:r>
          </a:p>
          <a:p>
            <a:endParaRPr lang="en-US" dirty="0" smtClean="0"/>
          </a:p>
          <a:p>
            <a:r>
              <a:rPr lang="en-US" dirty="0" smtClean="0"/>
              <a:t>We are now allowed 2 failures.</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7</a:t>
            </a:fld>
            <a:endParaRPr lang="en-US"/>
          </a:p>
        </p:txBody>
      </p:sp>
    </p:spTree>
    <p:extLst>
      <p:ext uri="{BB962C8B-B14F-4D97-AF65-F5344CB8AC3E}">
        <p14:creationId xmlns:p14="http://schemas.microsoft.com/office/powerpoint/2010/main" val="15782350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7E95CD-2E23-47AE-B361-747EB880B70B}" type="slidenum">
              <a:rPr lang="en-US" smtClean="0"/>
              <a:pPr eaLnBrk="1" hangingPunct="1"/>
              <a:t>55</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r>
              <a:rPr lang="en-US" dirty="0" smtClean="0"/>
              <a:t>We get a 3n message bound until everyone decides in the normal case, just 3 rounds.</a:t>
            </a:r>
          </a:p>
          <a:p>
            <a:pPr eaLnBrk="1" hangingPunct="1"/>
            <a:endParaRPr lang="en-US" dirty="0" smtClean="0"/>
          </a:p>
          <a:p>
            <a:pPr eaLnBrk="1" hangingPunct="1"/>
            <a:r>
              <a:rPr lang="en-US" dirty="0" smtClean="0"/>
              <a:t>But what if we wanted to bound the TOTAL number of messages in that case?  We would need some protocol that allows processes to stop sending messages.</a:t>
            </a:r>
          </a:p>
          <a:p>
            <a:pPr eaLnBrk="1" hangingPunct="1"/>
            <a:endParaRPr lang="en-US" dirty="0" smtClean="0"/>
          </a:p>
          <a:p>
            <a:pPr eaLnBrk="1" hangingPunct="1"/>
            <a:r>
              <a:rPr lang="en-US" dirty="0" smtClean="0"/>
              <a:t>E.g., suppose someone, pi, gets a message at round 4 from p1.  Then it knows that p1 succeeded in sending all its messages in round 3, so everyone decided by the end of round 3.  Then pi could just halt, and stop sending messages. </a:t>
            </a:r>
          </a:p>
          <a:p>
            <a:pPr eaLnBrk="1" hangingPunct="1"/>
            <a:r>
              <a:rPr lang="en-US" dirty="0" smtClean="0"/>
              <a:t>Likewise, p1 could halt and stop sending messages after round 4, since it knows everyone who is still alive will get its round 4 messages.</a:t>
            </a:r>
          </a:p>
          <a:p>
            <a:pPr eaLnBrk="1" hangingPunct="1"/>
            <a:endParaRPr lang="en-US" dirty="0" smtClean="0"/>
          </a:p>
          <a:p>
            <a:pPr eaLnBrk="1" hangingPunct="1"/>
            <a:r>
              <a:rPr lang="en-US" dirty="0" smtClean="0"/>
              <a:t>But what if p1 dies in the middle of round 4?  So some processes receive its message (and halt) and others don’t.  Then the others would just continue the normal protocol, rotating coordinators.  It’s just as if the halted processes failed.  Since the rotation protocol yields uniform agreement in case they failed, it still works if they halt.</a:t>
            </a:r>
          </a:p>
          <a:p>
            <a:pPr eaLnBrk="1" hangingPunct="1"/>
            <a:endParaRPr lang="en-US" dirty="0" smtClean="0"/>
          </a:p>
          <a:p>
            <a:pPr eaLnBrk="1" hangingPunct="1"/>
            <a:r>
              <a:rPr lang="en-US" dirty="0" smtClean="0"/>
              <a:t>Likewise, a process could halt if it gets a message from p2 at round 7, etc.</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761E3A0-98AD-4141-BF7A-A4E04AA779BC}" type="slidenum">
              <a:rPr lang="en-US" smtClean="0"/>
              <a:pPr eaLnBrk="1" hangingPunct="1"/>
              <a:t>57</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study this algorithm later in the course (asynchronous consensus).</a:t>
            </a:r>
          </a:p>
          <a:p>
            <a:pPr eaLnBrk="1" hangingPunct="1"/>
            <a:endParaRPr lang="en-US" dirty="0" smtClean="0"/>
          </a:p>
          <a:p>
            <a:pPr eaLnBrk="1" hangingPunct="1"/>
            <a:r>
              <a:rPr lang="en-US" dirty="0" smtClean="0"/>
              <a:t>I mean practical difficulties with implementing the fault-prone synchronous</a:t>
            </a:r>
            <a:r>
              <a:rPr lang="en-US" baseline="0" dirty="0" smtClean="0"/>
              <a:t> model on less well-behaved platforms.</a:t>
            </a:r>
          </a:p>
          <a:p>
            <a:pPr eaLnBrk="1" hangingPunct="1"/>
            <a:endParaRPr lang="en-US" baseline="0" dirty="0" smtClean="0"/>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Weak requirements.</a:t>
            </a:r>
          </a:p>
          <a:p>
            <a:r>
              <a:rPr lang="en-US" dirty="0" smtClean="0"/>
              <a:t>A very particular execution, the best-case</a:t>
            </a:r>
            <a:r>
              <a:rPr lang="en-US" baseline="0" dirty="0" smtClean="0"/>
              <a:t> one.</a:t>
            </a:r>
            <a:endParaRPr lang="en-US" dirty="0"/>
          </a:p>
        </p:txBody>
      </p:sp>
      <p:sp>
        <p:nvSpPr>
          <p:cNvPr id="4" name="Slide Number Placeholder 3"/>
          <p:cNvSpPr>
            <a:spLocks noGrp="1"/>
          </p:cNvSpPr>
          <p:nvPr>
            <p:ph type="sldNum" sz="quarter" idx="10"/>
          </p:nvPr>
        </p:nvSpPr>
        <p:spPr/>
        <p:txBody>
          <a:bodyPr/>
          <a:lstStyle/>
          <a:p>
            <a:pPr>
              <a:defRPr/>
            </a:pPr>
            <a:fld id="{71248807-35CD-4C83-A21C-6A6C54A0B191}" type="slidenum">
              <a:rPr lang="en-US" smtClean="0"/>
              <a:pPr>
                <a:defRPr/>
              </a:pPr>
              <a:t>58</a:t>
            </a:fld>
            <a:endParaRPr lang="en-US"/>
          </a:p>
        </p:txBody>
      </p:sp>
    </p:spTree>
    <p:extLst>
      <p:ext uri="{BB962C8B-B14F-4D97-AF65-F5344CB8AC3E}">
        <p14:creationId xmlns:p14="http://schemas.microsoft.com/office/powerpoint/2010/main" val="39404426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does not affect 1, but all other pairs do affect each other.</a:t>
            </a:r>
          </a:p>
          <a:p>
            <a:endParaRPr lang="en-US" dirty="0" smtClean="0"/>
          </a:p>
          <a:p>
            <a:r>
              <a:rPr lang="en-US" dirty="0" smtClean="0"/>
              <a:t>To</a:t>
            </a:r>
            <a:r>
              <a:rPr lang="en-US" baseline="0" dirty="0" smtClean="0"/>
              <a:t> prove the corollary, we need a calculation, given in the textbook.</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59</a:t>
            </a:fld>
            <a:endParaRPr lang="en-US"/>
          </a:p>
        </p:txBody>
      </p:sp>
    </p:spTree>
    <p:extLst>
      <p:ext uri="{BB962C8B-B14F-4D97-AF65-F5344CB8AC3E}">
        <p14:creationId xmlns:p14="http://schemas.microsoft.com/office/powerpoint/2010/main" val="1923837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60</a:t>
            </a:fld>
            <a:endParaRPr lang="en-US"/>
          </a:p>
        </p:txBody>
      </p:sp>
    </p:spTree>
    <p:extLst>
      <p:ext uri="{BB962C8B-B14F-4D97-AF65-F5344CB8AC3E}">
        <p14:creationId xmlns:p14="http://schemas.microsoft.com/office/powerpoint/2010/main" val="317390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are</a:t>
            </a:r>
            <a:r>
              <a:rPr lang="en-US" baseline="0" dirty="0" smtClean="0"/>
              <a:t> the two indistinguishable to process j?  This is not proved carefully in the book, or here.  The idea is that, for j to tell the difference, there must have been some path over which some information could have travelled to j in alpha but not in alpha’.  But all the edges we have removed have no path to j in alpha anyway.</a:t>
            </a:r>
          </a:p>
          <a:p>
            <a:endParaRPr lang="en-US" baseline="0" dirty="0" smtClean="0"/>
          </a:p>
          <a:p>
            <a:r>
              <a:rPr lang="en-US" baseline="0" dirty="0" smtClean="0"/>
              <a:t>Information flow arguments like these are still used in algorithms and lower bounds in modern algorithms, e.g., in </a:t>
            </a:r>
            <a:r>
              <a:rPr lang="en-US" baseline="0" dirty="0" err="1" smtClean="0"/>
              <a:t>Oshman’s</a:t>
            </a:r>
            <a:r>
              <a:rPr lang="en-US" baseline="0" dirty="0" smtClean="0"/>
              <a:t> thesis, which deals with computing functions in dynamically-changing networks.</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61</a:t>
            </a:fld>
            <a:endParaRPr lang="en-US"/>
          </a:p>
        </p:txBody>
      </p:sp>
    </p:spTree>
    <p:extLst>
      <p:ext uri="{BB962C8B-B14F-4D97-AF65-F5344CB8AC3E}">
        <p14:creationId xmlns:p14="http://schemas.microsoft.com/office/powerpoint/2010/main" val="317390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5DF9EE9-C99C-490D-8BE9-94BBB1012648}" type="slidenum">
              <a:rPr lang="en-US" altLang="en-US" smtClean="0"/>
              <a:pPr eaLnBrk="1" hangingPunct="1">
                <a:spcBef>
                  <a:spcPct val="0"/>
                </a:spcBef>
              </a:pPr>
              <a:t>9</a:t>
            </a:fld>
            <a:endParaRPr lang="en-US" alt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r>
              <a:rPr lang="en-US" altLang="en-US" smtClean="0"/>
              <a:t>FLP proof coming up soon…when we study asynchronous fault-tolerant computing.</a:t>
            </a:r>
          </a:p>
          <a:p>
            <a:pPr eaLnBrk="1" hangingPunct="1"/>
            <a:endParaRPr lang="en-US" altLang="en-US" smtClean="0"/>
          </a:p>
          <a:p>
            <a:pPr eaLnBrk="1" hangingPunct="1"/>
            <a:r>
              <a:rPr lang="en-US" altLang="en-US" smtClean="0"/>
              <a:t>Recall the validity conditions for stropping failures:</a:t>
            </a:r>
          </a:p>
          <a:p>
            <a:pPr eaLnBrk="1" hangingPunct="1"/>
            <a:r>
              <a:rPr lang="en-US" altLang="en-US" smtClean="0"/>
              <a:t>Strong validity:  every decision is someone’s initial value.</a:t>
            </a:r>
          </a:p>
          <a:p>
            <a:pPr eaLnBrk="1" hangingPunct="1"/>
            <a:r>
              <a:rPr lang="en-US" altLang="en-US" smtClean="0"/>
              <a:t>Weak validity:  if everyone starts with the same value v then v is the only allowed decision.</a:t>
            </a:r>
          </a:p>
          <a:p>
            <a:pPr eaLnBrk="1" hangingPunct="1"/>
            <a:r>
              <a:rPr lang="en-US" altLang="en-US" smtClean="0"/>
              <a:t>Actually these are equivalent if we have only two values 0 and 1 in V.</a:t>
            </a:r>
          </a:p>
          <a:p>
            <a:pPr eaLnBrk="1" hangingPunct="1"/>
            <a:endParaRPr lang="en-US" altLang="en-US" smtClean="0"/>
          </a:p>
          <a:p>
            <a:pPr eaLnBrk="1" hangingPunct="1"/>
            <a:r>
              <a:rPr lang="en-US" altLang="en-US" smtClean="0"/>
              <a:t>This can be a bit confusing because earlier today we had a still-weaker validity condition, for WBA.  But now we aren’t talking about that.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D8A0E42-A2B3-4CAB-95BA-266DE31631B0}" type="slidenum">
              <a:rPr lang="en-US" altLang="en-US" smtClean="0"/>
              <a:pPr eaLnBrk="1" hangingPunct="1">
                <a:spcBef>
                  <a:spcPct val="0"/>
                </a:spcBef>
              </a:pPr>
              <a:t>10</a:t>
            </a:fld>
            <a:endParaRPr lang="en-US" alt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r>
              <a:rPr lang="en-US" altLang="en-US" smtClean="0"/>
              <a:t>One failure per round is what happens in our earlier proof also.</a:t>
            </a:r>
          </a:p>
          <a:p>
            <a:r>
              <a:rPr lang="en-US" altLang="en-US" smtClean="0"/>
              <a:t>Since we are considering a limited number of failures, every execution of up to f rounds must be either univalent or bivalent.</a:t>
            </a:r>
          </a:p>
          <a:p>
            <a:endParaRPr lang="en-US" altLang="en-US" smtClean="0"/>
          </a:p>
          <a:p>
            <a:r>
              <a:rPr lang="en-US" altLang="en-US" smtClean="0"/>
              <a:t>Bivalence definitions, etc. from [FLP].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9AD8C80-71C4-453F-8501-BDA4F9BB9C6A}" type="slidenum">
              <a:rPr lang="en-US" altLang="en-US" smtClean="0"/>
              <a:pPr eaLnBrk="1" hangingPunct="1">
                <a:spcBef>
                  <a:spcPct val="0"/>
                </a:spcBef>
              </a:pPr>
              <a:t>12</a:t>
            </a:fld>
            <a:endParaRPr lang="en-US" alt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r>
              <a:rPr lang="en-US" altLang="en-US" smtClean="0"/>
              <a:t>Must be two vectors:  Just step from all-0 to all-1 one step at a time.</a:t>
            </a:r>
          </a:p>
          <a:p>
            <a:r>
              <a:rPr lang="en-US" altLang="en-US" smtClean="0"/>
              <a:t>All are univalent, so somewhere, we have to switch valency.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p:spPr>
        <p:txBody>
          <a:bodyPr/>
          <a:lstStyle/>
          <a:p>
            <a:r>
              <a:rPr lang="en-US" altLang="en-US" smtClean="0"/>
              <a:t>So this inductive step is taking us to round f-1, but not to round f.</a:t>
            </a:r>
          </a:p>
        </p:txBody>
      </p:sp>
      <p:sp>
        <p:nvSpPr>
          <p:cNvPr id="89092"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0AAD9A7-FD41-415D-9859-ECE78A3DFAE5}" type="slidenum">
              <a:rPr lang="en-US" altLang="en-US" smtClean="0"/>
              <a:pPr eaLnBrk="1" hangingPunct="1">
                <a:spcBef>
                  <a:spcPct val="0"/>
                </a:spcBef>
              </a:pPr>
              <a:t>13</a:t>
            </a:fld>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D5F98CD-3C02-4A72-82F1-58764577F977}" type="slidenum">
              <a:rPr lang="en-US" altLang="en-US" smtClean="0"/>
              <a:pPr eaLnBrk="1" hangingPunct="1">
                <a:spcBef>
                  <a:spcPct val="0"/>
                </a:spcBef>
              </a:pPr>
              <a:t>14</a:t>
            </a:fld>
            <a:endParaRPr lang="en-US" alt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r>
              <a:rPr lang="en-US" altLang="en-US" smtClean="0">
                <a:sym typeface="Symbol" pitchFamily="18" charset="2"/>
              </a:rPr>
              <a:t>In all these executions, I fails at round k+1, but in the case of </a:t>
            </a:r>
            <a:r>
              <a:rPr lang="en-US" altLang="en-US" baseline="30000" smtClean="0">
                <a:sym typeface="Symbol" pitchFamily="18" charset="2"/>
              </a:rPr>
              <a:t>m</a:t>
            </a:r>
            <a:r>
              <a:rPr lang="en-US" altLang="en-US" smtClean="0">
                <a:sym typeface="Symbol" pitchFamily="18" charset="2"/>
              </a:rPr>
              <a:t>, it failes after sending all its messages.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C278390-33A5-46EA-950C-F56555382350}" type="slidenum">
              <a:rPr lang="en-US" altLang="en-US" smtClean="0"/>
              <a:pPr eaLnBrk="1" hangingPunct="1">
                <a:spcBef>
                  <a:spcPct val="0"/>
                </a:spcBef>
              </a:pPr>
              <a:t>15</a:t>
            </a:fld>
            <a:endParaRPr lang="en-US" alt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r>
              <a:rPr lang="en-US" altLang="en-US" smtClean="0"/>
              <a:t>We are dealing with an f-round algorithm.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290274-B6FE-4598-BDC1-B20688A4262C}"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68562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90274-B6FE-4598-BDC1-B20688A4262C}"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2942979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90274-B6FE-4598-BDC1-B20688A4262C}"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8947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90274-B6FE-4598-BDC1-B20688A4262C}"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337684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290274-B6FE-4598-BDC1-B20688A4262C}"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143075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290274-B6FE-4598-BDC1-B20688A4262C}"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78860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290274-B6FE-4598-BDC1-B20688A4262C}" type="datetimeFigureOut">
              <a:rPr lang="en-US" smtClean="0"/>
              <a:t>10/5/2015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325479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290274-B6FE-4598-BDC1-B20688A4262C}" type="datetimeFigureOut">
              <a:rPr lang="en-US" smtClean="0"/>
              <a:t>10/5/2015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23509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90274-B6FE-4598-BDC1-B20688A4262C}" type="datetimeFigureOut">
              <a:rPr lang="en-US" smtClean="0"/>
              <a:t>10/5/2015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66829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290274-B6FE-4598-BDC1-B20688A4262C}"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22952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290274-B6FE-4598-BDC1-B20688A4262C}"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40174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90274-B6FE-4598-BDC1-B20688A4262C}" type="datetimeFigureOut">
              <a:rPr lang="en-US" smtClean="0"/>
              <a:t>10/5/2015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35EAB-E315-4D2A-B7C7-382E9DB565EE}" type="slidenum">
              <a:rPr lang="en-US" smtClean="0"/>
              <a:t>‹#›</a:t>
            </a:fld>
            <a:endParaRPr lang="en-US"/>
          </a:p>
        </p:txBody>
      </p:sp>
    </p:spTree>
    <p:extLst>
      <p:ext uri="{BB962C8B-B14F-4D97-AF65-F5344CB8AC3E}">
        <p14:creationId xmlns:p14="http://schemas.microsoft.com/office/powerpoint/2010/main" val="1633010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5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61.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66.png"/><Relationship Id="rId7" Type="http://schemas.openxmlformats.org/officeDocument/2006/relationships/image" Target="../media/image61.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609600"/>
            <a:ext cx="7772400" cy="1470025"/>
          </a:xfrm>
        </p:spPr>
        <p:txBody>
          <a:bodyPr/>
          <a:lstStyle/>
          <a:p>
            <a:pPr eaLnBrk="1" hangingPunct="1"/>
            <a:r>
              <a:rPr lang="en-US" dirty="0" smtClean="0"/>
              <a:t>6.852: Distributed Algorithms</a:t>
            </a:r>
            <a:br>
              <a:rPr lang="en-US" dirty="0" smtClean="0"/>
            </a:br>
            <a:r>
              <a:rPr lang="en-US" dirty="0" smtClean="0"/>
              <a:t>Fall</a:t>
            </a:r>
            <a:r>
              <a:rPr lang="en-US" smtClean="0"/>
              <a:t>, 2015</a:t>
            </a:r>
            <a:endParaRPr lang="en-US" dirty="0" smtClean="0"/>
          </a:p>
        </p:txBody>
      </p:sp>
      <p:sp>
        <p:nvSpPr>
          <p:cNvPr id="2051" name="Rectangle 3"/>
          <p:cNvSpPr>
            <a:spLocks noGrp="1" noChangeArrowheads="1"/>
          </p:cNvSpPr>
          <p:nvPr>
            <p:ph type="subTitle" idx="1"/>
          </p:nvPr>
        </p:nvSpPr>
        <p:spPr>
          <a:xfrm>
            <a:off x="304800" y="3048000"/>
            <a:ext cx="8382000" cy="1752600"/>
          </a:xfrm>
        </p:spPr>
        <p:txBody>
          <a:bodyPr/>
          <a:lstStyle/>
          <a:p>
            <a:pPr eaLnBrk="1" hangingPunct="1"/>
            <a:r>
              <a:rPr lang="en-US" dirty="0" smtClean="0"/>
              <a:t>Lecture 8</a:t>
            </a:r>
          </a:p>
        </p:txBody>
      </p:sp>
    </p:spTree>
    <p:extLst>
      <p:ext uri="{BB962C8B-B14F-4D97-AF65-F5344CB8AC3E}">
        <p14:creationId xmlns:p14="http://schemas.microsoft.com/office/powerpoint/2010/main" val="99235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0"/>
            <a:ext cx="8229600" cy="1143000"/>
          </a:xfrm>
        </p:spPr>
        <p:txBody>
          <a:bodyPr/>
          <a:lstStyle/>
          <a:p>
            <a:r>
              <a:rPr lang="en-US" altLang="en-US" sz="4000" dirty="0" smtClean="0">
                <a:solidFill>
                  <a:srgbClr val="006600"/>
                </a:solidFill>
              </a:rPr>
              <a:t>[</a:t>
            </a:r>
            <a:r>
              <a:rPr lang="en-US" altLang="en-US" sz="4000" dirty="0" err="1" smtClean="0">
                <a:solidFill>
                  <a:srgbClr val="006600"/>
                </a:solidFill>
              </a:rPr>
              <a:t>Aguilera,Toueg</a:t>
            </a:r>
            <a:r>
              <a:rPr lang="en-US" altLang="en-US" sz="4000" dirty="0" smtClean="0">
                <a:solidFill>
                  <a:srgbClr val="006600"/>
                </a:solidFill>
              </a:rPr>
              <a:t>] </a:t>
            </a:r>
            <a:r>
              <a:rPr lang="en-US" altLang="en-US" sz="4000" dirty="0" smtClean="0"/>
              <a:t>lower bound proof</a:t>
            </a:r>
          </a:p>
        </p:txBody>
      </p:sp>
      <p:sp>
        <p:nvSpPr>
          <p:cNvPr id="74755" name="Rectangle 3"/>
          <p:cNvSpPr>
            <a:spLocks noGrp="1" noChangeArrowheads="1"/>
          </p:cNvSpPr>
          <p:nvPr>
            <p:ph type="body" idx="1"/>
          </p:nvPr>
        </p:nvSpPr>
        <p:spPr>
          <a:xfrm>
            <a:off x="457200" y="1371600"/>
            <a:ext cx="8229600" cy="5181600"/>
          </a:xfrm>
        </p:spPr>
        <p:txBody>
          <a:bodyPr/>
          <a:lstStyle/>
          <a:p>
            <a:pPr>
              <a:lnSpc>
                <a:spcPct val="80000"/>
              </a:lnSpc>
            </a:pPr>
            <a:r>
              <a:rPr lang="en-US" altLang="en-US" sz="2400" dirty="0" smtClean="0"/>
              <a:t>By contradiction.  Assume A solves stopping agreement for f failures and everyone decides after exactly f rounds. </a:t>
            </a:r>
          </a:p>
          <a:p>
            <a:pPr>
              <a:lnSpc>
                <a:spcPct val="80000"/>
              </a:lnSpc>
            </a:pPr>
            <a:r>
              <a:rPr lang="en-US" altLang="en-US" sz="2400" dirty="0" smtClean="0"/>
              <a:t>Consider only executions in which at most one process fails during each round.  </a:t>
            </a:r>
          </a:p>
          <a:p>
            <a:pPr>
              <a:lnSpc>
                <a:spcPct val="80000"/>
              </a:lnSpc>
            </a:pPr>
            <a:r>
              <a:rPr lang="en-US" altLang="en-US" sz="2400" dirty="0" smtClean="0">
                <a:solidFill>
                  <a:schemeClr val="accent2">
                    <a:lumMod val="75000"/>
                  </a:schemeClr>
                </a:solidFill>
              </a:rPr>
              <a:t>Recall:</a:t>
            </a:r>
            <a:r>
              <a:rPr lang="en-US" altLang="en-US" sz="2400" dirty="0" smtClean="0"/>
              <a:t>  Failure at a round allows a process to send any subset of the messages, or to send all but halt before changing state.</a:t>
            </a:r>
          </a:p>
          <a:p>
            <a:pPr>
              <a:lnSpc>
                <a:spcPct val="80000"/>
              </a:lnSpc>
            </a:pPr>
            <a:r>
              <a:rPr lang="en-US" altLang="en-US" sz="2400" dirty="0" smtClean="0"/>
              <a:t>Regard vector of initial values as a 0-round execution.</a:t>
            </a:r>
          </a:p>
          <a:p>
            <a:pPr>
              <a:lnSpc>
                <a:spcPct val="80000"/>
              </a:lnSpc>
            </a:pPr>
            <a:r>
              <a:rPr lang="en-US" altLang="en-US" sz="2400" dirty="0" smtClean="0">
                <a:solidFill>
                  <a:srgbClr val="990033"/>
                </a:solidFill>
              </a:rPr>
              <a:t>Definitions </a:t>
            </a:r>
            <a:r>
              <a:rPr lang="en-US" altLang="en-US" sz="2400" dirty="0" smtClean="0"/>
              <a:t>(adapted from </a:t>
            </a:r>
            <a:r>
              <a:rPr lang="en-US" altLang="en-US" sz="2400" dirty="0" smtClean="0">
                <a:solidFill>
                  <a:srgbClr val="006600"/>
                </a:solidFill>
              </a:rPr>
              <a:t>[FLP]</a:t>
            </a:r>
            <a:r>
              <a:rPr lang="en-US" altLang="en-US" sz="2400" dirty="0" smtClean="0"/>
              <a:t>):  </a:t>
            </a:r>
            <a:r>
              <a:rPr lang="en-US" altLang="en-US" sz="2400" dirty="0" smtClean="0">
                <a:sym typeface="Symbol" pitchFamily="18" charset="2"/>
              </a:rPr>
              <a:t>, </a:t>
            </a:r>
            <a:r>
              <a:rPr lang="en-US" altLang="en-US" sz="2400" dirty="0" smtClean="0"/>
              <a:t>an execution that completes some finite number (possibly 0) of rounds, </a:t>
            </a:r>
            <a:r>
              <a:rPr lang="en-US" altLang="en-US" sz="2400" dirty="0" smtClean="0">
                <a:sym typeface="Symbol" pitchFamily="18" charset="2"/>
              </a:rPr>
              <a:t>is:</a:t>
            </a:r>
          </a:p>
          <a:p>
            <a:pPr lvl="1">
              <a:lnSpc>
                <a:spcPct val="80000"/>
              </a:lnSpc>
            </a:pPr>
            <a:r>
              <a:rPr lang="en-US" altLang="en-US" sz="2000" dirty="0" smtClean="0">
                <a:solidFill>
                  <a:srgbClr val="990033"/>
                </a:solidFill>
                <a:sym typeface="Symbol" pitchFamily="18" charset="2"/>
              </a:rPr>
              <a:t>0-valent,</a:t>
            </a:r>
            <a:r>
              <a:rPr lang="en-US" altLang="en-US" sz="2000" dirty="0" smtClean="0">
                <a:sym typeface="Symbol" pitchFamily="18" charset="2"/>
              </a:rPr>
              <a:t> if 0 is the only decision that can occur in any execution (of the kind we consider) that extends .</a:t>
            </a:r>
          </a:p>
          <a:p>
            <a:pPr lvl="1">
              <a:lnSpc>
                <a:spcPct val="80000"/>
              </a:lnSpc>
            </a:pPr>
            <a:r>
              <a:rPr lang="en-US" altLang="en-US" sz="2000" dirty="0" smtClean="0">
                <a:solidFill>
                  <a:srgbClr val="990033"/>
                </a:solidFill>
                <a:sym typeface="Symbol" pitchFamily="18" charset="2"/>
              </a:rPr>
              <a:t>1-valent,</a:t>
            </a:r>
            <a:r>
              <a:rPr lang="en-US" altLang="en-US" sz="2000" dirty="0" smtClean="0">
                <a:sym typeface="Symbol" pitchFamily="18" charset="2"/>
              </a:rPr>
              <a:t> if 1 is the only decision that can occur in…</a:t>
            </a:r>
          </a:p>
          <a:p>
            <a:pPr lvl="1">
              <a:lnSpc>
                <a:spcPct val="80000"/>
              </a:lnSpc>
            </a:pPr>
            <a:r>
              <a:rPr lang="en-US" altLang="en-US" sz="2000" dirty="0" smtClean="0">
                <a:solidFill>
                  <a:srgbClr val="990033"/>
                </a:solidFill>
                <a:sym typeface="Symbol" pitchFamily="18" charset="2"/>
              </a:rPr>
              <a:t>Univalent,</a:t>
            </a:r>
            <a:r>
              <a:rPr lang="en-US" altLang="en-US" sz="2000" dirty="0" smtClean="0">
                <a:sym typeface="Symbol" pitchFamily="18" charset="2"/>
              </a:rPr>
              <a:t> if  is either 0-valent or 1-valent (essentially decided).</a:t>
            </a:r>
          </a:p>
          <a:p>
            <a:pPr lvl="1">
              <a:lnSpc>
                <a:spcPct val="80000"/>
              </a:lnSpc>
            </a:pPr>
            <a:r>
              <a:rPr lang="en-US" altLang="en-US" sz="2000" dirty="0" smtClean="0">
                <a:solidFill>
                  <a:srgbClr val="990033"/>
                </a:solidFill>
                <a:sym typeface="Symbol" pitchFamily="18" charset="2"/>
              </a:rPr>
              <a:t>Bivalent,</a:t>
            </a:r>
            <a:r>
              <a:rPr lang="en-US" altLang="en-US" sz="2000" dirty="0" smtClean="0">
                <a:sym typeface="Symbol" pitchFamily="18" charset="2"/>
              </a:rPr>
              <a:t> if both decisions occur in some extensions (undecided).</a:t>
            </a:r>
          </a:p>
          <a:p>
            <a:pPr>
              <a:lnSpc>
                <a:spcPct val="80000"/>
              </a:lnSpc>
              <a:buFontTx/>
              <a:buNone/>
            </a:pPr>
            <a:endParaRPr lang="en-US" altLang="en-US" sz="2400" dirty="0" smtClean="0"/>
          </a:p>
        </p:txBody>
      </p:sp>
    </p:spTree>
    <p:extLst>
      <p:ext uri="{BB962C8B-B14F-4D97-AF65-F5344CB8AC3E}">
        <p14:creationId xmlns:p14="http://schemas.microsoft.com/office/powerpoint/2010/main" val="1782369472"/>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75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75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7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smtClean="0"/>
              <a:t>Univalence and Bivalence</a:t>
            </a:r>
          </a:p>
        </p:txBody>
      </p:sp>
      <p:sp>
        <p:nvSpPr>
          <p:cNvPr id="52227" name="Rectangle 3"/>
          <p:cNvSpPr>
            <a:spLocks noGrp="1" noChangeArrowheads="1"/>
          </p:cNvSpPr>
          <p:nvPr>
            <p:ph type="body" idx="1"/>
          </p:nvPr>
        </p:nvSpPr>
        <p:spPr/>
        <p:txBody>
          <a:bodyPr/>
          <a:lstStyle/>
          <a:p>
            <a:endParaRPr lang="en-US" altLang="en-US" smtClean="0"/>
          </a:p>
        </p:txBody>
      </p:sp>
      <p:sp>
        <p:nvSpPr>
          <p:cNvPr id="52228" name="Text Box 14"/>
          <p:cNvSpPr txBox="1">
            <a:spLocks noChangeArrowheads="1"/>
          </p:cNvSpPr>
          <p:nvPr/>
        </p:nvSpPr>
        <p:spPr bwMode="auto">
          <a:xfrm>
            <a:off x="3962400" y="4645025"/>
            <a:ext cx="1204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chemeClr val="accent2"/>
                </a:solidFill>
                <a:sym typeface="Symbol" pitchFamily="18" charset="2"/>
              </a:rPr>
              <a:t></a:t>
            </a:r>
            <a:r>
              <a:rPr lang="en-US" altLang="en-US" sz="1800"/>
              <a:t> </a:t>
            </a:r>
            <a:r>
              <a:rPr lang="en-US" altLang="en-US" sz="1800">
                <a:solidFill>
                  <a:schemeClr val="accent2"/>
                </a:solidFill>
              </a:rPr>
              <a:t>1-valent</a:t>
            </a:r>
          </a:p>
        </p:txBody>
      </p:sp>
      <p:sp>
        <p:nvSpPr>
          <p:cNvPr id="52229" name="Text Box 15"/>
          <p:cNvSpPr txBox="1">
            <a:spLocks noChangeArrowheads="1"/>
          </p:cNvSpPr>
          <p:nvPr/>
        </p:nvSpPr>
        <p:spPr bwMode="auto">
          <a:xfrm>
            <a:off x="1219200" y="4645025"/>
            <a:ext cx="1204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chemeClr val="accent2"/>
                </a:solidFill>
                <a:sym typeface="Symbol" pitchFamily="18" charset="2"/>
              </a:rPr>
              <a:t></a:t>
            </a:r>
            <a:r>
              <a:rPr lang="en-US" altLang="en-US" sz="1800"/>
              <a:t> </a:t>
            </a:r>
            <a:r>
              <a:rPr lang="en-US" altLang="en-US" sz="1800">
                <a:solidFill>
                  <a:schemeClr val="accent2"/>
                </a:solidFill>
              </a:rPr>
              <a:t>0-valent</a:t>
            </a:r>
          </a:p>
        </p:txBody>
      </p:sp>
      <p:sp>
        <p:nvSpPr>
          <p:cNvPr id="52230" name="Text Box 16"/>
          <p:cNvSpPr txBox="1">
            <a:spLocks noChangeArrowheads="1"/>
          </p:cNvSpPr>
          <p:nvPr/>
        </p:nvSpPr>
        <p:spPr bwMode="auto">
          <a:xfrm>
            <a:off x="6477000" y="4645025"/>
            <a:ext cx="1179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chemeClr val="accent2"/>
                </a:solidFill>
                <a:sym typeface="Symbol" pitchFamily="18" charset="2"/>
              </a:rPr>
              <a:t></a:t>
            </a:r>
            <a:r>
              <a:rPr lang="en-US" altLang="en-US" sz="1800"/>
              <a:t> </a:t>
            </a:r>
            <a:r>
              <a:rPr lang="en-US" altLang="en-US" sz="1800">
                <a:solidFill>
                  <a:schemeClr val="accent2"/>
                </a:solidFill>
              </a:rPr>
              <a:t>bivalent</a:t>
            </a:r>
          </a:p>
        </p:txBody>
      </p:sp>
      <p:grpSp>
        <p:nvGrpSpPr>
          <p:cNvPr id="52231" name="Group 43"/>
          <p:cNvGrpSpPr>
            <a:grpSpLocks/>
          </p:cNvGrpSpPr>
          <p:nvPr/>
        </p:nvGrpSpPr>
        <p:grpSpPr bwMode="auto">
          <a:xfrm>
            <a:off x="1066800" y="1676400"/>
            <a:ext cx="1387475" cy="2509838"/>
            <a:chOff x="672" y="1056"/>
            <a:chExt cx="874" cy="1581"/>
          </a:xfrm>
        </p:grpSpPr>
        <p:sp>
          <p:nvSpPr>
            <p:cNvPr id="52253" name="Line 5"/>
            <p:cNvSpPr>
              <a:spLocks noChangeShapeType="1"/>
            </p:cNvSpPr>
            <p:nvPr/>
          </p:nvSpPr>
          <p:spPr bwMode="auto">
            <a:xfrm>
              <a:off x="1104" y="1056"/>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4" name="Line 6"/>
            <p:cNvSpPr>
              <a:spLocks noChangeShapeType="1"/>
            </p:cNvSpPr>
            <p:nvPr/>
          </p:nvSpPr>
          <p:spPr bwMode="auto">
            <a:xfrm>
              <a:off x="1104" y="1728"/>
              <a:ext cx="288"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5" name="Line 7"/>
            <p:cNvSpPr>
              <a:spLocks noChangeShapeType="1"/>
            </p:cNvSpPr>
            <p:nvPr/>
          </p:nvSpPr>
          <p:spPr bwMode="auto">
            <a:xfrm flipH="1">
              <a:off x="816" y="1728"/>
              <a:ext cx="288"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6" name="Text Box 8"/>
            <p:cNvSpPr txBox="1">
              <a:spLocks noChangeArrowheads="1"/>
            </p:cNvSpPr>
            <p:nvPr/>
          </p:nvSpPr>
          <p:spPr bwMode="auto">
            <a:xfrm>
              <a:off x="1104" y="1248"/>
              <a:ext cx="2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ym typeface="Symbol" pitchFamily="18" charset="2"/>
                </a:rPr>
                <a:t></a:t>
              </a:r>
            </a:p>
          </p:txBody>
        </p:sp>
        <p:sp>
          <p:nvSpPr>
            <p:cNvPr id="52257" name="Line 17"/>
            <p:cNvSpPr>
              <a:spLocks noChangeShapeType="1"/>
            </p:cNvSpPr>
            <p:nvPr/>
          </p:nvSpPr>
          <p:spPr bwMode="auto">
            <a:xfrm>
              <a:off x="1008" y="1968"/>
              <a:ext cx="9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8" name="Text Box 18"/>
            <p:cNvSpPr txBox="1">
              <a:spLocks noChangeArrowheads="1"/>
            </p:cNvSpPr>
            <p:nvPr/>
          </p:nvSpPr>
          <p:spPr bwMode="auto">
            <a:xfrm>
              <a:off x="672" y="2400"/>
              <a:ext cx="202" cy="23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chemeClr val="accent2"/>
                  </a:solidFill>
                </a:rPr>
                <a:t>0</a:t>
              </a:r>
            </a:p>
          </p:txBody>
        </p:sp>
        <p:sp>
          <p:nvSpPr>
            <p:cNvPr id="52259" name="Text Box 19"/>
            <p:cNvSpPr txBox="1">
              <a:spLocks noChangeArrowheads="1"/>
            </p:cNvSpPr>
            <p:nvPr/>
          </p:nvSpPr>
          <p:spPr bwMode="auto">
            <a:xfrm>
              <a:off x="1008" y="2400"/>
              <a:ext cx="202" cy="23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chemeClr val="accent2"/>
                  </a:solidFill>
                </a:rPr>
                <a:t>0</a:t>
              </a:r>
            </a:p>
          </p:txBody>
        </p:sp>
        <p:sp>
          <p:nvSpPr>
            <p:cNvPr id="52260" name="Text Box 20"/>
            <p:cNvSpPr txBox="1">
              <a:spLocks noChangeArrowheads="1"/>
            </p:cNvSpPr>
            <p:nvPr/>
          </p:nvSpPr>
          <p:spPr bwMode="auto">
            <a:xfrm>
              <a:off x="1344" y="2400"/>
              <a:ext cx="202" cy="23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chemeClr val="accent2"/>
                  </a:solidFill>
                </a:rPr>
                <a:t>0</a:t>
              </a:r>
            </a:p>
          </p:txBody>
        </p:sp>
      </p:grpSp>
      <p:grpSp>
        <p:nvGrpSpPr>
          <p:cNvPr id="52232" name="Group 42"/>
          <p:cNvGrpSpPr>
            <a:grpSpLocks/>
          </p:cNvGrpSpPr>
          <p:nvPr/>
        </p:nvGrpSpPr>
        <p:grpSpPr bwMode="auto">
          <a:xfrm>
            <a:off x="1143000" y="5029200"/>
            <a:ext cx="4038600" cy="906463"/>
            <a:chOff x="768" y="3072"/>
            <a:chExt cx="2400" cy="571"/>
          </a:xfrm>
        </p:grpSpPr>
        <p:sp>
          <p:nvSpPr>
            <p:cNvPr id="52251" name="Text Box 40"/>
            <p:cNvSpPr txBox="1">
              <a:spLocks noChangeArrowheads="1"/>
            </p:cNvSpPr>
            <p:nvPr/>
          </p:nvSpPr>
          <p:spPr bwMode="auto">
            <a:xfrm>
              <a:off x="1680" y="3406"/>
              <a:ext cx="782" cy="23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chemeClr val="accent2"/>
                  </a:solidFill>
                  <a:sym typeface="Symbol" pitchFamily="18" charset="2"/>
                </a:rPr>
                <a:t></a:t>
              </a:r>
              <a:r>
                <a:rPr lang="en-US" altLang="en-US" sz="1800"/>
                <a:t> </a:t>
              </a:r>
              <a:r>
                <a:rPr lang="en-US" altLang="en-US" sz="1800">
                  <a:solidFill>
                    <a:schemeClr val="accent2"/>
                  </a:solidFill>
                </a:rPr>
                <a:t>univalent</a:t>
              </a:r>
            </a:p>
          </p:txBody>
        </p:sp>
        <p:sp>
          <p:nvSpPr>
            <p:cNvPr id="52252" name="AutoShape 41"/>
            <p:cNvSpPr>
              <a:spLocks/>
            </p:cNvSpPr>
            <p:nvPr/>
          </p:nvSpPr>
          <p:spPr bwMode="auto">
            <a:xfrm rot="16200000" flipV="1">
              <a:off x="1824" y="2016"/>
              <a:ext cx="288" cy="2400"/>
            </a:xfrm>
            <a:prstGeom prst="leftBrace">
              <a:avLst>
                <a:gd name="adj1" fmla="val 6944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grpSp>
      <p:grpSp>
        <p:nvGrpSpPr>
          <p:cNvPr id="52233" name="Group 44"/>
          <p:cNvGrpSpPr>
            <a:grpSpLocks/>
          </p:cNvGrpSpPr>
          <p:nvPr/>
        </p:nvGrpSpPr>
        <p:grpSpPr bwMode="auto">
          <a:xfrm>
            <a:off x="6248400" y="1676400"/>
            <a:ext cx="1387475" cy="2509838"/>
            <a:chOff x="672" y="1056"/>
            <a:chExt cx="874" cy="1581"/>
          </a:xfrm>
        </p:grpSpPr>
        <p:sp>
          <p:nvSpPr>
            <p:cNvPr id="52243" name="Line 45"/>
            <p:cNvSpPr>
              <a:spLocks noChangeShapeType="1"/>
            </p:cNvSpPr>
            <p:nvPr/>
          </p:nvSpPr>
          <p:spPr bwMode="auto">
            <a:xfrm>
              <a:off x="1104" y="1056"/>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Line 46"/>
            <p:cNvSpPr>
              <a:spLocks noChangeShapeType="1"/>
            </p:cNvSpPr>
            <p:nvPr/>
          </p:nvSpPr>
          <p:spPr bwMode="auto">
            <a:xfrm>
              <a:off x="1104" y="1728"/>
              <a:ext cx="288"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5" name="Line 47"/>
            <p:cNvSpPr>
              <a:spLocks noChangeShapeType="1"/>
            </p:cNvSpPr>
            <p:nvPr/>
          </p:nvSpPr>
          <p:spPr bwMode="auto">
            <a:xfrm flipH="1">
              <a:off x="816" y="1728"/>
              <a:ext cx="288"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6" name="Text Box 48"/>
            <p:cNvSpPr txBox="1">
              <a:spLocks noChangeArrowheads="1"/>
            </p:cNvSpPr>
            <p:nvPr/>
          </p:nvSpPr>
          <p:spPr bwMode="auto">
            <a:xfrm>
              <a:off x="1104" y="1248"/>
              <a:ext cx="2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ym typeface="Symbol" pitchFamily="18" charset="2"/>
                </a:rPr>
                <a:t></a:t>
              </a:r>
            </a:p>
          </p:txBody>
        </p:sp>
        <p:sp>
          <p:nvSpPr>
            <p:cNvPr id="52247" name="Line 49"/>
            <p:cNvSpPr>
              <a:spLocks noChangeShapeType="1"/>
            </p:cNvSpPr>
            <p:nvPr/>
          </p:nvSpPr>
          <p:spPr bwMode="auto">
            <a:xfrm>
              <a:off x="1008" y="1968"/>
              <a:ext cx="9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8" name="Text Box 50"/>
            <p:cNvSpPr txBox="1">
              <a:spLocks noChangeArrowheads="1"/>
            </p:cNvSpPr>
            <p:nvPr/>
          </p:nvSpPr>
          <p:spPr bwMode="auto">
            <a:xfrm>
              <a:off x="672" y="2400"/>
              <a:ext cx="202" cy="23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chemeClr val="accent2"/>
                  </a:solidFill>
                </a:rPr>
                <a:t>0</a:t>
              </a:r>
            </a:p>
          </p:txBody>
        </p:sp>
        <p:sp>
          <p:nvSpPr>
            <p:cNvPr id="52249" name="Text Box 51"/>
            <p:cNvSpPr txBox="1">
              <a:spLocks noChangeArrowheads="1"/>
            </p:cNvSpPr>
            <p:nvPr/>
          </p:nvSpPr>
          <p:spPr bwMode="auto">
            <a:xfrm>
              <a:off x="1008" y="2400"/>
              <a:ext cx="202" cy="23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chemeClr val="accent2"/>
                  </a:solidFill>
                </a:rPr>
                <a:t>1</a:t>
              </a:r>
            </a:p>
          </p:txBody>
        </p:sp>
        <p:sp>
          <p:nvSpPr>
            <p:cNvPr id="52250" name="Text Box 52"/>
            <p:cNvSpPr txBox="1">
              <a:spLocks noChangeArrowheads="1"/>
            </p:cNvSpPr>
            <p:nvPr/>
          </p:nvSpPr>
          <p:spPr bwMode="auto">
            <a:xfrm>
              <a:off x="1344" y="2400"/>
              <a:ext cx="202" cy="23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chemeClr val="accent2"/>
                  </a:solidFill>
                </a:rPr>
                <a:t>1</a:t>
              </a:r>
            </a:p>
          </p:txBody>
        </p:sp>
      </p:grpSp>
      <p:grpSp>
        <p:nvGrpSpPr>
          <p:cNvPr id="52234" name="Group 53"/>
          <p:cNvGrpSpPr>
            <a:grpSpLocks/>
          </p:cNvGrpSpPr>
          <p:nvPr/>
        </p:nvGrpSpPr>
        <p:grpSpPr bwMode="auto">
          <a:xfrm>
            <a:off x="3733800" y="1676400"/>
            <a:ext cx="1387475" cy="2509838"/>
            <a:chOff x="672" y="1056"/>
            <a:chExt cx="874" cy="1581"/>
          </a:xfrm>
        </p:grpSpPr>
        <p:sp>
          <p:nvSpPr>
            <p:cNvPr id="52235" name="Line 54"/>
            <p:cNvSpPr>
              <a:spLocks noChangeShapeType="1"/>
            </p:cNvSpPr>
            <p:nvPr/>
          </p:nvSpPr>
          <p:spPr bwMode="auto">
            <a:xfrm>
              <a:off x="1104" y="1056"/>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6" name="Line 55"/>
            <p:cNvSpPr>
              <a:spLocks noChangeShapeType="1"/>
            </p:cNvSpPr>
            <p:nvPr/>
          </p:nvSpPr>
          <p:spPr bwMode="auto">
            <a:xfrm>
              <a:off x="1104" y="1728"/>
              <a:ext cx="288"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7" name="Line 56"/>
            <p:cNvSpPr>
              <a:spLocks noChangeShapeType="1"/>
            </p:cNvSpPr>
            <p:nvPr/>
          </p:nvSpPr>
          <p:spPr bwMode="auto">
            <a:xfrm flipH="1">
              <a:off x="816" y="1728"/>
              <a:ext cx="288"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8" name="Text Box 57"/>
            <p:cNvSpPr txBox="1">
              <a:spLocks noChangeArrowheads="1"/>
            </p:cNvSpPr>
            <p:nvPr/>
          </p:nvSpPr>
          <p:spPr bwMode="auto">
            <a:xfrm>
              <a:off x="1104" y="1248"/>
              <a:ext cx="2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ym typeface="Symbol" pitchFamily="18" charset="2"/>
                </a:rPr>
                <a:t></a:t>
              </a:r>
            </a:p>
          </p:txBody>
        </p:sp>
        <p:sp>
          <p:nvSpPr>
            <p:cNvPr id="52239" name="Line 58"/>
            <p:cNvSpPr>
              <a:spLocks noChangeShapeType="1"/>
            </p:cNvSpPr>
            <p:nvPr/>
          </p:nvSpPr>
          <p:spPr bwMode="auto">
            <a:xfrm>
              <a:off x="1008" y="1968"/>
              <a:ext cx="9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Text Box 59"/>
            <p:cNvSpPr txBox="1">
              <a:spLocks noChangeArrowheads="1"/>
            </p:cNvSpPr>
            <p:nvPr/>
          </p:nvSpPr>
          <p:spPr bwMode="auto">
            <a:xfrm>
              <a:off x="672" y="2400"/>
              <a:ext cx="202" cy="23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chemeClr val="accent2"/>
                  </a:solidFill>
                </a:rPr>
                <a:t>1</a:t>
              </a:r>
            </a:p>
          </p:txBody>
        </p:sp>
        <p:sp>
          <p:nvSpPr>
            <p:cNvPr id="52241" name="Text Box 60"/>
            <p:cNvSpPr txBox="1">
              <a:spLocks noChangeArrowheads="1"/>
            </p:cNvSpPr>
            <p:nvPr/>
          </p:nvSpPr>
          <p:spPr bwMode="auto">
            <a:xfrm>
              <a:off x="1008" y="2400"/>
              <a:ext cx="202" cy="23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chemeClr val="accent2"/>
                  </a:solidFill>
                </a:rPr>
                <a:t>1</a:t>
              </a:r>
            </a:p>
          </p:txBody>
        </p:sp>
        <p:sp>
          <p:nvSpPr>
            <p:cNvPr id="52242" name="Text Box 61"/>
            <p:cNvSpPr txBox="1">
              <a:spLocks noChangeArrowheads="1"/>
            </p:cNvSpPr>
            <p:nvPr/>
          </p:nvSpPr>
          <p:spPr bwMode="auto">
            <a:xfrm>
              <a:off x="1344" y="2400"/>
              <a:ext cx="202" cy="23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chemeClr val="accent2"/>
                  </a:solidFill>
                </a:rPr>
                <a:t>1</a:t>
              </a:r>
            </a:p>
          </p:txBody>
        </p:sp>
      </p:grpSp>
    </p:spTree>
    <p:extLst>
      <p:ext uri="{BB962C8B-B14F-4D97-AF65-F5344CB8AC3E}">
        <p14:creationId xmlns:p14="http://schemas.microsoft.com/office/powerpoint/2010/main" val="2729603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mtClean="0"/>
              <a:t>Initial bivalence</a:t>
            </a:r>
          </a:p>
        </p:txBody>
      </p:sp>
      <p:sp>
        <p:nvSpPr>
          <p:cNvPr id="76803" name="Rectangle 3"/>
          <p:cNvSpPr>
            <a:spLocks noGrp="1" noChangeArrowheads="1"/>
          </p:cNvSpPr>
          <p:nvPr>
            <p:ph type="body" idx="1"/>
          </p:nvPr>
        </p:nvSpPr>
        <p:spPr>
          <a:xfrm>
            <a:off x="457200" y="1600200"/>
            <a:ext cx="8229600" cy="4953000"/>
          </a:xfrm>
        </p:spPr>
        <p:txBody>
          <a:bodyPr/>
          <a:lstStyle/>
          <a:p>
            <a:pPr>
              <a:lnSpc>
                <a:spcPct val="80000"/>
              </a:lnSpc>
            </a:pPr>
            <a:r>
              <a:rPr lang="en-US" altLang="en-US" sz="2800" smtClean="0">
                <a:solidFill>
                  <a:srgbClr val="990033"/>
                </a:solidFill>
              </a:rPr>
              <a:t>Lemma 1:</a:t>
            </a:r>
            <a:r>
              <a:rPr lang="en-US" altLang="en-US" sz="2800" smtClean="0"/>
              <a:t>  There is some 0-round execution (vector of initial values) that is bivalent. </a:t>
            </a:r>
          </a:p>
          <a:p>
            <a:pPr>
              <a:lnSpc>
                <a:spcPct val="80000"/>
              </a:lnSpc>
            </a:pPr>
            <a:endParaRPr lang="en-US" altLang="en-US" sz="2800" smtClean="0"/>
          </a:p>
          <a:p>
            <a:pPr>
              <a:lnSpc>
                <a:spcPct val="80000"/>
              </a:lnSpc>
            </a:pPr>
            <a:r>
              <a:rPr lang="en-US" altLang="en-US" sz="2800" smtClean="0">
                <a:solidFill>
                  <a:srgbClr val="990033"/>
                </a:solidFill>
              </a:rPr>
              <a:t>Proof </a:t>
            </a:r>
            <a:r>
              <a:rPr lang="en-US" altLang="en-US" sz="2800" smtClean="0"/>
              <a:t>(derived from </a:t>
            </a:r>
            <a:r>
              <a:rPr lang="en-US" altLang="en-US" sz="2800" smtClean="0">
                <a:solidFill>
                  <a:srgbClr val="006600"/>
                </a:solidFill>
              </a:rPr>
              <a:t>[FLP]</a:t>
            </a:r>
            <a:r>
              <a:rPr lang="en-US" altLang="en-US" sz="2800" smtClean="0"/>
              <a:t>):</a:t>
            </a:r>
          </a:p>
          <a:p>
            <a:pPr lvl="1">
              <a:lnSpc>
                <a:spcPct val="80000"/>
              </a:lnSpc>
            </a:pPr>
            <a:r>
              <a:rPr lang="en-US" altLang="en-US" sz="2400" smtClean="0"/>
              <a:t>Assume for contradiction that all 0-round executions are univalent.</a:t>
            </a:r>
          </a:p>
          <a:p>
            <a:pPr lvl="1">
              <a:lnSpc>
                <a:spcPct val="80000"/>
              </a:lnSpc>
            </a:pPr>
            <a:r>
              <a:rPr lang="en-US" altLang="en-US" sz="2400" smtClean="0"/>
              <a:t>000…0 is 0-valent.</a:t>
            </a:r>
          </a:p>
          <a:p>
            <a:pPr lvl="1">
              <a:lnSpc>
                <a:spcPct val="80000"/>
              </a:lnSpc>
            </a:pPr>
            <a:r>
              <a:rPr lang="en-US" altLang="en-US" sz="2400" smtClean="0"/>
              <a:t>111…1 is 1-valent.</a:t>
            </a:r>
          </a:p>
          <a:p>
            <a:pPr lvl="1">
              <a:lnSpc>
                <a:spcPct val="80000"/>
              </a:lnSpc>
            </a:pPr>
            <a:r>
              <a:rPr lang="en-US" altLang="en-US" sz="2400" smtClean="0"/>
              <a:t>So there must be two 0-round executions that differ in the value of just one process, i, such that one is 0-valent and the other is 1-valent.</a:t>
            </a:r>
          </a:p>
          <a:p>
            <a:pPr lvl="1">
              <a:lnSpc>
                <a:spcPct val="80000"/>
              </a:lnSpc>
            </a:pPr>
            <a:r>
              <a:rPr lang="en-US" altLang="en-US" sz="2400" smtClean="0"/>
              <a:t>But this is impossible, because if i fails at the start, no one else can distinguish the two 0-round executions.</a:t>
            </a:r>
          </a:p>
          <a:p>
            <a:pPr lvl="1">
              <a:lnSpc>
                <a:spcPct val="80000"/>
              </a:lnSpc>
            </a:pPr>
            <a:endParaRPr lang="en-US" altLang="en-US" sz="2400" smtClean="0"/>
          </a:p>
        </p:txBody>
      </p:sp>
    </p:spTree>
    <p:extLst>
      <p:ext uri="{BB962C8B-B14F-4D97-AF65-F5344CB8AC3E}">
        <p14:creationId xmlns:p14="http://schemas.microsoft.com/office/powerpoint/2010/main" val="825180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80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80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80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8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mtClean="0"/>
              <a:t>Bivalence through f-1 rounds</a:t>
            </a:r>
          </a:p>
        </p:txBody>
      </p:sp>
      <p:sp>
        <p:nvSpPr>
          <p:cNvPr id="150531" name="Rectangle 3"/>
          <p:cNvSpPr>
            <a:spLocks noGrp="1" noChangeArrowheads="1"/>
          </p:cNvSpPr>
          <p:nvPr>
            <p:ph type="body" idx="1"/>
          </p:nvPr>
        </p:nvSpPr>
        <p:spPr>
          <a:xfrm>
            <a:off x="381000" y="1600200"/>
            <a:ext cx="8305800" cy="1905000"/>
          </a:xfrm>
        </p:spPr>
        <p:txBody>
          <a:bodyPr/>
          <a:lstStyle/>
          <a:p>
            <a:pPr eaLnBrk="1" hangingPunct="1">
              <a:lnSpc>
                <a:spcPct val="90000"/>
              </a:lnSpc>
            </a:pPr>
            <a:r>
              <a:rPr lang="en-US" altLang="en-US" sz="2400" smtClean="0">
                <a:solidFill>
                  <a:srgbClr val="990033"/>
                </a:solidFill>
              </a:rPr>
              <a:t>Lemma 2:</a:t>
            </a:r>
            <a:r>
              <a:rPr lang="en-US" altLang="en-US" sz="2400" smtClean="0"/>
              <a:t>  For every k, 0 </a:t>
            </a:r>
            <a:r>
              <a:rPr lang="en-US" altLang="en-US" sz="2400" smtClean="0">
                <a:sym typeface="Symbol" pitchFamily="18" charset="2"/>
              </a:rPr>
              <a:t> k  f-1, there is a bivalent k-round execution.</a:t>
            </a:r>
          </a:p>
          <a:p>
            <a:pPr eaLnBrk="1" hangingPunct="1">
              <a:lnSpc>
                <a:spcPct val="90000"/>
              </a:lnSpc>
            </a:pPr>
            <a:r>
              <a:rPr lang="en-US" altLang="en-US" sz="2400" smtClean="0">
                <a:solidFill>
                  <a:srgbClr val="990033"/>
                </a:solidFill>
                <a:sym typeface="Symbol" pitchFamily="18" charset="2"/>
              </a:rPr>
              <a:t>Proof:</a:t>
            </a:r>
            <a:r>
              <a:rPr lang="en-US" altLang="en-US" sz="2400" smtClean="0">
                <a:sym typeface="Symbol" pitchFamily="18" charset="2"/>
              </a:rPr>
              <a:t>  By induction on k.</a:t>
            </a:r>
          </a:p>
          <a:p>
            <a:pPr lvl="1" eaLnBrk="1" hangingPunct="1">
              <a:lnSpc>
                <a:spcPct val="90000"/>
              </a:lnSpc>
            </a:pPr>
            <a:r>
              <a:rPr lang="en-US" altLang="en-US" sz="2000" smtClean="0">
                <a:solidFill>
                  <a:srgbClr val="990033"/>
                </a:solidFill>
                <a:sym typeface="Symbol" pitchFamily="18" charset="2"/>
              </a:rPr>
              <a:t>Base (k=0):</a:t>
            </a:r>
            <a:r>
              <a:rPr lang="en-US" altLang="en-US" sz="2000" smtClean="0">
                <a:sym typeface="Symbol" pitchFamily="18" charset="2"/>
              </a:rPr>
              <a:t>  Lemma 1.</a:t>
            </a:r>
          </a:p>
          <a:p>
            <a:pPr lvl="1" eaLnBrk="1" hangingPunct="1">
              <a:lnSpc>
                <a:spcPct val="90000"/>
              </a:lnSpc>
            </a:pPr>
            <a:r>
              <a:rPr lang="en-US" altLang="en-US" sz="2000" smtClean="0">
                <a:solidFill>
                  <a:srgbClr val="990033"/>
                </a:solidFill>
                <a:sym typeface="Symbol" pitchFamily="18" charset="2"/>
              </a:rPr>
              <a:t>Inductive step:</a:t>
            </a:r>
            <a:r>
              <a:rPr lang="en-US" altLang="en-US" sz="2000" smtClean="0">
                <a:sym typeface="Symbol" pitchFamily="18" charset="2"/>
              </a:rPr>
              <a:t>  Assume for k, show for k+1, where k &lt; f -1.</a:t>
            </a:r>
          </a:p>
        </p:txBody>
      </p:sp>
      <p:sp>
        <p:nvSpPr>
          <p:cNvPr id="54276" name="Text Box 8"/>
          <p:cNvSpPr txBox="1">
            <a:spLocks noChangeArrowheads="1"/>
          </p:cNvSpPr>
          <p:nvPr/>
        </p:nvSpPr>
        <p:spPr bwMode="auto">
          <a:xfrm>
            <a:off x="7223125" y="4837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grpSp>
        <p:nvGrpSpPr>
          <p:cNvPr id="150546" name="Group 18"/>
          <p:cNvGrpSpPr>
            <a:grpSpLocks/>
          </p:cNvGrpSpPr>
          <p:nvPr/>
        </p:nvGrpSpPr>
        <p:grpSpPr bwMode="auto">
          <a:xfrm>
            <a:off x="6858000" y="3657600"/>
            <a:ext cx="2286000" cy="2500313"/>
            <a:chOff x="4320" y="2304"/>
            <a:chExt cx="1440" cy="1575"/>
          </a:xfrm>
        </p:grpSpPr>
        <p:sp>
          <p:nvSpPr>
            <p:cNvPr id="54279" name="Line 4"/>
            <p:cNvSpPr>
              <a:spLocks noChangeShapeType="1"/>
            </p:cNvSpPr>
            <p:nvPr/>
          </p:nvSpPr>
          <p:spPr bwMode="auto">
            <a:xfrm>
              <a:off x="5088" y="2304"/>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0" name="Line 5"/>
            <p:cNvSpPr>
              <a:spLocks noChangeShapeType="1"/>
            </p:cNvSpPr>
            <p:nvPr/>
          </p:nvSpPr>
          <p:spPr bwMode="auto">
            <a:xfrm>
              <a:off x="5088" y="2976"/>
              <a:ext cx="288"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1" name="Line 6"/>
            <p:cNvSpPr>
              <a:spLocks noChangeShapeType="1"/>
            </p:cNvSpPr>
            <p:nvPr/>
          </p:nvSpPr>
          <p:spPr bwMode="auto">
            <a:xfrm flipH="1">
              <a:off x="4800" y="2976"/>
              <a:ext cx="288"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2" name="Text Box 7"/>
            <p:cNvSpPr txBox="1">
              <a:spLocks noChangeArrowheads="1"/>
            </p:cNvSpPr>
            <p:nvPr/>
          </p:nvSpPr>
          <p:spPr bwMode="auto">
            <a:xfrm>
              <a:off x="5040" y="2496"/>
              <a:ext cx="2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ym typeface="Symbol" pitchFamily="18" charset="2"/>
                </a:rPr>
                <a:t></a:t>
              </a:r>
            </a:p>
          </p:txBody>
        </p:sp>
        <p:sp>
          <p:nvSpPr>
            <p:cNvPr id="54283" name="Text Box 10"/>
            <p:cNvSpPr txBox="1">
              <a:spLocks noChangeArrowheads="1"/>
            </p:cNvSpPr>
            <p:nvPr/>
          </p:nvSpPr>
          <p:spPr bwMode="auto">
            <a:xfrm>
              <a:off x="4512" y="2976"/>
              <a:ext cx="2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ym typeface="Symbol" pitchFamily="18" charset="2"/>
                </a:rPr>
                <a:t>*</a:t>
              </a:r>
            </a:p>
          </p:txBody>
        </p:sp>
        <p:sp>
          <p:nvSpPr>
            <p:cNvPr id="54284" name="Text Box 11"/>
            <p:cNvSpPr txBox="1">
              <a:spLocks noChangeArrowheads="1"/>
            </p:cNvSpPr>
            <p:nvPr/>
          </p:nvSpPr>
          <p:spPr bwMode="auto">
            <a:xfrm>
              <a:off x="5500" y="2976"/>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ym typeface="Symbol" pitchFamily="18" charset="2"/>
                </a:rPr>
                <a:t></a:t>
              </a:r>
              <a:r>
                <a:rPr lang="en-US" altLang="en-US" sz="1800" baseline="30000">
                  <a:sym typeface="Symbol" pitchFamily="18" charset="2"/>
                </a:rPr>
                <a:t>0</a:t>
              </a:r>
            </a:p>
          </p:txBody>
        </p:sp>
        <p:sp>
          <p:nvSpPr>
            <p:cNvPr id="54285" name="AutoShape 12"/>
            <p:cNvSpPr>
              <a:spLocks/>
            </p:cNvSpPr>
            <p:nvPr/>
          </p:nvSpPr>
          <p:spPr bwMode="auto">
            <a:xfrm rot="812783">
              <a:off x="4802" y="2304"/>
              <a:ext cx="48" cy="1248"/>
            </a:xfrm>
            <a:prstGeom prst="leftBrace">
              <a:avLst>
                <a:gd name="adj1" fmla="val 216667"/>
                <a:gd name="adj2" fmla="val 64167"/>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54286" name="AutoShape 13"/>
            <p:cNvSpPr>
              <a:spLocks/>
            </p:cNvSpPr>
            <p:nvPr/>
          </p:nvSpPr>
          <p:spPr bwMode="auto">
            <a:xfrm rot="20771382" flipH="1">
              <a:off x="5328" y="2304"/>
              <a:ext cx="48" cy="1248"/>
            </a:xfrm>
            <a:prstGeom prst="leftBrace">
              <a:avLst>
                <a:gd name="adj1" fmla="val 216667"/>
                <a:gd name="adj2" fmla="val 64167"/>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54287" name="Text Box 14"/>
            <p:cNvSpPr txBox="1">
              <a:spLocks noChangeArrowheads="1"/>
            </p:cNvSpPr>
            <p:nvPr/>
          </p:nvSpPr>
          <p:spPr bwMode="auto">
            <a:xfrm>
              <a:off x="4704" y="3264"/>
              <a:ext cx="7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t>round k+1</a:t>
              </a:r>
            </a:p>
          </p:txBody>
        </p:sp>
        <p:sp>
          <p:nvSpPr>
            <p:cNvPr id="54288" name="Text Box 15"/>
            <p:cNvSpPr txBox="1">
              <a:spLocks noChangeArrowheads="1"/>
            </p:cNvSpPr>
            <p:nvPr/>
          </p:nvSpPr>
          <p:spPr bwMode="auto">
            <a:xfrm>
              <a:off x="4320" y="3648"/>
              <a:ext cx="6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chemeClr val="accent2"/>
                  </a:solidFill>
                </a:rPr>
                <a:t>1-valent</a:t>
              </a:r>
            </a:p>
          </p:txBody>
        </p:sp>
        <p:sp>
          <p:nvSpPr>
            <p:cNvPr id="54289" name="Text Box 16"/>
            <p:cNvSpPr txBox="1">
              <a:spLocks noChangeArrowheads="1"/>
            </p:cNvSpPr>
            <p:nvPr/>
          </p:nvSpPr>
          <p:spPr bwMode="auto">
            <a:xfrm>
              <a:off x="5132" y="3648"/>
              <a:ext cx="6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chemeClr val="accent2"/>
                  </a:solidFill>
                </a:rPr>
                <a:t>0-valent</a:t>
              </a:r>
            </a:p>
          </p:txBody>
        </p:sp>
      </p:grpSp>
      <p:sp>
        <p:nvSpPr>
          <p:cNvPr id="150545" name="Rectangle 17"/>
          <p:cNvSpPr>
            <a:spLocks noChangeArrowheads="1"/>
          </p:cNvSpPr>
          <p:nvPr/>
        </p:nvSpPr>
        <p:spPr bwMode="auto">
          <a:xfrm>
            <a:off x="381000" y="3429000"/>
            <a:ext cx="63246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2" eaLnBrk="1" hangingPunct="1">
              <a:lnSpc>
                <a:spcPct val="80000"/>
              </a:lnSpc>
            </a:pPr>
            <a:r>
              <a:rPr lang="en-US" altLang="en-US" sz="2000">
                <a:sym typeface="Symbol" pitchFamily="18" charset="2"/>
              </a:rPr>
              <a:t>Assume a bivalent k-round execution .</a:t>
            </a:r>
          </a:p>
          <a:p>
            <a:pPr lvl="2" eaLnBrk="1" hangingPunct="1">
              <a:lnSpc>
                <a:spcPct val="80000"/>
              </a:lnSpc>
            </a:pPr>
            <a:r>
              <a:rPr lang="en-US" altLang="en-US" sz="2000">
                <a:sym typeface="Symbol" pitchFamily="18" charset="2"/>
              </a:rPr>
              <a:t>Assume for contradiction that every 1-round extension of  (with at most one new failure) is univalent.</a:t>
            </a:r>
          </a:p>
          <a:p>
            <a:pPr lvl="2" eaLnBrk="1" hangingPunct="1">
              <a:lnSpc>
                <a:spcPct val="80000"/>
              </a:lnSpc>
            </a:pPr>
            <a:r>
              <a:rPr lang="en-US" altLang="en-US" sz="2000">
                <a:sym typeface="Symbol" pitchFamily="18" charset="2"/>
              </a:rPr>
              <a:t>Let * be the 1-round extension of  in which no new failures occur in round k+1.</a:t>
            </a:r>
          </a:p>
          <a:p>
            <a:pPr lvl="2" eaLnBrk="1" hangingPunct="1">
              <a:lnSpc>
                <a:spcPct val="80000"/>
              </a:lnSpc>
            </a:pPr>
            <a:r>
              <a:rPr lang="en-US" altLang="en-US" sz="2000">
                <a:sym typeface="Symbol" pitchFamily="18" charset="2"/>
              </a:rPr>
              <a:t>By assumption, this is univalent, say WLOG that it’s 1-valent.</a:t>
            </a:r>
          </a:p>
          <a:p>
            <a:pPr lvl="2" eaLnBrk="1" hangingPunct="1">
              <a:lnSpc>
                <a:spcPct val="80000"/>
              </a:lnSpc>
            </a:pPr>
            <a:r>
              <a:rPr lang="en-US" altLang="en-US" sz="2000">
                <a:sym typeface="Symbol" pitchFamily="18" charset="2"/>
              </a:rPr>
              <a:t>Since  is bivalent, there must be another 1-round extension of , </a:t>
            </a:r>
            <a:r>
              <a:rPr lang="en-US" altLang="en-US" sz="2000" baseline="30000">
                <a:sym typeface="Symbol" pitchFamily="18" charset="2"/>
              </a:rPr>
              <a:t>0</a:t>
            </a:r>
            <a:r>
              <a:rPr lang="en-US" altLang="en-US" sz="2000">
                <a:sym typeface="Symbol" pitchFamily="18" charset="2"/>
              </a:rPr>
              <a:t>, that is 0-valent.</a:t>
            </a:r>
          </a:p>
          <a:p>
            <a:pPr lvl="2" eaLnBrk="1" hangingPunct="1">
              <a:lnSpc>
                <a:spcPct val="80000"/>
              </a:lnSpc>
            </a:pPr>
            <a:endParaRPr lang="en-US" altLang="en-US" sz="2000">
              <a:sym typeface="Symbol" pitchFamily="18" charset="2"/>
            </a:endParaRPr>
          </a:p>
        </p:txBody>
      </p:sp>
    </p:spTree>
    <p:extLst>
      <p:ext uri="{BB962C8B-B14F-4D97-AF65-F5344CB8AC3E}">
        <p14:creationId xmlns:p14="http://schemas.microsoft.com/office/powerpoint/2010/main" val="482405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0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054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0545">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054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0545">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50545">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505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smtClean="0"/>
              <a:t>Bivalence through f-1 rounds</a:t>
            </a:r>
          </a:p>
        </p:txBody>
      </p:sp>
      <p:sp>
        <p:nvSpPr>
          <p:cNvPr id="79875" name="Rectangle 3"/>
          <p:cNvSpPr>
            <a:spLocks noGrp="1" noChangeArrowheads="1"/>
          </p:cNvSpPr>
          <p:nvPr>
            <p:ph type="body" idx="1"/>
          </p:nvPr>
        </p:nvSpPr>
        <p:spPr>
          <a:xfrm>
            <a:off x="457200" y="1600200"/>
            <a:ext cx="6319838" cy="4525963"/>
          </a:xfrm>
        </p:spPr>
        <p:txBody>
          <a:bodyPr/>
          <a:lstStyle/>
          <a:p>
            <a:pPr>
              <a:lnSpc>
                <a:spcPct val="90000"/>
              </a:lnSpc>
            </a:pPr>
            <a:r>
              <a:rPr lang="en-US" altLang="en-US" sz="2400" dirty="0" smtClean="0"/>
              <a:t>In </a:t>
            </a:r>
            <a:r>
              <a:rPr lang="en-US" altLang="en-US" sz="2400" dirty="0" smtClean="0">
                <a:sym typeface="Symbol" pitchFamily="18" charset="2"/>
              </a:rPr>
              <a:t></a:t>
            </a:r>
            <a:r>
              <a:rPr lang="en-US" altLang="en-US" sz="2400" baseline="30000" dirty="0" smtClean="0">
                <a:sym typeface="Symbol" pitchFamily="18" charset="2"/>
              </a:rPr>
              <a:t>0</a:t>
            </a:r>
            <a:r>
              <a:rPr lang="en-US" altLang="en-US" sz="2400" dirty="0" smtClean="0">
                <a:sym typeface="Symbol" pitchFamily="18" charset="2"/>
              </a:rPr>
              <a:t>,</a:t>
            </a:r>
            <a:r>
              <a:rPr lang="en-US" altLang="en-US" sz="2400" baseline="30000" dirty="0" smtClean="0">
                <a:sym typeface="Symbol" pitchFamily="18" charset="2"/>
              </a:rPr>
              <a:t> </a:t>
            </a:r>
            <a:r>
              <a:rPr lang="en-US" altLang="en-US" sz="2400" dirty="0" smtClean="0">
                <a:sym typeface="Symbol" pitchFamily="18" charset="2"/>
              </a:rPr>
              <a:t>some single process, say </a:t>
            </a:r>
            <a:r>
              <a:rPr lang="en-US" altLang="en-US" sz="2400" dirty="0" err="1" smtClean="0">
                <a:sym typeface="Symbol" pitchFamily="18" charset="2"/>
              </a:rPr>
              <a:t>i</a:t>
            </a:r>
            <a:r>
              <a:rPr lang="en-US" altLang="en-US" sz="2400" dirty="0" smtClean="0">
                <a:sym typeface="Symbol" pitchFamily="18" charset="2"/>
              </a:rPr>
              <a:t>, fails in round k+1, by not sending to some set of processes, say J = {j</a:t>
            </a:r>
            <a:r>
              <a:rPr lang="en-US" altLang="en-US" sz="2400" baseline="-25000" dirty="0" smtClean="0">
                <a:sym typeface="Symbol" pitchFamily="18" charset="2"/>
              </a:rPr>
              <a:t>1</a:t>
            </a:r>
            <a:r>
              <a:rPr lang="en-US" altLang="en-US" sz="2400" dirty="0" smtClean="0">
                <a:sym typeface="Symbol" pitchFamily="18" charset="2"/>
              </a:rPr>
              <a:t>, j</a:t>
            </a:r>
            <a:r>
              <a:rPr lang="en-US" altLang="en-US" sz="2400" baseline="-25000" dirty="0" smtClean="0">
                <a:sym typeface="Symbol" pitchFamily="18" charset="2"/>
              </a:rPr>
              <a:t>2</a:t>
            </a:r>
            <a:r>
              <a:rPr lang="en-US" altLang="en-US" sz="2400" dirty="0" smtClean="0">
                <a:sym typeface="Symbol" pitchFamily="18" charset="2"/>
              </a:rPr>
              <a:t>,…</a:t>
            </a:r>
            <a:r>
              <a:rPr lang="en-US" altLang="en-US" sz="2400" dirty="0" err="1" smtClean="0">
                <a:sym typeface="Symbol" pitchFamily="18" charset="2"/>
              </a:rPr>
              <a:t>j</a:t>
            </a:r>
            <a:r>
              <a:rPr lang="en-US" altLang="en-US" sz="2400" baseline="-25000" dirty="0" err="1" smtClean="0">
                <a:sym typeface="Symbol" pitchFamily="18" charset="2"/>
              </a:rPr>
              <a:t>m</a:t>
            </a:r>
            <a:r>
              <a:rPr lang="en-US" altLang="en-US" sz="2400" dirty="0" smtClean="0">
                <a:sym typeface="Symbol" pitchFamily="18" charset="2"/>
              </a:rPr>
              <a:t>}.</a:t>
            </a:r>
          </a:p>
          <a:p>
            <a:pPr>
              <a:lnSpc>
                <a:spcPct val="90000"/>
              </a:lnSpc>
            </a:pPr>
            <a:r>
              <a:rPr lang="en-US" altLang="en-US" sz="2400" dirty="0" smtClean="0">
                <a:sym typeface="Symbol" pitchFamily="18" charset="2"/>
              </a:rPr>
              <a:t>Define a chain of (k+1)-round executions, </a:t>
            </a:r>
            <a:r>
              <a:rPr lang="en-US" altLang="en-US" sz="2400" baseline="30000" dirty="0" smtClean="0">
                <a:sym typeface="Symbol" pitchFamily="18" charset="2"/>
              </a:rPr>
              <a:t>0</a:t>
            </a:r>
            <a:r>
              <a:rPr lang="en-US" altLang="en-US" sz="2400" dirty="0" smtClean="0">
                <a:sym typeface="Symbol" pitchFamily="18" charset="2"/>
              </a:rPr>
              <a:t>,</a:t>
            </a:r>
            <a:r>
              <a:rPr lang="en-US" altLang="en-US" sz="2400" baseline="30000" dirty="0" smtClean="0">
                <a:sym typeface="Symbol" pitchFamily="18" charset="2"/>
              </a:rPr>
              <a:t> </a:t>
            </a:r>
            <a:r>
              <a:rPr lang="en-US" altLang="en-US" sz="2400" dirty="0" smtClean="0">
                <a:sym typeface="Symbol" pitchFamily="18" charset="2"/>
              </a:rPr>
              <a:t></a:t>
            </a:r>
            <a:r>
              <a:rPr lang="en-US" altLang="en-US" sz="2400" baseline="30000" dirty="0" smtClean="0">
                <a:sym typeface="Symbol" pitchFamily="18" charset="2"/>
              </a:rPr>
              <a:t>1</a:t>
            </a:r>
            <a:r>
              <a:rPr lang="en-US" altLang="en-US" sz="2400" dirty="0" smtClean="0">
                <a:sym typeface="Symbol" pitchFamily="18" charset="2"/>
              </a:rPr>
              <a:t>, </a:t>
            </a:r>
            <a:r>
              <a:rPr lang="en-US" altLang="en-US" sz="2400" baseline="30000" dirty="0" smtClean="0">
                <a:sym typeface="Symbol" pitchFamily="18" charset="2"/>
              </a:rPr>
              <a:t>2</a:t>
            </a:r>
            <a:r>
              <a:rPr lang="en-US" altLang="en-US" sz="2400" dirty="0" smtClean="0">
                <a:sym typeface="Symbol" pitchFamily="18" charset="2"/>
              </a:rPr>
              <a:t>,…,</a:t>
            </a:r>
            <a:r>
              <a:rPr lang="en-US" altLang="en-US" sz="2400" baseline="30000" dirty="0" smtClean="0">
                <a:sym typeface="Symbol" pitchFamily="18" charset="2"/>
              </a:rPr>
              <a:t> </a:t>
            </a:r>
            <a:r>
              <a:rPr lang="en-US" altLang="en-US" sz="2400" dirty="0" smtClean="0">
                <a:sym typeface="Symbol" pitchFamily="18" charset="2"/>
              </a:rPr>
              <a:t></a:t>
            </a:r>
            <a:r>
              <a:rPr lang="en-US" altLang="en-US" sz="2400" baseline="30000" dirty="0" smtClean="0">
                <a:sym typeface="Symbol" pitchFamily="18" charset="2"/>
              </a:rPr>
              <a:t>m</a:t>
            </a:r>
            <a:r>
              <a:rPr lang="en-US" altLang="en-US" sz="2400" dirty="0" smtClean="0">
                <a:sym typeface="Symbol" pitchFamily="18" charset="2"/>
              </a:rPr>
              <a:t>.</a:t>
            </a:r>
          </a:p>
          <a:p>
            <a:pPr>
              <a:lnSpc>
                <a:spcPct val="90000"/>
              </a:lnSpc>
            </a:pPr>
            <a:r>
              <a:rPr lang="en-US" altLang="en-US" sz="2400" dirty="0" smtClean="0">
                <a:sym typeface="Symbol" pitchFamily="18" charset="2"/>
              </a:rPr>
              <a:t>Each </a:t>
            </a:r>
            <a:r>
              <a:rPr lang="en-US" altLang="en-US" sz="2400" baseline="30000" dirty="0" smtClean="0">
                <a:sym typeface="Symbol" pitchFamily="18" charset="2"/>
              </a:rPr>
              <a:t>l </a:t>
            </a:r>
            <a:r>
              <a:rPr lang="en-US" altLang="en-US" sz="2400" dirty="0" smtClean="0">
                <a:sym typeface="Symbol" pitchFamily="18" charset="2"/>
              </a:rPr>
              <a:t>in this sequence is the same as </a:t>
            </a:r>
            <a:r>
              <a:rPr lang="en-US" altLang="en-US" sz="2400" baseline="30000" dirty="0" smtClean="0">
                <a:sym typeface="Symbol" pitchFamily="18" charset="2"/>
              </a:rPr>
              <a:t>0 </a:t>
            </a:r>
            <a:r>
              <a:rPr lang="en-US" altLang="en-US" sz="2400" dirty="0" smtClean="0">
                <a:sym typeface="Symbol" pitchFamily="18" charset="2"/>
              </a:rPr>
              <a:t>except that </a:t>
            </a:r>
            <a:r>
              <a:rPr lang="en-US" altLang="en-US" sz="2400" dirty="0" err="1" smtClean="0">
                <a:sym typeface="Symbol" pitchFamily="18" charset="2"/>
              </a:rPr>
              <a:t>i</a:t>
            </a:r>
            <a:r>
              <a:rPr lang="en-US" altLang="en-US" sz="2400" dirty="0" smtClean="0">
                <a:sym typeface="Symbol" pitchFamily="18" charset="2"/>
              </a:rPr>
              <a:t> also sends messages to j</a:t>
            </a:r>
            <a:r>
              <a:rPr lang="en-US" altLang="en-US" sz="2400" baseline="-25000" dirty="0" smtClean="0">
                <a:sym typeface="Symbol" pitchFamily="18" charset="2"/>
              </a:rPr>
              <a:t>1</a:t>
            </a:r>
            <a:r>
              <a:rPr lang="en-US" altLang="en-US" sz="2400" dirty="0" smtClean="0">
                <a:sym typeface="Symbol" pitchFamily="18" charset="2"/>
              </a:rPr>
              <a:t>, j</a:t>
            </a:r>
            <a:r>
              <a:rPr lang="en-US" altLang="en-US" sz="2400" baseline="-25000" dirty="0" smtClean="0">
                <a:sym typeface="Symbol" pitchFamily="18" charset="2"/>
              </a:rPr>
              <a:t>2</a:t>
            </a:r>
            <a:r>
              <a:rPr lang="en-US" altLang="en-US" sz="2400" dirty="0" smtClean="0">
                <a:sym typeface="Symbol" pitchFamily="18" charset="2"/>
              </a:rPr>
              <a:t>,…</a:t>
            </a:r>
            <a:r>
              <a:rPr lang="en-US" altLang="en-US" sz="2400" dirty="0" err="1" smtClean="0">
                <a:sym typeface="Symbol" pitchFamily="18" charset="2"/>
              </a:rPr>
              <a:t>j</a:t>
            </a:r>
            <a:r>
              <a:rPr lang="en-US" altLang="en-US" sz="2400" baseline="-25000" dirty="0" err="1" smtClean="0">
                <a:sym typeface="Symbol" pitchFamily="18" charset="2"/>
              </a:rPr>
              <a:t>l</a:t>
            </a:r>
            <a:r>
              <a:rPr lang="en-US" altLang="en-US" sz="2400" dirty="0" err="1" smtClean="0">
                <a:sym typeface="Symbol" pitchFamily="18" charset="2"/>
              </a:rPr>
              <a:t>.</a:t>
            </a:r>
            <a:endParaRPr lang="en-US" altLang="en-US" sz="2400" dirty="0" smtClean="0">
              <a:sym typeface="Symbol" pitchFamily="18" charset="2"/>
            </a:endParaRPr>
          </a:p>
          <a:p>
            <a:pPr lvl="1">
              <a:lnSpc>
                <a:spcPct val="90000"/>
              </a:lnSpc>
            </a:pPr>
            <a:r>
              <a:rPr lang="en-US" altLang="en-US" sz="2000" dirty="0" smtClean="0">
                <a:sym typeface="Symbol" pitchFamily="18" charset="2"/>
              </a:rPr>
              <a:t>Adding in messages from </a:t>
            </a:r>
            <a:r>
              <a:rPr lang="en-US" altLang="en-US" sz="2000" dirty="0" err="1" smtClean="0">
                <a:sym typeface="Symbol" pitchFamily="18" charset="2"/>
              </a:rPr>
              <a:t>i</a:t>
            </a:r>
            <a:r>
              <a:rPr lang="en-US" altLang="en-US" sz="2000" dirty="0" smtClean="0">
                <a:sym typeface="Symbol" pitchFamily="18" charset="2"/>
              </a:rPr>
              <a:t>, one at a time.</a:t>
            </a:r>
          </a:p>
        </p:txBody>
      </p:sp>
      <p:grpSp>
        <p:nvGrpSpPr>
          <p:cNvPr id="79876" name="Group 4"/>
          <p:cNvGrpSpPr>
            <a:grpSpLocks/>
          </p:cNvGrpSpPr>
          <p:nvPr/>
        </p:nvGrpSpPr>
        <p:grpSpPr bwMode="auto">
          <a:xfrm>
            <a:off x="6553200" y="1828800"/>
            <a:ext cx="2286000" cy="2500313"/>
            <a:chOff x="4320" y="2304"/>
            <a:chExt cx="1440" cy="1575"/>
          </a:xfrm>
        </p:grpSpPr>
        <p:sp>
          <p:nvSpPr>
            <p:cNvPr id="55302" name="Line 5"/>
            <p:cNvSpPr>
              <a:spLocks noChangeShapeType="1"/>
            </p:cNvSpPr>
            <p:nvPr/>
          </p:nvSpPr>
          <p:spPr bwMode="auto">
            <a:xfrm>
              <a:off x="5088" y="2304"/>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3" name="Line 6"/>
            <p:cNvSpPr>
              <a:spLocks noChangeShapeType="1"/>
            </p:cNvSpPr>
            <p:nvPr/>
          </p:nvSpPr>
          <p:spPr bwMode="auto">
            <a:xfrm>
              <a:off x="5088" y="2976"/>
              <a:ext cx="288"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4" name="Line 7"/>
            <p:cNvSpPr>
              <a:spLocks noChangeShapeType="1"/>
            </p:cNvSpPr>
            <p:nvPr/>
          </p:nvSpPr>
          <p:spPr bwMode="auto">
            <a:xfrm flipH="1">
              <a:off x="4800" y="2976"/>
              <a:ext cx="288"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5" name="Text Box 8"/>
            <p:cNvSpPr txBox="1">
              <a:spLocks noChangeArrowheads="1"/>
            </p:cNvSpPr>
            <p:nvPr/>
          </p:nvSpPr>
          <p:spPr bwMode="auto">
            <a:xfrm>
              <a:off x="5040" y="2496"/>
              <a:ext cx="2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ym typeface="Symbol" pitchFamily="18" charset="2"/>
                </a:rPr>
                <a:t></a:t>
              </a:r>
            </a:p>
          </p:txBody>
        </p:sp>
        <p:sp>
          <p:nvSpPr>
            <p:cNvPr id="55306" name="Text Box 9"/>
            <p:cNvSpPr txBox="1">
              <a:spLocks noChangeArrowheads="1"/>
            </p:cNvSpPr>
            <p:nvPr/>
          </p:nvSpPr>
          <p:spPr bwMode="auto">
            <a:xfrm>
              <a:off x="4512" y="2976"/>
              <a:ext cx="2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ym typeface="Symbol" pitchFamily="18" charset="2"/>
                </a:rPr>
                <a:t>*</a:t>
              </a:r>
            </a:p>
          </p:txBody>
        </p:sp>
        <p:sp>
          <p:nvSpPr>
            <p:cNvPr id="55307" name="Text Box 10"/>
            <p:cNvSpPr txBox="1">
              <a:spLocks noChangeArrowheads="1"/>
            </p:cNvSpPr>
            <p:nvPr/>
          </p:nvSpPr>
          <p:spPr bwMode="auto">
            <a:xfrm>
              <a:off x="5500" y="2976"/>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ym typeface="Symbol" pitchFamily="18" charset="2"/>
                </a:rPr>
                <a:t></a:t>
              </a:r>
              <a:r>
                <a:rPr lang="en-US" altLang="en-US" sz="1800" baseline="30000">
                  <a:sym typeface="Symbol" pitchFamily="18" charset="2"/>
                </a:rPr>
                <a:t>0</a:t>
              </a:r>
            </a:p>
          </p:txBody>
        </p:sp>
        <p:sp>
          <p:nvSpPr>
            <p:cNvPr id="55308" name="AutoShape 11"/>
            <p:cNvSpPr>
              <a:spLocks/>
            </p:cNvSpPr>
            <p:nvPr/>
          </p:nvSpPr>
          <p:spPr bwMode="auto">
            <a:xfrm rot="812783">
              <a:off x="4802" y="2304"/>
              <a:ext cx="48" cy="1248"/>
            </a:xfrm>
            <a:prstGeom prst="leftBrace">
              <a:avLst>
                <a:gd name="adj1" fmla="val 216667"/>
                <a:gd name="adj2" fmla="val 64167"/>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55309" name="AutoShape 12"/>
            <p:cNvSpPr>
              <a:spLocks/>
            </p:cNvSpPr>
            <p:nvPr/>
          </p:nvSpPr>
          <p:spPr bwMode="auto">
            <a:xfrm rot="20771382" flipH="1">
              <a:off x="5328" y="2304"/>
              <a:ext cx="48" cy="1248"/>
            </a:xfrm>
            <a:prstGeom prst="leftBrace">
              <a:avLst>
                <a:gd name="adj1" fmla="val 216667"/>
                <a:gd name="adj2" fmla="val 64167"/>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55310" name="Text Box 13"/>
            <p:cNvSpPr txBox="1">
              <a:spLocks noChangeArrowheads="1"/>
            </p:cNvSpPr>
            <p:nvPr/>
          </p:nvSpPr>
          <p:spPr bwMode="auto">
            <a:xfrm>
              <a:off x="4704" y="3264"/>
              <a:ext cx="7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t>round k+1</a:t>
              </a:r>
            </a:p>
          </p:txBody>
        </p:sp>
        <p:sp>
          <p:nvSpPr>
            <p:cNvPr id="55311" name="Text Box 14"/>
            <p:cNvSpPr txBox="1">
              <a:spLocks noChangeArrowheads="1"/>
            </p:cNvSpPr>
            <p:nvPr/>
          </p:nvSpPr>
          <p:spPr bwMode="auto">
            <a:xfrm>
              <a:off x="4320" y="3648"/>
              <a:ext cx="6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chemeClr val="accent2"/>
                  </a:solidFill>
                </a:rPr>
                <a:t>1-valent</a:t>
              </a:r>
            </a:p>
          </p:txBody>
        </p:sp>
        <p:sp>
          <p:nvSpPr>
            <p:cNvPr id="55312" name="Text Box 15"/>
            <p:cNvSpPr txBox="1">
              <a:spLocks noChangeArrowheads="1"/>
            </p:cNvSpPr>
            <p:nvPr/>
          </p:nvSpPr>
          <p:spPr bwMode="auto">
            <a:xfrm>
              <a:off x="5132" y="3648"/>
              <a:ext cx="6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chemeClr val="accent2"/>
                  </a:solidFill>
                </a:rPr>
                <a:t>0-valent</a:t>
              </a:r>
            </a:p>
          </p:txBody>
        </p:sp>
      </p:grpSp>
      <p:sp>
        <p:nvSpPr>
          <p:cNvPr id="79888" name="Rectangle 16"/>
          <p:cNvSpPr>
            <a:spLocks noChangeArrowheads="1"/>
          </p:cNvSpPr>
          <p:nvPr/>
        </p:nvSpPr>
        <p:spPr bwMode="auto">
          <a:xfrm>
            <a:off x="457200" y="4953000"/>
            <a:ext cx="83058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90000"/>
              </a:lnSpc>
            </a:pPr>
            <a:r>
              <a:rPr lang="en-US" altLang="en-US" sz="2400" dirty="0">
                <a:sym typeface="Symbol" pitchFamily="18" charset="2"/>
              </a:rPr>
              <a:t>Each </a:t>
            </a:r>
            <a:r>
              <a:rPr lang="en-US" altLang="en-US" sz="2400" baseline="30000" dirty="0">
                <a:sym typeface="Symbol" pitchFamily="18" charset="2"/>
              </a:rPr>
              <a:t>l </a:t>
            </a:r>
            <a:r>
              <a:rPr lang="en-US" altLang="en-US" sz="2400" dirty="0">
                <a:sym typeface="Symbol" pitchFamily="18" charset="2"/>
              </a:rPr>
              <a:t>is univalent, by assumption.</a:t>
            </a:r>
          </a:p>
          <a:p>
            <a:pPr eaLnBrk="1" hangingPunct="1">
              <a:lnSpc>
                <a:spcPct val="90000"/>
              </a:lnSpc>
            </a:pPr>
            <a:r>
              <a:rPr lang="en-US" altLang="en-US" sz="2400" dirty="0">
                <a:sym typeface="Symbol" pitchFamily="18" charset="2"/>
              </a:rPr>
              <a:t>Since </a:t>
            </a:r>
            <a:r>
              <a:rPr lang="en-US" altLang="en-US" sz="2400" baseline="30000" dirty="0">
                <a:sym typeface="Symbol" pitchFamily="18" charset="2"/>
              </a:rPr>
              <a:t>0 </a:t>
            </a:r>
            <a:r>
              <a:rPr lang="en-US" altLang="en-US" sz="2400" dirty="0">
                <a:sym typeface="Symbol" pitchFamily="18" charset="2"/>
              </a:rPr>
              <a:t>is 0-valent, either:</a:t>
            </a:r>
          </a:p>
          <a:p>
            <a:pPr lvl="1" eaLnBrk="1" hangingPunct="1">
              <a:lnSpc>
                <a:spcPct val="90000"/>
              </a:lnSpc>
            </a:pPr>
            <a:r>
              <a:rPr lang="en-US" altLang="en-US" sz="2000" dirty="0">
                <a:sym typeface="Symbol" pitchFamily="18" charset="2"/>
              </a:rPr>
              <a:t>At least one of these is 1-valent, or</a:t>
            </a:r>
          </a:p>
          <a:p>
            <a:pPr lvl="1" eaLnBrk="1" hangingPunct="1">
              <a:lnSpc>
                <a:spcPct val="90000"/>
              </a:lnSpc>
            </a:pPr>
            <a:r>
              <a:rPr lang="en-US" altLang="en-US" sz="2000" dirty="0">
                <a:sym typeface="Symbol" pitchFamily="18" charset="2"/>
              </a:rPr>
              <a:t>All are 0-valent.</a:t>
            </a:r>
          </a:p>
          <a:p>
            <a:pPr lvl="1" eaLnBrk="1" hangingPunct="1">
              <a:lnSpc>
                <a:spcPct val="90000"/>
              </a:lnSpc>
            </a:pPr>
            <a:endParaRPr lang="en-US" altLang="en-US" sz="2000" dirty="0">
              <a:sym typeface="Symbol" pitchFamily="18" charset="2"/>
            </a:endParaRPr>
          </a:p>
        </p:txBody>
      </p:sp>
    </p:spTree>
    <p:extLst>
      <p:ext uri="{BB962C8B-B14F-4D97-AF65-F5344CB8AC3E}">
        <p14:creationId xmlns:p14="http://schemas.microsoft.com/office/powerpoint/2010/main" val="4083320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98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87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9888">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9888">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9888">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8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sz="4000" smtClean="0"/>
              <a:t>Case 1:  At least one </a:t>
            </a:r>
            <a:r>
              <a:rPr lang="en-US" altLang="en-US" sz="4000" smtClean="0">
                <a:sym typeface="Symbol" pitchFamily="18" charset="2"/>
              </a:rPr>
              <a:t></a:t>
            </a:r>
            <a:r>
              <a:rPr lang="en-US" altLang="en-US" sz="4000" baseline="30000" smtClean="0">
                <a:sym typeface="Symbol" pitchFamily="18" charset="2"/>
              </a:rPr>
              <a:t>l </a:t>
            </a:r>
            <a:r>
              <a:rPr lang="en-US" altLang="en-US" sz="4000" smtClean="0"/>
              <a:t>is 1-valent</a:t>
            </a:r>
          </a:p>
        </p:txBody>
      </p:sp>
      <p:sp>
        <p:nvSpPr>
          <p:cNvPr id="81923" name="Rectangle 3"/>
          <p:cNvSpPr>
            <a:spLocks noGrp="1" noChangeArrowheads="1"/>
          </p:cNvSpPr>
          <p:nvPr>
            <p:ph type="body" idx="1"/>
          </p:nvPr>
        </p:nvSpPr>
        <p:spPr>
          <a:xfrm>
            <a:off x="457200" y="1600200"/>
            <a:ext cx="8229600" cy="4313238"/>
          </a:xfrm>
        </p:spPr>
        <p:txBody>
          <a:bodyPr/>
          <a:lstStyle/>
          <a:p>
            <a:pPr>
              <a:lnSpc>
                <a:spcPct val="90000"/>
              </a:lnSpc>
            </a:pPr>
            <a:r>
              <a:rPr lang="en-US" altLang="en-US" sz="2800" smtClean="0"/>
              <a:t>Then there must be some l such that </a:t>
            </a:r>
            <a:r>
              <a:rPr lang="en-US" altLang="en-US" sz="2800" smtClean="0">
                <a:sym typeface="Symbol" pitchFamily="18" charset="2"/>
              </a:rPr>
              <a:t></a:t>
            </a:r>
            <a:r>
              <a:rPr lang="en-US" altLang="en-US" sz="2800" baseline="30000" smtClean="0">
                <a:sym typeface="Symbol" pitchFamily="18" charset="2"/>
              </a:rPr>
              <a:t>l-1 </a:t>
            </a:r>
            <a:r>
              <a:rPr lang="en-US" altLang="en-US" sz="2800" smtClean="0">
                <a:sym typeface="Symbol" pitchFamily="18" charset="2"/>
              </a:rPr>
              <a:t>is 0-valent and</a:t>
            </a:r>
            <a:r>
              <a:rPr lang="en-US" altLang="en-US" sz="2800" baseline="30000" smtClean="0">
                <a:sym typeface="Symbol" pitchFamily="18" charset="2"/>
              </a:rPr>
              <a:t> </a:t>
            </a:r>
            <a:r>
              <a:rPr lang="en-US" altLang="en-US" sz="2800" smtClean="0">
                <a:sym typeface="Symbol" pitchFamily="18" charset="2"/>
              </a:rPr>
              <a:t></a:t>
            </a:r>
            <a:r>
              <a:rPr lang="en-US" altLang="en-US" sz="2800" baseline="30000" smtClean="0">
                <a:sym typeface="Symbol" pitchFamily="18" charset="2"/>
              </a:rPr>
              <a:t>l </a:t>
            </a:r>
            <a:r>
              <a:rPr lang="en-US" altLang="en-US" sz="2800" smtClean="0">
                <a:sym typeface="Symbol" pitchFamily="18" charset="2"/>
              </a:rPr>
              <a:t>is 1-valent.</a:t>
            </a:r>
            <a:r>
              <a:rPr lang="en-US" altLang="en-US" sz="2800" smtClean="0"/>
              <a:t> </a:t>
            </a:r>
          </a:p>
          <a:p>
            <a:pPr>
              <a:lnSpc>
                <a:spcPct val="90000"/>
              </a:lnSpc>
            </a:pPr>
            <a:r>
              <a:rPr lang="en-US" altLang="en-US" sz="2800" smtClean="0"/>
              <a:t>But </a:t>
            </a:r>
            <a:r>
              <a:rPr lang="en-US" altLang="en-US" sz="2800" smtClean="0">
                <a:sym typeface="Symbol" pitchFamily="18" charset="2"/>
              </a:rPr>
              <a:t></a:t>
            </a:r>
            <a:r>
              <a:rPr lang="en-US" altLang="en-US" sz="2800" baseline="30000" smtClean="0">
                <a:sym typeface="Symbol" pitchFamily="18" charset="2"/>
              </a:rPr>
              <a:t>l-1 </a:t>
            </a:r>
            <a:r>
              <a:rPr lang="en-US" altLang="en-US" sz="2800" smtClean="0">
                <a:sym typeface="Symbol" pitchFamily="18" charset="2"/>
              </a:rPr>
              <a:t>and</a:t>
            </a:r>
            <a:r>
              <a:rPr lang="en-US" altLang="en-US" sz="2800" baseline="30000" smtClean="0">
                <a:sym typeface="Symbol" pitchFamily="18" charset="2"/>
              </a:rPr>
              <a:t> </a:t>
            </a:r>
            <a:r>
              <a:rPr lang="en-US" altLang="en-US" sz="2800" smtClean="0">
                <a:sym typeface="Symbol" pitchFamily="18" charset="2"/>
              </a:rPr>
              <a:t></a:t>
            </a:r>
            <a:r>
              <a:rPr lang="en-US" altLang="en-US" sz="2800" baseline="30000" smtClean="0">
                <a:sym typeface="Symbol" pitchFamily="18" charset="2"/>
              </a:rPr>
              <a:t>l</a:t>
            </a:r>
            <a:r>
              <a:rPr lang="en-US" altLang="en-US" sz="2800" smtClean="0"/>
              <a:t> differ after round k+1 only in the state of one process, j</a:t>
            </a:r>
            <a:r>
              <a:rPr lang="en-US" altLang="en-US" sz="2800" baseline="-25000" smtClean="0"/>
              <a:t>l</a:t>
            </a:r>
            <a:r>
              <a:rPr lang="en-US" altLang="en-US" sz="2800" smtClean="0"/>
              <a:t>.</a:t>
            </a:r>
          </a:p>
          <a:p>
            <a:pPr>
              <a:lnSpc>
                <a:spcPct val="90000"/>
              </a:lnSpc>
            </a:pPr>
            <a:r>
              <a:rPr lang="en-US" altLang="en-US" sz="2800" smtClean="0"/>
              <a:t>We can extend both </a:t>
            </a:r>
            <a:r>
              <a:rPr lang="en-US" altLang="en-US" sz="2800" smtClean="0">
                <a:sym typeface="Symbol" pitchFamily="18" charset="2"/>
              </a:rPr>
              <a:t></a:t>
            </a:r>
            <a:r>
              <a:rPr lang="en-US" altLang="en-US" sz="2800" baseline="30000" smtClean="0">
                <a:sym typeface="Symbol" pitchFamily="18" charset="2"/>
              </a:rPr>
              <a:t>l-1 </a:t>
            </a:r>
            <a:r>
              <a:rPr lang="en-US" altLang="en-US" sz="2800" smtClean="0">
                <a:sym typeface="Symbol" pitchFamily="18" charset="2"/>
              </a:rPr>
              <a:t>and</a:t>
            </a:r>
            <a:r>
              <a:rPr lang="en-US" altLang="en-US" sz="2800" baseline="30000" smtClean="0">
                <a:sym typeface="Symbol" pitchFamily="18" charset="2"/>
              </a:rPr>
              <a:t> </a:t>
            </a:r>
            <a:r>
              <a:rPr lang="en-US" altLang="en-US" sz="2800" smtClean="0">
                <a:sym typeface="Symbol" pitchFamily="18" charset="2"/>
              </a:rPr>
              <a:t></a:t>
            </a:r>
            <a:r>
              <a:rPr lang="en-US" altLang="en-US" sz="2800" baseline="30000" smtClean="0">
                <a:sym typeface="Symbol" pitchFamily="18" charset="2"/>
              </a:rPr>
              <a:t>l </a:t>
            </a:r>
            <a:r>
              <a:rPr lang="en-US" altLang="en-US" sz="2800" smtClean="0">
                <a:sym typeface="Symbol" pitchFamily="18" charset="2"/>
              </a:rPr>
              <a:t>by simply failing</a:t>
            </a:r>
            <a:r>
              <a:rPr lang="en-US" altLang="en-US" sz="2800" baseline="30000" smtClean="0">
                <a:sym typeface="Symbol" pitchFamily="18" charset="2"/>
              </a:rPr>
              <a:t> </a:t>
            </a:r>
            <a:r>
              <a:rPr lang="en-US" altLang="en-US" sz="2800" smtClean="0"/>
              <a:t>j</a:t>
            </a:r>
            <a:r>
              <a:rPr lang="en-US" altLang="en-US" sz="2800" baseline="-25000" smtClean="0"/>
              <a:t>l </a:t>
            </a:r>
            <a:r>
              <a:rPr lang="en-US" altLang="en-US" sz="2800" smtClean="0"/>
              <a:t>at beginning of round k+2.</a:t>
            </a:r>
          </a:p>
          <a:p>
            <a:pPr lvl="1">
              <a:lnSpc>
                <a:spcPct val="90000"/>
              </a:lnSpc>
            </a:pPr>
            <a:r>
              <a:rPr lang="en-US" altLang="en-US" sz="2400" smtClean="0"/>
              <a:t>There is actually a round k+2 because we’ve assumed k &lt; f-1, so k+2 </a:t>
            </a:r>
            <a:r>
              <a:rPr lang="en-US" altLang="en-US" sz="2400" smtClean="0">
                <a:sym typeface="Symbol" pitchFamily="18" charset="2"/>
              </a:rPr>
              <a:t> f.  </a:t>
            </a:r>
          </a:p>
          <a:p>
            <a:pPr>
              <a:lnSpc>
                <a:spcPct val="90000"/>
              </a:lnSpc>
            </a:pPr>
            <a:r>
              <a:rPr lang="en-US" altLang="en-US" sz="2800" smtClean="0"/>
              <a:t>And no one left alive can tell the difference!</a:t>
            </a:r>
          </a:p>
          <a:p>
            <a:pPr>
              <a:lnSpc>
                <a:spcPct val="90000"/>
              </a:lnSpc>
            </a:pPr>
            <a:r>
              <a:rPr lang="en-US" altLang="en-US" sz="2800" smtClean="0"/>
              <a:t>Contradiction for Case 1.</a:t>
            </a:r>
          </a:p>
        </p:txBody>
      </p:sp>
    </p:spTree>
    <p:extLst>
      <p:ext uri="{BB962C8B-B14F-4D97-AF65-F5344CB8AC3E}">
        <p14:creationId xmlns:p14="http://schemas.microsoft.com/office/powerpoint/2010/main" val="1053157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2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192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0"/>
            <a:ext cx="8229600" cy="1143000"/>
          </a:xfrm>
        </p:spPr>
        <p:txBody>
          <a:bodyPr/>
          <a:lstStyle/>
          <a:p>
            <a:r>
              <a:rPr lang="en-US" altLang="en-US" smtClean="0"/>
              <a:t>Case 2:  Every </a:t>
            </a:r>
            <a:r>
              <a:rPr lang="en-US" altLang="en-US" smtClean="0">
                <a:sym typeface="Symbol" pitchFamily="18" charset="2"/>
              </a:rPr>
              <a:t></a:t>
            </a:r>
            <a:r>
              <a:rPr lang="en-US" altLang="en-US" baseline="30000" smtClean="0">
                <a:sym typeface="Symbol" pitchFamily="18" charset="2"/>
              </a:rPr>
              <a:t>l</a:t>
            </a:r>
            <a:r>
              <a:rPr lang="en-US" altLang="en-US" smtClean="0">
                <a:sym typeface="Symbol" pitchFamily="18" charset="2"/>
              </a:rPr>
              <a:t> </a:t>
            </a:r>
            <a:r>
              <a:rPr lang="en-US" altLang="en-US" smtClean="0"/>
              <a:t>is 0-valent </a:t>
            </a:r>
          </a:p>
        </p:txBody>
      </p:sp>
      <p:sp>
        <p:nvSpPr>
          <p:cNvPr id="57347" name="Rectangle 3"/>
          <p:cNvSpPr>
            <a:spLocks noGrp="1" noChangeArrowheads="1"/>
          </p:cNvSpPr>
          <p:nvPr>
            <p:ph type="body" idx="1"/>
          </p:nvPr>
        </p:nvSpPr>
        <p:spPr>
          <a:xfrm>
            <a:off x="228600" y="1219200"/>
            <a:ext cx="8534400" cy="5257800"/>
          </a:xfrm>
        </p:spPr>
        <p:txBody>
          <a:bodyPr/>
          <a:lstStyle/>
          <a:p>
            <a:pPr>
              <a:lnSpc>
                <a:spcPct val="80000"/>
              </a:lnSpc>
            </a:pPr>
            <a:r>
              <a:rPr lang="en-US" altLang="en-US" sz="2800" smtClean="0"/>
              <a:t>Then compare:</a:t>
            </a:r>
          </a:p>
          <a:p>
            <a:pPr lvl="1">
              <a:lnSpc>
                <a:spcPct val="80000"/>
              </a:lnSpc>
            </a:pPr>
            <a:r>
              <a:rPr lang="en-US" altLang="en-US" sz="2400" smtClean="0">
                <a:sym typeface="Symbol" pitchFamily="18" charset="2"/>
              </a:rPr>
              <a:t></a:t>
            </a:r>
            <a:r>
              <a:rPr lang="en-US" altLang="en-US" sz="2400" baseline="30000" smtClean="0">
                <a:sym typeface="Symbol" pitchFamily="18" charset="2"/>
              </a:rPr>
              <a:t>m</a:t>
            </a:r>
            <a:r>
              <a:rPr lang="en-US" altLang="en-US" sz="2400" smtClean="0">
                <a:sym typeface="Symbol" pitchFamily="18" charset="2"/>
              </a:rPr>
              <a:t>, in which i sends all its round k+1 messages and then fails, with </a:t>
            </a:r>
          </a:p>
          <a:p>
            <a:pPr lvl="1">
              <a:lnSpc>
                <a:spcPct val="80000"/>
              </a:lnSpc>
            </a:pPr>
            <a:r>
              <a:rPr lang="en-US" altLang="en-US" sz="2400" smtClean="0">
                <a:sym typeface="Symbol" pitchFamily="18" charset="2"/>
              </a:rPr>
              <a:t>* , in which i sends all its round k+1 messages and does not fail.</a:t>
            </a:r>
          </a:p>
          <a:p>
            <a:pPr>
              <a:lnSpc>
                <a:spcPct val="80000"/>
              </a:lnSpc>
            </a:pPr>
            <a:r>
              <a:rPr lang="en-US" altLang="en-US" sz="2800" smtClean="0">
                <a:sym typeface="Symbol" pitchFamily="18" charset="2"/>
              </a:rPr>
              <a:t>No other differences, since only i fails at round k+1 in </a:t>
            </a:r>
            <a:r>
              <a:rPr lang="en-US" altLang="en-US" sz="2800" baseline="30000" smtClean="0">
                <a:sym typeface="Symbol" pitchFamily="18" charset="2"/>
              </a:rPr>
              <a:t>m</a:t>
            </a:r>
            <a:r>
              <a:rPr lang="en-US" altLang="en-US" sz="2800" smtClean="0">
                <a:sym typeface="Symbol" pitchFamily="18" charset="2"/>
              </a:rPr>
              <a:t>.</a:t>
            </a:r>
          </a:p>
          <a:p>
            <a:pPr>
              <a:lnSpc>
                <a:spcPct val="80000"/>
              </a:lnSpc>
            </a:pPr>
            <a:r>
              <a:rPr lang="en-US" altLang="en-US" sz="2800" smtClean="0">
                <a:sym typeface="Symbol" pitchFamily="18" charset="2"/>
              </a:rPr>
              <a:t></a:t>
            </a:r>
            <a:r>
              <a:rPr lang="en-US" altLang="en-US" sz="2800" baseline="30000" smtClean="0">
                <a:sym typeface="Symbol" pitchFamily="18" charset="2"/>
              </a:rPr>
              <a:t>m</a:t>
            </a:r>
            <a:r>
              <a:rPr lang="en-US" altLang="en-US" sz="2800" smtClean="0">
                <a:sym typeface="Symbol" pitchFamily="18" charset="2"/>
              </a:rPr>
              <a:t> is 0-valent and * is 1-valent.</a:t>
            </a:r>
          </a:p>
          <a:p>
            <a:pPr>
              <a:lnSpc>
                <a:spcPct val="80000"/>
              </a:lnSpc>
            </a:pPr>
            <a:r>
              <a:rPr lang="en-US" altLang="en-US" sz="2800" smtClean="0">
                <a:sym typeface="Symbol" pitchFamily="18" charset="2"/>
              </a:rPr>
              <a:t>Extend to full f-round executions:</a:t>
            </a:r>
          </a:p>
          <a:p>
            <a:pPr lvl="1">
              <a:lnSpc>
                <a:spcPct val="80000"/>
              </a:lnSpc>
            </a:pPr>
            <a:r>
              <a:rPr lang="en-US" altLang="en-US" sz="2400" smtClean="0">
                <a:sym typeface="Symbol" pitchFamily="18" charset="2"/>
              </a:rPr>
              <a:t></a:t>
            </a:r>
            <a:r>
              <a:rPr lang="en-US" altLang="en-US" sz="2400" baseline="30000" smtClean="0">
                <a:sym typeface="Symbol" pitchFamily="18" charset="2"/>
              </a:rPr>
              <a:t>m</a:t>
            </a:r>
            <a:r>
              <a:rPr lang="en-US" altLang="en-US" sz="2400" smtClean="0">
                <a:sym typeface="Symbol" pitchFamily="18" charset="2"/>
              </a:rPr>
              <a:t>, by allowing no further failures,</a:t>
            </a:r>
          </a:p>
          <a:p>
            <a:pPr lvl="1">
              <a:lnSpc>
                <a:spcPct val="80000"/>
              </a:lnSpc>
            </a:pPr>
            <a:r>
              <a:rPr lang="en-US" altLang="en-US" sz="2400" smtClean="0">
                <a:sym typeface="Symbol" pitchFamily="18" charset="2"/>
              </a:rPr>
              <a:t>*, by failing i right after round k+1 and then allowing no further failures.</a:t>
            </a:r>
          </a:p>
          <a:p>
            <a:pPr>
              <a:lnSpc>
                <a:spcPct val="80000"/>
              </a:lnSpc>
            </a:pPr>
            <a:r>
              <a:rPr lang="en-US" altLang="en-US" sz="2800" smtClean="0">
                <a:sym typeface="Symbol" pitchFamily="18" charset="2"/>
              </a:rPr>
              <a:t>No one can tell the difference.</a:t>
            </a:r>
          </a:p>
          <a:p>
            <a:pPr>
              <a:lnSpc>
                <a:spcPct val="80000"/>
              </a:lnSpc>
            </a:pPr>
            <a:r>
              <a:rPr lang="en-US" altLang="en-US" sz="2800" smtClean="0">
                <a:sym typeface="Symbol" pitchFamily="18" charset="2"/>
              </a:rPr>
              <a:t>Contradiction for Case 2.</a:t>
            </a:r>
          </a:p>
        </p:txBody>
      </p:sp>
    </p:spTree>
    <p:extLst>
      <p:ext uri="{BB962C8B-B14F-4D97-AF65-F5344CB8AC3E}">
        <p14:creationId xmlns:p14="http://schemas.microsoft.com/office/powerpoint/2010/main" val="2571053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smtClean="0"/>
              <a:t>Bivalence through f-1 rounds</a:t>
            </a:r>
          </a:p>
        </p:txBody>
      </p:sp>
      <p:sp>
        <p:nvSpPr>
          <p:cNvPr id="58371" name="Rectangle 3"/>
          <p:cNvSpPr>
            <a:spLocks noGrp="1" noChangeArrowheads="1"/>
          </p:cNvSpPr>
          <p:nvPr>
            <p:ph type="body" idx="1"/>
          </p:nvPr>
        </p:nvSpPr>
        <p:spPr/>
        <p:txBody>
          <a:bodyPr/>
          <a:lstStyle/>
          <a:p>
            <a:r>
              <a:rPr lang="en-US" altLang="en-US" smtClean="0"/>
              <a:t>So we’ve proved, so far:</a:t>
            </a:r>
          </a:p>
          <a:p>
            <a:r>
              <a:rPr lang="en-US" altLang="en-US" smtClean="0">
                <a:solidFill>
                  <a:srgbClr val="990033"/>
                </a:solidFill>
              </a:rPr>
              <a:t>Lemma 2:</a:t>
            </a:r>
            <a:r>
              <a:rPr lang="en-US" altLang="en-US" smtClean="0"/>
              <a:t>  For every k, 0 </a:t>
            </a:r>
            <a:r>
              <a:rPr lang="en-US" altLang="en-US" smtClean="0">
                <a:sym typeface="Symbol" pitchFamily="18" charset="2"/>
              </a:rPr>
              <a:t> k  f-1, there is a bivalent k-round execution.</a:t>
            </a:r>
          </a:p>
          <a:p>
            <a:endParaRPr lang="en-US" altLang="en-US" smtClean="0"/>
          </a:p>
        </p:txBody>
      </p:sp>
    </p:spTree>
    <p:extLst>
      <p:ext uri="{BB962C8B-B14F-4D97-AF65-F5344CB8AC3E}">
        <p14:creationId xmlns:p14="http://schemas.microsoft.com/office/powerpoint/2010/main" val="550398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smtClean="0"/>
              <a:t>Disagreement after f rounds</a:t>
            </a:r>
          </a:p>
        </p:txBody>
      </p:sp>
      <p:sp>
        <p:nvSpPr>
          <p:cNvPr id="59395" name="Rectangle 3"/>
          <p:cNvSpPr>
            <a:spLocks noGrp="1" noChangeArrowheads="1"/>
          </p:cNvSpPr>
          <p:nvPr>
            <p:ph type="body" idx="1"/>
          </p:nvPr>
        </p:nvSpPr>
        <p:spPr>
          <a:xfrm>
            <a:off x="457200" y="1600200"/>
            <a:ext cx="8229600" cy="1828800"/>
          </a:xfrm>
        </p:spPr>
        <p:txBody>
          <a:bodyPr/>
          <a:lstStyle/>
          <a:p>
            <a:pPr>
              <a:lnSpc>
                <a:spcPct val="90000"/>
              </a:lnSpc>
            </a:pPr>
            <a:r>
              <a:rPr lang="en-US" altLang="en-US" sz="2400" smtClean="0">
                <a:solidFill>
                  <a:srgbClr val="990033"/>
                </a:solidFill>
              </a:rPr>
              <a:t>Lemma 3:</a:t>
            </a:r>
            <a:r>
              <a:rPr lang="en-US" altLang="en-US" sz="2400" smtClean="0"/>
              <a:t>  There is an f-round execution in which two nonfaulty processes decide differently.</a:t>
            </a:r>
          </a:p>
          <a:p>
            <a:pPr>
              <a:lnSpc>
                <a:spcPct val="90000"/>
              </a:lnSpc>
            </a:pPr>
            <a:r>
              <a:rPr lang="en-US" altLang="en-US" sz="2400" smtClean="0">
                <a:solidFill>
                  <a:srgbClr val="990033"/>
                </a:solidFill>
              </a:rPr>
              <a:t>Proof:</a:t>
            </a:r>
          </a:p>
        </p:txBody>
      </p:sp>
      <p:grpSp>
        <p:nvGrpSpPr>
          <p:cNvPr id="84996" name="Group 4"/>
          <p:cNvGrpSpPr>
            <a:grpSpLocks/>
          </p:cNvGrpSpPr>
          <p:nvPr/>
        </p:nvGrpSpPr>
        <p:grpSpPr bwMode="auto">
          <a:xfrm>
            <a:off x="6807200" y="3657600"/>
            <a:ext cx="2336800" cy="2500313"/>
            <a:chOff x="4320" y="2304"/>
            <a:chExt cx="1472" cy="1575"/>
          </a:xfrm>
        </p:grpSpPr>
        <p:sp>
          <p:nvSpPr>
            <p:cNvPr id="59398" name="Line 5"/>
            <p:cNvSpPr>
              <a:spLocks noChangeShapeType="1"/>
            </p:cNvSpPr>
            <p:nvPr/>
          </p:nvSpPr>
          <p:spPr bwMode="auto">
            <a:xfrm>
              <a:off x="5088" y="2304"/>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399" name="Line 6"/>
            <p:cNvSpPr>
              <a:spLocks noChangeShapeType="1"/>
            </p:cNvSpPr>
            <p:nvPr/>
          </p:nvSpPr>
          <p:spPr bwMode="auto">
            <a:xfrm>
              <a:off x="5088" y="2976"/>
              <a:ext cx="288"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00" name="Line 7"/>
            <p:cNvSpPr>
              <a:spLocks noChangeShapeType="1"/>
            </p:cNvSpPr>
            <p:nvPr/>
          </p:nvSpPr>
          <p:spPr bwMode="auto">
            <a:xfrm flipH="1">
              <a:off x="4800" y="2976"/>
              <a:ext cx="288"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01" name="Text Box 8"/>
            <p:cNvSpPr txBox="1">
              <a:spLocks noChangeArrowheads="1"/>
            </p:cNvSpPr>
            <p:nvPr/>
          </p:nvSpPr>
          <p:spPr bwMode="auto">
            <a:xfrm>
              <a:off x="5040" y="2496"/>
              <a:ext cx="2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ym typeface="Symbol" pitchFamily="18" charset="2"/>
                </a:rPr>
                <a:t></a:t>
              </a:r>
            </a:p>
          </p:txBody>
        </p:sp>
        <p:sp>
          <p:nvSpPr>
            <p:cNvPr id="59402" name="Text Box 9"/>
            <p:cNvSpPr txBox="1">
              <a:spLocks noChangeArrowheads="1"/>
            </p:cNvSpPr>
            <p:nvPr/>
          </p:nvSpPr>
          <p:spPr bwMode="auto">
            <a:xfrm>
              <a:off x="4512" y="2976"/>
              <a:ext cx="2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ym typeface="Symbol" pitchFamily="18" charset="2"/>
                </a:rPr>
                <a:t>*</a:t>
              </a:r>
            </a:p>
          </p:txBody>
        </p:sp>
        <p:sp>
          <p:nvSpPr>
            <p:cNvPr id="59403" name="Text Box 10"/>
            <p:cNvSpPr txBox="1">
              <a:spLocks noChangeArrowheads="1"/>
            </p:cNvSpPr>
            <p:nvPr/>
          </p:nvSpPr>
          <p:spPr bwMode="auto">
            <a:xfrm>
              <a:off x="5500" y="2976"/>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ym typeface="Symbol" pitchFamily="18" charset="2"/>
                </a:rPr>
                <a:t></a:t>
              </a:r>
              <a:r>
                <a:rPr lang="en-US" altLang="en-US" sz="1800" baseline="30000">
                  <a:sym typeface="Symbol" pitchFamily="18" charset="2"/>
                </a:rPr>
                <a:t>0</a:t>
              </a:r>
            </a:p>
          </p:txBody>
        </p:sp>
        <p:sp>
          <p:nvSpPr>
            <p:cNvPr id="59404" name="AutoShape 11"/>
            <p:cNvSpPr>
              <a:spLocks/>
            </p:cNvSpPr>
            <p:nvPr/>
          </p:nvSpPr>
          <p:spPr bwMode="auto">
            <a:xfrm rot="812783">
              <a:off x="4802" y="2304"/>
              <a:ext cx="48" cy="1248"/>
            </a:xfrm>
            <a:prstGeom prst="leftBrace">
              <a:avLst>
                <a:gd name="adj1" fmla="val 216667"/>
                <a:gd name="adj2" fmla="val 64167"/>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59405" name="AutoShape 12"/>
            <p:cNvSpPr>
              <a:spLocks/>
            </p:cNvSpPr>
            <p:nvPr/>
          </p:nvSpPr>
          <p:spPr bwMode="auto">
            <a:xfrm rot="20771382" flipH="1">
              <a:off x="5328" y="2304"/>
              <a:ext cx="48" cy="1248"/>
            </a:xfrm>
            <a:prstGeom prst="leftBrace">
              <a:avLst>
                <a:gd name="adj1" fmla="val 216667"/>
                <a:gd name="adj2" fmla="val 64167"/>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59406" name="Text Box 13"/>
            <p:cNvSpPr txBox="1">
              <a:spLocks noChangeArrowheads="1"/>
            </p:cNvSpPr>
            <p:nvPr/>
          </p:nvSpPr>
          <p:spPr bwMode="auto">
            <a:xfrm>
              <a:off x="4704" y="3264"/>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t>   round f</a:t>
              </a:r>
            </a:p>
          </p:txBody>
        </p:sp>
        <p:sp>
          <p:nvSpPr>
            <p:cNvPr id="59407" name="Text Box 14"/>
            <p:cNvSpPr txBox="1">
              <a:spLocks noChangeArrowheads="1"/>
            </p:cNvSpPr>
            <p:nvPr/>
          </p:nvSpPr>
          <p:spPr bwMode="auto">
            <a:xfrm>
              <a:off x="4320" y="3648"/>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chemeClr val="accent2"/>
                  </a:solidFill>
                </a:rPr>
                <a:t> decide 1</a:t>
              </a:r>
            </a:p>
          </p:txBody>
        </p:sp>
        <p:sp>
          <p:nvSpPr>
            <p:cNvPr id="59408" name="Text Box 15"/>
            <p:cNvSpPr txBox="1">
              <a:spLocks noChangeArrowheads="1"/>
            </p:cNvSpPr>
            <p:nvPr/>
          </p:nvSpPr>
          <p:spPr bwMode="auto">
            <a:xfrm>
              <a:off x="5132" y="3648"/>
              <a:ext cx="6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chemeClr val="accent2"/>
                  </a:solidFill>
                </a:rPr>
                <a:t>decide 0</a:t>
              </a:r>
            </a:p>
          </p:txBody>
        </p:sp>
      </p:grpSp>
      <p:sp>
        <p:nvSpPr>
          <p:cNvPr id="85008" name="Rectangle 16"/>
          <p:cNvSpPr>
            <a:spLocks noChangeArrowheads="1"/>
          </p:cNvSpPr>
          <p:nvPr/>
        </p:nvSpPr>
        <p:spPr bwMode="auto">
          <a:xfrm>
            <a:off x="381000" y="2819400"/>
            <a:ext cx="6426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eaLnBrk="1" hangingPunct="1">
              <a:lnSpc>
                <a:spcPct val="80000"/>
              </a:lnSpc>
            </a:pPr>
            <a:r>
              <a:rPr lang="en-US" altLang="en-US" sz="2000"/>
              <a:t>Use Lemma 2 to get a bivalent (f-1)-round execution </a:t>
            </a:r>
            <a:r>
              <a:rPr lang="en-US" altLang="en-US" sz="2000">
                <a:sym typeface="Symbol" pitchFamily="18" charset="2"/>
              </a:rPr>
              <a:t> with  f-1 failures.</a:t>
            </a:r>
          </a:p>
          <a:p>
            <a:pPr lvl="1" eaLnBrk="1" hangingPunct="1">
              <a:lnSpc>
                <a:spcPct val="80000"/>
              </a:lnSpc>
            </a:pPr>
            <a:r>
              <a:rPr lang="en-US" altLang="en-US" sz="2000">
                <a:sym typeface="Symbol" pitchFamily="18" charset="2"/>
              </a:rPr>
              <a:t>In every 1-round extension of , everyone who hasn’t failed must decide (and agree).</a:t>
            </a:r>
          </a:p>
          <a:p>
            <a:pPr lvl="1" eaLnBrk="1" hangingPunct="1">
              <a:lnSpc>
                <a:spcPct val="80000"/>
              </a:lnSpc>
            </a:pPr>
            <a:r>
              <a:rPr lang="en-US" altLang="en-US" sz="2000">
                <a:sym typeface="Symbol" pitchFamily="18" charset="2"/>
              </a:rPr>
              <a:t>Let * be the 1-round extension of  in which no new failures occur in round f.</a:t>
            </a:r>
          </a:p>
          <a:p>
            <a:pPr lvl="1" eaLnBrk="1" hangingPunct="1">
              <a:lnSpc>
                <a:spcPct val="80000"/>
              </a:lnSpc>
            </a:pPr>
            <a:r>
              <a:rPr lang="en-US" altLang="en-US" sz="2000">
                <a:sym typeface="Symbol" pitchFamily="18" charset="2"/>
              </a:rPr>
              <a:t>Everyone who is still alive decides after *, and they must decide the same thing.  WLOG, say they decide 1.</a:t>
            </a:r>
          </a:p>
          <a:p>
            <a:pPr lvl="1" eaLnBrk="1" hangingPunct="1">
              <a:lnSpc>
                <a:spcPct val="80000"/>
              </a:lnSpc>
            </a:pPr>
            <a:r>
              <a:rPr lang="en-US" altLang="en-US" sz="2000">
                <a:sym typeface="Symbol" pitchFamily="18" charset="2"/>
              </a:rPr>
              <a:t>Since  is bivalent, there must be another 1-round extension of , say </a:t>
            </a:r>
            <a:r>
              <a:rPr lang="en-US" altLang="en-US" sz="2000" baseline="30000">
                <a:sym typeface="Symbol" pitchFamily="18" charset="2"/>
              </a:rPr>
              <a:t>0</a:t>
            </a:r>
            <a:r>
              <a:rPr lang="en-US" altLang="en-US" sz="2000">
                <a:sym typeface="Symbol" pitchFamily="18" charset="2"/>
              </a:rPr>
              <a:t>, in which some nonfaulty process (and so, all nonfaulty processes) decide 0.</a:t>
            </a:r>
          </a:p>
        </p:txBody>
      </p:sp>
    </p:spTree>
    <p:extLst>
      <p:ext uri="{BB962C8B-B14F-4D97-AF65-F5344CB8AC3E}">
        <p14:creationId xmlns:p14="http://schemas.microsoft.com/office/powerpoint/2010/main" val="429084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0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00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500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5008">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5008">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84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smtClean="0"/>
              <a:t>Disagreement after f rounds</a:t>
            </a:r>
          </a:p>
        </p:txBody>
      </p:sp>
      <p:sp>
        <p:nvSpPr>
          <p:cNvPr id="86019" name="Rectangle 3"/>
          <p:cNvSpPr>
            <a:spLocks noGrp="1" noChangeArrowheads="1"/>
          </p:cNvSpPr>
          <p:nvPr>
            <p:ph type="body" idx="1"/>
          </p:nvPr>
        </p:nvSpPr>
        <p:spPr>
          <a:xfrm>
            <a:off x="304800" y="1600200"/>
            <a:ext cx="6629400" cy="1600200"/>
          </a:xfrm>
        </p:spPr>
        <p:txBody>
          <a:bodyPr/>
          <a:lstStyle/>
          <a:p>
            <a:pPr>
              <a:lnSpc>
                <a:spcPct val="80000"/>
              </a:lnSpc>
            </a:pPr>
            <a:r>
              <a:rPr lang="en-US" altLang="en-US" sz="2000" smtClean="0"/>
              <a:t>In </a:t>
            </a:r>
            <a:r>
              <a:rPr lang="en-US" altLang="en-US" sz="2000" smtClean="0">
                <a:sym typeface="Symbol" pitchFamily="18" charset="2"/>
              </a:rPr>
              <a:t></a:t>
            </a:r>
            <a:r>
              <a:rPr lang="en-US" altLang="en-US" sz="2000" baseline="30000" smtClean="0">
                <a:sym typeface="Symbol" pitchFamily="18" charset="2"/>
              </a:rPr>
              <a:t>0</a:t>
            </a:r>
            <a:r>
              <a:rPr lang="en-US" altLang="en-US" sz="2000" smtClean="0">
                <a:sym typeface="Symbol" pitchFamily="18" charset="2"/>
              </a:rPr>
              <a:t>,</a:t>
            </a:r>
            <a:r>
              <a:rPr lang="en-US" altLang="en-US" sz="2000" baseline="30000" smtClean="0">
                <a:sym typeface="Symbol" pitchFamily="18" charset="2"/>
              </a:rPr>
              <a:t> </a:t>
            </a:r>
            <a:r>
              <a:rPr lang="en-US" altLang="en-US" sz="2000" smtClean="0">
                <a:sym typeface="Symbol" pitchFamily="18" charset="2"/>
              </a:rPr>
              <a:t>some single process i fails in round f.</a:t>
            </a:r>
          </a:p>
          <a:p>
            <a:pPr>
              <a:lnSpc>
                <a:spcPct val="80000"/>
              </a:lnSpc>
            </a:pPr>
            <a:r>
              <a:rPr lang="en-US" altLang="en-US" sz="2000" smtClean="0">
                <a:sym typeface="Symbol" pitchFamily="18" charset="2"/>
              </a:rPr>
              <a:t>Let j, k be two nonfaulty processes.</a:t>
            </a:r>
          </a:p>
          <a:p>
            <a:pPr>
              <a:lnSpc>
                <a:spcPct val="80000"/>
              </a:lnSpc>
            </a:pPr>
            <a:r>
              <a:rPr lang="en-US" altLang="en-US" sz="2000" smtClean="0">
                <a:sym typeface="Symbol" pitchFamily="18" charset="2"/>
              </a:rPr>
              <a:t>Define a chain of three f-round executions,  </a:t>
            </a:r>
            <a:r>
              <a:rPr lang="en-US" altLang="en-US" sz="2000" baseline="30000" smtClean="0">
                <a:sym typeface="Symbol" pitchFamily="18" charset="2"/>
              </a:rPr>
              <a:t>0</a:t>
            </a:r>
            <a:r>
              <a:rPr lang="en-US" altLang="en-US" sz="2000" smtClean="0">
                <a:sym typeface="Symbol" pitchFamily="18" charset="2"/>
              </a:rPr>
              <a:t>,</a:t>
            </a:r>
            <a:r>
              <a:rPr lang="en-US" altLang="en-US" sz="2000" baseline="30000" smtClean="0">
                <a:sym typeface="Symbol" pitchFamily="18" charset="2"/>
              </a:rPr>
              <a:t> </a:t>
            </a:r>
            <a:r>
              <a:rPr lang="en-US" altLang="en-US" sz="2000" smtClean="0">
                <a:sym typeface="Symbol" pitchFamily="18" charset="2"/>
              </a:rPr>
              <a:t></a:t>
            </a:r>
            <a:r>
              <a:rPr lang="en-US" altLang="en-US" sz="2000" baseline="30000" smtClean="0">
                <a:sym typeface="Symbol" pitchFamily="18" charset="2"/>
              </a:rPr>
              <a:t>1</a:t>
            </a:r>
            <a:r>
              <a:rPr lang="en-US" altLang="en-US" sz="2000" smtClean="0">
                <a:sym typeface="Symbol" pitchFamily="18" charset="2"/>
              </a:rPr>
              <a:t>, *, where </a:t>
            </a:r>
            <a:r>
              <a:rPr lang="en-US" altLang="en-US" sz="2000" baseline="30000" smtClean="0">
                <a:sym typeface="Symbol" pitchFamily="18" charset="2"/>
              </a:rPr>
              <a:t>1 </a:t>
            </a:r>
            <a:r>
              <a:rPr lang="en-US" altLang="en-US" sz="2000" smtClean="0">
                <a:sym typeface="Symbol" pitchFamily="18" charset="2"/>
              </a:rPr>
              <a:t>is identical to</a:t>
            </a:r>
            <a:r>
              <a:rPr lang="en-US" altLang="en-US" sz="2000" baseline="30000" smtClean="0">
                <a:sym typeface="Symbol" pitchFamily="18" charset="2"/>
              </a:rPr>
              <a:t> </a:t>
            </a:r>
            <a:r>
              <a:rPr lang="en-US" altLang="en-US" sz="2000" smtClean="0">
                <a:sym typeface="Symbol" pitchFamily="18" charset="2"/>
              </a:rPr>
              <a:t></a:t>
            </a:r>
            <a:r>
              <a:rPr lang="en-US" altLang="en-US" sz="2000" baseline="30000" smtClean="0">
                <a:sym typeface="Symbol" pitchFamily="18" charset="2"/>
              </a:rPr>
              <a:t>0 </a:t>
            </a:r>
            <a:r>
              <a:rPr lang="en-US" altLang="en-US" sz="2000" smtClean="0">
                <a:sym typeface="Symbol" pitchFamily="18" charset="2"/>
              </a:rPr>
              <a:t>except that i sends to j in </a:t>
            </a:r>
            <a:r>
              <a:rPr lang="en-US" altLang="en-US" sz="2000" baseline="30000" smtClean="0">
                <a:sym typeface="Symbol" pitchFamily="18" charset="2"/>
              </a:rPr>
              <a:t>1 </a:t>
            </a:r>
            <a:r>
              <a:rPr lang="en-US" altLang="en-US" sz="2000" smtClean="0">
                <a:sym typeface="Symbol" pitchFamily="18" charset="2"/>
              </a:rPr>
              <a:t>(it might not in</a:t>
            </a:r>
            <a:r>
              <a:rPr lang="en-US" altLang="en-US" sz="2000" baseline="30000" smtClean="0">
                <a:sym typeface="Symbol" pitchFamily="18" charset="2"/>
              </a:rPr>
              <a:t> </a:t>
            </a:r>
            <a:r>
              <a:rPr lang="en-US" altLang="en-US" sz="2000" smtClean="0">
                <a:sym typeface="Symbol" pitchFamily="18" charset="2"/>
              </a:rPr>
              <a:t></a:t>
            </a:r>
            <a:r>
              <a:rPr lang="en-US" altLang="en-US" sz="2000" baseline="30000" smtClean="0">
                <a:sym typeface="Symbol" pitchFamily="18" charset="2"/>
              </a:rPr>
              <a:t>0</a:t>
            </a:r>
            <a:r>
              <a:rPr lang="en-US" altLang="en-US" sz="2000" smtClean="0">
                <a:sym typeface="Symbol" pitchFamily="18" charset="2"/>
              </a:rPr>
              <a:t>).</a:t>
            </a:r>
          </a:p>
          <a:p>
            <a:pPr>
              <a:lnSpc>
                <a:spcPct val="80000"/>
              </a:lnSpc>
            </a:pPr>
            <a:endParaRPr lang="en-US" altLang="en-US" sz="2000" smtClean="0">
              <a:sym typeface="Symbol" pitchFamily="18" charset="2"/>
            </a:endParaRPr>
          </a:p>
        </p:txBody>
      </p:sp>
      <p:grpSp>
        <p:nvGrpSpPr>
          <p:cNvPr id="86020" name="Group 4"/>
          <p:cNvGrpSpPr>
            <a:grpSpLocks/>
          </p:cNvGrpSpPr>
          <p:nvPr/>
        </p:nvGrpSpPr>
        <p:grpSpPr bwMode="auto">
          <a:xfrm>
            <a:off x="6553200" y="1905000"/>
            <a:ext cx="2336800" cy="2500313"/>
            <a:chOff x="4320" y="2304"/>
            <a:chExt cx="1472" cy="1575"/>
          </a:xfrm>
        </p:grpSpPr>
        <p:sp>
          <p:nvSpPr>
            <p:cNvPr id="60422" name="Line 5"/>
            <p:cNvSpPr>
              <a:spLocks noChangeShapeType="1"/>
            </p:cNvSpPr>
            <p:nvPr/>
          </p:nvSpPr>
          <p:spPr bwMode="auto">
            <a:xfrm>
              <a:off x="5088" y="2304"/>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3" name="Line 6"/>
            <p:cNvSpPr>
              <a:spLocks noChangeShapeType="1"/>
            </p:cNvSpPr>
            <p:nvPr/>
          </p:nvSpPr>
          <p:spPr bwMode="auto">
            <a:xfrm>
              <a:off x="5088" y="2976"/>
              <a:ext cx="288"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4" name="Line 7"/>
            <p:cNvSpPr>
              <a:spLocks noChangeShapeType="1"/>
            </p:cNvSpPr>
            <p:nvPr/>
          </p:nvSpPr>
          <p:spPr bwMode="auto">
            <a:xfrm flipH="1">
              <a:off x="4800" y="2976"/>
              <a:ext cx="288"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5" name="Text Box 8"/>
            <p:cNvSpPr txBox="1">
              <a:spLocks noChangeArrowheads="1"/>
            </p:cNvSpPr>
            <p:nvPr/>
          </p:nvSpPr>
          <p:spPr bwMode="auto">
            <a:xfrm>
              <a:off x="5040" y="2496"/>
              <a:ext cx="2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ym typeface="Symbol" pitchFamily="18" charset="2"/>
                </a:rPr>
                <a:t></a:t>
              </a:r>
            </a:p>
          </p:txBody>
        </p:sp>
        <p:sp>
          <p:nvSpPr>
            <p:cNvPr id="60426" name="Text Box 9"/>
            <p:cNvSpPr txBox="1">
              <a:spLocks noChangeArrowheads="1"/>
            </p:cNvSpPr>
            <p:nvPr/>
          </p:nvSpPr>
          <p:spPr bwMode="auto">
            <a:xfrm>
              <a:off x="4512" y="2976"/>
              <a:ext cx="2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ym typeface="Symbol" pitchFamily="18" charset="2"/>
                </a:rPr>
                <a:t>*</a:t>
              </a:r>
            </a:p>
          </p:txBody>
        </p:sp>
        <p:sp>
          <p:nvSpPr>
            <p:cNvPr id="60427" name="Text Box 10"/>
            <p:cNvSpPr txBox="1">
              <a:spLocks noChangeArrowheads="1"/>
            </p:cNvSpPr>
            <p:nvPr/>
          </p:nvSpPr>
          <p:spPr bwMode="auto">
            <a:xfrm>
              <a:off x="5500" y="2976"/>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ym typeface="Symbol" pitchFamily="18" charset="2"/>
                </a:rPr>
                <a:t></a:t>
              </a:r>
              <a:r>
                <a:rPr lang="en-US" altLang="en-US" sz="1800" baseline="30000">
                  <a:sym typeface="Symbol" pitchFamily="18" charset="2"/>
                </a:rPr>
                <a:t>0</a:t>
              </a:r>
            </a:p>
          </p:txBody>
        </p:sp>
        <p:sp>
          <p:nvSpPr>
            <p:cNvPr id="60428" name="AutoShape 11"/>
            <p:cNvSpPr>
              <a:spLocks/>
            </p:cNvSpPr>
            <p:nvPr/>
          </p:nvSpPr>
          <p:spPr bwMode="auto">
            <a:xfrm rot="812783">
              <a:off x="4802" y="2304"/>
              <a:ext cx="48" cy="1248"/>
            </a:xfrm>
            <a:prstGeom prst="leftBrace">
              <a:avLst>
                <a:gd name="adj1" fmla="val 216667"/>
                <a:gd name="adj2" fmla="val 64167"/>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60429" name="AutoShape 12"/>
            <p:cNvSpPr>
              <a:spLocks/>
            </p:cNvSpPr>
            <p:nvPr/>
          </p:nvSpPr>
          <p:spPr bwMode="auto">
            <a:xfrm rot="20771382" flipH="1">
              <a:off x="5328" y="2304"/>
              <a:ext cx="48" cy="1248"/>
            </a:xfrm>
            <a:prstGeom prst="leftBrace">
              <a:avLst>
                <a:gd name="adj1" fmla="val 216667"/>
                <a:gd name="adj2" fmla="val 64167"/>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60430" name="Text Box 13"/>
            <p:cNvSpPr txBox="1">
              <a:spLocks noChangeArrowheads="1"/>
            </p:cNvSpPr>
            <p:nvPr/>
          </p:nvSpPr>
          <p:spPr bwMode="auto">
            <a:xfrm>
              <a:off x="4704" y="3264"/>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t>   round f</a:t>
              </a:r>
            </a:p>
          </p:txBody>
        </p:sp>
        <p:sp>
          <p:nvSpPr>
            <p:cNvPr id="60431" name="Text Box 14"/>
            <p:cNvSpPr txBox="1">
              <a:spLocks noChangeArrowheads="1"/>
            </p:cNvSpPr>
            <p:nvPr/>
          </p:nvSpPr>
          <p:spPr bwMode="auto">
            <a:xfrm>
              <a:off x="4320" y="3648"/>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chemeClr val="accent2"/>
                  </a:solidFill>
                </a:rPr>
                <a:t> decide 1</a:t>
              </a:r>
            </a:p>
          </p:txBody>
        </p:sp>
        <p:sp>
          <p:nvSpPr>
            <p:cNvPr id="60432" name="Text Box 15"/>
            <p:cNvSpPr txBox="1">
              <a:spLocks noChangeArrowheads="1"/>
            </p:cNvSpPr>
            <p:nvPr/>
          </p:nvSpPr>
          <p:spPr bwMode="auto">
            <a:xfrm>
              <a:off x="5132" y="3648"/>
              <a:ext cx="6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chemeClr val="accent2"/>
                  </a:solidFill>
                </a:rPr>
                <a:t>decide 0</a:t>
              </a:r>
            </a:p>
          </p:txBody>
        </p:sp>
      </p:grpSp>
      <p:sp>
        <p:nvSpPr>
          <p:cNvPr id="86032" name="Rectangle 16"/>
          <p:cNvSpPr>
            <a:spLocks noChangeArrowheads="1"/>
          </p:cNvSpPr>
          <p:nvPr/>
        </p:nvSpPr>
        <p:spPr bwMode="auto">
          <a:xfrm>
            <a:off x="304800" y="3124200"/>
            <a:ext cx="8763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pPr>
            <a:r>
              <a:rPr lang="en-US" altLang="en-US" sz="2000">
                <a:sym typeface="Symbol" pitchFamily="18" charset="2"/>
              </a:rPr>
              <a:t>Then  </a:t>
            </a:r>
            <a:r>
              <a:rPr lang="en-US" altLang="en-US" sz="2000" baseline="30000">
                <a:sym typeface="Symbol" pitchFamily="18" charset="2"/>
              </a:rPr>
              <a:t>1 </a:t>
            </a:r>
            <a:r>
              <a:rPr lang="en-US" altLang="en-US" sz="2000">
                <a:sym typeface="Symbol" pitchFamily="18" charset="2"/>
              </a:rPr>
              <a:t> ~</a:t>
            </a:r>
            <a:r>
              <a:rPr lang="en-US" altLang="en-US" sz="2000" baseline="30000">
                <a:sym typeface="Symbol" pitchFamily="18" charset="2"/>
              </a:rPr>
              <a:t>k </a:t>
            </a:r>
            <a:r>
              <a:rPr lang="en-US" altLang="en-US" sz="2000">
                <a:sym typeface="Symbol" pitchFamily="18" charset="2"/>
              </a:rPr>
              <a:t></a:t>
            </a:r>
            <a:r>
              <a:rPr lang="en-US" altLang="en-US" sz="2000" baseline="30000">
                <a:sym typeface="Symbol" pitchFamily="18" charset="2"/>
              </a:rPr>
              <a:t>0</a:t>
            </a:r>
            <a:r>
              <a:rPr lang="en-US" altLang="en-US" sz="2000">
                <a:sym typeface="Symbol" pitchFamily="18" charset="2"/>
              </a:rPr>
              <a:t>.</a:t>
            </a:r>
          </a:p>
          <a:p>
            <a:pPr eaLnBrk="1" hangingPunct="1">
              <a:lnSpc>
                <a:spcPct val="80000"/>
              </a:lnSpc>
            </a:pPr>
            <a:r>
              <a:rPr lang="en-US" altLang="en-US" sz="2000">
                <a:sym typeface="Symbol" pitchFamily="18" charset="2"/>
              </a:rPr>
              <a:t>Since k decides 0 in </a:t>
            </a:r>
            <a:r>
              <a:rPr lang="en-US" altLang="en-US" sz="2000" baseline="30000">
                <a:sym typeface="Symbol" pitchFamily="18" charset="2"/>
              </a:rPr>
              <a:t>0</a:t>
            </a:r>
            <a:r>
              <a:rPr lang="en-US" altLang="en-US" sz="2000">
                <a:sym typeface="Symbol" pitchFamily="18" charset="2"/>
              </a:rPr>
              <a:t>, k also decides 0 in </a:t>
            </a:r>
            <a:r>
              <a:rPr lang="en-US" altLang="en-US" sz="2000" baseline="30000">
                <a:sym typeface="Symbol" pitchFamily="18" charset="2"/>
              </a:rPr>
              <a:t>1</a:t>
            </a:r>
            <a:r>
              <a:rPr lang="en-US" altLang="en-US" sz="2000">
                <a:sym typeface="Symbol" pitchFamily="18" charset="2"/>
              </a:rPr>
              <a:t>.</a:t>
            </a:r>
          </a:p>
          <a:p>
            <a:pPr eaLnBrk="1" hangingPunct="1">
              <a:lnSpc>
                <a:spcPct val="80000"/>
              </a:lnSpc>
            </a:pPr>
            <a:r>
              <a:rPr lang="en-US" altLang="en-US" sz="2000">
                <a:sym typeface="Symbol" pitchFamily="18" charset="2"/>
              </a:rPr>
              <a:t>Also, </a:t>
            </a:r>
            <a:r>
              <a:rPr lang="en-US" altLang="en-US" sz="2000" baseline="30000">
                <a:sym typeface="Symbol" pitchFamily="18" charset="2"/>
              </a:rPr>
              <a:t>1 </a:t>
            </a:r>
            <a:r>
              <a:rPr lang="en-US" altLang="en-US" sz="2000">
                <a:sym typeface="Symbol" pitchFamily="18" charset="2"/>
              </a:rPr>
              <a:t> ~</a:t>
            </a:r>
            <a:r>
              <a:rPr lang="en-US" altLang="en-US" sz="2000" baseline="30000">
                <a:sym typeface="Symbol" pitchFamily="18" charset="2"/>
              </a:rPr>
              <a:t>j </a:t>
            </a:r>
            <a:r>
              <a:rPr lang="en-US" altLang="en-US" sz="2000">
                <a:sym typeface="Symbol" pitchFamily="18" charset="2"/>
              </a:rPr>
              <a:t>*.</a:t>
            </a:r>
          </a:p>
          <a:p>
            <a:pPr eaLnBrk="1" hangingPunct="1">
              <a:lnSpc>
                <a:spcPct val="80000"/>
              </a:lnSpc>
            </a:pPr>
            <a:r>
              <a:rPr lang="en-US" altLang="en-US" sz="2000">
                <a:sym typeface="Symbol" pitchFamily="18" charset="2"/>
              </a:rPr>
              <a:t>Since j decides 1 in *,  j also decides 1 in </a:t>
            </a:r>
            <a:r>
              <a:rPr lang="en-US" altLang="en-US" sz="2000" baseline="30000">
                <a:sym typeface="Symbol" pitchFamily="18" charset="2"/>
              </a:rPr>
              <a:t>1</a:t>
            </a:r>
            <a:r>
              <a:rPr lang="en-US" altLang="en-US" sz="2000">
                <a:sym typeface="Symbol" pitchFamily="18" charset="2"/>
              </a:rPr>
              <a:t>.</a:t>
            </a:r>
          </a:p>
          <a:p>
            <a:pPr eaLnBrk="1" hangingPunct="1">
              <a:lnSpc>
                <a:spcPct val="80000"/>
              </a:lnSpc>
            </a:pPr>
            <a:r>
              <a:rPr lang="en-US" altLang="en-US" sz="2000">
                <a:sym typeface="Symbol" pitchFamily="18" charset="2"/>
              </a:rPr>
              <a:t>Yields disagreement in </a:t>
            </a:r>
            <a:r>
              <a:rPr lang="en-US" altLang="en-US" sz="2000" baseline="30000">
                <a:sym typeface="Symbol" pitchFamily="18" charset="2"/>
              </a:rPr>
              <a:t>1</a:t>
            </a:r>
            <a:r>
              <a:rPr lang="en-US" altLang="en-US" sz="2000">
                <a:sym typeface="Symbol" pitchFamily="18" charset="2"/>
              </a:rPr>
              <a:t>, contradiction!</a:t>
            </a:r>
          </a:p>
          <a:p>
            <a:pPr lvl="1" eaLnBrk="1" hangingPunct="1">
              <a:lnSpc>
                <a:spcPct val="80000"/>
              </a:lnSpc>
            </a:pPr>
            <a:endParaRPr lang="en-US" altLang="en-US" sz="2000">
              <a:sym typeface="Symbol" pitchFamily="18" charset="2"/>
            </a:endParaRPr>
          </a:p>
          <a:p>
            <a:pPr eaLnBrk="1" hangingPunct="1">
              <a:lnSpc>
                <a:spcPct val="80000"/>
              </a:lnSpc>
            </a:pPr>
            <a:r>
              <a:rPr lang="en-US" altLang="en-US" sz="2000">
                <a:sym typeface="Symbol" pitchFamily="18" charset="2"/>
              </a:rPr>
              <a:t>So we’ve proved:</a:t>
            </a:r>
          </a:p>
          <a:p>
            <a:pPr eaLnBrk="1" hangingPunct="1">
              <a:lnSpc>
                <a:spcPct val="80000"/>
              </a:lnSpc>
            </a:pPr>
            <a:r>
              <a:rPr lang="en-US" altLang="en-US" sz="2000">
                <a:solidFill>
                  <a:srgbClr val="990033"/>
                </a:solidFill>
              </a:rPr>
              <a:t>Lemma 3:</a:t>
            </a:r>
            <a:r>
              <a:rPr lang="en-US" altLang="en-US" sz="2000"/>
              <a:t>  There is an f-round execution in which two nonfaulty processes decide differently.</a:t>
            </a:r>
          </a:p>
          <a:p>
            <a:pPr eaLnBrk="1" hangingPunct="1">
              <a:lnSpc>
                <a:spcPct val="80000"/>
              </a:lnSpc>
            </a:pPr>
            <a:r>
              <a:rPr lang="en-US" altLang="en-US" sz="2000">
                <a:sym typeface="Symbol" pitchFamily="18" charset="2"/>
              </a:rPr>
              <a:t>Which immediately yields the lower bound result.</a:t>
            </a:r>
          </a:p>
        </p:txBody>
      </p:sp>
    </p:spTree>
    <p:extLst>
      <p:ext uri="{BB962C8B-B14F-4D97-AF65-F5344CB8AC3E}">
        <p14:creationId xmlns:p14="http://schemas.microsoft.com/office/powerpoint/2010/main" val="2645989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60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603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603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603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603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6032">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6032">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6032">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60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152400"/>
            <a:ext cx="8229600" cy="1143000"/>
          </a:xfrm>
        </p:spPr>
        <p:txBody>
          <a:bodyPr/>
          <a:lstStyle/>
          <a:p>
            <a:pPr eaLnBrk="1" hangingPunct="1"/>
            <a:r>
              <a:rPr lang="en-US" dirty="0" smtClean="0"/>
              <a:t>Today’s plan</a:t>
            </a:r>
          </a:p>
        </p:txBody>
      </p:sp>
      <mc:AlternateContent xmlns:mc="http://schemas.openxmlformats.org/markup-compatibility/2006">
        <mc:Choice xmlns:a14="http://schemas.microsoft.com/office/drawing/2010/main" Requires="a14">
          <p:sp>
            <p:nvSpPr>
              <p:cNvPr id="3075" name="Rectangle 3"/>
              <p:cNvSpPr>
                <a:spLocks noGrp="1" noChangeArrowheads="1"/>
              </p:cNvSpPr>
              <p:nvPr>
                <p:ph type="body" idx="1"/>
              </p:nvPr>
            </p:nvSpPr>
            <p:spPr>
              <a:xfrm>
                <a:off x="304800" y="1447800"/>
                <a:ext cx="8610600" cy="4953000"/>
              </a:xfrm>
            </p:spPr>
            <p:txBody>
              <a:bodyPr/>
              <a:lstStyle/>
              <a:p>
                <a:pPr eaLnBrk="1" hangingPunct="1">
                  <a:lnSpc>
                    <a:spcPct val="80000"/>
                  </a:lnSpc>
                </a:pPr>
                <a:r>
                  <a:rPr lang="en-US" sz="2400" dirty="0" smtClean="0"/>
                  <a:t>Lower bound on number of rounds for </a:t>
                </a:r>
                <a:r>
                  <a:rPr lang="en-US" sz="2400" dirty="0" smtClean="0"/>
                  <a:t>agreement</a:t>
                </a:r>
                <a:r>
                  <a:rPr lang="en-US" sz="2400" dirty="0" smtClean="0"/>
                  <a:t>, </a:t>
                </a:r>
                <a:r>
                  <a:rPr lang="en-US" sz="2400" dirty="0" smtClean="0"/>
                  <a:t>cont’d.</a:t>
                </a:r>
                <a:endParaRPr lang="en-US" sz="2400" dirty="0" smtClean="0"/>
              </a:p>
              <a:p>
                <a:pPr eaLnBrk="1" hangingPunct="1">
                  <a:lnSpc>
                    <a:spcPct val="80000"/>
                  </a:lnSpc>
                </a:pPr>
                <a:r>
                  <a:rPr lang="en-US" sz="2400" dirty="0" smtClean="0"/>
                  <a:t>Early-stopping agreement.</a:t>
                </a:r>
              </a:p>
              <a:p>
                <a:pPr eaLnBrk="1" hangingPunct="1">
                  <a:lnSpc>
                    <a:spcPct val="80000"/>
                  </a:lnSpc>
                </a:pPr>
                <a:r>
                  <a:rPr lang="en-US" sz="2400" dirty="0"/>
                  <a:t>O</a:t>
                </a:r>
                <a:r>
                  <a:rPr lang="en-US" sz="2400" dirty="0" smtClean="0"/>
                  <a:t>ther consensus-type problems:</a:t>
                </a:r>
              </a:p>
              <a:p>
                <a:pPr lvl="1" eaLnBrk="1" hangingPunct="1">
                  <a:lnSpc>
                    <a:spcPct val="80000"/>
                  </a:lnSpc>
                </a:pPr>
                <a14:m>
                  <m:oMath xmlns:m="http://schemas.openxmlformats.org/officeDocument/2006/math">
                    <m:r>
                      <a:rPr lang="en-US" sz="2000" i="1" dirty="0" smtClean="0">
                        <a:latin typeface="Cambria Math"/>
                      </a:rPr>
                      <m:t>𝑘</m:t>
                    </m:r>
                  </m:oMath>
                </a14:m>
                <a:r>
                  <a:rPr lang="en-US" sz="2000" dirty="0" smtClean="0"/>
                  <a:t>-agreement </a:t>
                </a:r>
              </a:p>
              <a:p>
                <a:pPr lvl="1" eaLnBrk="1" hangingPunct="1">
                  <a:lnSpc>
                    <a:spcPct val="80000"/>
                  </a:lnSpc>
                </a:pPr>
                <a:r>
                  <a:rPr lang="en-US" sz="2000" dirty="0" smtClean="0"/>
                  <a:t>Distributed commit</a:t>
                </a:r>
              </a:p>
              <a:p>
                <a:pPr eaLnBrk="1" hangingPunct="1">
                  <a:lnSpc>
                    <a:spcPct val="80000"/>
                  </a:lnSpc>
                </a:pPr>
                <a:r>
                  <a:rPr lang="en-US" sz="2400" dirty="0" smtClean="0">
                    <a:solidFill>
                      <a:srgbClr val="990033"/>
                    </a:solidFill>
                  </a:rPr>
                  <a:t>Reading:  </a:t>
                </a:r>
              </a:p>
              <a:p>
                <a:pPr lvl="1" eaLnBrk="1" hangingPunct="1">
                  <a:lnSpc>
                    <a:spcPct val="80000"/>
                  </a:lnSpc>
                </a:pPr>
                <a:r>
                  <a:rPr lang="en-US" sz="2000" dirty="0" smtClean="0">
                    <a:solidFill>
                      <a:srgbClr val="006600"/>
                    </a:solidFill>
                  </a:rPr>
                  <a:t>[Aguilera, </a:t>
                </a:r>
                <a:r>
                  <a:rPr lang="en-US" sz="2000" dirty="0" err="1" smtClean="0">
                    <a:solidFill>
                      <a:srgbClr val="006600"/>
                    </a:solidFill>
                  </a:rPr>
                  <a:t>Toueg</a:t>
                </a:r>
                <a:r>
                  <a:rPr lang="en-US" sz="2000" dirty="0" smtClean="0">
                    <a:solidFill>
                      <a:srgbClr val="006600"/>
                    </a:solidFill>
                  </a:rPr>
                  <a:t>]</a:t>
                </a:r>
              </a:p>
              <a:p>
                <a:pPr lvl="1" eaLnBrk="1" hangingPunct="1">
                  <a:lnSpc>
                    <a:spcPct val="80000"/>
                  </a:lnSpc>
                </a:pPr>
                <a:r>
                  <a:rPr lang="en-US" sz="2000" dirty="0" smtClean="0">
                    <a:solidFill>
                      <a:srgbClr val="006600"/>
                    </a:solidFill>
                  </a:rPr>
                  <a:t>[</a:t>
                </a:r>
                <a:r>
                  <a:rPr lang="en-US" sz="2000" dirty="0" err="1" smtClean="0">
                    <a:solidFill>
                      <a:srgbClr val="006600"/>
                    </a:solidFill>
                  </a:rPr>
                  <a:t>Keidar</a:t>
                </a:r>
                <a:r>
                  <a:rPr lang="en-US" sz="2000" dirty="0" smtClean="0">
                    <a:solidFill>
                      <a:srgbClr val="006600"/>
                    </a:solidFill>
                  </a:rPr>
                  <a:t>, </a:t>
                </a:r>
                <a:r>
                  <a:rPr lang="en-US" sz="2000" dirty="0" err="1" smtClean="0">
                    <a:solidFill>
                      <a:srgbClr val="006600"/>
                    </a:solidFill>
                  </a:rPr>
                  <a:t>Rajsbaum</a:t>
                </a:r>
                <a:r>
                  <a:rPr lang="en-US" sz="2000" dirty="0" smtClean="0">
                    <a:solidFill>
                      <a:srgbClr val="006600"/>
                    </a:solidFill>
                  </a:rPr>
                  <a:t>]</a:t>
                </a:r>
              </a:p>
              <a:p>
                <a:pPr lvl="1" eaLnBrk="1" hangingPunct="1">
                  <a:lnSpc>
                    <a:spcPct val="80000"/>
                  </a:lnSpc>
                </a:pPr>
                <a:r>
                  <a:rPr lang="en-US" sz="2000" dirty="0" smtClean="0"/>
                  <a:t>Chapter 7 (skim 7.2)</a:t>
                </a:r>
              </a:p>
              <a:p>
                <a:pPr eaLnBrk="1" hangingPunct="1">
                  <a:lnSpc>
                    <a:spcPct val="80000"/>
                  </a:lnSpc>
                </a:pPr>
                <a:r>
                  <a:rPr lang="en-US" sz="2400" dirty="0" smtClean="0">
                    <a:solidFill>
                      <a:srgbClr val="990033"/>
                    </a:solidFill>
                  </a:rPr>
                  <a:t>Next:  </a:t>
                </a:r>
              </a:p>
              <a:p>
                <a:pPr lvl="1" eaLnBrk="1" hangingPunct="1">
                  <a:lnSpc>
                    <a:spcPct val="80000"/>
                  </a:lnSpc>
                </a:pPr>
                <a:r>
                  <a:rPr lang="en-US" sz="2000" dirty="0" smtClean="0"/>
                  <a:t>Modeling asynchronous systems</a:t>
                </a:r>
              </a:p>
              <a:p>
                <a:pPr lvl="1" eaLnBrk="1" hangingPunct="1">
                  <a:lnSpc>
                    <a:spcPct val="80000"/>
                  </a:lnSpc>
                </a:pPr>
                <a:r>
                  <a:rPr lang="en-US" sz="2000" dirty="0" smtClean="0"/>
                  <a:t>I/O automata</a:t>
                </a:r>
              </a:p>
              <a:p>
                <a:pPr eaLnBrk="1" hangingPunct="1">
                  <a:lnSpc>
                    <a:spcPct val="80000"/>
                  </a:lnSpc>
                </a:pPr>
                <a:r>
                  <a:rPr lang="en-US" sz="2400" dirty="0" smtClean="0">
                    <a:solidFill>
                      <a:srgbClr val="990033"/>
                    </a:solidFill>
                  </a:rPr>
                  <a:t>Reading:  </a:t>
                </a:r>
              </a:p>
              <a:p>
                <a:pPr lvl="1" eaLnBrk="1" hangingPunct="1">
                  <a:lnSpc>
                    <a:spcPct val="80000"/>
                  </a:lnSpc>
                </a:pPr>
                <a:r>
                  <a:rPr lang="en-US" sz="2000" dirty="0" smtClean="0"/>
                  <a:t>Chapter 8</a:t>
                </a:r>
              </a:p>
            </p:txBody>
          </p:sp>
        </mc:Choice>
        <mc:Fallback>
          <p:sp>
            <p:nvSpPr>
              <p:cNvPr id="3075" name="Rectangle 3"/>
              <p:cNvSpPr>
                <a:spLocks noGrp="1" noRot="1" noChangeAspect="1" noMove="1" noResize="1" noEditPoints="1" noAdjustHandles="1" noChangeArrowheads="1" noChangeShapeType="1" noTextEdit="1"/>
              </p:cNvSpPr>
              <p:nvPr>
                <p:ph type="body" idx="1"/>
              </p:nvPr>
            </p:nvSpPr>
            <p:spPr>
              <a:xfrm>
                <a:off x="304800" y="1447800"/>
                <a:ext cx="8610600" cy="4953000"/>
              </a:xfrm>
              <a:blipFill rotWithShape="1">
                <a:blip r:embed="rId2"/>
                <a:stretch>
                  <a:fillRect l="-920" t="-2340"/>
                </a:stretch>
              </a:blipFill>
            </p:spPr>
            <p:txBody>
              <a:bodyPr/>
              <a:lstStyle/>
              <a:p>
                <a:r>
                  <a:rPr lang="en-US">
                    <a:noFill/>
                  </a:rPr>
                  <a:t> </a:t>
                </a:r>
              </a:p>
            </p:txBody>
          </p:sp>
        </mc:Fallback>
      </mc:AlternateContent>
    </p:spTree>
    <p:extLst>
      <p:ext uri="{BB962C8B-B14F-4D97-AF65-F5344CB8AC3E}">
        <p14:creationId xmlns:p14="http://schemas.microsoft.com/office/powerpoint/2010/main" val="3405470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04800" y="152400"/>
            <a:ext cx="8610600" cy="1143000"/>
          </a:xfrm>
        </p:spPr>
        <p:txBody>
          <a:bodyPr/>
          <a:lstStyle/>
          <a:p>
            <a:pPr eaLnBrk="1" hangingPunct="1"/>
            <a:r>
              <a:rPr lang="en-US" altLang="en-US" sz="4000" dirty="0" smtClean="0"/>
              <a:t>Early-stopping agreement algorithms</a:t>
            </a:r>
          </a:p>
        </p:txBody>
      </p:sp>
      <mc:AlternateContent xmlns:mc="http://schemas.openxmlformats.org/markup-compatibility/2006" xmlns:a14="http://schemas.microsoft.com/office/drawing/2010/main">
        <mc:Choice Requires="a14">
          <p:sp>
            <p:nvSpPr>
              <p:cNvPr id="158723" name="Rectangle 3"/>
              <p:cNvSpPr>
                <a:spLocks noGrp="1" noChangeArrowheads="1"/>
              </p:cNvSpPr>
              <p:nvPr>
                <p:ph type="body" idx="1"/>
              </p:nvPr>
            </p:nvSpPr>
            <p:spPr>
              <a:xfrm>
                <a:off x="381000" y="1295400"/>
                <a:ext cx="8534400" cy="5334000"/>
              </a:xfrm>
            </p:spPr>
            <p:txBody>
              <a:bodyPr>
                <a:normAutofit/>
              </a:bodyPr>
              <a:lstStyle/>
              <a:p>
                <a:pPr eaLnBrk="1" hangingPunct="1">
                  <a:lnSpc>
                    <a:spcPct val="80000"/>
                  </a:lnSpc>
                </a:pPr>
                <a:r>
                  <a:rPr lang="en-US" altLang="en-US" sz="2400" dirty="0" smtClean="0"/>
                  <a:t>Tolerate </a:t>
                </a:r>
                <a14:m>
                  <m:oMath xmlns:m="http://schemas.openxmlformats.org/officeDocument/2006/math">
                    <m:r>
                      <a:rPr lang="en-US" altLang="en-US" sz="2400" i="1" dirty="0" smtClean="0">
                        <a:latin typeface="Cambria Math"/>
                      </a:rPr>
                      <m:t>𝑓</m:t>
                    </m:r>
                  </m:oMath>
                </a14:m>
                <a:r>
                  <a:rPr lang="en-US" altLang="en-US" sz="2400" dirty="0" smtClean="0"/>
                  <a:t> failures, but in executions with</a:t>
                </a:r>
                <a14:m>
                  <m:oMath xmlns:m="http://schemas.openxmlformats.org/officeDocument/2006/math">
                    <m:r>
                      <a:rPr lang="en-US" altLang="en-US" sz="2400" b="0" i="1" dirty="0" smtClean="0">
                        <a:latin typeface="Cambria Math"/>
                      </a:rPr>
                      <m:t> </m:t>
                    </m:r>
                    <m:sSup>
                      <m:sSupPr>
                        <m:ctrlPr>
                          <a:rPr lang="en-US" altLang="en-US" sz="2400" b="0" i="1" dirty="0" smtClean="0">
                            <a:latin typeface="Cambria Math"/>
                          </a:rPr>
                        </m:ctrlPr>
                      </m:sSupPr>
                      <m:e>
                        <m:r>
                          <a:rPr lang="en-US" altLang="en-US" sz="2400" b="0" i="1" dirty="0" smtClean="0">
                            <a:latin typeface="Cambria Math"/>
                          </a:rPr>
                          <m:t>𝑓</m:t>
                        </m:r>
                      </m:e>
                      <m:sup>
                        <m:r>
                          <a:rPr lang="en-US" altLang="en-US" sz="2400" b="0" i="1" dirty="0" smtClean="0">
                            <a:latin typeface="Cambria Math"/>
                          </a:rPr>
                          <m:t>′</m:t>
                        </m:r>
                      </m:sup>
                    </m:sSup>
                    <m:r>
                      <a:rPr lang="en-US" altLang="en-US" sz="2400" b="0" i="1" dirty="0" smtClean="0">
                        <a:latin typeface="Cambria Math"/>
                      </a:rPr>
                      <m:t>&lt;</m:t>
                    </m:r>
                    <m:r>
                      <a:rPr lang="en-US" altLang="en-US" sz="2400" b="0" i="1" dirty="0" smtClean="0">
                        <a:latin typeface="Cambria Math"/>
                      </a:rPr>
                      <m:t>𝑓</m:t>
                    </m:r>
                    <m:r>
                      <a:rPr lang="en-US" altLang="en-US" sz="2400" b="0" i="1" dirty="0" smtClean="0">
                        <a:latin typeface="Cambria Math"/>
                      </a:rPr>
                      <m:t> </m:t>
                    </m:r>
                  </m:oMath>
                </a14:m>
                <a:r>
                  <a:rPr lang="en-US" altLang="en-US" sz="2400" dirty="0" smtClean="0"/>
                  <a:t>failures, terminate correspondingly faster.</a:t>
                </a:r>
              </a:p>
              <a:p>
                <a:pPr eaLnBrk="1" hangingPunct="1">
                  <a:lnSpc>
                    <a:spcPct val="80000"/>
                  </a:lnSpc>
                </a:pPr>
                <a:r>
                  <a:rPr lang="en-US" altLang="en-US" sz="2400" dirty="0" smtClean="0">
                    <a:solidFill>
                      <a:srgbClr val="006600"/>
                    </a:solidFill>
                  </a:rPr>
                  <a:t>[</a:t>
                </a:r>
                <a:r>
                  <a:rPr lang="en-US" altLang="en-US" sz="2400" dirty="0" err="1" smtClean="0">
                    <a:solidFill>
                      <a:srgbClr val="006600"/>
                    </a:solidFill>
                  </a:rPr>
                  <a:t>Dolev</a:t>
                </a:r>
                <a:r>
                  <a:rPr lang="en-US" altLang="en-US" sz="2400" dirty="0" smtClean="0">
                    <a:solidFill>
                      <a:srgbClr val="006600"/>
                    </a:solidFill>
                  </a:rPr>
                  <a:t>, </a:t>
                </a:r>
                <a:r>
                  <a:rPr lang="en-US" altLang="en-US" sz="2400" dirty="0" err="1" smtClean="0">
                    <a:solidFill>
                      <a:srgbClr val="006600"/>
                    </a:solidFill>
                  </a:rPr>
                  <a:t>Reischuk</a:t>
                </a:r>
                <a:r>
                  <a:rPr lang="en-US" altLang="en-US" sz="2400" dirty="0" smtClean="0">
                    <a:solidFill>
                      <a:srgbClr val="006600"/>
                    </a:solidFill>
                  </a:rPr>
                  <a:t>, Strong 90] </a:t>
                </a:r>
                <a:r>
                  <a:rPr lang="en-US" altLang="en-US" sz="2400" dirty="0">
                    <a:solidFill>
                      <a:srgbClr val="006600"/>
                    </a:solidFill>
                  </a:rPr>
                  <a:t>:</a:t>
                </a:r>
                <a:endParaRPr lang="en-US" altLang="en-US" sz="2400" dirty="0" smtClean="0">
                  <a:solidFill>
                    <a:srgbClr val="006600"/>
                  </a:solidFill>
                </a:endParaRPr>
              </a:p>
              <a:p>
                <a:pPr eaLnBrk="1" hangingPunct="1">
                  <a:lnSpc>
                    <a:spcPct val="80000"/>
                  </a:lnSpc>
                </a:pPr>
                <a:r>
                  <a:rPr lang="en-US" altLang="en-US" sz="2400" dirty="0" smtClean="0"/>
                  <a:t>Stopping agreement algorithm in which all </a:t>
                </a:r>
                <a:r>
                  <a:rPr lang="en-US" altLang="en-US" sz="2400" dirty="0" err="1" smtClean="0"/>
                  <a:t>nonfaulty</a:t>
                </a:r>
                <a:r>
                  <a:rPr lang="en-US" altLang="en-US" sz="2400" dirty="0" smtClean="0"/>
                  <a:t> processes terminate within</a:t>
                </a:r>
                <a:r>
                  <a:rPr lang="en-US" altLang="en-US" sz="2400" dirty="0" smtClean="0">
                    <a:sym typeface="Symbol" pitchFamily="18" charset="2"/>
                  </a:rPr>
                  <a:t> </a:t>
                </a:r>
                <a14:m>
                  <m:oMath xmlns:m="http://schemas.openxmlformats.org/officeDocument/2006/math">
                    <m:r>
                      <m:rPr>
                        <m:sty m:val="p"/>
                      </m:rPr>
                      <a:rPr lang="en-US" altLang="en-US" sz="2400" i="1" dirty="0" smtClean="0">
                        <a:latin typeface="Cambria Math"/>
                        <a:sym typeface="Symbol" pitchFamily="18" charset="2"/>
                      </a:rPr>
                      <m:t>min</m:t>
                    </m:r>
                    <m:r>
                      <a:rPr lang="en-US" altLang="en-US" sz="2400" i="1" dirty="0" smtClean="0">
                        <a:latin typeface="Cambria Math"/>
                        <a:sym typeface="Symbol" pitchFamily="18" charset="2"/>
                      </a:rPr>
                      <m:t>⁡(</m:t>
                    </m:r>
                    <m:r>
                      <a:rPr lang="en-US" altLang="en-US" sz="2400" i="1" dirty="0" smtClean="0">
                        <a:latin typeface="Cambria Math"/>
                        <a:sym typeface="Symbol" pitchFamily="18" charset="2"/>
                      </a:rPr>
                      <m:t>𝑓</m:t>
                    </m:r>
                    <m:r>
                      <a:rPr lang="en-US" altLang="en-US" sz="2400" i="1" dirty="0" smtClean="0">
                        <a:latin typeface="Cambria Math"/>
                        <a:sym typeface="Symbol" pitchFamily="18" charset="2"/>
                      </a:rPr>
                      <m:t> + 2, </m:t>
                    </m:r>
                    <m:r>
                      <a:rPr lang="en-US" altLang="en-US" sz="2400" i="1" dirty="0" smtClean="0">
                        <a:latin typeface="Cambria Math"/>
                        <a:sym typeface="Symbol" pitchFamily="18" charset="2"/>
                      </a:rPr>
                      <m:t>𝑓</m:t>
                    </m:r>
                    <m:r>
                      <a:rPr lang="en-US" altLang="en-US" sz="2400" i="1" dirty="0" smtClean="0">
                        <a:latin typeface="Cambria Math"/>
                        <a:sym typeface="Symbol" pitchFamily="18" charset="2"/>
                      </a:rPr>
                      <m:t>+1) </m:t>
                    </m:r>
                  </m:oMath>
                </a14:m>
                <a:r>
                  <a:rPr lang="en-US" altLang="en-US" sz="2400" i="0" dirty="0" smtClean="0">
                    <a:latin typeface="+mj-lt"/>
                    <a:sym typeface="Symbol" pitchFamily="18" charset="2"/>
                  </a:rPr>
                  <a:t>rounds:</a:t>
                </a:r>
                <a:endParaRPr lang="en-US" altLang="en-US" sz="2400" dirty="0" smtClean="0">
                  <a:sym typeface="Symbol" pitchFamily="18" charset="2"/>
                </a:endParaRPr>
              </a:p>
              <a:p>
                <a:pPr lvl="1" eaLnBrk="1" hangingPunct="1">
                  <a:lnSpc>
                    <a:spcPct val="80000"/>
                  </a:lnSpc>
                </a:pPr>
                <a:r>
                  <a:rPr lang="en-US" altLang="en-US" sz="2000" dirty="0" smtClean="0">
                    <a:sym typeface="Symbol" pitchFamily="18" charset="2"/>
                  </a:rPr>
                  <a:t>Always decide within </a:t>
                </a:r>
                <a14:m>
                  <m:oMath xmlns:m="http://schemas.openxmlformats.org/officeDocument/2006/math">
                    <m:r>
                      <a:rPr lang="en-US" altLang="en-US" sz="2000" i="1" dirty="0" smtClean="0">
                        <a:latin typeface="Cambria Math"/>
                        <a:sym typeface="Symbol" pitchFamily="18" charset="2"/>
                      </a:rPr>
                      <m:t>𝑓</m:t>
                    </m:r>
                    <m:r>
                      <a:rPr lang="en-US" altLang="en-US" sz="2000" i="1" dirty="0" smtClean="0">
                        <a:latin typeface="Cambria Math"/>
                        <a:sym typeface="Symbol" pitchFamily="18" charset="2"/>
                      </a:rPr>
                      <m:t>+1 </m:t>
                    </m:r>
                  </m:oMath>
                </a14:m>
                <a:r>
                  <a:rPr lang="en-US" altLang="en-US" sz="2000" dirty="0" smtClean="0">
                    <a:sym typeface="Symbol" pitchFamily="18" charset="2"/>
                  </a:rPr>
                  <a:t>rounds.</a:t>
                </a:r>
              </a:p>
              <a:p>
                <a:pPr lvl="1" eaLnBrk="1" hangingPunct="1">
                  <a:lnSpc>
                    <a:spcPct val="80000"/>
                  </a:lnSpc>
                </a:pPr>
                <a:r>
                  <a:rPr lang="en-US" altLang="en-US" sz="2000" dirty="0" smtClean="0">
                    <a:sym typeface="Symbol" pitchFamily="18" charset="2"/>
                  </a:rPr>
                  <a:t>If </a:t>
                </a:r>
                <a14:m>
                  <m:oMath xmlns:m="http://schemas.openxmlformats.org/officeDocument/2006/math">
                    <m:r>
                      <a:rPr lang="en-US" altLang="en-US" sz="2000" i="1" dirty="0" smtClean="0">
                        <a:latin typeface="Cambria Math"/>
                        <a:sym typeface="Symbol" pitchFamily="18" charset="2"/>
                      </a:rPr>
                      <m:t>𝑓</m:t>
                    </m:r>
                    <m:r>
                      <a:rPr lang="en-US" altLang="en-US" sz="2000" i="1" dirty="0" smtClean="0">
                        <a:latin typeface="Cambria Math"/>
                        <a:sym typeface="Symbol" pitchFamily="18" charset="2"/>
                      </a:rPr>
                      <m:t> + 2  </m:t>
                    </m:r>
                    <m:r>
                      <a:rPr lang="en-US" altLang="en-US" sz="2000" i="1" dirty="0" smtClean="0">
                        <a:latin typeface="Cambria Math"/>
                        <a:sym typeface="Symbol" pitchFamily="18" charset="2"/>
                      </a:rPr>
                      <m:t>𝑓</m:t>
                    </m:r>
                  </m:oMath>
                </a14:m>
                <a:r>
                  <a:rPr lang="en-US" altLang="en-US" sz="2000" dirty="0" smtClean="0">
                    <a:sym typeface="Symbol" pitchFamily="18" charset="2"/>
                  </a:rPr>
                  <a:t>, decide “early”, within </a:t>
                </a:r>
                <a14:m>
                  <m:oMath xmlns:m="http://schemas.openxmlformats.org/officeDocument/2006/math">
                    <m:r>
                      <a:rPr lang="en-US" altLang="en-US" sz="2000" i="1" dirty="0" smtClean="0">
                        <a:latin typeface="Cambria Math"/>
                        <a:sym typeface="Symbol" pitchFamily="18" charset="2"/>
                      </a:rPr>
                      <m:t>𝑓</m:t>
                    </m:r>
                    <m:r>
                      <a:rPr lang="en-US" altLang="en-US" sz="2000" i="1" dirty="0" smtClean="0">
                        <a:latin typeface="Cambria Math"/>
                        <a:sym typeface="Symbol" pitchFamily="18" charset="2"/>
                      </a:rPr>
                      <m:t> + 2 </m:t>
                    </m:r>
                  </m:oMath>
                </a14:m>
                <a:r>
                  <a:rPr lang="en-US" altLang="en-US" sz="2000" dirty="0" smtClean="0">
                    <a:sym typeface="Symbol" pitchFamily="18" charset="2"/>
                  </a:rPr>
                  <a:t>rounds.</a:t>
                </a:r>
              </a:p>
              <a:p>
                <a:pPr lvl="1" eaLnBrk="1" hangingPunct="1">
                  <a:lnSpc>
                    <a:spcPct val="80000"/>
                  </a:lnSpc>
                </a:pPr>
                <a:endParaRPr lang="en-US" altLang="en-US" sz="2000" dirty="0" smtClean="0">
                  <a:sym typeface="Symbol" pitchFamily="18" charset="2"/>
                </a:endParaRPr>
              </a:p>
              <a:p>
                <a:pPr eaLnBrk="1" hangingPunct="1">
                  <a:lnSpc>
                    <a:spcPct val="80000"/>
                  </a:lnSpc>
                </a:pPr>
                <a:r>
                  <a:rPr lang="en-US" altLang="en-US" sz="2400" dirty="0" smtClean="0">
                    <a:solidFill>
                      <a:srgbClr val="006600"/>
                    </a:solidFill>
                    <a:sym typeface="Symbol" pitchFamily="18" charset="2"/>
                  </a:rPr>
                  <a:t>[</a:t>
                </a:r>
                <a:r>
                  <a:rPr lang="en-US" altLang="en-US" sz="2400" dirty="0" err="1" smtClean="0">
                    <a:solidFill>
                      <a:srgbClr val="006600"/>
                    </a:solidFill>
                    <a:sym typeface="Symbol" pitchFamily="18" charset="2"/>
                  </a:rPr>
                  <a:t>Keidar</a:t>
                </a:r>
                <a:r>
                  <a:rPr lang="en-US" altLang="en-US" sz="2400" dirty="0" smtClean="0">
                    <a:solidFill>
                      <a:srgbClr val="006600"/>
                    </a:solidFill>
                    <a:sym typeface="Symbol" pitchFamily="18" charset="2"/>
                  </a:rPr>
                  <a:t>, </a:t>
                </a:r>
                <a:r>
                  <a:rPr lang="en-US" altLang="en-US" sz="2400" dirty="0" err="1" smtClean="0">
                    <a:solidFill>
                      <a:srgbClr val="006600"/>
                    </a:solidFill>
                    <a:sym typeface="Symbol" pitchFamily="18" charset="2"/>
                  </a:rPr>
                  <a:t>Rajsbaum</a:t>
                </a:r>
                <a:r>
                  <a:rPr lang="en-US" altLang="en-US" sz="2400" dirty="0" smtClean="0">
                    <a:solidFill>
                      <a:srgbClr val="006600"/>
                    </a:solidFill>
                    <a:sym typeface="Symbol" pitchFamily="18" charset="2"/>
                  </a:rPr>
                  <a:t> 02]:</a:t>
                </a:r>
              </a:p>
              <a:p>
                <a:pPr eaLnBrk="1" hangingPunct="1">
                  <a:lnSpc>
                    <a:spcPct val="80000"/>
                  </a:lnSpc>
                </a:pPr>
                <a:r>
                  <a:rPr lang="en-US" altLang="en-US" sz="2400" dirty="0" smtClean="0">
                    <a:solidFill>
                      <a:srgbClr val="006600"/>
                    </a:solidFill>
                    <a:sym typeface="Symbol" pitchFamily="18" charset="2"/>
                  </a:rPr>
                  <a:t> </a:t>
                </a:r>
                <a:r>
                  <a:rPr lang="en-US" altLang="en-US" sz="2400" dirty="0" smtClean="0">
                    <a:sym typeface="Symbol" pitchFamily="18" charset="2"/>
                  </a:rPr>
                  <a:t>Lower bound of </a:t>
                </a:r>
                <a14:m>
                  <m:oMath xmlns:m="http://schemas.openxmlformats.org/officeDocument/2006/math">
                    <m:r>
                      <a:rPr lang="en-US" altLang="en-US" sz="2400" i="1" dirty="0" smtClean="0">
                        <a:latin typeface="Cambria Math"/>
                        <a:sym typeface="Symbol" pitchFamily="18" charset="2"/>
                      </a:rPr>
                      <m:t>𝑓</m:t>
                    </m:r>
                    <m:r>
                      <a:rPr lang="en-US" altLang="en-US" sz="2400" i="1" dirty="0" smtClean="0">
                        <a:latin typeface="Cambria Math"/>
                        <a:sym typeface="Symbol" pitchFamily="18" charset="2"/>
                      </a:rPr>
                      <m:t> + 2 </m:t>
                    </m:r>
                  </m:oMath>
                </a14:m>
                <a:r>
                  <a:rPr lang="en-US" altLang="en-US" sz="2400" dirty="0" smtClean="0">
                    <a:sym typeface="Symbol" pitchFamily="18" charset="2"/>
                  </a:rPr>
                  <a:t>for early-stopping agreement.</a:t>
                </a:r>
                <a:r>
                  <a:rPr lang="en-US" altLang="en-US" sz="2400" dirty="0" smtClean="0">
                    <a:solidFill>
                      <a:srgbClr val="006600"/>
                    </a:solidFill>
                    <a:sym typeface="Symbol" pitchFamily="18" charset="2"/>
                  </a:rPr>
                  <a:t>  </a:t>
                </a:r>
              </a:p>
              <a:p>
                <a:pPr lvl="1" eaLnBrk="1" hangingPunct="1">
                  <a:lnSpc>
                    <a:spcPct val="80000"/>
                  </a:lnSpc>
                </a:pPr>
                <a:r>
                  <a:rPr lang="en-US" altLang="en-US" sz="2000" dirty="0" smtClean="0">
                    <a:sym typeface="Symbol" pitchFamily="18" charset="2"/>
                  </a:rPr>
                  <a:t>Not just </a:t>
                </a:r>
                <a14:m>
                  <m:oMath xmlns:m="http://schemas.openxmlformats.org/officeDocument/2006/math">
                    <m:r>
                      <a:rPr lang="en-US" altLang="en-US" sz="2000" i="1" dirty="0" smtClean="0">
                        <a:latin typeface="Cambria Math"/>
                        <a:sym typeface="Symbol" pitchFamily="18" charset="2"/>
                      </a:rPr>
                      <m:t>𝑓</m:t>
                    </m:r>
                    <m:r>
                      <a:rPr lang="en-US" altLang="en-US" sz="2000" i="1" dirty="0" smtClean="0">
                        <a:latin typeface="Cambria Math"/>
                        <a:sym typeface="Symbol" pitchFamily="18" charset="2"/>
                      </a:rPr>
                      <m:t> + 1</m:t>
                    </m:r>
                  </m:oMath>
                </a14:m>
                <a:r>
                  <a:rPr lang="en-US" altLang="en-US" sz="2000" dirty="0" smtClean="0">
                    <a:sym typeface="Symbol" pitchFamily="18" charset="2"/>
                  </a:rPr>
                  <a:t>.  Early stopping requires an extra round.</a:t>
                </a:r>
              </a:p>
              <a:p>
                <a:pPr lvl="1" eaLnBrk="1" hangingPunct="1">
                  <a:lnSpc>
                    <a:spcPct val="80000"/>
                  </a:lnSpc>
                </a:pPr>
                <a:endParaRPr lang="en-US" altLang="en-US" sz="2000" dirty="0" smtClean="0">
                  <a:sym typeface="Symbol" pitchFamily="18" charset="2"/>
                </a:endParaRPr>
              </a:p>
              <a:p>
                <a:pPr>
                  <a:lnSpc>
                    <a:spcPct val="80000"/>
                  </a:lnSpc>
                </a:pPr>
                <a:r>
                  <a:rPr lang="en-US" altLang="en-US" sz="2400" dirty="0">
                    <a:solidFill>
                      <a:srgbClr val="990033"/>
                    </a:solidFill>
                    <a:sym typeface="Symbol" pitchFamily="18" charset="2"/>
                  </a:rPr>
                  <a:t>Theorem 1:</a:t>
                </a:r>
                <a:r>
                  <a:rPr lang="en-US" altLang="en-US" sz="2400" dirty="0">
                    <a:sym typeface="Symbol" pitchFamily="18" charset="2"/>
                  </a:rPr>
                  <a:t>  Assume </a:t>
                </a:r>
                <a14:m>
                  <m:oMath xmlns:m="http://schemas.openxmlformats.org/officeDocument/2006/math">
                    <m:r>
                      <a:rPr lang="en-US" altLang="en-US" sz="2400" i="1" dirty="0" smtClean="0">
                        <a:latin typeface="Cambria Math"/>
                        <a:sym typeface="Symbol" pitchFamily="18" charset="2"/>
                      </a:rPr>
                      <m:t>0  </m:t>
                    </m:r>
                    <m:r>
                      <a:rPr lang="en-US" altLang="en-US" sz="2400" i="1" dirty="0" smtClean="0">
                        <a:latin typeface="Cambria Math"/>
                        <a:sym typeface="Symbol" pitchFamily="18" charset="2"/>
                      </a:rPr>
                      <m:t>𝑓</m:t>
                    </m:r>
                    <m:r>
                      <a:rPr lang="en-US" altLang="en-US" sz="2400" i="1" dirty="0" smtClean="0">
                        <a:latin typeface="Cambria Math"/>
                        <a:sym typeface="Symbol" pitchFamily="18" charset="2"/>
                      </a:rPr>
                      <m:t>  </m:t>
                    </m:r>
                    <m:r>
                      <a:rPr lang="en-US" altLang="en-US" sz="2400" i="1" dirty="0" smtClean="0">
                        <a:latin typeface="Cambria Math"/>
                        <a:sym typeface="Symbol" pitchFamily="18" charset="2"/>
                      </a:rPr>
                      <m:t>𝑓</m:t>
                    </m:r>
                    <m:r>
                      <a:rPr lang="en-US" altLang="en-US" sz="2400" i="1" dirty="0" smtClean="0">
                        <a:latin typeface="Cambria Math"/>
                        <a:sym typeface="Symbol" pitchFamily="18" charset="2"/>
                      </a:rPr>
                      <m:t> – 2 </m:t>
                    </m:r>
                  </m:oMath>
                </a14:m>
                <a:r>
                  <a:rPr lang="en-US" altLang="en-US" sz="2400" dirty="0">
                    <a:sym typeface="Symbol" pitchFamily="18" charset="2"/>
                  </a:rPr>
                  <a:t>and </a:t>
                </a:r>
                <a14:m>
                  <m:oMath xmlns:m="http://schemas.openxmlformats.org/officeDocument/2006/math">
                    <m:r>
                      <a:rPr lang="en-US" altLang="en-US" sz="2400" i="1" dirty="0" smtClean="0">
                        <a:latin typeface="Cambria Math"/>
                        <a:sym typeface="Symbol" pitchFamily="18" charset="2"/>
                      </a:rPr>
                      <m:t>𝑓</m:t>
                    </m:r>
                    <m:r>
                      <a:rPr lang="en-US" altLang="en-US" sz="2400" i="1" dirty="0" smtClean="0">
                        <a:latin typeface="Cambria Math"/>
                        <a:sym typeface="Symbol" pitchFamily="18" charset="2"/>
                      </a:rPr>
                      <m:t> &lt; </m:t>
                    </m:r>
                    <m:r>
                      <a:rPr lang="en-US" altLang="en-US" sz="2400" i="1" dirty="0" smtClean="0">
                        <a:latin typeface="Cambria Math"/>
                        <a:sym typeface="Symbol" pitchFamily="18" charset="2"/>
                      </a:rPr>
                      <m:t>𝑛</m:t>
                    </m:r>
                  </m:oMath>
                </a14:m>
                <a:r>
                  <a:rPr lang="en-US" altLang="en-US" sz="2400" dirty="0">
                    <a:sym typeface="Symbol" pitchFamily="18" charset="2"/>
                  </a:rPr>
                  <a:t>.   Every early-stopping agreement algorithm tolerating </a:t>
                </a:r>
                <a14:m>
                  <m:oMath xmlns:m="http://schemas.openxmlformats.org/officeDocument/2006/math">
                    <m:r>
                      <a:rPr lang="en-US" altLang="en-US" sz="2400" i="1" dirty="0" smtClean="0">
                        <a:latin typeface="Cambria Math"/>
                        <a:sym typeface="Symbol" pitchFamily="18" charset="2"/>
                      </a:rPr>
                      <m:t>𝑓</m:t>
                    </m:r>
                  </m:oMath>
                </a14:m>
                <a:r>
                  <a:rPr lang="en-US" altLang="en-US" sz="2400" dirty="0">
                    <a:sym typeface="Symbol" pitchFamily="18" charset="2"/>
                  </a:rPr>
                  <a:t> failures has an execution with </a:t>
                </a:r>
                <a14:m>
                  <m:oMath xmlns:m="http://schemas.openxmlformats.org/officeDocument/2006/math">
                    <m:r>
                      <a:rPr lang="en-US" altLang="en-US" sz="2400" i="1" dirty="0" smtClean="0">
                        <a:latin typeface="Cambria Math"/>
                        <a:sym typeface="Symbol" pitchFamily="18" charset="2"/>
                      </a:rPr>
                      <m:t>𝑓</m:t>
                    </m:r>
                    <m:r>
                      <a:rPr lang="en-US" altLang="en-US" sz="2400" i="1" dirty="0" smtClean="0">
                        <a:latin typeface="Cambria Math"/>
                        <a:sym typeface="Symbol" pitchFamily="18" charset="2"/>
                      </a:rPr>
                      <m:t></m:t>
                    </m:r>
                  </m:oMath>
                </a14:m>
                <a:r>
                  <a:rPr lang="en-US" altLang="en-US" sz="2400" dirty="0">
                    <a:sym typeface="Symbol" pitchFamily="18" charset="2"/>
                  </a:rPr>
                  <a:t> failures in which some </a:t>
                </a:r>
                <a:r>
                  <a:rPr lang="en-US" altLang="en-US" sz="2400" dirty="0" err="1">
                    <a:sym typeface="Symbol" pitchFamily="18" charset="2"/>
                  </a:rPr>
                  <a:t>nonfaulty</a:t>
                </a:r>
                <a:r>
                  <a:rPr lang="en-US" altLang="en-US" sz="2400" dirty="0">
                    <a:sym typeface="Symbol" pitchFamily="18" charset="2"/>
                  </a:rPr>
                  <a:t> process doesn’t decide by the end of round </a:t>
                </a:r>
                <a14:m>
                  <m:oMath xmlns:m="http://schemas.openxmlformats.org/officeDocument/2006/math">
                    <m:r>
                      <a:rPr lang="en-US" altLang="en-US" sz="2400" i="1" dirty="0" smtClean="0">
                        <a:latin typeface="Cambria Math"/>
                        <a:sym typeface="Symbol" pitchFamily="18" charset="2"/>
                      </a:rPr>
                      <m:t>𝑓</m:t>
                    </m:r>
                    <m:r>
                      <a:rPr lang="en-US" altLang="en-US" sz="2400" i="1" dirty="0" smtClean="0">
                        <a:latin typeface="Cambria Math"/>
                        <a:sym typeface="Symbol" pitchFamily="18" charset="2"/>
                      </a:rPr>
                      <m:t> + 1. </m:t>
                    </m:r>
                  </m:oMath>
                </a14:m>
                <a:endParaRPr lang="en-US" altLang="en-US" sz="2400" dirty="0">
                  <a:sym typeface="Symbol" pitchFamily="18" charset="2"/>
                </a:endParaRPr>
              </a:p>
              <a:p>
                <a:pPr lvl="1" eaLnBrk="1" hangingPunct="1">
                  <a:lnSpc>
                    <a:spcPct val="80000"/>
                  </a:lnSpc>
                </a:pPr>
                <a:endParaRPr lang="en-US" altLang="en-US" sz="2000" dirty="0" smtClean="0">
                  <a:sym typeface="Symbol" pitchFamily="18" charset="2"/>
                </a:endParaRPr>
              </a:p>
            </p:txBody>
          </p:sp>
        </mc:Choice>
        <mc:Fallback xmlns="">
          <p:sp>
            <p:nvSpPr>
              <p:cNvPr id="158723" name="Rectangle 3"/>
              <p:cNvSpPr>
                <a:spLocks noGrp="1" noRot="1" noChangeAspect="1" noMove="1" noResize="1" noEditPoints="1" noAdjustHandles="1" noChangeArrowheads="1" noChangeShapeType="1" noTextEdit="1"/>
              </p:cNvSpPr>
              <p:nvPr>
                <p:ph type="body" idx="1"/>
              </p:nvPr>
            </p:nvSpPr>
            <p:spPr>
              <a:xfrm>
                <a:off x="381000" y="1295400"/>
                <a:ext cx="8534400" cy="5334000"/>
              </a:xfrm>
              <a:blipFill rotWithShape="1">
                <a:blip r:embed="rId3"/>
                <a:stretch>
                  <a:fillRect l="-1000" t="-2171" b="-914"/>
                </a:stretch>
              </a:blipFill>
            </p:spPr>
            <p:txBody>
              <a:bodyPr/>
              <a:lstStyle/>
              <a:p>
                <a:r>
                  <a:rPr lang="en-US">
                    <a:noFill/>
                  </a:rPr>
                  <a:t> </a:t>
                </a:r>
              </a:p>
            </p:txBody>
          </p:sp>
        </mc:Fallback>
      </mc:AlternateContent>
    </p:spTree>
    <p:extLst>
      <p:ext uri="{BB962C8B-B14F-4D97-AF65-F5344CB8AC3E}">
        <p14:creationId xmlns:p14="http://schemas.microsoft.com/office/powerpoint/2010/main" val="1995052920"/>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7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87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872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872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872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872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872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87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9394" name="Rectangle 2"/>
              <p:cNvSpPr>
                <a:spLocks noGrp="1" noChangeArrowheads="1"/>
              </p:cNvSpPr>
              <p:nvPr>
                <p:ph type="title"/>
              </p:nvPr>
            </p:nvSpPr>
            <p:spPr/>
            <p:txBody>
              <a:bodyPr/>
              <a:lstStyle/>
              <a:p>
                <a:r>
                  <a:rPr lang="en-US" altLang="en-US" dirty="0" smtClean="0"/>
                  <a:t>Special case:  </a:t>
                </a:r>
                <a14:m>
                  <m:oMath xmlns:m="http://schemas.openxmlformats.org/officeDocument/2006/math">
                    <m:r>
                      <a:rPr lang="en-US" altLang="en-US" i="1" dirty="0" smtClean="0">
                        <a:latin typeface="Cambria Math"/>
                      </a:rPr>
                      <m:t>𝑓</m:t>
                    </m:r>
                    <m:r>
                      <a:rPr lang="en-US" altLang="en-US" i="1" dirty="0" smtClean="0">
                        <a:latin typeface="Cambria Math"/>
                        <a:sym typeface="Symbol" pitchFamily="18" charset="2"/>
                      </a:rPr>
                      <m:t></m:t>
                    </m:r>
                    <m:r>
                      <a:rPr lang="en-US" altLang="en-US" i="1" dirty="0" smtClean="0">
                        <a:latin typeface="Cambria Math"/>
                      </a:rPr>
                      <m:t> = 0</m:t>
                    </m:r>
                  </m:oMath>
                </a14:m>
                <a:endParaRPr lang="en-US" altLang="en-US" dirty="0" smtClean="0"/>
              </a:p>
            </p:txBody>
          </p:sp>
        </mc:Choice>
        <mc:Fallback xmlns="">
          <p:sp>
            <p:nvSpPr>
              <p:cNvPr id="59394" name="Rectangle 2"/>
              <p:cNvSpPr>
                <a:spLocks noGrp="1" noRot="1" noChangeAspect="1" noMove="1" noResize="1" noEditPoints="1" noAdjustHandles="1" noChangeArrowheads="1" noChangeShapeType="1" noTextEdit="1"/>
              </p:cNvSpPr>
              <p:nvPr>
                <p:ph type="title"/>
              </p:nvPr>
            </p:nvSpPr>
            <p:spPr>
              <a:blipFill rotWithShape="1">
                <a:blip r:embed="rId3"/>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427" name="Rectangle 3"/>
              <p:cNvSpPr>
                <a:spLocks noGrp="1" noChangeArrowheads="1"/>
              </p:cNvSpPr>
              <p:nvPr>
                <p:ph type="body" idx="1"/>
              </p:nvPr>
            </p:nvSpPr>
            <p:spPr>
              <a:xfrm>
                <a:off x="457200" y="1600200"/>
                <a:ext cx="8077200" cy="3748088"/>
              </a:xfrm>
            </p:spPr>
            <p:txBody>
              <a:bodyPr>
                <a:normAutofit/>
              </a:bodyPr>
              <a:lstStyle/>
              <a:p>
                <a:pPr>
                  <a:lnSpc>
                    <a:spcPct val="90000"/>
                  </a:lnSpc>
                </a:pPr>
                <a:r>
                  <a:rPr lang="en-US" altLang="en-US" sz="2400" dirty="0" smtClean="0">
                    <a:solidFill>
                      <a:srgbClr val="990033"/>
                    </a:solidFill>
                    <a:sym typeface="Symbol" pitchFamily="18" charset="2"/>
                  </a:rPr>
                  <a:t>Special case Theorem 2:</a:t>
                </a:r>
                <a:r>
                  <a:rPr lang="en-US" altLang="en-US" sz="2400" dirty="0" smtClean="0">
                    <a:sym typeface="Symbol" pitchFamily="18" charset="2"/>
                  </a:rPr>
                  <a:t>  Assume </a:t>
                </a:r>
                <a14:m>
                  <m:oMath xmlns:m="http://schemas.openxmlformats.org/officeDocument/2006/math">
                    <m:r>
                      <a:rPr lang="en-US" altLang="en-US" sz="2400" i="1" dirty="0" smtClean="0">
                        <a:latin typeface="Cambria Math"/>
                        <a:sym typeface="Symbol" pitchFamily="18" charset="2"/>
                      </a:rPr>
                      <m:t>2  </m:t>
                    </m:r>
                    <m:r>
                      <a:rPr lang="en-US" altLang="en-US" sz="2400" i="1" dirty="0" smtClean="0">
                        <a:latin typeface="Cambria Math"/>
                        <a:sym typeface="Symbol" pitchFamily="18" charset="2"/>
                      </a:rPr>
                      <m:t>𝑓</m:t>
                    </m:r>
                    <m:r>
                      <a:rPr lang="en-US" altLang="en-US" sz="2400" i="1" dirty="0" smtClean="0">
                        <a:latin typeface="Cambria Math"/>
                        <a:sym typeface="Symbol" pitchFamily="18" charset="2"/>
                      </a:rPr>
                      <m:t>&lt;</m:t>
                    </m:r>
                    <m:r>
                      <a:rPr lang="en-US" altLang="en-US" sz="2400" i="1" dirty="0" smtClean="0">
                        <a:latin typeface="Cambria Math"/>
                        <a:sym typeface="Symbol" pitchFamily="18" charset="2"/>
                      </a:rPr>
                      <m:t>𝑛</m:t>
                    </m:r>
                  </m:oMath>
                </a14:m>
                <a:r>
                  <a:rPr lang="en-US" altLang="en-US" sz="2400" dirty="0" smtClean="0">
                    <a:sym typeface="Symbol" pitchFamily="18" charset="2"/>
                  </a:rPr>
                  <a:t>.   Every early-stopping agreement algorithm tolerating </a:t>
                </a:r>
                <a14:m>
                  <m:oMath xmlns:m="http://schemas.openxmlformats.org/officeDocument/2006/math">
                    <m:r>
                      <a:rPr lang="en-US" altLang="en-US" sz="2400" i="1" dirty="0" smtClean="0">
                        <a:latin typeface="Cambria Math"/>
                        <a:sym typeface="Symbol" pitchFamily="18" charset="2"/>
                      </a:rPr>
                      <m:t>𝑓</m:t>
                    </m:r>
                  </m:oMath>
                </a14:m>
                <a:r>
                  <a:rPr lang="en-US" altLang="en-US" sz="2400" dirty="0" smtClean="0">
                    <a:sym typeface="Symbol" pitchFamily="18" charset="2"/>
                  </a:rPr>
                  <a:t> failures has a </a:t>
                </a:r>
                <a:r>
                  <a:rPr lang="en-US" altLang="en-US" sz="2400" dirty="0" smtClean="0">
                    <a:solidFill>
                      <a:srgbClr val="990033"/>
                    </a:solidFill>
                    <a:sym typeface="Symbol" pitchFamily="18" charset="2"/>
                  </a:rPr>
                  <a:t>failure-free execution </a:t>
                </a:r>
                <a:r>
                  <a:rPr lang="en-US" altLang="en-US" sz="2400" dirty="0" smtClean="0">
                    <a:sym typeface="Symbol" pitchFamily="18" charset="2"/>
                  </a:rPr>
                  <a:t>in which some </a:t>
                </a:r>
                <a:r>
                  <a:rPr lang="en-US" altLang="en-US" sz="2400" dirty="0" err="1" smtClean="0">
                    <a:sym typeface="Symbol" pitchFamily="18" charset="2"/>
                  </a:rPr>
                  <a:t>nonfaulty</a:t>
                </a:r>
                <a:r>
                  <a:rPr lang="en-US" altLang="en-US" sz="2400" dirty="0" smtClean="0">
                    <a:sym typeface="Symbol" pitchFamily="18" charset="2"/>
                  </a:rPr>
                  <a:t> process does not decide by the end of round </a:t>
                </a:r>
                <a14:m>
                  <m:oMath xmlns:m="http://schemas.openxmlformats.org/officeDocument/2006/math">
                    <m:r>
                      <a:rPr lang="en-US" altLang="en-US" sz="2400" i="1" dirty="0" smtClean="0">
                        <a:latin typeface="Cambria Math"/>
                        <a:sym typeface="Symbol" pitchFamily="18" charset="2"/>
                      </a:rPr>
                      <m:t>1</m:t>
                    </m:r>
                  </m:oMath>
                </a14:m>
                <a:r>
                  <a:rPr lang="en-US" altLang="en-US" sz="2400" dirty="0" smtClean="0">
                    <a:sym typeface="Symbol" pitchFamily="18" charset="2"/>
                  </a:rPr>
                  <a:t>. </a:t>
                </a:r>
              </a:p>
              <a:p>
                <a:pPr>
                  <a:lnSpc>
                    <a:spcPct val="90000"/>
                  </a:lnSpc>
                </a:pPr>
                <a:endParaRPr lang="en-US" altLang="en-US" sz="2400" dirty="0" smtClean="0">
                  <a:sym typeface="Symbol" pitchFamily="18" charset="2"/>
                </a:endParaRPr>
              </a:p>
              <a:p>
                <a:pPr>
                  <a:lnSpc>
                    <a:spcPct val="90000"/>
                  </a:lnSpc>
                </a:pPr>
                <a:r>
                  <a:rPr lang="en-US" altLang="en-US" sz="2400" dirty="0" smtClean="0">
                    <a:solidFill>
                      <a:srgbClr val="990033"/>
                    </a:solidFill>
                    <a:sym typeface="Symbol" pitchFamily="18" charset="2"/>
                  </a:rPr>
                  <a:t>Definition:</a:t>
                </a:r>
                <a:r>
                  <a:rPr lang="en-US" altLang="en-US" sz="2400" dirty="0" smtClean="0">
                    <a:sym typeface="Symbol" pitchFamily="18" charset="2"/>
                  </a:rPr>
                  <a:t>  Let  be </a:t>
                </a:r>
                <a:r>
                  <a:rPr lang="en-US" altLang="en-US" sz="2400" dirty="0" smtClean="0"/>
                  <a:t>an execution that completes some finite number (possibly 0) of rounds.  Then </a:t>
                </a:r>
                <a14:m>
                  <m:oMath xmlns:m="http://schemas.openxmlformats.org/officeDocument/2006/math">
                    <m:r>
                      <a:rPr lang="en-US" altLang="en-US" sz="2400" i="1" dirty="0" smtClean="0">
                        <a:latin typeface="Cambria Math"/>
                      </a:rPr>
                      <m:t>𝑣𝑎𝑙</m:t>
                    </m:r>
                    <m:r>
                      <a:rPr lang="en-US" altLang="en-US" sz="2400" i="1" dirty="0" smtClean="0">
                        <a:latin typeface="Cambria Math"/>
                      </a:rPr>
                      <m:t>(</m:t>
                    </m:r>
                    <m:r>
                      <m:rPr>
                        <m:sty m:val="p"/>
                      </m:rPr>
                      <a:rPr lang="en-US" altLang="en-US" sz="2400" b="0" i="1" dirty="0" smtClean="0">
                        <a:latin typeface="Cambria Math"/>
                      </a:rPr>
                      <m:t>α</m:t>
                    </m:r>
                    <m:r>
                      <a:rPr lang="en-US" altLang="en-US" sz="2400" i="1" dirty="0" smtClean="0">
                        <a:latin typeface="Cambria Math"/>
                      </a:rPr>
                      <m:t>)</m:t>
                    </m:r>
                  </m:oMath>
                </a14:m>
                <a:r>
                  <a:rPr lang="en-US" altLang="en-US" sz="2400" dirty="0" smtClean="0">
                    <a:sym typeface="Symbol" pitchFamily="18" charset="2"/>
                  </a:rPr>
                  <a:t> is the unique decision value in the extension of  with no new failures.</a:t>
                </a:r>
              </a:p>
              <a:p>
                <a:pPr lvl="1">
                  <a:lnSpc>
                    <a:spcPct val="90000"/>
                  </a:lnSpc>
                </a:pPr>
                <a:r>
                  <a:rPr lang="en-US" altLang="en-US" sz="2000" dirty="0" smtClean="0"/>
                  <a:t>Different from bivalence definitions from </a:t>
                </a:r>
                <a:r>
                  <a:rPr lang="en-US" altLang="en-US" sz="2000" dirty="0" smtClean="0">
                    <a:solidFill>
                      <a:schemeClr val="accent3">
                        <a:lumMod val="50000"/>
                      </a:schemeClr>
                    </a:solidFill>
                  </a:rPr>
                  <a:t>[Aguilera, </a:t>
                </a:r>
                <a:r>
                  <a:rPr lang="en-US" altLang="en-US" sz="2000" dirty="0" err="1" smtClean="0">
                    <a:solidFill>
                      <a:schemeClr val="accent3">
                        <a:lumMod val="50000"/>
                      </a:schemeClr>
                    </a:solidFill>
                  </a:rPr>
                  <a:t>Toueg</a:t>
                </a:r>
                <a:r>
                  <a:rPr lang="en-US" altLang="en-US" sz="2000" dirty="0" smtClean="0">
                    <a:solidFill>
                      <a:schemeClr val="accent3">
                        <a:lumMod val="50000"/>
                      </a:schemeClr>
                    </a:solidFill>
                  </a:rPr>
                  <a:t>] </a:t>
                </a:r>
                <a:r>
                  <a:rPr lang="en-US" altLang="en-US" sz="2000" dirty="0" smtClean="0"/>
                  <a:t>---now consider value in just one extension.</a:t>
                </a:r>
              </a:p>
            </p:txBody>
          </p:sp>
        </mc:Choice>
        <mc:Fallback xmlns="">
          <p:sp>
            <p:nvSpPr>
              <p:cNvPr id="103427" name="Rectangle 3"/>
              <p:cNvSpPr>
                <a:spLocks noGrp="1" noRot="1" noChangeAspect="1" noMove="1" noResize="1" noEditPoints="1" noAdjustHandles="1" noChangeArrowheads="1" noChangeShapeType="1" noTextEdit="1"/>
              </p:cNvSpPr>
              <p:nvPr>
                <p:ph type="body" idx="1"/>
              </p:nvPr>
            </p:nvSpPr>
            <p:spPr>
              <a:xfrm>
                <a:off x="457200" y="1600200"/>
                <a:ext cx="8077200" cy="3748088"/>
              </a:xfrm>
              <a:blipFill rotWithShape="1">
                <a:blip r:embed="rId4"/>
                <a:stretch>
                  <a:fillRect l="-981" t="-2280" r="-1208"/>
                </a:stretch>
              </a:blipFill>
            </p:spPr>
            <p:txBody>
              <a:bodyPr/>
              <a:lstStyle/>
              <a:p>
                <a:r>
                  <a:rPr lang="en-US">
                    <a:noFill/>
                  </a:rPr>
                  <a:t> </a:t>
                </a:r>
              </a:p>
            </p:txBody>
          </p:sp>
        </mc:Fallback>
      </mc:AlternateContent>
    </p:spTree>
    <p:extLst>
      <p:ext uri="{BB962C8B-B14F-4D97-AF65-F5344CB8AC3E}">
        <p14:creationId xmlns:p14="http://schemas.microsoft.com/office/powerpoint/2010/main" val="21089865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0418" name="Rectangle 2"/>
              <p:cNvSpPr>
                <a:spLocks noGrp="1" noChangeArrowheads="1"/>
              </p:cNvSpPr>
              <p:nvPr>
                <p:ph type="title"/>
              </p:nvPr>
            </p:nvSpPr>
            <p:spPr>
              <a:xfrm>
                <a:off x="457200" y="152400"/>
                <a:ext cx="8229600" cy="1143000"/>
              </a:xfrm>
            </p:spPr>
            <p:txBody>
              <a:bodyPr/>
              <a:lstStyle/>
              <a:p>
                <a:r>
                  <a:rPr lang="en-US" altLang="en-US" dirty="0"/>
                  <a:t>Special case:  </a:t>
                </a:r>
                <a14:m>
                  <m:oMath xmlns:m="http://schemas.openxmlformats.org/officeDocument/2006/math">
                    <m:r>
                      <a:rPr lang="en-US" altLang="en-US" i="1" dirty="0">
                        <a:latin typeface="Cambria Math"/>
                      </a:rPr>
                      <m:t>𝑓</m:t>
                    </m:r>
                    <m:r>
                      <a:rPr lang="en-US" altLang="en-US" i="1" dirty="0">
                        <a:latin typeface="Cambria Math"/>
                        <a:sym typeface="Symbol" pitchFamily="18" charset="2"/>
                      </a:rPr>
                      <m:t></m:t>
                    </m:r>
                    <m:r>
                      <a:rPr lang="en-US" altLang="en-US" i="1" dirty="0">
                        <a:latin typeface="Cambria Math"/>
                      </a:rPr>
                      <m:t> = 0</m:t>
                    </m:r>
                  </m:oMath>
                </a14:m>
                <a:endParaRPr lang="en-US" altLang="en-US" dirty="0" smtClean="0"/>
              </a:p>
            </p:txBody>
          </p:sp>
        </mc:Choice>
        <mc:Fallback xmlns="">
          <p:sp>
            <p:nvSpPr>
              <p:cNvPr id="60418" name="Rectangle 2"/>
              <p:cNvSpPr>
                <a:spLocks noGrp="1" noRot="1" noChangeAspect="1" noMove="1" noResize="1" noEditPoints="1" noAdjustHandles="1" noChangeArrowheads="1" noChangeShapeType="1" noTextEdit="1"/>
              </p:cNvSpPr>
              <p:nvPr>
                <p:ph type="title"/>
              </p:nvPr>
            </p:nvSpPr>
            <p:spPr>
              <a:xfrm>
                <a:off x="457200" y="152400"/>
                <a:ext cx="8229600" cy="1143000"/>
              </a:xfrm>
              <a:blipFill rotWithShape="1">
                <a:blip r:embed="rId3"/>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5347" name="Rectangle 3"/>
              <p:cNvSpPr>
                <a:spLocks noGrp="1" noChangeArrowheads="1"/>
              </p:cNvSpPr>
              <p:nvPr>
                <p:ph type="body" idx="1"/>
              </p:nvPr>
            </p:nvSpPr>
            <p:spPr>
              <a:xfrm>
                <a:off x="381000" y="1295400"/>
                <a:ext cx="8534400" cy="5334000"/>
              </a:xfrm>
            </p:spPr>
            <p:txBody>
              <a:bodyPr>
                <a:normAutofit/>
              </a:bodyPr>
              <a:lstStyle/>
              <a:p>
                <a:pPr eaLnBrk="1" hangingPunct="1">
                  <a:lnSpc>
                    <a:spcPct val="90000"/>
                  </a:lnSpc>
                </a:pPr>
                <a:r>
                  <a:rPr lang="en-US" altLang="en-US" sz="2400" dirty="0" smtClean="0">
                    <a:solidFill>
                      <a:srgbClr val="990033"/>
                    </a:solidFill>
                    <a:sym typeface="Symbol" pitchFamily="18" charset="2"/>
                  </a:rPr>
                  <a:t>Theorem 2:</a:t>
                </a:r>
                <a:r>
                  <a:rPr lang="en-US" altLang="en-US" sz="2400" dirty="0" smtClean="0">
                    <a:sym typeface="Symbol" pitchFamily="18" charset="2"/>
                  </a:rPr>
                  <a:t>  Assume </a:t>
                </a:r>
                <a14:m>
                  <m:oMath xmlns:m="http://schemas.openxmlformats.org/officeDocument/2006/math">
                    <m:r>
                      <a:rPr lang="en-US" altLang="en-US" sz="2400" i="1" dirty="0" smtClean="0">
                        <a:latin typeface="Cambria Math"/>
                        <a:sym typeface="Symbol" pitchFamily="18" charset="2"/>
                      </a:rPr>
                      <m:t>2  </m:t>
                    </m:r>
                    <m:r>
                      <a:rPr lang="en-US" altLang="en-US" sz="2400" i="1" dirty="0" smtClean="0">
                        <a:latin typeface="Cambria Math"/>
                        <a:sym typeface="Symbol" pitchFamily="18" charset="2"/>
                      </a:rPr>
                      <m:t>𝑓</m:t>
                    </m:r>
                    <m:r>
                      <a:rPr lang="en-US" altLang="en-US" sz="2400" i="1" dirty="0" smtClean="0">
                        <a:latin typeface="Cambria Math"/>
                        <a:sym typeface="Symbol" pitchFamily="18" charset="2"/>
                      </a:rPr>
                      <m:t>&lt;</m:t>
                    </m:r>
                    <m:r>
                      <a:rPr lang="en-US" altLang="en-US" sz="2400" i="1" dirty="0" smtClean="0">
                        <a:latin typeface="Cambria Math"/>
                        <a:sym typeface="Symbol" pitchFamily="18" charset="2"/>
                      </a:rPr>
                      <m:t>𝑛</m:t>
                    </m:r>
                  </m:oMath>
                </a14:m>
                <a:r>
                  <a:rPr lang="en-US" altLang="en-US" sz="2400" dirty="0" smtClean="0">
                    <a:sym typeface="Symbol" pitchFamily="18" charset="2"/>
                  </a:rPr>
                  <a:t>.   Every early-stopping agreement algorithm tolerating </a:t>
                </a:r>
                <a14:m>
                  <m:oMath xmlns:m="http://schemas.openxmlformats.org/officeDocument/2006/math">
                    <m:r>
                      <a:rPr lang="en-US" altLang="en-US" sz="2400" i="1" dirty="0" smtClean="0">
                        <a:latin typeface="Cambria Math"/>
                        <a:sym typeface="Symbol" pitchFamily="18" charset="2"/>
                      </a:rPr>
                      <m:t>𝑓</m:t>
                    </m:r>
                  </m:oMath>
                </a14:m>
                <a:r>
                  <a:rPr lang="en-US" altLang="en-US" sz="2400" dirty="0" smtClean="0">
                    <a:sym typeface="Symbol" pitchFamily="18" charset="2"/>
                  </a:rPr>
                  <a:t> failures has a failure-free execution in which some </a:t>
                </a:r>
                <a:r>
                  <a:rPr lang="en-US" altLang="en-US" sz="2400" dirty="0" err="1" smtClean="0">
                    <a:sym typeface="Symbol" pitchFamily="18" charset="2"/>
                  </a:rPr>
                  <a:t>nonfaulty</a:t>
                </a:r>
                <a:r>
                  <a:rPr lang="en-US" altLang="en-US" sz="2400" dirty="0" smtClean="0">
                    <a:sym typeface="Symbol" pitchFamily="18" charset="2"/>
                  </a:rPr>
                  <a:t> process does not decide by the end of round 1. </a:t>
                </a:r>
              </a:p>
              <a:p>
                <a:pPr eaLnBrk="1" hangingPunct="1">
                  <a:lnSpc>
                    <a:spcPct val="90000"/>
                  </a:lnSpc>
                </a:pPr>
                <a:r>
                  <a:rPr lang="en-US" altLang="en-US" sz="2400" dirty="0" smtClean="0">
                    <a:solidFill>
                      <a:srgbClr val="990033"/>
                    </a:solidFill>
                    <a:sym typeface="Symbol" pitchFamily="18" charset="2"/>
                  </a:rPr>
                  <a:t>Definition:</a:t>
                </a:r>
                <a:r>
                  <a:rPr lang="en-US" altLang="en-US" sz="2400" dirty="0" smtClean="0">
                    <a:sym typeface="Symbol" pitchFamily="18" charset="2"/>
                  </a:rPr>
                  <a:t> </a:t>
                </a:r>
                <a14:m>
                  <m:oMath xmlns:m="http://schemas.openxmlformats.org/officeDocument/2006/math">
                    <m:r>
                      <a:rPr lang="en-US" altLang="en-US" sz="2400" b="0" i="1" smtClean="0">
                        <a:latin typeface="Cambria Math"/>
                        <a:sym typeface="Symbol" pitchFamily="18" charset="2"/>
                      </a:rPr>
                      <m:t>𝑣𝑎𝑙</m:t>
                    </m:r>
                    <m:d>
                      <m:dPr>
                        <m:ctrlPr>
                          <a:rPr lang="en-US" altLang="en-US" sz="2400" b="0" i="1" smtClean="0">
                            <a:latin typeface="Cambria Math"/>
                            <a:sym typeface="Symbol" pitchFamily="18" charset="2"/>
                          </a:rPr>
                        </m:ctrlPr>
                      </m:dPr>
                      <m:e>
                        <m:r>
                          <a:rPr lang="en-US" altLang="en-US" sz="2400" b="0" i="1" smtClean="0">
                            <a:latin typeface="Cambria Math"/>
                            <a:sym typeface="Symbol" pitchFamily="18" charset="2"/>
                          </a:rPr>
                          <m:t>𝛼</m:t>
                        </m:r>
                      </m:e>
                    </m:d>
                  </m:oMath>
                </a14:m>
                <a:r>
                  <a:rPr lang="en-US" altLang="en-US" sz="2400" dirty="0" smtClean="0">
                    <a:sym typeface="Symbol" pitchFamily="18" charset="2"/>
                  </a:rPr>
                  <a:t> is the decision value in the extension of  with no new failures.</a:t>
                </a:r>
                <a:endParaRPr lang="en-US" altLang="en-US" sz="2400" dirty="0" smtClean="0"/>
              </a:p>
              <a:p>
                <a:pPr eaLnBrk="1" hangingPunct="1">
                  <a:lnSpc>
                    <a:spcPct val="90000"/>
                  </a:lnSpc>
                </a:pPr>
                <a:r>
                  <a:rPr lang="en-US" altLang="en-US" sz="2400" dirty="0" smtClean="0">
                    <a:solidFill>
                      <a:srgbClr val="990033"/>
                    </a:solidFill>
                  </a:rPr>
                  <a:t>Proof of Theorem 2:  </a:t>
                </a:r>
              </a:p>
              <a:p>
                <a:pPr lvl="1">
                  <a:lnSpc>
                    <a:spcPct val="90000"/>
                  </a:lnSpc>
                </a:pPr>
                <a:r>
                  <a:rPr lang="en-US" altLang="en-US" sz="2000" dirty="0" smtClean="0"/>
                  <a:t>Consider executions in which at most one process fails per round.</a:t>
                </a:r>
              </a:p>
              <a:p>
                <a:pPr lvl="1">
                  <a:lnSpc>
                    <a:spcPct val="90000"/>
                  </a:lnSpc>
                </a:pPr>
                <a:r>
                  <a:rPr lang="en-US" altLang="en-US" sz="2000" dirty="0" smtClean="0"/>
                  <a:t>Identify 0-round executions with vectors of initial values.</a:t>
                </a:r>
              </a:p>
              <a:p>
                <a:pPr lvl="1">
                  <a:lnSpc>
                    <a:spcPct val="90000"/>
                  </a:lnSpc>
                </a:pPr>
                <a:r>
                  <a:rPr lang="en-US" altLang="en-US" sz="2000" dirty="0" smtClean="0"/>
                  <a:t>Assume, for contradiction, that everyone decides by the end of round 1, in all failure-free executions.</a:t>
                </a:r>
              </a:p>
              <a:p>
                <a:pPr lvl="1">
                  <a:lnSpc>
                    <a:spcPct val="90000"/>
                  </a:lnSpc>
                </a:pPr>
                <a14:m>
                  <m:oMath xmlns:m="http://schemas.openxmlformats.org/officeDocument/2006/math">
                    <m:r>
                      <a:rPr lang="en-US" altLang="en-US" sz="2000" i="1" dirty="0" smtClean="0">
                        <a:latin typeface="Cambria Math"/>
                      </a:rPr>
                      <m:t>𝑣𝑎𝑙</m:t>
                    </m:r>
                    <m:r>
                      <a:rPr lang="en-US" altLang="en-US" sz="2000" i="1" dirty="0" smtClean="0">
                        <a:latin typeface="Cambria Math"/>
                      </a:rPr>
                      <m:t>(000…0) = 0, </m:t>
                    </m:r>
                    <m:r>
                      <a:rPr lang="en-US" altLang="en-US" sz="2000" i="1" dirty="0" err="1" smtClean="0">
                        <a:latin typeface="Cambria Math"/>
                      </a:rPr>
                      <m:t>𝑣𝑎𝑙</m:t>
                    </m:r>
                    <m:r>
                      <a:rPr lang="en-US" altLang="en-US" sz="2000" i="1" dirty="0" smtClean="0">
                        <a:latin typeface="Cambria Math"/>
                      </a:rPr>
                      <m:t>(111…1) = 1.</m:t>
                    </m:r>
                  </m:oMath>
                </a14:m>
                <a:endParaRPr lang="en-US" altLang="en-US" sz="2000" dirty="0" smtClean="0"/>
              </a:p>
              <a:p>
                <a:pPr lvl="1">
                  <a:lnSpc>
                    <a:spcPct val="90000"/>
                  </a:lnSpc>
                </a:pPr>
                <a:r>
                  <a:rPr lang="en-US" altLang="en-US" sz="2000" dirty="0" smtClean="0"/>
                  <a:t>So there must be two 0-round executions </a:t>
                </a:r>
                <a:r>
                  <a:rPr lang="en-US" altLang="en-US" sz="2000" dirty="0" smtClean="0">
                    <a:sym typeface="Symbol" pitchFamily="18" charset="2"/>
                  </a:rPr>
                  <a:t></a:t>
                </a:r>
                <a:r>
                  <a:rPr lang="en-US" altLang="en-US" sz="2000" baseline="30000" dirty="0" smtClean="0">
                    <a:sym typeface="Symbol" pitchFamily="18" charset="2"/>
                  </a:rPr>
                  <a:t>0</a:t>
                </a:r>
                <a:r>
                  <a:rPr lang="en-US" altLang="en-US" sz="2000" dirty="0" smtClean="0"/>
                  <a:t> and </a:t>
                </a:r>
                <a:r>
                  <a:rPr lang="en-US" altLang="en-US" sz="2000" dirty="0" smtClean="0">
                    <a:sym typeface="Symbol" pitchFamily="18" charset="2"/>
                  </a:rPr>
                  <a:t></a:t>
                </a:r>
                <a:r>
                  <a:rPr lang="en-US" altLang="en-US" sz="2000" baseline="30000" dirty="0" smtClean="0">
                    <a:sym typeface="Symbol" pitchFamily="18" charset="2"/>
                  </a:rPr>
                  <a:t>1</a:t>
                </a:r>
                <a:r>
                  <a:rPr lang="en-US" altLang="en-US" sz="2000" dirty="0" smtClean="0">
                    <a:sym typeface="Symbol" pitchFamily="18" charset="2"/>
                  </a:rPr>
                  <a:t>, </a:t>
                </a:r>
                <a:r>
                  <a:rPr lang="en-US" altLang="en-US" sz="2000" dirty="0" smtClean="0"/>
                  <a:t>that differ in the value of just one process </a:t>
                </a:r>
                <a14:m>
                  <m:oMath xmlns:m="http://schemas.openxmlformats.org/officeDocument/2006/math">
                    <m:r>
                      <a:rPr lang="en-US" altLang="en-US" sz="2000" i="1" dirty="0" smtClean="0">
                        <a:latin typeface="Cambria Math"/>
                      </a:rPr>
                      <m:t>𝑖</m:t>
                    </m:r>
                  </m:oMath>
                </a14:m>
                <a:r>
                  <a:rPr lang="en-US" altLang="en-US" sz="2000" dirty="0" smtClean="0"/>
                  <a:t>, such that </a:t>
                </a:r>
                <a14:m>
                  <m:oMath xmlns:m="http://schemas.openxmlformats.org/officeDocument/2006/math">
                    <m:r>
                      <a:rPr lang="en-US" altLang="en-US" sz="2000" b="0" i="1" smtClean="0">
                        <a:latin typeface="Cambria Math"/>
                      </a:rPr>
                      <m:t>𝑣𝑎𝑙</m:t>
                    </m:r>
                    <m:d>
                      <m:dPr>
                        <m:ctrlPr>
                          <a:rPr lang="en-US" altLang="en-US" sz="2000" b="0" i="1" smtClean="0">
                            <a:latin typeface="Cambria Math"/>
                          </a:rPr>
                        </m:ctrlPr>
                      </m:dPr>
                      <m:e>
                        <m:sSup>
                          <m:sSupPr>
                            <m:ctrlPr>
                              <a:rPr lang="en-US" altLang="en-US" sz="2000" b="0" i="1" smtClean="0">
                                <a:latin typeface="Cambria Math"/>
                              </a:rPr>
                            </m:ctrlPr>
                          </m:sSupPr>
                          <m:e>
                            <m:r>
                              <a:rPr lang="en-US" altLang="en-US" sz="2000" b="0" i="1" smtClean="0">
                                <a:latin typeface="Cambria Math"/>
                              </a:rPr>
                              <m:t>𝛼</m:t>
                            </m:r>
                          </m:e>
                          <m:sup>
                            <m:r>
                              <a:rPr lang="en-US" altLang="en-US" sz="2000" b="0" i="1" smtClean="0">
                                <a:latin typeface="Cambria Math"/>
                              </a:rPr>
                              <m:t>0</m:t>
                            </m:r>
                          </m:sup>
                        </m:sSup>
                      </m:e>
                    </m:d>
                    <m:r>
                      <a:rPr lang="en-US" altLang="en-US" sz="2000" b="0" i="1" smtClean="0">
                        <a:latin typeface="Cambria Math"/>
                      </a:rPr>
                      <m:t>=0</m:t>
                    </m:r>
                  </m:oMath>
                </a14:m>
                <a:r>
                  <a:rPr lang="en-US" altLang="en-US" sz="2000" dirty="0" smtClean="0"/>
                  <a:t> and </a:t>
                </a:r>
                <a14:m>
                  <m:oMath xmlns:m="http://schemas.openxmlformats.org/officeDocument/2006/math">
                    <m:r>
                      <a:rPr lang="en-US" altLang="en-US" sz="2000" b="0" i="1" dirty="0" smtClean="0">
                        <a:latin typeface="Cambria Math"/>
                      </a:rPr>
                      <m:t>𝑣𝑎𝑙</m:t>
                    </m:r>
                    <m:d>
                      <m:dPr>
                        <m:ctrlPr>
                          <a:rPr lang="en-US" altLang="en-US" sz="2000" b="0" i="1" dirty="0" smtClean="0">
                            <a:latin typeface="Cambria Math"/>
                          </a:rPr>
                        </m:ctrlPr>
                      </m:dPr>
                      <m:e>
                        <m:sSup>
                          <m:sSupPr>
                            <m:ctrlPr>
                              <a:rPr lang="en-US" altLang="en-US" sz="2000" b="0" i="1" dirty="0" smtClean="0">
                                <a:latin typeface="Cambria Math"/>
                              </a:rPr>
                            </m:ctrlPr>
                          </m:sSupPr>
                          <m:e>
                            <m:r>
                              <a:rPr lang="en-US" altLang="en-US" sz="2000" b="0" i="1" dirty="0" smtClean="0">
                                <a:latin typeface="Cambria Math"/>
                              </a:rPr>
                              <m:t>𝛼</m:t>
                            </m:r>
                          </m:e>
                          <m:sup>
                            <m:r>
                              <a:rPr lang="en-US" altLang="en-US" sz="2000" b="0" i="1" dirty="0" smtClean="0">
                                <a:latin typeface="Cambria Math"/>
                              </a:rPr>
                              <m:t>1</m:t>
                            </m:r>
                          </m:sup>
                        </m:sSup>
                      </m:e>
                    </m:d>
                    <m:r>
                      <a:rPr lang="en-US" altLang="en-US" sz="2000" b="0" i="1" dirty="0" smtClean="0">
                        <a:latin typeface="Cambria Math"/>
                      </a:rPr>
                      <m:t>=1.</m:t>
                    </m:r>
                  </m:oMath>
                </a14:m>
                <a:r>
                  <a:rPr lang="en-US" altLang="en-US" sz="2000" dirty="0" smtClean="0">
                    <a:sym typeface="Symbol" pitchFamily="18" charset="2"/>
                  </a:rPr>
                  <a:t> </a:t>
                </a:r>
                <a:endParaRPr lang="en-US" altLang="en-US" sz="2000" dirty="0" smtClean="0"/>
              </a:p>
              <a:p>
                <a:pPr lvl="3">
                  <a:lnSpc>
                    <a:spcPct val="90000"/>
                  </a:lnSpc>
                </a:pPr>
                <a:endParaRPr lang="en-US" altLang="en-US" sz="1200" dirty="0" smtClean="0"/>
              </a:p>
            </p:txBody>
          </p:sp>
        </mc:Choice>
        <mc:Fallback xmlns="">
          <p:sp>
            <p:nvSpPr>
              <p:cNvPr id="185347" name="Rectangle 3"/>
              <p:cNvSpPr>
                <a:spLocks noGrp="1" noRot="1" noChangeAspect="1" noMove="1" noResize="1" noEditPoints="1" noAdjustHandles="1" noChangeArrowheads="1" noChangeShapeType="1" noTextEdit="1"/>
              </p:cNvSpPr>
              <p:nvPr>
                <p:ph type="body" idx="1"/>
              </p:nvPr>
            </p:nvSpPr>
            <p:spPr>
              <a:xfrm>
                <a:off x="381000" y="1295400"/>
                <a:ext cx="8534400" cy="5334000"/>
              </a:xfrm>
              <a:blipFill rotWithShape="1">
                <a:blip r:embed="rId4"/>
                <a:stretch>
                  <a:fillRect l="-1000" t="-1600"/>
                </a:stretch>
              </a:blipFill>
            </p:spPr>
            <p:txBody>
              <a:bodyPr/>
              <a:lstStyle/>
              <a:p>
                <a:r>
                  <a:rPr lang="en-US">
                    <a:noFill/>
                  </a:rPr>
                  <a:t> </a:t>
                </a:r>
              </a:p>
            </p:txBody>
          </p:sp>
        </mc:Fallback>
      </mc:AlternateContent>
    </p:spTree>
    <p:extLst>
      <p:ext uri="{BB962C8B-B14F-4D97-AF65-F5344CB8AC3E}">
        <p14:creationId xmlns:p14="http://schemas.microsoft.com/office/powerpoint/2010/main" val="1506389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3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534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534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534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53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42" name="Rectangle 2"/>
              <p:cNvSpPr>
                <a:spLocks noGrp="1" noChangeArrowheads="1"/>
              </p:cNvSpPr>
              <p:nvPr>
                <p:ph type="title"/>
              </p:nvPr>
            </p:nvSpPr>
            <p:spPr>
              <a:xfrm>
                <a:off x="457200" y="0"/>
                <a:ext cx="8229600" cy="1143000"/>
              </a:xfrm>
            </p:spPr>
            <p:txBody>
              <a:bodyPr/>
              <a:lstStyle/>
              <a:p>
                <a:r>
                  <a:rPr lang="en-US" altLang="en-US" dirty="0"/>
                  <a:t>Special case:  </a:t>
                </a:r>
                <a14:m>
                  <m:oMath xmlns:m="http://schemas.openxmlformats.org/officeDocument/2006/math">
                    <m:r>
                      <a:rPr lang="en-US" altLang="en-US" i="1" dirty="0">
                        <a:latin typeface="Cambria Math"/>
                      </a:rPr>
                      <m:t>𝑓</m:t>
                    </m:r>
                    <m:r>
                      <a:rPr lang="en-US" altLang="en-US" i="1" dirty="0">
                        <a:latin typeface="Cambria Math"/>
                        <a:sym typeface="Symbol" pitchFamily="18" charset="2"/>
                      </a:rPr>
                      <m:t></m:t>
                    </m:r>
                    <m:r>
                      <a:rPr lang="en-US" altLang="en-US" i="1" dirty="0">
                        <a:latin typeface="Cambria Math"/>
                      </a:rPr>
                      <m:t> = 0</m:t>
                    </m:r>
                  </m:oMath>
                </a14:m>
                <a:endParaRPr lang="en-US" altLang="en-US" dirty="0" smtClean="0"/>
              </a:p>
            </p:txBody>
          </p:sp>
        </mc:Choice>
        <mc:Fallback xmlns="">
          <p:sp>
            <p:nvSpPr>
              <p:cNvPr id="61442" name="Rectangle 2"/>
              <p:cNvSpPr>
                <a:spLocks noGrp="1" noRot="1" noChangeAspect="1" noMove="1" noResize="1" noEditPoints="1" noAdjustHandles="1" noChangeArrowheads="1" noChangeShapeType="1" noTextEdit="1"/>
              </p:cNvSpPr>
              <p:nvPr>
                <p:ph type="title"/>
              </p:nvPr>
            </p:nvSpPr>
            <p:spPr>
              <a:xfrm>
                <a:off x="457200" y="0"/>
                <a:ext cx="8229600" cy="1143000"/>
              </a:xfrm>
              <a:blipFill rotWithShape="1">
                <a:blip r:embed="rId3"/>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523" name="Rectangle 3"/>
              <p:cNvSpPr>
                <a:spLocks noGrp="1" noChangeArrowheads="1"/>
              </p:cNvSpPr>
              <p:nvPr>
                <p:ph type="body" idx="1"/>
              </p:nvPr>
            </p:nvSpPr>
            <p:spPr>
              <a:xfrm>
                <a:off x="228600" y="1295400"/>
                <a:ext cx="8686800" cy="5334000"/>
              </a:xfrm>
            </p:spPr>
            <p:txBody>
              <a:bodyPr/>
              <a:lstStyle/>
              <a:p>
                <a:pPr>
                  <a:lnSpc>
                    <a:spcPct val="80000"/>
                  </a:lnSpc>
                </a:pPr>
                <a:r>
                  <a:rPr lang="en-US" altLang="en-US" sz="2000" dirty="0" smtClean="0"/>
                  <a:t>0-round executions </a:t>
                </a:r>
                <a:r>
                  <a:rPr lang="en-US" altLang="en-US" sz="2000" dirty="0" smtClean="0">
                    <a:sym typeface="Symbol" pitchFamily="18" charset="2"/>
                  </a:rPr>
                  <a:t></a:t>
                </a:r>
                <a:r>
                  <a:rPr lang="en-US" altLang="en-US" sz="2000" baseline="30000" dirty="0" smtClean="0">
                    <a:sym typeface="Symbol" pitchFamily="18" charset="2"/>
                  </a:rPr>
                  <a:t>0</a:t>
                </a:r>
                <a:r>
                  <a:rPr lang="en-US" altLang="en-US" sz="2000" dirty="0" smtClean="0"/>
                  <a:t> and </a:t>
                </a:r>
                <a:r>
                  <a:rPr lang="en-US" altLang="en-US" sz="2000" dirty="0" smtClean="0">
                    <a:sym typeface="Symbol" pitchFamily="18" charset="2"/>
                  </a:rPr>
                  <a:t></a:t>
                </a:r>
                <a:r>
                  <a:rPr lang="en-US" altLang="en-US" sz="2000" baseline="30000" dirty="0" smtClean="0">
                    <a:sym typeface="Symbol" pitchFamily="18" charset="2"/>
                  </a:rPr>
                  <a:t>1</a:t>
                </a:r>
                <a:r>
                  <a:rPr lang="en-US" altLang="en-US" sz="2000" dirty="0" smtClean="0">
                    <a:sym typeface="Symbol" pitchFamily="18" charset="2"/>
                  </a:rPr>
                  <a:t>, </a:t>
                </a:r>
                <a:r>
                  <a:rPr lang="en-US" altLang="en-US" sz="2000" dirty="0" smtClean="0"/>
                  <a:t>differing only in the initial value of process </a:t>
                </a:r>
                <a14:m>
                  <m:oMath xmlns:m="http://schemas.openxmlformats.org/officeDocument/2006/math">
                    <m:r>
                      <a:rPr lang="en-US" altLang="en-US" sz="2000" i="1" dirty="0">
                        <a:latin typeface="Cambria Math"/>
                      </a:rPr>
                      <m:t>𝑖</m:t>
                    </m:r>
                  </m:oMath>
                </a14:m>
                <a:r>
                  <a:rPr lang="en-US" altLang="en-US" sz="2000" dirty="0" smtClean="0"/>
                  <a:t>, such that </a:t>
                </a:r>
                <a:r>
                  <a:rPr lang="en-US" altLang="en-US" sz="2000" dirty="0" err="1" smtClean="0"/>
                  <a:t>val</a:t>
                </a:r>
                <a:r>
                  <a:rPr lang="en-US" altLang="en-US" sz="2000" dirty="0" smtClean="0"/>
                  <a:t>(</a:t>
                </a:r>
                <a:r>
                  <a:rPr lang="en-US" altLang="en-US" sz="2000" dirty="0" smtClean="0">
                    <a:sym typeface="Symbol" pitchFamily="18" charset="2"/>
                  </a:rPr>
                  <a:t></a:t>
                </a:r>
                <a:r>
                  <a:rPr lang="en-US" altLang="en-US" sz="2000" baseline="30000" dirty="0" smtClean="0">
                    <a:sym typeface="Symbol" pitchFamily="18" charset="2"/>
                  </a:rPr>
                  <a:t>0</a:t>
                </a:r>
                <a:r>
                  <a:rPr lang="en-US" altLang="en-US" sz="2000" dirty="0" smtClean="0">
                    <a:sym typeface="Symbol" pitchFamily="18" charset="2"/>
                  </a:rPr>
                  <a:t>) = 0 </a:t>
                </a:r>
                <a:r>
                  <a:rPr lang="en-US" altLang="en-US" sz="2000" dirty="0" smtClean="0"/>
                  <a:t>and </a:t>
                </a:r>
                <a:r>
                  <a:rPr lang="en-US" altLang="en-US" sz="2000" dirty="0" err="1" smtClean="0"/>
                  <a:t>val</a:t>
                </a:r>
                <a:r>
                  <a:rPr lang="en-US" altLang="en-US" sz="2000" dirty="0" smtClean="0"/>
                  <a:t>(</a:t>
                </a:r>
                <a:r>
                  <a:rPr lang="en-US" altLang="en-US" sz="2000" dirty="0" smtClean="0">
                    <a:sym typeface="Symbol" pitchFamily="18" charset="2"/>
                  </a:rPr>
                  <a:t></a:t>
                </a:r>
                <a:r>
                  <a:rPr lang="en-US" altLang="en-US" sz="2000" baseline="30000" dirty="0" smtClean="0">
                    <a:sym typeface="Symbol" pitchFamily="18" charset="2"/>
                  </a:rPr>
                  <a:t>1</a:t>
                </a:r>
                <a:r>
                  <a:rPr lang="en-US" altLang="en-US" sz="2000" dirty="0" smtClean="0">
                    <a:sym typeface="Symbol" pitchFamily="18" charset="2"/>
                  </a:rPr>
                  <a:t>) = 1.</a:t>
                </a:r>
              </a:p>
              <a:p>
                <a:pPr>
                  <a:lnSpc>
                    <a:spcPct val="80000"/>
                  </a:lnSpc>
                </a:pPr>
                <a:r>
                  <a:rPr lang="en-US" altLang="en-US" sz="2000" dirty="0" smtClean="0">
                    <a:sym typeface="Symbol" pitchFamily="18" charset="2"/>
                  </a:rPr>
                  <a:t>In the failure-free extensions of </a:t>
                </a:r>
                <a:r>
                  <a:rPr lang="en-US" altLang="en-US" sz="2000" baseline="30000" dirty="0" smtClean="0">
                    <a:sym typeface="Symbol" pitchFamily="18" charset="2"/>
                  </a:rPr>
                  <a:t>0</a:t>
                </a:r>
                <a:r>
                  <a:rPr lang="en-US" altLang="en-US" sz="2000" dirty="0" smtClean="0"/>
                  <a:t> and </a:t>
                </a:r>
                <a:r>
                  <a:rPr lang="en-US" altLang="en-US" sz="2000" dirty="0" smtClean="0">
                    <a:sym typeface="Symbol" pitchFamily="18" charset="2"/>
                  </a:rPr>
                  <a:t></a:t>
                </a:r>
                <a:r>
                  <a:rPr lang="en-US" altLang="en-US" sz="2000" baseline="30000" dirty="0" smtClean="0">
                    <a:sym typeface="Symbol" pitchFamily="18" charset="2"/>
                  </a:rPr>
                  <a:t>1</a:t>
                </a:r>
                <a:r>
                  <a:rPr lang="en-US" altLang="en-US" sz="2000" dirty="0" smtClean="0">
                    <a:sym typeface="Symbol" pitchFamily="18" charset="2"/>
                  </a:rPr>
                  <a:t>, all </a:t>
                </a:r>
                <a:r>
                  <a:rPr lang="en-US" altLang="en-US" sz="2000" dirty="0" err="1" smtClean="0">
                    <a:sym typeface="Symbol" pitchFamily="18" charset="2"/>
                  </a:rPr>
                  <a:t>nonfaulty</a:t>
                </a:r>
                <a:r>
                  <a:rPr lang="en-US" altLang="en-US" sz="2000" dirty="0" smtClean="0">
                    <a:sym typeface="Symbol" pitchFamily="18" charset="2"/>
                  </a:rPr>
                  <a:t> processes decide by the end of round 1.</a:t>
                </a:r>
              </a:p>
              <a:p>
                <a:pPr>
                  <a:lnSpc>
                    <a:spcPct val="80000"/>
                  </a:lnSpc>
                </a:pPr>
                <a:r>
                  <a:rPr lang="en-US" altLang="en-US" sz="2000" dirty="0" smtClean="0">
                    <a:solidFill>
                      <a:srgbClr val="990033"/>
                    </a:solidFill>
                    <a:sym typeface="Symbol" pitchFamily="18" charset="2"/>
                  </a:rPr>
                  <a:t>Define:</a:t>
                </a:r>
              </a:p>
              <a:p>
                <a:pPr lvl="1">
                  <a:lnSpc>
                    <a:spcPct val="80000"/>
                  </a:lnSpc>
                </a:pPr>
                <a:r>
                  <a:rPr lang="en-US" altLang="en-US" sz="2000" dirty="0" smtClean="0">
                    <a:sym typeface="Symbol" pitchFamily="18" charset="2"/>
                  </a:rPr>
                  <a:t></a:t>
                </a:r>
                <a:r>
                  <a:rPr lang="en-US" altLang="en-US" sz="2000" baseline="30000" dirty="0" smtClean="0">
                    <a:sym typeface="Symbol" pitchFamily="18" charset="2"/>
                  </a:rPr>
                  <a:t>0</a:t>
                </a:r>
                <a:r>
                  <a:rPr lang="en-US" altLang="en-US" sz="2000" dirty="0" smtClean="0">
                    <a:sym typeface="Symbol" pitchFamily="18" charset="2"/>
                  </a:rPr>
                  <a:t>, 1-round extension of </a:t>
                </a:r>
                <a:r>
                  <a:rPr lang="en-US" altLang="en-US" sz="2000" baseline="30000" dirty="0" smtClean="0">
                    <a:sym typeface="Symbol" pitchFamily="18" charset="2"/>
                  </a:rPr>
                  <a:t>0</a:t>
                </a:r>
                <a:r>
                  <a:rPr lang="en-US" altLang="en-US" sz="2000" dirty="0" smtClean="0"/>
                  <a:t>, in which process </a:t>
                </a:r>
                <a14:m>
                  <m:oMath xmlns:m="http://schemas.openxmlformats.org/officeDocument/2006/math">
                    <m:r>
                      <a:rPr lang="en-US" altLang="en-US" sz="2000" i="1" dirty="0" smtClean="0">
                        <a:latin typeface="Cambria Math"/>
                      </a:rPr>
                      <m:t>𝑖</m:t>
                    </m:r>
                  </m:oMath>
                </a14:m>
                <a:r>
                  <a:rPr lang="en-US" altLang="en-US" sz="2000" dirty="0" smtClean="0"/>
                  <a:t> fails, sends only to </a:t>
                </a:r>
                <a14:m>
                  <m:oMath xmlns:m="http://schemas.openxmlformats.org/officeDocument/2006/math">
                    <m:r>
                      <a:rPr lang="en-US" altLang="en-US" sz="2000" i="1" dirty="0" smtClean="0">
                        <a:latin typeface="Cambria Math"/>
                      </a:rPr>
                      <m:t>𝑗</m:t>
                    </m:r>
                  </m:oMath>
                </a14:m>
                <a:r>
                  <a:rPr lang="en-US" altLang="en-US" sz="2000" dirty="0" smtClean="0"/>
                  <a:t>.</a:t>
                </a:r>
              </a:p>
              <a:p>
                <a:pPr lvl="1">
                  <a:lnSpc>
                    <a:spcPct val="80000"/>
                  </a:lnSpc>
                </a:pPr>
                <a:r>
                  <a:rPr lang="en-US" altLang="en-US" sz="2000" dirty="0" smtClean="0">
                    <a:sym typeface="Symbol" pitchFamily="18" charset="2"/>
                  </a:rPr>
                  <a:t></a:t>
                </a:r>
                <a:r>
                  <a:rPr lang="en-US" altLang="en-US" sz="2000" baseline="30000" dirty="0" smtClean="0">
                    <a:sym typeface="Symbol" pitchFamily="18" charset="2"/>
                  </a:rPr>
                  <a:t>1</a:t>
                </a:r>
                <a:r>
                  <a:rPr lang="en-US" altLang="en-US" sz="2000" dirty="0" smtClean="0">
                    <a:sym typeface="Symbol" pitchFamily="18" charset="2"/>
                  </a:rPr>
                  <a:t>, 1-round extension of </a:t>
                </a:r>
                <a:r>
                  <a:rPr lang="en-US" altLang="en-US" sz="2000" baseline="30000" dirty="0" smtClean="0">
                    <a:sym typeface="Symbol" pitchFamily="18" charset="2"/>
                  </a:rPr>
                  <a:t>1</a:t>
                </a:r>
                <a:r>
                  <a:rPr lang="en-US" altLang="en-US" sz="2000" dirty="0" smtClean="0"/>
                  <a:t>, in which process </a:t>
                </a:r>
                <a14:m>
                  <m:oMath xmlns:m="http://schemas.openxmlformats.org/officeDocument/2006/math">
                    <m:r>
                      <a:rPr lang="en-US" altLang="en-US" sz="2000" i="1" dirty="0" smtClean="0">
                        <a:latin typeface="Cambria Math"/>
                      </a:rPr>
                      <m:t>𝑖</m:t>
                    </m:r>
                  </m:oMath>
                </a14:m>
                <a:r>
                  <a:rPr lang="en-US" altLang="en-US" sz="2000" dirty="0" smtClean="0"/>
                  <a:t> fails, sends only to </a:t>
                </a:r>
                <a14:m>
                  <m:oMath xmlns:m="http://schemas.openxmlformats.org/officeDocument/2006/math">
                    <m:r>
                      <a:rPr lang="en-US" altLang="en-US" sz="2000" i="1" dirty="0" smtClean="0">
                        <a:latin typeface="Cambria Math"/>
                      </a:rPr>
                      <m:t>𝑗</m:t>
                    </m:r>
                    <m:r>
                      <a:rPr lang="en-US" altLang="en-US" sz="2000" i="1" dirty="0" smtClean="0">
                        <a:latin typeface="Cambria Math"/>
                      </a:rPr>
                      <m:t>.</m:t>
                    </m:r>
                  </m:oMath>
                </a14:m>
                <a:endParaRPr lang="en-US" altLang="en-US" sz="2000" dirty="0" smtClean="0"/>
              </a:p>
              <a:p>
                <a:pPr>
                  <a:lnSpc>
                    <a:spcPct val="80000"/>
                  </a:lnSpc>
                </a:pPr>
                <a:r>
                  <a:rPr lang="en-US" altLang="en-US" sz="2000" dirty="0" smtClean="0">
                    <a:solidFill>
                      <a:srgbClr val="990033"/>
                    </a:solidFill>
                  </a:rPr>
                  <a:t>Then:</a:t>
                </a:r>
              </a:p>
              <a:p>
                <a:pPr lvl="1">
                  <a:lnSpc>
                    <a:spcPct val="80000"/>
                  </a:lnSpc>
                </a:pPr>
                <a:r>
                  <a:rPr lang="en-US" altLang="en-US" sz="2000" dirty="0" smtClean="0">
                    <a:sym typeface="Symbol" pitchFamily="18" charset="2"/>
                  </a:rPr>
                  <a:t></a:t>
                </a:r>
                <a:r>
                  <a:rPr lang="en-US" altLang="en-US" sz="2000" baseline="30000" dirty="0" smtClean="0">
                    <a:sym typeface="Symbol" pitchFamily="18" charset="2"/>
                  </a:rPr>
                  <a:t>0 </a:t>
                </a:r>
                <a:r>
                  <a:rPr lang="en-US" altLang="en-US" sz="2000" dirty="0" smtClean="0">
                    <a:sym typeface="Symbol" pitchFamily="18" charset="2"/>
                  </a:rPr>
                  <a:t> looks to </a:t>
                </a:r>
                <a14:m>
                  <m:oMath xmlns:m="http://schemas.openxmlformats.org/officeDocument/2006/math">
                    <m:r>
                      <a:rPr lang="en-US" altLang="en-US" sz="2000" i="1" dirty="0" smtClean="0">
                        <a:latin typeface="Cambria Math"/>
                        <a:sym typeface="Symbol" pitchFamily="18" charset="2"/>
                      </a:rPr>
                      <m:t>𝑗</m:t>
                    </m:r>
                  </m:oMath>
                </a14:m>
                <a:r>
                  <a:rPr lang="en-US" altLang="en-US" sz="2000" dirty="0" smtClean="0">
                    <a:sym typeface="Symbol" pitchFamily="18" charset="2"/>
                  </a:rPr>
                  <a:t> like </a:t>
                </a:r>
                <a:r>
                  <a:rPr lang="en-US" altLang="en-US" sz="2000" dirty="0" err="1" smtClean="0">
                    <a:sym typeface="Symbol" pitchFamily="18" charset="2"/>
                  </a:rPr>
                  <a:t>ff</a:t>
                </a:r>
                <a:r>
                  <a:rPr lang="en-US" altLang="en-US" sz="2000" dirty="0" smtClean="0">
                    <a:sym typeface="Symbol" pitchFamily="18" charset="2"/>
                  </a:rPr>
                  <a:t> extension of </a:t>
                </a:r>
                <a:r>
                  <a:rPr lang="en-US" altLang="en-US" sz="2000" baseline="30000" dirty="0" smtClean="0">
                    <a:sym typeface="Symbol" pitchFamily="18" charset="2"/>
                  </a:rPr>
                  <a:t>0</a:t>
                </a:r>
                <a:r>
                  <a:rPr lang="en-US" altLang="en-US" sz="2000" dirty="0" smtClean="0">
                    <a:sym typeface="Symbol" pitchFamily="18" charset="2"/>
                  </a:rPr>
                  <a:t>, so </a:t>
                </a:r>
                <a14:m>
                  <m:oMath xmlns:m="http://schemas.openxmlformats.org/officeDocument/2006/math">
                    <m:r>
                      <a:rPr lang="en-US" altLang="en-US" sz="2000" i="1" dirty="0" smtClean="0">
                        <a:latin typeface="Cambria Math"/>
                        <a:sym typeface="Symbol" pitchFamily="18" charset="2"/>
                      </a:rPr>
                      <m:t>𝑗</m:t>
                    </m:r>
                  </m:oMath>
                </a14:m>
                <a:r>
                  <a:rPr lang="en-US" altLang="en-US" sz="2000" dirty="0" smtClean="0">
                    <a:sym typeface="Symbol" pitchFamily="18" charset="2"/>
                  </a:rPr>
                  <a:t> decides 0 in </a:t>
                </a:r>
                <a:r>
                  <a:rPr lang="en-US" altLang="en-US" sz="2000" baseline="30000" dirty="0" smtClean="0">
                    <a:sym typeface="Symbol" pitchFamily="18" charset="2"/>
                  </a:rPr>
                  <a:t>0 </a:t>
                </a:r>
                <a:r>
                  <a:rPr lang="en-US" altLang="en-US" sz="2000" dirty="0" smtClean="0">
                    <a:sym typeface="Symbol" pitchFamily="18" charset="2"/>
                  </a:rPr>
                  <a:t>by round 1.</a:t>
                </a:r>
              </a:p>
              <a:p>
                <a:pPr lvl="1">
                  <a:lnSpc>
                    <a:spcPct val="80000"/>
                  </a:lnSpc>
                </a:pPr>
                <a:r>
                  <a:rPr lang="en-US" altLang="en-US" sz="2000" dirty="0" smtClean="0">
                    <a:sym typeface="Symbol" pitchFamily="18" charset="2"/>
                  </a:rPr>
                  <a:t></a:t>
                </a:r>
                <a:r>
                  <a:rPr lang="en-US" altLang="en-US" sz="2000" baseline="30000" dirty="0" smtClean="0">
                    <a:sym typeface="Symbol" pitchFamily="18" charset="2"/>
                  </a:rPr>
                  <a:t>1 </a:t>
                </a:r>
                <a:r>
                  <a:rPr lang="en-US" altLang="en-US" sz="2000" dirty="0" smtClean="0">
                    <a:sym typeface="Symbol" pitchFamily="18" charset="2"/>
                  </a:rPr>
                  <a:t> looks to </a:t>
                </a:r>
                <a14:m>
                  <m:oMath xmlns:m="http://schemas.openxmlformats.org/officeDocument/2006/math">
                    <m:r>
                      <a:rPr lang="en-US" altLang="en-US" sz="2000" i="1" dirty="0" smtClean="0">
                        <a:latin typeface="Cambria Math"/>
                        <a:sym typeface="Symbol" pitchFamily="18" charset="2"/>
                      </a:rPr>
                      <m:t>𝑗</m:t>
                    </m:r>
                  </m:oMath>
                </a14:m>
                <a:r>
                  <a:rPr lang="en-US" altLang="en-US" sz="2000" dirty="0" smtClean="0">
                    <a:sym typeface="Symbol" pitchFamily="18" charset="2"/>
                  </a:rPr>
                  <a:t> like </a:t>
                </a:r>
                <a:r>
                  <a:rPr lang="en-US" altLang="en-US" sz="2000" dirty="0" err="1" smtClean="0">
                    <a:sym typeface="Symbol" pitchFamily="18" charset="2"/>
                  </a:rPr>
                  <a:t>ff</a:t>
                </a:r>
                <a:r>
                  <a:rPr lang="en-US" altLang="en-US" sz="2000" dirty="0" smtClean="0">
                    <a:sym typeface="Symbol" pitchFamily="18" charset="2"/>
                  </a:rPr>
                  <a:t> extension of </a:t>
                </a:r>
                <a:r>
                  <a:rPr lang="en-US" altLang="en-US" sz="2000" baseline="30000" dirty="0" smtClean="0">
                    <a:sym typeface="Symbol" pitchFamily="18" charset="2"/>
                  </a:rPr>
                  <a:t>1</a:t>
                </a:r>
                <a:r>
                  <a:rPr lang="en-US" altLang="en-US" sz="2000" dirty="0" smtClean="0">
                    <a:sym typeface="Symbol" pitchFamily="18" charset="2"/>
                  </a:rPr>
                  <a:t>, so </a:t>
                </a:r>
                <a14:m>
                  <m:oMath xmlns:m="http://schemas.openxmlformats.org/officeDocument/2006/math">
                    <m:r>
                      <a:rPr lang="en-US" altLang="en-US" sz="2000" i="1" dirty="0" smtClean="0">
                        <a:latin typeface="Cambria Math"/>
                        <a:sym typeface="Symbol" pitchFamily="18" charset="2"/>
                      </a:rPr>
                      <m:t>𝑗</m:t>
                    </m:r>
                  </m:oMath>
                </a14:m>
                <a:r>
                  <a:rPr lang="en-US" altLang="en-US" sz="2000" dirty="0" smtClean="0">
                    <a:sym typeface="Symbol" pitchFamily="18" charset="2"/>
                  </a:rPr>
                  <a:t> decides 1 in </a:t>
                </a:r>
                <a:r>
                  <a:rPr lang="en-US" altLang="en-US" sz="2000" baseline="30000" dirty="0" smtClean="0">
                    <a:sym typeface="Symbol" pitchFamily="18" charset="2"/>
                  </a:rPr>
                  <a:t>1 </a:t>
                </a:r>
                <a:r>
                  <a:rPr lang="en-US" altLang="en-US" sz="2000" dirty="0" smtClean="0">
                    <a:sym typeface="Symbol" pitchFamily="18" charset="2"/>
                  </a:rPr>
                  <a:t>by round 1.</a:t>
                </a:r>
              </a:p>
              <a:p>
                <a:pPr>
                  <a:lnSpc>
                    <a:spcPct val="80000"/>
                  </a:lnSpc>
                </a:pPr>
                <a:r>
                  <a:rPr lang="en-US" altLang="en-US" sz="2000" dirty="0" smtClean="0">
                    <a:sym typeface="Symbol" pitchFamily="18" charset="2"/>
                  </a:rPr>
                  <a:t></a:t>
                </a:r>
                <a:r>
                  <a:rPr lang="en-US" altLang="en-US" sz="2000" baseline="30000" dirty="0" smtClean="0">
                    <a:sym typeface="Symbol" pitchFamily="18" charset="2"/>
                  </a:rPr>
                  <a:t>0 </a:t>
                </a:r>
                <a:r>
                  <a:rPr lang="en-US" altLang="en-US" sz="2000" dirty="0" smtClean="0">
                    <a:sym typeface="Symbol" pitchFamily="18" charset="2"/>
                  </a:rPr>
                  <a:t>and</a:t>
                </a:r>
                <a:r>
                  <a:rPr lang="en-US" altLang="en-US" sz="2000" baseline="30000" dirty="0" smtClean="0">
                    <a:sym typeface="Symbol" pitchFamily="18" charset="2"/>
                  </a:rPr>
                  <a:t> </a:t>
                </a:r>
                <a:r>
                  <a:rPr lang="en-US" altLang="en-US" sz="2000" dirty="0" smtClean="0">
                    <a:sym typeface="Symbol" pitchFamily="18" charset="2"/>
                  </a:rPr>
                  <a:t></a:t>
                </a:r>
                <a:r>
                  <a:rPr lang="en-US" altLang="en-US" sz="2000" baseline="30000" dirty="0" smtClean="0">
                    <a:sym typeface="Symbol" pitchFamily="18" charset="2"/>
                  </a:rPr>
                  <a:t>1 </a:t>
                </a:r>
                <a:r>
                  <a:rPr lang="en-US" altLang="en-US" sz="2000" dirty="0" smtClean="0">
                    <a:sym typeface="Symbol" pitchFamily="18" charset="2"/>
                  </a:rPr>
                  <a:t>are indistinguishable to all processes except </a:t>
                </a:r>
                <a14:m>
                  <m:oMath xmlns:m="http://schemas.openxmlformats.org/officeDocument/2006/math">
                    <m:r>
                      <a:rPr lang="en-US" altLang="en-US" sz="2000" i="1" dirty="0" smtClean="0">
                        <a:latin typeface="Cambria Math"/>
                        <a:sym typeface="Symbol" pitchFamily="18" charset="2"/>
                      </a:rPr>
                      <m:t>𝑖</m:t>
                    </m:r>
                    <m:r>
                      <a:rPr lang="en-US" altLang="en-US" sz="2000" i="1" dirty="0" smtClean="0">
                        <a:latin typeface="Cambria Math"/>
                        <a:sym typeface="Symbol" pitchFamily="18" charset="2"/>
                      </a:rPr>
                      <m:t>, </m:t>
                    </m:r>
                    <m:r>
                      <a:rPr lang="en-US" altLang="en-US" sz="2000" i="1" dirty="0" smtClean="0">
                        <a:latin typeface="Cambria Math"/>
                        <a:sym typeface="Symbol" pitchFamily="18" charset="2"/>
                      </a:rPr>
                      <m:t>𝑗</m:t>
                    </m:r>
                    <m:r>
                      <a:rPr lang="en-US" altLang="en-US" sz="2000" i="1" dirty="0" smtClean="0">
                        <a:latin typeface="Cambria Math"/>
                        <a:sym typeface="Symbol" pitchFamily="18" charset="2"/>
                      </a:rPr>
                      <m:t>.</m:t>
                    </m:r>
                  </m:oMath>
                </a14:m>
                <a:endParaRPr lang="en-US" altLang="en-US" sz="2000" dirty="0" smtClean="0">
                  <a:sym typeface="Symbol" pitchFamily="18" charset="2"/>
                </a:endParaRPr>
              </a:p>
              <a:p>
                <a:pPr>
                  <a:lnSpc>
                    <a:spcPct val="80000"/>
                  </a:lnSpc>
                </a:pPr>
                <a:r>
                  <a:rPr lang="en-US" altLang="en-US" sz="2000" dirty="0" smtClean="0">
                    <a:solidFill>
                      <a:srgbClr val="990033"/>
                    </a:solidFill>
                    <a:sym typeface="Symbol" pitchFamily="18" charset="2"/>
                  </a:rPr>
                  <a:t>Define:</a:t>
                </a:r>
              </a:p>
              <a:p>
                <a:pPr lvl="1">
                  <a:lnSpc>
                    <a:spcPct val="80000"/>
                  </a:lnSpc>
                </a:pPr>
                <a:r>
                  <a:rPr lang="en-US" altLang="en-US" sz="2000" dirty="0" smtClean="0">
                    <a:sym typeface="Symbol" pitchFamily="18" charset="2"/>
                  </a:rPr>
                  <a:t></a:t>
                </a:r>
                <a:r>
                  <a:rPr lang="en-US" altLang="en-US" sz="2000" baseline="30000" dirty="0" smtClean="0">
                    <a:sym typeface="Symbol" pitchFamily="18" charset="2"/>
                  </a:rPr>
                  <a:t> 0</a:t>
                </a:r>
                <a:r>
                  <a:rPr lang="en-US" altLang="en-US" sz="2000" dirty="0" smtClean="0">
                    <a:sym typeface="Symbol" pitchFamily="18" charset="2"/>
                  </a:rPr>
                  <a:t>, infinite extension of </a:t>
                </a:r>
                <a:r>
                  <a:rPr lang="en-US" altLang="en-US" sz="2000" baseline="30000" dirty="0" smtClean="0">
                    <a:sym typeface="Symbol" pitchFamily="18" charset="2"/>
                  </a:rPr>
                  <a:t>0</a:t>
                </a:r>
                <a:r>
                  <a:rPr lang="en-US" altLang="en-US" sz="2000" dirty="0" smtClean="0"/>
                  <a:t>, in which process </a:t>
                </a:r>
                <a14:m>
                  <m:oMath xmlns:m="http://schemas.openxmlformats.org/officeDocument/2006/math">
                    <m:r>
                      <a:rPr lang="en-US" altLang="en-US" sz="2000" i="1" dirty="0" smtClean="0">
                        <a:latin typeface="Cambria Math"/>
                      </a:rPr>
                      <m:t>𝑗</m:t>
                    </m:r>
                  </m:oMath>
                </a14:m>
                <a:r>
                  <a:rPr lang="en-US" altLang="en-US" sz="2000" dirty="0" smtClean="0"/>
                  <a:t> fails right after round 1.</a:t>
                </a:r>
              </a:p>
              <a:p>
                <a:pPr lvl="1">
                  <a:lnSpc>
                    <a:spcPct val="80000"/>
                  </a:lnSpc>
                </a:pPr>
                <a:r>
                  <a:rPr lang="en-US" altLang="en-US" sz="2000" dirty="0" smtClean="0">
                    <a:sym typeface="Symbol" pitchFamily="18" charset="2"/>
                  </a:rPr>
                  <a:t></a:t>
                </a:r>
                <a:r>
                  <a:rPr lang="en-US" altLang="en-US" sz="2000" baseline="30000" dirty="0" smtClean="0">
                    <a:sym typeface="Symbol" pitchFamily="18" charset="2"/>
                  </a:rPr>
                  <a:t> 1</a:t>
                </a:r>
                <a:r>
                  <a:rPr lang="en-US" altLang="en-US" sz="2000" dirty="0" smtClean="0">
                    <a:sym typeface="Symbol" pitchFamily="18" charset="2"/>
                  </a:rPr>
                  <a:t>, infinite extension of </a:t>
                </a:r>
                <a:r>
                  <a:rPr lang="en-US" altLang="en-US" sz="2000" baseline="30000" dirty="0" smtClean="0">
                    <a:sym typeface="Symbol" pitchFamily="18" charset="2"/>
                  </a:rPr>
                  <a:t>1</a:t>
                </a:r>
                <a:r>
                  <a:rPr lang="en-US" altLang="en-US" sz="2000" dirty="0" smtClean="0"/>
                  <a:t>, in which process </a:t>
                </a:r>
                <a14:m>
                  <m:oMath xmlns:m="http://schemas.openxmlformats.org/officeDocument/2006/math">
                    <m:r>
                      <a:rPr lang="en-US" altLang="en-US" sz="2000" i="1" dirty="0" smtClean="0">
                        <a:latin typeface="Cambria Math"/>
                      </a:rPr>
                      <m:t>𝑗</m:t>
                    </m:r>
                    <m:r>
                      <a:rPr lang="en-US" altLang="en-US" sz="2000" i="1" dirty="0" smtClean="0">
                        <a:latin typeface="Cambria Math"/>
                      </a:rPr>
                      <m:t> </m:t>
                    </m:r>
                  </m:oMath>
                </a14:m>
                <a:r>
                  <a:rPr lang="en-US" altLang="en-US" sz="2000" dirty="0" smtClean="0"/>
                  <a:t>fails right after round 1.</a:t>
                </a:r>
              </a:p>
              <a:p>
                <a:pPr>
                  <a:lnSpc>
                    <a:spcPct val="80000"/>
                  </a:lnSpc>
                </a:pPr>
                <a:r>
                  <a:rPr lang="en-US" altLang="en-US" sz="2000" dirty="0" smtClean="0"/>
                  <a:t>By agreement, all </a:t>
                </a:r>
                <a:r>
                  <a:rPr lang="en-US" altLang="en-US" sz="2000" dirty="0" err="1" smtClean="0"/>
                  <a:t>nonfaulty</a:t>
                </a:r>
                <a:r>
                  <a:rPr lang="en-US" altLang="en-US" sz="2000" dirty="0" smtClean="0"/>
                  <a:t> processes must decide 0 in </a:t>
                </a:r>
                <a:r>
                  <a:rPr lang="en-US" altLang="en-US" sz="2000" dirty="0" smtClean="0">
                    <a:sym typeface="Symbol" pitchFamily="18" charset="2"/>
                  </a:rPr>
                  <a:t></a:t>
                </a:r>
                <a:r>
                  <a:rPr lang="en-US" altLang="en-US" sz="2000" baseline="30000" dirty="0" smtClean="0">
                    <a:sym typeface="Symbol" pitchFamily="18" charset="2"/>
                  </a:rPr>
                  <a:t> 0</a:t>
                </a:r>
                <a:r>
                  <a:rPr lang="en-US" altLang="en-US" sz="2000" dirty="0" smtClean="0">
                    <a:sym typeface="Symbol" pitchFamily="18" charset="2"/>
                  </a:rPr>
                  <a:t>, 1 in </a:t>
                </a:r>
                <a:r>
                  <a:rPr lang="en-US" altLang="en-US" sz="2000" baseline="30000" dirty="0" smtClean="0">
                    <a:sym typeface="Symbol" pitchFamily="18" charset="2"/>
                  </a:rPr>
                  <a:t> 1</a:t>
                </a:r>
                <a:r>
                  <a:rPr lang="en-US" altLang="en-US" sz="2000" dirty="0" smtClean="0">
                    <a:sym typeface="Symbol" pitchFamily="18" charset="2"/>
                  </a:rPr>
                  <a:t>.</a:t>
                </a:r>
              </a:p>
              <a:p>
                <a:pPr>
                  <a:lnSpc>
                    <a:spcPct val="80000"/>
                  </a:lnSpc>
                </a:pPr>
                <a:r>
                  <a:rPr lang="en-US" altLang="en-US" sz="2000" dirty="0" smtClean="0">
                    <a:sym typeface="Symbol" pitchFamily="18" charset="2"/>
                  </a:rPr>
                  <a:t>But </a:t>
                </a:r>
                <a:r>
                  <a:rPr lang="en-US" altLang="en-US" sz="2000" baseline="30000" dirty="0" smtClean="0">
                    <a:sym typeface="Symbol" pitchFamily="18" charset="2"/>
                  </a:rPr>
                  <a:t> 0 </a:t>
                </a:r>
                <a:r>
                  <a:rPr lang="en-US" altLang="en-US" sz="2000" dirty="0" smtClean="0">
                    <a:sym typeface="Symbol" pitchFamily="18" charset="2"/>
                  </a:rPr>
                  <a:t>and</a:t>
                </a:r>
                <a:r>
                  <a:rPr lang="en-US" altLang="en-US" sz="2000" baseline="30000" dirty="0" smtClean="0">
                    <a:sym typeface="Symbol" pitchFamily="18" charset="2"/>
                  </a:rPr>
                  <a:t> </a:t>
                </a:r>
                <a:r>
                  <a:rPr lang="en-US" altLang="en-US" sz="2000" dirty="0" smtClean="0">
                    <a:sym typeface="Symbol" pitchFamily="18" charset="2"/>
                  </a:rPr>
                  <a:t></a:t>
                </a:r>
                <a:r>
                  <a:rPr lang="en-US" altLang="en-US" sz="2000" baseline="30000" dirty="0" smtClean="0">
                    <a:sym typeface="Symbol" pitchFamily="18" charset="2"/>
                  </a:rPr>
                  <a:t> 1 </a:t>
                </a:r>
                <a:r>
                  <a:rPr lang="en-US" altLang="en-US" sz="2000" dirty="0" smtClean="0">
                    <a:sym typeface="Symbol" pitchFamily="18" charset="2"/>
                  </a:rPr>
                  <a:t>are indistinguishable to all </a:t>
                </a:r>
                <a:r>
                  <a:rPr lang="en-US" altLang="en-US" sz="2000" dirty="0" err="1" smtClean="0">
                    <a:sym typeface="Symbol" pitchFamily="18" charset="2"/>
                  </a:rPr>
                  <a:t>nonfaulty</a:t>
                </a:r>
                <a:r>
                  <a:rPr lang="en-US" altLang="en-US" sz="2000" dirty="0" smtClean="0">
                    <a:sym typeface="Symbol" pitchFamily="18" charset="2"/>
                  </a:rPr>
                  <a:t> processes, so they can’t decide differently, contradiction.</a:t>
                </a:r>
              </a:p>
            </p:txBody>
          </p:sp>
        </mc:Choice>
        <mc:Fallback xmlns="">
          <p:sp>
            <p:nvSpPr>
              <p:cNvPr id="107523" name="Rectangle 3"/>
              <p:cNvSpPr>
                <a:spLocks noGrp="1" noRot="1" noChangeAspect="1" noMove="1" noResize="1" noEditPoints="1" noAdjustHandles="1" noChangeArrowheads="1" noChangeShapeType="1" noTextEdit="1"/>
              </p:cNvSpPr>
              <p:nvPr>
                <p:ph type="body" idx="1"/>
              </p:nvPr>
            </p:nvSpPr>
            <p:spPr>
              <a:xfrm>
                <a:off x="228600" y="1295400"/>
                <a:ext cx="8686800" cy="5334000"/>
              </a:xfrm>
              <a:blipFill rotWithShape="1">
                <a:blip r:embed="rId4"/>
                <a:stretch>
                  <a:fillRect l="-632" t="-1829"/>
                </a:stretch>
              </a:blipFill>
            </p:spPr>
            <p:txBody>
              <a:bodyPr/>
              <a:lstStyle/>
              <a:p>
                <a:r>
                  <a:rPr lang="en-US">
                    <a:noFill/>
                  </a:rPr>
                  <a:t> </a:t>
                </a:r>
              </a:p>
            </p:txBody>
          </p:sp>
        </mc:Fallback>
      </mc:AlternateContent>
    </p:spTree>
    <p:extLst>
      <p:ext uri="{BB962C8B-B14F-4D97-AF65-F5344CB8AC3E}">
        <p14:creationId xmlns:p14="http://schemas.microsoft.com/office/powerpoint/2010/main" val="4661551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5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75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752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752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752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752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752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752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7523">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752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752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Rectangle 2"/>
              <p:cNvSpPr>
                <a:spLocks noGrp="1" noChangeArrowheads="1"/>
              </p:cNvSpPr>
              <p:nvPr>
                <p:ph type="title"/>
              </p:nvPr>
            </p:nvSpPr>
            <p:spPr>
              <a:xfrm>
                <a:off x="457200" y="274638"/>
                <a:ext cx="8229600" cy="3154362"/>
              </a:xfrm>
            </p:spPr>
            <p:txBody>
              <a:bodyPr/>
              <a:lstStyle/>
              <a:p>
                <a:pPr eaLnBrk="1" hangingPunct="1"/>
                <a14:m>
                  <m:oMath xmlns:m="http://schemas.openxmlformats.org/officeDocument/2006/math">
                    <m:r>
                      <a:rPr lang="en-US" i="1" dirty="0" smtClean="0">
                        <a:latin typeface="Cambria Math"/>
                      </a:rPr>
                      <m:t>𝑘</m:t>
                    </m:r>
                  </m:oMath>
                </a14:m>
                <a:r>
                  <a:rPr lang="en-US" dirty="0" smtClean="0"/>
                  <a:t>-Agreement</a:t>
                </a:r>
              </a:p>
            </p:txBody>
          </p:sp>
        </mc:Choice>
        <mc:Fallback xmlns="">
          <p:sp>
            <p:nvSpPr>
              <p:cNvPr id="4098" name="Rectangle 2"/>
              <p:cNvSpPr>
                <a:spLocks noGrp="1" noRot="1" noChangeAspect="1" noMove="1" noResize="1" noEditPoints="1" noAdjustHandles="1" noChangeArrowheads="1" noChangeShapeType="1" noTextEdit="1"/>
              </p:cNvSpPr>
              <p:nvPr>
                <p:ph type="title"/>
              </p:nvPr>
            </p:nvSpPr>
            <p:spPr>
              <a:xfrm>
                <a:off x="457200" y="274638"/>
                <a:ext cx="8229600" cy="3154362"/>
              </a:xfr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98545658"/>
      </p:ext>
    </p:extLst>
  </p:cSld>
  <p:clrMapOvr>
    <a:masterClrMapping/>
  </p:clrMapOvr>
  <p:transition>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22" name="Rectangle 2"/>
              <p:cNvSpPr>
                <a:spLocks noGrp="1" noChangeArrowheads="1"/>
              </p:cNvSpPr>
              <p:nvPr>
                <p:ph type="title"/>
              </p:nvPr>
            </p:nvSpPr>
            <p:spPr/>
            <p:txBody>
              <a:bodyPr/>
              <a:lstStyle/>
              <a:p>
                <a:pPr eaLnBrk="1" hangingPunct="1"/>
                <a14:m>
                  <m:oMath xmlns:m="http://schemas.openxmlformats.org/officeDocument/2006/math">
                    <m:r>
                      <a:rPr lang="en-US" i="1" dirty="0" smtClean="0">
                        <a:latin typeface="Cambria Math"/>
                      </a:rPr>
                      <m:t>𝑘</m:t>
                    </m:r>
                  </m:oMath>
                </a14:m>
                <a:r>
                  <a:rPr lang="en-US" dirty="0" smtClean="0"/>
                  <a:t>-agreement</a:t>
                </a:r>
              </a:p>
            </p:txBody>
          </p:sp>
        </mc:Choice>
        <mc:Fallback xmlns="">
          <p:sp>
            <p:nvSpPr>
              <p:cNvPr id="5122" name="Rectangle 2"/>
              <p:cNvSpPr>
                <a:spLocks noGrp="1" noRot="1" noChangeAspect="1" noMove="1" noResize="1" noEditPoints="1" noAdjustHandles="1" noChangeArrowheads="1" noChangeShapeType="1" noTextEdit="1"/>
              </p:cNvSpPr>
              <p:nvPr>
                <p:ph type="title"/>
              </p:nvPr>
            </p:nvSpPr>
            <p:spPr>
              <a:blipFill rotWithShape="1">
                <a:blip r:embed="rId3"/>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23" name="Rectangle 3"/>
              <p:cNvSpPr>
                <a:spLocks noGrp="1" noChangeArrowheads="1"/>
              </p:cNvSpPr>
              <p:nvPr>
                <p:ph type="body" idx="1"/>
              </p:nvPr>
            </p:nvSpPr>
            <p:spPr>
              <a:xfrm>
                <a:off x="457200" y="1600200"/>
                <a:ext cx="8229600" cy="4953000"/>
              </a:xfrm>
            </p:spPr>
            <p:txBody>
              <a:bodyPr/>
              <a:lstStyle/>
              <a:p>
                <a:pPr eaLnBrk="1" hangingPunct="1"/>
                <a:r>
                  <a:rPr lang="en-US" sz="2800" dirty="0" smtClean="0"/>
                  <a:t>Also called </a:t>
                </a:r>
                <a14:m>
                  <m:oMath xmlns:m="http://schemas.openxmlformats.org/officeDocument/2006/math">
                    <m:r>
                      <a:rPr lang="en-US" sz="2800" i="1" dirty="0" smtClean="0">
                        <a:solidFill>
                          <a:srgbClr val="990033"/>
                        </a:solidFill>
                        <a:latin typeface="Cambria Math"/>
                      </a:rPr>
                      <m:t>𝑘</m:t>
                    </m:r>
                  </m:oMath>
                </a14:m>
                <a:r>
                  <a:rPr lang="en-US" sz="2800" dirty="0" smtClean="0">
                    <a:solidFill>
                      <a:srgbClr val="990033"/>
                    </a:solidFill>
                  </a:rPr>
                  <a:t>-set-agreement</a:t>
                </a:r>
                <a:r>
                  <a:rPr lang="en-US" sz="2800" dirty="0" smtClean="0">
                    <a:solidFill>
                      <a:srgbClr val="CC0000"/>
                    </a:solidFill>
                  </a:rPr>
                  <a:t> </a:t>
                </a:r>
                <a:r>
                  <a:rPr lang="en-US" sz="2800" dirty="0" smtClean="0"/>
                  <a:t>or</a:t>
                </a:r>
                <a:r>
                  <a:rPr lang="en-US" sz="2800" dirty="0" smtClean="0">
                    <a:solidFill>
                      <a:srgbClr val="CC0000"/>
                    </a:solidFill>
                  </a:rPr>
                  <a:t> </a:t>
                </a:r>
                <a14:m>
                  <m:oMath xmlns:m="http://schemas.openxmlformats.org/officeDocument/2006/math">
                    <m:r>
                      <a:rPr lang="en-US" sz="2800" i="1" dirty="0" smtClean="0">
                        <a:solidFill>
                          <a:srgbClr val="990033"/>
                        </a:solidFill>
                        <a:latin typeface="Cambria Math"/>
                      </a:rPr>
                      <m:t>𝑘</m:t>
                    </m:r>
                  </m:oMath>
                </a14:m>
                <a:r>
                  <a:rPr lang="en-US" sz="2800" dirty="0" smtClean="0">
                    <a:solidFill>
                      <a:srgbClr val="990033"/>
                    </a:solidFill>
                  </a:rPr>
                  <a:t>-set-consensus.</a:t>
                </a:r>
              </a:p>
              <a:p>
                <a:pPr eaLnBrk="1" hangingPunct="1"/>
                <a:r>
                  <a:rPr lang="en-US" sz="2800" dirty="0" smtClean="0"/>
                  <a:t>Generalizes ordinary stopping agreement by allowing </a:t>
                </a:r>
                <a14:m>
                  <m:oMath xmlns:m="http://schemas.openxmlformats.org/officeDocument/2006/math">
                    <m:r>
                      <a:rPr lang="en-US" sz="2800" i="1" dirty="0" smtClean="0">
                        <a:latin typeface="Cambria Math"/>
                      </a:rPr>
                      <m:t>𝑘</m:t>
                    </m:r>
                  </m:oMath>
                </a14:m>
                <a:r>
                  <a:rPr lang="en-US" sz="2800" dirty="0" smtClean="0"/>
                  <a:t> different decisions instead of just one.</a:t>
                </a:r>
              </a:p>
              <a:p>
                <a:pPr eaLnBrk="1" hangingPunct="1"/>
                <a:r>
                  <a:rPr lang="en-US" sz="2800" dirty="0" smtClean="0"/>
                  <a:t>Motivation:</a:t>
                </a:r>
              </a:p>
              <a:p>
                <a:pPr lvl="1" eaLnBrk="1" hangingPunct="1"/>
                <a:r>
                  <a:rPr lang="en-US" sz="2400" dirty="0" smtClean="0"/>
                  <a:t>Practical:  </a:t>
                </a:r>
              </a:p>
              <a:p>
                <a:pPr lvl="2" eaLnBrk="1" hangingPunct="1"/>
                <a:r>
                  <a:rPr lang="en-US" sz="2000" dirty="0" smtClean="0"/>
                  <a:t>Allocating shared resources, e.g., agreeing on small number of radio frequencies to use for sending/receiving broadcasts.</a:t>
                </a:r>
              </a:p>
              <a:p>
                <a:pPr lvl="1" eaLnBrk="1" hangingPunct="1"/>
                <a:r>
                  <a:rPr lang="en-US" sz="2400" dirty="0" smtClean="0"/>
                  <a:t>Mathematical:  </a:t>
                </a:r>
              </a:p>
              <a:p>
                <a:pPr lvl="2" eaLnBrk="1" hangingPunct="1"/>
                <a:r>
                  <a:rPr lang="en-US" sz="2000" dirty="0" smtClean="0"/>
                  <a:t>Natural generalization of ordinary </a:t>
                </a:r>
                <a14:m>
                  <m:oMath xmlns:m="http://schemas.openxmlformats.org/officeDocument/2006/math">
                    <m:r>
                      <a:rPr lang="en-US" sz="2000" i="1" dirty="0" smtClean="0">
                        <a:latin typeface="Cambria Math"/>
                      </a:rPr>
                      <m:t>1</m:t>
                    </m:r>
                  </m:oMath>
                </a14:m>
                <a:r>
                  <a:rPr lang="en-US" sz="2000" dirty="0" smtClean="0"/>
                  <a:t>-agreement.</a:t>
                </a:r>
              </a:p>
              <a:p>
                <a:pPr lvl="2" eaLnBrk="1" hangingPunct="1"/>
                <a:r>
                  <a:rPr lang="en-US" sz="2000" dirty="0" smtClean="0"/>
                  <a:t>Elegant theory:  Nice topological structure, tight bounds.</a:t>
                </a:r>
              </a:p>
            </p:txBody>
          </p:sp>
        </mc:Choice>
        <mc:Fallback xmlns="">
          <p:sp>
            <p:nvSpPr>
              <p:cNvPr id="5123" name="Rectangle 3"/>
              <p:cNvSpPr>
                <a:spLocks noGrp="1" noRot="1" noChangeAspect="1" noMove="1" noResize="1" noEditPoints="1" noAdjustHandles="1" noChangeArrowheads="1" noChangeShapeType="1" noTextEdit="1"/>
              </p:cNvSpPr>
              <p:nvPr>
                <p:ph type="body" idx="1"/>
              </p:nvPr>
            </p:nvSpPr>
            <p:spPr>
              <a:xfrm>
                <a:off x="457200" y="1600200"/>
                <a:ext cx="8229600" cy="4953000"/>
              </a:xfrm>
              <a:blipFill rotWithShape="1">
                <a:blip r:embed="rId4"/>
                <a:stretch>
                  <a:fillRect l="-1259" t="-1108" r="-1852"/>
                </a:stretch>
              </a:blipFill>
            </p:spPr>
            <p:txBody>
              <a:bodyPr/>
              <a:lstStyle/>
              <a:p>
                <a:r>
                  <a:rPr lang="en-US">
                    <a:noFill/>
                  </a:rPr>
                  <a:t> </a:t>
                </a:r>
              </a:p>
            </p:txBody>
          </p:sp>
        </mc:Fallback>
      </mc:AlternateContent>
    </p:spTree>
    <p:extLst>
      <p:ext uri="{BB962C8B-B14F-4D97-AF65-F5344CB8AC3E}">
        <p14:creationId xmlns:p14="http://schemas.microsoft.com/office/powerpoint/2010/main" val="77525623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6" name="Rectangle 2"/>
              <p:cNvSpPr>
                <a:spLocks noGrp="1" noChangeArrowheads="1"/>
              </p:cNvSpPr>
              <p:nvPr>
                <p:ph type="title"/>
              </p:nvPr>
            </p:nvSpPr>
            <p:spPr/>
            <p:txBody>
              <a:bodyPr/>
              <a:lstStyle/>
              <a:p>
                <a:pPr eaLnBrk="1" hangingPunct="1"/>
                <a:r>
                  <a:rPr lang="en-US" dirty="0" smtClean="0"/>
                  <a:t>The </a:t>
                </a:r>
                <a14:m>
                  <m:oMath xmlns:m="http://schemas.openxmlformats.org/officeDocument/2006/math">
                    <m:r>
                      <a:rPr lang="en-US" i="1" dirty="0" smtClean="0">
                        <a:latin typeface="Cambria Math"/>
                      </a:rPr>
                      <m:t>𝑘</m:t>
                    </m:r>
                  </m:oMath>
                </a14:m>
                <a:r>
                  <a:rPr lang="en-US" dirty="0" smtClean="0"/>
                  <a:t>-agreement problem</a:t>
                </a:r>
              </a:p>
            </p:txBody>
          </p:sp>
        </mc:Choice>
        <mc:Fallback xmlns="">
          <p:sp>
            <p:nvSpPr>
              <p:cNvPr id="6146" name="Rectangle 2"/>
              <p:cNvSpPr>
                <a:spLocks noGrp="1" noRot="1" noChangeAspect="1" noMove="1" noResize="1" noEditPoints="1" noAdjustHandles="1" noChangeArrowheads="1" noChangeShapeType="1" noTextEdit="1"/>
              </p:cNvSpPr>
              <p:nvPr>
                <p:ph type="title"/>
              </p:nvPr>
            </p:nvSpPr>
            <p:spPr>
              <a:blipFill rotWithShape="1">
                <a:blip r:embed="rId2"/>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47" name="Rectangle 3"/>
              <p:cNvSpPr>
                <a:spLocks noGrp="1" noChangeArrowheads="1"/>
              </p:cNvSpPr>
              <p:nvPr>
                <p:ph type="body" idx="1"/>
              </p:nvPr>
            </p:nvSpPr>
            <p:spPr>
              <a:xfrm>
                <a:off x="457200" y="1447800"/>
                <a:ext cx="8229600" cy="5105400"/>
              </a:xfrm>
            </p:spPr>
            <p:txBody>
              <a:bodyPr/>
              <a:lstStyle/>
              <a:p>
                <a:pPr eaLnBrk="1" hangingPunct="1">
                  <a:lnSpc>
                    <a:spcPct val="80000"/>
                  </a:lnSpc>
                </a:pPr>
                <a:r>
                  <a:rPr lang="en-US" sz="2800" dirty="0" smtClean="0"/>
                  <a:t>Assume:</a:t>
                </a:r>
              </a:p>
              <a:p>
                <a:pPr lvl="1" eaLnBrk="1" hangingPunct="1">
                  <a:lnSpc>
                    <a:spcPct val="80000"/>
                  </a:lnSpc>
                </a:pPr>
                <a14:m>
                  <m:oMath xmlns:m="http://schemas.openxmlformats.org/officeDocument/2006/math">
                    <m:r>
                      <a:rPr lang="en-US" sz="2400" i="1" dirty="0" smtClean="0">
                        <a:latin typeface="Cambria Math"/>
                      </a:rPr>
                      <m:t>𝑛</m:t>
                    </m:r>
                  </m:oMath>
                </a14:m>
                <a:r>
                  <a:rPr lang="en-US" sz="2400" dirty="0" smtClean="0"/>
                  <a:t>-node complete undirected graph</a:t>
                </a:r>
              </a:p>
              <a:p>
                <a:pPr lvl="1" eaLnBrk="1" hangingPunct="1">
                  <a:lnSpc>
                    <a:spcPct val="80000"/>
                  </a:lnSpc>
                </a:pPr>
                <a:r>
                  <a:rPr lang="en-US" sz="2400" dirty="0" smtClean="0"/>
                  <a:t>Stopping failures only</a:t>
                </a:r>
              </a:p>
              <a:p>
                <a:pPr lvl="1" eaLnBrk="1" hangingPunct="1">
                  <a:lnSpc>
                    <a:spcPct val="80000"/>
                  </a:lnSpc>
                </a:pPr>
                <a:r>
                  <a:rPr lang="en-US" sz="2400" dirty="0" smtClean="0"/>
                  <a:t>Inputs, decisions in a finite totally-ordered set </a:t>
                </a:r>
                <a14:m>
                  <m:oMath xmlns:m="http://schemas.openxmlformats.org/officeDocument/2006/math">
                    <m:r>
                      <a:rPr lang="en-US" sz="2400" i="1" dirty="0" smtClean="0">
                        <a:latin typeface="Cambria Math"/>
                      </a:rPr>
                      <m:t>𝑉</m:t>
                    </m:r>
                  </m:oMath>
                </a14:m>
                <a:r>
                  <a:rPr lang="en-US" sz="2400" dirty="0" smtClean="0"/>
                  <a:t> (appear in state variables).</a:t>
                </a:r>
              </a:p>
              <a:p>
                <a:pPr eaLnBrk="1" hangingPunct="1">
                  <a:lnSpc>
                    <a:spcPct val="80000"/>
                  </a:lnSpc>
                </a:pPr>
                <a:r>
                  <a:rPr lang="en-US" sz="2800" dirty="0" smtClean="0"/>
                  <a:t>Correctness conditions:</a:t>
                </a:r>
              </a:p>
              <a:p>
                <a:pPr lvl="1" eaLnBrk="1" hangingPunct="1">
                  <a:lnSpc>
                    <a:spcPct val="80000"/>
                  </a:lnSpc>
                </a:pPr>
                <a:r>
                  <a:rPr lang="en-US" sz="2400" dirty="0" smtClean="0">
                    <a:solidFill>
                      <a:srgbClr val="990033"/>
                    </a:solidFill>
                  </a:rPr>
                  <a:t>Agreement: </a:t>
                </a:r>
              </a:p>
              <a:p>
                <a:pPr lvl="2" eaLnBrk="1" hangingPunct="1">
                  <a:lnSpc>
                    <a:spcPct val="80000"/>
                  </a:lnSpc>
                </a:pPr>
                <a14:m>
                  <m:oMath xmlns:m="http://schemas.openxmlformats.org/officeDocument/2006/math">
                    <m:r>
                      <a:rPr lang="en-US" sz="2000" i="1" dirty="0" smtClean="0">
                        <a:latin typeface="Cambria Math"/>
                        <a:sym typeface="Symbol" pitchFamily="18" charset="2"/>
                      </a:rPr>
                      <m:t> </m:t>
                    </m:r>
                    <m:r>
                      <a:rPr lang="en-US" sz="2000" i="1" dirty="0" smtClean="0">
                        <a:latin typeface="Cambria Math"/>
                        <a:sym typeface="Symbol" pitchFamily="18" charset="2"/>
                      </a:rPr>
                      <m:t>𝑊</m:t>
                    </m:r>
                    <m:r>
                      <a:rPr lang="en-US" sz="2000" i="1" dirty="0" smtClean="0">
                        <a:latin typeface="Cambria Math"/>
                        <a:sym typeface="Symbol" pitchFamily="18" charset="2"/>
                      </a:rPr>
                      <m:t>  </m:t>
                    </m:r>
                    <m:r>
                      <a:rPr lang="en-US" sz="2000" i="1" dirty="0" smtClean="0">
                        <a:latin typeface="Cambria Math"/>
                        <a:sym typeface="Symbol" pitchFamily="18" charset="2"/>
                      </a:rPr>
                      <m:t>𝑉</m:t>
                    </m:r>
                  </m:oMath>
                </a14:m>
                <a:r>
                  <a:rPr lang="en-US" sz="2000" dirty="0" smtClean="0">
                    <a:sym typeface="Symbol" pitchFamily="18" charset="2"/>
                  </a:rPr>
                  <a:t>, </a:t>
                </a:r>
                <a14:m>
                  <m:oMath xmlns:m="http://schemas.openxmlformats.org/officeDocument/2006/math">
                    <m:r>
                      <a:rPr lang="en-US" sz="2000" i="1" dirty="0" smtClean="0">
                        <a:latin typeface="Cambria Math"/>
                        <a:sym typeface="Symbol" pitchFamily="18" charset="2"/>
                      </a:rPr>
                      <m:t>|</m:t>
                    </m:r>
                    <m:r>
                      <a:rPr lang="en-US" sz="2000" i="1" dirty="0" smtClean="0">
                        <a:latin typeface="Cambria Math"/>
                        <a:sym typeface="Symbol" pitchFamily="18" charset="2"/>
                      </a:rPr>
                      <m:t>𝑊</m:t>
                    </m:r>
                    <m:r>
                      <a:rPr lang="en-US" sz="2000" i="1" dirty="0" smtClean="0">
                        <a:latin typeface="Cambria Math"/>
                        <a:sym typeface="Symbol" pitchFamily="18" charset="2"/>
                      </a:rPr>
                      <m:t>| = </m:t>
                    </m:r>
                    <m:r>
                      <a:rPr lang="en-US" sz="2000" i="1" dirty="0" smtClean="0">
                        <a:latin typeface="Cambria Math"/>
                        <a:sym typeface="Symbol" pitchFamily="18" charset="2"/>
                      </a:rPr>
                      <m:t>𝑘</m:t>
                    </m:r>
                  </m:oMath>
                </a14:m>
                <a:r>
                  <a:rPr lang="en-US" sz="2000" dirty="0" smtClean="0">
                    <a:sym typeface="Symbol" pitchFamily="18" charset="2"/>
                  </a:rPr>
                  <a:t>, all decision values in </a:t>
                </a:r>
                <a14:m>
                  <m:oMath xmlns:m="http://schemas.openxmlformats.org/officeDocument/2006/math">
                    <m:r>
                      <a:rPr lang="en-US" sz="2000" i="1" dirty="0" smtClean="0">
                        <a:latin typeface="Cambria Math"/>
                        <a:sym typeface="Symbol" pitchFamily="18" charset="2"/>
                      </a:rPr>
                      <m:t>𝑊</m:t>
                    </m:r>
                  </m:oMath>
                </a14:m>
                <a:r>
                  <a:rPr lang="en-US" sz="2000" dirty="0" smtClean="0">
                    <a:sym typeface="Symbol" pitchFamily="18" charset="2"/>
                  </a:rPr>
                  <a:t>.</a:t>
                </a:r>
              </a:p>
              <a:p>
                <a:pPr lvl="2" eaLnBrk="1" hangingPunct="1">
                  <a:lnSpc>
                    <a:spcPct val="80000"/>
                  </a:lnSpc>
                </a:pPr>
                <a:r>
                  <a:rPr lang="en-US" sz="2000" dirty="0" smtClean="0">
                    <a:sym typeface="Symbol" pitchFamily="18" charset="2"/>
                  </a:rPr>
                  <a:t>That is, there are at most </a:t>
                </a:r>
                <a14:m>
                  <m:oMath xmlns:m="http://schemas.openxmlformats.org/officeDocument/2006/math">
                    <m:r>
                      <a:rPr lang="en-US" sz="2000" i="1" dirty="0" smtClean="0">
                        <a:latin typeface="Cambria Math"/>
                        <a:sym typeface="Symbol" pitchFamily="18" charset="2"/>
                      </a:rPr>
                      <m:t>𝑘</m:t>
                    </m:r>
                  </m:oMath>
                </a14:m>
                <a:r>
                  <a:rPr lang="en-US" sz="2000" dirty="0" smtClean="0">
                    <a:sym typeface="Symbol" pitchFamily="18" charset="2"/>
                  </a:rPr>
                  <a:t> different decision values.</a:t>
                </a:r>
              </a:p>
              <a:p>
                <a:pPr lvl="1" eaLnBrk="1" hangingPunct="1">
                  <a:lnSpc>
                    <a:spcPct val="80000"/>
                  </a:lnSpc>
                </a:pPr>
                <a:r>
                  <a:rPr lang="en-US" sz="2400" dirty="0" smtClean="0">
                    <a:solidFill>
                      <a:srgbClr val="990033"/>
                    </a:solidFill>
                    <a:sym typeface="Symbol" pitchFamily="18" charset="2"/>
                  </a:rPr>
                  <a:t>Validity:  </a:t>
                </a:r>
              </a:p>
              <a:p>
                <a:pPr lvl="2" eaLnBrk="1" hangingPunct="1">
                  <a:lnSpc>
                    <a:spcPct val="80000"/>
                  </a:lnSpc>
                </a:pPr>
                <a:r>
                  <a:rPr lang="en-US" sz="2000" dirty="0" smtClean="0">
                    <a:sym typeface="Symbol" pitchFamily="18" charset="2"/>
                  </a:rPr>
                  <a:t>Any decision value is some process’ initial value.                               </a:t>
                </a:r>
              </a:p>
              <a:p>
                <a:pPr lvl="2" eaLnBrk="1" hangingPunct="1">
                  <a:lnSpc>
                    <a:spcPct val="80000"/>
                  </a:lnSpc>
                </a:pPr>
                <a:r>
                  <a:rPr lang="en-US" sz="2000" dirty="0" smtClean="0"/>
                  <a:t>Like strong validity for </a:t>
                </a:r>
                <a14:m>
                  <m:oMath xmlns:m="http://schemas.openxmlformats.org/officeDocument/2006/math">
                    <m:r>
                      <a:rPr lang="en-US" sz="2000" i="1" dirty="0" smtClean="0">
                        <a:latin typeface="Cambria Math"/>
                      </a:rPr>
                      <m:t>1</m:t>
                    </m:r>
                  </m:oMath>
                </a14:m>
                <a:r>
                  <a:rPr lang="en-US" sz="2000" dirty="0" smtClean="0"/>
                  <a:t>-agreement.</a:t>
                </a:r>
              </a:p>
              <a:p>
                <a:pPr lvl="1" eaLnBrk="1" hangingPunct="1">
                  <a:lnSpc>
                    <a:spcPct val="80000"/>
                  </a:lnSpc>
                </a:pPr>
                <a:r>
                  <a:rPr lang="en-US" sz="2400" dirty="0" smtClean="0">
                    <a:solidFill>
                      <a:srgbClr val="990033"/>
                    </a:solidFill>
                    <a:sym typeface="Symbol" pitchFamily="18" charset="2"/>
                  </a:rPr>
                  <a:t>Termination:  </a:t>
                </a:r>
              </a:p>
              <a:p>
                <a:pPr lvl="2" eaLnBrk="1" hangingPunct="1">
                  <a:lnSpc>
                    <a:spcPct val="80000"/>
                  </a:lnSpc>
                </a:pPr>
                <a:r>
                  <a:rPr lang="en-US" sz="2000" dirty="0" smtClean="0">
                    <a:sym typeface="Symbol" pitchFamily="18" charset="2"/>
                  </a:rPr>
                  <a:t>All </a:t>
                </a:r>
                <a:r>
                  <a:rPr lang="en-US" sz="2000" dirty="0" err="1" smtClean="0">
                    <a:sym typeface="Symbol" pitchFamily="18" charset="2"/>
                  </a:rPr>
                  <a:t>nonfaulty</a:t>
                </a:r>
                <a:r>
                  <a:rPr lang="en-US" sz="2000" dirty="0" smtClean="0">
                    <a:sym typeface="Symbol" pitchFamily="18" charset="2"/>
                  </a:rPr>
                  <a:t> processes eventually decide.</a:t>
                </a:r>
                <a:endParaRPr lang="en-US" sz="2000" dirty="0" smtClean="0"/>
              </a:p>
            </p:txBody>
          </p:sp>
        </mc:Choice>
        <mc:Fallback xmlns="">
          <p:sp>
            <p:nvSpPr>
              <p:cNvPr id="6147" name="Rectangle 3"/>
              <p:cNvSpPr>
                <a:spLocks noGrp="1" noRot="1" noChangeAspect="1" noMove="1" noResize="1" noEditPoints="1" noAdjustHandles="1" noChangeArrowheads="1" noChangeShapeType="1" noTextEdit="1"/>
              </p:cNvSpPr>
              <p:nvPr>
                <p:ph type="body" idx="1"/>
              </p:nvPr>
            </p:nvSpPr>
            <p:spPr>
              <a:xfrm>
                <a:off x="457200" y="1447800"/>
                <a:ext cx="8229600" cy="5105400"/>
              </a:xfrm>
              <a:blipFill rotWithShape="1">
                <a:blip r:embed="rId3"/>
                <a:stretch>
                  <a:fillRect l="-1259" t="-2628" r="-1407"/>
                </a:stretch>
              </a:blipFill>
            </p:spPr>
            <p:txBody>
              <a:bodyPr/>
              <a:lstStyle/>
              <a:p>
                <a:r>
                  <a:rPr lang="en-US">
                    <a:noFill/>
                  </a:rPr>
                  <a:t> </a:t>
                </a:r>
              </a:p>
            </p:txBody>
          </p:sp>
        </mc:Fallback>
      </mc:AlternateContent>
    </p:spTree>
    <p:extLst>
      <p:ext uri="{BB962C8B-B14F-4D97-AF65-F5344CB8AC3E}">
        <p14:creationId xmlns:p14="http://schemas.microsoft.com/office/powerpoint/2010/main" val="274161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7">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7">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0" name="Rectangle 2"/>
              <p:cNvSpPr>
                <a:spLocks noGrp="1" noChangeArrowheads="1"/>
              </p:cNvSpPr>
              <p:nvPr>
                <p:ph type="title"/>
              </p:nvPr>
            </p:nvSpPr>
            <p:spPr/>
            <p:txBody>
              <a:bodyPr/>
              <a:lstStyle/>
              <a:p>
                <a:pPr eaLnBrk="1" hangingPunct="1"/>
                <a14:m>
                  <m:oMath xmlns:m="http://schemas.openxmlformats.org/officeDocument/2006/math">
                    <m:r>
                      <a:rPr lang="en-US" sz="4000" i="1" dirty="0" smtClean="0">
                        <a:solidFill>
                          <a:schemeClr val="accent2">
                            <a:lumMod val="75000"/>
                          </a:schemeClr>
                        </a:solidFill>
                        <a:latin typeface="Cambria Math"/>
                      </a:rPr>
                      <m:t>𝐹𝑙𝑜𝑜𝑑𝑀𝑖𝑛</m:t>
                    </m:r>
                  </m:oMath>
                </a14:m>
                <a:r>
                  <a:rPr lang="en-US" sz="4000" dirty="0" smtClean="0"/>
                  <a:t> </a:t>
                </a:r>
                <a14:m>
                  <m:oMath xmlns:m="http://schemas.openxmlformats.org/officeDocument/2006/math">
                    <m:r>
                      <a:rPr lang="en-US" sz="4000" i="1" dirty="0" smtClean="0">
                        <a:latin typeface="Cambria Math"/>
                      </a:rPr>
                      <m:t>𝑘</m:t>
                    </m:r>
                  </m:oMath>
                </a14:m>
                <a:r>
                  <a:rPr lang="en-US" sz="4000" dirty="0" smtClean="0"/>
                  <a:t>-agreement algorithm </a:t>
                </a:r>
              </a:p>
            </p:txBody>
          </p:sp>
        </mc:Choice>
        <mc:Fallback xmlns="">
          <p:sp>
            <p:nvSpPr>
              <p:cNvPr id="7170" name="Rectangle 2"/>
              <p:cNvSpPr>
                <a:spLocks noGrp="1" noRot="1" noChangeAspect="1" noMove="1" noResize="1" noEditPoints="1" noAdjustHandles="1" noChangeArrowheads="1" noChangeShapeType="1" noTextEdit="1"/>
              </p:cNvSpPr>
              <p:nvPr>
                <p:ph type="title"/>
              </p:nvPr>
            </p:nvSpPr>
            <p:spPr>
              <a:blipFill rotWithShape="1">
                <a:blip r:embed="rId3"/>
                <a:stretch>
                  <a:fillRect b="-31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23" name="Rectangle 3"/>
              <p:cNvSpPr>
                <a:spLocks noGrp="1" noChangeArrowheads="1"/>
              </p:cNvSpPr>
              <p:nvPr>
                <p:ph type="body" idx="1"/>
              </p:nvPr>
            </p:nvSpPr>
            <p:spPr>
              <a:xfrm>
                <a:off x="457200" y="1371600"/>
                <a:ext cx="8229600" cy="5257800"/>
              </a:xfrm>
            </p:spPr>
            <p:txBody>
              <a:bodyPr/>
              <a:lstStyle/>
              <a:p>
                <a:pPr eaLnBrk="1" hangingPunct="1">
                  <a:lnSpc>
                    <a:spcPct val="90000"/>
                  </a:lnSpc>
                </a:pPr>
                <a:r>
                  <a:rPr lang="en-US" sz="2800" dirty="0" smtClean="0">
                    <a:solidFill>
                      <a:srgbClr val="990033"/>
                    </a:solidFill>
                  </a:rPr>
                  <a:t>Algorithm:</a:t>
                </a:r>
              </a:p>
              <a:p>
                <a:pPr lvl="1" eaLnBrk="1" hangingPunct="1">
                  <a:lnSpc>
                    <a:spcPct val="90000"/>
                  </a:lnSpc>
                </a:pPr>
                <a:r>
                  <a:rPr lang="en-US" sz="2400" dirty="0" smtClean="0"/>
                  <a:t>Each process remembers the minimum value it has seen, initially its own value.</a:t>
                </a:r>
              </a:p>
              <a:p>
                <a:pPr lvl="1" eaLnBrk="1" hangingPunct="1">
                  <a:lnSpc>
                    <a:spcPct val="90000"/>
                  </a:lnSpc>
                </a:pPr>
                <a:r>
                  <a:rPr lang="en-US" sz="2400" dirty="0" smtClean="0"/>
                  <a:t>At each round, broadcasts its </a:t>
                </a:r>
                <a14:m>
                  <m:oMath xmlns:m="http://schemas.openxmlformats.org/officeDocument/2006/math">
                    <m:r>
                      <a:rPr lang="en-US" sz="2400" b="0" i="1" smtClean="0">
                        <a:solidFill>
                          <a:schemeClr val="accent1">
                            <a:lumMod val="75000"/>
                          </a:schemeClr>
                        </a:solidFill>
                        <a:latin typeface="Cambria Math"/>
                      </a:rPr>
                      <m:t>𝑚𝑖𝑛</m:t>
                    </m:r>
                  </m:oMath>
                </a14:m>
                <a:r>
                  <a:rPr lang="en-US" sz="2400" dirty="0" smtClean="0"/>
                  <a:t> value.</a:t>
                </a:r>
              </a:p>
              <a:p>
                <a:pPr lvl="1" eaLnBrk="1" hangingPunct="1">
                  <a:lnSpc>
                    <a:spcPct val="90000"/>
                  </a:lnSpc>
                </a:pPr>
                <a:r>
                  <a:rPr lang="en-US" sz="2400" dirty="0" smtClean="0"/>
                  <a:t>Decide after some generally-agreed-upon number of rounds, on current </a:t>
                </a:r>
                <a14:m>
                  <m:oMath xmlns:m="http://schemas.openxmlformats.org/officeDocument/2006/math">
                    <m:r>
                      <a:rPr lang="en-US" sz="2400" b="0" i="1" smtClean="0">
                        <a:solidFill>
                          <a:schemeClr val="accent1">
                            <a:lumMod val="75000"/>
                          </a:schemeClr>
                        </a:solidFill>
                        <a:latin typeface="Cambria Math"/>
                      </a:rPr>
                      <m:t>𝑚𝑖𝑛</m:t>
                    </m:r>
                  </m:oMath>
                </a14:m>
                <a:r>
                  <a:rPr lang="en-US" sz="2400" dirty="0" smtClean="0"/>
                  <a:t> value.</a:t>
                </a:r>
              </a:p>
              <a:p>
                <a:pPr eaLnBrk="1" hangingPunct="1">
                  <a:lnSpc>
                    <a:spcPct val="90000"/>
                  </a:lnSpc>
                </a:pPr>
                <a:r>
                  <a:rPr lang="en-US" sz="2800" dirty="0" smtClean="0">
                    <a:solidFill>
                      <a:srgbClr val="990033"/>
                    </a:solidFill>
                  </a:rPr>
                  <a:t>Q:</a:t>
                </a:r>
                <a:r>
                  <a:rPr lang="en-US" sz="2800" dirty="0" smtClean="0"/>
                  <a:t>  How many rounds are enough?</a:t>
                </a:r>
              </a:p>
              <a:p>
                <a:pPr eaLnBrk="1" hangingPunct="1">
                  <a:lnSpc>
                    <a:spcPct val="90000"/>
                  </a:lnSpc>
                </a:pPr>
                <a14:m>
                  <m:oMath xmlns:m="http://schemas.openxmlformats.org/officeDocument/2006/math">
                    <m:r>
                      <a:rPr lang="en-US" sz="2800" i="1" dirty="0" smtClean="0">
                        <a:solidFill>
                          <a:srgbClr val="990033"/>
                        </a:solidFill>
                        <a:latin typeface="Cambria Math"/>
                      </a:rPr>
                      <m:t>1</m:t>
                    </m:r>
                  </m:oMath>
                </a14:m>
                <a:r>
                  <a:rPr lang="en-US" sz="2800" dirty="0" smtClean="0">
                    <a:solidFill>
                      <a:srgbClr val="990033"/>
                    </a:solidFill>
                  </a:rPr>
                  <a:t>-agreement:</a:t>
                </a:r>
                <a:r>
                  <a:rPr lang="en-US" sz="2800" dirty="0" smtClean="0"/>
                  <a:t>  </a:t>
                </a:r>
                <a14:m>
                  <m:oMath xmlns:m="http://schemas.openxmlformats.org/officeDocument/2006/math">
                    <m:r>
                      <a:rPr lang="en-US" sz="2800" i="1" dirty="0" smtClean="0">
                        <a:latin typeface="Cambria Math"/>
                      </a:rPr>
                      <m:t>𝑓</m:t>
                    </m:r>
                    <m:r>
                      <a:rPr lang="en-US" sz="2800" i="1" dirty="0" smtClean="0">
                        <a:latin typeface="Cambria Math"/>
                      </a:rPr>
                      <m:t>+1</m:t>
                    </m:r>
                  </m:oMath>
                </a14:m>
                <a:r>
                  <a:rPr lang="en-US" sz="2800" dirty="0" smtClean="0"/>
                  <a:t> rounds</a:t>
                </a:r>
              </a:p>
              <a:p>
                <a:pPr lvl="1" eaLnBrk="1" hangingPunct="1">
                  <a:lnSpc>
                    <a:spcPct val="90000"/>
                  </a:lnSpc>
                </a:pPr>
                <a:r>
                  <a:rPr lang="en-US" sz="2400" dirty="0" smtClean="0"/>
                  <a:t>Argument like those for previous stopping agreement algorithms (LTTR).</a:t>
                </a:r>
              </a:p>
              <a:p>
                <a:pPr eaLnBrk="1" hangingPunct="1">
                  <a:lnSpc>
                    <a:spcPct val="90000"/>
                  </a:lnSpc>
                </a:pPr>
                <a14:m>
                  <m:oMath xmlns:m="http://schemas.openxmlformats.org/officeDocument/2006/math">
                    <m:r>
                      <a:rPr lang="en-US" sz="2800" i="1" dirty="0" smtClean="0">
                        <a:solidFill>
                          <a:srgbClr val="990033"/>
                        </a:solidFill>
                        <a:latin typeface="Cambria Math"/>
                      </a:rPr>
                      <m:t>𝑘</m:t>
                    </m:r>
                  </m:oMath>
                </a14:m>
                <a:r>
                  <a:rPr lang="en-US" sz="2800" dirty="0" smtClean="0">
                    <a:solidFill>
                      <a:srgbClr val="990033"/>
                    </a:solidFill>
                  </a:rPr>
                  <a:t>-agreement:</a:t>
                </a:r>
                <a:r>
                  <a:rPr lang="en-US" sz="2800" dirty="0" smtClean="0"/>
                  <a:t>  </a:t>
                </a:r>
                <a14:m>
                  <m:oMath xmlns:m="http://schemas.openxmlformats.org/officeDocument/2006/math">
                    <m:r>
                      <a:rPr lang="en-US" sz="2800" i="1" dirty="0" smtClean="0">
                        <a:latin typeface="Cambria Math"/>
                        <a:sym typeface="Symbol" pitchFamily="18" charset="2"/>
                      </a:rPr>
                      <m:t></m:t>
                    </m:r>
                    <m:r>
                      <a:rPr lang="en-US" sz="2800" i="1" dirty="0" smtClean="0">
                        <a:latin typeface="Cambria Math"/>
                        <a:sym typeface="Symbol" pitchFamily="18" charset="2"/>
                      </a:rPr>
                      <m:t>𝑓</m:t>
                    </m:r>
                    <m:r>
                      <a:rPr lang="en-US" sz="2800" i="1" dirty="0" smtClean="0">
                        <a:latin typeface="Cambria Math"/>
                        <a:sym typeface="Symbol" pitchFamily="18" charset="2"/>
                      </a:rPr>
                      <m:t>/</m:t>
                    </m:r>
                    <m:r>
                      <a:rPr lang="en-US" sz="2800" i="1" dirty="0" smtClean="0">
                        <a:latin typeface="Cambria Math"/>
                        <a:sym typeface="Symbol" pitchFamily="18" charset="2"/>
                      </a:rPr>
                      <m:t>𝑘</m:t>
                    </m:r>
                    <m:r>
                      <a:rPr lang="en-US" sz="2800" i="1" dirty="0" smtClean="0">
                        <a:latin typeface="Cambria Math"/>
                        <a:sym typeface="Symbol" pitchFamily="18" charset="2"/>
                      </a:rPr>
                      <m:t> + 1 </m:t>
                    </m:r>
                  </m:oMath>
                </a14:m>
                <a:r>
                  <a:rPr lang="en-US" sz="2800" dirty="0" smtClean="0">
                    <a:sym typeface="Symbol" pitchFamily="18" charset="2"/>
                  </a:rPr>
                  <a:t>rounds.</a:t>
                </a:r>
              </a:p>
              <a:p>
                <a:pPr eaLnBrk="1" hangingPunct="1">
                  <a:lnSpc>
                    <a:spcPct val="90000"/>
                  </a:lnSpc>
                </a:pPr>
                <a:r>
                  <a:rPr lang="en-US" sz="2800" dirty="0" smtClean="0">
                    <a:sym typeface="Symbol" pitchFamily="18" charset="2"/>
                  </a:rPr>
                  <a:t>Allowing </a:t>
                </a:r>
                <a14:m>
                  <m:oMath xmlns:m="http://schemas.openxmlformats.org/officeDocument/2006/math">
                    <m:r>
                      <a:rPr lang="en-US" sz="2800" i="1" dirty="0" smtClean="0">
                        <a:latin typeface="Cambria Math"/>
                        <a:sym typeface="Symbol" pitchFamily="18" charset="2"/>
                      </a:rPr>
                      <m:t>𝑘</m:t>
                    </m:r>
                  </m:oMath>
                </a14:m>
                <a:r>
                  <a:rPr lang="en-US" sz="2800" dirty="0" smtClean="0">
                    <a:sym typeface="Symbol" pitchFamily="18" charset="2"/>
                  </a:rPr>
                  <a:t> values </a:t>
                </a:r>
                <a:r>
                  <a:rPr lang="en-US" sz="2800" dirty="0" smtClean="0">
                    <a:solidFill>
                      <a:srgbClr val="990033"/>
                    </a:solidFill>
                    <a:sym typeface="Symbol" pitchFamily="18" charset="2"/>
                  </a:rPr>
                  <a:t>divides </a:t>
                </a:r>
                <a:r>
                  <a:rPr lang="en-US" sz="2800" dirty="0" smtClean="0">
                    <a:sym typeface="Symbol" pitchFamily="18" charset="2"/>
                  </a:rPr>
                  <a:t>the runtime by </a:t>
                </a:r>
                <a14:m>
                  <m:oMath xmlns:m="http://schemas.openxmlformats.org/officeDocument/2006/math">
                    <m:r>
                      <a:rPr lang="en-US" sz="2800" i="1" dirty="0" smtClean="0">
                        <a:latin typeface="Cambria Math"/>
                        <a:sym typeface="Symbol" pitchFamily="18" charset="2"/>
                      </a:rPr>
                      <m:t>𝑘</m:t>
                    </m:r>
                  </m:oMath>
                </a14:m>
                <a:r>
                  <a:rPr lang="en-US" sz="2800" dirty="0" smtClean="0">
                    <a:sym typeface="Symbol" pitchFamily="18" charset="2"/>
                  </a:rPr>
                  <a:t>.</a:t>
                </a:r>
              </a:p>
            </p:txBody>
          </p:sp>
        </mc:Choice>
        <mc:Fallback xmlns="">
          <p:sp>
            <p:nvSpPr>
              <p:cNvPr id="5123" name="Rectangle 3"/>
              <p:cNvSpPr>
                <a:spLocks noGrp="1" noRot="1" noChangeAspect="1" noMove="1" noResize="1" noEditPoints="1" noAdjustHandles="1" noChangeArrowheads="1" noChangeShapeType="1" noTextEdit="1"/>
              </p:cNvSpPr>
              <p:nvPr>
                <p:ph type="body" idx="1"/>
              </p:nvPr>
            </p:nvSpPr>
            <p:spPr>
              <a:xfrm>
                <a:off x="457200" y="1371600"/>
                <a:ext cx="8229600" cy="5257800"/>
              </a:xfrm>
              <a:blipFill rotWithShape="1">
                <a:blip r:embed="rId4"/>
                <a:stretch>
                  <a:fillRect l="-1259" t="-1854"/>
                </a:stretch>
              </a:blipFill>
            </p:spPr>
            <p:txBody>
              <a:bodyPr/>
              <a:lstStyle/>
              <a:p>
                <a:r>
                  <a:rPr lang="en-US">
                    <a:noFill/>
                  </a:rPr>
                  <a:t> </a:t>
                </a:r>
              </a:p>
            </p:txBody>
          </p:sp>
        </mc:Fallback>
      </mc:AlternateContent>
    </p:spTree>
    <p:extLst>
      <p:ext uri="{BB962C8B-B14F-4D97-AF65-F5344CB8AC3E}">
        <p14:creationId xmlns:p14="http://schemas.microsoft.com/office/powerpoint/2010/main" val="2444420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2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4" name="Rectangle 2"/>
              <p:cNvSpPr>
                <a:spLocks noGrp="1" noChangeArrowheads="1"/>
              </p:cNvSpPr>
              <p:nvPr>
                <p:ph type="title"/>
              </p:nvPr>
            </p:nvSpPr>
            <p:spPr/>
            <p:txBody>
              <a:bodyPr/>
              <a:lstStyle/>
              <a:p>
                <a:pPr eaLnBrk="1" hangingPunct="1"/>
                <a14:m>
                  <m:oMath xmlns:m="http://schemas.openxmlformats.org/officeDocument/2006/math">
                    <m:r>
                      <a:rPr lang="en-US" i="1" dirty="0" smtClean="0">
                        <a:latin typeface="Cambria Math"/>
                      </a:rPr>
                      <m:t>𝐹𝑙𝑜𝑜𝑑𝑀𝑖𝑛</m:t>
                    </m:r>
                  </m:oMath>
                </a14:m>
                <a:r>
                  <a:rPr lang="en-US" dirty="0" smtClean="0"/>
                  <a:t> correctness</a:t>
                </a:r>
              </a:p>
            </p:txBody>
          </p:sp>
        </mc:Choice>
        <mc:Fallback xmlns="">
          <p:sp>
            <p:nvSpPr>
              <p:cNvPr id="8194" name="Rectangle 2"/>
              <p:cNvSpPr>
                <a:spLocks noGrp="1" noRot="1" noChangeAspect="1" noMove="1" noResize="1" noEditPoints="1" noAdjustHandles="1" noChangeArrowheads="1" noChangeShapeType="1" noTextEdit="1"/>
              </p:cNvSpPr>
              <p:nvPr>
                <p:ph type="title"/>
              </p:nvPr>
            </p:nvSpPr>
            <p:spPr>
              <a:blipFill rotWithShape="1">
                <a:blip r:embed="rId2"/>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47" name="Rectangle 3"/>
              <p:cNvSpPr>
                <a:spLocks noGrp="1" noChangeArrowheads="1"/>
              </p:cNvSpPr>
              <p:nvPr>
                <p:ph type="body" idx="1"/>
              </p:nvPr>
            </p:nvSpPr>
            <p:spPr>
              <a:xfrm>
                <a:off x="457200" y="1600200"/>
                <a:ext cx="8229600" cy="4800600"/>
              </a:xfrm>
            </p:spPr>
            <p:txBody>
              <a:bodyPr/>
              <a:lstStyle/>
              <a:p>
                <a:pPr eaLnBrk="1" hangingPunct="1">
                  <a:lnSpc>
                    <a:spcPct val="90000"/>
                  </a:lnSpc>
                </a:pPr>
                <a:r>
                  <a:rPr lang="en-US" sz="2400" dirty="0" smtClean="0">
                    <a:solidFill>
                      <a:srgbClr val="990033"/>
                    </a:solidFill>
                    <a:sym typeface="Symbol" pitchFamily="18" charset="2"/>
                  </a:rPr>
                  <a:t>Theorem 1:</a:t>
                </a:r>
                <a:r>
                  <a:rPr lang="en-US" sz="2400" dirty="0" smtClean="0">
                    <a:sym typeface="Symbol" pitchFamily="18" charset="2"/>
                  </a:rPr>
                  <a:t>  </a:t>
                </a:r>
                <a14:m>
                  <m:oMath xmlns:m="http://schemas.openxmlformats.org/officeDocument/2006/math">
                    <m:r>
                      <a:rPr lang="en-US" sz="2400" i="1" dirty="0" smtClean="0">
                        <a:solidFill>
                          <a:schemeClr val="accent2">
                            <a:lumMod val="75000"/>
                          </a:schemeClr>
                        </a:solidFill>
                        <a:latin typeface="Cambria Math"/>
                        <a:sym typeface="Symbol" pitchFamily="18" charset="2"/>
                      </a:rPr>
                      <m:t>𝐹𝑙𝑜𝑜𝑑𝑀𝑖𝑛</m:t>
                    </m:r>
                  </m:oMath>
                </a14:m>
                <a:r>
                  <a:rPr lang="en-US" sz="2400" dirty="0" smtClean="0">
                    <a:sym typeface="Symbol" pitchFamily="18" charset="2"/>
                  </a:rPr>
                  <a:t>, for </a:t>
                </a:r>
                <a14:m>
                  <m:oMath xmlns:m="http://schemas.openxmlformats.org/officeDocument/2006/math">
                    <m:r>
                      <a:rPr lang="en-US" sz="2400" i="1" dirty="0" smtClean="0">
                        <a:latin typeface="Cambria Math"/>
                        <a:sym typeface="Symbol" pitchFamily="18" charset="2"/>
                      </a:rPr>
                      <m:t></m:t>
                    </m:r>
                    <m:r>
                      <a:rPr lang="en-US" sz="2400" i="1" dirty="0" smtClean="0">
                        <a:latin typeface="Cambria Math"/>
                        <a:sym typeface="Symbol" pitchFamily="18" charset="2"/>
                      </a:rPr>
                      <m:t>𝑓</m:t>
                    </m:r>
                    <m:r>
                      <a:rPr lang="en-US" sz="2400" i="1" dirty="0" smtClean="0">
                        <a:latin typeface="Cambria Math"/>
                        <a:sym typeface="Symbol" pitchFamily="18" charset="2"/>
                      </a:rPr>
                      <m:t>/</m:t>
                    </m:r>
                    <m:r>
                      <a:rPr lang="en-US" sz="2400" i="1" dirty="0" smtClean="0">
                        <a:latin typeface="Cambria Math"/>
                        <a:sym typeface="Symbol" pitchFamily="18" charset="2"/>
                      </a:rPr>
                      <m:t>𝑘</m:t>
                    </m:r>
                    <m:r>
                      <a:rPr lang="en-US" sz="2400" i="1" dirty="0" smtClean="0">
                        <a:latin typeface="Cambria Math"/>
                        <a:sym typeface="Symbol" pitchFamily="18" charset="2"/>
                      </a:rPr>
                      <m:t> + 1 </m:t>
                    </m:r>
                  </m:oMath>
                </a14:m>
                <a:r>
                  <a:rPr lang="en-US" sz="2400" dirty="0" smtClean="0">
                    <a:sym typeface="Symbol" pitchFamily="18" charset="2"/>
                  </a:rPr>
                  <a:t>rounds, solves </a:t>
                </a:r>
                <a14:m>
                  <m:oMath xmlns:m="http://schemas.openxmlformats.org/officeDocument/2006/math">
                    <m:r>
                      <a:rPr lang="en-US" sz="2400" i="1" dirty="0" smtClean="0">
                        <a:latin typeface="Cambria Math"/>
                        <a:sym typeface="Symbol" pitchFamily="18" charset="2"/>
                      </a:rPr>
                      <m:t>𝑘</m:t>
                    </m:r>
                  </m:oMath>
                </a14:m>
                <a:r>
                  <a:rPr lang="en-US" sz="2400" dirty="0" smtClean="0">
                    <a:sym typeface="Symbol" pitchFamily="18" charset="2"/>
                  </a:rPr>
                  <a:t>-agreement.</a:t>
                </a:r>
              </a:p>
              <a:p>
                <a:pPr eaLnBrk="1" hangingPunct="1">
                  <a:lnSpc>
                    <a:spcPct val="90000"/>
                  </a:lnSpc>
                </a:pPr>
                <a:endParaRPr lang="en-US" sz="2400" dirty="0" smtClean="0">
                  <a:sym typeface="Symbol" pitchFamily="18" charset="2"/>
                </a:endParaRPr>
              </a:p>
              <a:p>
                <a:pPr eaLnBrk="1" hangingPunct="1">
                  <a:lnSpc>
                    <a:spcPct val="90000"/>
                  </a:lnSpc>
                </a:pPr>
                <a:r>
                  <a:rPr lang="en-US" sz="2400" dirty="0" smtClean="0">
                    <a:solidFill>
                      <a:srgbClr val="990033"/>
                    </a:solidFill>
                    <a:sym typeface="Symbol" pitchFamily="18" charset="2"/>
                  </a:rPr>
                  <a:t>Proof:</a:t>
                </a:r>
              </a:p>
              <a:p>
                <a:pPr eaLnBrk="1" hangingPunct="1">
                  <a:lnSpc>
                    <a:spcPct val="90000"/>
                  </a:lnSpc>
                </a:pPr>
                <a:r>
                  <a:rPr lang="en-US" sz="2400" dirty="0" smtClean="0"/>
                  <a:t>Define</a:t>
                </a:r>
                <a:r>
                  <a:rPr lang="en-US" sz="2400" dirty="0" smtClean="0">
                    <a:solidFill>
                      <a:srgbClr val="CC0000"/>
                    </a:solidFill>
                  </a:rPr>
                  <a:t> </a:t>
                </a:r>
                <a14:m>
                  <m:oMath xmlns:m="http://schemas.openxmlformats.org/officeDocument/2006/math">
                    <m:r>
                      <a:rPr lang="en-US" sz="2400" i="1" dirty="0" smtClean="0">
                        <a:solidFill>
                          <a:srgbClr val="990033"/>
                        </a:solidFill>
                        <a:latin typeface="Cambria Math"/>
                      </a:rPr>
                      <m:t>𝑀</m:t>
                    </m:r>
                    <m:r>
                      <a:rPr lang="en-US" sz="2400" i="1" dirty="0" smtClean="0">
                        <a:solidFill>
                          <a:srgbClr val="990033"/>
                        </a:solidFill>
                        <a:latin typeface="Cambria Math"/>
                      </a:rPr>
                      <m:t>(</m:t>
                    </m:r>
                    <m:r>
                      <a:rPr lang="en-US" sz="2400" i="1" dirty="0" smtClean="0">
                        <a:solidFill>
                          <a:srgbClr val="990033"/>
                        </a:solidFill>
                        <a:latin typeface="Cambria Math"/>
                      </a:rPr>
                      <m:t>𝑟</m:t>
                    </m:r>
                    <m:r>
                      <a:rPr lang="en-US" sz="2400" i="1" dirty="0" smtClean="0">
                        <a:solidFill>
                          <a:srgbClr val="990033"/>
                        </a:solidFill>
                        <a:latin typeface="Cambria Math"/>
                      </a:rPr>
                      <m:t>) = </m:t>
                    </m:r>
                  </m:oMath>
                </a14:m>
                <a:r>
                  <a:rPr lang="en-US" sz="2400" dirty="0" smtClean="0"/>
                  <a:t>set of </a:t>
                </a:r>
                <a14:m>
                  <m:oMath xmlns:m="http://schemas.openxmlformats.org/officeDocument/2006/math">
                    <m:r>
                      <a:rPr lang="en-US" sz="2400" b="0" i="1" smtClean="0">
                        <a:solidFill>
                          <a:schemeClr val="accent1">
                            <a:lumMod val="75000"/>
                          </a:schemeClr>
                        </a:solidFill>
                        <a:latin typeface="Cambria Math"/>
                      </a:rPr>
                      <m:t>𝑚𝑖𝑛</m:t>
                    </m:r>
                  </m:oMath>
                </a14:m>
                <a:r>
                  <a:rPr lang="en-US" sz="2400" dirty="0" smtClean="0"/>
                  <a:t> values of active (not-yet-failed) processes after </a:t>
                </a:r>
                <a14:m>
                  <m:oMath xmlns:m="http://schemas.openxmlformats.org/officeDocument/2006/math">
                    <m:r>
                      <a:rPr lang="en-US" sz="2400" i="1" dirty="0" smtClean="0">
                        <a:latin typeface="Cambria Math"/>
                      </a:rPr>
                      <m:t>𝑟</m:t>
                    </m:r>
                  </m:oMath>
                </a14:m>
                <a:r>
                  <a:rPr lang="en-US" sz="2400" dirty="0" smtClean="0"/>
                  <a:t> rounds.</a:t>
                </a:r>
              </a:p>
              <a:p>
                <a:pPr eaLnBrk="1" hangingPunct="1">
                  <a:lnSpc>
                    <a:spcPct val="90000"/>
                  </a:lnSpc>
                </a:pPr>
                <a:endParaRPr lang="en-US" sz="2400" dirty="0" smtClean="0"/>
              </a:p>
              <a:p>
                <a:pPr eaLnBrk="1" hangingPunct="1">
                  <a:lnSpc>
                    <a:spcPct val="90000"/>
                  </a:lnSpc>
                </a:pPr>
                <a:r>
                  <a:rPr lang="en-US" sz="2400" dirty="0" smtClean="0"/>
                  <a:t>This set can only decrease over time:</a:t>
                </a:r>
              </a:p>
              <a:p>
                <a:pPr eaLnBrk="1" hangingPunct="1">
                  <a:lnSpc>
                    <a:spcPct val="90000"/>
                  </a:lnSpc>
                </a:pPr>
                <a:r>
                  <a:rPr lang="en-US" sz="2400" dirty="0" smtClean="0">
                    <a:solidFill>
                      <a:srgbClr val="990033"/>
                    </a:solidFill>
                  </a:rPr>
                  <a:t>Lemma 1:</a:t>
                </a:r>
                <a14:m>
                  <m:oMath xmlns:m="http://schemas.openxmlformats.org/officeDocument/2006/math">
                    <m:r>
                      <a:rPr lang="en-US" sz="2400" b="0" i="0" smtClean="0">
                        <a:solidFill>
                          <a:srgbClr val="990033"/>
                        </a:solidFill>
                        <a:latin typeface="Cambria Math"/>
                      </a:rPr>
                      <m:t>  </m:t>
                    </m:r>
                    <m:r>
                      <a:rPr lang="en-US" sz="2400" b="0" i="1" smtClean="0">
                        <a:solidFill>
                          <a:schemeClr val="tx1"/>
                        </a:solidFill>
                        <a:latin typeface="Cambria Math"/>
                      </a:rPr>
                      <m:t>𝑀</m:t>
                    </m:r>
                    <m:d>
                      <m:dPr>
                        <m:ctrlPr>
                          <a:rPr lang="en-US" sz="2400" b="0" i="1" smtClean="0">
                            <a:solidFill>
                              <a:schemeClr val="tx1"/>
                            </a:solidFill>
                            <a:latin typeface="Cambria Math"/>
                          </a:rPr>
                        </m:ctrlPr>
                      </m:dPr>
                      <m:e>
                        <m:r>
                          <a:rPr lang="en-US" sz="2400" b="0" i="1" smtClean="0">
                            <a:solidFill>
                              <a:schemeClr val="tx1"/>
                            </a:solidFill>
                            <a:latin typeface="Cambria Math"/>
                          </a:rPr>
                          <m:t>𝑟</m:t>
                        </m:r>
                        <m:r>
                          <a:rPr lang="en-US" sz="2400" b="0" i="1" smtClean="0">
                            <a:solidFill>
                              <a:schemeClr val="tx1"/>
                            </a:solidFill>
                            <a:latin typeface="Cambria Math"/>
                          </a:rPr>
                          <m:t>+1</m:t>
                        </m:r>
                      </m:e>
                    </m:d>
                    <m:r>
                      <a:rPr lang="en-US" sz="2400" b="0" i="1" smtClean="0">
                        <a:solidFill>
                          <a:schemeClr val="tx1"/>
                        </a:solidFill>
                        <a:latin typeface="Cambria Math"/>
                      </a:rPr>
                      <m:t>⊆</m:t>
                    </m:r>
                    <m:r>
                      <a:rPr lang="en-US" sz="2400" b="0" i="1" smtClean="0">
                        <a:solidFill>
                          <a:schemeClr val="tx1"/>
                        </a:solidFill>
                        <a:latin typeface="Cambria Math"/>
                      </a:rPr>
                      <m:t>𝑀</m:t>
                    </m:r>
                    <m:d>
                      <m:dPr>
                        <m:ctrlPr>
                          <a:rPr lang="en-US" sz="2400" b="0" i="1" smtClean="0">
                            <a:solidFill>
                              <a:schemeClr val="tx1"/>
                            </a:solidFill>
                            <a:latin typeface="Cambria Math"/>
                          </a:rPr>
                        </m:ctrlPr>
                      </m:dPr>
                      <m:e>
                        <m:r>
                          <a:rPr lang="en-US" sz="2400" b="0" i="1" smtClean="0">
                            <a:solidFill>
                              <a:schemeClr val="tx1"/>
                            </a:solidFill>
                            <a:latin typeface="Cambria Math"/>
                          </a:rPr>
                          <m:t>𝑟</m:t>
                        </m:r>
                      </m:e>
                    </m:d>
                    <m:r>
                      <a:rPr lang="en-US" sz="2400" i="1" dirty="0" smtClean="0">
                        <a:solidFill>
                          <a:schemeClr val="tx1"/>
                        </a:solidFill>
                        <a:latin typeface="Cambria Math"/>
                        <a:sym typeface="Symbol" pitchFamily="18" charset="2"/>
                      </a:rPr>
                      <m:t> </m:t>
                    </m:r>
                  </m:oMath>
                </a14:m>
                <a:r>
                  <a:rPr lang="en-US" sz="2400" dirty="0" smtClean="0">
                    <a:sym typeface="Symbol" pitchFamily="18" charset="2"/>
                  </a:rPr>
                  <a:t>for every </a:t>
                </a:r>
                <a14:m>
                  <m:oMath xmlns:m="http://schemas.openxmlformats.org/officeDocument/2006/math">
                    <m:r>
                      <a:rPr lang="en-US" sz="2400" i="1" dirty="0" smtClean="0">
                        <a:latin typeface="Cambria Math"/>
                        <a:sym typeface="Symbol" pitchFamily="18" charset="2"/>
                      </a:rPr>
                      <m:t>𝑟</m:t>
                    </m:r>
                  </m:oMath>
                </a14:m>
                <a:r>
                  <a:rPr lang="en-US" sz="2400" dirty="0" smtClean="0">
                    <a:sym typeface="Symbol" pitchFamily="18" charset="2"/>
                  </a:rPr>
                  <a:t>, </a:t>
                </a:r>
                <a14:m>
                  <m:oMath xmlns:m="http://schemas.openxmlformats.org/officeDocument/2006/math">
                    <m:r>
                      <a:rPr lang="en-US" sz="2400" i="1" dirty="0" smtClean="0">
                        <a:latin typeface="Cambria Math"/>
                        <a:sym typeface="Symbol" pitchFamily="18" charset="2"/>
                      </a:rPr>
                      <m:t>0  </m:t>
                    </m:r>
                    <m:r>
                      <a:rPr lang="en-US" sz="2400" i="1" dirty="0" smtClean="0">
                        <a:latin typeface="Cambria Math"/>
                        <a:sym typeface="Symbol" pitchFamily="18" charset="2"/>
                      </a:rPr>
                      <m:t>𝑟</m:t>
                    </m:r>
                    <m:r>
                      <a:rPr lang="en-US" sz="2400" i="1" dirty="0" smtClean="0">
                        <a:latin typeface="Cambria Math"/>
                        <a:sym typeface="Symbol" pitchFamily="18" charset="2"/>
                      </a:rPr>
                      <m:t>  </m:t>
                    </m:r>
                    <m:r>
                      <a:rPr lang="en-US" sz="2400" i="1" dirty="0" smtClean="0">
                        <a:latin typeface="Cambria Math"/>
                        <a:sym typeface="Symbol" pitchFamily="18" charset="2"/>
                      </a:rPr>
                      <m:t>𝑓</m:t>
                    </m:r>
                    <m:r>
                      <a:rPr lang="en-US" sz="2400" i="1" dirty="0" smtClean="0">
                        <a:latin typeface="Cambria Math"/>
                        <a:sym typeface="Symbol" pitchFamily="18" charset="2"/>
                      </a:rPr>
                      <m:t>/</m:t>
                    </m:r>
                    <m:r>
                      <a:rPr lang="en-US" sz="2400" i="1" dirty="0" smtClean="0">
                        <a:latin typeface="Cambria Math"/>
                        <a:sym typeface="Symbol" pitchFamily="18" charset="2"/>
                      </a:rPr>
                      <m:t>𝑘</m:t>
                    </m:r>
                    <m:r>
                      <a:rPr lang="en-US" sz="2400" i="1" dirty="0" smtClean="0">
                        <a:latin typeface="Cambria Math"/>
                        <a:sym typeface="Symbol" pitchFamily="18" charset="2"/>
                      </a:rPr>
                      <m:t>.</m:t>
                    </m:r>
                  </m:oMath>
                </a14:m>
                <a:endParaRPr lang="en-US" sz="2400" dirty="0" smtClean="0">
                  <a:sym typeface="Symbol" pitchFamily="18" charset="2"/>
                </a:endParaRPr>
              </a:p>
              <a:p>
                <a:pPr>
                  <a:lnSpc>
                    <a:spcPct val="90000"/>
                  </a:lnSpc>
                </a:pPr>
                <a:r>
                  <a:rPr lang="en-US" sz="2400" dirty="0" smtClean="0">
                    <a:solidFill>
                      <a:srgbClr val="990033"/>
                    </a:solidFill>
                    <a:sym typeface="Symbol" pitchFamily="18" charset="2"/>
                  </a:rPr>
                  <a:t>Proof:</a:t>
                </a:r>
                <a:r>
                  <a:rPr lang="en-US" sz="2400" dirty="0" smtClean="0">
                    <a:sym typeface="Symbol" pitchFamily="18" charset="2"/>
                  </a:rPr>
                  <a:t>  Any </a:t>
                </a:r>
                <a14:m>
                  <m:oMath xmlns:m="http://schemas.openxmlformats.org/officeDocument/2006/math">
                    <m:r>
                      <a:rPr lang="en-US" sz="2400" b="0" i="1" smtClean="0">
                        <a:solidFill>
                          <a:schemeClr val="accent1">
                            <a:lumMod val="75000"/>
                          </a:schemeClr>
                        </a:solidFill>
                        <a:latin typeface="Cambria Math"/>
                        <a:sym typeface="Symbol" pitchFamily="18" charset="2"/>
                      </a:rPr>
                      <m:t>𝑚𝑖𝑛</m:t>
                    </m:r>
                  </m:oMath>
                </a14:m>
                <a:r>
                  <a:rPr lang="en-US" sz="2400" dirty="0" smtClean="0">
                    <a:sym typeface="Symbol" pitchFamily="18" charset="2"/>
                  </a:rPr>
                  <a:t> value after round </a:t>
                </a:r>
                <a14:m>
                  <m:oMath xmlns:m="http://schemas.openxmlformats.org/officeDocument/2006/math">
                    <m:r>
                      <a:rPr lang="en-US" sz="2400" i="1" dirty="0" smtClean="0">
                        <a:latin typeface="Cambria Math"/>
                        <a:sym typeface="Symbol" pitchFamily="18" charset="2"/>
                      </a:rPr>
                      <m:t>𝑟</m:t>
                    </m:r>
                    <m:r>
                      <a:rPr lang="en-US" sz="2400" i="1" dirty="0" smtClean="0">
                        <a:latin typeface="Cambria Math"/>
                        <a:sym typeface="Symbol" pitchFamily="18" charset="2"/>
                      </a:rPr>
                      <m:t>+1</m:t>
                    </m:r>
                  </m:oMath>
                </a14:m>
                <a:r>
                  <a:rPr lang="en-US" sz="2400" dirty="0" smtClean="0">
                    <a:sym typeface="Symbol" pitchFamily="18" charset="2"/>
                  </a:rPr>
                  <a:t> is someone’s </a:t>
                </a:r>
                <a14:m>
                  <m:oMath xmlns:m="http://schemas.openxmlformats.org/officeDocument/2006/math">
                    <m:r>
                      <a:rPr lang="en-US" sz="2400" i="1">
                        <a:solidFill>
                          <a:schemeClr val="accent1">
                            <a:lumMod val="75000"/>
                          </a:schemeClr>
                        </a:solidFill>
                        <a:latin typeface="Cambria Math"/>
                        <a:sym typeface="Symbol" pitchFamily="18" charset="2"/>
                      </a:rPr>
                      <m:t>𝑚𝑖𝑛</m:t>
                    </m:r>
                  </m:oMath>
                </a14:m>
                <a:r>
                  <a:rPr lang="en-US" sz="2400" dirty="0" smtClean="0">
                    <a:sym typeface="Symbol" pitchFamily="18" charset="2"/>
                  </a:rPr>
                  <a:t> value after round </a:t>
                </a:r>
                <a14:m>
                  <m:oMath xmlns:m="http://schemas.openxmlformats.org/officeDocument/2006/math">
                    <m:r>
                      <a:rPr lang="en-US" sz="2400" i="1" dirty="0" smtClean="0">
                        <a:latin typeface="Cambria Math"/>
                        <a:sym typeface="Symbol" pitchFamily="18" charset="2"/>
                      </a:rPr>
                      <m:t>𝑟</m:t>
                    </m:r>
                    <m:r>
                      <a:rPr lang="en-US" sz="2400" i="1" dirty="0" smtClean="0">
                        <a:latin typeface="Cambria Math"/>
                        <a:sym typeface="Symbol" pitchFamily="18" charset="2"/>
                      </a:rPr>
                      <m:t>.</m:t>
                    </m:r>
                  </m:oMath>
                </a14:m>
                <a:endParaRPr lang="en-US" sz="2400" dirty="0" smtClean="0">
                  <a:sym typeface="Symbol" pitchFamily="18" charset="2"/>
                </a:endParaRPr>
              </a:p>
            </p:txBody>
          </p:sp>
        </mc:Choice>
        <mc:Fallback xmlns="">
          <p:sp>
            <p:nvSpPr>
              <p:cNvPr id="6147" name="Rectangle 3"/>
              <p:cNvSpPr>
                <a:spLocks noGrp="1" noRot="1" noChangeAspect="1" noMove="1" noResize="1" noEditPoints="1" noAdjustHandles="1" noChangeArrowheads="1" noChangeShapeType="1" noTextEdit="1"/>
              </p:cNvSpPr>
              <p:nvPr>
                <p:ph type="body" idx="1"/>
              </p:nvPr>
            </p:nvSpPr>
            <p:spPr>
              <a:xfrm>
                <a:off x="457200" y="1600200"/>
                <a:ext cx="8229600" cy="4800600"/>
              </a:xfrm>
              <a:blipFill rotWithShape="1">
                <a:blip r:embed="rId3"/>
                <a:stretch>
                  <a:fillRect l="-963" t="-1271"/>
                </a:stretch>
              </a:blipFill>
            </p:spPr>
            <p:txBody>
              <a:bodyPr/>
              <a:lstStyle/>
              <a:p>
                <a:r>
                  <a:rPr lang="en-US">
                    <a:noFill/>
                  </a:rPr>
                  <a:t> </a:t>
                </a:r>
              </a:p>
            </p:txBody>
          </p:sp>
        </mc:Fallback>
      </mc:AlternateContent>
    </p:spTree>
    <p:extLst>
      <p:ext uri="{BB962C8B-B14F-4D97-AF65-F5344CB8AC3E}">
        <p14:creationId xmlns:p14="http://schemas.microsoft.com/office/powerpoint/2010/main" val="165983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Proof of Theorem 1, cont’d</a:t>
            </a:r>
          </a:p>
        </p:txBody>
      </p:sp>
      <mc:AlternateContent xmlns:mc="http://schemas.openxmlformats.org/markup-compatibility/2006" xmlns:a14="http://schemas.microsoft.com/office/drawing/2010/main">
        <mc:Choice Requires="a14">
          <p:sp>
            <p:nvSpPr>
              <p:cNvPr id="7171" name="Rectangle 3"/>
              <p:cNvSpPr>
                <a:spLocks noGrp="1" noChangeArrowheads="1"/>
              </p:cNvSpPr>
              <p:nvPr>
                <p:ph type="body" idx="1"/>
              </p:nvPr>
            </p:nvSpPr>
            <p:spPr>
              <a:xfrm>
                <a:off x="304800" y="1447800"/>
                <a:ext cx="8534400" cy="5181600"/>
              </a:xfrm>
            </p:spPr>
            <p:txBody>
              <a:bodyPr>
                <a:normAutofit/>
              </a:bodyPr>
              <a:lstStyle/>
              <a:p>
                <a:pPr eaLnBrk="1" hangingPunct="1">
                  <a:lnSpc>
                    <a:spcPct val="80000"/>
                  </a:lnSpc>
                </a:pPr>
                <a:r>
                  <a:rPr lang="en-US" sz="2400" dirty="0" smtClean="0">
                    <a:solidFill>
                      <a:srgbClr val="990033"/>
                    </a:solidFill>
                  </a:rPr>
                  <a:t>Lemma 2:</a:t>
                </a:r>
                <a:r>
                  <a:rPr lang="en-US" sz="2400" dirty="0" smtClean="0"/>
                  <a:t>  If at most </a:t>
                </a:r>
                <a14:m>
                  <m:oMath xmlns:m="http://schemas.openxmlformats.org/officeDocument/2006/math">
                    <m:r>
                      <a:rPr lang="en-US" sz="2400" i="1" dirty="0" smtClean="0">
                        <a:latin typeface="Cambria Math"/>
                      </a:rPr>
                      <m:t>𝑑</m:t>
                    </m:r>
                    <m:r>
                      <a:rPr lang="en-US" sz="2400" i="1" dirty="0" smtClean="0">
                        <a:latin typeface="Cambria Math"/>
                      </a:rPr>
                      <m:t>−1</m:t>
                    </m:r>
                  </m:oMath>
                </a14:m>
                <a:r>
                  <a:rPr lang="en-US" sz="2400" dirty="0" smtClean="0"/>
                  <a:t> processes fail during round </a:t>
                </a:r>
                <a14:m>
                  <m:oMath xmlns:m="http://schemas.openxmlformats.org/officeDocument/2006/math">
                    <m:r>
                      <a:rPr lang="en-US" sz="2400" i="1" dirty="0" smtClean="0">
                        <a:latin typeface="Cambria Math"/>
                      </a:rPr>
                      <m:t>𝑟</m:t>
                    </m:r>
                  </m:oMath>
                </a14:m>
                <a:r>
                  <a:rPr lang="en-US" sz="2400" dirty="0" smtClean="0"/>
                  <a:t>, then </a:t>
                </a:r>
                <a14:m>
                  <m:oMath xmlns:m="http://schemas.openxmlformats.org/officeDocument/2006/math">
                    <m:d>
                      <m:dPr>
                        <m:begChr m:val="|"/>
                        <m:endChr m:val="|"/>
                        <m:ctrlPr>
                          <a:rPr lang="en-US" sz="2400" b="0" i="1" smtClean="0">
                            <a:latin typeface="Cambria Math"/>
                          </a:rPr>
                        </m:ctrlPr>
                      </m:dPr>
                      <m:e>
                        <m:r>
                          <a:rPr lang="en-US" sz="2400" b="0" i="1" smtClean="0">
                            <a:latin typeface="Cambria Math"/>
                          </a:rPr>
                          <m:t>𝑀</m:t>
                        </m:r>
                        <m:d>
                          <m:dPr>
                            <m:ctrlPr>
                              <a:rPr lang="en-US" sz="2400" b="0" i="1" smtClean="0">
                                <a:latin typeface="Cambria Math"/>
                              </a:rPr>
                            </m:ctrlPr>
                          </m:dPr>
                          <m:e>
                            <m:r>
                              <a:rPr lang="en-US" sz="2400" b="0" i="1" smtClean="0">
                                <a:latin typeface="Cambria Math"/>
                              </a:rPr>
                              <m:t>𝑟</m:t>
                            </m:r>
                          </m:e>
                        </m:d>
                      </m:e>
                    </m:d>
                    <m:r>
                      <a:rPr lang="en-US" sz="2400" b="0" i="1" smtClean="0">
                        <a:latin typeface="Cambria Math"/>
                      </a:rPr>
                      <m:t>≤</m:t>
                    </m:r>
                    <m:r>
                      <a:rPr lang="en-US" sz="2400" b="0" i="1" smtClean="0">
                        <a:latin typeface="Cambria Math"/>
                      </a:rPr>
                      <m:t>𝑑</m:t>
                    </m:r>
                    <m:r>
                      <a:rPr lang="en-US" sz="2400" b="0" i="1" smtClean="0">
                        <a:latin typeface="Cambria Math"/>
                      </a:rPr>
                      <m:t>.</m:t>
                    </m:r>
                  </m:oMath>
                </a14:m>
                <a:r>
                  <a:rPr lang="en-US" sz="2400" dirty="0" smtClean="0"/>
                  <a:t> </a:t>
                </a:r>
                <a:endParaRPr lang="en-US" sz="2400" dirty="0" smtClean="0">
                  <a:sym typeface="Symbol" pitchFamily="18" charset="2"/>
                </a:endParaRPr>
              </a:p>
              <a:p>
                <a:pPr>
                  <a:lnSpc>
                    <a:spcPct val="80000"/>
                  </a:lnSpc>
                </a:pPr>
                <a:r>
                  <a:rPr lang="en-US" sz="2400" dirty="0" smtClean="0">
                    <a:sym typeface="Symbol" pitchFamily="18" charset="2"/>
                  </a:rPr>
                  <a:t>E.g., for </a:t>
                </a:r>
                <a14:m>
                  <m:oMath xmlns:m="http://schemas.openxmlformats.org/officeDocument/2006/math">
                    <m:r>
                      <a:rPr lang="en-US" sz="2400" i="1" dirty="0" smtClean="0">
                        <a:latin typeface="Cambria Math"/>
                        <a:sym typeface="Symbol" pitchFamily="18" charset="2"/>
                      </a:rPr>
                      <m:t>𝑑</m:t>
                    </m:r>
                    <m:r>
                      <a:rPr lang="en-US" sz="2400" i="1" dirty="0" smtClean="0">
                        <a:latin typeface="Cambria Math"/>
                        <a:sym typeface="Symbol" pitchFamily="18" charset="2"/>
                      </a:rPr>
                      <m:t> = 1</m:t>
                    </m:r>
                  </m:oMath>
                </a14:m>
                <a:r>
                  <a:rPr lang="en-US" sz="2400" dirty="0" smtClean="0">
                    <a:sym typeface="Symbol" pitchFamily="18" charset="2"/>
                  </a:rPr>
                  <a:t>:  If no one fails during round </a:t>
                </a:r>
                <a14:m>
                  <m:oMath xmlns:m="http://schemas.openxmlformats.org/officeDocument/2006/math">
                    <m:r>
                      <a:rPr lang="en-US" sz="2400" i="1" dirty="0" smtClean="0">
                        <a:latin typeface="Cambria Math"/>
                        <a:sym typeface="Symbol" pitchFamily="18" charset="2"/>
                      </a:rPr>
                      <m:t>𝑟</m:t>
                    </m:r>
                  </m:oMath>
                </a14:m>
                <a:r>
                  <a:rPr lang="en-US" sz="2400" dirty="0" smtClean="0">
                    <a:sym typeface="Symbol" pitchFamily="18" charset="2"/>
                  </a:rPr>
                  <a:t> then all have the same </a:t>
                </a:r>
                <a14:m>
                  <m:oMath xmlns:m="http://schemas.openxmlformats.org/officeDocument/2006/math">
                    <m:r>
                      <a:rPr lang="en-US" sz="2400" i="1">
                        <a:solidFill>
                          <a:schemeClr val="accent1">
                            <a:lumMod val="75000"/>
                          </a:schemeClr>
                        </a:solidFill>
                        <a:latin typeface="Cambria Math"/>
                        <a:sym typeface="Symbol" pitchFamily="18" charset="2"/>
                      </a:rPr>
                      <m:t>𝑚𝑖𝑛</m:t>
                    </m:r>
                    <m:r>
                      <a:rPr lang="en-US" sz="2400" i="1">
                        <a:solidFill>
                          <a:schemeClr val="accent1">
                            <a:lumMod val="75000"/>
                          </a:schemeClr>
                        </a:solidFill>
                        <a:latin typeface="Cambria Math"/>
                        <a:sym typeface="Symbol" pitchFamily="18" charset="2"/>
                      </a:rPr>
                      <m:t> </m:t>
                    </m:r>
                  </m:oMath>
                </a14:m>
                <a:r>
                  <a:rPr lang="en-US" sz="2400" dirty="0" smtClean="0">
                    <a:sym typeface="Symbol" pitchFamily="18" charset="2"/>
                  </a:rPr>
                  <a:t>value after round </a:t>
                </a:r>
                <a14:m>
                  <m:oMath xmlns:m="http://schemas.openxmlformats.org/officeDocument/2006/math">
                    <m:r>
                      <a:rPr lang="en-US" sz="2400" i="1" dirty="0" smtClean="0">
                        <a:latin typeface="Cambria Math"/>
                        <a:sym typeface="Symbol" pitchFamily="18" charset="2"/>
                      </a:rPr>
                      <m:t>𝑟</m:t>
                    </m:r>
                  </m:oMath>
                </a14:m>
                <a:r>
                  <a:rPr lang="en-US" sz="2400" dirty="0" smtClean="0">
                    <a:sym typeface="Symbol" pitchFamily="18" charset="2"/>
                  </a:rPr>
                  <a:t>.</a:t>
                </a:r>
              </a:p>
              <a:p>
                <a:pPr eaLnBrk="1" hangingPunct="1">
                  <a:lnSpc>
                    <a:spcPct val="80000"/>
                  </a:lnSpc>
                </a:pPr>
                <a:r>
                  <a:rPr lang="en-US" sz="2400" dirty="0" smtClean="0">
                    <a:solidFill>
                      <a:srgbClr val="990033"/>
                    </a:solidFill>
                    <a:sym typeface="Symbol" pitchFamily="18" charset="2"/>
                  </a:rPr>
                  <a:t>Proof:</a:t>
                </a:r>
                <a:r>
                  <a:rPr lang="en-US" sz="2400" dirty="0" smtClean="0">
                    <a:sym typeface="Symbol" pitchFamily="18" charset="2"/>
                  </a:rPr>
                  <a:t>  Show the contrapositive.  </a:t>
                </a:r>
              </a:p>
              <a:p>
                <a:pPr lvl="1" eaLnBrk="1" hangingPunct="1">
                  <a:lnSpc>
                    <a:spcPct val="80000"/>
                  </a:lnSpc>
                </a:pPr>
                <a:r>
                  <a:rPr lang="en-US" sz="2000" dirty="0" smtClean="0">
                    <a:sym typeface="Symbol" pitchFamily="18" charset="2"/>
                  </a:rPr>
                  <a:t>Suppose that </a:t>
                </a:r>
                <a14:m>
                  <m:oMath xmlns:m="http://schemas.openxmlformats.org/officeDocument/2006/math">
                    <m:r>
                      <a:rPr lang="en-US" sz="2000" i="1" dirty="0" smtClean="0">
                        <a:latin typeface="Cambria Math"/>
                        <a:sym typeface="Symbol" pitchFamily="18" charset="2"/>
                      </a:rPr>
                      <m:t>|</m:t>
                    </m:r>
                    <m:r>
                      <a:rPr lang="en-US" sz="2000" i="1" dirty="0" smtClean="0">
                        <a:latin typeface="Cambria Math"/>
                        <a:sym typeface="Symbol" pitchFamily="18" charset="2"/>
                      </a:rPr>
                      <m:t>𝑀</m:t>
                    </m:r>
                    <m:r>
                      <a:rPr lang="en-US" sz="2000" i="1" dirty="0" smtClean="0">
                        <a:latin typeface="Cambria Math"/>
                        <a:sym typeface="Symbol" pitchFamily="18" charset="2"/>
                      </a:rPr>
                      <m:t>(</m:t>
                    </m:r>
                    <m:r>
                      <a:rPr lang="en-US" sz="2000" i="1" dirty="0" smtClean="0">
                        <a:latin typeface="Cambria Math"/>
                        <a:sym typeface="Symbol" pitchFamily="18" charset="2"/>
                      </a:rPr>
                      <m:t>𝑟</m:t>
                    </m:r>
                    <m:r>
                      <a:rPr lang="en-US" sz="2000" i="1" dirty="0" smtClean="0">
                        <a:latin typeface="Cambria Math"/>
                        <a:sym typeface="Symbol" pitchFamily="18" charset="2"/>
                      </a:rPr>
                      <m:t>)| &gt; </m:t>
                    </m:r>
                    <m:r>
                      <a:rPr lang="en-US" sz="2000" i="1" dirty="0" smtClean="0">
                        <a:latin typeface="Cambria Math"/>
                        <a:sym typeface="Symbol" pitchFamily="18" charset="2"/>
                      </a:rPr>
                      <m:t>𝑑</m:t>
                    </m:r>
                  </m:oMath>
                </a14:m>
                <a:r>
                  <a:rPr lang="en-US" sz="2000" dirty="0" smtClean="0">
                    <a:sym typeface="Symbol" pitchFamily="18" charset="2"/>
                  </a:rPr>
                  <a:t>, show at least </a:t>
                </a:r>
                <a14:m>
                  <m:oMath xmlns:m="http://schemas.openxmlformats.org/officeDocument/2006/math">
                    <m:r>
                      <a:rPr lang="en-US" sz="2000" i="1" dirty="0" smtClean="0">
                        <a:latin typeface="Cambria Math"/>
                        <a:sym typeface="Symbol" pitchFamily="18" charset="2"/>
                      </a:rPr>
                      <m:t>𝑑</m:t>
                    </m:r>
                  </m:oMath>
                </a14:m>
                <a:r>
                  <a:rPr lang="en-US" sz="2000" dirty="0" smtClean="0">
                    <a:sym typeface="Symbol" pitchFamily="18" charset="2"/>
                  </a:rPr>
                  <a:t> processes must fail in round </a:t>
                </a:r>
                <a14:m>
                  <m:oMath xmlns:m="http://schemas.openxmlformats.org/officeDocument/2006/math">
                    <m:r>
                      <a:rPr lang="en-US" sz="2000" i="1" dirty="0" smtClean="0">
                        <a:latin typeface="Cambria Math"/>
                        <a:sym typeface="Symbol" pitchFamily="18" charset="2"/>
                      </a:rPr>
                      <m:t>𝑟</m:t>
                    </m:r>
                    <m:r>
                      <a:rPr lang="en-US" sz="2000" i="1" dirty="0" smtClean="0">
                        <a:latin typeface="Cambria Math"/>
                        <a:sym typeface="Symbol" pitchFamily="18" charset="2"/>
                      </a:rPr>
                      <m:t>.</m:t>
                    </m:r>
                  </m:oMath>
                </a14:m>
                <a:endParaRPr lang="en-US" sz="2000" dirty="0" smtClean="0">
                  <a:sym typeface="Symbol" pitchFamily="18" charset="2"/>
                </a:endParaRPr>
              </a:p>
              <a:p>
                <a:pPr lvl="1" eaLnBrk="1" hangingPunct="1">
                  <a:lnSpc>
                    <a:spcPct val="80000"/>
                  </a:lnSpc>
                </a:pPr>
                <a:r>
                  <a:rPr lang="en-US" sz="2000" dirty="0" smtClean="0"/>
                  <a:t>Let </a:t>
                </a:r>
                <a14:m>
                  <m:oMath xmlns:m="http://schemas.openxmlformats.org/officeDocument/2006/math">
                    <m:r>
                      <a:rPr lang="en-US" sz="2000" i="1" dirty="0" smtClean="0">
                        <a:latin typeface="Cambria Math"/>
                      </a:rPr>
                      <m:t>𝑚</m:t>
                    </m:r>
                    <m:r>
                      <a:rPr lang="en-US" sz="2000" i="1" dirty="0" smtClean="0">
                        <a:latin typeface="Cambria Math"/>
                      </a:rPr>
                      <m:t> = </m:t>
                    </m:r>
                    <m:r>
                      <m:rPr>
                        <m:sty m:val="p"/>
                      </m:rPr>
                      <a:rPr lang="en-US" sz="2000" i="1" dirty="0" smtClean="0">
                        <a:latin typeface="Cambria Math"/>
                      </a:rPr>
                      <m:t>max</m:t>
                    </m:r>
                    <m:r>
                      <a:rPr lang="en-US" sz="2000" i="1" dirty="0" smtClean="0">
                        <a:latin typeface="Cambria Math"/>
                      </a:rPr>
                      <m:t>⁡(</m:t>
                    </m:r>
                    <m:r>
                      <a:rPr lang="en-US" sz="2000" i="1" dirty="0" smtClean="0">
                        <a:latin typeface="Cambria Math"/>
                      </a:rPr>
                      <m:t>𝑀</m:t>
                    </m:r>
                    <m:r>
                      <a:rPr lang="en-US" sz="2000" i="1" dirty="0" smtClean="0">
                        <a:latin typeface="Cambria Math"/>
                      </a:rPr>
                      <m:t>(</m:t>
                    </m:r>
                    <m:r>
                      <a:rPr lang="en-US" sz="2000" i="1" dirty="0" smtClean="0">
                        <a:latin typeface="Cambria Math"/>
                      </a:rPr>
                      <m:t>𝑟</m:t>
                    </m:r>
                    <m:r>
                      <a:rPr lang="en-US" sz="2000" i="1" dirty="0" smtClean="0">
                        <a:latin typeface="Cambria Math"/>
                      </a:rPr>
                      <m:t>)).</m:t>
                    </m:r>
                  </m:oMath>
                </a14:m>
                <a:endParaRPr lang="en-US" sz="2000" dirty="0" smtClean="0"/>
              </a:p>
              <a:p>
                <a:pPr lvl="1" eaLnBrk="1" hangingPunct="1">
                  <a:lnSpc>
                    <a:spcPct val="80000"/>
                  </a:lnSpc>
                </a:pPr>
                <a:r>
                  <a:rPr lang="en-US" sz="2000" dirty="0" smtClean="0"/>
                  <a:t>Let </a:t>
                </a:r>
                <a14:m>
                  <m:oMath xmlns:m="http://schemas.openxmlformats.org/officeDocument/2006/math">
                    <m:r>
                      <a:rPr lang="en-US" sz="2000" i="1" dirty="0" smtClean="0">
                        <a:latin typeface="Cambria Math"/>
                      </a:rPr>
                      <m:t>𝑚</m:t>
                    </m:r>
                    <m:r>
                      <a:rPr lang="en-US" sz="2000" i="1" dirty="0" smtClean="0">
                        <a:latin typeface="Cambria Math"/>
                        <a:sym typeface="Symbol" pitchFamily="18" charset="2"/>
                      </a:rPr>
                      <m:t></m:t>
                    </m:r>
                    <m:r>
                      <a:rPr lang="en-US" sz="2000" i="1" dirty="0" smtClean="0">
                        <a:latin typeface="Cambria Math"/>
                      </a:rPr>
                      <m:t> &lt; </m:t>
                    </m:r>
                    <m:r>
                      <a:rPr lang="en-US" sz="2000" i="1" dirty="0" smtClean="0">
                        <a:latin typeface="Cambria Math"/>
                      </a:rPr>
                      <m:t>𝑚</m:t>
                    </m:r>
                    <m:r>
                      <a:rPr lang="en-US" sz="2000" i="1" dirty="0" smtClean="0">
                        <a:latin typeface="Cambria Math"/>
                      </a:rPr>
                      <m:t> </m:t>
                    </m:r>
                  </m:oMath>
                </a14:m>
                <a:r>
                  <a:rPr lang="en-US" sz="2000" dirty="0" smtClean="0"/>
                  <a:t>be any other element of </a:t>
                </a:r>
                <a14:m>
                  <m:oMath xmlns:m="http://schemas.openxmlformats.org/officeDocument/2006/math">
                    <m:r>
                      <a:rPr lang="en-US" sz="2000" i="1" dirty="0" smtClean="0">
                        <a:latin typeface="Cambria Math"/>
                      </a:rPr>
                      <m:t>𝑀</m:t>
                    </m:r>
                    <m:r>
                      <a:rPr lang="en-US" sz="2000" i="1" dirty="0" smtClean="0">
                        <a:latin typeface="Cambria Math"/>
                      </a:rPr>
                      <m:t>(</m:t>
                    </m:r>
                    <m:r>
                      <a:rPr lang="en-US" sz="2000" i="1" dirty="0" smtClean="0">
                        <a:latin typeface="Cambria Math"/>
                      </a:rPr>
                      <m:t>𝑟</m:t>
                    </m:r>
                    <m:r>
                      <a:rPr lang="en-US" sz="2000" i="1" dirty="0" smtClean="0">
                        <a:latin typeface="Cambria Math"/>
                      </a:rPr>
                      <m:t>).</m:t>
                    </m:r>
                  </m:oMath>
                </a14:m>
                <a:endParaRPr lang="en-US" sz="2000" dirty="0" smtClean="0"/>
              </a:p>
              <a:p>
                <a:pPr lvl="1" eaLnBrk="1" hangingPunct="1">
                  <a:lnSpc>
                    <a:spcPct val="80000"/>
                  </a:lnSpc>
                </a:pPr>
                <a:r>
                  <a:rPr lang="en-US" sz="2000" dirty="0" smtClean="0"/>
                  <a:t>Then </a:t>
                </a:r>
                <a14:m>
                  <m:oMath xmlns:m="http://schemas.openxmlformats.org/officeDocument/2006/math">
                    <m:r>
                      <a:rPr lang="en-US" sz="2000" i="1" dirty="0" smtClean="0">
                        <a:latin typeface="Cambria Math"/>
                      </a:rPr>
                      <m:t>𝑚</m:t>
                    </m:r>
                    <m:r>
                      <a:rPr lang="en-US" sz="2000" i="1" dirty="0" smtClean="0">
                        <a:latin typeface="Cambria Math"/>
                        <a:sym typeface="Symbol" pitchFamily="18" charset="2"/>
                      </a:rPr>
                      <m:t></m:t>
                    </m:r>
                    <m:r>
                      <a:rPr lang="en-US" sz="2000" i="1" dirty="0" smtClean="0">
                        <a:latin typeface="Cambria Math"/>
                      </a:rPr>
                      <m:t> </m:t>
                    </m:r>
                    <m:r>
                      <a:rPr lang="en-US" sz="2000" i="1" dirty="0" smtClean="0">
                        <a:latin typeface="Cambria Math"/>
                        <a:sym typeface="Symbol" pitchFamily="18" charset="2"/>
                      </a:rPr>
                      <m:t> </m:t>
                    </m:r>
                    <m:r>
                      <a:rPr lang="en-US" sz="2000" i="1" dirty="0" smtClean="0">
                        <a:latin typeface="Cambria Math"/>
                        <a:sym typeface="Symbol" pitchFamily="18" charset="2"/>
                      </a:rPr>
                      <m:t>𝑀</m:t>
                    </m:r>
                    <m:r>
                      <a:rPr lang="en-US" sz="2000" i="1" dirty="0" smtClean="0">
                        <a:latin typeface="Cambria Math"/>
                        <a:sym typeface="Symbol" pitchFamily="18" charset="2"/>
                      </a:rPr>
                      <m:t>(</m:t>
                    </m:r>
                    <m:r>
                      <a:rPr lang="en-US" sz="2000" i="1" dirty="0" smtClean="0">
                        <a:latin typeface="Cambria Math"/>
                        <a:sym typeface="Symbol" pitchFamily="18" charset="2"/>
                      </a:rPr>
                      <m:t>𝑟</m:t>
                    </m:r>
                    <m:r>
                      <a:rPr lang="en-US" sz="2000" i="1" dirty="0" smtClean="0">
                        <a:latin typeface="Cambria Math"/>
                        <a:sym typeface="Symbol" pitchFamily="18" charset="2"/>
                      </a:rPr>
                      <m:t>−1) </m:t>
                    </m:r>
                  </m:oMath>
                </a14:m>
                <a:r>
                  <a:rPr lang="en-US" sz="2000" dirty="0" smtClean="0">
                    <a:sym typeface="Symbol" pitchFamily="18" charset="2"/>
                  </a:rPr>
                  <a:t>by Lemma 1.</a:t>
                </a:r>
              </a:p>
              <a:p>
                <a:pPr lvl="1">
                  <a:lnSpc>
                    <a:spcPct val="80000"/>
                  </a:lnSpc>
                </a:pPr>
                <a:r>
                  <a:rPr lang="en-US" sz="2000" dirty="0" smtClean="0">
                    <a:sym typeface="Symbol" pitchFamily="18" charset="2"/>
                  </a:rPr>
                  <a:t>Let </a:t>
                </a:r>
                <a14:m>
                  <m:oMath xmlns:m="http://schemas.openxmlformats.org/officeDocument/2006/math">
                    <m:r>
                      <a:rPr lang="en-US" sz="2000" i="1" dirty="0" smtClean="0">
                        <a:latin typeface="Cambria Math"/>
                        <a:sym typeface="Symbol" pitchFamily="18" charset="2"/>
                      </a:rPr>
                      <m:t>𝑖</m:t>
                    </m:r>
                  </m:oMath>
                </a14:m>
                <a:r>
                  <a:rPr lang="en-US" sz="2000" dirty="0" smtClean="0">
                    <a:sym typeface="Symbol" pitchFamily="18" charset="2"/>
                  </a:rPr>
                  <a:t> be a process that is active after </a:t>
                </a:r>
                <a14:m>
                  <m:oMath xmlns:m="http://schemas.openxmlformats.org/officeDocument/2006/math">
                    <m:r>
                      <a:rPr lang="en-US" sz="2000" i="1" dirty="0" smtClean="0">
                        <a:latin typeface="Cambria Math"/>
                        <a:sym typeface="Symbol" pitchFamily="18" charset="2"/>
                      </a:rPr>
                      <m:t>𝑟</m:t>
                    </m:r>
                    <m:r>
                      <a:rPr lang="en-US" sz="2000" i="1" dirty="0" smtClean="0">
                        <a:latin typeface="Cambria Math"/>
                        <a:sym typeface="Symbol" pitchFamily="18" charset="2"/>
                      </a:rPr>
                      <m:t>−1</m:t>
                    </m:r>
                  </m:oMath>
                </a14:m>
                <a:r>
                  <a:rPr lang="en-US" sz="2000" dirty="0" smtClean="0">
                    <a:sym typeface="Symbol" pitchFamily="18" charset="2"/>
                  </a:rPr>
                  <a:t> rounds and that has </a:t>
                </a:r>
                <a14:m>
                  <m:oMath xmlns:m="http://schemas.openxmlformats.org/officeDocument/2006/math">
                    <m:r>
                      <a:rPr lang="en-US" sz="2000" i="1">
                        <a:solidFill>
                          <a:schemeClr val="accent1">
                            <a:lumMod val="75000"/>
                          </a:schemeClr>
                        </a:solidFill>
                        <a:latin typeface="Cambria Math"/>
                        <a:sym typeface="Symbol" pitchFamily="18" charset="2"/>
                      </a:rPr>
                      <m:t>𝑚𝑖𝑛</m:t>
                    </m:r>
                    <m:r>
                      <a:rPr lang="en-US" sz="2000" i="1">
                        <a:solidFill>
                          <a:schemeClr val="accent1">
                            <a:lumMod val="75000"/>
                          </a:schemeClr>
                        </a:solidFill>
                        <a:latin typeface="Cambria Math"/>
                        <a:sym typeface="Symbol" pitchFamily="18" charset="2"/>
                      </a:rPr>
                      <m:t> = </m:t>
                    </m:r>
                    <m:r>
                      <a:rPr lang="en-US" sz="2000" i="1" dirty="0" smtClean="0">
                        <a:latin typeface="Cambria Math"/>
                        <a:sym typeface="Symbol" pitchFamily="18" charset="2"/>
                      </a:rPr>
                      <m:t>𝑚</m:t>
                    </m:r>
                    <m:r>
                      <a:rPr lang="en-US" sz="2000" b="0" i="1" dirty="0" smtClean="0">
                        <a:latin typeface="Cambria Math"/>
                        <a:sym typeface="Symbol" pitchFamily="18" charset="2"/>
                      </a:rPr>
                      <m:t>′</m:t>
                    </m:r>
                    <m:r>
                      <a:rPr lang="en-US" sz="2000" i="1" dirty="0" smtClean="0">
                        <a:latin typeface="Cambria Math"/>
                        <a:sym typeface="Symbol" pitchFamily="18" charset="2"/>
                      </a:rPr>
                      <m:t> </m:t>
                    </m:r>
                  </m:oMath>
                </a14:m>
                <a:r>
                  <a:rPr lang="en-US" sz="2000" dirty="0" smtClean="0">
                    <a:sym typeface="Symbol" pitchFamily="18" charset="2"/>
                  </a:rPr>
                  <a:t> just after </a:t>
                </a:r>
                <a14:m>
                  <m:oMath xmlns:m="http://schemas.openxmlformats.org/officeDocument/2006/math">
                    <m:r>
                      <a:rPr lang="en-US" sz="2000" i="1" dirty="0" smtClean="0">
                        <a:latin typeface="Cambria Math"/>
                        <a:sym typeface="Symbol" pitchFamily="18" charset="2"/>
                      </a:rPr>
                      <m:t>𝑟</m:t>
                    </m:r>
                    <m:r>
                      <a:rPr lang="en-US" sz="2000" i="1" dirty="0" smtClean="0">
                        <a:latin typeface="Cambria Math"/>
                        <a:sym typeface="Symbol" pitchFamily="18" charset="2"/>
                      </a:rPr>
                      <m:t>−1</m:t>
                    </m:r>
                  </m:oMath>
                </a14:m>
                <a:r>
                  <a:rPr lang="en-US" sz="2000" dirty="0" smtClean="0">
                    <a:sym typeface="Symbol" pitchFamily="18" charset="2"/>
                  </a:rPr>
                  <a:t> rounds.</a:t>
                </a:r>
              </a:p>
              <a:p>
                <a:pPr lvl="1" eaLnBrk="1" hangingPunct="1">
                  <a:lnSpc>
                    <a:spcPct val="80000"/>
                  </a:lnSpc>
                </a:pPr>
                <a:r>
                  <a:rPr lang="en-US" sz="2000" dirty="0" smtClean="0">
                    <a:sym typeface="Symbol" pitchFamily="18" charset="2"/>
                  </a:rPr>
                  <a:t>Claim </a:t>
                </a:r>
                <a14:m>
                  <m:oMath xmlns:m="http://schemas.openxmlformats.org/officeDocument/2006/math">
                    <m:r>
                      <a:rPr lang="en-US" sz="2000" i="1" dirty="0" smtClean="0">
                        <a:latin typeface="Cambria Math"/>
                        <a:sym typeface="Symbol" pitchFamily="18" charset="2"/>
                      </a:rPr>
                      <m:t>𝑖</m:t>
                    </m:r>
                  </m:oMath>
                </a14:m>
                <a:r>
                  <a:rPr lang="en-US" sz="2000" dirty="0" smtClean="0">
                    <a:sym typeface="Symbol" pitchFamily="18" charset="2"/>
                  </a:rPr>
                  <a:t> fails during round </a:t>
                </a:r>
                <a14:m>
                  <m:oMath xmlns:m="http://schemas.openxmlformats.org/officeDocument/2006/math">
                    <m:r>
                      <a:rPr lang="en-US" sz="2000" i="1" dirty="0" smtClean="0">
                        <a:latin typeface="Cambria Math"/>
                        <a:sym typeface="Symbol" pitchFamily="18" charset="2"/>
                      </a:rPr>
                      <m:t>𝑟</m:t>
                    </m:r>
                  </m:oMath>
                </a14:m>
                <a:r>
                  <a:rPr lang="en-US" sz="2000" dirty="0" smtClean="0">
                    <a:sym typeface="Symbol" pitchFamily="18" charset="2"/>
                  </a:rPr>
                  <a:t>:</a:t>
                </a:r>
              </a:p>
              <a:p>
                <a:pPr lvl="2" eaLnBrk="1" hangingPunct="1">
                  <a:lnSpc>
                    <a:spcPct val="80000"/>
                  </a:lnSpc>
                </a:pPr>
                <a:r>
                  <a:rPr lang="en-US" sz="1800" dirty="0" smtClean="0">
                    <a:sym typeface="Symbol" pitchFamily="18" charset="2"/>
                  </a:rPr>
                  <a:t>If not, then everyone would receive </a:t>
                </a:r>
                <a14:m>
                  <m:oMath xmlns:m="http://schemas.openxmlformats.org/officeDocument/2006/math">
                    <m:r>
                      <a:rPr lang="en-US" sz="1800" i="1" dirty="0" smtClean="0">
                        <a:latin typeface="Cambria Math"/>
                      </a:rPr>
                      <m:t>𝑚</m:t>
                    </m:r>
                    <m:r>
                      <a:rPr lang="en-US" sz="1800" i="1" dirty="0" smtClean="0">
                        <a:latin typeface="Cambria Math"/>
                        <a:sym typeface="Symbol" pitchFamily="18" charset="2"/>
                      </a:rPr>
                      <m:t> </m:t>
                    </m:r>
                  </m:oMath>
                </a14:m>
                <a:r>
                  <a:rPr lang="en-US" sz="1800" dirty="0" smtClean="0">
                    <a:sym typeface="Symbol" pitchFamily="18" charset="2"/>
                  </a:rPr>
                  <a:t>in round </a:t>
                </a:r>
                <a14:m>
                  <m:oMath xmlns:m="http://schemas.openxmlformats.org/officeDocument/2006/math">
                    <m:r>
                      <a:rPr lang="en-US" sz="1800" i="1" dirty="0" smtClean="0">
                        <a:latin typeface="Cambria Math"/>
                        <a:sym typeface="Symbol" pitchFamily="18" charset="2"/>
                      </a:rPr>
                      <m:t>𝑟</m:t>
                    </m:r>
                  </m:oMath>
                </a14:m>
                <a:r>
                  <a:rPr lang="en-US" sz="1800" dirty="0" smtClean="0">
                    <a:sym typeface="Symbol" pitchFamily="18" charset="2"/>
                  </a:rPr>
                  <a:t>.</a:t>
                </a:r>
              </a:p>
              <a:p>
                <a:pPr lvl="2">
                  <a:lnSpc>
                    <a:spcPct val="80000"/>
                  </a:lnSpc>
                </a:pPr>
                <a:r>
                  <a:rPr lang="en-US" sz="1800" dirty="0" smtClean="0">
                    <a:sym typeface="Symbol" pitchFamily="18" charset="2"/>
                  </a:rPr>
                  <a:t>But then no one would choose </a:t>
                </a:r>
                <a14:m>
                  <m:oMath xmlns:m="http://schemas.openxmlformats.org/officeDocument/2006/math">
                    <m:r>
                      <a:rPr lang="en-US" sz="1800" i="1" dirty="0" smtClean="0">
                        <a:latin typeface="Cambria Math"/>
                        <a:sym typeface="Symbol" pitchFamily="18" charset="2"/>
                      </a:rPr>
                      <m:t>𝑚</m:t>
                    </m:r>
                    <m:r>
                      <a:rPr lang="en-US" sz="1800" i="1" dirty="0" smtClean="0">
                        <a:latin typeface="Cambria Math"/>
                        <a:sym typeface="Symbol" pitchFamily="18" charset="2"/>
                      </a:rPr>
                      <m:t> &gt; </m:t>
                    </m:r>
                    <m:r>
                      <a:rPr lang="en-US" sz="1800" i="1" dirty="0" smtClean="0">
                        <a:latin typeface="Cambria Math"/>
                      </a:rPr>
                      <m:t>𝑚</m:t>
                    </m:r>
                    <m:r>
                      <a:rPr lang="en-US" sz="1800" i="1" dirty="0" smtClean="0">
                        <a:latin typeface="Cambria Math"/>
                        <a:sym typeface="Symbol" pitchFamily="18" charset="2"/>
                      </a:rPr>
                      <m:t> </m:t>
                    </m:r>
                  </m:oMath>
                </a14:m>
                <a:r>
                  <a:rPr lang="en-US" sz="1800" dirty="0" smtClean="0">
                    <a:sym typeface="Symbol" pitchFamily="18" charset="2"/>
                  </a:rPr>
                  <a:t>as its </a:t>
                </a:r>
                <a14:m>
                  <m:oMath xmlns:m="http://schemas.openxmlformats.org/officeDocument/2006/math">
                    <m:r>
                      <a:rPr lang="en-US" sz="1800" i="1">
                        <a:solidFill>
                          <a:schemeClr val="accent1">
                            <a:lumMod val="75000"/>
                          </a:schemeClr>
                        </a:solidFill>
                        <a:latin typeface="Cambria Math"/>
                        <a:sym typeface="Symbol" pitchFamily="18" charset="2"/>
                      </a:rPr>
                      <m:t>𝑚𝑖𝑛</m:t>
                    </m:r>
                  </m:oMath>
                </a14:m>
                <a:r>
                  <a:rPr lang="en-US" sz="1800" dirty="0" smtClean="0">
                    <a:sym typeface="Symbol" pitchFamily="18" charset="2"/>
                  </a:rPr>
                  <a:t>, contradiction.</a:t>
                </a:r>
              </a:p>
              <a:p>
                <a:pPr lvl="1">
                  <a:lnSpc>
                    <a:spcPct val="80000"/>
                  </a:lnSpc>
                </a:pPr>
                <a:r>
                  <a:rPr lang="en-US" sz="2000" dirty="0" smtClean="0">
                    <a:sym typeface="Symbol" pitchFamily="18" charset="2"/>
                  </a:rPr>
                  <a:t>But this is true for every </a:t>
                </a:r>
                <a14:m>
                  <m:oMath xmlns:m="http://schemas.openxmlformats.org/officeDocument/2006/math">
                    <m:r>
                      <a:rPr lang="en-US" sz="2000" i="1" dirty="0" smtClean="0">
                        <a:latin typeface="Cambria Math"/>
                      </a:rPr>
                      <m:t>𝑚</m:t>
                    </m:r>
                    <m:r>
                      <a:rPr lang="en-US" sz="2000" i="1" dirty="0" smtClean="0">
                        <a:latin typeface="Cambria Math"/>
                        <a:sym typeface="Symbol" pitchFamily="18" charset="2"/>
                      </a:rPr>
                      <m:t> &lt; </m:t>
                    </m:r>
                    <m:r>
                      <a:rPr lang="en-US" sz="2000" i="1" dirty="0" smtClean="0">
                        <a:latin typeface="Cambria Math"/>
                        <a:sym typeface="Symbol" pitchFamily="18" charset="2"/>
                      </a:rPr>
                      <m:t>𝑚</m:t>
                    </m:r>
                    <m:r>
                      <a:rPr lang="en-US" sz="2000" i="1" dirty="0" smtClean="0">
                        <a:latin typeface="Cambria Math"/>
                        <a:sym typeface="Symbol" pitchFamily="18" charset="2"/>
                      </a:rPr>
                      <m:t> </m:t>
                    </m:r>
                  </m:oMath>
                </a14:m>
                <a:r>
                  <a:rPr lang="en-US" sz="2000" dirty="0" smtClean="0">
                    <a:sym typeface="Symbol" pitchFamily="18" charset="2"/>
                  </a:rPr>
                  <a:t>in </a:t>
                </a:r>
                <a14:m>
                  <m:oMath xmlns:m="http://schemas.openxmlformats.org/officeDocument/2006/math">
                    <m:r>
                      <a:rPr lang="en-US" sz="2000" i="1" dirty="0" smtClean="0">
                        <a:latin typeface="Cambria Math"/>
                        <a:sym typeface="Symbol" pitchFamily="18" charset="2"/>
                      </a:rPr>
                      <m:t>𝑀</m:t>
                    </m:r>
                    <m:r>
                      <a:rPr lang="en-US" sz="2000" i="1" dirty="0" smtClean="0">
                        <a:latin typeface="Cambria Math"/>
                        <a:sym typeface="Symbol" pitchFamily="18" charset="2"/>
                      </a:rPr>
                      <m:t>(</m:t>
                    </m:r>
                    <m:r>
                      <a:rPr lang="en-US" sz="2000" i="1" dirty="0" smtClean="0">
                        <a:latin typeface="Cambria Math"/>
                        <a:sym typeface="Symbol" pitchFamily="18" charset="2"/>
                      </a:rPr>
                      <m:t>𝑟</m:t>
                    </m:r>
                    <m:r>
                      <a:rPr lang="en-US" sz="2000" i="1" dirty="0" smtClean="0">
                        <a:latin typeface="Cambria Math"/>
                        <a:sym typeface="Symbol" pitchFamily="18" charset="2"/>
                      </a:rPr>
                      <m:t>)</m:t>
                    </m:r>
                  </m:oMath>
                </a14:m>
                <a:r>
                  <a:rPr lang="en-US" sz="2000" dirty="0" smtClean="0">
                    <a:sym typeface="Symbol" pitchFamily="18" charset="2"/>
                  </a:rPr>
                  <a:t>, so at least </a:t>
                </a:r>
                <a14:m>
                  <m:oMath xmlns:m="http://schemas.openxmlformats.org/officeDocument/2006/math">
                    <m:r>
                      <a:rPr lang="en-US" sz="2000" i="1" dirty="0" smtClean="0">
                        <a:latin typeface="Cambria Math"/>
                        <a:sym typeface="Symbol" pitchFamily="18" charset="2"/>
                      </a:rPr>
                      <m:t>𝑑</m:t>
                    </m:r>
                  </m:oMath>
                </a14:m>
                <a:r>
                  <a:rPr lang="en-US" sz="2000" dirty="0" smtClean="0">
                    <a:sym typeface="Symbol" pitchFamily="18" charset="2"/>
                  </a:rPr>
                  <a:t> processes fail in round</a:t>
                </a:r>
                <a14:m>
                  <m:oMath xmlns:m="http://schemas.openxmlformats.org/officeDocument/2006/math">
                    <m:r>
                      <a:rPr lang="en-US" sz="2000" b="0" i="0" smtClean="0">
                        <a:latin typeface="Cambria Math"/>
                        <a:sym typeface="Symbol" pitchFamily="18" charset="2"/>
                      </a:rPr>
                      <m:t> </m:t>
                    </m:r>
                    <m:r>
                      <a:rPr lang="en-US" sz="2000" b="0" i="1" smtClean="0">
                        <a:latin typeface="Cambria Math"/>
                        <a:sym typeface="Symbol" pitchFamily="18" charset="2"/>
                      </a:rPr>
                      <m:t>𝑟</m:t>
                    </m:r>
                  </m:oMath>
                </a14:m>
                <a:r>
                  <a:rPr lang="en-US" sz="2000" dirty="0" smtClean="0">
                    <a:sym typeface="Symbol" pitchFamily="18" charset="2"/>
                  </a:rPr>
                  <a:t>.</a:t>
                </a:r>
              </a:p>
            </p:txBody>
          </p:sp>
        </mc:Choice>
        <mc:Fallback xmlns="">
          <p:sp>
            <p:nvSpPr>
              <p:cNvPr id="7171" name="Rectangle 3"/>
              <p:cNvSpPr>
                <a:spLocks noGrp="1" noRot="1" noChangeAspect="1" noMove="1" noResize="1" noEditPoints="1" noAdjustHandles="1" noChangeArrowheads="1" noChangeShapeType="1" noTextEdit="1"/>
              </p:cNvSpPr>
              <p:nvPr>
                <p:ph type="body" idx="1"/>
              </p:nvPr>
            </p:nvSpPr>
            <p:spPr>
              <a:xfrm>
                <a:off x="304800" y="1447800"/>
                <a:ext cx="8534400" cy="5181600"/>
              </a:xfrm>
              <a:blipFill rotWithShape="1">
                <a:blip r:embed="rId3"/>
                <a:stretch>
                  <a:fillRect l="-929" t="-2235"/>
                </a:stretch>
              </a:blipFill>
            </p:spPr>
            <p:txBody>
              <a:bodyPr/>
              <a:lstStyle/>
              <a:p>
                <a:r>
                  <a:rPr lang="en-US">
                    <a:noFill/>
                  </a:rPr>
                  <a:t> </a:t>
                </a:r>
              </a:p>
            </p:txBody>
          </p:sp>
        </mc:Fallback>
      </mc:AlternateContent>
    </p:spTree>
    <p:extLst>
      <p:ext uri="{BB962C8B-B14F-4D97-AF65-F5344CB8AC3E}">
        <p14:creationId xmlns:p14="http://schemas.microsoft.com/office/powerpoint/2010/main" val="402870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71">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71">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229600" cy="3306762"/>
          </a:xfrm>
        </p:spPr>
        <p:txBody>
          <a:bodyPr/>
          <a:lstStyle/>
          <a:p>
            <a:pPr eaLnBrk="1" hangingPunct="1"/>
            <a:r>
              <a:rPr lang="en-US" altLang="en-US" dirty="0" smtClean="0"/>
              <a:t>Lower bound on </a:t>
            </a:r>
            <a:r>
              <a:rPr lang="en-US" altLang="en-US" dirty="0" smtClean="0"/>
              <a:t>number </a:t>
            </a:r>
            <a:r>
              <a:rPr lang="en-US" altLang="en-US" dirty="0" smtClean="0"/>
              <a:t>of rounds for </a:t>
            </a:r>
            <a:r>
              <a:rPr lang="en-US" altLang="en-US" dirty="0" smtClean="0"/>
              <a:t>agreement</a:t>
            </a:r>
            <a:endParaRPr lang="en-US" altLang="en-US" dirty="0" smtClean="0"/>
          </a:p>
        </p:txBody>
      </p:sp>
    </p:spTree>
    <p:extLst>
      <p:ext uri="{BB962C8B-B14F-4D97-AF65-F5344CB8AC3E}">
        <p14:creationId xmlns:p14="http://schemas.microsoft.com/office/powerpoint/2010/main" val="1308469386"/>
      </p:ext>
    </p:extLst>
  </p:cSld>
  <p:clrMapOvr>
    <a:masterClrMapping/>
  </p:clrMapOvr>
  <p:transition>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Proof of Theorem 1, cont’d</a:t>
            </a:r>
          </a:p>
        </p:txBody>
      </p:sp>
      <mc:AlternateContent xmlns:mc="http://schemas.openxmlformats.org/markup-compatibility/2006" xmlns:a14="http://schemas.microsoft.com/office/drawing/2010/main">
        <mc:Choice Requires="a14">
          <p:sp>
            <p:nvSpPr>
              <p:cNvPr id="10243" name="Rectangle 3"/>
              <p:cNvSpPr>
                <a:spLocks noGrp="1" noChangeArrowheads="1"/>
              </p:cNvSpPr>
              <p:nvPr>
                <p:ph type="body" idx="1"/>
              </p:nvPr>
            </p:nvSpPr>
            <p:spPr/>
            <p:txBody>
              <a:bodyPr/>
              <a:lstStyle/>
              <a:p>
                <a:pPr eaLnBrk="1" hangingPunct="1">
                  <a:lnSpc>
                    <a:spcPct val="90000"/>
                  </a:lnSpc>
                </a:pPr>
                <a:r>
                  <a:rPr lang="en-US" sz="2400" dirty="0" smtClean="0">
                    <a:solidFill>
                      <a:srgbClr val="990033"/>
                    </a:solidFill>
                  </a:rPr>
                  <a:t>Validity:</a:t>
                </a:r>
                <a:r>
                  <a:rPr lang="en-US" sz="2400" dirty="0" smtClean="0"/>
                  <a:t>  Easy</a:t>
                </a:r>
              </a:p>
              <a:p>
                <a:pPr eaLnBrk="1" hangingPunct="1">
                  <a:lnSpc>
                    <a:spcPct val="90000"/>
                  </a:lnSpc>
                </a:pPr>
                <a:r>
                  <a:rPr lang="en-US" sz="2400" dirty="0" smtClean="0">
                    <a:solidFill>
                      <a:srgbClr val="990033"/>
                    </a:solidFill>
                  </a:rPr>
                  <a:t>Termination:</a:t>
                </a:r>
                <a:r>
                  <a:rPr lang="en-US" sz="2400" dirty="0" smtClean="0"/>
                  <a:t>  Obvious</a:t>
                </a:r>
              </a:p>
              <a:p>
                <a:pPr eaLnBrk="1" hangingPunct="1">
                  <a:lnSpc>
                    <a:spcPct val="90000"/>
                  </a:lnSpc>
                </a:pPr>
                <a:r>
                  <a:rPr lang="en-US" sz="2400" dirty="0" smtClean="0">
                    <a:solidFill>
                      <a:srgbClr val="990033"/>
                    </a:solidFill>
                  </a:rPr>
                  <a:t>Agreement:</a:t>
                </a:r>
                <a:r>
                  <a:rPr lang="en-US" sz="2400" dirty="0" smtClean="0"/>
                  <a:t>  By contradiction.</a:t>
                </a:r>
              </a:p>
              <a:p>
                <a:pPr lvl="1" eaLnBrk="1" hangingPunct="1">
                  <a:lnSpc>
                    <a:spcPct val="90000"/>
                  </a:lnSpc>
                </a:pPr>
                <a:r>
                  <a:rPr lang="en-US" sz="2000" dirty="0" smtClean="0"/>
                  <a:t>Assume an execution with </a:t>
                </a:r>
                <a:r>
                  <a:rPr lang="en-US" sz="2000" dirty="0" smtClean="0">
                    <a:sym typeface="Symbol" pitchFamily="18" charset="2"/>
                  </a:rPr>
                  <a:t> </a:t>
                </a:r>
                <a14:m>
                  <m:oMath xmlns:m="http://schemas.openxmlformats.org/officeDocument/2006/math">
                    <m:r>
                      <a:rPr lang="en-US" sz="2000" i="1" dirty="0" smtClean="0">
                        <a:latin typeface="Cambria Math"/>
                        <a:sym typeface="Symbol" pitchFamily="18" charset="2"/>
                      </a:rPr>
                      <m:t>&gt; </m:t>
                    </m:r>
                    <m:r>
                      <a:rPr lang="en-US" sz="2000" i="1" dirty="0" smtClean="0">
                        <a:latin typeface="Cambria Math"/>
                        <a:sym typeface="Symbol" pitchFamily="18" charset="2"/>
                      </a:rPr>
                      <m:t>𝑘</m:t>
                    </m:r>
                  </m:oMath>
                </a14:m>
                <a:r>
                  <a:rPr lang="en-US" sz="2000" dirty="0" smtClean="0">
                    <a:sym typeface="Symbol" pitchFamily="18" charset="2"/>
                  </a:rPr>
                  <a:t> different decision values.</a:t>
                </a:r>
              </a:p>
              <a:p>
                <a:pPr lvl="1">
                  <a:lnSpc>
                    <a:spcPct val="90000"/>
                  </a:lnSpc>
                </a:pPr>
                <a:r>
                  <a:rPr lang="en-US" sz="2000" dirty="0" smtClean="0">
                    <a:sym typeface="Symbol" pitchFamily="18" charset="2"/>
                  </a:rPr>
                  <a:t>Then the number of </a:t>
                </a:r>
                <a14:m>
                  <m:oMath xmlns:m="http://schemas.openxmlformats.org/officeDocument/2006/math">
                    <m:r>
                      <a:rPr lang="en-US" sz="2000" i="1">
                        <a:solidFill>
                          <a:schemeClr val="accent1">
                            <a:lumMod val="75000"/>
                          </a:schemeClr>
                        </a:solidFill>
                        <a:latin typeface="Cambria Math"/>
                        <a:sym typeface="Symbol" pitchFamily="18" charset="2"/>
                      </a:rPr>
                      <m:t>𝑚𝑖𝑛</m:t>
                    </m:r>
                    <m:r>
                      <a:rPr lang="en-US" sz="2000" i="1">
                        <a:solidFill>
                          <a:schemeClr val="accent1">
                            <a:lumMod val="75000"/>
                          </a:schemeClr>
                        </a:solidFill>
                        <a:latin typeface="Cambria Math"/>
                        <a:sym typeface="Symbol" pitchFamily="18" charset="2"/>
                      </a:rPr>
                      <m:t> </m:t>
                    </m:r>
                  </m:oMath>
                </a14:m>
                <a:r>
                  <a:rPr lang="en-US" sz="2000" dirty="0" smtClean="0">
                    <a:sym typeface="Symbol" pitchFamily="18" charset="2"/>
                  </a:rPr>
                  <a:t> values for active processes after the full </a:t>
                </a:r>
                <a14:m>
                  <m:oMath xmlns:m="http://schemas.openxmlformats.org/officeDocument/2006/math">
                    <m:r>
                      <a:rPr lang="en-US" sz="2000" i="1" dirty="0" smtClean="0">
                        <a:latin typeface="Cambria Math"/>
                        <a:sym typeface="Symbol" pitchFamily="18" charset="2"/>
                      </a:rPr>
                      <m:t></m:t>
                    </m:r>
                    <m:r>
                      <a:rPr lang="en-US" sz="2000" i="1" dirty="0" smtClean="0">
                        <a:latin typeface="Cambria Math"/>
                        <a:sym typeface="Symbol" pitchFamily="18" charset="2"/>
                      </a:rPr>
                      <m:t>𝑓</m:t>
                    </m:r>
                    <m:r>
                      <a:rPr lang="en-US" sz="2000" i="1" dirty="0" smtClean="0">
                        <a:latin typeface="Cambria Math"/>
                        <a:sym typeface="Symbol" pitchFamily="18" charset="2"/>
                      </a:rPr>
                      <m:t>/</m:t>
                    </m:r>
                    <m:r>
                      <a:rPr lang="en-US" sz="2000" i="1" dirty="0" smtClean="0">
                        <a:latin typeface="Cambria Math"/>
                        <a:sym typeface="Symbol" pitchFamily="18" charset="2"/>
                      </a:rPr>
                      <m:t>𝑘</m:t>
                    </m:r>
                    <m:r>
                      <a:rPr lang="en-US" sz="2000" i="1" dirty="0" smtClean="0">
                        <a:latin typeface="Cambria Math"/>
                        <a:sym typeface="Symbol" pitchFamily="18" charset="2"/>
                      </a:rPr>
                      <m:t> + 1 </m:t>
                    </m:r>
                  </m:oMath>
                </a14:m>
                <a:r>
                  <a:rPr lang="en-US" sz="2000" dirty="0" smtClean="0">
                    <a:sym typeface="Symbol" pitchFamily="18" charset="2"/>
                  </a:rPr>
                  <a:t>rounds is </a:t>
                </a:r>
                <a14:m>
                  <m:oMath xmlns:m="http://schemas.openxmlformats.org/officeDocument/2006/math">
                    <m:r>
                      <a:rPr lang="en-US" sz="2000" i="1" dirty="0" smtClean="0">
                        <a:latin typeface="Cambria Math"/>
                        <a:sym typeface="Symbol" pitchFamily="18" charset="2"/>
                      </a:rPr>
                      <m:t>&gt; </m:t>
                    </m:r>
                    <m:r>
                      <a:rPr lang="en-US" sz="2000" i="1" dirty="0" smtClean="0">
                        <a:latin typeface="Cambria Math"/>
                        <a:sym typeface="Symbol" pitchFamily="18" charset="2"/>
                      </a:rPr>
                      <m:t>𝑘</m:t>
                    </m:r>
                    <m:r>
                      <a:rPr lang="en-US" sz="2000" i="1" dirty="0" smtClean="0">
                        <a:latin typeface="Cambria Math"/>
                        <a:sym typeface="Symbol" pitchFamily="18" charset="2"/>
                      </a:rPr>
                      <m:t>.</m:t>
                    </m:r>
                  </m:oMath>
                </a14:m>
                <a:endParaRPr lang="en-US" sz="2000" dirty="0" smtClean="0">
                  <a:sym typeface="Symbol" pitchFamily="18" charset="2"/>
                </a:endParaRPr>
              </a:p>
              <a:p>
                <a:pPr lvl="1" eaLnBrk="1" hangingPunct="1">
                  <a:lnSpc>
                    <a:spcPct val="90000"/>
                  </a:lnSpc>
                </a:pPr>
                <a:r>
                  <a:rPr lang="en-US" sz="2000" dirty="0" smtClean="0">
                    <a:sym typeface="Symbol" pitchFamily="18" charset="2"/>
                  </a:rPr>
                  <a:t>That is, </a:t>
                </a:r>
                <a14:m>
                  <m:oMath xmlns:m="http://schemas.openxmlformats.org/officeDocument/2006/math">
                    <m:r>
                      <a:rPr lang="en-US" sz="2000" i="1" dirty="0" smtClean="0">
                        <a:latin typeface="Cambria Math"/>
                        <a:sym typeface="Symbol" pitchFamily="18" charset="2"/>
                      </a:rPr>
                      <m:t>|</m:t>
                    </m:r>
                    <m:r>
                      <a:rPr lang="en-US" sz="2000" i="1" dirty="0" smtClean="0">
                        <a:latin typeface="Cambria Math"/>
                        <a:sym typeface="Symbol" pitchFamily="18" charset="2"/>
                      </a:rPr>
                      <m:t>𝑀</m:t>
                    </m:r>
                    <m:r>
                      <a:rPr lang="en-US" sz="2000" i="1" dirty="0" smtClean="0">
                        <a:latin typeface="Cambria Math"/>
                        <a:sym typeface="Symbol" pitchFamily="18" charset="2"/>
                      </a:rPr>
                      <m:t>(</m:t>
                    </m:r>
                    <m:r>
                      <a:rPr lang="en-US" sz="2000" i="1" dirty="0" smtClean="0">
                        <a:latin typeface="Cambria Math"/>
                        <a:sym typeface="Symbol" pitchFamily="18" charset="2"/>
                      </a:rPr>
                      <m:t>𝑓</m:t>
                    </m:r>
                    <m:r>
                      <a:rPr lang="en-US" sz="2000" i="1" dirty="0" smtClean="0">
                        <a:latin typeface="Cambria Math"/>
                        <a:sym typeface="Symbol" pitchFamily="18" charset="2"/>
                      </a:rPr>
                      <m:t>/</m:t>
                    </m:r>
                    <m:r>
                      <a:rPr lang="en-US" sz="2000" i="1" dirty="0" smtClean="0">
                        <a:latin typeface="Cambria Math"/>
                        <a:sym typeface="Symbol" pitchFamily="18" charset="2"/>
                      </a:rPr>
                      <m:t>𝑘</m:t>
                    </m:r>
                    <m:r>
                      <a:rPr lang="en-US" sz="2000" i="1" dirty="0" smtClean="0">
                        <a:latin typeface="Cambria Math"/>
                        <a:sym typeface="Symbol" pitchFamily="18" charset="2"/>
                      </a:rPr>
                      <m:t> + 1)| &gt; </m:t>
                    </m:r>
                    <m:r>
                      <a:rPr lang="en-US" sz="2000" i="1" dirty="0" smtClean="0">
                        <a:latin typeface="Cambria Math"/>
                        <a:sym typeface="Symbol" pitchFamily="18" charset="2"/>
                      </a:rPr>
                      <m:t>𝑘</m:t>
                    </m:r>
                    <m:r>
                      <a:rPr lang="en-US" sz="2000" i="1" dirty="0" smtClean="0">
                        <a:latin typeface="Cambria Math"/>
                        <a:sym typeface="Symbol" pitchFamily="18" charset="2"/>
                      </a:rPr>
                      <m:t>.</m:t>
                    </m:r>
                  </m:oMath>
                </a14:m>
                <a:endParaRPr lang="en-US" sz="2000" dirty="0" smtClean="0">
                  <a:sym typeface="Symbol" pitchFamily="18" charset="2"/>
                </a:endParaRPr>
              </a:p>
              <a:p>
                <a:pPr lvl="1" eaLnBrk="1" hangingPunct="1">
                  <a:lnSpc>
                    <a:spcPct val="90000"/>
                  </a:lnSpc>
                </a:pPr>
                <a:r>
                  <a:rPr lang="en-US" sz="2000" dirty="0" smtClean="0">
                    <a:sym typeface="Symbol" pitchFamily="18" charset="2"/>
                  </a:rPr>
                  <a:t>Then by Lemma 1, </a:t>
                </a:r>
                <a14:m>
                  <m:oMath xmlns:m="http://schemas.openxmlformats.org/officeDocument/2006/math">
                    <m:r>
                      <a:rPr lang="en-US" sz="2000" i="1" dirty="0" smtClean="0">
                        <a:latin typeface="Cambria Math"/>
                        <a:sym typeface="Symbol" pitchFamily="18" charset="2"/>
                      </a:rPr>
                      <m:t>|</m:t>
                    </m:r>
                    <m:r>
                      <a:rPr lang="en-US" sz="2000" i="1" dirty="0" smtClean="0">
                        <a:latin typeface="Cambria Math"/>
                        <a:sym typeface="Symbol" pitchFamily="18" charset="2"/>
                      </a:rPr>
                      <m:t>𝑀</m:t>
                    </m:r>
                    <m:r>
                      <a:rPr lang="en-US" sz="2000" i="1" dirty="0" smtClean="0">
                        <a:latin typeface="Cambria Math"/>
                        <a:sym typeface="Symbol" pitchFamily="18" charset="2"/>
                      </a:rPr>
                      <m:t>(</m:t>
                    </m:r>
                    <m:r>
                      <a:rPr lang="en-US" sz="2000" i="1" dirty="0" smtClean="0">
                        <a:latin typeface="Cambria Math"/>
                        <a:sym typeface="Symbol" pitchFamily="18" charset="2"/>
                      </a:rPr>
                      <m:t>𝑟</m:t>
                    </m:r>
                    <m:r>
                      <a:rPr lang="en-US" sz="2000" i="1" dirty="0" smtClean="0">
                        <a:latin typeface="Cambria Math"/>
                        <a:sym typeface="Symbol" pitchFamily="18" charset="2"/>
                      </a:rPr>
                      <m:t>)| &gt; </m:t>
                    </m:r>
                    <m:r>
                      <a:rPr lang="en-US" sz="2000" i="1" dirty="0" smtClean="0">
                        <a:latin typeface="Cambria Math"/>
                        <a:sym typeface="Symbol" pitchFamily="18" charset="2"/>
                      </a:rPr>
                      <m:t>𝑘</m:t>
                    </m:r>
                    <m:r>
                      <a:rPr lang="en-US" sz="2000" i="1" dirty="0" smtClean="0">
                        <a:latin typeface="Cambria Math"/>
                        <a:sym typeface="Symbol" pitchFamily="18" charset="2"/>
                      </a:rPr>
                      <m:t> </m:t>
                    </m:r>
                  </m:oMath>
                </a14:m>
                <a:r>
                  <a:rPr lang="en-US" sz="2000" dirty="0" smtClean="0">
                    <a:sym typeface="Symbol" pitchFamily="18" charset="2"/>
                  </a:rPr>
                  <a:t>for every </a:t>
                </a:r>
                <a14:m>
                  <m:oMath xmlns:m="http://schemas.openxmlformats.org/officeDocument/2006/math">
                    <m:r>
                      <a:rPr lang="en-US" sz="2000" i="1" dirty="0" smtClean="0">
                        <a:latin typeface="Cambria Math"/>
                        <a:sym typeface="Symbol" pitchFamily="18" charset="2"/>
                      </a:rPr>
                      <m:t>𝑟</m:t>
                    </m:r>
                    <m:r>
                      <a:rPr lang="en-US" sz="2000" i="1" dirty="0" smtClean="0">
                        <a:latin typeface="Cambria Math"/>
                        <a:sym typeface="Symbol" pitchFamily="18" charset="2"/>
                      </a:rPr>
                      <m:t>, 0  </m:t>
                    </m:r>
                    <m:r>
                      <a:rPr lang="en-US" sz="2000" i="1" dirty="0" smtClean="0">
                        <a:latin typeface="Cambria Math"/>
                        <a:sym typeface="Symbol" pitchFamily="18" charset="2"/>
                      </a:rPr>
                      <m:t>𝑟</m:t>
                    </m:r>
                    <m:r>
                      <a:rPr lang="en-US" sz="2000" i="1" dirty="0" smtClean="0">
                        <a:latin typeface="Cambria Math"/>
                        <a:sym typeface="Symbol" pitchFamily="18" charset="2"/>
                      </a:rPr>
                      <m:t>  </m:t>
                    </m:r>
                    <m:r>
                      <a:rPr lang="en-US" sz="2000" i="1" dirty="0" smtClean="0">
                        <a:latin typeface="Cambria Math"/>
                        <a:sym typeface="Symbol" pitchFamily="18" charset="2"/>
                      </a:rPr>
                      <m:t>𝑓</m:t>
                    </m:r>
                    <m:r>
                      <a:rPr lang="en-US" sz="2000" i="1" dirty="0" smtClean="0">
                        <a:latin typeface="Cambria Math"/>
                        <a:sym typeface="Symbol" pitchFamily="18" charset="2"/>
                      </a:rPr>
                      <m:t>/</m:t>
                    </m:r>
                    <m:r>
                      <a:rPr lang="en-US" sz="2000" i="1" dirty="0" smtClean="0">
                        <a:latin typeface="Cambria Math"/>
                        <a:sym typeface="Symbol" pitchFamily="18" charset="2"/>
                      </a:rPr>
                      <m:t>𝑘</m:t>
                    </m:r>
                    <m:r>
                      <a:rPr lang="en-US" sz="2000" i="1" dirty="0" smtClean="0">
                        <a:latin typeface="Cambria Math"/>
                        <a:sym typeface="Symbol" pitchFamily="18" charset="2"/>
                      </a:rPr>
                      <m:t>+1.</m:t>
                    </m:r>
                  </m:oMath>
                </a14:m>
                <a:endParaRPr lang="en-US" sz="2000" dirty="0" smtClean="0">
                  <a:sym typeface="Symbol" pitchFamily="18" charset="2"/>
                </a:endParaRPr>
              </a:p>
              <a:p>
                <a:pPr lvl="1" eaLnBrk="1" hangingPunct="1">
                  <a:lnSpc>
                    <a:spcPct val="90000"/>
                  </a:lnSpc>
                </a:pPr>
                <a:r>
                  <a:rPr lang="en-US" sz="2000" dirty="0" smtClean="0">
                    <a:sym typeface="Symbol" pitchFamily="18" charset="2"/>
                  </a:rPr>
                  <a:t>So by Lemma 2, at least </a:t>
                </a:r>
                <a14:m>
                  <m:oMath xmlns:m="http://schemas.openxmlformats.org/officeDocument/2006/math">
                    <m:r>
                      <a:rPr lang="en-US" sz="2000" i="1" dirty="0" smtClean="0">
                        <a:latin typeface="Cambria Math"/>
                        <a:sym typeface="Symbol" pitchFamily="18" charset="2"/>
                      </a:rPr>
                      <m:t>𝑘</m:t>
                    </m:r>
                  </m:oMath>
                </a14:m>
                <a:r>
                  <a:rPr lang="en-US" sz="2000" dirty="0" smtClean="0">
                    <a:sym typeface="Symbol" pitchFamily="18" charset="2"/>
                  </a:rPr>
                  <a:t> processes fail in each round.</a:t>
                </a:r>
              </a:p>
              <a:p>
                <a:pPr lvl="1" eaLnBrk="1" hangingPunct="1">
                  <a:lnSpc>
                    <a:spcPct val="90000"/>
                  </a:lnSpc>
                </a:pPr>
                <a:r>
                  <a:rPr lang="en-US" sz="2000" dirty="0" smtClean="0">
                    <a:sym typeface="Symbol" pitchFamily="18" charset="2"/>
                  </a:rPr>
                  <a:t>That’s at least </a:t>
                </a:r>
                <a14:m>
                  <m:oMath xmlns:m="http://schemas.openxmlformats.org/officeDocument/2006/math">
                    <m:r>
                      <a:rPr lang="en-US" sz="2000" i="1" dirty="0" smtClean="0">
                        <a:latin typeface="Cambria Math"/>
                        <a:sym typeface="Symbol" pitchFamily="18" charset="2"/>
                      </a:rPr>
                      <m:t>(</m:t>
                    </m:r>
                    <m:r>
                      <a:rPr lang="en-US" sz="2000" i="1" dirty="0" smtClean="0">
                        <a:latin typeface="Cambria Math"/>
                        <a:sym typeface="Symbol" pitchFamily="18" charset="2"/>
                      </a:rPr>
                      <m:t>𝑓</m:t>
                    </m:r>
                    <m:r>
                      <a:rPr lang="en-US" sz="2000" i="1" dirty="0" smtClean="0">
                        <a:latin typeface="Cambria Math"/>
                        <a:sym typeface="Symbol" pitchFamily="18" charset="2"/>
                      </a:rPr>
                      <m:t>/</m:t>
                    </m:r>
                    <m:r>
                      <a:rPr lang="en-US" sz="2000" i="1" dirty="0" smtClean="0">
                        <a:latin typeface="Cambria Math"/>
                        <a:sym typeface="Symbol" pitchFamily="18" charset="2"/>
                      </a:rPr>
                      <m:t>𝑘</m:t>
                    </m:r>
                    <m:r>
                      <a:rPr lang="en-US" sz="2000" i="1" dirty="0" smtClean="0">
                        <a:latin typeface="Cambria Math"/>
                        <a:sym typeface="Symbol" pitchFamily="18" charset="2"/>
                      </a:rPr>
                      <m:t>+1) </m:t>
                    </m:r>
                    <m:r>
                      <a:rPr lang="en-US" sz="2000" i="1" dirty="0" smtClean="0">
                        <a:latin typeface="Cambria Math"/>
                        <a:sym typeface="Symbol" pitchFamily="18" charset="2"/>
                      </a:rPr>
                      <m:t>𝑘</m:t>
                    </m:r>
                    <m:r>
                      <a:rPr lang="en-US" sz="2000" i="1" dirty="0" smtClean="0">
                        <a:latin typeface="Cambria Math"/>
                        <a:sym typeface="Symbol" pitchFamily="18" charset="2"/>
                      </a:rPr>
                      <m:t> </m:t>
                    </m:r>
                  </m:oMath>
                </a14:m>
                <a:r>
                  <a:rPr lang="en-US" sz="2000" dirty="0" smtClean="0">
                    <a:sym typeface="Symbol" pitchFamily="18" charset="2"/>
                  </a:rPr>
                  <a:t>total failures, which is </a:t>
                </a:r>
                <a14:m>
                  <m:oMath xmlns:m="http://schemas.openxmlformats.org/officeDocument/2006/math">
                    <m:r>
                      <a:rPr lang="en-US" sz="2000" i="1" dirty="0" smtClean="0">
                        <a:latin typeface="Cambria Math"/>
                        <a:sym typeface="Symbol" pitchFamily="18" charset="2"/>
                      </a:rPr>
                      <m:t>&gt; </m:t>
                    </m:r>
                    <m:r>
                      <a:rPr lang="en-US" sz="2000" i="1" dirty="0" smtClean="0">
                        <a:latin typeface="Cambria Math"/>
                        <a:sym typeface="Symbol" pitchFamily="18" charset="2"/>
                      </a:rPr>
                      <m:t>𝑓</m:t>
                    </m:r>
                  </m:oMath>
                </a14:m>
                <a:r>
                  <a:rPr lang="en-US" sz="2000" dirty="0" smtClean="0">
                    <a:sym typeface="Symbol" pitchFamily="18" charset="2"/>
                  </a:rPr>
                  <a:t> failures.</a:t>
                </a:r>
              </a:p>
              <a:p>
                <a:pPr lvl="1" eaLnBrk="1" hangingPunct="1">
                  <a:lnSpc>
                    <a:spcPct val="90000"/>
                  </a:lnSpc>
                </a:pPr>
                <a:r>
                  <a:rPr lang="en-US" sz="2000" dirty="0" smtClean="0">
                    <a:sym typeface="Symbol" pitchFamily="18" charset="2"/>
                  </a:rPr>
                  <a:t>Contradiction!</a:t>
                </a:r>
              </a:p>
            </p:txBody>
          </p:sp>
        </mc:Choice>
        <mc:Fallback xmlns="">
          <p:sp>
            <p:nvSpPr>
              <p:cNvPr id="10243" name="Rectangle 3"/>
              <p:cNvSpPr>
                <a:spLocks noGrp="1" noRot="1" noChangeAspect="1" noMove="1" noResize="1" noEditPoints="1" noAdjustHandles="1" noChangeArrowheads="1" noChangeShapeType="1" noTextEdit="1"/>
              </p:cNvSpPr>
              <p:nvPr>
                <p:ph type="body" idx="1"/>
              </p:nvPr>
            </p:nvSpPr>
            <p:spPr>
              <a:blipFill rotWithShape="1">
                <a:blip r:embed="rId3"/>
                <a:stretch>
                  <a:fillRect l="-963" t="-1887"/>
                </a:stretch>
              </a:blipFill>
            </p:spPr>
            <p:txBody>
              <a:bodyPr/>
              <a:lstStyle/>
              <a:p>
                <a:r>
                  <a:rPr lang="en-US">
                    <a:noFill/>
                  </a:rPr>
                  <a:t> </a:t>
                </a:r>
              </a:p>
            </p:txBody>
          </p:sp>
        </mc:Fallback>
      </mc:AlternateContent>
    </p:spTree>
    <p:extLst>
      <p:ext uri="{BB962C8B-B14F-4D97-AF65-F5344CB8AC3E}">
        <p14:creationId xmlns:p14="http://schemas.microsoft.com/office/powerpoint/2010/main" val="102881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Rounds for </a:t>
                </a:r>
                <a14:m>
                  <m:oMath xmlns:m="http://schemas.openxmlformats.org/officeDocument/2006/math">
                    <m:r>
                      <a:rPr lang="en-US" i="1" dirty="0" smtClean="0">
                        <a:latin typeface="Cambria Math"/>
                      </a:rPr>
                      <m:t>𝑘</m:t>
                    </m:r>
                  </m:oMath>
                </a14:m>
                <a:r>
                  <a:rPr lang="en-US" dirty="0" smtClean="0"/>
                  <a:t>-agreement</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solidFill>
                      <a:srgbClr val="990033"/>
                    </a:solidFill>
                    <a:sym typeface="Symbol" pitchFamily="18" charset="2"/>
                  </a:rPr>
                  <a:t>Theorem 1:</a:t>
                </a:r>
                <a:r>
                  <a:rPr lang="en-US" sz="2800" dirty="0">
                    <a:sym typeface="Symbol" pitchFamily="18" charset="2"/>
                  </a:rPr>
                  <a:t>  </a:t>
                </a:r>
                <a14:m>
                  <m:oMath xmlns:m="http://schemas.openxmlformats.org/officeDocument/2006/math">
                    <m:r>
                      <a:rPr lang="en-US" sz="2800" i="1" dirty="0">
                        <a:solidFill>
                          <a:schemeClr val="accent2">
                            <a:lumMod val="75000"/>
                          </a:schemeClr>
                        </a:solidFill>
                        <a:latin typeface="Cambria Math"/>
                        <a:sym typeface="Symbol" pitchFamily="18" charset="2"/>
                      </a:rPr>
                      <m:t>𝐹𝑙𝑜𝑜𝑑𝑀𝑖𝑛</m:t>
                    </m:r>
                  </m:oMath>
                </a14:m>
                <a:r>
                  <a:rPr lang="en-US" sz="2800" dirty="0">
                    <a:sym typeface="Symbol" pitchFamily="18" charset="2"/>
                  </a:rPr>
                  <a:t>, for </a:t>
                </a:r>
                <a14:m>
                  <m:oMath xmlns:m="http://schemas.openxmlformats.org/officeDocument/2006/math">
                    <m:r>
                      <a:rPr lang="en-US" sz="2800" i="1" dirty="0">
                        <a:latin typeface="Cambria Math"/>
                        <a:sym typeface="Symbol" pitchFamily="18" charset="2"/>
                      </a:rPr>
                      <m:t></m:t>
                    </m:r>
                    <m:r>
                      <a:rPr lang="en-US" sz="2800" i="1" dirty="0">
                        <a:latin typeface="Cambria Math"/>
                        <a:sym typeface="Symbol" pitchFamily="18" charset="2"/>
                      </a:rPr>
                      <m:t>𝑓</m:t>
                    </m:r>
                    <m:r>
                      <a:rPr lang="en-US" sz="2800" i="1" dirty="0">
                        <a:latin typeface="Cambria Math"/>
                        <a:sym typeface="Symbol" pitchFamily="18" charset="2"/>
                      </a:rPr>
                      <m:t>/</m:t>
                    </m:r>
                    <m:r>
                      <a:rPr lang="en-US" sz="2800" i="1" dirty="0">
                        <a:latin typeface="Cambria Math"/>
                        <a:sym typeface="Symbol" pitchFamily="18" charset="2"/>
                      </a:rPr>
                      <m:t>𝑘</m:t>
                    </m:r>
                    <m:r>
                      <a:rPr lang="en-US" sz="2800" i="1" dirty="0">
                        <a:latin typeface="Cambria Math"/>
                        <a:sym typeface="Symbol" pitchFamily="18" charset="2"/>
                      </a:rPr>
                      <m:t> + 1 </m:t>
                    </m:r>
                  </m:oMath>
                </a14:m>
                <a:r>
                  <a:rPr lang="en-US" sz="2800" dirty="0">
                    <a:sym typeface="Symbol" pitchFamily="18" charset="2"/>
                  </a:rPr>
                  <a:t>rounds, solves </a:t>
                </a:r>
                <a14:m>
                  <m:oMath xmlns:m="http://schemas.openxmlformats.org/officeDocument/2006/math">
                    <m:r>
                      <a:rPr lang="en-US" sz="2800" i="1" dirty="0">
                        <a:latin typeface="Cambria Math"/>
                        <a:sym typeface="Symbol" pitchFamily="18" charset="2"/>
                      </a:rPr>
                      <m:t>𝑘</m:t>
                    </m:r>
                  </m:oMath>
                </a14:m>
                <a:r>
                  <a:rPr lang="en-US" sz="2800" dirty="0">
                    <a:sym typeface="Symbol" pitchFamily="18" charset="2"/>
                  </a:rPr>
                  <a:t>-agreement</a:t>
                </a:r>
                <a:r>
                  <a:rPr lang="en-US" sz="2800" dirty="0" smtClean="0">
                    <a:sym typeface="Symbol" pitchFamily="18" charset="2"/>
                  </a:rPr>
                  <a:t>.</a:t>
                </a:r>
              </a:p>
              <a:p>
                <a:r>
                  <a:rPr lang="en-US" sz="2800" dirty="0" smtClean="0">
                    <a:sym typeface="Symbol" pitchFamily="18" charset="2"/>
                  </a:rPr>
                  <a:t>This is a tight bound!</a:t>
                </a:r>
              </a:p>
              <a:p>
                <a:r>
                  <a:rPr lang="en-US" sz="2800" dirty="0">
                    <a:solidFill>
                      <a:srgbClr val="990033"/>
                    </a:solidFill>
                  </a:rPr>
                  <a:t>Theorem 2:</a:t>
                </a:r>
                <a:r>
                  <a:rPr lang="en-US" sz="2800" dirty="0"/>
                  <a:t> Any algorithm for </a:t>
                </a:r>
                <a14:m>
                  <m:oMath xmlns:m="http://schemas.openxmlformats.org/officeDocument/2006/math">
                    <m:r>
                      <a:rPr lang="en-US" sz="2800" i="1" dirty="0">
                        <a:latin typeface="Cambria Math"/>
                      </a:rPr>
                      <m:t>𝑘</m:t>
                    </m:r>
                  </m:oMath>
                </a14:m>
                <a:r>
                  <a:rPr lang="en-US" sz="2800" dirty="0"/>
                  <a:t>-agreement requires </a:t>
                </a:r>
                <a14:m>
                  <m:oMath xmlns:m="http://schemas.openxmlformats.org/officeDocument/2006/math">
                    <m:r>
                      <a:rPr lang="en-US" sz="2800" i="1" dirty="0">
                        <a:latin typeface="Cambria Math"/>
                        <a:sym typeface="Symbol" pitchFamily="18" charset="2"/>
                      </a:rPr>
                      <m:t> </m:t>
                    </m:r>
                    <m:r>
                      <a:rPr lang="en-US" sz="2800" i="1" dirty="0">
                        <a:latin typeface="Cambria Math"/>
                        <a:sym typeface="Symbol" pitchFamily="18" charset="2"/>
                      </a:rPr>
                      <m:t>𝑓</m:t>
                    </m:r>
                    <m:r>
                      <a:rPr lang="en-US" sz="2800" i="1" dirty="0">
                        <a:latin typeface="Cambria Math"/>
                        <a:sym typeface="Symbol" pitchFamily="18" charset="2"/>
                      </a:rPr>
                      <m:t>/</m:t>
                    </m:r>
                    <m:r>
                      <a:rPr lang="en-US" sz="2800" i="1" dirty="0">
                        <a:latin typeface="Cambria Math"/>
                        <a:sym typeface="Symbol" pitchFamily="18" charset="2"/>
                      </a:rPr>
                      <m:t>𝑘</m:t>
                    </m:r>
                    <m:r>
                      <a:rPr lang="en-US" sz="2800" i="1" dirty="0">
                        <a:latin typeface="Cambria Math"/>
                        <a:sym typeface="Symbol" pitchFamily="18" charset="2"/>
                      </a:rPr>
                      <m:t> + 1 </m:t>
                    </m:r>
                  </m:oMath>
                </a14:m>
                <a:r>
                  <a:rPr lang="en-US" sz="2800" dirty="0">
                    <a:sym typeface="Symbol" pitchFamily="18" charset="2"/>
                  </a:rPr>
                  <a:t>rounds.</a:t>
                </a:r>
              </a:p>
              <a:p>
                <a:endParaRPr lang="en-US" dirty="0">
                  <a:sym typeface="Symbol" pitchFamily="18" charset="2"/>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9" t="-404"/>
                </a:stretch>
              </a:blipFill>
            </p:spPr>
            <p:txBody>
              <a:bodyPr/>
              <a:lstStyle/>
              <a:p>
                <a:r>
                  <a:rPr lang="en-US">
                    <a:noFill/>
                  </a:rPr>
                  <a:t> </a:t>
                </a:r>
              </a:p>
            </p:txBody>
          </p:sp>
        </mc:Fallback>
      </mc:AlternateContent>
    </p:spTree>
    <p:extLst>
      <p:ext uri="{BB962C8B-B14F-4D97-AF65-F5344CB8AC3E}">
        <p14:creationId xmlns:p14="http://schemas.microsoft.com/office/powerpoint/2010/main" val="340355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8229600" cy="1143000"/>
          </a:xfrm>
        </p:spPr>
        <p:txBody>
          <a:bodyPr/>
          <a:lstStyle/>
          <a:p>
            <a:pPr eaLnBrk="1" hangingPunct="1"/>
            <a:r>
              <a:rPr lang="en-US" smtClean="0"/>
              <a:t>Lower Bound (sketch)</a:t>
            </a:r>
          </a:p>
        </p:txBody>
      </p:sp>
      <mc:AlternateContent xmlns:mc="http://schemas.openxmlformats.org/markup-compatibility/2006" xmlns:a14="http://schemas.microsoft.com/office/drawing/2010/main">
        <mc:Choice Requires="a14">
          <p:sp>
            <p:nvSpPr>
              <p:cNvPr id="12291" name="Rectangle 3"/>
              <p:cNvSpPr>
                <a:spLocks noGrp="1" noChangeArrowheads="1"/>
              </p:cNvSpPr>
              <p:nvPr>
                <p:ph type="body" idx="1"/>
              </p:nvPr>
            </p:nvSpPr>
            <p:spPr>
              <a:xfrm>
                <a:off x="457200" y="1143000"/>
                <a:ext cx="8382000" cy="5410200"/>
              </a:xfrm>
            </p:spPr>
            <p:txBody>
              <a:bodyPr/>
              <a:lstStyle/>
              <a:p>
                <a:pPr eaLnBrk="1" hangingPunct="1">
                  <a:lnSpc>
                    <a:spcPct val="90000"/>
                  </a:lnSpc>
                </a:pPr>
                <a:r>
                  <a:rPr lang="en-US" sz="2400" dirty="0" smtClean="0">
                    <a:solidFill>
                      <a:srgbClr val="990033"/>
                    </a:solidFill>
                  </a:rPr>
                  <a:t>Theorem 2:</a:t>
                </a:r>
                <a:r>
                  <a:rPr lang="en-US" sz="2400" dirty="0" smtClean="0"/>
                  <a:t> Any algorithm for </a:t>
                </a:r>
                <a14:m>
                  <m:oMath xmlns:m="http://schemas.openxmlformats.org/officeDocument/2006/math">
                    <m:r>
                      <a:rPr lang="en-US" sz="2400" i="1" dirty="0" smtClean="0">
                        <a:latin typeface="Cambria Math"/>
                      </a:rPr>
                      <m:t>𝑘</m:t>
                    </m:r>
                  </m:oMath>
                </a14:m>
                <a:r>
                  <a:rPr lang="en-US" sz="2400" dirty="0" smtClean="0"/>
                  <a:t>-agreement requires </a:t>
                </a:r>
                <a14:m>
                  <m:oMath xmlns:m="http://schemas.openxmlformats.org/officeDocument/2006/math">
                    <m:r>
                      <a:rPr lang="en-US" sz="2400" i="1" dirty="0" smtClean="0">
                        <a:latin typeface="Cambria Math"/>
                        <a:sym typeface="Symbol" pitchFamily="18" charset="2"/>
                      </a:rPr>
                      <m:t> </m:t>
                    </m:r>
                    <m:r>
                      <a:rPr lang="en-US" sz="2400" i="1" dirty="0" smtClean="0">
                        <a:latin typeface="Cambria Math"/>
                        <a:sym typeface="Symbol" pitchFamily="18" charset="2"/>
                      </a:rPr>
                      <m:t>𝑓</m:t>
                    </m:r>
                    <m:r>
                      <a:rPr lang="en-US" sz="2400" i="1" dirty="0" smtClean="0">
                        <a:latin typeface="Cambria Math"/>
                        <a:sym typeface="Symbol" pitchFamily="18" charset="2"/>
                      </a:rPr>
                      <m:t>/</m:t>
                    </m:r>
                    <m:r>
                      <a:rPr lang="en-US" sz="2400" i="1" dirty="0" smtClean="0">
                        <a:latin typeface="Cambria Math"/>
                        <a:sym typeface="Symbol" pitchFamily="18" charset="2"/>
                      </a:rPr>
                      <m:t>𝑘</m:t>
                    </m:r>
                    <m:r>
                      <a:rPr lang="en-US" sz="2400" i="1" dirty="0" smtClean="0">
                        <a:latin typeface="Cambria Math"/>
                        <a:sym typeface="Symbol" pitchFamily="18" charset="2"/>
                      </a:rPr>
                      <m:t> + 1 </m:t>
                    </m:r>
                  </m:oMath>
                </a14:m>
                <a:r>
                  <a:rPr lang="en-US" sz="2400" dirty="0" smtClean="0">
                    <a:sym typeface="Symbol" pitchFamily="18" charset="2"/>
                  </a:rPr>
                  <a:t>rounds.</a:t>
                </a:r>
              </a:p>
              <a:p>
                <a:pPr eaLnBrk="1" hangingPunct="1">
                  <a:lnSpc>
                    <a:spcPct val="90000"/>
                  </a:lnSpc>
                </a:pPr>
                <a:r>
                  <a:rPr lang="en-US" sz="2400" dirty="0" smtClean="0"/>
                  <a:t>Recall old proof for </a:t>
                </a:r>
                <a14:m>
                  <m:oMath xmlns:m="http://schemas.openxmlformats.org/officeDocument/2006/math">
                    <m:r>
                      <a:rPr lang="en-US" sz="2400" i="1" dirty="0" smtClean="0">
                        <a:latin typeface="Cambria Math"/>
                      </a:rPr>
                      <m:t>𝑓</m:t>
                    </m:r>
                    <m:r>
                      <a:rPr lang="en-US" sz="2400" i="1" dirty="0" smtClean="0">
                        <a:latin typeface="Cambria Math"/>
                      </a:rPr>
                      <m:t>+1</m:t>
                    </m:r>
                  </m:oMath>
                </a14:m>
                <a:r>
                  <a:rPr lang="en-US" sz="2400" dirty="0" smtClean="0"/>
                  <a:t>-round lower bound for </a:t>
                </a:r>
                <a14:m>
                  <m:oMath xmlns:m="http://schemas.openxmlformats.org/officeDocument/2006/math">
                    <m:r>
                      <a:rPr lang="en-US" sz="2400" i="1" dirty="0" smtClean="0">
                        <a:latin typeface="Cambria Math"/>
                      </a:rPr>
                      <m:t>1</m:t>
                    </m:r>
                  </m:oMath>
                </a14:m>
                <a:r>
                  <a:rPr lang="en-US" sz="2400" dirty="0" smtClean="0"/>
                  <a:t>-agreement.</a:t>
                </a:r>
              </a:p>
              <a:p>
                <a:pPr lvl="1" eaLnBrk="1" hangingPunct="1">
                  <a:lnSpc>
                    <a:spcPct val="90000"/>
                  </a:lnSpc>
                </a:pPr>
                <a:r>
                  <a:rPr lang="en-US" sz="2000" dirty="0" smtClean="0"/>
                  <a:t>Chain of executions for assumed algorithm:</a:t>
                </a:r>
              </a:p>
              <a:p>
                <a:pPr lvl="1" eaLnBrk="1" hangingPunct="1">
                  <a:lnSpc>
                    <a:spcPct val="90000"/>
                  </a:lnSpc>
                  <a:buFontTx/>
                  <a:buNone/>
                </a:pPr>
                <a:r>
                  <a:rPr lang="en-US" sz="2000" dirty="0" smtClean="0">
                    <a:sym typeface="Symbol" pitchFamily="18" charset="2"/>
                  </a:rPr>
                  <a:t>         </a:t>
                </a:r>
                <a14:m>
                  <m:oMath xmlns:m="http://schemas.openxmlformats.org/officeDocument/2006/math">
                    <m:r>
                      <a:rPr lang="en-US" sz="2000" i="1" baseline="-25000" dirty="0" smtClean="0">
                        <a:latin typeface="Cambria Math"/>
                        <a:sym typeface="Symbol" pitchFamily="18" charset="2"/>
                      </a:rPr>
                      <m:t>0</m:t>
                    </m:r>
                  </m:oMath>
                </a14:m>
                <a:r>
                  <a:rPr lang="en-US" sz="2000" dirty="0" smtClean="0">
                    <a:sym typeface="Symbol" pitchFamily="18" charset="2"/>
                  </a:rPr>
                  <a:t> ----- </a:t>
                </a:r>
                <a14:m>
                  <m:oMath xmlns:m="http://schemas.openxmlformats.org/officeDocument/2006/math">
                    <m:r>
                      <a:rPr lang="en-US" sz="2000" i="1" baseline="-25000" dirty="0" smtClean="0">
                        <a:latin typeface="Cambria Math"/>
                        <a:sym typeface="Symbol" pitchFamily="18" charset="2"/>
                      </a:rPr>
                      <m:t>1</m:t>
                    </m:r>
                  </m:oMath>
                </a14:m>
                <a:r>
                  <a:rPr lang="en-US" sz="2000" dirty="0" smtClean="0">
                    <a:sym typeface="Symbol" pitchFamily="18" charset="2"/>
                  </a:rPr>
                  <a:t> ----- …-----</a:t>
                </a:r>
                <a14:m>
                  <m:oMath xmlns:m="http://schemas.openxmlformats.org/officeDocument/2006/math">
                    <m:r>
                      <a:rPr lang="en-US" sz="2000" i="1" baseline="-25000" dirty="0" smtClean="0">
                        <a:latin typeface="Cambria Math"/>
                        <a:sym typeface="Symbol" pitchFamily="18" charset="2"/>
                      </a:rPr>
                      <m:t>𝑗</m:t>
                    </m:r>
                  </m:oMath>
                </a14:m>
                <a:r>
                  <a:rPr lang="en-US" sz="2000" dirty="0" smtClean="0">
                    <a:sym typeface="Symbol" pitchFamily="18" charset="2"/>
                  </a:rPr>
                  <a:t> -----</a:t>
                </a:r>
                <a14:m>
                  <m:oMath xmlns:m="http://schemas.openxmlformats.org/officeDocument/2006/math">
                    <m:sSub>
                      <m:sSubPr>
                        <m:ctrlPr>
                          <a:rPr lang="en-US" sz="2000" b="0" i="1" smtClean="0">
                            <a:latin typeface="Cambria Math"/>
                            <a:sym typeface="Symbol" pitchFamily="18" charset="2"/>
                          </a:rPr>
                        </m:ctrlPr>
                      </m:sSubPr>
                      <m:e>
                        <m:r>
                          <a:rPr lang="en-US" sz="2000" b="0" i="1" smtClean="0">
                            <a:latin typeface="Cambria Math"/>
                            <a:sym typeface="Symbol" pitchFamily="18" charset="2"/>
                          </a:rPr>
                          <m:t>𝛼</m:t>
                        </m:r>
                      </m:e>
                      <m:sub>
                        <m:r>
                          <a:rPr lang="en-US" sz="2000" b="0" i="1" smtClean="0">
                            <a:latin typeface="Cambria Math"/>
                            <a:sym typeface="Symbol" pitchFamily="18" charset="2"/>
                          </a:rPr>
                          <m:t>𝑗</m:t>
                        </m:r>
                      </m:sub>
                    </m:sSub>
                  </m:oMath>
                </a14:m>
                <a:r>
                  <a:rPr lang="en-US" sz="2000" baseline="-25000" dirty="0" smtClean="0">
                    <a:sym typeface="Symbol" pitchFamily="18" charset="2"/>
                  </a:rPr>
                  <a:t>+1</a:t>
                </a:r>
                <a:r>
                  <a:rPr lang="en-US" sz="2000" dirty="0" smtClean="0">
                    <a:sym typeface="Symbol" pitchFamily="18" charset="2"/>
                  </a:rPr>
                  <a:t>----- …-----</a:t>
                </a:r>
                <a14:m>
                  <m:oMath xmlns:m="http://schemas.openxmlformats.org/officeDocument/2006/math">
                    <m:r>
                      <a:rPr lang="en-US" sz="2000" i="1" baseline="-25000" dirty="0" smtClean="0">
                        <a:latin typeface="Cambria Math"/>
                        <a:sym typeface="Symbol" pitchFamily="18" charset="2"/>
                      </a:rPr>
                      <m:t>𝑚</m:t>
                    </m:r>
                  </m:oMath>
                </a14:m>
                <a:endParaRPr lang="en-US" sz="2000" dirty="0" smtClean="0">
                  <a:sym typeface="Symbol" pitchFamily="18" charset="2"/>
                </a:endParaRPr>
              </a:p>
              <a:p>
                <a:pPr lvl="1" eaLnBrk="1" hangingPunct="1">
                  <a:lnSpc>
                    <a:spcPct val="90000"/>
                  </a:lnSpc>
                </a:pPr>
                <a:r>
                  <a:rPr lang="en-US" sz="2000" dirty="0" smtClean="0"/>
                  <a:t>Each execution has a unique decision value.</a:t>
                </a:r>
              </a:p>
              <a:p>
                <a:pPr lvl="1" eaLnBrk="1" hangingPunct="1">
                  <a:lnSpc>
                    <a:spcPct val="90000"/>
                  </a:lnSpc>
                </a:pPr>
                <a:r>
                  <a:rPr lang="en-US" sz="2000" dirty="0" smtClean="0"/>
                  <a:t>Executions at ends of chain have specified decision values.</a:t>
                </a:r>
              </a:p>
              <a:p>
                <a:pPr lvl="1" eaLnBrk="1" hangingPunct="1">
                  <a:lnSpc>
                    <a:spcPct val="90000"/>
                  </a:lnSpc>
                </a:pPr>
                <a:r>
                  <a:rPr lang="en-US" sz="2000" dirty="0" smtClean="0"/>
                  <a:t>Two consecutive executions look the same to some </a:t>
                </a:r>
                <a:r>
                  <a:rPr lang="en-US" sz="2000" dirty="0" err="1" smtClean="0"/>
                  <a:t>nonfaulty</a:t>
                </a:r>
                <a:r>
                  <a:rPr lang="en-US" sz="2000" dirty="0" smtClean="0"/>
                  <a:t> process, who (therefore) decides the same in both.</a:t>
                </a:r>
              </a:p>
              <a:p>
                <a:pPr eaLnBrk="1" hangingPunct="1">
                  <a:lnSpc>
                    <a:spcPct val="90000"/>
                  </a:lnSpc>
                </a:pPr>
                <a:r>
                  <a:rPr lang="en-US" sz="2400" dirty="0" smtClean="0">
                    <a:sym typeface="Symbol" pitchFamily="18" charset="2"/>
                  </a:rPr>
                  <a:t>This argument doesn’t extend immediately to </a:t>
                </a:r>
                <a14:m>
                  <m:oMath xmlns:m="http://schemas.openxmlformats.org/officeDocument/2006/math">
                    <m:r>
                      <a:rPr lang="en-US" sz="2400" i="1" dirty="0" smtClean="0">
                        <a:latin typeface="Cambria Math"/>
                        <a:sym typeface="Symbol" pitchFamily="18" charset="2"/>
                      </a:rPr>
                      <m:t>𝑘</m:t>
                    </m:r>
                  </m:oMath>
                </a14:m>
                <a:r>
                  <a:rPr lang="en-US" sz="2400" dirty="0" smtClean="0">
                    <a:sym typeface="Symbol" pitchFamily="18" charset="2"/>
                  </a:rPr>
                  <a:t>-agreement:</a:t>
                </a:r>
              </a:p>
              <a:p>
                <a:pPr lvl="1" eaLnBrk="1" hangingPunct="1">
                  <a:lnSpc>
                    <a:spcPct val="90000"/>
                  </a:lnSpc>
                </a:pPr>
                <a:r>
                  <a:rPr lang="en-US" sz="2000" dirty="0" smtClean="0">
                    <a:sym typeface="Symbol" pitchFamily="18" charset="2"/>
                  </a:rPr>
                  <a:t>Can’t assume a unique value in each execution.</a:t>
                </a:r>
              </a:p>
              <a:p>
                <a:pPr lvl="1" eaLnBrk="1" hangingPunct="1">
                  <a:lnSpc>
                    <a:spcPct val="90000"/>
                  </a:lnSpc>
                </a:pPr>
                <a:r>
                  <a:rPr lang="en-US" sz="2000" dirty="0" smtClean="0">
                    <a:sym typeface="Symbol" pitchFamily="18" charset="2"/>
                  </a:rPr>
                  <a:t>Example:  For </a:t>
                </a:r>
                <a14:m>
                  <m:oMath xmlns:m="http://schemas.openxmlformats.org/officeDocument/2006/math">
                    <m:r>
                      <a:rPr lang="en-US" sz="2000" i="1" dirty="0" smtClean="0">
                        <a:latin typeface="Cambria Math"/>
                        <a:sym typeface="Symbol" pitchFamily="18" charset="2"/>
                      </a:rPr>
                      <m:t>2</m:t>
                    </m:r>
                  </m:oMath>
                </a14:m>
                <a:r>
                  <a:rPr lang="en-US" sz="2000" dirty="0" smtClean="0">
                    <a:sym typeface="Symbol" pitchFamily="18" charset="2"/>
                  </a:rPr>
                  <a:t>-agreement, could have </a:t>
                </a:r>
                <a14:m>
                  <m:oMath xmlns:m="http://schemas.openxmlformats.org/officeDocument/2006/math">
                    <m:r>
                      <a:rPr lang="en-US" sz="2000" i="1" dirty="0" smtClean="0">
                        <a:latin typeface="Cambria Math"/>
                        <a:sym typeface="Symbol" pitchFamily="18" charset="2"/>
                      </a:rPr>
                      <m:t>3</m:t>
                    </m:r>
                  </m:oMath>
                </a14:m>
                <a:r>
                  <a:rPr lang="en-US" sz="2000" dirty="0" smtClean="0">
                    <a:sym typeface="Symbol" pitchFamily="18" charset="2"/>
                  </a:rPr>
                  <a:t> different values in </a:t>
                </a:r>
                <a14:m>
                  <m:oMath xmlns:m="http://schemas.openxmlformats.org/officeDocument/2006/math">
                    <m:r>
                      <a:rPr lang="en-US" sz="2000" i="1" dirty="0" smtClean="0">
                        <a:latin typeface="Cambria Math"/>
                        <a:sym typeface="Symbol" pitchFamily="18" charset="2"/>
                      </a:rPr>
                      <m:t>2</m:t>
                    </m:r>
                  </m:oMath>
                </a14:m>
                <a:r>
                  <a:rPr lang="en-US" sz="2000" dirty="0" smtClean="0">
                    <a:sym typeface="Symbol" pitchFamily="18" charset="2"/>
                  </a:rPr>
                  <a:t> consecutive executions without violating agreement.</a:t>
                </a:r>
              </a:p>
              <a:p>
                <a:pPr eaLnBrk="1" hangingPunct="1">
                  <a:lnSpc>
                    <a:spcPct val="90000"/>
                  </a:lnSpc>
                </a:pPr>
                <a:r>
                  <a:rPr lang="en-US" sz="2400" dirty="0" smtClean="0">
                    <a:sym typeface="Symbol" pitchFamily="18" charset="2"/>
                  </a:rPr>
                  <a:t>Instead, use a </a:t>
                </a:r>
                <a14:m>
                  <m:oMath xmlns:m="http://schemas.openxmlformats.org/officeDocument/2006/math">
                    <m:r>
                      <a:rPr lang="en-US" sz="2400" i="1" dirty="0" smtClean="0">
                        <a:solidFill>
                          <a:srgbClr val="990033"/>
                        </a:solidFill>
                        <a:latin typeface="Cambria Math"/>
                        <a:sym typeface="Symbol" pitchFamily="18" charset="2"/>
                      </a:rPr>
                      <m:t>𝑘</m:t>
                    </m:r>
                  </m:oMath>
                </a14:m>
                <a:r>
                  <a:rPr lang="en-US" sz="2400" dirty="0" smtClean="0">
                    <a:solidFill>
                      <a:srgbClr val="990033"/>
                    </a:solidFill>
                    <a:sym typeface="Symbol" pitchFamily="18" charset="2"/>
                  </a:rPr>
                  <a:t>-dimensional generalized chain.</a:t>
                </a:r>
              </a:p>
            </p:txBody>
          </p:sp>
        </mc:Choice>
        <mc:Fallback xmlns="">
          <p:sp>
            <p:nvSpPr>
              <p:cNvPr id="12291" name="Rectangle 3"/>
              <p:cNvSpPr>
                <a:spLocks noGrp="1" noRot="1" noChangeAspect="1" noMove="1" noResize="1" noEditPoints="1" noAdjustHandles="1" noChangeArrowheads="1" noChangeShapeType="1" noTextEdit="1"/>
              </p:cNvSpPr>
              <p:nvPr>
                <p:ph type="body" idx="1"/>
              </p:nvPr>
            </p:nvSpPr>
            <p:spPr>
              <a:xfrm>
                <a:off x="457200" y="1143000"/>
                <a:ext cx="8382000" cy="5410200"/>
              </a:xfrm>
              <a:blipFill rotWithShape="1">
                <a:blip r:embed="rId3"/>
                <a:stretch>
                  <a:fillRect l="-945" t="-1578" r="-218"/>
                </a:stretch>
              </a:blipFill>
            </p:spPr>
            <p:txBody>
              <a:bodyPr/>
              <a:lstStyle/>
              <a:p>
                <a:r>
                  <a:rPr lang="en-US">
                    <a:noFill/>
                  </a:rPr>
                  <a:t> </a:t>
                </a:r>
              </a:p>
            </p:txBody>
          </p:sp>
        </mc:Fallback>
      </mc:AlternateContent>
    </p:spTree>
    <p:extLst>
      <p:ext uri="{BB962C8B-B14F-4D97-AF65-F5344CB8AC3E}">
        <p14:creationId xmlns:p14="http://schemas.microsoft.com/office/powerpoint/2010/main" val="1350797119"/>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29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9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9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Lower bound</a:t>
            </a:r>
          </a:p>
        </p:txBody>
      </p:sp>
      <mc:AlternateContent xmlns:mc="http://schemas.openxmlformats.org/markup-compatibility/2006" xmlns:a14="http://schemas.microsoft.com/office/drawing/2010/main">
        <mc:Choice Requires="a14">
          <p:sp>
            <p:nvSpPr>
              <p:cNvPr id="14339" name="Rectangle 3"/>
              <p:cNvSpPr>
                <a:spLocks noGrp="1" noChangeArrowheads="1"/>
              </p:cNvSpPr>
              <p:nvPr>
                <p:ph type="body" idx="1"/>
              </p:nvPr>
            </p:nvSpPr>
            <p:spPr>
              <a:xfrm>
                <a:off x="304800" y="1295400"/>
                <a:ext cx="8610600" cy="2438400"/>
              </a:xfrm>
            </p:spPr>
            <p:txBody>
              <a:bodyPr/>
              <a:lstStyle/>
              <a:p>
                <a:pPr eaLnBrk="1" hangingPunct="1">
                  <a:lnSpc>
                    <a:spcPct val="90000"/>
                  </a:lnSpc>
                </a:pPr>
                <a:r>
                  <a:rPr lang="en-US" sz="2400" dirty="0" smtClean="0"/>
                  <a:t>Assume, for contradiction:</a:t>
                </a:r>
              </a:p>
              <a:p>
                <a:pPr lvl="1" eaLnBrk="1" hangingPunct="1">
                  <a:lnSpc>
                    <a:spcPct val="90000"/>
                  </a:lnSpc>
                </a:pPr>
                <a:r>
                  <a:rPr lang="en-US" sz="2000" dirty="0" smtClean="0"/>
                  <a:t>An </a:t>
                </a:r>
                <a14:m>
                  <m:oMath xmlns:m="http://schemas.openxmlformats.org/officeDocument/2006/math">
                    <m:r>
                      <a:rPr lang="en-US" sz="2000" i="1" dirty="0" smtClean="0">
                        <a:latin typeface="Cambria Math"/>
                      </a:rPr>
                      <m:t>𝑛</m:t>
                    </m:r>
                  </m:oMath>
                </a14:m>
                <a:r>
                  <a:rPr lang="en-US" sz="2000" dirty="0" smtClean="0"/>
                  <a:t>-process </a:t>
                </a:r>
                <a14:m>
                  <m:oMath xmlns:m="http://schemas.openxmlformats.org/officeDocument/2006/math">
                    <m:r>
                      <a:rPr lang="en-US" sz="2000" i="1" dirty="0" smtClean="0">
                        <a:latin typeface="Cambria Math"/>
                      </a:rPr>
                      <m:t>𝑘</m:t>
                    </m:r>
                  </m:oMath>
                </a14:m>
                <a:r>
                  <a:rPr lang="en-US" sz="2000" dirty="0" smtClean="0"/>
                  <a:t>-agreement algorithm tolerating</a:t>
                </a:r>
                <a:r>
                  <a:rPr lang="en-US" sz="2000" dirty="0" smtClean="0">
                    <a:sym typeface="Symbol" pitchFamily="18" charset="2"/>
                  </a:rPr>
                  <a:t> </a:t>
                </a:r>
                <a14:m>
                  <m:oMath xmlns:m="http://schemas.openxmlformats.org/officeDocument/2006/math">
                    <m:r>
                      <a:rPr lang="en-US" sz="2000" i="1" dirty="0" smtClean="0">
                        <a:latin typeface="Cambria Math"/>
                        <a:sym typeface="Symbol" pitchFamily="18" charset="2"/>
                      </a:rPr>
                      <m:t>𝑓</m:t>
                    </m:r>
                  </m:oMath>
                </a14:m>
                <a:r>
                  <a:rPr lang="en-US" sz="2000" dirty="0" smtClean="0">
                    <a:sym typeface="Symbol" pitchFamily="18" charset="2"/>
                  </a:rPr>
                  <a:t> failures.</a:t>
                </a:r>
              </a:p>
              <a:p>
                <a:pPr lvl="1" eaLnBrk="1" hangingPunct="1">
                  <a:lnSpc>
                    <a:spcPct val="90000"/>
                  </a:lnSpc>
                </a:pPr>
                <a14:m>
                  <m:oMath xmlns:m="http://schemas.openxmlformats.org/officeDocument/2006/math">
                    <m:r>
                      <a:rPr lang="en-US" sz="2000" i="1" dirty="0" smtClean="0">
                        <a:latin typeface="Cambria Math"/>
                        <a:sym typeface="Symbol" pitchFamily="18" charset="2"/>
                      </a:rPr>
                      <m:t>𝑛</m:t>
                    </m:r>
                    <m:r>
                      <a:rPr lang="en-US" sz="2000" i="1" dirty="0" smtClean="0">
                        <a:latin typeface="Cambria Math"/>
                        <a:sym typeface="Symbol" pitchFamily="18" charset="2"/>
                      </a:rPr>
                      <m:t>  </m:t>
                    </m:r>
                    <m:r>
                      <a:rPr lang="en-US" sz="2000" i="1" dirty="0" smtClean="0">
                        <a:latin typeface="Cambria Math"/>
                        <a:sym typeface="Symbol" pitchFamily="18" charset="2"/>
                      </a:rPr>
                      <m:t>𝑓</m:t>
                    </m:r>
                    <m:r>
                      <a:rPr lang="en-US" sz="2000" i="1" dirty="0" smtClean="0">
                        <a:latin typeface="Cambria Math"/>
                        <a:sym typeface="Symbol" pitchFamily="18" charset="2"/>
                      </a:rPr>
                      <m:t>+</m:t>
                    </m:r>
                    <m:r>
                      <a:rPr lang="en-US" sz="2000" i="1" dirty="0" smtClean="0">
                        <a:latin typeface="Cambria Math"/>
                        <a:sym typeface="Symbol" pitchFamily="18" charset="2"/>
                      </a:rPr>
                      <m:t>𝑘</m:t>
                    </m:r>
                    <m:r>
                      <a:rPr lang="en-US" sz="2000" i="1" dirty="0" smtClean="0">
                        <a:latin typeface="Cambria Math"/>
                        <a:sym typeface="Symbol" pitchFamily="18" charset="2"/>
                      </a:rPr>
                      <m:t>+1 </m:t>
                    </m:r>
                  </m:oMath>
                </a14:m>
                <a:r>
                  <a:rPr lang="en-US" sz="2000" dirty="0" smtClean="0">
                    <a:sym typeface="Symbol" pitchFamily="18" charset="2"/>
                  </a:rPr>
                  <a:t>(so each execution we consider has </a:t>
                </a:r>
                <a14:m>
                  <m:oMath xmlns:m="http://schemas.openxmlformats.org/officeDocument/2006/math">
                    <m:r>
                      <a:rPr lang="en-US" sz="2000" b="0" i="1" dirty="0" smtClean="0">
                        <a:latin typeface="Cambria Math"/>
                        <a:sym typeface="Symbol" pitchFamily="18" charset="2"/>
                      </a:rPr>
                      <m:t>≥</m:t>
                    </m:r>
                    <m:r>
                      <a:rPr lang="en-US" sz="2000" i="1" dirty="0" smtClean="0">
                        <a:latin typeface="Cambria Math"/>
                        <a:sym typeface="Symbol" pitchFamily="18" charset="2"/>
                      </a:rPr>
                      <m:t>𝑘</m:t>
                    </m:r>
                    <m:r>
                      <a:rPr lang="en-US" sz="2000" i="1" dirty="0" smtClean="0">
                        <a:latin typeface="Cambria Math"/>
                        <a:sym typeface="Symbol" pitchFamily="18" charset="2"/>
                      </a:rPr>
                      <m:t>+1 </m:t>
                    </m:r>
                  </m:oMath>
                </a14:m>
                <a:r>
                  <a:rPr lang="en-US" sz="2000" dirty="0" err="1" smtClean="0">
                    <a:sym typeface="Symbol" pitchFamily="18" charset="2"/>
                  </a:rPr>
                  <a:t>nonfaulty</a:t>
                </a:r>
                <a:r>
                  <a:rPr lang="en-US" sz="2000" dirty="0" smtClean="0">
                    <a:sym typeface="Symbol" pitchFamily="18" charset="2"/>
                  </a:rPr>
                  <a:t> processes) </a:t>
                </a:r>
              </a:p>
              <a:p>
                <a:pPr lvl="1" eaLnBrk="1" hangingPunct="1">
                  <a:lnSpc>
                    <a:spcPct val="90000"/>
                  </a:lnSpc>
                </a:pPr>
                <a:r>
                  <a:rPr lang="en-US" sz="2000" dirty="0" smtClean="0">
                    <a:sym typeface="Symbol" pitchFamily="18" charset="2"/>
                  </a:rPr>
                  <a:t>All-to-all communication at all rounds.</a:t>
                </a:r>
              </a:p>
              <a:p>
                <a:pPr lvl="1" eaLnBrk="1" hangingPunct="1">
                  <a:lnSpc>
                    <a:spcPct val="90000"/>
                  </a:lnSpc>
                </a:pPr>
                <a14:m>
                  <m:oMath xmlns:m="http://schemas.openxmlformats.org/officeDocument/2006/math">
                    <m:r>
                      <a:rPr lang="en-US" sz="2000" i="1" dirty="0" smtClean="0">
                        <a:latin typeface="Cambria Math"/>
                        <a:sym typeface="Symbol" pitchFamily="18" charset="2"/>
                      </a:rPr>
                      <m:t>𝑉</m:t>
                    </m:r>
                    <m:r>
                      <a:rPr lang="en-US" sz="2000" i="1" dirty="0" smtClean="0">
                        <a:latin typeface="Cambria Math"/>
                        <a:sym typeface="Symbol" pitchFamily="18" charset="2"/>
                      </a:rPr>
                      <m:t> = {0,1,…,</m:t>
                    </m:r>
                    <m:r>
                      <a:rPr lang="en-US" sz="2000" i="1" dirty="0" smtClean="0">
                        <a:latin typeface="Cambria Math"/>
                        <a:sym typeface="Symbol" pitchFamily="18" charset="2"/>
                      </a:rPr>
                      <m:t>𝑘</m:t>
                    </m:r>
                    <m:r>
                      <a:rPr lang="en-US" sz="2000" i="1" dirty="0" smtClean="0">
                        <a:latin typeface="Cambria Math"/>
                        <a:sym typeface="Symbol" pitchFamily="18" charset="2"/>
                      </a:rPr>
                      <m:t>},  </m:t>
                    </m:r>
                    <m:r>
                      <a:rPr lang="en-US" sz="2000" i="1" dirty="0" smtClean="0">
                        <a:latin typeface="Cambria Math"/>
                        <a:sym typeface="Symbol" pitchFamily="18" charset="2"/>
                      </a:rPr>
                      <m:t>𝑘</m:t>
                    </m:r>
                    <m:r>
                      <a:rPr lang="en-US" sz="2000" i="1" dirty="0" smtClean="0">
                        <a:latin typeface="Cambria Math"/>
                        <a:sym typeface="Symbol" pitchFamily="18" charset="2"/>
                      </a:rPr>
                      <m:t>+1 </m:t>
                    </m:r>
                  </m:oMath>
                </a14:m>
                <a:r>
                  <a:rPr lang="en-US" sz="2000" dirty="0" smtClean="0">
                    <a:sym typeface="Symbol" pitchFamily="18" charset="2"/>
                  </a:rPr>
                  <a:t>values.</a:t>
                </a:r>
                <a:endParaRPr lang="en-US" sz="2000" dirty="0" smtClean="0"/>
              </a:p>
              <a:p>
                <a:pPr lvl="1" eaLnBrk="1" hangingPunct="1">
                  <a:lnSpc>
                    <a:spcPct val="90000"/>
                  </a:lnSpc>
                </a:pPr>
                <a:r>
                  <a:rPr lang="en-US" sz="2000" dirty="0" smtClean="0">
                    <a:sym typeface="Symbol" pitchFamily="18" charset="2"/>
                  </a:rPr>
                  <a:t>All processes decide just after round </a:t>
                </a:r>
                <a14:m>
                  <m:oMath xmlns:m="http://schemas.openxmlformats.org/officeDocument/2006/math">
                    <m:r>
                      <a:rPr lang="en-US" sz="2000" i="1" dirty="0" smtClean="0">
                        <a:latin typeface="Cambria Math"/>
                        <a:sym typeface="Symbol" pitchFamily="18" charset="2"/>
                      </a:rPr>
                      <m:t>𝑟</m:t>
                    </m:r>
                  </m:oMath>
                </a14:m>
                <a:r>
                  <a:rPr lang="en-US" sz="2000" dirty="0" smtClean="0">
                    <a:sym typeface="Symbol" pitchFamily="18" charset="2"/>
                  </a:rPr>
                  <a:t>, where </a:t>
                </a:r>
                <a14:m>
                  <m:oMath xmlns:m="http://schemas.openxmlformats.org/officeDocument/2006/math">
                    <m:r>
                      <a:rPr lang="en-US" sz="2000" i="1" dirty="0" smtClean="0">
                        <a:latin typeface="Cambria Math"/>
                        <a:sym typeface="Symbol" pitchFamily="18" charset="2"/>
                      </a:rPr>
                      <m:t>𝑟</m:t>
                    </m:r>
                    <m:r>
                      <a:rPr lang="en-US" sz="2000" i="1" dirty="0" smtClean="0">
                        <a:latin typeface="Cambria Math"/>
                        <a:sym typeface="Symbol" pitchFamily="18" charset="2"/>
                      </a:rPr>
                      <m:t>  </m:t>
                    </m:r>
                    <m:r>
                      <a:rPr lang="en-US" sz="2000" i="1" dirty="0" smtClean="0">
                        <a:latin typeface="Cambria Math"/>
                        <a:sym typeface="Symbol" pitchFamily="18" charset="2"/>
                      </a:rPr>
                      <m:t>𝑓</m:t>
                    </m:r>
                    <m:r>
                      <a:rPr lang="en-US" sz="2000" i="1" dirty="0" smtClean="0">
                        <a:latin typeface="Cambria Math"/>
                        <a:sym typeface="Symbol" pitchFamily="18" charset="2"/>
                      </a:rPr>
                      <m:t>/</m:t>
                    </m:r>
                    <m:r>
                      <a:rPr lang="en-US" sz="2000" i="1" dirty="0" smtClean="0">
                        <a:latin typeface="Cambria Math"/>
                        <a:sym typeface="Symbol" pitchFamily="18" charset="2"/>
                      </a:rPr>
                      <m:t>𝑘</m:t>
                    </m:r>
                    <m:r>
                      <a:rPr lang="en-US" sz="2000" i="1" dirty="0" smtClean="0">
                        <a:latin typeface="Cambria Math"/>
                        <a:sym typeface="Symbol" pitchFamily="18" charset="2"/>
                      </a:rPr>
                      <m:t>.</m:t>
                    </m:r>
                  </m:oMath>
                </a14:m>
                <a:endParaRPr lang="en-US" sz="2000" dirty="0" smtClean="0">
                  <a:sym typeface="Symbol" pitchFamily="18" charset="2"/>
                </a:endParaRPr>
              </a:p>
            </p:txBody>
          </p:sp>
        </mc:Choice>
        <mc:Fallback xmlns="">
          <p:sp>
            <p:nvSpPr>
              <p:cNvPr id="14339" name="Rectangle 3"/>
              <p:cNvSpPr>
                <a:spLocks noGrp="1" noRot="1" noChangeAspect="1" noMove="1" noResize="1" noEditPoints="1" noAdjustHandles="1" noChangeArrowheads="1" noChangeShapeType="1" noTextEdit="1"/>
              </p:cNvSpPr>
              <p:nvPr>
                <p:ph type="body" idx="1"/>
              </p:nvPr>
            </p:nvSpPr>
            <p:spPr>
              <a:xfrm>
                <a:off x="304800" y="1295400"/>
                <a:ext cx="8610600" cy="2438400"/>
              </a:xfrm>
              <a:blipFill rotWithShape="1">
                <a:blip r:embed="rId2"/>
                <a:stretch>
                  <a:fillRect l="-920" t="-3500" b="-2750"/>
                </a:stretch>
              </a:blipFill>
            </p:spPr>
            <p:txBody>
              <a:bodyPr/>
              <a:lstStyle/>
              <a:p>
                <a:r>
                  <a:rPr lang="en-US">
                    <a:noFill/>
                  </a:rPr>
                  <a:t> </a:t>
                </a:r>
              </a:p>
            </p:txBody>
          </p:sp>
        </mc:Fallback>
      </mc:AlternateContent>
      <p:grpSp>
        <p:nvGrpSpPr>
          <p:cNvPr id="14353" name="Group 17"/>
          <p:cNvGrpSpPr>
            <a:grpSpLocks noChangeAspect="1"/>
          </p:cNvGrpSpPr>
          <p:nvPr/>
        </p:nvGrpSpPr>
        <p:grpSpPr bwMode="auto">
          <a:xfrm>
            <a:off x="5943600" y="3962400"/>
            <a:ext cx="2852738" cy="2451100"/>
            <a:chOff x="2880" y="1824"/>
            <a:chExt cx="2682" cy="2304"/>
          </a:xfrm>
        </p:grpSpPr>
        <p:grpSp>
          <p:nvGrpSpPr>
            <p:cNvPr id="12294" name="Group 10"/>
            <p:cNvGrpSpPr>
              <a:grpSpLocks noChangeAspect="1"/>
            </p:cNvGrpSpPr>
            <p:nvPr/>
          </p:nvGrpSpPr>
          <p:grpSpPr bwMode="auto">
            <a:xfrm>
              <a:off x="2880" y="3552"/>
              <a:ext cx="2682" cy="576"/>
              <a:chOff x="2880" y="3552"/>
              <a:chExt cx="2682" cy="576"/>
            </a:xfrm>
          </p:grpSpPr>
          <p:sp>
            <p:nvSpPr>
              <p:cNvPr id="12303" name="AutoShape 4"/>
              <p:cNvSpPr>
                <a:spLocks noChangeAspect="1" noChangeArrowheads="1"/>
              </p:cNvSpPr>
              <p:nvPr/>
            </p:nvSpPr>
            <p:spPr bwMode="auto">
              <a:xfrm>
                <a:off x="3552" y="3552"/>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4" name="AutoShape 7"/>
              <p:cNvSpPr>
                <a:spLocks noChangeAspect="1" noChangeArrowheads="1"/>
              </p:cNvSpPr>
              <p:nvPr/>
            </p:nvSpPr>
            <p:spPr bwMode="auto">
              <a:xfrm>
                <a:off x="2880" y="3552"/>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5" name="AutoShape 8"/>
              <p:cNvSpPr>
                <a:spLocks noChangeAspect="1" noChangeArrowheads="1"/>
              </p:cNvSpPr>
              <p:nvPr/>
            </p:nvSpPr>
            <p:spPr bwMode="auto">
              <a:xfrm>
                <a:off x="4224" y="3552"/>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6" name="AutoShape 9"/>
              <p:cNvSpPr>
                <a:spLocks noChangeAspect="1" noChangeArrowheads="1"/>
              </p:cNvSpPr>
              <p:nvPr/>
            </p:nvSpPr>
            <p:spPr bwMode="auto">
              <a:xfrm>
                <a:off x="4896" y="3552"/>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295" name="Group 12"/>
            <p:cNvGrpSpPr>
              <a:grpSpLocks noChangeAspect="1"/>
            </p:cNvGrpSpPr>
            <p:nvPr/>
          </p:nvGrpSpPr>
          <p:grpSpPr bwMode="auto">
            <a:xfrm>
              <a:off x="3216" y="2976"/>
              <a:ext cx="2010" cy="576"/>
              <a:chOff x="3216" y="2976"/>
              <a:chExt cx="2010" cy="576"/>
            </a:xfrm>
          </p:grpSpPr>
          <p:sp>
            <p:nvSpPr>
              <p:cNvPr id="12300" name="AutoShape 5"/>
              <p:cNvSpPr>
                <a:spLocks noChangeAspect="1" noChangeArrowheads="1"/>
              </p:cNvSpPr>
              <p:nvPr/>
            </p:nvSpPr>
            <p:spPr bwMode="auto">
              <a:xfrm>
                <a:off x="3888" y="2976"/>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1" name="AutoShape 6"/>
              <p:cNvSpPr>
                <a:spLocks noChangeAspect="1" noChangeArrowheads="1"/>
              </p:cNvSpPr>
              <p:nvPr/>
            </p:nvSpPr>
            <p:spPr bwMode="auto">
              <a:xfrm>
                <a:off x="3216" y="2976"/>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2" name="AutoShape 11"/>
              <p:cNvSpPr>
                <a:spLocks noChangeAspect="1" noChangeArrowheads="1"/>
              </p:cNvSpPr>
              <p:nvPr/>
            </p:nvSpPr>
            <p:spPr bwMode="auto">
              <a:xfrm>
                <a:off x="4560" y="2976"/>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296" name="Group 16"/>
            <p:cNvGrpSpPr>
              <a:grpSpLocks noChangeAspect="1"/>
            </p:cNvGrpSpPr>
            <p:nvPr/>
          </p:nvGrpSpPr>
          <p:grpSpPr bwMode="auto">
            <a:xfrm>
              <a:off x="3552" y="1824"/>
              <a:ext cx="1338" cy="1152"/>
              <a:chOff x="3552" y="1824"/>
              <a:chExt cx="1338" cy="1152"/>
            </a:xfrm>
          </p:grpSpPr>
          <p:sp>
            <p:nvSpPr>
              <p:cNvPr id="12297" name="AutoShape 13"/>
              <p:cNvSpPr>
                <a:spLocks noChangeAspect="1" noChangeArrowheads="1"/>
              </p:cNvSpPr>
              <p:nvPr/>
            </p:nvSpPr>
            <p:spPr bwMode="auto">
              <a:xfrm>
                <a:off x="3552" y="2400"/>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AutoShape 14"/>
              <p:cNvSpPr>
                <a:spLocks noChangeAspect="1" noChangeArrowheads="1"/>
              </p:cNvSpPr>
              <p:nvPr/>
            </p:nvSpPr>
            <p:spPr bwMode="auto">
              <a:xfrm>
                <a:off x="3888" y="1824"/>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AutoShape 15"/>
              <p:cNvSpPr>
                <a:spLocks noChangeAspect="1" noChangeArrowheads="1"/>
              </p:cNvSpPr>
              <p:nvPr/>
            </p:nvSpPr>
            <p:spPr bwMode="auto">
              <a:xfrm>
                <a:off x="4224" y="2400"/>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mc:AlternateContent xmlns:mc="http://schemas.openxmlformats.org/markup-compatibility/2006" xmlns:a14="http://schemas.microsoft.com/office/drawing/2010/main">
        <mc:Choice Requires="a14">
          <p:sp>
            <p:nvSpPr>
              <p:cNvPr id="14354" name="Rectangle 18"/>
              <p:cNvSpPr>
                <a:spLocks noChangeArrowheads="1"/>
              </p:cNvSpPr>
              <p:nvPr/>
            </p:nvSpPr>
            <p:spPr bwMode="auto">
              <a:xfrm>
                <a:off x="457200" y="3810000"/>
                <a:ext cx="5943600" cy="25908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p>
                <a:pPr marL="342900" indent="-342900">
                  <a:lnSpc>
                    <a:spcPct val="90000"/>
                  </a:lnSpc>
                  <a:spcBef>
                    <a:spcPct val="20000"/>
                  </a:spcBef>
                  <a:buFontTx/>
                  <a:buChar char="•"/>
                </a:pPr>
                <a:r>
                  <a:rPr lang="en-US" sz="2400" dirty="0">
                    <a:sym typeface="Symbol" pitchFamily="18" charset="2"/>
                  </a:rPr>
                  <a:t>Get </a:t>
                </a:r>
                <a:r>
                  <a:rPr lang="en-US" sz="2400" dirty="0" smtClean="0">
                    <a:sym typeface="Symbol" pitchFamily="18" charset="2"/>
                  </a:rPr>
                  <a:t>a contradiction </a:t>
                </a:r>
                <a:r>
                  <a:rPr lang="en-US" sz="2400" dirty="0">
                    <a:sym typeface="Symbol" pitchFamily="18" charset="2"/>
                  </a:rPr>
                  <a:t>by </a:t>
                </a:r>
                <a:r>
                  <a:rPr lang="en-US" sz="2400" dirty="0" smtClean="0">
                    <a:sym typeface="Symbol" pitchFamily="18" charset="2"/>
                  </a:rPr>
                  <a:t>finding an </a:t>
                </a:r>
                <a:r>
                  <a:rPr lang="en-US" sz="2400" dirty="0">
                    <a:sym typeface="Symbol" pitchFamily="18" charset="2"/>
                  </a:rPr>
                  <a:t>execution with </a:t>
                </a:r>
                <a14:m>
                  <m:oMath xmlns:m="http://schemas.openxmlformats.org/officeDocument/2006/math">
                    <m:r>
                      <a:rPr lang="en-US" sz="2400" i="1" dirty="0" smtClean="0">
                        <a:latin typeface="Cambria Math"/>
                        <a:sym typeface="Symbol" pitchFamily="18" charset="2"/>
                      </a:rPr>
                      <m:t>𝑘</m:t>
                    </m:r>
                    <m:r>
                      <a:rPr lang="en-US" sz="2400" i="1" dirty="0" smtClean="0">
                        <a:latin typeface="Cambria Math"/>
                        <a:sym typeface="Symbol" pitchFamily="18" charset="2"/>
                      </a:rPr>
                      <m:t> + 1 </m:t>
                    </m:r>
                  </m:oMath>
                </a14:m>
                <a:r>
                  <a:rPr lang="en-US" sz="2400" dirty="0">
                    <a:sym typeface="Symbol" pitchFamily="18" charset="2"/>
                  </a:rPr>
                  <a:t>different decision values.</a:t>
                </a:r>
              </a:p>
              <a:p>
                <a:pPr marL="342900" indent="-342900">
                  <a:lnSpc>
                    <a:spcPct val="90000"/>
                  </a:lnSpc>
                  <a:spcBef>
                    <a:spcPct val="20000"/>
                  </a:spcBef>
                  <a:buFontTx/>
                  <a:buChar char="•"/>
                </a:pPr>
                <a:r>
                  <a:rPr lang="en-US" sz="2400" dirty="0" smtClean="0">
                    <a:sym typeface="Symbol" pitchFamily="18" charset="2"/>
                  </a:rPr>
                  <a:t>Use a </a:t>
                </a:r>
                <a14:m>
                  <m:oMath xmlns:m="http://schemas.openxmlformats.org/officeDocument/2006/math">
                    <m:r>
                      <a:rPr lang="en-US" sz="2400" i="1" dirty="0" smtClean="0">
                        <a:latin typeface="Cambria Math"/>
                        <a:sym typeface="Symbol" pitchFamily="18" charset="2"/>
                      </a:rPr>
                      <m:t>𝑘</m:t>
                    </m:r>
                  </m:oMath>
                </a14:m>
                <a:r>
                  <a:rPr lang="en-US" sz="2400" dirty="0">
                    <a:sym typeface="Symbol" pitchFamily="18" charset="2"/>
                  </a:rPr>
                  <a:t>-dimensional collection of executions rather than </a:t>
                </a:r>
                <a14:m>
                  <m:oMath xmlns:m="http://schemas.openxmlformats.org/officeDocument/2006/math">
                    <m:r>
                      <a:rPr lang="en-US" sz="2400" i="1" dirty="0" smtClean="0">
                        <a:latin typeface="Cambria Math"/>
                        <a:sym typeface="Symbol" pitchFamily="18" charset="2"/>
                      </a:rPr>
                      <m:t>1</m:t>
                    </m:r>
                  </m:oMath>
                </a14:m>
                <a:r>
                  <a:rPr lang="en-US" sz="2400" dirty="0">
                    <a:sym typeface="Symbol" pitchFamily="18" charset="2"/>
                  </a:rPr>
                  <a:t>-dimensional.</a:t>
                </a:r>
              </a:p>
              <a:p>
                <a:pPr marL="742950" lvl="1" indent="-285750">
                  <a:lnSpc>
                    <a:spcPct val="90000"/>
                  </a:lnSpc>
                  <a:spcBef>
                    <a:spcPct val="20000"/>
                  </a:spcBef>
                  <a:buFontTx/>
                  <a:buChar char="–"/>
                </a:pPr>
                <a14:m>
                  <m:oMath xmlns:m="http://schemas.openxmlformats.org/officeDocument/2006/math">
                    <m:r>
                      <a:rPr lang="en-US" sz="2000" i="1" dirty="0" smtClean="0">
                        <a:latin typeface="Cambria Math"/>
                        <a:sym typeface="Symbol" pitchFamily="18" charset="2"/>
                      </a:rPr>
                      <m:t>𝑘</m:t>
                    </m:r>
                    <m:r>
                      <a:rPr lang="en-US" sz="2000" i="1" dirty="0" smtClean="0">
                        <a:latin typeface="Cambria Math"/>
                        <a:sym typeface="Symbol" pitchFamily="18" charset="2"/>
                      </a:rPr>
                      <m:t> = 2</m:t>
                    </m:r>
                  </m:oMath>
                </a14:m>
                <a:r>
                  <a:rPr lang="en-US" sz="2000" dirty="0">
                    <a:sym typeface="Symbol" pitchFamily="18" charset="2"/>
                  </a:rPr>
                  <a:t>:  Triangle</a:t>
                </a:r>
                <a:endParaRPr lang="en-US" dirty="0"/>
              </a:p>
              <a:p>
                <a:pPr marL="742950" lvl="1" indent="-285750">
                  <a:spcBef>
                    <a:spcPct val="20000"/>
                  </a:spcBef>
                  <a:buFontTx/>
                  <a:buChar char="–"/>
                </a:pPr>
                <a14:m>
                  <m:oMath xmlns:m="http://schemas.openxmlformats.org/officeDocument/2006/math">
                    <m:r>
                      <a:rPr lang="en-US" sz="2000" i="1" dirty="0" smtClean="0">
                        <a:latin typeface="Cambria Math"/>
                      </a:rPr>
                      <m:t>𝑘</m:t>
                    </m:r>
                    <m:r>
                      <a:rPr lang="en-US" sz="2000" i="1" dirty="0" smtClean="0">
                        <a:latin typeface="Cambria Math"/>
                      </a:rPr>
                      <m:t> = 3</m:t>
                    </m:r>
                  </m:oMath>
                </a14:m>
                <a:r>
                  <a:rPr lang="en-US" sz="2000" dirty="0"/>
                  <a:t>:  Tetrahedron, etc.</a:t>
                </a:r>
                <a:endParaRPr lang="en-US" dirty="0"/>
              </a:p>
            </p:txBody>
          </p:sp>
        </mc:Choice>
        <mc:Fallback xmlns="">
          <p:sp>
            <p:nvSpPr>
              <p:cNvPr id="14354" name="Rectangle 18"/>
              <p:cNvSpPr>
                <a:spLocks noRot="1" noChangeAspect="1" noMove="1" noResize="1" noEditPoints="1" noAdjustHandles="1" noChangeArrowheads="1" noChangeShapeType="1" noTextEdit="1"/>
              </p:cNvSpPr>
              <p:nvPr/>
            </p:nvSpPr>
            <p:spPr bwMode="auto">
              <a:xfrm>
                <a:off x="457200" y="3810000"/>
                <a:ext cx="5943600" cy="2590800"/>
              </a:xfrm>
              <a:prstGeom prst="rect">
                <a:avLst/>
              </a:prstGeom>
              <a:blipFill rotWithShape="1">
                <a:blip r:embed="rId3"/>
                <a:stretch>
                  <a:fillRect l="-1538" t="-3529" r="-82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1103724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4354">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435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35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5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1143000"/>
          </a:xfrm>
        </p:spPr>
        <p:txBody>
          <a:bodyPr/>
          <a:lstStyle/>
          <a:p>
            <a:pPr eaLnBrk="1" hangingPunct="1"/>
            <a:r>
              <a:rPr lang="en-US" smtClean="0"/>
              <a:t>Labeling nodes with executions</a:t>
            </a:r>
          </a:p>
        </p:txBody>
      </p:sp>
      <mc:AlternateContent xmlns:mc="http://schemas.openxmlformats.org/markup-compatibility/2006" xmlns:a14="http://schemas.microsoft.com/office/drawing/2010/main">
        <mc:Choice Requires="a14">
          <p:sp>
            <p:nvSpPr>
              <p:cNvPr id="15363" name="Rectangle 3"/>
              <p:cNvSpPr>
                <a:spLocks noGrp="1" noChangeArrowheads="1"/>
              </p:cNvSpPr>
              <p:nvPr>
                <p:ph type="body" idx="1"/>
              </p:nvPr>
            </p:nvSpPr>
            <p:spPr>
              <a:xfrm>
                <a:off x="228600" y="1143000"/>
                <a:ext cx="4648200" cy="5486400"/>
              </a:xfrm>
            </p:spPr>
            <p:txBody>
              <a:bodyPr/>
              <a:lstStyle/>
              <a:p>
                <a:pPr eaLnBrk="1" hangingPunct="1">
                  <a:lnSpc>
                    <a:spcPct val="80000"/>
                  </a:lnSpc>
                </a:pPr>
                <a:r>
                  <a:rPr lang="en-US" sz="2000" dirty="0" smtClean="0">
                    <a:solidFill>
                      <a:srgbClr val="990033"/>
                    </a:solidFill>
                  </a:rPr>
                  <a:t>Bermuda Triangle (</a:t>
                </a:r>
                <a14:m>
                  <m:oMath xmlns:m="http://schemas.openxmlformats.org/officeDocument/2006/math">
                    <m:r>
                      <a:rPr lang="en-US" sz="2000" i="1" dirty="0" smtClean="0">
                        <a:solidFill>
                          <a:srgbClr val="990033"/>
                        </a:solidFill>
                        <a:latin typeface="Cambria Math"/>
                      </a:rPr>
                      <m:t>𝑘</m:t>
                    </m:r>
                    <m:r>
                      <a:rPr lang="en-US" sz="2000" i="1" dirty="0" smtClean="0">
                        <a:solidFill>
                          <a:srgbClr val="990033"/>
                        </a:solidFill>
                        <a:latin typeface="Cambria Math"/>
                      </a:rPr>
                      <m:t> = 2</m:t>
                    </m:r>
                  </m:oMath>
                </a14:m>
                <a:r>
                  <a:rPr lang="en-US" sz="2000" dirty="0" smtClean="0">
                    <a:solidFill>
                      <a:srgbClr val="990033"/>
                    </a:solidFill>
                  </a:rPr>
                  <a:t>):</a:t>
                </a:r>
                <a:r>
                  <a:rPr lang="en-US" sz="2000" dirty="0" smtClean="0"/>
                  <a:t>  Any algorithm must vanish somewhere in the interior.</a:t>
                </a:r>
              </a:p>
              <a:p>
                <a:pPr eaLnBrk="1" hangingPunct="1">
                  <a:lnSpc>
                    <a:spcPct val="80000"/>
                  </a:lnSpc>
                </a:pPr>
                <a:r>
                  <a:rPr lang="en-US" sz="2000" dirty="0" smtClean="0"/>
                  <a:t>Label nodes with executions:</a:t>
                </a:r>
              </a:p>
              <a:p>
                <a:pPr lvl="1" eaLnBrk="1" hangingPunct="1">
                  <a:lnSpc>
                    <a:spcPct val="80000"/>
                  </a:lnSpc>
                </a:pPr>
                <a:r>
                  <a:rPr lang="en-US" sz="1800" dirty="0" smtClean="0"/>
                  <a:t>Corner:  No failures, all have same initial value.</a:t>
                </a:r>
              </a:p>
              <a:p>
                <a:pPr lvl="1" eaLnBrk="1" hangingPunct="1">
                  <a:lnSpc>
                    <a:spcPct val="80000"/>
                  </a:lnSpc>
                </a:pPr>
                <a:r>
                  <a:rPr lang="en-US" sz="1800" dirty="0" smtClean="0"/>
                  <a:t>Boundary edge:  Initial values chosen from those of the two endpoints</a:t>
                </a:r>
              </a:p>
              <a:p>
                <a:pPr lvl="1" eaLnBrk="1" hangingPunct="1">
                  <a:lnSpc>
                    <a:spcPct val="80000"/>
                  </a:lnSpc>
                </a:pPr>
                <a:r>
                  <a:rPr lang="en-US" sz="1800" dirty="0" smtClean="0"/>
                  <a:t>For </a:t>
                </a:r>
                <a14:m>
                  <m:oMath xmlns:m="http://schemas.openxmlformats.org/officeDocument/2006/math">
                    <m:r>
                      <a:rPr lang="en-US" sz="1800" i="1" dirty="0" smtClean="0">
                        <a:latin typeface="Cambria Math"/>
                      </a:rPr>
                      <m:t>𝑘</m:t>
                    </m:r>
                    <m:r>
                      <a:rPr lang="en-US" sz="1800" i="1" dirty="0" smtClean="0">
                        <a:latin typeface="Cambria Math"/>
                      </a:rPr>
                      <m:t> &gt; 2</m:t>
                    </m:r>
                  </m:oMath>
                </a14:m>
                <a:r>
                  <a:rPr lang="en-US" sz="1800" dirty="0" smtClean="0"/>
                  <a:t>, generalize to boundary faces.</a:t>
                </a:r>
              </a:p>
              <a:p>
                <a:pPr lvl="1" eaLnBrk="1" hangingPunct="1">
                  <a:lnSpc>
                    <a:spcPct val="80000"/>
                  </a:lnSpc>
                </a:pPr>
                <a:r>
                  <a:rPr lang="en-US" sz="1800" dirty="0" smtClean="0"/>
                  <a:t>Interior:  Mixture of inputs</a:t>
                </a:r>
              </a:p>
              <a:p>
                <a:pPr eaLnBrk="1" hangingPunct="1">
                  <a:lnSpc>
                    <a:spcPct val="80000"/>
                  </a:lnSpc>
                </a:pPr>
                <a:r>
                  <a:rPr lang="en-US" sz="2000" dirty="0" smtClean="0"/>
                  <a:t>Label so executions “morph gradually” in all directions:  </a:t>
                </a:r>
              </a:p>
              <a:p>
                <a:pPr eaLnBrk="1" hangingPunct="1">
                  <a:lnSpc>
                    <a:spcPct val="80000"/>
                  </a:lnSpc>
                </a:pPr>
                <a:r>
                  <a:rPr lang="en-US" sz="2000" dirty="0" smtClean="0"/>
                  <a:t>Difference between two adjacent executions along an edge:</a:t>
                </a:r>
              </a:p>
              <a:p>
                <a:pPr lvl="1" eaLnBrk="1" hangingPunct="1">
                  <a:lnSpc>
                    <a:spcPct val="80000"/>
                  </a:lnSpc>
                </a:pPr>
                <a:r>
                  <a:rPr lang="en-US" sz="1800" dirty="0" smtClean="0"/>
                  <a:t>Remove or add one message, to a process that fails immediately.</a:t>
                </a:r>
              </a:p>
              <a:p>
                <a:pPr lvl="1" eaLnBrk="1" hangingPunct="1">
                  <a:lnSpc>
                    <a:spcPct val="80000"/>
                  </a:lnSpc>
                </a:pPr>
                <a:r>
                  <a:rPr lang="en-US" sz="1800" dirty="0" smtClean="0"/>
                  <a:t>Fail or recover a process.</a:t>
                </a:r>
              </a:p>
              <a:p>
                <a:pPr lvl="1" eaLnBrk="1" hangingPunct="1">
                  <a:lnSpc>
                    <a:spcPct val="80000"/>
                  </a:lnSpc>
                </a:pPr>
                <a:r>
                  <a:rPr lang="en-US" sz="1800" dirty="0" smtClean="0"/>
                  <a:t>Change initial value of failed process.</a:t>
                </a:r>
              </a:p>
            </p:txBody>
          </p:sp>
        </mc:Choice>
        <mc:Fallback xmlns="">
          <p:sp>
            <p:nvSpPr>
              <p:cNvPr id="15363" name="Rectangle 3"/>
              <p:cNvSpPr>
                <a:spLocks noGrp="1" noRot="1" noChangeAspect="1" noMove="1" noResize="1" noEditPoints="1" noAdjustHandles="1" noChangeArrowheads="1" noChangeShapeType="1" noTextEdit="1"/>
              </p:cNvSpPr>
              <p:nvPr>
                <p:ph type="body" idx="1"/>
              </p:nvPr>
            </p:nvSpPr>
            <p:spPr>
              <a:xfrm>
                <a:off x="228600" y="1143000"/>
                <a:ext cx="4648200" cy="5486400"/>
              </a:xfrm>
              <a:blipFill rotWithShape="1">
                <a:blip r:embed="rId3"/>
                <a:stretch>
                  <a:fillRect l="-1181" t="-1556"/>
                </a:stretch>
              </a:blipFill>
            </p:spPr>
            <p:txBody>
              <a:bodyPr/>
              <a:lstStyle/>
              <a:p>
                <a:r>
                  <a:rPr lang="en-US">
                    <a:noFill/>
                  </a:rPr>
                  <a:t> </a:t>
                </a:r>
              </a:p>
            </p:txBody>
          </p:sp>
        </mc:Fallback>
      </mc:AlternateContent>
      <p:grpSp>
        <p:nvGrpSpPr>
          <p:cNvPr id="13316" name="Group 21"/>
          <p:cNvGrpSpPr>
            <a:grpSpLocks/>
          </p:cNvGrpSpPr>
          <p:nvPr/>
        </p:nvGrpSpPr>
        <p:grpSpPr bwMode="auto">
          <a:xfrm>
            <a:off x="4495800" y="1905000"/>
            <a:ext cx="4648200" cy="4419600"/>
            <a:chOff x="2832" y="1200"/>
            <a:chExt cx="2928" cy="2784"/>
          </a:xfrm>
        </p:grpSpPr>
        <p:grpSp>
          <p:nvGrpSpPr>
            <p:cNvPr id="13322" name="Group 4"/>
            <p:cNvGrpSpPr>
              <a:grpSpLocks/>
            </p:cNvGrpSpPr>
            <p:nvPr/>
          </p:nvGrpSpPr>
          <p:grpSpPr bwMode="auto">
            <a:xfrm>
              <a:off x="2928" y="1440"/>
              <a:ext cx="2682" cy="2304"/>
              <a:chOff x="2880" y="1824"/>
              <a:chExt cx="2682" cy="2304"/>
            </a:xfrm>
          </p:grpSpPr>
          <p:grpSp>
            <p:nvGrpSpPr>
              <p:cNvPr id="13326" name="Group 5"/>
              <p:cNvGrpSpPr>
                <a:grpSpLocks/>
              </p:cNvGrpSpPr>
              <p:nvPr/>
            </p:nvGrpSpPr>
            <p:grpSpPr bwMode="auto">
              <a:xfrm>
                <a:off x="2880" y="3552"/>
                <a:ext cx="2682" cy="576"/>
                <a:chOff x="2880" y="3552"/>
                <a:chExt cx="2682" cy="576"/>
              </a:xfrm>
            </p:grpSpPr>
            <p:sp>
              <p:nvSpPr>
                <p:cNvPr id="13335" name="AutoShape 6"/>
                <p:cNvSpPr>
                  <a:spLocks noChangeArrowheads="1"/>
                </p:cNvSpPr>
                <p:nvPr/>
              </p:nvSpPr>
              <p:spPr bwMode="auto">
                <a:xfrm>
                  <a:off x="3552" y="3552"/>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6" name="AutoShape 7"/>
                <p:cNvSpPr>
                  <a:spLocks noChangeArrowheads="1"/>
                </p:cNvSpPr>
                <p:nvPr/>
              </p:nvSpPr>
              <p:spPr bwMode="auto">
                <a:xfrm>
                  <a:off x="2880" y="3552"/>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7" name="AutoShape 8"/>
                <p:cNvSpPr>
                  <a:spLocks noChangeArrowheads="1"/>
                </p:cNvSpPr>
                <p:nvPr/>
              </p:nvSpPr>
              <p:spPr bwMode="auto">
                <a:xfrm>
                  <a:off x="4224" y="3552"/>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8" name="AutoShape 9"/>
                <p:cNvSpPr>
                  <a:spLocks noChangeArrowheads="1"/>
                </p:cNvSpPr>
                <p:nvPr/>
              </p:nvSpPr>
              <p:spPr bwMode="auto">
                <a:xfrm>
                  <a:off x="4896" y="3552"/>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327" name="Group 10"/>
              <p:cNvGrpSpPr>
                <a:grpSpLocks/>
              </p:cNvGrpSpPr>
              <p:nvPr/>
            </p:nvGrpSpPr>
            <p:grpSpPr bwMode="auto">
              <a:xfrm>
                <a:off x="3216" y="2976"/>
                <a:ext cx="2010" cy="576"/>
                <a:chOff x="3216" y="2976"/>
                <a:chExt cx="2010" cy="576"/>
              </a:xfrm>
            </p:grpSpPr>
            <p:sp>
              <p:nvSpPr>
                <p:cNvPr id="13332" name="AutoShape 11"/>
                <p:cNvSpPr>
                  <a:spLocks noChangeArrowheads="1"/>
                </p:cNvSpPr>
                <p:nvPr/>
              </p:nvSpPr>
              <p:spPr bwMode="auto">
                <a:xfrm>
                  <a:off x="3888" y="2976"/>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3" name="AutoShape 12"/>
                <p:cNvSpPr>
                  <a:spLocks noChangeArrowheads="1"/>
                </p:cNvSpPr>
                <p:nvPr/>
              </p:nvSpPr>
              <p:spPr bwMode="auto">
                <a:xfrm>
                  <a:off x="3216" y="2976"/>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4" name="AutoShape 13"/>
                <p:cNvSpPr>
                  <a:spLocks noChangeArrowheads="1"/>
                </p:cNvSpPr>
                <p:nvPr/>
              </p:nvSpPr>
              <p:spPr bwMode="auto">
                <a:xfrm>
                  <a:off x="4560" y="2976"/>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328" name="Group 14"/>
              <p:cNvGrpSpPr>
                <a:grpSpLocks/>
              </p:cNvGrpSpPr>
              <p:nvPr/>
            </p:nvGrpSpPr>
            <p:grpSpPr bwMode="auto">
              <a:xfrm>
                <a:off x="3552" y="1824"/>
                <a:ext cx="1338" cy="1152"/>
                <a:chOff x="3552" y="1824"/>
                <a:chExt cx="1338" cy="1152"/>
              </a:xfrm>
            </p:grpSpPr>
            <p:sp>
              <p:nvSpPr>
                <p:cNvPr id="13329" name="AutoShape 15"/>
                <p:cNvSpPr>
                  <a:spLocks noChangeArrowheads="1"/>
                </p:cNvSpPr>
                <p:nvPr/>
              </p:nvSpPr>
              <p:spPr bwMode="auto">
                <a:xfrm>
                  <a:off x="3552" y="2400"/>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0" name="AutoShape 16"/>
                <p:cNvSpPr>
                  <a:spLocks noChangeArrowheads="1"/>
                </p:cNvSpPr>
                <p:nvPr/>
              </p:nvSpPr>
              <p:spPr bwMode="auto">
                <a:xfrm>
                  <a:off x="3888" y="1824"/>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1" name="AutoShape 17"/>
                <p:cNvSpPr>
                  <a:spLocks noChangeArrowheads="1"/>
                </p:cNvSpPr>
                <p:nvPr/>
              </p:nvSpPr>
              <p:spPr bwMode="auto">
                <a:xfrm>
                  <a:off x="4224" y="2400"/>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3323" name="Text Box 18"/>
            <p:cNvSpPr txBox="1">
              <a:spLocks noChangeArrowheads="1"/>
            </p:cNvSpPr>
            <p:nvPr/>
          </p:nvSpPr>
          <p:spPr bwMode="auto">
            <a:xfrm>
              <a:off x="4080" y="1200"/>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All 0s</a:t>
              </a:r>
            </a:p>
          </p:txBody>
        </p:sp>
        <p:sp>
          <p:nvSpPr>
            <p:cNvPr id="13324" name="Text Box 19"/>
            <p:cNvSpPr txBox="1">
              <a:spLocks noChangeArrowheads="1"/>
            </p:cNvSpPr>
            <p:nvPr/>
          </p:nvSpPr>
          <p:spPr bwMode="auto">
            <a:xfrm>
              <a:off x="5292" y="3744"/>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All 1s</a:t>
              </a:r>
            </a:p>
          </p:txBody>
        </p:sp>
        <p:sp>
          <p:nvSpPr>
            <p:cNvPr id="13325" name="Text Box 20"/>
            <p:cNvSpPr txBox="1">
              <a:spLocks noChangeArrowheads="1"/>
            </p:cNvSpPr>
            <p:nvPr/>
          </p:nvSpPr>
          <p:spPr bwMode="auto">
            <a:xfrm>
              <a:off x="2832" y="3753"/>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All 2s</a:t>
              </a:r>
            </a:p>
          </p:txBody>
        </p:sp>
      </p:grpSp>
      <p:grpSp>
        <p:nvGrpSpPr>
          <p:cNvPr id="13317" name="Group 26"/>
          <p:cNvGrpSpPr>
            <a:grpSpLocks/>
          </p:cNvGrpSpPr>
          <p:nvPr/>
        </p:nvGrpSpPr>
        <p:grpSpPr bwMode="auto">
          <a:xfrm>
            <a:off x="4953000" y="3124200"/>
            <a:ext cx="3622675" cy="3262313"/>
            <a:chOff x="3120" y="1968"/>
            <a:chExt cx="2282" cy="2055"/>
          </a:xfrm>
        </p:grpSpPr>
        <p:sp>
          <p:nvSpPr>
            <p:cNvPr id="13319" name="Text Box 22"/>
            <p:cNvSpPr txBox="1">
              <a:spLocks noChangeArrowheads="1"/>
            </p:cNvSpPr>
            <p:nvPr/>
          </p:nvSpPr>
          <p:spPr bwMode="auto">
            <a:xfrm>
              <a:off x="3120" y="1968"/>
              <a:ext cx="7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CC0000"/>
                  </a:solidFill>
                </a:rPr>
                <a:t>0s </a:t>
              </a:r>
              <a:r>
                <a:rPr lang="en-US" dirty="0">
                  <a:solidFill>
                    <a:srgbClr val="CC0000"/>
                  </a:solidFill>
                </a:rPr>
                <a:t>and 2s</a:t>
              </a:r>
            </a:p>
          </p:txBody>
        </p:sp>
        <p:sp>
          <p:nvSpPr>
            <p:cNvPr id="13320" name="Text Box 23"/>
            <p:cNvSpPr txBox="1">
              <a:spLocks noChangeArrowheads="1"/>
            </p:cNvSpPr>
            <p:nvPr/>
          </p:nvSpPr>
          <p:spPr bwMode="auto">
            <a:xfrm>
              <a:off x="4656" y="1968"/>
              <a:ext cx="7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CC0000"/>
                  </a:solidFill>
                </a:rPr>
                <a:t>0s </a:t>
              </a:r>
              <a:r>
                <a:rPr lang="en-US" dirty="0">
                  <a:solidFill>
                    <a:srgbClr val="CC0000"/>
                  </a:solidFill>
                </a:rPr>
                <a:t>and 1s</a:t>
              </a:r>
            </a:p>
          </p:txBody>
        </p:sp>
        <p:sp>
          <p:nvSpPr>
            <p:cNvPr id="13321" name="Text Box 24"/>
            <p:cNvSpPr txBox="1">
              <a:spLocks noChangeArrowheads="1"/>
            </p:cNvSpPr>
            <p:nvPr/>
          </p:nvSpPr>
          <p:spPr bwMode="auto">
            <a:xfrm>
              <a:off x="3936" y="3792"/>
              <a:ext cx="7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1s and 2s</a:t>
              </a:r>
            </a:p>
          </p:txBody>
        </p:sp>
      </p:grpSp>
      <p:sp>
        <p:nvSpPr>
          <p:cNvPr id="13318" name="Text Box 25"/>
          <p:cNvSpPr txBox="1">
            <a:spLocks noChangeArrowheads="1"/>
          </p:cNvSpPr>
          <p:nvPr/>
        </p:nvSpPr>
        <p:spPr bwMode="auto">
          <a:xfrm>
            <a:off x="60198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Initial values</a:t>
            </a:r>
          </a:p>
        </p:txBody>
      </p:sp>
    </p:spTree>
    <p:extLst>
      <p:ext uri="{BB962C8B-B14F-4D97-AF65-F5344CB8AC3E}">
        <p14:creationId xmlns:p14="http://schemas.microsoft.com/office/powerpoint/2010/main" val="1228434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36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6387" name="Rectangle 3"/>
              <p:cNvSpPr>
                <a:spLocks noGrp="1" noChangeArrowheads="1"/>
              </p:cNvSpPr>
              <p:nvPr>
                <p:ph type="body" idx="1"/>
              </p:nvPr>
            </p:nvSpPr>
            <p:spPr>
              <a:xfrm>
                <a:off x="381000" y="1295400"/>
                <a:ext cx="8305800" cy="5257800"/>
              </a:xfrm>
            </p:spPr>
            <p:txBody>
              <a:bodyPr/>
              <a:lstStyle/>
              <a:p>
                <a:pPr eaLnBrk="1" hangingPunct="1">
                  <a:lnSpc>
                    <a:spcPct val="80000"/>
                  </a:lnSpc>
                </a:pPr>
                <a:r>
                  <a:rPr lang="en-US" sz="2000" dirty="0" smtClean="0"/>
                  <a:t>Also label each node with the name of a process that is </a:t>
                </a:r>
                <a:r>
                  <a:rPr lang="en-US" sz="2000" dirty="0" err="1" smtClean="0"/>
                  <a:t>nonfaulty</a:t>
                </a:r>
                <a:r>
                  <a:rPr lang="en-US" sz="2000" dirty="0" smtClean="0"/>
                  <a:t> in the node’s execution; indices chosen for the corners of any tiny triangle (simplex) are distinct.</a:t>
                </a:r>
              </a:p>
              <a:p>
                <a:pPr eaLnBrk="1" hangingPunct="1">
                  <a:lnSpc>
                    <a:spcPct val="80000"/>
                  </a:lnSpc>
                </a:pPr>
                <a:r>
                  <a:rPr lang="en-US" sz="2000" dirty="0" smtClean="0">
                    <a:solidFill>
                      <a:srgbClr val="990033"/>
                    </a:solidFill>
                  </a:rPr>
                  <a:t>Consistency property:</a:t>
                </a:r>
                <a:r>
                  <a:rPr lang="en-US" sz="2000" dirty="0" smtClean="0"/>
                  <a:t>  For every tiny triangle </a:t>
                </a:r>
                <a14:m>
                  <m:oMath xmlns:m="http://schemas.openxmlformats.org/officeDocument/2006/math">
                    <m:r>
                      <a:rPr lang="en-US" sz="2000" i="1" dirty="0" smtClean="0">
                        <a:latin typeface="Cambria Math"/>
                      </a:rPr>
                      <m:t>𝑇</m:t>
                    </m:r>
                  </m:oMath>
                </a14:m>
                <a:r>
                  <a:rPr lang="en-US" sz="2000" dirty="0" smtClean="0"/>
                  <a:t>, there is a single execution </a:t>
                </a:r>
                <a14:m>
                  <m:oMath xmlns:m="http://schemas.openxmlformats.org/officeDocument/2006/math">
                    <m:r>
                      <a:rPr lang="en-US" sz="2000" i="1" dirty="0" smtClean="0">
                        <a:latin typeface="Cambria Math"/>
                        <a:sym typeface="Symbol" pitchFamily="18" charset="2"/>
                      </a:rPr>
                      <m:t></m:t>
                    </m:r>
                  </m:oMath>
                </a14:m>
                <a:r>
                  <a:rPr lang="en-US" sz="2000" dirty="0" smtClean="0">
                    <a:sym typeface="Symbol" pitchFamily="18" charset="2"/>
                  </a:rPr>
                  <a:t>, with at most </a:t>
                </a:r>
                <a14:m>
                  <m:oMath xmlns:m="http://schemas.openxmlformats.org/officeDocument/2006/math">
                    <m:r>
                      <a:rPr lang="en-US" sz="2000" i="1" dirty="0" smtClean="0">
                        <a:latin typeface="Cambria Math"/>
                        <a:sym typeface="Symbol" pitchFamily="18" charset="2"/>
                      </a:rPr>
                      <m:t>𝑓</m:t>
                    </m:r>
                  </m:oMath>
                </a14:m>
                <a:r>
                  <a:rPr lang="en-US" sz="2000" dirty="0" smtClean="0">
                    <a:sym typeface="Symbol" pitchFamily="18" charset="2"/>
                  </a:rPr>
                  <a:t> faults, that is “compatible” with the executions and processes labeling the corners of </a:t>
                </a:r>
                <a14:m>
                  <m:oMath xmlns:m="http://schemas.openxmlformats.org/officeDocument/2006/math">
                    <m:r>
                      <a:rPr lang="en-US" sz="2000" i="1" dirty="0" smtClean="0">
                        <a:latin typeface="Cambria Math"/>
                        <a:sym typeface="Symbol" pitchFamily="18" charset="2"/>
                      </a:rPr>
                      <m:t>𝑇</m:t>
                    </m:r>
                  </m:oMath>
                </a14:m>
                <a:r>
                  <a:rPr lang="en-US" sz="2000" dirty="0" smtClean="0">
                    <a:sym typeface="Symbol" pitchFamily="18" charset="2"/>
                  </a:rPr>
                  <a:t>:</a:t>
                </a:r>
              </a:p>
              <a:p>
                <a:pPr lvl="1" eaLnBrk="1" hangingPunct="1">
                  <a:lnSpc>
                    <a:spcPct val="80000"/>
                  </a:lnSpc>
                </a:pPr>
                <a:r>
                  <a:rPr lang="en-US" sz="1800" dirty="0" smtClean="0">
                    <a:sym typeface="Symbol" pitchFamily="18" charset="2"/>
                  </a:rPr>
                  <a:t>All the </a:t>
                </a:r>
                <a:r>
                  <a:rPr lang="en-US" sz="1800" dirty="0" smtClean="0">
                    <a:sym typeface="Symbol" pitchFamily="18" charset="2"/>
                  </a:rPr>
                  <a:t>corner-labeling </a:t>
                </a:r>
                <a:r>
                  <a:rPr lang="en-US" sz="1800" dirty="0" smtClean="0">
                    <a:sym typeface="Symbol" pitchFamily="18" charset="2"/>
                  </a:rPr>
                  <a:t>processes are </a:t>
                </a:r>
                <a:r>
                  <a:rPr lang="en-US" sz="1800" dirty="0" err="1" smtClean="0">
                    <a:sym typeface="Symbol" pitchFamily="18" charset="2"/>
                  </a:rPr>
                  <a:t>nonfaulty</a:t>
                </a:r>
                <a:r>
                  <a:rPr lang="en-US" sz="1800" dirty="0" smtClean="0">
                    <a:sym typeface="Symbol" pitchFamily="18" charset="2"/>
                  </a:rPr>
                  <a:t> in .</a:t>
                </a:r>
              </a:p>
              <a:p>
                <a:pPr lvl="1">
                  <a:lnSpc>
                    <a:spcPct val="80000"/>
                  </a:lnSpc>
                </a:pPr>
                <a:r>
                  <a:rPr lang="en-US" sz="1800" dirty="0" smtClean="0">
                    <a:sym typeface="Symbol" pitchFamily="18" charset="2"/>
                  </a:rPr>
                  <a:t>If </a:t>
                </a:r>
                <a14:m>
                  <m:oMath xmlns:m="http://schemas.openxmlformats.org/officeDocument/2006/math">
                    <m:r>
                      <a:rPr lang="en-US" sz="1800" i="1" dirty="0" smtClean="0">
                        <a:latin typeface="Cambria Math"/>
                        <a:sym typeface="Symbol" pitchFamily="18" charset="2"/>
                      </a:rPr>
                      <m:t>(,</m:t>
                    </m:r>
                    <m:r>
                      <a:rPr lang="en-US" sz="1800" i="1" dirty="0" smtClean="0">
                        <a:latin typeface="Cambria Math"/>
                        <a:sym typeface="Symbol" pitchFamily="18" charset="2"/>
                      </a:rPr>
                      <m:t>𝑖</m:t>
                    </m:r>
                    <m:r>
                      <a:rPr lang="en-US" sz="1800" i="1" dirty="0" smtClean="0">
                        <a:latin typeface="Cambria Math"/>
                        <a:sym typeface="Symbol" pitchFamily="18" charset="2"/>
                      </a:rPr>
                      <m:t>) </m:t>
                    </m:r>
                  </m:oMath>
                </a14:m>
                <a:r>
                  <a:rPr lang="en-US" sz="1800" dirty="0" smtClean="0">
                    <a:sym typeface="Symbol" pitchFamily="18" charset="2"/>
                  </a:rPr>
                  <a:t>labels some corner of </a:t>
                </a:r>
                <a14:m>
                  <m:oMath xmlns:m="http://schemas.openxmlformats.org/officeDocument/2006/math">
                    <m:r>
                      <a:rPr lang="en-US" sz="1800" i="1" dirty="0" smtClean="0">
                        <a:latin typeface="Cambria Math"/>
                        <a:sym typeface="Symbol" pitchFamily="18" charset="2"/>
                      </a:rPr>
                      <m:t>𝑇</m:t>
                    </m:r>
                  </m:oMath>
                </a14:m>
                <a:r>
                  <a:rPr lang="en-US" sz="1800" dirty="0" smtClean="0">
                    <a:sym typeface="Symbol" pitchFamily="18" charset="2"/>
                  </a:rPr>
                  <a:t>, then </a:t>
                </a:r>
                <a14:m>
                  <m:oMath xmlns:m="http://schemas.openxmlformats.org/officeDocument/2006/math">
                    <m:r>
                      <a:rPr lang="en-US" sz="1800" i="1" dirty="0" smtClean="0">
                        <a:latin typeface="Cambria Math"/>
                        <a:sym typeface="Symbol" pitchFamily="18" charset="2"/>
                      </a:rPr>
                      <m:t></m:t>
                    </m:r>
                  </m:oMath>
                </a14:m>
                <a:r>
                  <a:rPr lang="en-US" sz="1800" dirty="0" smtClean="0">
                    <a:sym typeface="Symbol" pitchFamily="18" charset="2"/>
                  </a:rPr>
                  <a:t> is indistinguishable </a:t>
                </a:r>
                <a:r>
                  <a:rPr lang="en-US" sz="1800" dirty="0">
                    <a:sym typeface="Symbol" pitchFamily="18" charset="2"/>
                  </a:rPr>
                  <a:t>from</a:t>
                </a:r>
                <a:r>
                  <a:rPr lang="en-US" sz="1800" baseline="30000" dirty="0">
                    <a:sym typeface="Symbol" pitchFamily="18" charset="2"/>
                  </a:rPr>
                  <a:t> </a:t>
                </a:r>
                <a:r>
                  <a:rPr lang="en-US" sz="1800" dirty="0" smtClean="0">
                    <a:sym typeface="Symbol" pitchFamily="18" charset="2"/>
                  </a:rPr>
                  <a:t></a:t>
                </a:r>
                <a:r>
                  <a:rPr lang="en-US" sz="1800" dirty="0">
                    <a:sym typeface="Symbol" pitchFamily="18" charset="2"/>
                  </a:rPr>
                  <a:t> </a:t>
                </a:r>
                <a:r>
                  <a:rPr lang="en-US" sz="1800" dirty="0" smtClean="0">
                    <a:sym typeface="Symbol" pitchFamily="18" charset="2"/>
                  </a:rPr>
                  <a:t>by </a:t>
                </a:r>
                <a14:m>
                  <m:oMath xmlns:m="http://schemas.openxmlformats.org/officeDocument/2006/math">
                    <m:r>
                      <a:rPr lang="en-US" sz="1800" i="1" dirty="0" smtClean="0">
                        <a:latin typeface="Cambria Math"/>
                        <a:sym typeface="Symbol" pitchFamily="18" charset="2"/>
                      </a:rPr>
                      <m:t>𝑖</m:t>
                    </m:r>
                  </m:oMath>
                </a14:m>
                <a:r>
                  <a:rPr lang="en-US" sz="1800" dirty="0" smtClean="0">
                    <a:sym typeface="Symbol" pitchFamily="18" charset="2"/>
                  </a:rPr>
                  <a:t>.</a:t>
                </a:r>
              </a:p>
              <a:p>
                <a:pPr eaLnBrk="1" hangingPunct="1">
                  <a:lnSpc>
                    <a:spcPct val="80000"/>
                  </a:lnSpc>
                </a:pPr>
                <a:r>
                  <a:rPr lang="en-US" sz="2000" dirty="0" smtClean="0">
                    <a:sym typeface="Symbol" pitchFamily="18" charset="2"/>
                  </a:rPr>
                  <a:t>Formalizes the “gradual morphing” property.</a:t>
                </a:r>
              </a:p>
              <a:p>
                <a:pPr eaLnBrk="1" hangingPunct="1">
                  <a:lnSpc>
                    <a:spcPct val="80000"/>
                  </a:lnSpc>
                </a:pPr>
                <a:r>
                  <a:rPr lang="en-US" sz="2000" dirty="0" smtClean="0">
                    <a:sym typeface="Symbol" pitchFamily="18" charset="2"/>
                  </a:rPr>
                  <a:t>Proof by </a:t>
                </a:r>
                <a:r>
                  <a:rPr lang="en-US" sz="2000" dirty="0" smtClean="0">
                    <a:sym typeface="Symbol" pitchFamily="18" charset="2"/>
                  </a:rPr>
                  <a:t>laborious, detailed </a:t>
                </a:r>
                <a:r>
                  <a:rPr lang="en-US" sz="2000" dirty="0" smtClean="0">
                    <a:sym typeface="Symbol" pitchFamily="18" charset="2"/>
                  </a:rPr>
                  <a:t>construction.</a:t>
                </a:r>
              </a:p>
              <a:p>
                <a:pPr eaLnBrk="1" hangingPunct="1">
                  <a:lnSpc>
                    <a:spcPct val="80000"/>
                  </a:lnSpc>
                </a:pPr>
                <a:r>
                  <a:rPr lang="en-US" sz="2000" dirty="0" smtClean="0">
                    <a:sym typeface="Symbol" pitchFamily="18" charset="2"/>
                  </a:rPr>
                  <a:t>Can r</a:t>
                </a:r>
                <a:r>
                  <a:rPr lang="en-US" sz="2000" dirty="0" smtClean="0"/>
                  <a:t>ecast chain arguments for </a:t>
                </a:r>
                <a14:m>
                  <m:oMath xmlns:m="http://schemas.openxmlformats.org/officeDocument/2006/math">
                    <m:r>
                      <a:rPr lang="en-US" sz="2000" i="1" dirty="0" smtClean="0">
                        <a:latin typeface="Cambria Math"/>
                      </a:rPr>
                      <m:t>1</m:t>
                    </m:r>
                  </m:oMath>
                </a14:m>
                <a:r>
                  <a:rPr lang="en-US" sz="2000" dirty="0" smtClean="0"/>
                  <a:t>-agreement in this style: </a:t>
                </a:r>
              </a:p>
              <a:p>
                <a:pPr eaLnBrk="1" hangingPunct="1">
                  <a:lnSpc>
                    <a:spcPct val="80000"/>
                  </a:lnSpc>
                  <a:buFontTx/>
                  <a:buNone/>
                </a:pPr>
                <a:endParaRPr lang="en-US" sz="2000" dirty="0" smtClean="0">
                  <a:sym typeface="Symbol" pitchFamily="18" charset="2"/>
                </a:endParaRPr>
              </a:p>
              <a:p>
                <a:pPr eaLnBrk="1" hangingPunct="1">
                  <a:lnSpc>
                    <a:spcPct val="80000"/>
                  </a:lnSpc>
                  <a:buFontTx/>
                  <a:buNone/>
                </a:pPr>
                <a:r>
                  <a:rPr lang="en-US" sz="2000" dirty="0" smtClean="0">
                    <a:sym typeface="Symbol" pitchFamily="18" charset="2"/>
                  </a:rPr>
                  <a:t>         </a:t>
                </a:r>
                <a:r>
                  <a:rPr lang="en-US" sz="2000" baseline="-25000" dirty="0" smtClean="0">
                    <a:sym typeface="Symbol" pitchFamily="18" charset="2"/>
                  </a:rPr>
                  <a:t>0</a:t>
                </a:r>
                <a:r>
                  <a:rPr lang="en-US" sz="2000" dirty="0" smtClean="0">
                    <a:sym typeface="Symbol" pitchFamily="18" charset="2"/>
                  </a:rPr>
                  <a:t> ----- </a:t>
                </a:r>
                <a:r>
                  <a:rPr lang="en-US" sz="2000" baseline="-25000" dirty="0" smtClean="0">
                    <a:sym typeface="Symbol" pitchFamily="18" charset="2"/>
                  </a:rPr>
                  <a:t>1</a:t>
                </a:r>
                <a:r>
                  <a:rPr lang="en-US" sz="2000" dirty="0" smtClean="0">
                    <a:sym typeface="Symbol" pitchFamily="18" charset="2"/>
                  </a:rPr>
                  <a:t> ----- …----- </a:t>
                </a:r>
                <a:r>
                  <a:rPr lang="en-US" sz="2000" baseline="-25000" dirty="0" smtClean="0">
                    <a:sym typeface="Symbol" pitchFamily="18" charset="2"/>
                  </a:rPr>
                  <a:t>j </a:t>
                </a:r>
                <a:r>
                  <a:rPr lang="en-US" sz="2000" dirty="0" smtClean="0">
                    <a:sym typeface="Symbol" pitchFamily="18" charset="2"/>
                  </a:rPr>
                  <a:t>----- </a:t>
                </a:r>
                <a:r>
                  <a:rPr lang="en-US" sz="2000" baseline="-25000" dirty="0" smtClean="0">
                    <a:sym typeface="Symbol" pitchFamily="18" charset="2"/>
                  </a:rPr>
                  <a:t>j+1 </a:t>
                </a:r>
                <a:r>
                  <a:rPr lang="en-US" sz="2000" dirty="0" smtClean="0">
                    <a:sym typeface="Symbol" pitchFamily="18" charset="2"/>
                  </a:rPr>
                  <a:t>----- …----- </a:t>
                </a:r>
                <a:r>
                  <a:rPr lang="en-US" sz="2000" baseline="-25000" dirty="0" smtClean="0">
                    <a:sym typeface="Symbol" pitchFamily="18" charset="2"/>
                  </a:rPr>
                  <a:t>m</a:t>
                </a:r>
                <a:r>
                  <a:rPr lang="en-US" sz="2000" dirty="0" smtClean="0">
                    <a:sym typeface="Symbol" pitchFamily="18" charset="2"/>
                  </a:rPr>
                  <a:t>    </a:t>
                </a:r>
              </a:p>
              <a:p>
                <a:pPr eaLnBrk="1" hangingPunct="1">
                  <a:lnSpc>
                    <a:spcPct val="80000"/>
                  </a:lnSpc>
                  <a:buFontTx/>
                  <a:buNone/>
                </a:pPr>
                <a:r>
                  <a:rPr lang="en-US" sz="2000" dirty="0" smtClean="0">
                    <a:sym typeface="Symbol" pitchFamily="18" charset="2"/>
                  </a:rPr>
                  <a:t>         </a:t>
                </a:r>
                <a14:m>
                  <m:oMath xmlns:m="http://schemas.openxmlformats.org/officeDocument/2006/math">
                    <m:r>
                      <a:rPr lang="en-US" sz="2000" i="1" dirty="0" smtClean="0">
                        <a:latin typeface="Cambria Math"/>
                        <a:sym typeface="Symbol" pitchFamily="18" charset="2"/>
                      </a:rPr>
                      <m:t>𝑝</m:t>
                    </m:r>
                    <m:r>
                      <a:rPr lang="en-US" sz="2000" i="1" baseline="-25000" dirty="0" smtClean="0">
                        <a:latin typeface="Cambria Math"/>
                        <a:sym typeface="Symbol" pitchFamily="18" charset="2"/>
                      </a:rPr>
                      <m:t>0</m:t>
                    </m:r>
                    <m:r>
                      <a:rPr lang="en-US" sz="2000" i="1" dirty="0" smtClean="0">
                        <a:latin typeface="Cambria Math"/>
                        <a:sym typeface="Symbol" pitchFamily="18" charset="2"/>
                      </a:rPr>
                      <m:t>  </m:t>
                    </m:r>
                    <m:r>
                      <a:rPr lang="en-US" sz="2400" i="1" dirty="0" smtClean="0">
                        <a:latin typeface="Cambria Math"/>
                        <a:sym typeface="Symbol" pitchFamily="18" charset="2"/>
                      </a:rPr>
                      <m:t>     </m:t>
                    </m:r>
                    <m:r>
                      <a:rPr lang="en-US" sz="2000" i="1" dirty="0" smtClean="0">
                        <a:latin typeface="Cambria Math"/>
                        <a:sym typeface="Symbol" pitchFamily="18" charset="2"/>
                      </a:rPr>
                      <m:t>𝑝</m:t>
                    </m:r>
                    <m:r>
                      <a:rPr lang="en-US" sz="2000" i="1" baseline="-25000" dirty="0" smtClean="0">
                        <a:latin typeface="Cambria Math"/>
                        <a:sym typeface="Symbol" pitchFamily="18" charset="2"/>
                      </a:rPr>
                      <m:t>1          </m:t>
                    </m:r>
                    <m:r>
                      <a:rPr lang="en-US" sz="2000" i="1" dirty="0" smtClean="0">
                        <a:latin typeface="Cambria Math"/>
                        <a:sym typeface="Symbol" pitchFamily="18" charset="2"/>
                      </a:rPr>
                      <m:t>  …</m:t>
                    </m:r>
                    <m:r>
                      <a:rPr lang="en-US" sz="2000" i="1" baseline="-25000" dirty="0" smtClean="0">
                        <a:latin typeface="Cambria Math"/>
                        <a:sym typeface="Symbol" pitchFamily="18" charset="2"/>
                      </a:rPr>
                      <m:t>.           </m:t>
                    </m:r>
                    <m:r>
                      <a:rPr lang="en-US" sz="2000" i="1" dirty="0" err="1" smtClean="0">
                        <a:latin typeface="Cambria Math"/>
                        <a:sym typeface="Symbol" pitchFamily="18" charset="2"/>
                      </a:rPr>
                      <m:t>𝑝</m:t>
                    </m:r>
                    <m:r>
                      <a:rPr lang="en-US" sz="2000" i="1" baseline="-25000" dirty="0" err="1" smtClean="0">
                        <a:latin typeface="Cambria Math"/>
                        <a:sym typeface="Symbol" pitchFamily="18" charset="2"/>
                      </a:rPr>
                      <m:t>𝑗</m:t>
                    </m:r>
                    <m:r>
                      <a:rPr lang="en-US" sz="2000" i="1" baseline="-25000" dirty="0" smtClean="0">
                        <a:latin typeface="Cambria Math"/>
                        <a:sym typeface="Symbol" pitchFamily="18" charset="2"/>
                      </a:rPr>
                      <m:t>            </m:t>
                    </m:r>
                    <m:r>
                      <a:rPr lang="en-US" sz="2000" i="1" dirty="0" smtClean="0">
                        <a:latin typeface="Cambria Math"/>
                        <a:sym typeface="Symbol" pitchFamily="18" charset="2"/>
                      </a:rPr>
                      <m:t>𝑝</m:t>
                    </m:r>
                    <m:r>
                      <a:rPr lang="en-US" sz="2000" i="1" baseline="-25000" dirty="0" smtClean="0">
                        <a:latin typeface="Cambria Math"/>
                        <a:sym typeface="Symbol" pitchFamily="18" charset="2"/>
                      </a:rPr>
                      <m:t>𝑗</m:t>
                    </m:r>
                    <m:r>
                      <a:rPr lang="en-US" sz="2000" i="1" baseline="-25000" dirty="0" smtClean="0">
                        <a:latin typeface="Cambria Math"/>
                        <a:sym typeface="Symbol" pitchFamily="18" charset="2"/>
                      </a:rPr>
                      <m:t>+1                            </m:t>
                    </m:r>
                    <m:r>
                      <a:rPr lang="en-US" sz="2000" i="1" dirty="0" smtClean="0">
                        <a:latin typeface="Cambria Math"/>
                        <a:sym typeface="Symbol" pitchFamily="18" charset="2"/>
                      </a:rPr>
                      <m:t>𝑝</m:t>
                    </m:r>
                    <m:r>
                      <a:rPr lang="en-US" sz="2000" i="1" baseline="-25000" dirty="0" smtClean="0">
                        <a:latin typeface="Cambria Math"/>
                        <a:sym typeface="Symbol" pitchFamily="18" charset="2"/>
                      </a:rPr>
                      <m:t>𝑚</m:t>
                    </m:r>
                  </m:oMath>
                </a14:m>
                <a:endParaRPr lang="en-US" sz="2000" baseline="-25000" dirty="0" smtClean="0">
                  <a:sym typeface="Symbol" pitchFamily="18" charset="2"/>
                </a:endParaRPr>
              </a:p>
              <a:p>
                <a:pPr lvl="1" eaLnBrk="1" hangingPunct="1">
                  <a:lnSpc>
                    <a:spcPct val="80000"/>
                  </a:lnSpc>
                  <a:buFontTx/>
                  <a:buNone/>
                </a:pPr>
                <a:endParaRPr lang="en-US" sz="2000" baseline="-25000" dirty="0" smtClean="0">
                  <a:sym typeface="Symbol" pitchFamily="18" charset="2"/>
                </a:endParaRPr>
              </a:p>
              <a:p>
                <a:pPr lvl="1" eaLnBrk="1" hangingPunct="1">
                  <a:lnSpc>
                    <a:spcPct val="80000"/>
                  </a:lnSpc>
                </a:pPr>
                <a:r>
                  <a:rPr lang="en-US" sz="1800" dirty="0" smtClean="0">
                    <a:sym typeface="Symbol" pitchFamily="18" charset="2"/>
                  </a:rPr>
                  <a:t> indistinguishable by </a:t>
                </a:r>
                <a14:m>
                  <m:oMath xmlns:m="http://schemas.openxmlformats.org/officeDocument/2006/math">
                    <m:r>
                      <a:rPr lang="en-US" sz="1800" i="1" dirty="0" smtClean="0">
                        <a:latin typeface="Cambria Math"/>
                        <a:sym typeface="Symbol" pitchFamily="18" charset="2"/>
                      </a:rPr>
                      <m:t>𝑝</m:t>
                    </m:r>
                    <m:r>
                      <a:rPr lang="en-US" sz="1800" i="1" baseline="-25000" dirty="0" err="1" smtClean="0">
                        <a:latin typeface="Cambria Math"/>
                        <a:sym typeface="Symbol" pitchFamily="18" charset="2"/>
                      </a:rPr>
                      <m:t>𝑗</m:t>
                    </m:r>
                  </m:oMath>
                </a14:m>
                <a:r>
                  <a:rPr lang="en-US" sz="1800" dirty="0" smtClean="0">
                    <a:sym typeface="Symbol" pitchFamily="18" charset="2"/>
                  </a:rPr>
                  <a:t> from </a:t>
                </a:r>
                <a:r>
                  <a:rPr lang="en-US" sz="1800" baseline="-25000" dirty="0" smtClean="0">
                    <a:sym typeface="Symbol" pitchFamily="18" charset="2"/>
                  </a:rPr>
                  <a:t>j </a:t>
                </a:r>
              </a:p>
              <a:p>
                <a:pPr lvl="1" eaLnBrk="1" hangingPunct="1">
                  <a:lnSpc>
                    <a:spcPct val="80000"/>
                  </a:lnSpc>
                </a:pPr>
                <a:r>
                  <a:rPr lang="en-US" sz="1800" dirty="0" smtClean="0">
                    <a:sym typeface="Symbol" pitchFamily="18" charset="2"/>
                  </a:rPr>
                  <a:t> indistinguishable by </a:t>
                </a:r>
                <a14:m>
                  <m:oMath xmlns:m="http://schemas.openxmlformats.org/officeDocument/2006/math">
                    <m:r>
                      <a:rPr lang="en-US" sz="1800" i="1" dirty="0" smtClean="0">
                        <a:latin typeface="Cambria Math"/>
                        <a:sym typeface="Symbol" pitchFamily="18" charset="2"/>
                      </a:rPr>
                      <m:t>𝑝</m:t>
                    </m:r>
                    <m:r>
                      <a:rPr lang="en-US" sz="1800" i="1" baseline="-25000" dirty="0" smtClean="0">
                        <a:latin typeface="Cambria Math"/>
                        <a:sym typeface="Symbol" pitchFamily="18" charset="2"/>
                      </a:rPr>
                      <m:t>𝑗</m:t>
                    </m:r>
                    <m:r>
                      <a:rPr lang="en-US" sz="1800" i="1" baseline="-25000" dirty="0" smtClean="0">
                        <a:latin typeface="Cambria Math"/>
                        <a:sym typeface="Symbol" pitchFamily="18" charset="2"/>
                      </a:rPr>
                      <m:t>+1</m:t>
                    </m:r>
                  </m:oMath>
                </a14:m>
                <a:r>
                  <a:rPr lang="en-US" sz="1800" baseline="-25000" dirty="0" smtClean="0">
                    <a:sym typeface="Symbol" pitchFamily="18" charset="2"/>
                  </a:rPr>
                  <a:t> </a:t>
                </a:r>
                <a:r>
                  <a:rPr lang="en-US" sz="1800" dirty="0" smtClean="0">
                    <a:sym typeface="Symbol" pitchFamily="18" charset="2"/>
                  </a:rPr>
                  <a:t>from </a:t>
                </a:r>
                <a:r>
                  <a:rPr lang="en-US" sz="1800" baseline="-25000" dirty="0" smtClean="0">
                    <a:sym typeface="Symbol" pitchFamily="18" charset="2"/>
                  </a:rPr>
                  <a:t>j+1 </a:t>
                </a:r>
              </a:p>
              <a:p>
                <a:pPr eaLnBrk="1" hangingPunct="1">
                  <a:lnSpc>
                    <a:spcPct val="80000"/>
                  </a:lnSpc>
                </a:pPr>
                <a:endParaRPr lang="en-US" sz="2000" baseline="-25000" dirty="0" smtClean="0">
                  <a:sym typeface="Symbol" pitchFamily="18" charset="2"/>
                </a:endParaRPr>
              </a:p>
            </p:txBody>
          </p:sp>
        </mc:Choice>
        <mc:Fallback>
          <p:sp>
            <p:nvSpPr>
              <p:cNvPr id="16387" name="Rectangle 3"/>
              <p:cNvSpPr>
                <a:spLocks noGrp="1" noRot="1" noChangeAspect="1" noMove="1" noResize="1" noEditPoints="1" noAdjustHandles="1" noChangeArrowheads="1" noChangeShapeType="1" noTextEdit="1"/>
              </p:cNvSpPr>
              <p:nvPr>
                <p:ph type="body" idx="1"/>
              </p:nvPr>
            </p:nvSpPr>
            <p:spPr>
              <a:xfrm>
                <a:off x="381000" y="1295400"/>
                <a:ext cx="8305800" cy="5257800"/>
              </a:xfrm>
              <a:blipFill rotWithShape="1">
                <a:blip r:embed="rId2"/>
                <a:stretch>
                  <a:fillRect l="-661" t="-1624"/>
                </a:stretch>
              </a:blipFill>
            </p:spPr>
            <p:txBody>
              <a:bodyPr/>
              <a:lstStyle/>
              <a:p>
                <a:r>
                  <a:rPr lang="en-US">
                    <a:noFill/>
                  </a:rPr>
                  <a:t> </a:t>
                </a:r>
              </a:p>
            </p:txBody>
          </p:sp>
        </mc:Fallback>
      </mc:AlternateContent>
      <p:sp>
        <p:nvSpPr>
          <p:cNvPr id="14339" name="Rectangle 2"/>
          <p:cNvSpPr>
            <a:spLocks noGrp="1" noChangeArrowheads="1"/>
          </p:cNvSpPr>
          <p:nvPr>
            <p:ph type="title"/>
          </p:nvPr>
        </p:nvSpPr>
        <p:spPr>
          <a:xfrm>
            <a:off x="457200" y="152400"/>
            <a:ext cx="8229600" cy="990600"/>
          </a:xfrm>
        </p:spPr>
        <p:txBody>
          <a:bodyPr>
            <a:normAutofit/>
          </a:bodyPr>
          <a:lstStyle/>
          <a:p>
            <a:pPr eaLnBrk="1" hangingPunct="1"/>
            <a:r>
              <a:rPr lang="en-US" sz="4000" dirty="0" smtClean="0"/>
              <a:t>Labeling nodes with process names</a:t>
            </a:r>
          </a:p>
        </p:txBody>
      </p:sp>
      <p:sp>
        <p:nvSpPr>
          <p:cNvPr id="16389" name="Text Box 5"/>
          <p:cNvSpPr txBox="1">
            <a:spLocks noChangeArrowheads="1"/>
          </p:cNvSpPr>
          <p:nvPr/>
        </p:nvSpPr>
        <p:spPr bwMode="auto">
          <a:xfrm>
            <a:off x="3426515" y="4419600"/>
            <a:ext cx="323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ym typeface="Symbol" pitchFamily="18" charset="2"/>
              </a:rPr>
              <a:t></a:t>
            </a:r>
          </a:p>
        </p:txBody>
      </p:sp>
    </p:spTree>
    <p:extLst>
      <p:ext uri="{BB962C8B-B14F-4D97-AF65-F5344CB8AC3E}">
        <p14:creationId xmlns:p14="http://schemas.microsoft.com/office/powerpoint/2010/main" val="2006388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8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7">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387">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Bound on rounds</a:t>
            </a:r>
          </a:p>
        </p:txBody>
      </p:sp>
      <mc:AlternateContent xmlns:mc="http://schemas.openxmlformats.org/markup-compatibility/2006">
        <mc:Choice xmlns:a14="http://schemas.microsoft.com/office/drawing/2010/main" Requires="a14">
          <p:sp>
            <p:nvSpPr>
              <p:cNvPr id="19459" name="Rectangle 3"/>
              <p:cNvSpPr>
                <a:spLocks noGrp="1" noChangeArrowheads="1"/>
              </p:cNvSpPr>
              <p:nvPr>
                <p:ph type="body" idx="1"/>
              </p:nvPr>
            </p:nvSpPr>
            <p:spPr>
              <a:xfrm>
                <a:off x="457200" y="1600200"/>
                <a:ext cx="8229600" cy="4038600"/>
              </a:xfrm>
            </p:spPr>
            <p:txBody>
              <a:bodyPr/>
              <a:lstStyle/>
              <a:p>
                <a:pPr eaLnBrk="1" hangingPunct="1">
                  <a:lnSpc>
                    <a:spcPct val="80000"/>
                  </a:lnSpc>
                </a:pPr>
                <a:r>
                  <a:rPr lang="en-US" sz="2800" dirty="0" smtClean="0"/>
                  <a:t>This labeling </a:t>
                </a:r>
                <a:r>
                  <a:rPr lang="en-US" sz="2800" dirty="0" smtClean="0">
                    <a:solidFill>
                      <a:schemeClr val="tx1"/>
                    </a:solidFill>
                  </a:rPr>
                  <a:t>construction uses the assumption that</a:t>
                </a:r>
                <a14:m>
                  <m:oMath xmlns:m="http://schemas.openxmlformats.org/officeDocument/2006/math">
                    <m:r>
                      <a:rPr lang="en-US" sz="2800" b="0" i="0" smtClean="0">
                        <a:solidFill>
                          <a:schemeClr val="tx1"/>
                        </a:solidFill>
                        <a:latin typeface="Cambria Math"/>
                      </a:rPr>
                      <m:t> </m:t>
                    </m:r>
                    <m:r>
                      <a:rPr lang="en-US" sz="2800" b="0" i="1" smtClean="0">
                        <a:solidFill>
                          <a:schemeClr val="tx1"/>
                        </a:solidFill>
                        <a:latin typeface="Cambria Math"/>
                      </a:rPr>
                      <m:t>𝑟</m:t>
                    </m:r>
                    <m:r>
                      <a:rPr lang="en-US" sz="2800" b="0" i="1" smtClean="0">
                        <a:solidFill>
                          <a:schemeClr val="tx1"/>
                        </a:solidFill>
                        <a:latin typeface="Cambria Math"/>
                      </a:rPr>
                      <m:t>≤</m:t>
                    </m:r>
                    <m:d>
                      <m:dPr>
                        <m:begChr m:val="⌊"/>
                        <m:endChr m:val="⌋"/>
                        <m:ctrlPr>
                          <a:rPr lang="en-US" sz="2800" b="0" i="1" smtClean="0">
                            <a:solidFill>
                              <a:schemeClr val="tx1"/>
                            </a:solidFill>
                            <a:latin typeface="Cambria Math"/>
                          </a:rPr>
                        </m:ctrlPr>
                      </m:dPr>
                      <m:e>
                        <m:f>
                          <m:fPr>
                            <m:ctrlPr>
                              <a:rPr lang="en-US" sz="2800" b="0" i="1" smtClean="0">
                                <a:solidFill>
                                  <a:schemeClr val="tx1"/>
                                </a:solidFill>
                                <a:latin typeface="Cambria Math"/>
                              </a:rPr>
                            </m:ctrlPr>
                          </m:fPr>
                          <m:num>
                            <m:r>
                              <a:rPr lang="en-US" sz="2800" b="0" i="1" smtClean="0">
                                <a:solidFill>
                                  <a:schemeClr val="tx1"/>
                                </a:solidFill>
                                <a:latin typeface="Cambria Math"/>
                              </a:rPr>
                              <m:t>𝑓</m:t>
                            </m:r>
                          </m:num>
                          <m:den>
                            <m:r>
                              <a:rPr lang="en-US" sz="2800" b="0" i="1" smtClean="0">
                                <a:solidFill>
                                  <a:schemeClr val="tx1"/>
                                </a:solidFill>
                                <a:latin typeface="Cambria Math"/>
                              </a:rPr>
                              <m:t>𝑘</m:t>
                            </m:r>
                          </m:den>
                        </m:f>
                      </m:e>
                    </m:d>
                  </m:oMath>
                </a14:m>
                <a:r>
                  <a:rPr lang="en-US" sz="2800" dirty="0" smtClean="0">
                    <a:solidFill>
                      <a:schemeClr val="tx1"/>
                    </a:solidFill>
                    <a:sym typeface="Symbol" pitchFamily="18" charset="2"/>
                  </a:rPr>
                  <a:t>, that is, </a:t>
                </a:r>
                <a14:m>
                  <m:oMath xmlns:m="http://schemas.openxmlformats.org/officeDocument/2006/math">
                    <m:r>
                      <a:rPr lang="en-US" sz="2800" i="1" dirty="0" smtClean="0">
                        <a:solidFill>
                          <a:schemeClr val="tx1"/>
                        </a:solidFill>
                        <a:latin typeface="Cambria Math"/>
                        <a:sym typeface="Symbol" pitchFamily="18" charset="2"/>
                      </a:rPr>
                      <m:t>𝑓</m:t>
                    </m:r>
                    <m:r>
                      <a:rPr lang="en-US" sz="2800" i="1" dirty="0" smtClean="0">
                        <a:solidFill>
                          <a:schemeClr val="tx1"/>
                        </a:solidFill>
                        <a:latin typeface="Cambria Math"/>
                        <a:sym typeface="Symbol" pitchFamily="18" charset="2"/>
                      </a:rPr>
                      <m:t>  </m:t>
                    </m:r>
                    <m:r>
                      <a:rPr lang="en-US" sz="2800" i="1" dirty="0" smtClean="0">
                        <a:solidFill>
                          <a:schemeClr val="tx1"/>
                        </a:solidFill>
                        <a:latin typeface="Cambria Math"/>
                        <a:sym typeface="Symbol" pitchFamily="18" charset="2"/>
                      </a:rPr>
                      <m:t>𝑟</m:t>
                    </m:r>
                    <m:r>
                      <a:rPr lang="en-US" sz="2800" i="1" dirty="0" smtClean="0">
                        <a:solidFill>
                          <a:schemeClr val="tx1"/>
                        </a:solidFill>
                        <a:latin typeface="Cambria Math"/>
                        <a:sym typeface="Symbol" pitchFamily="18" charset="2"/>
                      </a:rPr>
                      <m:t> </m:t>
                    </m:r>
                    <m:r>
                      <a:rPr lang="en-US" sz="2800" i="1" dirty="0" smtClean="0">
                        <a:solidFill>
                          <a:schemeClr val="tx1"/>
                        </a:solidFill>
                        <a:latin typeface="Cambria Math"/>
                        <a:sym typeface="Symbol" pitchFamily="18" charset="2"/>
                      </a:rPr>
                      <m:t>𝑘</m:t>
                    </m:r>
                    <m:r>
                      <a:rPr lang="en-US" sz="2800" i="1" dirty="0" smtClean="0">
                        <a:solidFill>
                          <a:schemeClr val="tx1"/>
                        </a:solidFill>
                        <a:latin typeface="Cambria Math"/>
                        <a:sym typeface="Symbol" pitchFamily="18" charset="2"/>
                      </a:rPr>
                      <m:t>.</m:t>
                    </m:r>
                  </m:oMath>
                </a14:m>
                <a:endParaRPr lang="en-US" sz="2800" dirty="0" smtClean="0">
                  <a:solidFill>
                    <a:srgbClr val="990033"/>
                  </a:solidFill>
                  <a:sym typeface="Symbol" pitchFamily="18" charset="2"/>
                </a:endParaRPr>
              </a:p>
              <a:p>
                <a:pPr eaLnBrk="1" hangingPunct="1">
                  <a:lnSpc>
                    <a:spcPct val="80000"/>
                  </a:lnSpc>
                </a:pPr>
                <a:r>
                  <a:rPr lang="en-US" sz="2800" dirty="0" smtClean="0">
                    <a:solidFill>
                      <a:srgbClr val="990033"/>
                    </a:solidFill>
                    <a:sym typeface="Symbol" pitchFamily="18" charset="2"/>
                  </a:rPr>
                  <a:t>How:</a:t>
                </a:r>
              </a:p>
              <a:p>
                <a:pPr lvl="1" eaLnBrk="1" hangingPunct="1">
                  <a:lnSpc>
                    <a:spcPct val="80000"/>
                  </a:lnSpc>
                </a:pPr>
                <a:r>
                  <a:rPr lang="en-US" sz="2400" dirty="0" smtClean="0">
                    <a:sym typeface="Symbol" pitchFamily="18" charset="2"/>
                  </a:rPr>
                  <a:t>We are essentially constructing chains simultaneously in </a:t>
                </a:r>
                <a14:m>
                  <m:oMath xmlns:m="http://schemas.openxmlformats.org/officeDocument/2006/math">
                    <m:r>
                      <a:rPr lang="en-US" sz="2400" i="1" dirty="0" smtClean="0">
                        <a:latin typeface="Cambria Math"/>
                        <a:sym typeface="Symbol" pitchFamily="18" charset="2"/>
                      </a:rPr>
                      <m:t>𝑘</m:t>
                    </m:r>
                  </m:oMath>
                </a14:m>
                <a:r>
                  <a:rPr lang="en-US" sz="2400" dirty="0" smtClean="0">
                    <a:sym typeface="Symbol" pitchFamily="18" charset="2"/>
                  </a:rPr>
                  <a:t> directions (</a:t>
                </a:r>
                <a14:m>
                  <m:oMath xmlns:m="http://schemas.openxmlformats.org/officeDocument/2006/math">
                    <m:r>
                      <a:rPr lang="en-US" sz="2400" i="1" dirty="0" smtClean="0">
                        <a:latin typeface="Cambria Math"/>
                        <a:sym typeface="Symbol" pitchFamily="18" charset="2"/>
                      </a:rPr>
                      <m:t>2</m:t>
                    </m:r>
                  </m:oMath>
                </a14:m>
                <a:r>
                  <a:rPr lang="en-US" sz="2400" dirty="0" smtClean="0">
                    <a:sym typeface="Symbol" pitchFamily="18" charset="2"/>
                  </a:rPr>
                  <a:t> directions, in the </a:t>
                </a:r>
                <a:r>
                  <a:rPr lang="en-US" sz="2400" dirty="0" smtClean="0">
                    <a:sym typeface="Symbol" pitchFamily="18" charset="2"/>
                  </a:rPr>
                  <a:t>2-dimensional case</a:t>
                </a:r>
                <a:r>
                  <a:rPr lang="en-US" sz="2400" dirty="0" smtClean="0">
                    <a:sym typeface="Symbol" pitchFamily="18" charset="2"/>
                  </a:rPr>
                  <a:t>).</a:t>
                </a:r>
                <a:endParaRPr lang="en-US" sz="2400" dirty="0" smtClean="0">
                  <a:sym typeface="Symbol" pitchFamily="18" charset="2"/>
                </a:endParaRPr>
              </a:p>
              <a:p>
                <a:pPr lvl="1" eaLnBrk="1" hangingPunct="1">
                  <a:lnSpc>
                    <a:spcPct val="80000"/>
                  </a:lnSpc>
                </a:pPr>
                <a:r>
                  <a:rPr lang="en-US" sz="2400" dirty="0" smtClean="0">
                    <a:sym typeface="Symbol" pitchFamily="18" charset="2"/>
                  </a:rPr>
                  <a:t>We use </a:t>
                </a:r>
                <a14:m>
                  <m:oMath xmlns:m="http://schemas.openxmlformats.org/officeDocument/2006/math">
                    <m:r>
                      <a:rPr lang="en-US" sz="2400" i="1" dirty="0" smtClean="0">
                        <a:latin typeface="Cambria Math"/>
                        <a:sym typeface="Symbol" pitchFamily="18" charset="2"/>
                      </a:rPr>
                      <m:t>𝑟</m:t>
                    </m:r>
                  </m:oMath>
                </a14:m>
                <a:r>
                  <a:rPr lang="en-US" sz="2400" dirty="0" smtClean="0">
                    <a:sym typeface="Symbol" pitchFamily="18" charset="2"/>
                  </a:rPr>
                  <a:t> failures (one per round) to construct the “chain” in each direction.</a:t>
                </a:r>
              </a:p>
              <a:p>
                <a:pPr lvl="1" eaLnBrk="1" hangingPunct="1">
                  <a:lnSpc>
                    <a:spcPct val="80000"/>
                  </a:lnSpc>
                </a:pPr>
                <a:r>
                  <a:rPr lang="en-US" sz="2400" dirty="0" smtClean="0">
                    <a:sym typeface="Symbol" pitchFamily="18" charset="2"/>
                  </a:rPr>
                  <a:t>For </a:t>
                </a:r>
                <a14:m>
                  <m:oMath xmlns:m="http://schemas.openxmlformats.org/officeDocument/2006/math">
                    <m:r>
                      <a:rPr lang="en-US" sz="2400" i="1" dirty="0" smtClean="0">
                        <a:latin typeface="Cambria Math"/>
                        <a:sym typeface="Symbol" pitchFamily="18" charset="2"/>
                      </a:rPr>
                      <m:t>𝑘</m:t>
                    </m:r>
                  </m:oMath>
                </a14:m>
                <a:r>
                  <a:rPr lang="en-US" sz="2400" dirty="0" smtClean="0">
                    <a:sym typeface="Symbol" pitchFamily="18" charset="2"/>
                  </a:rPr>
                  <a:t> directions, that’s </a:t>
                </a:r>
                <a14:m>
                  <m:oMath xmlns:m="http://schemas.openxmlformats.org/officeDocument/2006/math">
                    <m:r>
                      <a:rPr lang="en-US" sz="2400" i="1" dirty="0" smtClean="0">
                        <a:latin typeface="Cambria Math"/>
                        <a:sym typeface="Symbol" pitchFamily="18" charset="2"/>
                      </a:rPr>
                      <m:t>𝑟</m:t>
                    </m:r>
                    <m:r>
                      <a:rPr lang="en-US" sz="2400" i="1" dirty="0" smtClean="0">
                        <a:latin typeface="Cambria Math"/>
                        <a:sym typeface="Symbol" pitchFamily="18" charset="2"/>
                      </a:rPr>
                      <m:t> </m:t>
                    </m:r>
                    <m:r>
                      <a:rPr lang="en-US" sz="2400" i="1" dirty="0" smtClean="0">
                        <a:latin typeface="Cambria Math"/>
                        <a:sym typeface="Symbol" pitchFamily="18" charset="2"/>
                      </a:rPr>
                      <m:t>𝑘</m:t>
                    </m:r>
                  </m:oMath>
                </a14:m>
                <a:r>
                  <a:rPr lang="en-US" sz="2400" dirty="0" smtClean="0">
                    <a:sym typeface="Symbol" pitchFamily="18" charset="2"/>
                  </a:rPr>
                  <a:t> total failures.</a:t>
                </a:r>
              </a:p>
              <a:p>
                <a:pPr eaLnBrk="1" hangingPunct="1">
                  <a:lnSpc>
                    <a:spcPct val="80000"/>
                  </a:lnSpc>
                </a:pPr>
                <a:r>
                  <a:rPr lang="en-US" sz="2800" dirty="0" smtClean="0">
                    <a:sym typeface="Symbol" pitchFamily="18" charset="2"/>
                  </a:rPr>
                  <a:t>Details LTTR (see book, or paper </a:t>
                </a:r>
                <a:r>
                  <a:rPr lang="en-US" sz="2800" dirty="0" smtClean="0">
                    <a:solidFill>
                      <a:srgbClr val="006600"/>
                    </a:solidFill>
                  </a:rPr>
                  <a:t>[</a:t>
                </a:r>
                <a:r>
                  <a:rPr lang="en-US" sz="2800" dirty="0" err="1" smtClean="0">
                    <a:solidFill>
                      <a:srgbClr val="006600"/>
                    </a:solidFill>
                  </a:rPr>
                  <a:t>Chaudhuri</a:t>
                </a:r>
                <a:r>
                  <a:rPr lang="en-US" sz="2800" dirty="0" smtClean="0">
                    <a:solidFill>
                      <a:srgbClr val="006600"/>
                    </a:solidFill>
                  </a:rPr>
                  <a:t>, </a:t>
                </a:r>
                <a:r>
                  <a:rPr lang="en-US" sz="2800" dirty="0" err="1" smtClean="0">
                    <a:solidFill>
                      <a:srgbClr val="006600"/>
                    </a:solidFill>
                  </a:rPr>
                  <a:t>Herlihy</a:t>
                </a:r>
                <a:r>
                  <a:rPr lang="en-US" sz="2800" dirty="0" smtClean="0">
                    <a:solidFill>
                      <a:srgbClr val="006600"/>
                    </a:solidFill>
                  </a:rPr>
                  <a:t>, Lynch, Tuttle]</a:t>
                </a:r>
                <a:r>
                  <a:rPr lang="en-US" sz="2800" dirty="0" smtClean="0"/>
                  <a:t>)</a:t>
                </a:r>
                <a:endParaRPr lang="en-US" sz="2800" dirty="0" smtClean="0">
                  <a:sym typeface="Symbol" pitchFamily="18" charset="2"/>
                </a:endParaRPr>
              </a:p>
            </p:txBody>
          </p:sp>
        </mc:Choice>
        <mc:Fallback>
          <p:sp>
            <p:nvSpPr>
              <p:cNvPr id="19459" name="Rectangle 3"/>
              <p:cNvSpPr>
                <a:spLocks noGrp="1" noRot="1" noChangeAspect="1" noMove="1" noResize="1" noEditPoints="1" noAdjustHandles="1" noChangeArrowheads="1" noChangeShapeType="1" noTextEdit="1"/>
              </p:cNvSpPr>
              <p:nvPr>
                <p:ph type="body" idx="1"/>
              </p:nvPr>
            </p:nvSpPr>
            <p:spPr>
              <a:xfrm>
                <a:off x="457200" y="1600200"/>
                <a:ext cx="8229600" cy="4038600"/>
              </a:xfrm>
              <a:blipFill rotWithShape="1">
                <a:blip r:embed="rId2"/>
                <a:stretch>
                  <a:fillRect l="-1259" t="-3323" r="-815"/>
                </a:stretch>
              </a:blipFill>
            </p:spPr>
            <p:txBody>
              <a:bodyPr/>
              <a:lstStyle/>
              <a:p>
                <a:r>
                  <a:rPr lang="en-US">
                    <a:noFill/>
                  </a:rPr>
                  <a:t> </a:t>
                </a:r>
              </a:p>
            </p:txBody>
          </p:sp>
        </mc:Fallback>
      </mc:AlternateContent>
    </p:spTree>
    <p:extLst>
      <p:ext uri="{BB962C8B-B14F-4D97-AF65-F5344CB8AC3E}">
        <p14:creationId xmlns:p14="http://schemas.microsoft.com/office/powerpoint/2010/main" val="1883497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Coloring the nodes</a:t>
            </a: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457200" y="1600200"/>
                <a:ext cx="4267200" cy="4525963"/>
              </a:xfrm>
            </p:spPr>
            <p:txBody>
              <a:bodyPr/>
              <a:lstStyle/>
              <a:p>
                <a:pPr eaLnBrk="1" hangingPunct="1">
                  <a:lnSpc>
                    <a:spcPct val="80000"/>
                  </a:lnSpc>
                </a:pPr>
                <a:r>
                  <a:rPr lang="en-US" sz="2000" dirty="0" smtClean="0"/>
                  <a:t>Now color each node v with a “color” in </a:t>
                </a:r>
                <a14:m>
                  <m:oMath xmlns:m="http://schemas.openxmlformats.org/officeDocument/2006/math">
                    <m:r>
                      <a:rPr lang="en-US" sz="2000" i="1" dirty="0" smtClean="0">
                        <a:latin typeface="Cambria Math"/>
                      </a:rPr>
                      <m:t>{</m:t>
                    </m:r>
                    <m:r>
                      <a:rPr lang="en-US" sz="2000" i="1" dirty="0" smtClean="0">
                        <a:solidFill>
                          <a:srgbClr val="FF0000"/>
                        </a:solidFill>
                        <a:latin typeface="Cambria Math"/>
                      </a:rPr>
                      <m:t>0</m:t>
                    </m:r>
                    <m:r>
                      <a:rPr lang="en-US" sz="2000" i="1" dirty="0" smtClean="0">
                        <a:latin typeface="Cambria Math"/>
                      </a:rPr>
                      <m:t>,</m:t>
                    </m:r>
                    <m:r>
                      <a:rPr lang="en-US" sz="2000" i="1" dirty="0" smtClean="0">
                        <a:solidFill>
                          <a:srgbClr val="009900"/>
                        </a:solidFill>
                        <a:latin typeface="Cambria Math"/>
                      </a:rPr>
                      <m:t>1</m:t>
                    </m:r>
                    <m:r>
                      <a:rPr lang="en-US" sz="2000" i="1" dirty="0" smtClean="0">
                        <a:latin typeface="Cambria Math"/>
                      </a:rPr>
                      <m:t>,…,</m:t>
                    </m:r>
                    <m:r>
                      <a:rPr lang="en-US" sz="2000" i="1" dirty="0" smtClean="0">
                        <a:solidFill>
                          <a:schemeClr val="accent1">
                            <a:lumMod val="75000"/>
                          </a:schemeClr>
                        </a:solidFill>
                        <a:latin typeface="Cambria Math"/>
                      </a:rPr>
                      <m:t>𝑘</m:t>
                    </m:r>
                    <m:r>
                      <a:rPr lang="en-US" sz="2000" i="1" dirty="0" smtClean="0">
                        <a:latin typeface="Cambria Math"/>
                      </a:rPr>
                      <m:t>}:  </m:t>
                    </m:r>
                  </m:oMath>
                </a14:m>
                <a:endParaRPr lang="en-US" sz="2000" dirty="0" smtClean="0"/>
              </a:p>
              <a:p>
                <a:pPr lvl="1" eaLnBrk="1" hangingPunct="1">
                  <a:lnSpc>
                    <a:spcPct val="80000"/>
                  </a:lnSpc>
                </a:pPr>
                <a:r>
                  <a:rPr lang="en-US" sz="1800" dirty="0" smtClean="0"/>
                  <a:t>If </a:t>
                </a:r>
                <a14:m>
                  <m:oMath xmlns:m="http://schemas.openxmlformats.org/officeDocument/2006/math">
                    <m:r>
                      <a:rPr lang="en-US" sz="1800" i="1" dirty="0" smtClean="0">
                        <a:latin typeface="Cambria Math"/>
                      </a:rPr>
                      <m:t>𝑣</m:t>
                    </m:r>
                  </m:oMath>
                </a14:m>
                <a:r>
                  <a:rPr lang="en-US" sz="1800" dirty="0" smtClean="0"/>
                  <a:t> is labeled with </a:t>
                </a:r>
                <a14:m>
                  <m:oMath xmlns:m="http://schemas.openxmlformats.org/officeDocument/2006/math">
                    <m:r>
                      <a:rPr lang="en-US" sz="1800" i="1" dirty="0" smtClean="0">
                        <a:latin typeface="Cambria Math"/>
                      </a:rPr>
                      <m:t>(</m:t>
                    </m:r>
                    <m:r>
                      <a:rPr lang="en-US" sz="1800" i="1" dirty="0" smtClean="0">
                        <a:latin typeface="Cambria Math"/>
                        <a:sym typeface="Symbol" pitchFamily="18" charset="2"/>
                      </a:rPr>
                      <m:t>,</m:t>
                    </m:r>
                    <m:r>
                      <a:rPr lang="en-US" sz="1800" i="1" dirty="0" smtClean="0">
                        <a:latin typeface="Cambria Math"/>
                        <a:sym typeface="Symbol" pitchFamily="18" charset="2"/>
                      </a:rPr>
                      <m:t>𝑖</m:t>
                    </m:r>
                    <m:r>
                      <a:rPr lang="en-US" sz="1800" i="1" dirty="0" smtClean="0">
                        <a:latin typeface="Cambria Math"/>
                        <a:sym typeface="Symbol" pitchFamily="18" charset="2"/>
                      </a:rPr>
                      <m:t>) </m:t>
                    </m:r>
                  </m:oMath>
                </a14:m>
                <a:r>
                  <a:rPr lang="en-US" sz="1800" dirty="0" smtClean="0">
                    <a:sym typeface="Symbol" pitchFamily="18" charset="2"/>
                  </a:rPr>
                  <a:t>then </a:t>
                </a:r>
                <a14:m>
                  <m:oMath xmlns:m="http://schemas.openxmlformats.org/officeDocument/2006/math">
                    <m:r>
                      <a:rPr lang="en-US" sz="1800" i="1" dirty="0" smtClean="0">
                        <a:latin typeface="Cambria Math"/>
                      </a:rPr>
                      <m:t>𝑐𝑜𝑙𝑜𝑟</m:t>
                    </m:r>
                    <m:r>
                      <a:rPr lang="en-US" sz="1800" i="1" dirty="0" smtClean="0">
                        <a:latin typeface="Cambria Math"/>
                      </a:rPr>
                      <m:t>(</m:t>
                    </m:r>
                    <m:r>
                      <a:rPr lang="en-US" sz="1800" i="1" dirty="0" smtClean="0">
                        <a:latin typeface="Cambria Math"/>
                      </a:rPr>
                      <m:t>𝑣</m:t>
                    </m:r>
                    <m:r>
                      <a:rPr lang="en-US" sz="1800" i="1" dirty="0" smtClean="0">
                        <a:latin typeface="Cambria Math"/>
                      </a:rPr>
                      <m:t>) = </m:t>
                    </m:r>
                    <m:r>
                      <a:rPr lang="en-US" sz="1800" i="1" dirty="0" smtClean="0">
                        <a:latin typeface="Cambria Math"/>
                        <a:sym typeface="Symbol" pitchFamily="18" charset="2"/>
                      </a:rPr>
                      <m:t>𝑖</m:t>
                    </m:r>
                  </m:oMath>
                </a14:m>
                <a:r>
                  <a:rPr lang="en-US" sz="1800" dirty="0" smtClean="0">
                    <a:sym typeface="Symbol" pitchFamily="18" charset="2"/>
                  </a:rPr>
                  <a:t>’s decision value in .</a:t>
                </a:r>
              </a:p>
              <a:p>
                <a:pPr eaLnBrk="1" hangingPunct="1">
                  <a:lnSpc>
                    <a:spcPct val="80000"/>
                  </a:lnSpc>
                </a:pPr>
                <a:r>
                  <a:rPr lang="en-US" sz="2000" dirty="0" smtClean="0">
                    <a:sym typeface="Symbol" pitchFamily="18" charset="2"/>
                  </a:rPr>
                  <a:t>Properties:</a:t>
                </a:r>
              </a:p>
              <a:p>
                <a:pPr lvl="1" eaLnBrk="1" hangingPunct="1">
                  <a:lnSpc>
                    <a:spcPct val="80000"/>
                  </a:lnSpc>
                </a:pPr>
                <a:r>
                  <a:rPr lang="en-US" sz="1800" dirty="0" smtClean="0">
                    <a:sym typeface="Symbol" pitchFamily="18" charset="2"/>
                  </a:rPr>
                  <a:t>Colors of the major corners are all different.</a:t>
                </a:r>
              </a:p>
              <a:p>
                <a:pPr lvl="1" eaLnBrk="1" hangingPunct="1">
                  <a:lnSpc>
                    <a:spcPct val="80000"/>
                  </a:lnSpc>
                </a:pPr>
                <a:r>
                  <a:rPr lang="en-US" sz="1800" dirty="0" smtClean="0">
                    <a:sym typeface="Symbol" pitchFamily="18" charset="2"/>
                  </a:rPr>
                  <a:t>Color of each boundary edge node is the same as one of the endpoint corners.</a:t>
                </a:r>
              </a:p>
              <a:p>
                <a:pPr lvl="1" eaLnBrk="1" hangingPunct="1">
                  <a:lnSpc>
                    <a:spcPct val="80000"/>
                  </a:lnSpc>
                </a:pPr>
                <a:r>
                  <a:rPr lang="en-US" sz="1800" dirty="0" smtClean="0">
                    <a:sym typeface="Symbol" pitchFamily="18" charset="2"/>
                  </a:rPr>
                  <a:t>For </a:t>
                </a:r>
                <a14:m>
                  <m:oMath xmlns:m="http://schemas.openxmlformats.org/officeDocument/2006/math">
                    <m:r>
                      <a:rPr lang="en-US" sz="1800" i="1" dirty="0" smtClean="0">
                        <a:latin typeface="Cambria Math"/>
                        <a:sym typeface="Symbol" pitchFamily="18" charset="2"/>
                      </a:rPr>
                      <m:t>𝑘</m:t>
                    </m:r>
                    <m:r>
                      <a:rPr lang="en-US" sz="1800" i="1" dirty="0" smtClean="0">
                        <a:latin typeface="Cambria Math"/>
                        <a:sym typeface="Symbol" pitchFamily="18" charset="2"/>
                      </a:rPr>
                      <m:t> &gt; 2</m:t>
                    </m:r>
                  </m:oMath>
                </a14:m>
                <a:r>
                  <a:rPr lang="en-US" sz="1800" dirty="0" smtClean="0">
                    <a:sym typeface="Symbol" pitchFamily="18" charset="2"/>
                  </a:rPr>
                  <a:t>, generalize to boundary faces.</a:t>
                </a:r>
              </a:p>
              <a:p>
                <a:pPr eaLnBrk="1" hangingPunct="1">
                  <a:lnSpc>
                    <a:spcPct val="80000"/>
                  </a:lnSpc>
                </a:pPr>
                <a:r>
                  <a:rPr lang="en-US" sz="2000" dirty="0" smtClean="0">
                    <a:sym typeface="Symbol" pitchFamily="18" charset="2"/>
                  </a:rPr>
                  <a:t>Coloring properties follow from Validity, because of the way the initial values are assigned.</a:t>
                </a: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457200" y="1600200"/>
                <a:ext cx="4267200" cy="4525963"/>
              </a:xfrm>
              <a:blipFill rotWithShape="1">
                <a:blip r:embed="rId3"/>
                <a:stretch>
                  <a:fillRect l="-1143" t="-1887" r="-714"/>
                </a:stretch>
              </a:blipFill>
            </p:spPr>
            <p:txBody>
              <a:bodyPr/>
              <a:lstStyle/>
              <a:p>
                <a:r>
                  <a:rPr lang="en-US">
                    <a:noFill/>
                  </a:rPr>
                  <a:t> </a:t>
                </a:r>
              </a:p>
            </p:txBody>
          </p:sp>
        </mc:Fallback>
      </mc:AlternateContent>
      <p:grpSp>
        <p:nvGrpSpPr>
          <p:cNvPr id="16388" name="Group 45"/>
          <p:cNvGrpSpPr>
            <a:grpSpLocks/>
          </p:cNvGrpSpPr>
          <p:nvPr/>
        </p:nvGrpSpPr>
        <p:grpSpPr bwMode="auto">
          <a:xfrm>
            <a:off x="4495800" y="1981200"/>
            <a:ext cx="4648200" cy="4419600"/>
            <a:chOff x="2832" y="1248"/>
            <a:chExt cx="2928" cy="2784"/>
          </a:xfrm>
        </p:grpSpPr>
        <p:grpSp>
          <p:nvGrpSpPr>
            <p:cNvPr id="16389" name="Group 30"/>
            <p:cNvGrpSpPr>
              <a:grpSpLocks/>
            </p:cNvGrpSpPr>
            <p:nvPr/>
          </p:nvGrpSpPr>
          <p:grpSpPr bwMode="auto">
            <a:xfrm>
              <a:off x="2832" y="1248"/>
              <a:ext cx="2928" cy="2784"/>
              <a:chOff x="2832" y="1248"/>
              <a:chExt cx="2928" cy="2784"/>
            </a:xfrm>
          </p:grpSpPr>
          <p:grpSp>
            <p:nvGrpSpPr>
              <p:cNvPr id="16404" name="Group 29"/>
              <p:cNvGrpSpPr>
                <a:grpSpLocks/>
              </p:cNvGrpSpPr>
              <p:nvPr/>
            </p:nvGrpSpPr>
            <p:grpSpPr bwMode="auto">
              <a:xfrm>
                <a:off x="2832" y="1248"/>
                <a:ext cx="2928" cy="2784"/>
                <a:chOff x="2832" y="1248"/>
                <a:chExt cx="2928" cy="2784"/>
              </a:xfrm>
            </p:grpSpPr>
            <p:grpSp>
              <p:nvGrpSpPr>
                <p:cNvPr id="16409" name="Group 4"/>
                <p:cNvGrpSpPr>
                  <a:grpSpLocks/>
                </p:cNvGrpSpPr>
                <p:nvPr/>
              </p:nvGrpSpPr>
              <p:grpSpPr bwMode="auto">
                <a:xfrm>
                  <a:off x="2832" y="1248"/>
                  <a:ext cx="2928" cy="2784"/>
                  <a:chOff x="2832" y="1200"/>
                  <a:chExt cx="2928" cy="2784"/>
                </a:xfrm>
              </p:grpSpPr>
              <p:grpSp>
                <p:nvGrpSpPr>
                  <p:cNvPr id="16413" name="Group 5"/>
                  <p:cNvGrpSpPr>
                    <a:grpSpLocks/>
                  </p:cNvGrpSpPr>
                  <p:nvPr/>
                </p:nvGrpSpPr>
                <p:grpSpPr bwMode="auto">
                  <a:xfrm>
                    <a:off x="2928" y="1440"/>
                    <a:ext cx="2682" cy="2304"/>
                    <a:chOff x="2880" y="1824"/>
                    <a:chExt cx="2682" cy="2304"/>
                  </a:xfrm>
                </p:grpSpPr>
                <p:grpSp>
                  <p:nvGrpSpPr>
                    <p:cNvPr id="16417" name="Group 6"/>
                    <p:cNvGrpSpPr>
                      <a:grpSpLocks/>
                    </p:cNvGrpSpPr>
                    <p:nvPr/>
                  </p:nvGrpSpPr>
                  <p:grpSpPr bwMode="auto">
                    <a:xfrm>
                      <a:off x="2880" y="3552"/>
                      <a:ext cx="2682" cy="576"/>
                      <a:chOff x="2880" y="3552"/>
                      <a:chExt cx="2682" cy="576"/>
                    </a:xfrm>
                  </p:grpSpPr>
                  <p:sp>
                    <p:nvSpPr>
                      <p:cNvPr id="16426" name="AutoShape 7"/>
                      <p:cNvSpPr>
                        <a:spLocks noChangeArrowheads="1"/>
                      </p:cNvSpPr>
                      <p:nvPr/>
                    </p:nvSpPr>
                    <p:spPr bwMode="auto">
                      <a:xfrm>
                        <a:off x="3552" y="3552"/>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7" name="AutoShape 8"/>
                      <p:cNvSpPr>
                        <a:spLocks noChangeArrowheads="1"/>
                      </p:cNvSpPr>
                      <p:nvPr/>
                    </p:nvSpPr>
                    <p:spPr bwMode="auto">
                      <a:xfrm>
                        <a:off x="2880" y="3552"/>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8" name="AutoShape 9"/>
                      <p:cNvSpPr>
                        <a:spLocks noChangeArrowheads="1"/>
                      </p:cNvSpPr>
                      <p:nvPr/>
                    </p:nvSpPr>
                    <p:spPr bwMode="auto">
                      <a:xfrm>
                        <a:off x="4224" y="3552"/>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9" name="AutoShape 10"/>
                      <p:cNvSpPr>
                        <a:spLocks noChangeArrowheads="1"/>
                      </p:cNvSpPr>
                      <p:nvPr/>
                    </p:nvSpPr>
                    <p:spPr bwMode="auto">
                      <a:xfrm>
                        <a:off x="4896" y="3552"/>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18" name="Group 11"/>
                    <p:cNvGrpSpPr>
                      <a:grpSpLocks/>
                    </p:cNvGrpSpPr>
                    <p:nvPr/>
                  </p:nvGrpSpPr>
                  <p:grpSpPr bwMode="auto">
                    <a:xfrm>
                      <a:off x="3216" y="2976"/>
                      <a:ext cx="2010" cy="576"/>
                      <a:chOff x="3216" y="2976"/>
                      <a:chExt cx="2010" cy="576"/>
                    </a:xfrm>
                  </p:grpSpPr>
                  <p:sp>
                    <p:nvSpPr>
                      <p:cNvPr id="16423" name="AutoShape 12"/>
                      <p:cNvSpPr>
                        <a:spLocks noChangeArrowheads="1"/>
                      </p:cNvSpPr>
                      <p:nvPr/>
                    </p:nvSpPr>
                    <p:spPr bwMode="auto">
                      <a:xfrm>
                        <a:off x="3888" y="2976"/>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4" name="AutoShape 13"/>
                      <p:cNvSpPr>
                        <a:spLocks noChangeArrowheads="1"/>
                      </p:cNvSpPr>
                      <p:nvPr/>
                    </p:nvSpPr>
                    <p:spPr bwMode="auto">
                      <a:xfrm>
                        <a:off x="3216" y="2976"/>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5" name="AutoShape 14"/>
                      <p:cNvSpPr>
                        <a:spLocks noChangeArrowheads="1"/>
                      </p:cNvSpPr>
                      <p:nvPr/>
                    </p:nvSpPr>
                    <p:spPr bwMode="auto">
                      <a:xfrm>
                        <a:off x="4560" y="2976"/>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19" name="Group 15"/>
                    <p:cNvGrpSpPr>
                      <a:grpSpLocks/>
                    </p:cNvGrpSpPr>
                    <p:nvPr/>
                  </p:nvGrpSpPr>
                  <p:grpSpPr bwMode="auto">
                    <a:xfrm>
                      <a:off x="3552" y="1824"/>
                      <a:ext cx="1338" cy="1152"/>
                      <a:chOff x="3552" y="1824"/>
                      <a:chExt cx="1338" cy="1152"/>
                    </a:xfrm>
                  </p:grpSpPr>
                  <p:sp>
                    <p:nvSpPr>
                      <p:cNvPr id="16420" name="AutoShape 16"/>
                      <p:cNvSpPr>
                        <a:spLocks noChangeArrowheads="1"/>
                      </p:cNvSpPr>
                      <p:nvPr/>
                    </p:nvSpPr>
                    <p:spPr bwMode="auto">
                      <a:xfrm>
                        <a:off x="3552" y="2400"/>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1" name="AutoShape 17"/>
                      <p:cNvSpPr>
                        <a:spLocks noChangeArrowheads="1"/>
                      </p:cNvSpPr>
                      <p:nvPr/>
                    </p:nvSpPr>
                    <p:spPr bwMode="auto">
                      <a:xfrm>
                        <a:off x="3888" y="1824"/>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2" name="AutoShape 18"/>
                      <p:cNvSpPr>
                        <a:spLocks noChangeArrowheads="1"/>
                      </p:cNvSpPr>
                      <p:nvPr/>
                    </p:nvSpPr>
                    <p:spPr bwMode="auto">
                      <a:xfrm>
                        <a:off x="4224" y="2400"/>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6414" name="Text Box 19"/>
                  <p:cNvSpPr txBox="1">
                    <a:spLocks noChangeArrowheads="1"/>
                  </p:cNvSpPr>
                  <p:nvPr/>
                </p:nvSpPr>
                <p:spPr bwMode="auto">
                  <a:xfrm>
                    <a:off x="4080" y="1200"/>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All 0s</a:t>
                    </a:r>
                  </a:p>
                </p:txBody>
              </p:sp>
              <p:sp>
                <p:nvSpPr>
                  <p:cNvPr id="16415" name="Text Box 20"/>
                  <p:cNvSpPr txBox="1">
                    <a:spLocks noChangeArrowheads="1"/>
                  </p:cNvSpPr>
                  <p:nvPr/>
                </p:nvSpPr>
                <p:spPr bwMode="auto">
                  <a:xfrm>
                    <a:off x="5292" y="3744"/>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All 1s</a:t>
                    </a:r>
                  </a:p>
                </p:txBody>
              </p:sp>
              <p:sp>
                <p:nvSpPr>
                  <p:cNvPr id="16416" name="Text Box 21"/>
                  <p:cNvSpPr txBox="1">
                    <a:spLocks noChangeArrowheads="1"/>
                  </p:cNvSpPr>
                  <p:nvPr/>
                </p:nvSpPr>
                <p:spPr bwMode="auto">
                  <a:xfrm>
                    <a:off x="2832" y="3753"/>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All 2s</a:t>
                    </a:r>
                  </a:p>
                </p:txBody>
              </p:sp>
            </p:grpSp>
            <p:sp>
              <p:nvSpPr>
                <p:cNvPr id="16410" name="Oval 22"/>
                <p:cNvSpPr>
                  <a:spLocks noChangeAspect="1" noChangeArrowheads="1"/>
                </p:cNvSpPr>
                <p:nvPr/>
              </p:nvSpPr>
              <p:spPr bwMode="auto">
                <a:xfrm>
                  <a:off x="4224" y="1440"/>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FF0000"/>
                    </a:solidFill>
                  </a:endParaRPr>
                </a:p>
              </p:txBody>
            </p:sp>
            <p:sp>
              <p:nvSpPr>
                <p:cNvPr id="16411" name="Oval 23"/>
                <p:cNvSpPr>
                  <a:spLocks noChangeAspect="1" noChangeArrowheads="1"/>
                </p:cNvSpPr>
                <p:nvPr/>
              </p:nvSpPr>
              <p:spPr bwMode="auto">
                <a:xfrm>
                  <a:off x="2832" y="3696"/>
                  <a:ext cx="144" cy="144"/>
                </a:xfrm>
                <a:prstGeom prst="ellipse">
                  <a:avLst/>
                </a:prstGeom>
                <a:solidFill>
                  <a:schemeClr val="accent1">
                    <a:lumMod val="7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FF0000"/>
                    </a:solidFill>
                  </a:endParaRPr>
                </a:p>
              </p:txBody>
            </p:sp>
            <p:sp>
              <p:nvSpPr>
                <p:cNvPr id="16412" name="Oval 24"/>
                <p:cNvSpPr>
                  <a:spLocks noChangeAspect="1" noChangeArrowheads="1"/>
                </p:cNvSpPr>
                <p:nvPr/>
              </p:nvSpPr>
              <p:spPr bwMode="auto">
                <a:xfrm>
                  <a:off x="5520" y="3696"/>
                  <a:ext cx="144" cy="144"/>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FF0000"/>
                    </a:solidFill>
                  </a:endParaRPr>
                </a:p>
              </p:txBody>
            </p:sp>
          </p:grpSp>
          <p:grpSp>
            <p:nvGrpSpPr>
              <p:cNvPr id="16405" name="Group 25"/>
              <p:cNvGrpSpPr>
                <a:grpSpLocks/>
              </p:cNvGrpSpPr>
              <p:nvPr/>
            </p:nvGrpSpPr>
            <p:grpSpPr bwMode="auto">
              <a:xfrm>
                <a:off x="3120" y="1968"/>
                <a:ext cx="2282" cy="2055"/>
                <a:chOff x="3120" y="1968"/>
                <a:chExt cx="2282" cy="2055"/>
              </a:xfrm>
            </p:grpSpPr>
            <p:sp>
              <p:nvSpPr>
                <p:cNvPr id="16406" name="Text Box 26"/>
                <p:cNvSpPr txBox="1">
                  <a:spLocks noChangeArrowheads="1"/>
                </p:cNvSpPr>
                <p:nvPr/>
              </p:nvSpPr>
              <p:spPr bwMode="auto">
                <a:xfrm>
                  <a:off x="3120" y="1968"/>
                  <a:ext cx="7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CC0000"/>
                      </a:solidFill>
                    </a:rPr>
                    <a:t>0s </a:t>
                  </a:r>
                  <a:r>
                    <a:rPr lang="en-US" dirty="0">
                      <a:solidFill>
                        <a:srgbClr val="CC0000"/>
                      </a:solidFill>
                    </a:rPr>
                    <a:t>and 2s</a:t>
                  </a:r>
                </a:p>
              </p:txBody>
            </p:sp>
            <p:sp>
              <p:nvSpPr>
                <p:cNvPr id="16407" name="Text Box 27"/>
                <p:cNvSpPr txBox="1">
                  <a:spLocks noChangeArrowheads="1"/>
                </p:cNvSpPr>
                <p:nvPr/>
              </p:nvSpPr>
              <p:spPr bwMode="auto">
                <a:xfrm>
                  <a:off x="4656" y="1968"/>
                  <a:ext cx="7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CC0000"/>
                      </a:solidFill>
                    </a:rPr>
                    <a:t>0s </a:t>
                  </a:r>
                  <a:r>
                    <a:rPr lang="en-US" dirty="0">
                      <a:solidFill>
                        <a:srgbClr val="CC0000"/>
                      </a:solidFill>
                    </a:rPr>
                    <a:t>and 1s</a:t>
                  </a:r>
                </a:p>
              </p:txBody>
            </p:sp>
            <p:sp>
              <p:nvSpPr>
                <p:cNvPr id="16408" name="Text Box 28"/>
                <p:cNvSpPr txBox="1">
                  <a:spLocks noChangeArrowheads="1"/>
                </p:cNvSpPr>
                <p:nvPr/>
              </p:nvSpPr>
              <p:spPr bwMode="auto">
                <a:xfrm>
                  <a:off x="3936" y="3792"/>
                  <a:ext cx="7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1s and 2s</a:t>
                  </a:r>
                </a:p>
              </p:txBody>
            </p:sp>
          </p:grpSp>
        </p:grpSp>
        <p:grpSp>
          <p:nvGrpSpPr>
            <p:cNvPr id="16390" name="Group 44"/>
            <p:cNvGrpSpPr>
              <a:grpSpLocks/>
            </p:cNvGrpSpPr>
            <p:nvPr/>
          </p:nvGrpSpPr>
          <p:grpSpPr bwMode="auto">
            <a:xfrm>
              <a:off x="3888" y="2544"/>
              <a:ext cx="768" cy="720"/>
              <a:chOff x="3888" y="2544"/>
              <a:chExt cx="768" cy="720"/>
            </a:xfrm>
          </p:grpSpPr>
          <p:sp>
            <p:nvSpPr>
              <p:cNvPr id="16401" name="Oval 33"/>
              <p:cNvSpPr>
                <a:spLocks noChangeAspect="1" noChangeArrowheads="1"/>
              </p:cNvSpPr>
              <p:nvPr/>
            </p:nvSpPr>
            <p:spPr bwMode="auto">
              <a:xfrm>
                <a:off x="4176" y="2544"/>
                <a:ext cx="144" cy="144"/>
              </a:xfrm>
              <a:prstGeom prst="ellipse">
                <a:avLst/>
              </a:prstGeom>
              <a:solidFill>
                <a:schemeClr val="accent1">
                  <a:lumMod val="75000"/>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2" name="Oval 36"/>
              <p:cNvSpPr>
                <a:spLocks noChangeAspect="1" noChangeArrowheads="1"/>
              </p:cNvSpPr>
              <p:nvPr/>
            </p:nvSpPr>
            <p:spPr bwMode="auto">
              <a:xfrm>
                <a:off x="4512" y="3120"/>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3" name="Oval 37"/>
              <p:cNvSpPr>
                <a:spLocks noChangeAspect="1" noChangeArrowheads="1"/>
              </p:cNvSpPr>
              <p:nvPr/>
            </p:nvSpPr>
            <p:spPr bwMode="auto">
              <a:xfrm>
                <a:off x="3888" y="3120"/>
                <a:ext cx="144" cy="144"/>
              </a:xfrm>
              <a:prstGeom prst="ellipse">
                <a:avLst/>
              </a:prstGeom>
              <a:solidFill>
                <a:schemeClr val="accent1">
                  <a:lumMod val="7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391" name="Group 43"/>
            <p:cNvGrpSpPr>
              <a:grpSpLocks/>
            </p:cNvGrpSpPr>
            <p:nvPr/>
          </p:nvGrpSpPr>
          <p:grpSpPr bwMode="auto">
            <a:xfrm>
              <a:off x="3216" y="2016"/>
              <a:ext cx="2112" cy="1872"/>
              <a:chOff x="3216" y="2016"/>
              <a:chExt cx="2112" cy="1872"/>
            </a:xfrm>
          </p:grpSpPr>
          <p:sp>
            <p:nvSpPr>
              <p:cNvPr id="16392" name="Oval 31"/>
              <p:cNvSpPr>
                <a:spLocks noChangeAspect="1" noChangeArrowheads="1"/>
              </p:cNvSpPr>
              <p:nvPr/>
            </p:nvSpPr>
            <p:spPr bwMode="auto">
              <a:xfrm>
                <a:off x="3888" y="2016"/>
                <a:ext cx="144" cy="144"/>
              </a:xfrm>
              <a:prstGeom prst="ellipse">
                <a:avLst/>
              </a:prstGeom>
              <a:solidFill>
                <a:schemeClr val="accent1">
                  <a:lumMod val="7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FF0000"/>
                  </a:solidFill>
                </a:endParaRPr>
              </a:p>
            </p:txBody>
          </p:sp>
          <p:sp>
            <p:nvSpPr>
              <p:cNvPr id="16393" name="Oval 32"/>
              <p:cNvSpPr>
                <a:spLocks noChangeAspect="1" noChangeArrowheads="1"/>
              </p:cNvSpPr>
              <p:nvPr/>
            </p:nvSpPr>
            <p:spPr bwMode="auto">
              <a:xfrm>
                <a:off x="4512" y="2016"/>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4" name="Oval 34"/>
              <p:cNvSpPr>
                <a:spLocks noChangeAspect="1" noChangeArrowheads="1"/>
              </p:cNvSpPr>
              <p:nvPr/>
            </p:nvSpPr>
            <p:spPr bwMode="auto">
              <a:xfrm>
                <a:off x="4848" y="2592"/>
                <a:ext cx="144" cy="144"/>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5" name="Oval 35"/>
              <p:cNvSpPr>
                <a:spLocks noChangeAspect="1" noChangeArrowheads="1"/>
              </p:cNvSpPr>
              <p:nvPr/>
            </p:nvSpPr>
            <p:spPr bwMode="auto">
              <a:xfrm>
                <a:off x="5184" y="3120"/>
                <a:ext cx="144" cy="144"/>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6" name="Oval 38"/>
              <p:cNvSpPr>
                <a:spLocks noChangeAspect="1" noChangeArrowheads="1"/>
              </p:cNvSpPr>
              <p:nvPr/>
            </p:nvSpPr>
            <p:spPr bwMode="auto">
              <a:xfrm>
                <a:off x="3504" y="2592"/>
                <a:ext cx="144" cy="144"/>
              </a:xfrm>
              <a:prstGeom prst="ellipse">
                <a:avLst/>
              </a:prstGeom>
              <a:solidFill>
                <a:schemeClr val="accent1">
                  <a:lumMod val="7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7" name="Oval 39"/>
              <p:cNvSpPr>
                <a:spLocks noChangeAspect="1" noChangeArrowheads="1"/>
              </p:cNvSpPr>
              <p:nvPr/>
            </p:nvSpPr>
            <p:spPr bwMode="auto">
              <a:xfrm>
                <a:off x="3216" y="3120"/>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8" name="Oval 40"/>
              <p:cNvSpPr>
                <a:spLocks noChangeAspect="1" noChangeArrowheads="1"/>
              </p:cNvSpPr>
              <p:nvPr/>
            </p:nvSpPr>
            <p:spPr bwMode="auto">
              <a:xfrm>
                <a:off x="3504" y="3744"/>
                <a:ext cx="144" cy="144"/>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9" name="Oval 41"/>
              <p:cNvSpPr>
                <a:spLocks noChangeAspect="1" noChangeArrowheads="1"/>
              </p:cNvSpPr>
              <p:nvPr/>
            </p:nvSpPr>
            <p:spPr bwMode="auto">
              <a:xfrm>
                <a:off x="4176" y="3744"/>
                <a:ext cx="144" cy="144"/>
              </a:xfrm>
              <a:prstGeom prst="ellipse">
                <a:avLst/>
              </a:prstGeom>
              <a:solidFill>
                <a:schemeClr val="accent1">
                  <a:lumMod val="7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0" name="Oval 42"/>
              <p:cNvSpPr>
                <a:spLocks noChangeAspect="1" noChangeArrowheads="1"/>
              </p:cNvSpPr>
              <p:nvPr/>
            </p:nvSpPr>
            <p:spPr bwMode="auto">
              <a:xfrm>
                <a:off x="4896" y="3744"/>
                <a:ext cx="144" cy="144"/>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2155014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Sperner Colorings</a:t>
            </a:r>
          </a:p>
        </p:txBody>
      </p:sp>
      <mc:AlternateContent xmlns:mc="http://schemas.openxmlformats.org/markup-compatibility/2006" xmlns:a14="http://schemas.microsoft.com/office/drawing/2010/main">
        <mc:Choice Requires="a14">
          <p:sp>
            <p:nvSpPr>
              <p:cNvPr id="21507" name="Rectangle 3"/>
              <p:cNvSpPr>
                <a:spLocks noGrp="1" noChangeArrowheads="1"/>
              </p:cNvSpPr>
              <p:nvPr>
                <p:ph type="body" idx="1"/>
              </p:nvPr>
            </p:nvSpPr>
            <p:spPr>
              <a:xfrm>
                <a:off x="457200" y="1600200"/>
                <a:ext cx="4495800" cy="4724400"/>
              </a:xfrm>
            </p:spPr>
            <p:txBody>
              <a:bodyPr/>
              <a:lstStyle/>
              <a:p>
                <a:pPr eaLnBrk="1" hangingPunct="1">
                  <a:lnSpc>
                    <a:spcPct val="90000"/>
                  </a:lnSpc>
                </a:pPr>
                <a:r>
                  <a:rPr lang="en-US" sz="2400" dirty="0" smtClean="0"/>
                  <a:t>A coloring with the listed properties (suitably generalized to </a:t>
                </a:r>
                <a14:m>
                  <m:oMath xmlns:m="http://schemas.openxmlformats.org/officeDocument/2006/math">
                    <m:r>
                      <a:rPr lang="en-US" sz="2400" i="1" dirty="0" smtClean="0">
                        <a:latin typeface="Cambria Math"/>
                      </a:rPr>
                      <m:t>𝑘</m:t>
                    </m:r>
                    <m:r>
                      <a:rPr lang="en-US" sz="2400" i="1" dirty="0" smtClean="0">
                        <a:latin typeface="Cambria Math"/>
                      </a:rPr>
                      <m:t> </m:t>
                    </m:r>
                  </m:oMath>
                </a14:m>
                <a:r>
                  <a:rPr lang="en-US" sz="2400" dirty="0" smtClean="0"/>
                  <a:t>dimensions) is called a </a:t>
                </a:r>
                <a:r>
                  <a:rPr lang="en-US" sz="2400" dirty="0" err="1" smtClean="0">
                    <a:solidFill>
                      <a:srgbClr val="990033"/>
                    </a:solidFill>
                  </a:rPr>
                  <a:t>Sperner</a:t>
                </a:r>
                <a:r>
                  <a:rPr lang="en-US" sz="2400" dirty="0" smtClean="0">
                    <a:solidFill>
                      <a:srgbClr val="990033"/>
                    </a:solidFill>
                  </a:rPr>
                  <a:t> Coloring</a:t>
                </a:r>
                <a:r>
                  <a:rPr lang="en-US" sz="2400" dirty="0" smtClean="0"/>
                  <a:t> (in algebraic topology).</a:t>
                </a:r>
              </a:p>
              <a:p>
                <a:pPr eaLnBrk="1" hangingPunct="1">
                  <a:lnSpc>
                    <a:spcPct val="90000"/>
                  </a:lnSpc>
                </a:pPr>
                <a:r>
                  <a:rPr lang="en-US" sz="2400" dirty="0" err="1" smtClean="0">
                    <a:solidFill>
                      <a:srgbClr val="990033"/>
                    </a:solidFill>
                  </a:rPr>
                  <a:t>Sperner’s</a:t>
                </a:r>
                <a:r>
                  <a:rPr lang="en-US" sz="2400" dirty="0" smtClean="0">
                    <a:solidFill>
                      <a:srgbClr val="990033"/>
                    </a:solidFill>
                  </a:rPr>
                  <a:t> Lemma:</a:t>
                </a:r>
                <a:r>
                  <a:rPr lang="en-US" sz="2400" dirty="0" smtClean="0"/>
                  <a:t>  Any </a:t>
                </a:r>
                <a:r>
                  <a:rPr lang="en-US" sz="2400" dirty="0" err="1" smtClean="0"/>
                  <a:t>Sperner</a:t>
                </a:r>
                <a:r>
                  <a:rPr lang="en-US" sz="2400" dirty="0" smtClean="0"/>
                  <a:t> Coloring has some tiny triangle (simplex) whose </a:t>
                </a:r>
                <a14:m>
                  <m:oMath xmlns:m="http://schemas.openxmlformats.org/officeDocument/2006/math">
                    <m:r>
                      <a:rPr lang="en-US" sz="2400" i="1" dirty="0" smtClean="0">
                        <a:latin typeface="Cambria Math"/>
                      </a:rPr>
                      <m:t>𝑘</m:t>
                    </m:r>
                    <m:r>
                      <a:rPr lang="en-US" sz="2400" i="1" dirty="0" smtClean="0">
                        <a:latin typeface="Cambria Math"/>
                      </a:rPr>
                      <m:t>+1</m:t>
                    </m:r>
                  </m:oMath>
                </a14:m>
                <a:r>
                  <a:rPr lang="en-US" sz="2400" dirty="0" smtClean="0"/>
                  <a:t> corners are colored by all </a:t>
                </a:r>
                <a14:m>
                  <m:oMath xmlns:m="http://schemas.openxmlformats.org/officeDocument/2006/math">
                    <m:r>
                      <a:rPr lang="en-US" sz="2400" i="1" dirty="0" smtClean="0">
                        <a:latin typeface="Cambria Math"/>
                      </a:rPr>
                      <m:t>𝑘</m:t>
                    </m:r>
                    <m:r>
                      <a:rPr lang="en-US" sz="2400" i="1" dirty="0" smtClean="0">
                        <a:latin typeface="Cambria Math"/>
                      </a:rPr>
                      <m:t>+1</m:t>
                    </m:r>
                  </m:oMath>
                </a14:m>
                <a:r>
                  <a:rPr lang="en-US" sz="2400" dirty="0" smtClean="0"/>
                  <a:t> colors.</a:t>
                </a:r>
              </a:p>
              <a:p>
                <a:pPr eaLnBrk="1" hangingPunct="1">
                  <a:lnSpc>
                    <a:spcPct val="90000"/>
                  </a:lnSpc>
                </a:pPr>
                <a:endParaRPr lang="en-US" sz="2400" dirty="0" smtClean="0"/>
              </a:p>
              <a:p>
                <a:pPr eaLnBrk="1" hangingPunct="1">
                  <a:lnSpc>
                    <a:spcPct val="90000"/>
                  </a:lnSpc>
                </a:pPr>
                <a:r>
                  <a:rPr lang="en-US" sz="2400" dirty="0" smtClean="0"/>
                  <a:t>Find one?</a:t>
                </a:r>
              </a:p>
            </p:txBody>
          </p:sp>
        </mc:Choice>
        <mc:Fallback xmlns="">
          <p:sp>
            <p:nvSpPr>
              <p:cNvPr id="21507" name="Rectangle 3"/>
              <p:cNvSpPr>
                <a:spLocks noGrp="1" noRot="1" noChangeAspect="1" noMove="1" noResize="1" noEditPoints="1" noAdjustHandles="1" noChangeArrowheads="1" noChangeShapeType="1" noTextEdit="1"/>
              </p:cNvSpPr>
              <p:nvPr>
                <p:ph type="body" idx="1"/>
              </p:nvPr>
            </p:nvSpPr>
            <p:spPr>
              <a:xfrm>
                <a:off x="457200" y="1600200"/>
                <a:ext cx="4495800" cy="4724400"/>
              </a:xfrm>
              <a:blipFill rotWithShape="1">
                <a:blip r:embed="rId3"/>
                <a:stretch>
                  <a:fillRect l="-1762" t="-1806" r="-1762"/>
                </a:stretch>
              </a:blipFill>
            </p:spPr>
            <p:txBody>
              <a:bodyPr/>
              <a:lstStyle/>
              <a:p>
                <a:r>
                  <a:rPr lang="en-US">
                    <a:noFill/>
                  </a:rPr>
                  <a:t> </a:t>
                </a:r>
              </a:p>
            </p:txBody>
          </p:sp>
        </mc:Fallback>
      </mc:AlternateContent>
      <p:grpSp>
        <p:nvGrpSpPr>
          <p:cNvPr id="17412" name="Group 4"/>
          <p:cNvGrpSpPr>
            <a:grpSpLocks/>
          </p:cNvGrpSpPr>
          <p:nvPr/>
        </p:nvGrpSpPr>
        <p:grpSpPr bwMode="auto">
          <a:xfrm>
            <a:off x="4495800" y="1981200"/>
            <a:ext cx="4648200" cy="4419600"/>
            <a:chOff x="2832" y="1248"/>
            <a:chExt cx="2928" cy="2784"/>
          </a:xfrm>
        </p:grpSpPr>
        <p:grpSp>
          <p:nvGrpSpPr>
            <p:cNvPr id="17413" name="Group 5"/>
            <p:cNvGrpSpPr>
              <a:grpSpLocks/>
            </p:cNvGrpSpPr>
            <p:nvPr/>
          </p:nvGrpSpPr>
          <p:grpSpPr bwMode="auto">
            <a:xfrm>
              <a:off x="2832" y="1248"/>
              <a:ext cx="2928" cy="2784"/>
              <a:chOff x="2832" y="1248"/>
              <a:chExt cx="2928" cy="2784"/>
            </a:xfrm>
          </p:grpSpPr>
          <p:grpSp>
            <p:nvGrpSpPr>
              <p:cNvPr id="17428" name="Group 6"/>
              <p:cNvGrpSpPr>
                <a:grpSpLocks/>
              </p:cNvGrpSpPr>
              <p:nvPr/>
            </p:nvGrpSpPr>
            <p:grpSpPr bwMode="auto">
              <a:xfrm>
                <a:off x="2832" y="1248"/>
                <a:ext cx="2928" cy="2784"/>
                <a:chOff x="2832" y="1248"/>
                <a:chExt cx="2928" cy="2784"/>
              </a:xfrm>
            </p:grpSpPr>
            <p:grpSp>
              <p:nvGrpSpPr>
                <p:cNvPr id="17433" name="Group 7"/>
                <p:cNvGrpSpPr>
                  <a:grpSpLocks/>
                </p:cNvGrpSpPr>
                <p:nvPr/>
              </p:nvGrpSpPr>
              <p:grpSpPr bwMode="auto">
                <a:xfrm>
                  <a:off x="2832" y="1248"/>
                  <a:ext cx="2928" cy="2784"/>
                  <a:chOff x="2832" y="1200"/>
                  <a:chExt cx="2928" cy="2784"/>
                </a:xfrm>
              </p:grpSpPr>
              <p:grpSp>
                <p:nvGrpSpPr>
                  <p:cNvPr id="17437" name="Group 8"/>
                  <p:cNvGrpSpPr>
                    <a:grpSpLocks/>
                  </p:cNvGrpSpPr>
                  <p:nvPr/>
                </p:nvGrpSpPr>
                <p:grpSpPr bwMode="auto">
                  <a:xfrm>
                    <a:off x="2928" y="1440"/>
                    <a:ext cx="2682" cy="2304"/>
                    <a:chOff x="2880" y="1824"/>
                    <a:chExt cx="2682" cy="2304"/>
                  </a:xfrm>
                </p:grpSpPr>
                <p:grpSp>
                  <p:nvGrpSpPr>
                    <p:cNvPr id="17441" name="Group 9"/>
                    <p:cNvGrpSpPr>
                      <a:grpSpLocks/>
                    </p:cNvGrpSpPr>
                    <p:nvPr/>
                  </p:nvGrpSpPr>
                  <p:grpSpPr bwMode="auto">
                    <a:xfrm>
                      <a:off x="2880" y="3552"/>
                      <a:ext cx="2682" cy="576"/>
                      <a:chOff x="2880" y="3552"/>
                      <a:chExt cx="2682" cy="576"/>
                    </a:xfrm>
                  </p:grpSpPr>
                  <p:sp>
                    <p:nvSpPr>
                      <p:cNvPr id="17450" name="AutoShape 10"/>
                      <p:cNvSpPr>
                        <a:spLocks noChangeArrowheads="1"/>
                      </p:cNvSpPr>
                      <p:nvPr/>
                    </p:nvSpPr>
                    <p:spPr bwMode="auto">
                      <a:xfrm>
                        <a:off x="3552" y="3552"/>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1" name="AutoShape 11"/>
                      <p:cNvSpPr>
                        <a:spLocks noChangeArrowheads="1"/>
                      </p:cNvSpPr>
                      <p:nvPr/>
                    </p:nvSpPr>
                    <p:spPr bwMode="auto">
                      <a:xfrm>
                        <a:off x="2880" y="3552"/>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2" name="AutoShape 12"/>
                      <p:cNvSpPr>
                        <a:spLocks noChangeArrowheads="1"/>
                      </p:cNvSpPr>
                      <p:nvPr/>
                    </p:nvSpPr>
                    <p:spPr bwMode="auto">
                      <a:xfrm>
                        <a:off x="4224" y="3552"/>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3" name="AutoShape 13"/>
                      <p:cNvSpPr>
                        <a:spLocks noChangeArrowheads="1"/>
                      </p:cNvSpPr>
                      <p:nvPr/>
                    </p:nvSpPr>
                    <p:spPr bwMode="auto">
                      <a:xfrm>
                        <a:off x="4896" y="3552"/>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42" name="Group 14"/>
                    <p:cNvGrpSpPr>
                      <a:grpSpLocks/>
                    </p:cNvGrpSpPr>
                    <p:nvPr/>
                  </p:nvGrpSpPr>
                  <p:grpSpPr bwMode="auto">
                    <a:xfrm>
                      <a:off x="3216" y="2976"/>
                      <a:ext cx="2010" cy="576"/>
                      <a:chOff x="3216" y="2976"/>
                      <a:chExt cx="2010" cy="576"/>
                    </a:xfrm>
                  </p:grpSpPr>
                  <p:sp>
                    <p:nvSpPr>
                      <p:cNvPr id="17447" name="AutoShape 15"/>
                      <p:cNvSpPr>
                        <a:spLocks noChangeArrowheads="1"/>
                      </p:cNvSpPr>
                      <p:nvPr/>
                    </p:nvSpPr>
                    <p:spPr bwMode="auto">
                      <a:xfrm>
                        <a:off x="3888" y="2976"/>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8" name="AutoShape 16"/>
                      <p:cNvSpPr>
                        <a:spLocks noChangeArrowheads="1"/>
                      </p:cNvSpPr>
                      <p:nvPr/>
                    </p:nvSpPr>
                    <p:spPr bwMode="auto">
                      <a:xfrm>
                        <a:off x="3216" y="2976"/>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9" name="AutoShape 17"/>
                      <p:cNvSpPr>
                        <a:spLocks noChangeArrowheads="1"/>
                      </p:cNvSpPr>
                      <p:nvPr/>
                    </p:nvSpPr>
                    <p:spPr bwMode="auto">
                      <a:xfrm>
                        <a:off x="4560" y="2976"/>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43" name="Group 18"/>
                    <p:cNvGrpSpPr>
                      <a:grpSpLocks/>
                    </p:cNvGrpSpPr>
                    <p:nvPr/>
                  </p:nvGrpSpPr>
                  <p:grpSpPr bwMode="auto">
                    <a:xfrm>
                      <a:off x="3552" y="1824"/>
                      <a:ext cx="1338" cy="1152"/>
                      <a:chOff x="3552" y="1824"/>
                      <a:chExt cx="1338" cy="1152"/>
                    </a:xfrm>
                  </p:grpSpPr>
                  <p:sp>
                    <p:nvSpPr>
                      <p:cNvPr id="17444" name="AutoShape 19"/>
                      <p:cNvSpPr>
                        <a:spLocks noChangeArrowheads="1"/>
                      </p:cNvSpPr>
                      <p:nvPr/>
                    </p:nvSpPr>
                    <p:spPr bwMode="auto">
                      <a:xfrm>
                        <a:off x="3552" y="2400"/>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5" name="AutoShape 20"/>
                      <p:cNvSpPr>
                        <a:spLocks noChangeArrowheads="1"/>
                      </p:cNvSpPr>
                      <p:nvPr/>
                    </p:nvSpPr>
                    <p:spPr bwMode="auto">
                      <a:xfrm>
                        <a:off x="3888" y="1824"/>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6" name="AutoShape 21"/>
                      <p:cNvSpPr>
                        <a:spLocks noChangeArrowheads="1"/>
                      </p:cNvSpPr>
                      <p:nvPr/>
                    </p:nvSpPr>
                    <p:spPr bwMode="auto">
                      <a:xfrm>
                        <a:off x="4224" y="2400"/>
                        <a:ext cx="666" cy="57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7438" name="Text Box 22"/>
                  <p:cNvSpPr txBox="1">
                    <a:spLocks noChangeArrowheads="1"/>
                  </p:cNvSpPr>
                  <p:nvPr/>
                </p:nvSpPr>
                <p:spPr bwMode="auto">
                  <a:xfrm>
                    <a:off x="4080" y="1200"/>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All 0s</a:t>
                    </a:r>
                  </a:p>
                </p:txBody>
              </p:sp>
              <p:sp>
                <p:nvSpPr>
                  <p:cNvPr id="17439" name="Text Box 23"/>
                  <p:cNvSpPr txBox="1">
                    <a:spLocks noChangeArrowheads="1"/>
                  </p:cNvSpPr>
                  <p:nvPr/>
                </p:nvSpPr>
                <p:spPr bwMode="auto">
                  <a:xfrm>
                    <a:off x="5292" y="3744"/>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All 1s</a:t>
                    </a:r>
                  </a:p>
                </p:txBody>
              </p:sp>
              <p:sp>
                <p:nvSpPr>
                  <p:cNvPr id="17440" name="Text Box 24"/>
                  <p:cNvSpPr txBox="1">
                    <a:spLocks noChangeArrowheads="1"/>
                  </p:cNvSpPr>
                  <p:nvPr/>
                </p:nvSpPr>
                <p:spPr bwMode="auto">
                  <a:xfrm>
                    <a:off x="2832" y="3753"/>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All 2s</a:t>
                    </a:r>
                  </a:p>
                </p:txBody>
              </p:sp>
            </p:grpSp>
            <p:sp>
              <p:nvSpPr>
                <p:cNvPr id="17434" name="Oval 25"/>
                <p:cNvSpPr>
                  <a:spLocks noChangeAspect="1" noChangeArrowheads="1"/>
                </p:cNvSpPr>
                <p:nvPr/>
              </p:nvSpPr>
              <p:spPr bwMode="auto">
                <a:xfrm>
                  <a:off x="4224" y="1440"/>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FF0000"/>
                    </a:solidFill>
                  </a:endParaRPr>
                </a:p>
              </p:txBody>
            </p:sp>
            <p:sp>
              <p:nvSpPr>
                <p:cNvPr id="17435" name="Oval 26"/>
                <p:cNvSpPr>
                  <a:spLocks noChangeAspect="1" noChangeArrowheads="1"/>
                </p:cNvSpPr>
                <p:nvPr/>
              </p:nvSpPr>
              <p:spPr bwMode="auto">
                <a:xfrm>
                  <a:off x="2832" y="3696"/>
                  <a:ext cx="144" cy="144"/>
                </a:xfrm>
                <a:prstGeom prst="ellipse">
                  <a:avLst/>
                </a:prstGeom>
                <a:solidFill>
                  <a:schemeClr val="accent1">
                    <a:lumMod val="7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FF0000"/>
                    </a:solidFill>
                  </a:endParaRPr>
                </a:p>
              </p:txBody>
            </p:sp>
            <p:sp>
              <p:nvSpPr>
                <p:cNvPr id="17436" name="Oval 27"/>
                <p:cNvSpPr>
                  <a:spLocks noChangeAspect="1" noChangeArrowheads="1"/>
                </p:cNvSpPr>
                <p:nvPr/>
              </p:nvSpPr>
              <p:spPr bwMode="auto">
                <a:xfrm>
                  <a:off x="5520" y="3696"/>
                  <a:ext cx="144" cy="144"/>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FF0000"/>
                    </a:solidFill>
                  </a:endParaRPr>
                </a:p>
              </p:txBody>
            </p:sp>
          </p:grpSp>
          <p:grpSp>
            <p:nvGrpSpPr>
              <p:cNvPr id="17429" name="Group 28"/>
              <p:cNvGrpSpPr>
                <a:grpSpLocks/>
              </p:cNvGrpSpPr>
              <p:nvPr/>
            </p:nvGrpSpPr>
            <p:grpSpPr bwMode="auto">
              <a:xfrm>
                <a:off x="3120" y="1968"/>
                <a:ext cx="2282" cy="2055"/>
                <a:chOff x="3120" y="1968"/>
                <a:chExt cx="2282" cy="2055"/>
              </a:xfrm>
            </p:grpSpPr>
            <p:sp>
              <p:nvSpPr>
                <p:cNvPr id="17430" name="Text Box 29"/>
                <p:cNvSpPr txBox="1">
                  <a:spLocks noChangeArrowheads="1"/>
                </p:cNvSpPr>
                <p:nvPr/>
              </p:nvSpPr>
              <p:spPr bwMode="auto">
                <a:xfrm>
                  <a:off x="3120" y="1968"/>
                  <a:ext cx="7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CC0000"/>
                      </a:solidFill>
                    </a:rPr>
                    <a:t>0s </a:t>
                  </a:r>
                  <a:r>
                    <a:rPr lang="en-US" dirty="0">
                      <a:solidFill>
                        <a:srgbClr val="CC0000"/>
                      </a:solidFill>
                    </a:rPr>
                    <a:t>and 2s</a:t>
                  </a:r>
                </a:p>
              </p:txBody>
            </p:sp>
            <p:sp>
              <p:nvSpPr>
                <p:cNvPr id="17431" name="Text Box 30"/>
                <p:cNvSpPr txBox="1">
                  <a:spLocks noChangeArrowheads="1"/>
                </p:cNvSpPr>
                <p:nvPr/>
              </p:nvSpPr>
              <p:spPr bwMode="auto">
                <a:xfrm>
                  <a:off x="4656" y="1968"/>
                  <a:ext cx="7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CC0000"/>
                      </a:solidFill>
                    </a:rPr>
                    <a:t>0s </a:t>
                  </a:r>
                  <a:r>
                    <a:rPr lang="en-US" dirty="0">
                      <a:solidFill>
                        <a:srgbClr val="CC0000"/>
                      </a:solidFill>
                    </a:rPr>
                    <a:t>and 1s</a:t>
                  </a:r>
                </a:p>
              </p:txBody>
            </p:sp>
            <p:sp>
              <p:nvSpPr>
                <p:cNvPr id="17432" name="Text Box 31"/>
                <p:cNvSpPr txBox="1">
                  <a:spLocks noChangeArrowheads="1"/>
                </p:cNvSpPr>
                <p:nvPr/>
              </p:nvSpPr>
              <p:spPr bwMode="auto">
                <a:xfrm>
                  <a:off x="3936" y="3792"/>
                  <a:ext cx="7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1s and 2s</a:t>
                  </a:r>
                </a:p>
              </p:txBody>
            </p:sp>
          </p:grpSp>
        </p:grpSp>
        <p:grpSp>
          <p:nvGrpSpPr>
            <p:cNvPr id="17414" name="Group 32"/>
            <p:cNvGrpSpPr>
              <a:grpSpLocks/>
            </p:cNvGrpSpPr>
            <p:nvPr/>
          </p:nvGrpSpPr>
          <p:grpSpPr bwMode="auto">
            <a:xfrm>
              <a:off x="3888" y="2544"/>
              <a:ext cx="768" cy="720"/>
              <a:chOff x="3888" y="2544"/>
              <a:chExt cx="768" cy="720"/>
            </a:xfrm>
          </p:grpSpPr>
          <p:sp>
            <p:nvSpPr>
              <p:cNvPr id="17425" name="Oval 33"/>
              <p:cNvSpPr>
                <a:spLocks noChangeAspect="1" noChangeArrowheads="1"/>
              </p:cNvSpPr>
              <p:nvPr/>
            </p:nvSpPr>
            <p:spPr bwMode="auto">
              <a:xfrm>
                <a:off x="4176" y="2544"/>
                <a:ext cx="144" cy="144"/>
              </a:xfrm>
              <a:prstGeom prst="ellipse">
                <a:avLst/>
              </a:prstGeom>
              <a:solidFill>
                <a:schemeClr val="accent1">
                  <a:lumMod val="75000"/>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6" name="Oval 34"/>
              <p:cNvSpPr>
                <a:spLocks noChangeAspect="1" noChangeArrowheads="1"/>
              </p:cNvSpPr>
              <p:nvPr/>
            </p:nvSpPr>
            <p:spPr bwMode="auto">
              <a:xfrm>
                <a:off x="4512" y="3120"/>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7" name="Oval 35"/>
              <p:cNvSpPr>
                <a:spLocks noChangeAspect="1" noChangeArrowheads="1"/>
              </p:cNvSpPr>
              <p:nvPr/>
            </p:nvSpPr>
            <p:spPr bwMode="auto">
              <a:xfrm>
                <a:off x="3888" y="3120"/>
                <a:ext cx="144" cy="144"/>
              </a:xfrm>
              <a:prstGeom prst="ellipse">
                <a:avLst/>
              </a:prstGeom>
              <a:solidFill>
                <a:schemeClr val="accent1">
                  <a:lumMod val="7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15" name="Group 36"/>
            <p:cNvGrpSpPr>
              <a:grpSpLocks/>
            </p:cNvGrpSpPr>
            <p:nvPr/>
          </p:nvGrpSpPr>
          <p:grpSpPr bwMode="auto">
            <a:xfrm>
              <a:off x="3216" y="2016"/>
              <a:ext cx="2112" cy="1872"/>
              <a:chOff x="3216" y="2016"/>
              <a:chExt cx="2112" cy="1872"/>
            </a:xfrm>
          </p:grpSpPr>
          <p:sp>
            <p:nvSpPr>
              <p:cNvPr id="17416" name="Oval 37"/>
              <p:cNvSpPr>
                <a:spLocks noChangeAspect="1" noChangeArrowheads="1"/>
              </p:cNvSpPr>
              <p:nvPr/>
            </p:nvSpPr>
            <p:spPr bwMode="auto">
              <a:xfrm>
                <a:off x="3888" y="2016"/>
                <a:ext cx="144" cy="144"/>
              </a:xfrm>
              <a:prstGeom prst="ellipse">
                <a:avLst/>
              </a:prstGeom>
              <a:solidFill>
                <a:schemeClr val="accent1">
                  <a:lumMod val="7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FF0000"/>
                  </a:solidFill>
                </a:endParaRPr>
              </a:p>
            </p:txBody>
          </p:sp>
          <p:sp>
            <p:nvSpPr>
              <p:cNvPr id="17417" name="Oval 38"/>
              <p:cNvSpPr>
                <a:spLocks noChangeAspect="1" noChangeArrowheads="1"/>
              </p:cNvSpPr>
              <p:nvPr/>
            </p:nvSpPr>
            <p:spPr bwMode="auto">
              <a:xfrm>
                <a:off x="4512" y="2016"/>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8" name="Oval 39"/>
              <p:cNvSpPr>
                <a:spLocks noChangeAspect="1" noChangeArrowheads="1"/>
              </p:cNvSpPr>
              <p:nvPr/>
            </p:nvSpPr>
            <p:spPr bwMode="auto">
              <a:xfrm>
                <a:off x="4848" y="2592"/>
                <a:ext cx="144" cy="144"/>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9" name="Oval 40"/>
              <p:cNvSpPr>
                <a:spLocks noChangeAspect="1" noChangeArrowheads="1"/>
              </p:cNvSpPr>
              <p:nvPr/>
            </p:nvSpPr>
            <p:spPr bwMode="auto">
              <a:xfrm>
                <a:off x="5184" y="3120"/>
                <a:ext cx="144" cy="144"/>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0" name="Oval 41"/>
              <p:cNvSpPr>
                <a:spLocks noChangeAspect="1" noChangeArrowheads="1"/>
              </p:cNvSpPr>
              <p:nvPr/>
            </p:nvSpPr>
            <p:spPr bwMode="auto">
              <a:xfrm>
                <a:off x="3520" y="2592"/>
                <a:ext cx="144" cy="144"/>
              </a:xfrm>
              <a:prstGeom prst="ellipse">
                <a:avLst/>
              </a:prstGeom>
              <a:solidFill>
                <a:schemeClr val="accent1">
                  <a:lumMod val="7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1" name="Oval 42"/>
              <p:cNvSpPr>
                <a:spLocks noChangeAspect="1" noChangeArrowheads="1"/>
              </p:cNvSpPr>
              <p:nvPr/>
            </p:nvSpPr>
            <p:spPr bwMode="auto">
              <a:xfrm>
                <a:off x="3216" y="3120"/>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2" name="Oval 43"/>
              <p:cNvSpPr>
                <a:spLocks noChangeAspect="1" noChangeArrowheads="1"/>
              </p:cNvSpPr>
              <p:nvPr/>
            </p:nvSpPr>
            <p:spPr bwMode="auto">
              <a:xfrm>
                <a:off x="3504" y="3744"/>
                <a:ext cx="144" cy="144"/>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3" name="Oval 44"/>
              <p:cNvSpPr>
                <a:spLocks noChangeAspect="1" noChangeArrowheads="1"/>
              </p:cNvSpPr>
              <p:nvPr/>
            </p:nvSpPr>
            <p:spPr bwMode="auto">
              <a:xfrm>
                <a:off x="4176" y="3744"/>
                <a:ext cx="144" cy="144"/>
              </a:xfrm>
              <a:prstGeom prst="ellipse">
                <a:avLst/>
              </a:prstGeom>
              <a:solidFill>
                <a:schemeClr val="accent1">
                  <a:lumMod val="7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4" name="Oval 45"/>
              <p:cNvSpPr>
                <a:spLocks noChangeAspect="1" noChangeArrowheads="1"/>
              </p:cNvSpPr>
              <p:nvPr/>
            </p:nvSpPr>
            <p:spPr bwMode="auto">
              <a:xfrm>
                <a:off x="4896" y="3744"/>
                <a:ext cx="144" cy="144"/>
              </a:xfrm>
              <a:prstGeom prst="ellipse">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2057777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1143000"/>
          </a:xfrm>
        </p:spPr>
        <p:txBody>
          <a:bodyPr/>
          <a:lstStyle/>
          <a:p>
            <a:pPr eaLnBrk="1" hangingPunct="1"/>
            <a:r>
              <a:rPr lang="en-US" dirty="0" smtClean="0"/>
              <a:t>Applying </a:t>
            </a:r>
            <a:r>
              <a:rPr lang="en-US" dirty="0" err="1" smtClean="0"/>
              <a:t>Sperner’s</a:t>
            </a:r>
            <a:r>
              <a:rPr lang="en-US" dirty="0" smtClean="0"/>
              <a:t> Lemma</a:t>
            </a:r>
          </a:p>
        </p:txBody>
      </p:sp>
      <mc:AlternateContent xmlns:mc="http://schemas.openxmlformats.org/markup-compatibility/2006">
        <mc:Choice xmlns:a14="http://schemas.microsoft.com/office/drawing/2010/main" Requires="a14">
          <p:sp>
            <p:nvSpPr>
              <p:cNvPr id="24579" name="Rectangle 3"/>
              <p:cNvSpPr>
                <a:spLocks noGrp="1" noChangeArrowheads="1"/>
              </p:cNvSpPr>
              <p:nvPr>
                <p:ph type="body" idx="1"/>
              </p:nvPr>
            </p:nvSpPr>
            <p:spPr>
              <a:xfrm>
                <a:off x="304800" y="1371600"/>
                <a:ext cx="8458200" cy="5257800"/>
              </a:xfrm>
            </p:spPr>
            <p:txBody>
              <a:bodyPr>
                <a:normAutofit/>
              </a:bodyPr>
              <a:lstStyle/>
              <a:p>
                <a:pPr eaLnBrk="1" hangingPunct="1">
                  <a:lnSpc>
                    <a:spcPct val="80000"/>
                  </a:lnSpc>
                </a:pPr>
                <a:r>
                  <a:rPr lang="en-US" sz="2400" dirty="0" smtClean="0"/>
                  <a:t>Apply </a:t>
                </a:r>
                <a:r>
                  <a:rPr lang="en-US" sz="2400" dirty="0" err="1" smtClean="0"/>
                  <a:t>Sperner’s</a:t>
                </a:r>
                <a:r>
                  <a:rPr lang="en-US" sz="2400" dirty="0" smtClean="0"/>
                  <a:t> Lemma to the coloring we constructed.  </a:t>
                </a:r>
              </a:p>
              <a:p>
                <a:pPr eaLnBrk="1" hangingPunct="1">
                  <a:lnSpc>
                    <a:spcPct val="80000"/>
                  </a:lnSpc>
                </a:pPr>
                <a:r>
                  <a:rPr lang="en-US" sz="2400" dirty="0" smtClean="0"/>
                  <a:t>Yields a tiny triangle (simplex) </a:t>
                </a:r>
                <a14:m>
                  <m:oMath xmlns:m="http://schemas.openxmlformats.org/officeDocument/2006/math">
                    <m:r>
                      <a:rPr lang="en-US" sz="2400" i="1" dirty="0" smtClean="0">
                        <a:latin typeface="Cambria Math"/>
                      </a:rPr>
                      <m:t>𝑇</m:t>
                    </m:r>
                  </m:oMath>
                </a14:m>
                <a:r>
                  <a:rPr lang="en-US" sz="2400" dirty="0" smtClean="0"/>
                  <a:t> with </a:t>
                </a:r>
                <a14:m>
                  <m:oMath xmlns:m="http://schemas.openxmlformats.org/officeDocument/2006/math">
                    <m:r>
                      <a:rPr lang="en-US" sz="2400" i="1" dirty="0" smtClean="0">
                        <a:latin typeface="Cambria Math"/>
                      </a:rPr>
                      <m:t>𝑘</m:t>
                    </m:r>
                    <m:r>
                      <a:rPr lang="en-US" sz="2400" i="1" dirty="0" smtClean="0">
                        <a:latin typeface="Cambria Math"/>
                      </a:rPr>
                      <m:t>+1 </m:t>
                    </m:r>
                  </m:oMath>
                </a14:m>
                <a:r>
                  <a:rPr lang="en-US" sz="2400" dirty="0" smtClean="0"/>
                  <a:t>different colors on its corners.</a:t>
                </a:r>
              </a:p>
              <a:p>
                <a:pPr eaLnBrk="1" hangingPunct="1">
                  <a:lnSpc>
                    <a:spcPct val="80000"/>
                  </a:lnSpc>
                </a:pPr>
                <a:r>
                  <a:rPr lang="en-US" sz="2400" dirty="0" smtClean="0"/>
                  <a:t>Which means </a:t>
                </a:r>
                <a14:m>
                  <m:oMath xmlns:m="http://schemas.openxmlformats.org/officeDocument/2006/math">
                    <m:r>
                      <a:rPr lang="en-US" sz="2400" i="1" dirty="0" smtClean="0">
                        <a:latin typeface="Cambria Math"/>
                      </a:rPr>
                      <m:t>𝑘</m:t>
                    </m:r>
                    <m:r>
                      <a:rPr lang="en-US" sz="2400" i="1" dirty="0" smtClean="0">
                        <a:latin typeface="Cambria Math"/>
                      </a:rPr>
                      <m:t>+1 </m:t>
                    </m:r>
                  </m:oMath>
                </a14:m>
                <a:r>
                  <a:rPr lang="en-US" sz="2400" dirty="0" smtClean="0"/>
                  <a:t>different decision values for the executions and processes labeling its corners.</a:t>
                </a:r>
              </a:p>
              <a:p>
                <a:pPr eaLnBrk="1" hangingPunct="1">
                  <a:lnSpc>
                    <a:spcPct val="80000"/>
                  </a:lnSpc>
                </a:pPr>
                <a:r>
                  <a:rPr lang="en-US" sz="2400" dirty="0" smtClean="0"/>
                  <a:t>But recall that </a:t>
                </a:r>
                <a:r>
                  <a:rPr lang="en-US" sz="2400" dirty="0" smtClean="0"/>
                  <a:t>there must be </a:t>
                </a:r>
                <a:r>
                  <a:rPr lang="en-US" sz="2400" dirty="0" smtClean="0"/>
                  <a:t>a </a:t>
                </a:r>
                <a:r>
                  <a:rPr lang="en-US" sz="2400" dirty="0" smtClean="0">
                    <a:solidFill>
                      <a:srgbClr val="990033"/>
                    </a:solidFill>
                  </a:rPr>
                  <a:t>single execution </a:t>
                </a:r>
                <a:r>
                  <a:rPr lang="en-US" sz="2400" dirty="0" smtClean="0">
                    <a:solidFill>
                      <a:srgbClr val="990033"/>
                    </a:solidFill>
                    <a:sym typeface="Symbol" pitchFamily="18" charset="2"/>
                  </a:rPr>
                  <a:t>,</a:t>
                </a:r>
                <a:r>
                  <a:rPr lang="en-US" sz="2400" dirty="0" smtClean="0">
                    <a:sym typeface="Symbol" pitchFamily="18" charset="2"/>
                  </a:rPr>
                  <a:t> with at most </a:t>
                </a:r>
                <a14:m>
                  <m:oMath xmlns:m="http://schemas.openxmlformats.org/officeDocument/2006/math">
                    <m:r>
                      <a:rPr lang="en-US" sz="2400" i="1" dirty="0" smtClean="0">
                        <a:latin typeface="Cambria Math"/>
                        <a:sym typeface="Symbol" pitchFamily="18" charset="2"/>
                      </a:rPr>
                      <m:t>𝑓</m:t>
                    </m:r>
                  </m:oMath>
                </a14:m>
                <a:r>
                  <a:rPr lang="en-US" sz="2400" dirty="0" smtClean="0">
                    <a:sym typeface="Symbol" pitchFamily="18" charset="2"/>
                  </a:rPr>
                  <a:t> faults, that is “compatible” with the executions and processes labeling the corners of </a:t>
                </a:r>
                <a14:m>
                  <m:oMath xmlns:m="http://schemas.openxmlformats.org/officeDocument/2006/math">
                    <m:r>
                      <a:rPr lang="en-US" sz="2400" i="1" dirty="0" smtClean="0">
                        <a:latin typeface="Cambria Math"/>
                        <a:sym typeface="Symbol" pitchFamily="18" charset="2"/>
                      </a:rPr>
                      <m:t>𝑇</m:t>
                    </m:r>
                  </m:oMath>
                </a14:m>
                <a:r>
                  <a:rPr lang="en-US" sz="2400" dirty="0" smtClean="0">
                    <a:sym typeface="Symbol" pitchFamily="18" charset="2"/>
                  </a:rPr>
                  <a:t>:</a:t>
                </a:r>
              </a:p>
              <a:p>
                <a:pPr lvl="1" eaLnBrk="1" hangingPunct="1">
                  <a:lnSpc>
                    <a:spcPct val="80000"/>
                  </a:lnSpc>
                </a:pPr>
                <a:r>
                  <a:rPr lang="en-US" sz="2000" dirty="0" smtClean="0">
                    <a:sym typeface="Symbol" pitchFamily="18" charset="2"/>
                  </a:rPr>
                  <a:t>All the corner processes are </a:t>
                </a:r>
                <a:r>
                  <a:rPr lang="en-US" sz="2000" dirty="0" err="1" smtClean="0">
                    <a:sym typeface="Symbol" pitchFamily="18" charset="2"/>
                  </a:rPr>
                  <a:t>nonfaulty</a:t>
                </a:r>
                <a:r>
                  <a:rPr lang="en-US" sz="2000" dirty="0" smtClean="0">
                    <a:sym typeface="Symbol" pitchFamily="18" charset="2"/>
                  </a:rPr>
                  <a:t> in .</a:t>
                </a:r>
              </a:p>
              <a:p>
                <a:pPr lvl="1">
                  <a:lnSpc>
                    <a:spcPct val="80000"/>
                  </a:lnSpc>
                </a:pPr>
                <a:r>
                  <a:rPr lang="en-US" sz="2000" dirty="0" smtClean="0">
                    <a:sym typeface="Symbol" pitchFamily="18" charset="2"/>
                  </a:rPr>
                  <a:t>If </a:t>
                </a:r>
                <a14:m>
                  <m:oMath xmlns:m="http://schemas.openxmlformats.org/officeDocument/2006/math">
                    <m:r>
                      <a:rPr lang="en-US" sz="2000" i="1" dirty="0" smtClean="0">
                        <a:latin typeface="Cambria Math"/>
                        <a:sym typeface="Symbol" pitchFamily="18" charset="2"/>
                      </a:rPr>
                      <m:t>(,</m:t>
                    </m:r>
                    <m:r>
                      <a:rPr lang="en-US" sz="2000" i="1" dirty="0" smtClean="0">
                        <a:latin typeface="Cambria Math"/>
                        <a:sym typeface="Symbol" pitchFamily="18" charset="2"/>
                      </a:rPr>
                      <m:t>𝑖</m:t>
                    </m:r>
                    <m:r>
                      <a:rPr lang="en-US" sz="2000" i="1" dirty="0" smtClean="0">
                        <a:latin typeface="Cambria Math"/>
                        <a:sym typeface="Symbol" pitchFamily="18" charset="2"/>
                      </a:rPr>
                      <m:t>) </m:t>
                    </m:r>
                  </m:oMath>
                </a14:m>
                <a:r>
                  <a:rPr lang="en-US" sz="2000" dirty="0" smtClean="0">
                    <a:sym typeface="Symbol" pitchFamily="18" charset="2"/>
                  </a:rPr>
                  <a:t>labels some corner of </a:t>
                </a:r>
                <a14:m>
                  <m:oMath xmlns:m="http://schemas.openxmlformats.org/officeDocument/2006/math">
                    <m:r>
                      <a:rPr lang="en-US" sz="2000" i="1" dirty="0" smtClean="0">
                        <a:latin typeface="Cambria Math"/>
                        <a:sym typeface="Symbol" pitchFamily="18" charset="2"/>
                      </a:rPr>
                      <m:t>𝑇</m:t>
                    </m:r>
                  </m:oMath>
                </a14:m>
                <a:r>
                  <a:rPr lang="en-US" sz="2000" dirty="0" smtClean="0">
                    <a:sym typeface="Symbol" pitchFamily="18" charset="2"/>
                  </a:rPr>
                  <a:t>, then  is indistinguishable </a:t>
                </a:r>
                <a:r>
                  <a:rPr lang="en-US" sz="2000" dirty="0">
                    <a:sym typeface="Symbol" pitchFamily="18" charset="2"/>
                  </a:rPr>
                  <a:t>from</a:t>
                </a:r>
                <a:r>
                  <a:rPr lang="en-US" sz="2000" baseline="30000" dirty="0">
                    <a:sym typeface="Symbol" pitchFamily="18" charset="2"/>
                  </a:rPr>
                  <a:t> </a:t>
                </a:r>
                <a:r>
                  <a:rPr lang="en-US" sz="2000" dirty="0">
                    <a:sym typeface="Symbol" pitchFamily="18" charset="2"/>
                  </a:rPr>
                  <a:t> by </a:t>
                </a:r>
                <a14:m>
                  <m:oMath xmlns:m="http://schemas.openxmlformats.org/officeDocument/2006/math">
                    <m:r>
                      <a:rPr lang="en-US" sz="2000" i="1" dirty="0" smtClean="0">
                        <a:latin typeface="Cambria Math"/>
                        <a:sym typeface="Symbol" pitchFamily="18" charset="2"/>
                      </a:rPr>
                      <m:t>𝑖</m:t>
                    </m:r>
                  </m:oMath>
                </a14:m>
                <a:r>
                  <a:rPr lang="en-US" sz="2000" dirty="0" smtClean="0">
                    <a:sym typeface="Symbol" pitchFamily="18" charset="2"/>
                  </a:rPr>
                  <a:t>.</a:t>
                </a:r>
              </a:p>
              <a:p>
                <a:pPr eaLnBrk="1" hangingPunct="1">
                  <a:lnSpc>
                    <a:spcPct val="80000"/>
                  </a:lnSpc>
                </a:pPr>
                <a:r>
                  <a:rPr lang="en-US" sz="2400" dirty="0" smtClean="0">
                    <a:sym typeface="Symbol" pitchFamily="18" charset="2"/>
                  </a:rPr>
                  <a:t>So all the corner processes behave the same in  as they do in their own corner executions, and decide on the same values as in those executions.</a:t>
                </a:r>
              </a:p>
              <a:p>
                <a:pPr eaLnBrk="1" hangingPunct="1">
                  <a:lnSpc>
                    <a:spcPct val="80000"/>
                  </a:lnSpc>
                </a:pPr>
                <a:r>
                  <a:rPr lang="en-US" sz="2400" dirty="0" smtClean="0">
                    <a:solidFill>
                      <a:srgbClr val="990033"/>
                    </a:solidFill>
                    <a:sym typeface="Symbol" pitchFamily="18" charset="2"/>
                  </a:rPr>
                  <a:t>That’s </a:t>
                </a:r>
                <a14:m>
                  <m:oMath xmlns:m="http://schemas.openxmlformats.org/officeDocument/2006/math">
                    <m:r>
                      <a:rPr lang="en-US" sz="2400" i="1" dirty="0" smtClean="0">
                        <a:solidFill>
                          <a:srgbClr val="990033"/>
                        </a:solidFill>
                        <a:latin typeface="Cambria Math"/>
                        <a:sym typeface="Symbol" pitchFamily="18" charset="2"/>
                      </a:rPr>
                      <m:t>𝑘</m:t>
                    </m:r>
                    <m:r>
                      <a:rPr lang="en-US" sz="2400" i="1" dirty="0" smtClean="0">
                        <a:solidFill>
                          <a:srgbClr val="990033"/>
                        </a:solidFill>
                        <a:latin typeface="Cambria Math"/>
                        <a:sym typeface="Symbol" pitchFamily="18" charset="2"/>
                      </a:rPr>
                      <m:t>+1</m:t>
                    </m:r>
                  </m:oMath>
                </a14:m>
                <a:r>
                  <a:rPr lang="en-US" sz="2400" dirty="0" smtClean="0">
                    <a:solidFill>
                      <a:srgbClr val="990033"/>
                    </a:solidFill>
                    <a:sym typeface="Symbol" pitchFamily="18" charset="2"/>
                  </a:rPr>
                  <a:t> different decision values in one execution with at most </a:t>
                </a:r>
                <a14:m>
                  <m:oMath xmlns:m="http://schemas.openxmlformats.org/officeDocument/2006/math">
                    <m:r>
                      <a:rPr lang="en-US" sz="2400" i="1" dirty="0" smtClean="0">
                        <a:solidFill>
                          <a:srgbClr val="990033"/>
                        </a:solidFill>
                        <a:latin typeface="Cambria Math"/>
                        <a:sym typeface="Symbol" pitchFamily="18" charset="2"/>
                      </a:rPr>
                      <m:t>𝑓</m:t>
                    </m:r>
                  </m:oMath>
                </a14:m>
                <a:r>
                  <a:rPr lang="en-US" sz="2400" dirty="0" smtClean="0">
                    <a:solidFill>
                      <a:srgbClr val="990033"/>
                    </a:solidFill>
                    <a:sym typeface="Symbol" pitchFamily="18" charset="2"/>
                  </a:rPr>
                  <a:t> faults.</a:t>
                </a:r>
              </a:p>
              <a:p>
                <a:pPr eaLnBrk="1" hangingPunct="1">
                  <a:lnSpc>
                    <a:spcPct val="80000"/>
                  </a:lnSpc>
                </a:pPr>
                <a:r>
                  <a:rPr lang="en-US" sz="2400" dirty="0" smtClean="0">
                    <a:sym typeface="Symbol" pitchFamily="18" charset="2"/>
                  </a:rPr>
                  <a:t>Contradicts </a:t>
                </a:r>
                <a14:m>
                  <m:oMath xmlns:m="http://schemas.openxmlformats.org/officeDocument/2006/math">
                    <m:r>
                      <a:rPr lang="en-US" sz="2400" i="1" dirty="0" smtClean="0">
                        <a:latin typeface="Cambria Math"/>
                        <a:sym typeface="Symbol" pitchFamily="18" charset="2"/>
                      </a:rPr>
                      <m:t>𝑘</m:t>
                    </m:r>
                  </m:oMath>
                </a14:m>
                <a:r>
                  <a:rPr lang="en-US" sz="2400" dirty="0" smtClean="0">
                    <a:sym typeface="Symbol" pitchFamily="18" charset="2"/>
                  </a:rPr>
                  <a:t>-agreement.</a:t>
                </a:r>
              </a:p>
            </p:txBody>
          </p:sp>
        </mc:Choice>
        <mc:Fallback>
          <p:sp>
            <p:nvSpPr>
              <p:cNvPr id="24579" name="Rectangle 3"/>
              <p:cNvSpPr>
                <a:spLocks noGrp="1" noRot="1" noChangeAspect="1" noMove="1" noResize="1" noEditPoints="1" noAdjustHandles="1" noChangeArrowheads="1" noChangeShapeType="1" noTextEdit="1"/>
              </p:cNvSpPr>
              <p:nvPr>
                <p:ph type="body" idx="1"/>
              </p:nvPr>
            </p:nvSpPr>
            <p:spPr>
              <a:xfrm>
                <a:off x="304800" y="1371600"/>
                <a:ext cx="8458200" cy="5257800"/>
              </a:xfrm>
              <a:blipFill rotWithShape="1">
                <a:blip r:embed="rId2"/>
                <a:stretch>
                  <a:fillRect l="-937" t="-2202" r="-793" b="-2317"/>
                </a:stretch>
              </a:blipFill>
            </p:spPr>
            <p:txBody>
              <a:bodyPr/>
              <a:lstStyle/>
              <a:p>
                <a:r>
                  <a:rPr lang="en-US">
                    <a:noFill/>
                  </a:rPr>
                  <a:t> </a:t>
                </a:r>
              </a:p>
            </p:txBody>
          </p:sp>
        </mc:Fallback>
      </mc:AlternateContent>
    </p:spTree>
    <p:extLst>
      <p:ext uri="{BB962C8B-B14F-4D97-AF65-F5344CB8AC3E}">
        <p14:creationId xmlns:p14="http://schemas.microsoft.com/office/powerpoint/2010/main" val="2641823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457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457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57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5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z="4000" smtClean="0"/>
              <a:t>Lower bound on number of rounds</a:t>
            </a:r>
          </a:p>
        </p:txBody>
      </p:sp>
      <p:sp>
        <p:nvSpPr>
          <p:cNvPr id="135171" name="Rectangle 3"/>
          <p:cNvSpPr>
            <a:spLocks noGrp="1" noChangeArrowheads="1"/>
          </p:cNvSpPr>
          <p:nvPr>
            <p:ph type="body" idx="1"/>
          </p:nvPr>
        </p:nvSpPr>
        <p:spPr/>
        <p:txBody>
          <a:bodyPr>
            <a:normAutofit/>
          </a:bodyPr>
          <a:lstStyle/>
          <a:p>
            <a:pPr eaLnBrk="1" hangingPunct="1">
              <a:lnSpc>
                <a:spcPct val="80000"/>
              </a:lnSpc>
            </a:pPr>
            <a:r>
              <a:rPr lang="en-US" altLang="en-US" sz="2800" dirty="0" smtClean="0"/>
              <a:t>f+1 rounds are needed in the worst-case, for either Byzantine agreement or just stopping agreement.</a:t>
            </a:r>
          </a:p>
          <a:p>
            <a:pPr eaLnBrk="1" hangingPunct="1">
              <a:lnSpc>
                <a:spcPct val="80000"/>
              </a:lnSpc>
            </a:pPr>
            <a:endParaRPr lang="en-US" altLang="en-US" sz="2800" dirty="0" smtClean="0"/>
          </a:p>
          <a:p>
            <a:pPr eaLnBrk="1" hangingPunct="1">
              <a:lnSpc>
                <a:spcPct val="80000"/>
              </a:lnSpc>
            </a:pPr>
            <a:r>
              <a:rPr lang="en-US" altLang="en-US" sz="2800" dirty="0" smtClean="0"/>
              <a:t>Assume an</a:t>
            </a:r>
            <a:r>
              <a:rPr lang="en-US" altLang="en-US" sz="2800" dirty="0" smtClean="0">
                <a:sym typeface="Symbol" pitchFamily="18" charset="2"/>
              </a:rPr>
              <a:t> f-round stopping agreement algorithm A tolerating f faults, get a contradiction.</a:t>
            </a:r>
          </a:p>
          <a:p>
            <a:pPr eaLnBrk="1" hangingPunct="1">
              <a:lnSpc>
                <a:spcPct val="80000"/>
              </a:lnSpc>
            </a:pPr>
            <a:r>
              <a:rPr lang="en-US" altLang="en-US" sz="2800" dirty="0" smtClean="0">
                <a:sym typeface="Symbol" pitchFamily="18" charset="2"/>
              </a:rPr>
              <a:t>Assume:</a:t>
            </a:r>
          </a:p>
          <a:p>
            <a:pPr lvl="1" eaLnBrk="1" hangingPunct="1">
              <a:lnSpc>
                <a:spcPct val="80000"/>
              </a:lnSpc>
            </a:pPr>
            <a:r>
              <a:rPr lang="en-US" altLang="en-US" sz="2400" dirty="0" smtClean="0">
                <a:sym typeface="Symbol" pitchFamily="18" charset="2"/>
              </a:rPr>
              <a:t>n-node complete graph.</a:t>
            </a:r>
          </a:p>
          <a:p>
            <a:pPr lvl="1" eaLnBrk="1" hangingPunct="1">
              <a:lnSpc>
                <a:spcPct val="80000"/>
              </a:lnSpc>
            </a:pPr>
            <a:r>
              <a:rPr lang="en-US" altLang="en-US" sz="2400" dirty="0" smtClean="0">
                <a:sym typeface="Symbol" pitchFamily="18" charset="2"/>
              </a:rPr>
              <a:t>Decisions at end of round f.</a:t>
            </a:r>
          </a:p>
          <a:p>
            <a:pPr lvl="1" eaLnBrk="1" hangingPunct="1">
              <a:lnSpc>
                <a:spcPct val="80000"/>
              </a:lnSpc>
            </a:pPr>
            <a:r>
              <a:rPr lang="en-US" altLang="en-US" sz="2400" dirty="0" smtClean="0">
                <a:sym typeface="Symbol" pitchFamily="18" charset="2"/>
              </a:rPr>
              <a:t>V = {0,1}</a:t>
            </a:r>
          </a:p>
          <a:p>
            <a:pPr lvl="1" eaLnBrk="1" hangingPunct="1">
              <a:lnSpc>
                <a:spcPct val="80000"/>
              </a:lnSpc>
            </a:pPr>
            <a:r>
              <a:rPr lang="en-US" altLang="en-US" sz="2400" dirty="0" smtClean="0">
                <a:sym typeface="Symbol" pitchFamily="18" charset="2"/>
              </a:rPr>
              <a:t>All-to-all communication at every round.</a:t>
            </a:r>
          </a:p>
        </p:txBody>
      </p:sp>
    </p:spTree>
    <p:extLst>
      <p:ext uri="{BB962C8B-B14F-4D97-AF65-F5344CB8AC3E}">
        <p14:creationId xmlns:p14="http://schemas.microsoft.com/office/powerpoint/2010/main" val="27030111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1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517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517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517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3154362"/>
          </a:xfrm>
        </p:spPr>
        <p:txBody>
          <a:bodyPr/>
          <a:lstStyle/>
          <a:p>
            <a:pPr eaLnBrk="1" hangingPunct="1"/>
            <a:r>
              <a:rPr lang="en-US" smtClean="0"/>
              <a:t>Approximate Agreement</a:t>
            </a:r>
          </a:p>
        </p:txBody>
      </p:sp>
    </p:spTree>
    <p:extLst>
      <p:ext uri="{BB962C8B-B14F-4D97-AF65-F5344CB8AC3E}">
        <p14:creationId xmlns:p14="http://schemas.microsoft.com/office/powerpoint/2010/main" val="3556813331"/>
      </p:ext>
    </p:extLst>
  </p:cSld>
  <p:clrMapOvr>
    <a:masterClrMapping/>
  </p:clrMapOvr>
  <p:transition>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8229600" cy="1143000"/>
          </a:xfrm>
        </p:spPr>
        <p:txBody>
          <a:bodyPr/>
          <a:lstStyle/>
          <a:p>
            <a:pPr eaLnBrk="1" hangingPunct="1"/>
            <a:r>
              <a:rPr lang="en-US" sz="4000" smtClean="0"/>
              <a:t>Approximate Agreement problem</a:t>
            </a:r>
          </a:p>
        </p:txBody>
      </p:sp>
      <mc:AlternateContent xmlns:mc="http://schemas.openxmlformats.org/markup-compatibility/2006">
        <mc:Choice xmlns:a14="http://schemas.microsoft.com/office/drawing/2010/main" Requires="a14">
          <p:sp>
            <p:nvSpPr>
              <p:cNvPr id="26627" name="Rectangle 3"/>
              <p:cNvSpPr>
                <a:spLocks noGrp="1" noChangeArrowheads="1"/>
              </p:cNvSpPr>
              <p:nvPr>
                <p:ph type="body" idx="1"/>
              </p:nvPr>
            </p:nvSpPr>
            <p:spPr>
              <a:xfrm>
                <a:off x="457200" y="1295400"/>
                <a:ext cx="8382000" cy="5257800"/>
              </a:xfrm>
            </p:spPr>
            <p:txBody>
              <a:bodyPr/>
              <a:lstStyle/>
              <a:p>
                <a:pPr eaLnBrk="1" hangingPunct="1">
                  <a:lnSpc>
                    <a:spcPct val="80000"/>
                  </a:lnSpc>
                </a:pPr>
                <a:r>
                  <a:rPr lang="en-US" sz="2000" dirty="0" smtClean="0"/>
                  <a:t>Agreement on real number values, e.g.:</a:t>
                </a:r>
              </a:p>
              <a:p>
                <a:pPr lvl="1" eaLnBrk="1" hangingPunct="1">
                  <a:lnSpc>
                    <a:spcPct val="80000"/>
                  </a:lnSpc>
                </a:pPr>
                <a:r>
                  <a:rPr lang="en-US" sz="2000" dirty="0" smtClean="0"/>
                  <a:t>Readings of several altimeters on an aircraft.</a:t>
                </a:r>
              </a:p>
              <a:p>
                <a:pPr lvl="1" eaLnBrk="1" hangingPunct="1">
                  <a:lnSpc>
                    <a:spcPct val="80000"/>
                  </a:lnSpc>
                </a:pPr>
                <a:r>
                  <a:rPr lang="en-US" sz="2000" dirty="0" smtClean="0"/>
                  <a:t>Values of approximately-synchronized clocks.</a:t>
                </a:r>
              </a:p>
              <a:p>
                <a:pPr eaLnBrk="1" hangingPunct="1">
                  <a:lnSpc>
                    <a:spcPct val="80000"/>
                  </a:lnSpc>
                </a:pPr>
                <a:r>
                  <a:rPr lang="en-US" sz="2000" dirty="0" smtClean="0"/>
                  <a:t>Consider Byzantine participants, e.g.,  faulty hardware.</a:t>
                </a:r>
              </a:p>
              <a:p>
                <a:pPr eaLnBrk="1" hangingPunct="1">
                  <a:lnSpc>
                    <a:spcPct val="80000"/>
                  </a:lnSpc>
                </a:pPr>
                <a:r>
                  <a:rPr lang="en-US" sz="2000" dirty="0" smtClean="0">
                    <a:solidFill>
                      <a:srgbClr val="990033"/>
                    </a:solidFill>
                  </a:rPr>
                  <a:t>Abstract approximate agreement problem:</a:t>
                </a:r>
              </a:p>
              <a:p>
                <a:pPr lvl="1" eaLnBrk="1" hangingPunct="1">
                  <a:lnSpc>
                    <a:spcPct val="80000"/>
                  </a:lnSpc>
                </a:pPr>
                <a:r>
                  <a:rPr lang="en-US" sz="2000" dirty="0" smtClean="0"/>
                  <a:t>Inputs, outputs are </a:t>
                </a:r>
                <a:r>
                  <a:rPr lang="en-US" sz="2000" dirty="0" err="1" smtClean="0"/>
                  <a:t>reals</a:t>
                </a:r>
                <a:endParaRPr lang="en-US" sz="2000" dirty="0" smtClean="0"/>
              </a:p>
              <a:p>
                <a:pPr lvl="1" eaLnBrk="1" hangingPunct="1">
                  <a:lnSpc>
                    <a:spcPct val="80000"/>
                  </a:lnSpc>
                </a:pPr>
                <a:r>
                  <a:rPr lang="en-US" sz="2000" dirty="0" smtClean="0">
                    <a:solidFill>
                      <a:srgbClr val="990033"/>
                    </a:solidFill>
                  </a:rPr>
                  <a:t>Agreement:</a:t>
                </a:r>
                <a:r>
                  <a:rPr lang="en-US" sz="2000" dirty="0" smtClean="0"/>
                  <a:t>  Within </a:t>
                </a:r>
                <a14:m>
                  <m:oMath xmlns:m="http://schemas.openxmlformats.org/officeDocument/2006/math">
                    <m:r>
                      <a:rPr lang="en-US" sz="2000" b="0" i="1" smtClean="0">
                        <a:latin typeface="Cambria Math"/>
                      </a:rPr>
                      <m:t>𝜖</m:t>
                    </m:r>
                    <m:r>
                      <a:rPr lang="en-US" sz="2000" b="0" i="1" smtClean="0">
                        <a:latin typeface="Cambria Math"/>
                      </a:rPr>
                      <m:t>.</m:t>
                    </m:r>
                  </m:oMath>
                </a14:m>
                <a:endParaRPr lang="en-US" sz="2000" dirty="0" smtClean="0">
                  <a:sym typeface="Symbol" pitchFamily="18" charset="2"/>
                </a:endParaRPr>
              </a:p>
              <a:p>
                <a:pPr lvl="1" eaLnBrk="1" hangingPunct="1">
                  <a:lnSpc>
                    <a:spcPct val="80000"/>
                  </a:lnSpc>
                </a:pPr>
                <a:r>
                  <a:rPr lang="en-US" sz="2000" dirty="0" smtClean="0">
                    <a:solidFill>
                      <a:srgbClr val="990033"/>
                    </a:solidFill>
                    <a:sym typeface="Symbol" pitchFamily="18" charset="2"/>
                  </a:rPr>
                  <a:t>Validity:</a:t>
                </a:r>
                <a:r>
                  <a:rPr lang="en-US" sz="2000" dirty="0" smtClean="0">
                    <a:sym typeface="Symbol" pitchFamily="18" charset="2"/>
                  </a:rPr>
                  <a:t>  Within range of initial values of </a:t>
                </a:r>
                <a:r>
                  <a:rPr lang="en-US" sz="2000" dirty="0" err="1" smtClean="0">
                    <a:sym typeface="Symbol" pitchFamily="18" charset="2"/>
                  </a:rPr>
                  <a:t>nonfaulty</a:t>
                </a:r>
                <a:r>
                  <a:rPr lang="en-US" sz="2000" dirty="0" smtClean="0">
                    <a:sym typeface="Symbol" pitchFamily="18" charset="2"/>
                  </a:rPr>
                  <a:t> processes.</a:t>
                </a:r>
              </a:p>
              <a:p>
                <a:pPr lvl="1" eaLnBrk="1" hangingPunct="1">
                  <a:lnSpc>
                    <a:spcPct val="80000"/>
                  </a:lnSpc>
                </a:pPr>
                <a:r>
                  <a:rPr lang="en-US" sz="2000" dirty="0" smtClean="0">
                    <a:solidFill>
                      <a:srgbClr val="990033"/>
                    </a:solidFill>
                    <a:sym typeface="Symbol" pitchFamily="18" charset="2"/>
                  </a:rPr>
                  <a:t>Termination:</a:t>
                </a:r>
                <a:r>
                  <a:rPr lang="en-US" sz="2000" dirty="0" smtClean="0">
                    <a:sym typeface="Symbol" pitchFamily="18" charset="2"/>
                  </a:rPr>
                  <a:t>  </a:t>
                </a:r>
                <a:r>
                  <a:rPr lang="en-US" sz="2000" dirty="0" err="1" smtClean="0">
                    <a:sym typeface="Symbol" pitchFamily="18" charset="2"/>
                  </a:rPr>
                  <a:t>Nonfaulty</a:t>
                </a:r>
                <a:r>
                  <a:rPr lang="en-US" sz="2000" dirty="0" smtClean="0">
                    <a:sym typeface="Symbol" pitchFamily="18" charset="2"/>
                  </a:rPr>
                  <a:t> processes eventually decide.</a:t>
                </a:r>
              </a:p>
              <a:p>
                <a:pPr eaLnBrk="1" hangingPunct="1">
                  <a:lnSpc>
                    <a:spcPct val="80000"/>
                  </a:lnSpc>
                </a:pPr>
                <a:r>
                  <a:rPr lang="en-US" sz="2000" dirty="0" smtClean="0">
                    <a:sym typeface="Symbol" pitchFamily="18" charset="2"/>
                  </a:rPr>
                  <a:t>Assume:  Complete </a:t>
                </a:r>
                <a14:m>
                  <m:oMath xmlns:m="http://schemas.openxmlformats.org/officeDocument/2006/math">
                    <m:r>
                      <a:rPr lang="en-US" sz="2000" i="1" dirty="0" smtClean="0">
                        <a:latin typeface="Cambria Math"/>
                        <a:sym typeface="Symbol" pitchFamily="18" charset="2"/>
                      </a:rPr>
                      <m:t>𝑛</m:t>
                    </m:r>
                  </m:oMath>
                </a14:m>
                <a:r>
                  <a:rPr lang="en-US" sz="2000" dirty="0" smtClean="0">
                    <a:sym typeface="Symbol" pitchFamily="18" charset="2"/>
                  </a:rPr>
                  <a:t>-node graph, </a:t>
                </a:r>
                <a14:m>
                  <m:oMath xmlns:m="http://schemas.openxmlformats.org/officeDocument/2006/math">
                    <m:r>
                      <a:rPr lang="en-US" sz="2000" i="1" dirty="0" smtClean="0">
                        <a:latin typeface="Cambria Math"/>
                        <a:sym typeface="Symbol" pitchFamily="18" charset="2"/>
                      </a:rPr>
                      <m:t>𝑛</m:t>
                    </m:r>
                    <m:r>
                      <a:rPr lang="en-US" sz="2000" i="1" dirty="0" smtClean="0">
                        <a:latin typeface="Cambria Math"/>
                        <a:sym typeface="Symbol" pitchFamily="18" charset="2"/>
                      </a:rPr>
                      <m:t> &gt; 3</m:t>
                    </m:r>
                    <m:r>
                      <a:rPr lang="en-US" sz="2000" i="1" dirty="0" smtClean="0">
                        <a:latin typeface="Cambria Math"/>
                        <a:sym typeface="Symbol" pitchFamily="18" charset="2"/>
                      </a:rPr>
                      <m:t>𝑓</m:t>
                    </m:r>
                    <m:r>
                      <a:rPr lang="en-US" sz="2000" i="1" dirty="0" smtClean="0">
                        <a:latin typeface="Cambria Math"/>
                        <a:sym typeface="Symbol" pitchFamily="18" charset="2"/>
                      </a:rPr>
                      <m:t>.</m:t>
                    </m:r>
                  </m:oMath>
                </a14:m>
                <a:endParaRPr lang="en-US" sz="2000" dirty="0" smtClean="0">
                  <a:sym typeface="Symbol" pitchFamily="18" charset="2"/>
                </a:endParaRPr>
              </a:p>
              <a:p>
                <a:pPr eaLnBrk="1" hangingPunct="1">
                  <a:lnSpc>
                    <a:spcPct val="80000"/>
                  </a:lnSpc>
                </a:pPr>
                <a:r>
                  <a:rPr lang="en-US" sz="2000" dirty="0" smtClean="0">
                    <a:sym typeface="Symbol" pitchFamily="18" charset="2"/>
                  </a:rPr>
                  <a:t>Could solve by exact BA, using </a:t>
                </a:r>
                <a14:m>
                  <m:oMath xmlns:m="http://schemas.openxmlformats.org/officeDocument/2006/math">
                    <m:r>
                      <a:rPr lang="en-US" sz="2000" i="1" dirty="0" smtClean="0">
                        <a:latin typeface="Cambria Math"/>
                        <a:sym typeface="Symbol" pitchFamily="18" charset="2"/>
                      </a:rPr>
                      <m:t>𝑓</m:t>
                    </m:r>
                    <m:r>
                      <a:rPr lang="en-US" sz="2000" i="1" dirty="0" smtClean="0">
                        <a:latin typeface="Cambria Math"/>
                        <a:sym typeface="Symbol" pitchFamily="18" charset="2"/>
                      </a:rPr>
                      <m:t>+1</m:t>
                    </m:r>
                  </m:oMath>
                </a14:m>
                <a:r>
                  <a:rPr lang="en-US" sz="2000" dirty="0" smtClean="0">
                    <a:sym typeface="Symbol" pitchFamily="18" charset="2"/>
                  </a:rPr>
                  <a:t> rounds and lots of communication.</a:t>
                </a:r>
              </a:p>
              <a:p>
                <a:pPr eaLnBrk="1" hangingPunct="1">
                  <a:lnSpc>
                    <a:spcPct val="80000"/>
                  </a:lnSpc>
                </a:pPr>
                <a:r>
                  <a:rPr lang="en-US" sz="2000" dirty="0" smtClean="0">
                    <a:sym typeface="Symbol" pitchFamily="18" charset="2"/>
                  </a:rPr>
                  <a:t>But better algorithms exist:</a:t>
                </a:r>
              </a:p>
              <a:p>
                <a:pPr lvl="1" eaLnBrk="1" hangingPunct="1">
                  <a:lnSpc>
                    <a:spcPct val="80000"/>
                  </a:lnSpc>
                </a:pPr>
                <a:r>
                  <a:rPr lang="en-US" sz="2000" dirty="0" smtClean="0">
                    <a:sym typeface="Symbol" pitchFamily="18" charset="2"/>
                  </a:rPr>
                  <a:t>Simpler, cheaper </a:t>
                </a:r>
              </a:p>
              <a:p>
                <a:pPr lvl="1" eaLnBrk="1" hangingPunct="1">
                  <a:lnSpc>
                    <a:spcPct val="80000"/>
                  </a:lnSpc>
                </a:pPr>
                <a:r>
                  <a:rPr lang="en-US" sz="2000" dirty="0" smtClean="0">
                    <a:sym typeface="Symbol" pitchFamily="18" charset="2"/>
                  </a:rPr>
                  <a:t>Convergence strategy</a:t>
                </a:r>
              </a:p>
              <a:p>
                <a:pPr lvl="1" eaLnBrk="1" hangingPunct="1">
                  <a:lnSpc>
                    <a:spcPct val="80000"/>
                  </a:lnSpc>
                </a:pPr>
                <a:r>
                  <a:rPr lang="en-US" sz="2000" dirty="0" smtClean="0">
                    <a:sym typeface="Symbol" pitchFamily="18" charset="2"/>
                  </a:rPr>
                  <a:t>Extend to asynchronous settings, whereas BA is unsolvable in asynchronous </a:t>
                </a:r>
                <a:r>
                  <a:rPr lang="en-US" sz="2000" dirty="0" smtClean="0">
                    <a:sym typeface="Symbol" pitchFamily="18" charset="2"/>
                  </a:rPr>
                  <a:t>networks (as we will see).</a:t>
                </a:r>
                <a:endParaRPr lang="en-US" sz="2000" dirty="0" smtClean="0">
                  <a:sym typeface="Symbol" pitchFamily="18" charset="2"/>
                </a:endParaRPr>
              </a:p>
            </p:txBody>
          </p:sp>
        </mc:Choice>
        <mc:Fallback>
          <p:sp>
            <p:nvSpPr>
              <p:cNvPr id="26627" name="Rectangle 3"/>
              <p:cNvSpPr>
                <a:spLocks noGrp="1" noRot="1" noChangeAspect="1" noMove="1" noResize="1" noEditPoints="1" noAdjustHandles="1" noChangeArrowheads="1" noChangeShapeType="1" noTextEdit="1"/>
              </p:cNvSpPr>
              <p:nvPr>
                <p:ph type="body" idx="1"/>
              </p:nvPr>
            </p:nvSpPr>
            <p:spPr>
              <a:xfrm>
                <a:off x="457200" y="1295400"/>
                <a:ext cx="8382000" cy="5257800"/>
              </a:xfrm>
              <a:blipFill rotWithShape="1">
                <a:blip r:embed="rId3"/>
                <a:stretch>
                  <a:fillRect l="-582" t="-1624"/>
                </a:stretch>
              </a:blipFill>
            </p:spPr>
            <p:txBody>
              <a:bodyPr/>
              <a:lstStyle/>
              <a:p>
                <a:r>
                  <a:rPr lang="en-US">
                    <a:noFill/>
                  </a:rPr>
                  <a:t> </a:t>
                </a:r>
              </a:p>
            </p:txBody>
          </p:sp>
        </mc:Fallback>
      </mc:AlternateContent>
    </p:spTree>
    <p:extLst>
      <p:ext uri="{BB962C8B-B14F-4D97-AF65-F5344CB8AC3E}">
        <p14:creationId xmlns:p14="http://schemas.microsoft.com/office/powerpoint/2010/main" val="619487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62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627">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627">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62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3154362"/>
          </a:xfrm>
        </p:spPr>
        <p:txBody>
          <a:bodyPr/>
          <a:lstStyle/>
          <a:p>
            <a:pPr eaLnBrk="1" hangingPunct="1"/>
            <a:r>
              <a:rPr lang="en-US" smtClean="0"/>
              <a:t>Distributed Commit</a:t>
            </a:r>
          </a:p>
        </p:txBody>
      </p:sp>
    </p:spTree>
    <p:extLst>
      <p:ext uri="{BB962C8B-B14F-4D97-AF65-F5344CB8AC3E}">
        <p14:creationId xmlns:p14="http://schemas.microsoft.com/office/powerpoint/2010/main" val="920233587"/>
      </p:ext>
    </p:extLst>
  </p:cSld>
  <p:clrMapOvr>
    <a:masterClrMapping/>
  </p:clrMapOvr>
  <p:transition>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Distributed Commit</a:t>
            </a:r>
          </a:p>
        </p:txBody>
      </p:sp>
      <mc:AlternateContent xmlns:mc="http://schemas.openxmlformats.org/markup-compatibility/2006" xmlns:a14="http://schemas.microsoft.com/office/drawing/2010/main">
        <mc:Choice Requires="a14">
          <p:sp>
            <p:nvSpPr>
              <p:cNvPr id="31747" name="Rectangle 3"/>
              <p:cNvSpPr>
                <a:spLocks noGrp="1" noChangeArrowheads="1"/>
              </p:cNvSpPr>
              <p:nvPr>
                <p:ph type="body" idx="1"/>
              </p:nvPr>
            </p:nvSpPr>
            <p:spPr>
              <a:xfrm>
                <a:off x="457200" y="1371600"/>
                <a:ext cx="8458200" cy="5486400"/>
              </a:xfrm>
            </p:spPr>
            <p:txBody>
              <a:bodyPr/>
              <a:lstStyle/>
              <a:p>
                <a:pPr eaLnBrk="1" hangingPunct="1">
                  <a:lnSpc>
                    <a:spcPct val="80000"/>
                  </a:lnSpc>
                </a:pPr>
                <a:r>
                  <a:rPr lang="en-US" sz="2400" dirty="0" smtClean="0">
                    <a:solidFill>
                      <a:srgbClr val="990033"/>
                    </a:solidFill>
                  </a:rPr>
                  <a:t>Motivation:</a:t>
                </a:r>
                <a:r>
                  <a:rPr lang="en-US" sz="2400" dirty="0" smtClean="0"/>
                  <a:t>  Distributed database transaction processing</a:t>
                </a:r>
              </a:p>
              <a:p>
                <a:pPr lvl="1" eaLnBrk="1" hangingPunct="1">
                  <a:lnSpc>
                    <a:spcPct val="80000"/>
                  </a:lnSpc>
                </a:pPr>
                <a:r>
                  <a:rPr lang="en-US" sz="2000" dirty="0" smtClean="0"/>
                  <a:t>A database transaction performs work at several distributed sites.</a:t>
                </a:r>
              </a:p>
              <a:p>
                <a:pPr lvl="1" eaLnBrk="1" hangingPunct="1">
                  <a:lnSpc>
                    <a:spcPct val="80000"/>
                  </a:lnSpc>
                </a:pPr>
                <a:r>
                  <a:rPr lang="en-US" sz="2000" dirty="0" smtClean="0"/>
                  <a:t>Transaction manager (TM) at each site decides whether it would like to “commit” or “abort” the transaction.</a:t>
                </a:r>
              </a:p>
              <a:p>
                <a:pPr lvl="2" eaLnBrk="1" hangingPunct="1">
                  <a:lnSpc>
                    <a:spcPct val="80000"/>
                  </a:lnSpc>
                </a:pPr>
                <a:r>
                  <a:rPr lang="en-US" sz="1800" dirty="0" smtClean="0"/>
                  <a:t>Based on whether the transaction’s work has been successfully completed at that site, and results made stable.</a:t>
                </a:r>
              </a:p>
              <a:p>
                <a:pPr lvl="1" eaLnBrk="1" hangingPunct="1">
                  <a:lnSpc>
                    <a:spcPct val="80000"/>
                  </a:lnSpc>
                </a:pPr>
                <a:r>
                  <a:rPr lang="en-US" sz="2000" dirty="0" smtClean="0"/>
                  <a:t>All TMs must agree on whether to commit or abort.</a:t>
                </a:r>
              </a:p>
              <a:p>
                <a:pPr eaLnBrk="1" hangingPunct="1">
                  <a:lnSpc>
                    <a:spcPct val="80000"/>
                  </a:lnSpc>
                </a:pPr>
                <a:r>
                  <a:rPr lang="en-US" sz="2400" dirty="0" smtClean="0">
                    <a:solidFill>
                      <a:srgbClr val="990033"/>
                    </a:solidFill>
                  </a:rPr>
                  <a:t>Assume:</a:t>
                </a:r>
              </a:p>
              <a:p>
                <a:pPr lvl="1" eaLnBrk="1" hangingPunct="1">
                  <a:lnSpc>
                    <a:spcPct val="80000"/>
                  </a:lnSpc>
                </a:pPr>
                <a:r>
                  <a:rPr lang="en-US" sz="2000" dirty="0" smtClean="0"/>
                  <a:t>Process stopping failures only.</a:t>
                </a:r>
              </a:p>
              <a:p>
                <a:pPr lvl="1" eaLnBrk="1" hangingPunct="1">
                  <a:lnSpc>
                    <a:spcPct val="80000"/>
                  </a:lnSpc>
                </a:pPr>
                <a14:m>
                  <m:oMath xmlns:m="http://schemas.openxmlformats.org/officeDocument/2006/math">
                    <m:r>
                      <a:rPr lang="en-US" sz="2000" i="1" dirty="0" smtClean="0">
                        <a:latin typeface="Cambria Math"/>
                      </a:rPr>
                      <m:t>𝑛</m:t>
                    </m:r>
                  </m:oMath>
                </a14:m>
                <a:r>
                  <a:rPr lang="en-US" sz="2000" dirty="0" smtClean="0"/>
                  <a:t>-node, complete, undirected graph.</a:t>
                </a:r>
              </a:p>
              <a:p>
                <a:pPr eaLnBrk="1" hangingPunct="1">
                  <a:lnSpc>
                    <a:spcPct val="80000"/>
                  </a:lnSpc>
                </a:pPr>
                <a:r>
                  <a:rPr lang="en-US" sz="2400" dirty="0" smtClean="0">
                    <a:solidFill>
                      <a:srgbClr val="990033"/>
                    </a:solidFill>
                  </a:rPr>
                  <a:t>Require:</a:t>
                </a:r>
              </a:p>
              <a:p>
                <a:pPr lvl="1" eaLnBrk="1" hangingPunct="1">
                  <a:lnSpc>
                    <a:spcPct val="80000"/>
                  </a:lnSpc>
                </a:pPr>
                <a:r>
                  <a:rPr lang="en-US" sz="2000" dirty="0" smtClean="0">
                    <a:solidFill>
                      <a:srgbClr val="990033"/>
                    </a:solidFill>
                  </a:rPr>
                  <a:t>Agreement:  </a:t>
                </a:r>
                <a:r>
                  <a:rPr lang="en-US" sz="2000" dirty="0" smtClean="0"/>
                  <a:t>No two processes decide differently (faulty or not, uniformity)</a:t>
                </a:r>
              </a:p>
              <a:p>
                <a:pPr lvl="1" eaLnBrk="1" hangingPunct="1">
                  <a:lnSpc>
                    <a:spcPct val="80000"/>
                  </a:lnSpc>
                </a:pPr>
                <a:r>
                  <a:rPr lang="en-US" sz="2000" dirty="0" smtClean="0">
                    <a:solidFill>
                      <a:srgbClr val="990033"/>
                    </a:solidFill>
                  </a:rPr>
                  <a:t>Validity:  </a:t>
                </a:r>
              </a:p>
              <a:p>
                <a:pPr lvl="2" eaLnBrk="1" hangingPunct="1">
                  <a:lnSpc>
                    <a:spcPct val="80000"/>
                  </a:lnSpc>
                </a:pPr>
                <a:r>
                  <a:rPr lang="en-US" sz="1800" dirty="0" smtClean="0"/>
                  <a:t>If any process starts with 0 (abort) then 0 is the only allowed decision.</a:t>
                </a:r>
              </a:p>
              <a:p>
                <a:pPr lvl="2" eaLnBrk="1" hangingPunct="1">
                  <a:lnSpc>
                    <a:spcPct val="80000"/>
                  </a:lnSpc>
                </a:pPr>
                <a:r>
                  <a:rPr lang="en-US" sz="1800" dirty="0" smtClean="0"/>
                  <a:t>If all start with 1 (commit) and there are no faulty processes then 1 is the only allowed decision.</a:t>
                </a:r>
              </a:p>
            </p:txBody>
          </p:sp>
        </mc:Choice>
        <mc:Fallback xmlns="">
          <p:sp>
            <p:nvSpPr>
              <p:cNvPr id="31747" name="Rectangle 3"/>
              <p:cNvSpPr>
                <a:spLocks noGrp="1" noRot="1" noChangeAspect="1" noMove="1" noResize="1" noEditPoints="1" noAdjustHandles="1" noChangeArrowheads="1" noChangeShapeType="1" noTextEdit="1"/>
              </p:cNvSpPr>
              <p:nvPr>
                <p:ph type="body" idx="1"/>
              </p:nvPr>
            </p:nvSpPr>
            <p:spPr>
              <a:xfrm>
                <a:off x="457200" y="1371600"/>
                <a:ext cx="8458200" cy="5486400"/>
              </a:xfrm>
              <a:blipFill rotWithShape="1">
                <a:blip r:embed="rId3"/>
                <a:stretch>
                  <a:fillRect l="-937" t="-2111" r="-1081"/>
                </a:stretch>
              </a:blipFill>
            </p:spPr>
            <p:txBody>
              <a:bodyPr/>
              <a:lstStyle/>
              <a:p>
                <a:r>
                  <a:rPr lang="en-US">
                    <a:noFill/>
                  </a:rPr>
                  <a:t> </a:t>
                </a:r>
              </a:p>
            </p:txBody>
          </p:sp>
        </mc:Fallback>
      </mc:AlternateContent>
      <p:grpSp>
        <p:nvGrpSpPr>
          <p:cNvPr id="31767" name="Group 23"/>
          <p:cNvGrpSpPr>
            <a:grpSpLocks/>
          </p:cNvGrpSpPr>
          <p:nvPr/>
        </p:nvGrpSpPr>
        <p:grpSpPr bwMode="auto">
          <a:xfrm>
            <a:off x="7010400" y="2895600"/>
            <a:ext cx="1828800" cy="1752600"/>
            <a:chOff x="4272" y="3024"/>
            <a:chExt cx="1152" cy="1104"/>
          </a:xfrm>
        </p:grpSpPr>
        <p:sp>
          <p:nvSpPr>
            <p:cNvPr id="26629" name="Oval 24"/>
            <p:cNvSpPr>
              <a:spLocks noChangeAspect="1" noChangeArrowheads="1"/>
            </p:cNvSpPr>
            <p:nvPr/>
          </p:nvSpPr>
          <p:spPr bwMode="auto">
            <a:xfrm>
              <a:off x="4272" y="3408"/>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Oval 25"/>
            <p:cNvSpPr>
              <a:spLocks noChangeAspect="1" noChangeArrowheads="1"/>
            </p:cNvSpPr>
            <p:nvPr/>
          </p:nvSpPr>
          <p:spPr bwMode="auto">
            <a:xfrm>
              <a:off x="4800" y="3024"/>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1" name="Oval 26"/>
            <p:cNvSpPr>
              <a:spLocks noChangeAspect="1" noChangeArrowheads="1"/>
            </p:cNvSpPr>
            <p:nvPr/>
          </p:nvSpPr>
          <p:spPr bwMode="auto">
            <a:xfrm>
              <a:off x="5280" y="3408"/>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2" name="Oval 27"/>
            <p:cNvSpPr>
              <a:spLocks noChangeAspect="1" noChangeArrowheads="1"/>
            </p:cNvSpPr>
            <p:nvPr/>
          </p:nvSpPr>
          <p:spPr bwMode="auto">
            <a:xfrm>
              <a:off x="4464" y="3984"/>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3" name="Oval 28"/>
            <p:cNvSpPr>
              <a:spLocks noChangeAspect="1" noChangeArrowheads="1"/>
            </p:cNvSpPr>
            <p:nvPr/>
          </p:nvSpPr>
          <p:spPr bwMode="auto">
            <a:xfrm>
              <a:off x="5088" y="3984"/>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Line 29"/>
            <p:cNvSpPr>
              <a:spLocks noChangeShapeType="1"/>
            </p:cNvSpPr>
            <p:nvPr/>
          </p:nvSpPr>
          <p:spPr bwMode="auto">
            <a:xfrm>
              <a:off x="4608" y="4032"/>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Line 30"/>
            <p:cNvSpPr>
              <a:spLocks noChangeShapeType="1"/>
            </p:cNvSpPr>
            <p:nvPr/>
          </p:nvSpPr>
          <p:spPr bwMode="auto">
            <a:xfrm flipH="1" flipV="1">
              <a:off x="4368" y="3552"/>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6" name="Line 31"/>
            <p:cNvSpPr>
              <a:spLocks noChangeShapeType="1"/>
            </p:cNvSpPr>
            <p:nvPr/>
          </p:nvSpPr>
          <p:spPr bwMode="auto">
            <a:xfrm flipV="1">
              <a:off x="4368" y="3120"/>
              <a:ext cx="43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7" name="Line 32"/>
            <p:cNvSpPr>
              <a:spLocks noChangeShapeType="1"/>
            </p:cNvSpPr>
            <p:nvPr/>
          </p:nvSpPr>
          <p:spPr bwMode="auto">
            <a:xfrm>
              <a:off x="4944" y="3120"/>
              <a:ext cx="38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8" name="Line 33"/>
            <p:cNvSpPr>
              <a:spLocks noChangeShapeType="1"/>
            </p:cNvSpPr>
            <p:nvPr/>
          </p:nvSpPr>
          <p:spPr bwMode="auto">
            <a:xfrm flipH="1">
              <a:off x="5184" y="3552"/>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9" name="Line 34"/>
            <p:cNvSpPr>
              <a:spLocks noChangeShapeType="1"/>
            </p:cNvSpPr>
            <p:nvPr/>
          </p:nvSpPr>
          <p:spPr bwMode="auto">
            <a:xfrm flipV="1">
              <a:off x="4560" y="3168"/>
              <a:ext cx="288"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0" name="Line 35"/>
            <p:cNvSpPr>
              <a:spLocks noChangeShapeType="1"/>
            </p:cNvSpPr>
            <p:nvPr/>
          </p:nvSpPr>
          <p:spPr bwMode="auto">
            <a:xfrm>
              <a:off x="4896" y="3168"/>
              <a:ext cx="24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1" name="Line 36"/>
            <p:cNvSpPr>
              <a:spLocks noChangeShapeType="1"/>
            </p:cNvSpPr>
            <p:nvPr/>
          </p:nvSpPr>
          <p:spPr bwMode="auto">
            <a:xfrm>
              <a:off x="4416" y="3456"/>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2" name="Line 37"/>
            <p:cNvSpPr>
              <a:spLocks noChangeShapeType="1"/>
            </p:cNvSpPr>
            <p:nvPr/>
          </p:nvSpPr>
          <p:spPr bwMode="auto">
            <a:xfrm>
              <a:off x="4416" y="3504"/>
              <a:ext cx="72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3" name="Line 38"/>
            <p:cNvSpPr>
              <a:spLocks noChangeShapeType="1"/>
            </p:cNvSpPr>
            <p:nvPr/>
          </p:nvSpPr>
          <p:spPr bwMode="auto">
            <a:xfrm flipV="1">
              <a:off x="4560" y="3504"/>
              <a:ext cx="72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0482132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74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74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76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74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74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747">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7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4000" smtClean="0"/>
              <a:t>Correctness Conditions for Commit</a:t>
            </a:r>
          </a:p>
        </p:txBody>
      </p:sp>
      <p:sp>
        <p:nvSpPr>
          <p:cNvPr id="33795" name="Rectangle 3"/>
          <p:cNvSpPr>
            <a:spLocks noGrp="1" noChangeArrowheads="1"/>
          </p:cNvSpPr>
          <p:nvPr>
            <p:ph type="body" idx="1"/>
          </p:nvPr>
        </p:nvSpPr>
        <p:spPr>
          <a:xfrm>
            <a:off x="457200" y="1600200"/>
            <a:ext cx="8229600" cy="4953000"/>
          </a:xfrm>
        </p:spPr>
        <p:txBody>
          <a:bodyPr/>
          <a:lstStyle/>
          <a:p>
            <a:pPr eaLnBrk="1" hangingPunct="1">
              <a:lnSpc>
                <a:spcPct val="90000"/>
              </a:lnSpc>
            </a:pPr>
            <a:r>
              <a:rPr lang="en-US" sz="2400" dirty="0" smtClean="0">
                <a:solidFill>
                  <a:srgbClr val="990033"/>
                </a:solidFill>
              </a:rPr>
              <a:t>Agreement:  </a:t>
            </a:r>
            <a:r>
              <a:rPr lang="en-US" sz="2400" dirty="0" smtClean="0"/>
              <a:t>No two processes decide differently.</a:t>
            </a:r>
          </a:p>
          <a:p>
            <a:pPr eaLnBrk="1" hangingPunct="1">
              <a:lnSpc>
                <a:spcPct val="90000"/>
              </a:lnSpc>
            </a:pPr>
            <a:r>
              <a:rPr lang="en-US" sz="2400" dirty="0" smtClean="0">
                <a:solidFill>
                  <a:srgbClr val="990033"/>
                </a:solidFill>
              </a:rPr>
              <a:t>Validity:  </a:t>
            </a:r>
          </a:p>
          <a:p>
            <a:pPr lvl="1" eaLnBrk="1" hangingPunct="1">
              <a:lnSpc>
                <a:spcPct val="90000"/>
              </a:lnSpc>
            </a:pPr>
            <a:r>
              <a:rPr lang="en-US" sz="2000" dirty="0" smtClean="0"/>
              <a:t>If any process starts with 0 then 0 is the only allowed decision.</a:t>
            </a:r>
          </a:p>
          <a:p>
            <a:pPr lvl="1" eaLnBrk="1" hangingPunct="1">
              <a:lnSpc>
                <a:spcPct val="90000"/>
              </a:lnSpc>
            </a:pPr>
            <a:r>
              <a:rPr lang="en-US" sz="2000" dirty="0" smtClean="0"/>
              <a:t>If all start with 1 and there are no faulty processes then 1 is the only allowed decision.</a:t>
            </a:r>
          </a:p>
          <a:p>
            <a:pPr eaLnBrk="1" hangingPunct="1">
              <a:lnSpc>
                <a:spcPct val="90000"/>
              </a:lnSpc>
            </a:pPr>
            <a:r>
              <a:rPr lang="en-US" sz="2400" dirty="0" smtClean="0"/>
              <a:t>Note the asymmetry:  Guarantee abort (0) if</a:t>
            </a:r>
            <a:r>
              <a:rPr lang="en-US" sz="2400" dirty="0" smtClean="0">
                <a:solidFill>
                  <a:srgbClr val="CC0000"/>
                </a:solidFill>
              </a:rPr>
              <a:t> </a:t>
            </a:r>
            <a:r>
              <a:rPr lang="en-US" sz="2400" dirty="0" smtClean="0">
                <a:solidFill>
                  <a:srgbClr val="990033"/>
                </a:solidFill>
              </a:rPr>
              <a:t>anyone</a:t>
            </a:r>
            <a:r>
              <a:rPr lang="en-US" sz="2400" dirty="0" smtClean="0"/>
              <a:t> wants to abort; guarantee commit (1) if </a:t>
            </a:r>
            <a:r>
              <a:rPr lang="en-US" sz="2400" dirty="0" smtClean="0">
                <a:solidFill>
                  <a:srgbClr val="990033"/>
                </a:solidFill>
              </a:rPr>
              <a:t>everyone</a:t>
            </a:r>
            <a:r>
              <a:rPr lang="en-US" sz="2400" dirty="0" smtClean="0"/>
              <a:t> wants to commit </a:t>
            </a:r>
            <a:r>
              <a:rPr lang="en-US" sz="2400" dirty="0" smtClean="0">
                <a:solidFill>
                  <a:srgbClr val="990033"/>
                </a:solidFill>
              </a:rPr>
              <a:t>and no one fails</a:t>
            </a:r>
            <a:r>
              <a:rPr lang="en-US" sz="2400" dirty="0" smtClean="0"/>
              <a:t> (best case).</a:t>
            </a:r>
          </a:p>
          <a:p>
            <a:pPr eaLnBrk="1" hangingPunct="1">
              <a:lnSpc>
                <a:spcPct val="90000"/>
              </a:lnSpc>
            </a:pPr>
            <a:r>
              <a:rPr lang="en-US" sz="2400" dirty="0" smtClean="0">
                <a:solidFill>
                  <a:srgbClr val="990033"/>
                </a:solidFill>
              </a:rPr>
              <a:t>Termination:</a:t>
            </a:r>
          </a:p>
          <a:p>
            <a:pPr lvl="1" eaLnBrk="1" hangingPunct="1">
              <a:lnSpc>
                <a:spcPct val="90000"/>
              </a:lnSpc>
            </a:pPr>
            <a:r>
              <a:rPr lang="en-US" sz="2000" dirty="0" smtClean="0">
                <a:solidFill>
                  <a:srgbClr val="990033"/>
                </a:solidFill>
              </a:rPr>
              <a:t>Weak termination:  </a:t>
            </a:r>
            <a:r>
              <a:rPr lang="en-US" sz="2000" dirty="0" smtClean="0"/>
              <a:t>If there are no failures then all processes eventually decide.</a:t>
            </a:r>
          </a:p>
          <a:p>
            <a:pPr lvl="1" eaLnBrk="1" hangingPunct="1">
              <a:lnSpc>
                <a:spcPct val="90000"/>
              </a:lnSpc>
            </a:pPr>
            <a:r>
              <a:rPr lang="en-US" sz="2000" dirty="0" smtClean="0">
                <a:solidFill>
                  <a:srgbClr val="990033"/>
                </a:solidFill>
              </a:rPr>
              <a:t>Strong termination (non-blocking condition):  </a:t>
            </a:r>
            <a:r>
              <a:rPr lang="en-US" sz="2000" dirty="0" smtClean="0"/>
              <a:t>(Even if there are failures), all </a:t>
            </a:r>
            <a:r>
              <a:rPr lang="en-US" sz="2000" dirty="0" err="1" smtClean="0"/>
              <a:t>nonfaulty</a:t>
            </a:r>
            <a:r>
              <a:rPr lang="en-US" sz="2000" dirty="0" smtClean="0"/>
              <a:t> processes eventually decide.</a:t>
            </a:r>
          </a:p>
          <a:p>
            <a:pPr eaLnBrk="1" hangingPunct="1">
              <a:lnSpc>
                <a:spcPct val="90000"/>
              </a:lnSpc>
              <a:buFontTx/>
              <a:buNone/>
            </a:pPr>
            <a:endParaRPr lang="en-US" sz="2400" dirty="0" smtClean="0"/>
          </a:p>
        </p:txBody>
      </p:sp>
    </p:spTree>
    <p:extLst>
      <p:ext uri="{BB962C8B-B14F-4D97-AF65-F5344CB8AC3E}">
        <p14:creationId xmlns:p14="http://schemas.microsoft.com/office/powerpoint/2010/main" val="2749238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36443"/>
            <a:ext cx="8229600" cy="1143000"/>
          </a:xfrm>
        </p:spPr>
        <p:txBody>
          <a:bodyPr/>
          <a:lstStyle/>
          <a:p>
            <a:pPr eaLnBrk="1" hangingPunct="1"/>
            <a:r>
              <a:rPr lang="en-US" dirty="0" smtClean="0"/>
              <a:t>2-Phase Commit</a:t>
            </a:r>
          </a:p>
        </p:txBody>
      </p:sp>
      <p:sp>
        <p:nvSpPr>
          <p:cNvPr id="34819" name="Rectangle 3"/>
          <p:cNvSpPr>
            <a:spLocks noGrp="1" noChangeArrowheads="1"/>
          </p:cNvSpPr>
          <p:nvPr>
            <p:ph type="body" idx="1"/>
          </p:nvPr>
        </p:nvSpPr>
        <p:spPr>
          <a:xfrm>
            <a:off x="486229" y="1219200"/>
            <a:ext cx="5228771" cy="3581400"/>
          </a:xfrm>
        </p:spPr>
        <p:txBody>
          <a:bodyPr>
            <a:normAutofit/>
          </a:bodyPr>
          <a:lstStyle/>
          <a:p>
            <a:pPr eaLnBrk="1" hangingPunct="1">
              <a:lnSpc>
                <a:spcPct val="80000"/>
              </a:lnSpc>
            </a:pPr>
            <a:r>
              <a:rPr lang="en-US" sz="2400" dirty="0" smtClean="0"/>
              <a:t>Traditional, blocking algorithm (guarantees weak termination only).</a:t>
            </a:r>
          </a:p>
          <a:p>
            <a:pPr eaLnBrk="1" hangingPunct="1">
              <a:lnSpc>
                <a:spcPct val="80000"/>
              </a:lnSpc>
            </a:pPr>
            <a:r>
              <a:rPr lang="en-US" sz="2400" dirty="0" smtClean="0"/>
              <a:t>Assumes distinguished process 1, acts as “coordinator” (leader).</a:t>
            </a:r>
          </a:p>
          <a:p>
            <a:pPr eaLnBrk="1" hangingPunct="1">
              <a:lnSpc>
                <a:spcPct val="80000"/>
              </a:lnSpc>
            </a:pPr>
            <a:r>
              <a:rPr lang="en-US" sz="2400" dirty="0" smtClean="0">
                <a:solidFill>
                  <a:srgbClr val="990033"/>
                </a:solidFill>
              </a:rPr>
              <a:t>Round 1:  </a:t>
            </a:r>
            <a:r>
              <a:rPr lang="en-US" sz="2400" dirty="0" smtClean="0"/>
              <a:t>All send initial values to process 1, who decides.</a:t>
            </a:r>
          </a:p>
          <a:p>
            <a:pPr lvl="1">
              <a:lnSpc>
                <a:spcPct val="80000"/>
              </a:lnSpc>
            </a:pPr>
            <a:r>
              <a:rPr lang="en-US" sz="2000" dirty="0" smtClean="0"/>
              <a:t>If </a:t>
            </a:r>
            <a:r>
              <a:rPr lang="en-US" sz="2000" dirty="0"/>
              <a:t>it sees 0, or doesn’t hear from someone, it decides 0; otherwise it decides 1</a:t>
            </a:r>
            <a:r>
              <a:rPr lang="en-US" sz="2000" dirty="0" smtClean="0"/>
              <a:t>.</a:t>
            </a:r>
          </a:p>
          <a:p>
            <a:pPr eaLnBrk="1" hangingPunct="1">
              <a:lnSpc>
                <a:spcPct val="80000"/>
              </a:lnSpc>
            </a:pPr>
            <a:r>
              <a:rPr lang="en-US" sz="2400" dirty="0" smtClean="0">
                <a:solidFill>
                  <a:srgbClr val="990033"/>
                </a:solidFill>
              </a:rPr>
              <a:t>Round 2:  </a:t>
            </a:r>
            <a:r>
              <a:rPr lang="en-US" sz="2400" dirty="0" smtClean="0"/>
              <a:t>Process 1 sends the decision to everyone </a:t>
            </a:r>
            <a:r>
              <a:rPr lang="en-US" sz="2400" dirty="0" smtClean="0"/>
              <a:t>else.</a:t>
            </a:r>
            <a:endParaRPr lang="en-US" sz="2400" dirty="0" smtClean="0"/>
          </a:p>
        </p:txBody>
      </p:sp>
      <p:grpSp>
        <p:nvGrpSpPr>
          <p:cNvPr id="34864" name="Group 48"/>
          <p:cNvGrpSpPr>
            <a:grpSpLocks/>
          </p:cNvGrpSpPr>
          <p:nvPr/>
        </p:nvGrpSpPr>
        <p:grpSpPr bwMode="auto">
          <a:xfrm>
            <a:off x="6477000" y="1828800"/>
            <a:ext cx="2286000" cy="1371600"/>
            <a:chOff x="3600" y="2592"/>
            <a:chExt cx="1440" cy="864"/>
          </a:xfrm>
        </p:grpSpPr>
        <p:sp>
          <p:nvSpPr>
            <p:cNvPr id="28682" name="Line 15"/>
            <p:cNvSpPr>
              <a:spLocks noChangeShapeType="1"/>
            </p:cNvSpPr>
            <p:nvPr/>
          </p:nvSpPr>
          <p:spPr bwMode="auto">
            <a:xfrm>
              <a:off x="360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Line 18"/>
            <p:cNvSpPr>
              <a:spLocks noChangeShapeType="1"/>
            </p:cNvSpPr>
            <p:nvPr/>
          </p:nvSpPr>
          <p:spPr bwMode="auto">
            <a:xfrm flipH="1">
              <a:off x="3600" y="2592"/>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4" name="Line 23"/>
            <p:cNvSpPr>
              <a:spLocks noChangeShapeType="1"/>
            </p:cNvSpPr>
            <p:nvPr/>
          </p:nvSpPr>
          <p:spPr bwMode="auto">
            <a:xfrm flipV="1">
              <a:off x="3600" y="2592"/>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5" name="Line 24"/>
            <p:cNvSpPr>
              <a:spLocks noChangeShapeType="1"/>
            </p:cNvSpPr>
            <p:nvPr/>
          </p:nvSpPr>
          <p:spPr bwMode="auto">
            <a:xfrm flipV="1">
              <a:off x="3600" y="2592"/>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6" name="Line 37"/>
            <p:cNvSpPr>
              <a:spLocks noChangeShapeType="1"/>
            </p:cNvSpPr>
            <p:nvPr/>
          </p:nvSpPr>
          <p:spPr bwMode="auto">
            <a:xfrm>
              <a:off x="432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7" name="Line 38"/>
            <p:cNvSpPr>
              <a:spLocks noChangeShapeType="1"/>
            </p:cNvSpPr>
            <p:nvPr/>
          </p:nvSpPr>
          <p:spPr bwMode="auto">
            <a:xfrm>
              <a:off x="504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8" name="Line 39"/>
            <p:cNvSpPr>
              <a:spLocks noChangeShapeType="1"/>
            </p:cNvSpPr>
            <p:nvPr/>
          </p:nvSpPr>
          <p:spPr bwMode="auto">
            <a:xfrm>
              <a:off x="4320" y="2592"/>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9" name="Line 43"/>
            <p:cNvSpPr>
              <a:spLocks noChangeShapeType="1"/>
            </p:cNvSpPr>
            <p:nvPr/>
          </p:nvSpPr>
          <p:spPr bwMode="auto">
            <a:xfrm>
              <a:off x="4320" y="2592"/>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0" name="Line 44"/>
            <p:cNvSpPr>
              <a:spLocks noChangeShapeType="1"/>
            </p:cNvSpPr>
            <p:nvPr/>
          </p:nvSpPr>
          <p:spPr bwMode="auto">
            <a:xfrm>
              <a:off x="4320" y="2592"/>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34865" name="Text Box 49"/>
              <p:cNvSpPr txBox="1">
                <a:spLocks noChangeArrowheads="1"/>
              </p:cNvSpPr>
              <p:nvPr/>
            </p:nvSpPr>
            <p:spPr bwMode="auto">
              <a:xfrm>
                <a:off x="6019800" y="1676400"/>
                <a:ext cx="471732"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1</m:t>
                          </m:r>
                        </m:sub>
                      </m:sSub>
                    </m:oMath>
                  </m:oMathPara>
                </a14:m>
                <a:endParaRPr lang="en-US" dirty="0"/>
              </a:p>
            </p:txBody>
          </p:sp>
        </mc:Choice>
        <mc:Fallback xmlns="">
          <p:sp>
            <p:nvSpPr>
              <p:cNvPr id="34865" name="Text Box 49"/>
              <p:cNvSpPr txBox="1">
                <a:spLocks noRot="1" noChangeAspect="1" noMove="1" noResize="1" noEditPoints="1" noAdjustHandles="1" noChangeArrowheads="1" noChangeShapeType="1" noTextEdit="1"/>
              </p:cNvSpPr>
              <p:nvPr/>
            </p:nvSpPr>
            <p:spPr bwMode="auto">
              <a:xfrm>
                <a:off x="6019800" y="1676400"/>
                <a:ext cx="471732" cy="369332"/>
              </a:xfrm>
              <a:prstGeom prst="rect">
                <a:avLst/>
              </a:prstGeom>
              <a:blipFill rotWithShape="1">
                <a:blip r:embed="rId3"/>
                <a:stretch>
                  <a:fillRect b="-655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866" name="Text Box 50"/>
              <p:cNvSpPr txBox="1">
                <a:spLocks noChangeArrowheads="1"/>
              </p:cNvSpPr>
              <p:nvPr/>
            </p:nvSpPr>
            <p:spPr bwMode="auto">
              <a:xfrm>
                <a:off x="6019800" y="2133600"/>
                <a:ext cx="477054"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2</m:t>
                          </m:r>
                        </m:sub>
                      </m:sSub>
                    </m:oMath>
                  </m:oMathPara>
                </a14:m>
                <a:endParaRPr lang="en-US" dirty="0"/>
              </a:p>
            </p:txBody>
          </p:sp>
        </mc:Choice>
        <mc:Fallback xmlns="">
          <p:sp>
            <p:nvSpPr>
              <p:cNvPr id="34866" name="Text Box 50"/>
              <p:cNvSpPr txBox="1">
                <a:spLocks noRot="1" noChangeAspect="1" noMove="1" noResize="1" noEditPoints="1" noAdjustHandles="1" noChangeArrowheads="1" noChangeShapeType="1" noTextEdit="1"/>
              </p:cNvSpPr>
              <p:nvPr/>
            </p:nvSpPr>
            <p:spPr bwMode="auto">
              <a:xfrm>
                <a:off x="6019800" y="2133600"/>
                <a:ext cx="477054" cy="369332"/>
              </a:xfrm>
              <a:prstGeom prst="rect">
                <a:avLst/>
              </a:prstGeom>
              <a:blipFill rotWithShape="1">
                <a:blip r:embed="rId4"/>
                <a:stretch>
                  <a:fillRect b="-655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867" name="Text Box 51"/>
              <p:cNvSpPr txBox="1">
                <a:spLocks noChangeArrowheads="1"/>
              </p:cNvSpPr>
              <p:nvPr/>
            </p:nvSpPr>
            <p:spPr bwMode="auto">
              <a:xfrm>
                <a:off x="6019800" y="2514600"/>
                <a:ext cx="477054"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3</m:t>
                          </m:r>
                        </m:sub>
                      </m:sSub>
                    </m:oMath>
                  </m:oMathPara>
                </a14:m>
                <a:endParaRPr lang="en-US" dirty="0"/>
              </a:p>
            </p:txBody>
          </p:sp>
        </mc:Choice>
        <mc:Fallback xmlns="">
          <p:sp>
            <p:nvSpPr>
              <p:cNvPr id="34867" name="Text Box 51"/>
              <p:cNvSpPr txBox="1">
                <a:spLocks noRot="1" noChangeAspect="1" noMove="1" noResize="1" noEditPoints="1" noAdjustHandles="1" noChangeArrowheads="1" noChangeShapeType="1" noTextEdit="1"/>
              </p:cNvSpPr>
              <p:nvPr/>
            </p:nvSpPr>
            <p:spPr bwMode="auto">
              <a:xfrm>
                <a:off x="6019800" y="2514600"/>
                <a:ext cx="477054" cy="369332"/>
              </a:xfrm>
              <a:prstGeom prst="rect">
                <a:avLst/>
              </a:prstGeom>
              <a:blipFill rotWithShape="1">
                <a:blip r:embed="rId5"/>
                <a:stretch>
                  <a:fillRect b="-6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868" name="Text Box 52"/>
              <p:cNvSpPr txBox="1">
                <a:spLocks noChangeArrowheads="1"/>
              </p:cNvSpPr>
              <p:nvPr/>
            </p:nvSpPr>
            <p:spPr bwMode="auto">
              <a:xfrm>
                <a:off x="6019800" y="2971800"/>
                <a:ext cx="475322"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4</m:t>
                          </m:r>
                        </m:sub>
                      </m:sSub>
                    </m:oMath>
                  </m:oMathPara>
                </a14:m>
                <a:endParaRPr lang="en-US" dirty="0"/>
              </a:p>
            </p:txBody>
          </p:sp>
        </mc:Choice>
        <mc:Fallback xmlns="">
          <p:sp>
            <p:nvSpPr>
              <p:cNvPr id="34868" name="Text Box 52"/>
              <p:cNvSpPr txBox="1">
                <a:spLocks noRot="1" noChangeAspect="1" noMove="1" noResize="1" noEditPoints="1" noAdjustHandles="1" noChangeArrowheads="1" noChangeShapeType="1" noTextEdit="1"/>
              </p:cNvSpPr>
              <p:nvPr/>
            </p:nvSpPr>
            <p:spPr bwMode="auto">
              <a:xfrm>
                <a:off x="6019800" y="2971800"/>
                <a:ext cx="475322" cy="369332"/>
              </a:xfrm>
              <a:prstGeom prst="rect">
                <a:avLst/>
              </a:prstGeom>
              <a:blipFill rotWithShape="1">
                <a:blip r:embed="rId6"/>
                <a:stretch>
                  <a:fillRect b="-6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4869" name="Rectangle 53"/>
          <p:cNvSpPr>
            <a:spLocks noChangeArrowheads="1"/>
          </p:cNvSpPr>
          <p:nvPr/>
        </p:nvSpPr>
        <p:spPr bwMode="auto">
          <a:xfrm>
            <a:off x="457200" y="4800600"/>
            <a:ext cx="8305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FontTx/>
              <a:buChar char="•"/>
            </a:pPr>
            <a:r>
              <a:rPr lang="en-US" sz="2400" dirty="0">
                <a:solidFill>
                  <a:srgbClr val="990033"/>
                </a:solidFill>
              </a:rPr>
              <a:t>Q:  </a:t>
            </a:r>
            <a:r>
              <a:rPr lang="en-US" sz="2400" dirty="0"/>
              <a:t>When can </a:t>
            </a:r>
            <a:r>
              <a:rPr lang="en-US" sz="2400" dirty="0" smtClean="0"/>
              <a:t>the processes decide</a:t>
            </a:r>
            <a:r>
              <a:rPr lang="en-US" sz="2400" dirty="0"/>
              <a:t>?</a:t>
            </a:r>
          </a:p>
          <a:p>
            <a:pPr marL="342900" indent="-342900">
              <a:lnSpc>
                <a:spcPct val="80000"/>
              </a:lnSpc>
              <a:spcBef>
                <a:spcPct val="20000"/>
              </a:spcBef>
              <a:buFontTx/>
              <a:buChar char="•"/>
            </a:pPr>
            <a:r>
              <a:rPr lang="en-US" sz="2400" dirty="0"/>
              <a:t>Anyone with initial value 0 can decide at the beginning.</a:t>
            </a:r>
          </a:p>
          <a:p>
            <a:pPr marL="342900" indent="-342900">
              <a:lnSpc>
                <a:spcPct val="80000"/>
              </a:lnSpc>
              <a:spcBef>
                <a:spcPct val="20000"/>
              </a:spcBef>
              <a:buFontTx/>
              <a:buChar char="•"/>
            </a:pPr>
            <a:r>
              <a:rPr lang="en-US" sz="2400" dirty="0"/>
              <a:t>Process 1 decides after receiving round 1 </a:t>
            </a:r>
            <a:r>
              <a:rPr lang="en-US" sz="2400" dirty="0" smtClean="0"/>
              <a:t>messages.</a:t>
            </a:r>
            <a:endParaRPr lang="en-US" sz="2400" dirty="0"/>
          </a:p>
          <a:p>
            <a:pPr marL="342900" indent="-342900">
              <a:lnSpc>
                <a:spcPct val="80000"/>
              </a:lnSpc>
              <a:spcBef>
                <a:spcPct val="20000"/>
              </a:spcBef>
              <a:buFontTx/>
              <a:buChar char="•"/>
            </a:pPr>
            <a:r>
              <a:rPr lang="en-US" sz="2400" dirty="0" smtClean="0"/>
              <a:t>Everyone </a:t>
            </a:r>
            <a:r>
              <a:rPr lang="en-US" sz="2400" dirty="0"/>
              <a:t>else decides after round </a:t>
            </a:r>
            <a:r>
              <a:rPr lang="en-US" sz="2400" dirty="0" smtClean="0"/>
              <a:t>2 (if there are no failures</a:t>
            </a:r>
            <a:r>
              <a:rPr lang="en-US" sz="2400" dirty="0" smtClean="0"/>
              <a:t>).</a:t>
            </a:r>
            <a:endParaRPr lang="en-US" sz="2400" dirty="0"/>
          </a:p>
        </p:txBody>
      </p:sp>
    </p:spTree>
    <p:extLst>
      <p:ext uri="{BB962C8B-B14F-4D97-AF65-F5344CB8AC3E}">
        <p14:creationId xmlns:p14="http://schemas.microsoft.com/office/powerpoint/2010/main" val="393292706"/>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8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8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8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4869">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4869">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869">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8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65" grpId="0"/>
      <p:bldP spid="34866" grpId="0"/>
      <p:bldP spid="34867" grpId="0"/>
      <p:bldP spid="3486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Correctness of 2-Phase Commit</a:t>
            </a:r>
          </a:p>
        </p:txBody>
      </p:sp>
      <p:sp>
        <p:nvSpPr>
          <p:cNvPr id="29699" name="Rectangle 3"/>
          <p:cNvSpPr>
            <a:spLocks noGrp="1" noChangeArrowheads="1"/>
          </p:cNvSpPr>
          <p:nvPr>
            <p:ph type="body" idx="1"/>
          </p:nvPr>
        </p:nvSpPr>
        <p:spPr>
          <a:xfrm>
            <a:off x="381000" y="1600200"/>
            <a:ext cx="6019800" cy="4800600"/>
          </a:xfrm>
        </p:spPr>
        <p:txBody>
          <a:bodyPr/>
          <a:lstStyle/>
          <a:p>
            <a:pPr eaLnBrk="1" hangingPunct="1">
              <a:lnSpc>
                <a:spcPct val="90000"/>
              </a:lnSpc>
            </a:pPr>
            <a:r>
              <a:rPr lang="en-US" sz="2400" dirty="0" smtClean="0">
                <a:solidFill>
                  <a:srgbClr val="990033"/>
                </a:solidFill>
              </a:rPr>
              <a:t>Agreement:</a:t>
            </a:r>
          </a:p>
          <a:p>
            <a:pPr lvl="1" eaLnBrk="1" hangingPunct="1">
              <a:lnSpc>
                <a:spcPct val="90000"/>
              </a:lnSpc>
            </a:pPr>
            <a:r>
              <a:rPr lang="en-US" sz="2000" dirty="0" smtClean="0"/>
              <a:t>Because decision is centralized (and consistent with any individual initial decisions).</a:t>
            </a:r>
          </a:p>
          <a:p>
            <a:pPr eaLnBrk="1" hangingPunct="1">
              <a:lnSpc>
                <a:spcPct val="90000"/>
              </a:lnSpc>
            </a:pPr>
            <a:r>
              <a:rPr lang="en-US" sz="2400" dirty="0" smtClean="0">
                <a:solidFill>
                  <a:srgbClr val="990033"/>
                </a:solidFill>
              </a:rPr>
              <a:t>Validity:</a:t>
            </a:r>
          </a:p>
          <a:p>
            <a:pPr lvl="1" eaLnBrk="1" hangingPunct="1">
              <a:lnSpc>
                <a:spcPct val="90000"/>
              </a:lnSpc>
            </a:pPr>
            <a:r>
              <a:rPr lang="en-US" sz="2000" dirty="0" smtClean="0"/>
              <a:t>Because of how the coordinator decides.</a:t>
            </a:r>
          </a:p>
          <a:p>
            <a:pPr eaLnBrk="1" hangingPunct="1">
              <a:lnSpc>
                <a:spcPct val="90000"/>
              </a:lnSpc>
            </a:pPr>
            <a:r>
              <a:rPr lang="en-US" sz="2400" dirty="0" smtClean="0">
                <a:solidFill>
                  <a:srgbClr val="990033"/>
                </a:solidFill>
              </a:rPr>
              <a:t>Weak termination:</a:t>
            </a:r>
          </a:p>
          <a:p>
            <a:pPr lvl="1" eaLnBrk="1" hangingPunct="1">
              <a:lnSpc>
                <a:spcPct val="90000"/>
              </a:lnSpc>
            </a:pPr>
            <a:r>
              <a:rPr lang="en-US" sz="2000" dirty="0" smtClean="0"/>
              <a:t>If no one fails, everyone terminates by end of round 2.</a:t>
            </a:r>
          </a:p>
          <a:p>
            <a:pPr eaLnBrk="1" hangingPunct="1">
              <a:lnSpc>
                <a:spcPct val="90000"/>
              </a:lnSpc>
            </a:pPr>
            <a:r>
              <a:rPr lang="en-US" sz="2400" dirty="0" smtClean="0">
                <a:solidFill>
                  <a:srgbClr val="990033"/>
                </a:solidFill>
              </a:rPr>
              <a:t>Strong termination?</a:t>
            </a:r>
          </a:p>
          <a:p>
            <a:pPr lvl="1" eaLnBrk="1" hangingPunct="1">
              <a:lnSpc>
                <a:spcPct val="90000"/>
              </a:lnSpc>
            </a:pPr>
            <a:r>
              <a:rPr lang="en-US" sz="2000" dirty="0" smtClean="0"/>
              <a:t>No:  If coordinator fails before sending its round 2 messages, then others with initial value 1 will never terminate.</a:t>
            </a:r>
          </a:p>
        </p:txBody>
      </p:sp>
      <p:grpSp>
        <p:nvGrpSpPr>
          <p:cNvPr id="29700" name="Group 24"/>
          <p:cNvGrpSpPr>
            <a:grpSpLocks/>
          </p:cNvGrpSpPr>
          <p:nvPr/>
        </p:nvGrpSpPr>
        <p:grpSpPr bwMode="auto">
          <a:xfrm>
            <a:off x="6629400" y="4724400"/>
            <a:ext cx="2286000" cy="1371600"/>
            <a:chOff x="4176" y="2976"/>
            <a:chExt cx="1440" cy="864"/>
          </a:xfrm>
        </p:grpSpPr>
        <p:sp>
          <p:nvSpPr>
            <p:cNvPr id="29711" name="Line 5"/>
            <p:cNvSpPr>
              <a:spLocks noChangeShapeType="1"/>
            </p:cNvSpPr>
            <p:nvPr/>
          </p:nvSpPr>
          <p:spPr bwMode="auto">
            <a:xfrm>
              <a:off x="417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2" name="Line 6"/>
            <p:cNvSpPr>
              <a:spLocks noChangeShapeType="1"/>
            </p:cNvSpPr>
            <p:nvPr/>
          </p:nvSpPr>
          <p:spPr bwMode="auto">
            <a:xfrm flipH="1">
              <a:off x="4176" y="2976"/>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3" name="Line 7"/>
            <p:cNvSpPr>
              <a:spLocks noChangeShapeType="1"/>
            </p:cNvSpPr>
            <p:nvPr/>
          </p:nvSpPr>
          <p:spPr bwMode="auto">
            <a:xfrm flipV="1">
              <a:off x="4176" y="2976"/>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4" name="Line 8"/>
            <p:cNvSpPr>
              <a:spLocks noChangeShapeType="1"/>
            </p:cNvSpPr>
            <p:nvPr/>
          </p:nvSpPr>
          <p:spPr bwMode="auto">
            <a:xfrm flipV="1">
              <a:off x="4176" y="2976"/>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5" name="Line 9"/>
            <p:cNvSpPr>
              <a:spLocks noChangeShapeType="1"/>
            </p:cNvSpPr>
            <p:nvPr/>
          </p:nvSpPr>
          <p:spPr bwMode="auto">
            <a:xfrm>
              <a:off x="489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6" name="Line 10"/>
            <p:cNvSpPr>
              <a:spLocks noChangeShapeType="1"/>
            </p:cNvSpPr>
            <p:nvPr/>
          </p:nvSpPr>
          <p:spPr bwMode="auto">
            <a:xfrm>
              <a:off x="561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50" name="Group 14"/>
          <p:cNvGrpSpPr>
            <a:grpSpLocks/>
          </p:cNvGrpSpPr>
          <p:nvPr/>
        </p:nvGrpSpPr>
        <p:grpSpPr bwMode="auto">
          <a:xfrm>
            <a:off x="6629400" y="1600200"/>
            <a:ext cx="2286000" cy="1371600"/>
            <a:chOff x="3600" y="2592"/>
            <a:chExt cx="1440" cy="864"/>
          </a:xfrm>
        </p:grpSpPr>
        <p:sp>
          <p:nvSpPr>
            <p:cNvPr id="29702" name="Line 15"/>
            <p:cNvSpPr>
              <a:spLocks noChangeShapeType="1"/>
            </p:cNvSpPr>
            <p:nvPr/>
          </p:nvSpPr>
          <p:spPr bwMode="auto">
            <a:xfrm>
              <a:off x="360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3" name="Line 16"/>
            <p:cNvSpPr>
              <a:spLocks noChangeShapeType="1"/>
            </p:cNvSpPr>
            <p:nvPr/>
          </p:nvSpPr>
          <p:spPr bwMode="auto">
            <a:xfrm flipH="1">
              <a:off x="3600" y="2592"/>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4" name="Line 17"/>
            <p:cNvSpPr>
              <a:spLocks noChangeShapeType="1"/>
            </p:cNvSpPr>
            <p:nvPr/>
          </p:nvSpPr>
          <p:spPr bwMode="auto">
            <a:xfrm flipV="1">
              <a:off x="3600" y="2592"/>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Line 18"/>
            <p:cNvSpPr>
              <a:spLocks noChangeShapeType="1"/>
            </p:cNvSpPr>
            <p:nvPr/>
          </p:nvSpPr>
          <p:spPr bwMode="auto">
            <a:xfrm flipV="1">
              <a:off x="3600" y="2592"/>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19"/>
            <p:cNvSpPr>
              <a:spLocks noChangeShapeType="1"/>
            </p:cNvSpPr>
            <p:nvPr/>
          </p:nvSpPr>
          <p:spPr bwMode="auto">
            <a:xfrm>
              <a:off x="432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Line 20"/>
            <p:cNvSpPr>
              <a:spLocks noChangeShapeType="1"/>
            </p:cNvSpPr>
            <p:nvPr/>
          </p:nvSpPr>
          <p:spPr bwMode="auto">
            <a:xfrm>
              <a:off x="504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8" name="Line 21"/>
            <p:cNvSpPr>
              <a:spLocks noChangeShapeType="1"/>
            </p:cNvSpPr>
            <p:nvPr/>
          </p:nvSpPr>
          <p:spPr bwMode="auto">
            <a:xfrm>
              <a:off x="4320" y="2592"/>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9" name="Line 22"/>
            <p:cNvSpPr>
              <a:spLocks noChangeShapeType="1"/>
            </p:cNvSpPr>
            <p:nvPr/>
          </p:nvSpPr>
          <p:spPr bwMode="auto">
            <a:xfrm>
              <a:off x="4320" y="2592"/>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0" name="Line 23"/>
            <p:cNvSpPr>
              <a:spLocks noChangeShapeType="1"/>
            </p:cNvSpPr>
            <p:nvPr/>
          </p:nvSpPr>
          <p:spPr bwMode="auto">
            <a:xfrm>
              <a:off x="4320" y="2592"/>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86476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99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Add a termination protocol?</a:t>
            </a:r>
          </a:p>
        </p:txBody>
      </p:sp>
      <p:sp>
        <p:nvSpPr>
          <p:cNvPr id="40963" name="Rectangle 3"/>
          <p:cNvSpPr>
            <a:spLocks noGrp="1" noChangeArrowheads="1"/>
          </p:cNvSpPr>
          <p:nvPr>
            <p:ph type="body" idx="1"/>
          </p:nvPr>
        </p:nvSpPr>
        <p:spPr>
          <a:xfrm>
            <a:off x="457200" y="1600200"/>
            <a:ext cx="5943600" cy="4525963"/>
          </a:xfrm>
        </p:spPr>
        <p:txBody>
          <a:bodyPr/>
          <a:lstStyle/>
          <a:p>
            <a:pPr eaLnBrk="1" hangingPunct="1">
              <a:lnSpc>
                <a:spcPct val="90000"/>
              </a:lnSpc>
            </a:pPr>
            <a:r>
              <a:rPr lang="en-US" sz="2400" dirty="0" smtClean="0"/>
              <a:t>We might try to add a termination protocol:  other processes try to detect failure of coordinator and finish agreeing on their own.</a:t>
            </a:r>
          </a:p>
          <a:p>
            <a:pPr eaLnBrk="1" hangingPunct="1">
              <a:lnSpc>
                <a:spcPct val="90000"/>
              </a:lnSpc>
            </a:pPr>
            <a:r>
              <a:rPr lang="en-US" sz="2400" dirty="0" smtClean="0"/>
              <a:t>But this can’t always work:  </a:t>
            </a:r>
          </a:p>
          <a:p>
            <a:pPr lvl="1" eaLnBrk="1" hangingPunct="1">
              <a:lnSpc>
                <a:spcPct val="90000"/>
              </a:lnSpc>
            </a:pPr>
            <a:r>
              <a:rPr lang="en-US" sz="2000" dirty="0" smtClean="0"/>
              <a:t>If initial values are 0,1,1,1, then by validity, everyone </a:t>
            </a:r>
            <a:r>
              <a:rPr lang="en-US" sz="2000" dirty="0" smtClean="0"/>
              <a:t>is required to</a:t>
            </a:r>
            <a:r>
              <a:rPr lang="en-US" sz="2000" dirty="0" smtClean="0"/>
              <a:t> </a:t>
            </a:r>
            <a:r>
              <a:rPr lang="en-US" sz="2000" dirty="0" smtClean="0"/>
              <a:t>decide 0.</a:t>
            </a:r>
          </a:p>
          <a:p>
            <a:pPr lvl="1" eaLnBrk="1" hangingPunct="1">
              <a:lnSpc>
                <a:spcPct val="90000"/>
              </a:lnSpc>
            </a:pPr>
            <a:r>
              <a:rPr lang="en-US" sz="2000" dirty="0" smtClean="0"/>
              <a:t>If initial values are 1,1,1,1 and process 1 fails just after deciding, and before sending out its round 2 messages, then:</a:t>
            </a:r>
          </a:p>
          <a:p>
            <a:pPr lvl="2" eaLnBrk="1" hangingPunct="1">
              <a:lnSpc>
                <a:spcPct val="90000"/>
              </a:lnSpc>
            </a:pPr>
            <a:r>
              <a:rPr lang="en-US" sz="1800" dirty="0"/>
              <a:t>P</a:t>
            </a:r>
            <a:r>
              <a:rPr lang="en-US" sz="1800" dirty="0" smtClean="0"/>
              <a:t>rocess 1 will decide 1.</a:t>
            </a:r>
          </a:p>
          <a:p>
            <a:pPr lvl="2" eaLnBrk="1" hangingPunct="1">
              <a:lnSpc>
                <a:spcPct val="90000"/>
              </a:lnSpc>
            </a:pPr>
            <a:r>
              <a:rPr lang="en-US" sz="1800" dirty="0" smtClean="0"/>
              <a:t>By agreement, others must decide 1.</a:t>
            </a:r>
          </a:p>
          <a:p>
            <a:pPr lvl="1" eaLnBrk="1" hangingPunct="1">
              <a:lnSpc>
                <a:spcPct val="90000"/>
              </a:lnSpc>
            </a:pPr>
            <a:r>
              <a:rPr lang="en-US" sz="2000" dirty="0" smtClean="0"/>
              <a:t>But the other processes can’t distinguish these two situations.</a:t>
            </a:r>
          </a:p>
          <a:p>
            <a:pPr eaLnBrk="1" hangingPunct="1">
              <a:lnSpc>
                <a:spcPct val="90000"/>
              </a:lnSpc>
              <a:buFontTx/>
              <a:buNone/>
            </a:pPr>
            <a:endParaRPr lang="en-US" sz="2400" dirty="0" smtClean="0"/>
          </a:p>
          <a:p>
            <a:pPr eaLnBrk="1" hangingPunct="1">
              <a:lnSpc>
                <a:spcPct val="90000"/>
              </a:lnSpc>
            </a:pPr>
            <a:endParaRPr lang="en-US" sz="2400" dirty="0" smtClean="0"/>
          </a:p>
        </p:txBody>
      </p:sp>
      <p:grpSp>
        <p:nvGrpSpPr>
          <p:cNvPr id="30724" name="Group 4"/>
          <p:cNvGrpSpPr>
            <a:grpSpLocks/>
          </p:cNvGrpSpPr>
          <p:nvPr/>
        </p:nvGrpSpPr>
        <p:grpSpPr bwMode="auto">
          <a:xfrm>
            <a:off x="6629400" y="1600200"/>
            <a:ext cx="2286000" cy="1371600"/>
            <a:chOff x="4176" y="2976"/>
            <a:chExt cx="1440" cy="864"/>
          </a:xfrm>
        </p:grpSpPr>
        <p:sp>
          <p:nvSpPr>
            <p:cNvPr id="30749" name="Line 5"/>
            <p:cNvSpPr>
              <a:spLocks noChangeShapeType="1"/>
            </p:cNvSpPr>
            <p:nvPr/>
          </p:nvSpPr>
          <p:spPr bwMode="auto">
            <a:xfrm>
              <a:off x="417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0" name="Line 6"/>
            <p:cNvSpPr>
              <a:spLocks noChangeShapeType="1"/>
            </p:cNvSpPr>
            <p:nvPr/>
          </p:nvSpPr>
          <p:spPr bwMode="auto">
            <a:xfrm flipH="1">
              <a:off x="4176" y="2976"/>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1" name="Line 7"/>
            <p:cNvSpPr>
              <a:spLocks noChangeShapeType="1"/>
            </p:cNvSpPr>
            <p:nvPr/>
          </p:nvSpPr>
          <p:spPr bwMode="auto">
            <a:xfrm flipV="1">
              <a:off x="4176" y="2976"/>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2" name="Line 8"/>
            <p:cNvSpPr>
              <a:spLocks noChangeShapeType="1"/>
            </p:cNvSpPr>
            <p:nvPr/>
          </p:nvSpPr>
          <p:spPr bwMode="auto">
            <a:xfrm flipV="1">
              <a:off x="4176" y="2976"/>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3" name="Line 9"/>
            <p:cNvSpPr>
              <a:spLocks noChangeShapeType="1"/>
            </p:cNvSpPr>
            <p:nvPr/>
          </p:nvSpPr>
          <p:spPr bwMode="auto">
            <a:xfrm>
              <a:off x="489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54" name="Line 10"/>
            <p:cNvSpPr>
              <a:spLocks noChangeShapeType="1"/>
            </p:cNvSpPr>
            <p:nvPr/>
          </p:nvSpPr>
          <p:spPr bwMode="auto">
            <a:xfrm>
              <a:off x="561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82" name="Group 22"/>
          <p:cNvGrpSpPr>
            <a:grpSpLocks/>
          </p:cNvGrpSpPr>
          <p:nvPr/>
        </p:nvGrpSpPr>
        <p:grpSpPr bwMode="auto">
          <a:xfrm>
            <a:off x="6324600" y="3048000"/>
            <a:ext cx="2590800" cy="1662113"/>
            <a:chOff x="3984" y="1920"/>
            <a:chExt cx="1632" cy="1047"/>
          </a:xfrm>
        </p:grpSpPr>
        <p:grpSp>
          <p:nvGrpSpPr>
            <p:cNvPr id="30738" name="Group 11"/>
            <p:cNvGrpSpPr>
              <a:grpSpLocks/>
            </p:cNvGrpSpPr>
            <p:nvPr/>
          </p:nvGrpSpPr>
          <p:grpSpPr bwMode="auto">
            <a:xfrm>
              <a:off x="4176" y="2016"/>
              <a:ext cx="1440" cy="864"/>
              <a:chOff x="4176" y="2976"/>
              <a:chExt cx="1440" cy="864"/>
            </a:xfrm>
          </p:grpSpPr>
          <p:sp>
            <p:nvSpPr>
              <p:cNvPr id="30743" name="Line 12"/>
              <p:cNvSpPr>
                <a:spLocks noChangeShapeType="1"/>
              </p:cNvSpPr>
              <p:nvPr/>
            </p:nvSpPr>
            <p:spPr bwMode="auto">
              <a:xfrm>
                <a:off x="417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4" name="Line 13"/>
              <p:cNvSpPr>
                <a:spLocks noChangeShapeType="1"/>
              </p:cNvSpPr>
              <p:nvPr/>
            </p:nvSpPr>
            <p:spPr bwMode="auto">
              <a:xfrm flipH="1">
                <a:off x="4176" y="2976"/>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5" name="Line 14"/>
              <p:cNvSpPr>
                <a:spLocks noChangeShapeType="1"/>
              </p:cNvSpPr>
              <p:nvPr/>
            </p:nvSpPr>
            <p:spPr bwMode="auto">
              <a:xfrm flipV="1">
                <a:off x="4176" y="2976"/>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6" name="Line 15"/>
              <p:cNvSpPr>
                <a:spLocks noChangeShapeType="1"/>
              </p:cNvSpPr>
              <p:nvPr/>
            </p:nvSpPr>
            <p:spPr bwMode="auto">
              <a:xfrm flipV="1">
                <a:off x="4176" y="2976"/>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7" name="Line 16"/>
              <p:cNvSpPr>
                <a:spLocks noChangeShapeType="1"/>
              </p:cNvSpPr>
              <p:nvPr/>
            </p:nvSpPr>
            <p:spPr bwMode="auto">
              <a:xfrm>
                <a:off x="489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8" name="Line 17"/>
              <p:cNvSpPr>
                <a:spLocks noChangeShapeType="1"/>
              </p:cNvSpPr>
              <p:nvPr/>
            </p:nvSpPr>
            <p:spPr bwMode="auto">
              <a:xfrm>
                <a:off x="561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739" name="Text Box 18"/>
            <p:cNvSpPr txBox="1">
              <a:spLocks noChangeArrowheads="1"/>
            </p:cNvSpPr>
            <p:nvPr/>
          </p:nvSpPr>
          <p:spPr bwMode="auto">
            <a:xfrm>
              <a:off x="3984" y="192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0</a:t>
              </a:r>
            </a:p>
          </p:txBody>
        </p:sp>
        <p:sp>
          <p:nvSpPr>
            <p:cNvPr id="30740" name="Text Box 19"/>
            <p:cNvSpPr txBox="1">
              <a:spLocks noChangeArrowheads="1"/>
            </p:cNvSpPr>
            <p:nvPr/>
          </p:nvSpPr>
          <p:spPr bwMode="auto">
            <a:xfrm>
              <a:off x="3984" y="220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1</a:t>
              </a:r>
            </a:p>
          </p:txBody>
        </p:sp>
        <p:sp>
          <p:nvSpPr>
            <p:cNvPr id="30741" name="Text Box 20"/>
            <p:cNvSpPr txBox="1">
              <a:spLocks noChangeArrowheads="1"/>
            </p:cNvSpPr>
            <p:nvPr/>
          </p:nvSpPr>
          <p:spPr bwMode="auto">
            <a:xfrm>
              <a:off x="3984" y="249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1</a:t>
              </a:r>
            </a:p>
          </p:txBody>
        </p:sp>
        <p:sp>
          <p:nvSpPr>
            <p:cNvPr id="30742" name="Text Box 21"/>
            <p:cNvSpPr txBox="1">
              <a:spLocks noChangeArrowheads="1"/>
            </p:cNvSpPr>
            <p:nvPr/>
          </p:nvSpPr>
          <p:spPr bwMode="auto">
            <a:xfrm>
              <a:off x="3984" y="273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1</a:t>
              </a:r>
            </a:p>
          </p:txBody>
        </p:sp>
      </p:grpSp>
      <p:grpSp>
        <p:nvGrpSpPr>
          <p:cNvPr id="40983" name="Group 23"/>
          <p:cNvGrpSpPr>
            <a:grpSpLocks/>
          </p:cNvGrpSpPr>
          <p:nvPr/>
        </p:nvGrpSpPr>
        <p:grpSpPr bwMode="auto">
          <a:xfrm>
            <a:off x="6324600" y="4953000"/>
            <a:ext cx="2590800" cy="1662113"/>
            <a:chOff x="3984" y="1920"/>
            <a:chExt cx="1632" cy="1047"/>
          </a:xfrm>
        </p:grpSpPr>
        <p:grpSp>
          <p:nvGrpSpPr>
            <p:cNvPr id="30727" name="Group 24"/>
            <p:cNvGrpSpPr>
              <a:grpSpLocks/>
            </p:cNvGrpSpPr>
            <p:nvPr/>
          </p:nvGrpSpPr>
          <p:grpSpPr bwMode="auto">
            <a:xfrm>
              <a:off x="4176" y="2016"/>
              <a:ext cx="1440" cy="864"/>
              <a:chOff x="4176" y="2976"/>
              <a:chExt cx="1440" cy="864"/>
            </a:xfrm>
          </p:grpSpPr>
          <p:sp>
            <p:nvSpPr>
              <p:cNvPr id="30732" name="Line 25"/>
              <p:cNvSpPr>
                <a:spLocks noChangeShapeType="1"/>
              </p:cNvSpPr>
              <p:nvPr/>
            </p:nvSpPr>
            <p:spPr bwMode="auto">
              <a:xfrm>
                <a:off x="417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3" name="Line 26"/>
              <p:cNvSpPr>
                <a:spLocks noChangeShapeType="1"/>
              </p:cNvSpPr>
              <p:nvPr/>
            </p:nvSpPr>
            <p:spPr bwMode="auto">
              <a:xfrm flipH="1">
                <a:off x="4176" y="2976"/>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4" name="Line 27"/>
              <p:cNvSpPr>
                <a:spLocks noChangeShapeType="1"/>
              </p:cNvSpPr>
              <p:nvPr/>
            </p:nvSpPr>
            <p:spPr bwMode="auto">
              <a:xfrm flipV="1">
                <a:off x="4176" y="2976"/>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5" name="Line 28"/>
              <p:cNvSpPr>
                <a:spLocks noChangeShapeType="1"/>
              </p:cNvSpPr>
              <p:nvPr/>
            </p:nvSpPr>
            <p:spPr bwMode="auto">
              <a:xfrm flipV="1">
                <a:off x="4176" y="2976"/>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6" name="Line 29"/>
              <p:cNvSpPr>
                <a:spLocks noChangeShapeType="1"/>
              </p:cNvSpPr>
              <p:nvPr/>
            </p:nvSpPr>
            <p:spPr bwMode="auto">
              <a:xfrm>
                <a:off x="489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7" name="Line 30"/>
              <p:cNvSpPr>
                <a:spLocks noChangeShapeType="1"/>
              </p:cNvSpPr>
              <p:nvPr/>
            </p:nvSpPr>
            <p:spPr bwMode="auto">
              <a:xfrm>
                <a:off x="561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728" name="Text Box 31"/>
            <p:cNvSpPr txBox="1">
              <a:spLocks noChangeArrowheads="1"/>
            </p:cNvSpPr>
            <p:nvPr/>
          </p:nvSpPr>
          <p:spPr bwMode="auto">
            <a:xfrm>
              <a:off x="3984" y="192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1</a:t>
              </a:r>
            </a:p>
          </p:txBody>
        </p:sp>
        <p:sp>
          <p:nvSpPr>
            <p:cNvPr id="30729" name="Text Box 32"/>
            <p:cNvSpPr txBox="1">
              <a:spLocks noChangeArrowheads="1"/>
            </p:cNvSpPr>
            <p:nvPr/>
          </p:nvSpPr>
          <p:spPr bwMode="auto">
            <a:xfrm>
              <a:off x="3984" y="220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1</a:t>
              </a:r>
            </a:p>
          </p:txBody>
        </p:sp>
        <p:sp>
          <p:nvSpPr>
            <p:cNvPr id="30730" name="Text Box 33"/>
            <p:cNvSpPr txBox="1">
              <a:spLocks noChangeArrowheads="1"/>
            </p:cNvSpPr>
            <p:nvPr/>
          </p:nvSpPr>
          <p:spPr bwMode="auto">
            <a:xfrm>
              <a:off x="3984" y="249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1</a:t>
              </a:r>
            </a:p>
          </p:txBody>
        </p:sp>
        <p:sp>
          <p:nvSpPr>
            <p:cNvPr id="30731" name="Text Box 34"/>
            <p:cNvSpPr txBox="1">
              <a:spLocks noChangeArrowheads="1"/>
            </p:cNvSpPr>
            <p:nvPr/>
          </p:nvSpPr>
          <p:spPr bwMode="auto">
            <a:xfrm>
              <a:off x="3984" y="273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CC0000"/>
                  </a:solidFill>
                </a:rPr>
                <a:t>1</a:t>
              </a:r>
            </a:p>
          </p:txBody>
        </p:sp>
      </p:grpSp>
    </p:spTree>
    <p:extLst>
      <p:ext uri="{BB962C8B-B14F-4D97-AF65-F5344CB8AC3E}">
        <p14:creationId xmlns:p14="http://schemas.microsoft.com/office/powerpoint/2010/main" val="3253833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8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96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8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Complexity of 2-phase commit</a:t>
            </a:r>
          </a:p>
        </p:txBody>
      </p:sp>
      <mc:AlternateContent xmlns:mc="http://schemas.openxmlformats.org/markup-compatibility/2006" xmlns:a14="http://schemas.microsoft.com/office/drawing/2010/main">
        <mc:Choice Requires="a14">
          <p:sp>
            <p:nvSpPr>
              <p:cNvPr id="31747" name="Rectangle 3"/>
              <p:cNvSpPr>
                <a:spLocks noGrp="1" noChangeArrowheads="1"/>
              </p:cNvSpPr>
              <p:nvPr>
                <p:ph type="body" idx="1"/>
              </p:nvPr>
            </p:nvSpPr>
            <p:spPr/>
            <p:txBody>
              <a:bodyPr/>
              <a:lstStyle/>
              <a:p>
                <a:pPr eaLnBrk="1" hangingPunct="1"/>
                <a:r>
                  <a:rPr lang="en-US" dirty="0" smtClean="0"/>
                  <a:t>Time:  </a:t>
                </a:r>
              </a:p>
              <a:p>
                <a:pPr lvl="1" eaLnBrk="1" hangingPunct="1"/>
                <a14:m>
                  <m:oMath xmlns:m="http://schemas.openxmlformats.org/officeDocument/2006/math">
                    <m:r>
                      <a:rPr lang="en-US" i="1" dirty="0" smtClean="0">
                        <a:latin typeface="Cambria Math"/>
                      </a:rPr>
                      <m:t>2</m:t>
                    </m:r>
                  </m:oMath>
                </a14:m>
                <a:r>
                  <a:rPr lang="en-US" dirty="0" smtClean="0"/>
                  <a:t> rounds</a:t>
                </a:r>
              </a:p>
              <a:p>
                <a:pPr eaLnBrk="1" hangingPunct="1"/>
                <a:r>
                  <a:rPr lang="en-US" dirty="0" smtClean="0"/>
                  <a:t>Communication:  </a:t>
                </a:r>
              </a:p>
              <a:p>
                <a:pPr lvl="1" eaLnBrk="1" hangingPunct="1"/>
                <a:r>
                  <a:rPr lang="en-US" dirty="0" smtClean="0"/>
                  <a:t>At most </a:t>
                </a:r>
                <a14:m>
                  <m:oMath xmlns:m="http://schemas.openxmlformats.org/officeDocument/2006/math">
                    <m:r>
                      <a:rPr lang="en-US" i="1" dirty="0" smtClean="0">
                        <a:latin typeface="Cambria Math"/>
                      </a:rPr>
                      <m:t>2</m:t>
                    </m:r>
                    <m:r>
                      <a:rPr lang="en-US" i="1" dirty="0" smtClean="0">
                        <a:latin typeface="Cambria Math"/>
                      </a:rPr>
                      <m:t>𝑛</m:t>
                    </m:r>
                  </m:oMath>
                </a14:m>
                <a:r>
                  <a:rPr lang="en-US" dirty="0" smtClean="0"/>
                  <a:t> messages</a:t>
                </a:r>
              </a:p>
            </p:txBody>
          </p:sp>
        </mc:Choice>
        <mc:Fallback xmlns="">
          <p:sp>
            <p:nvSpPr>
              <p:cNvPr id="31747" name="Rectangle 3"/>
              <p:cNvSpPr>
                <a:spLocks noGrp="1" noRot="1" noChangeAspect="1" noMove="1" noResize="1" noEditPoints="1" noAdjustHandles="1" noChangeArrowheads="1" noChangeShapeType="1" noTextEdit="1"/>
              </p:cNvSpPr>
              <p:nvPr>
                <p:ph type="body"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41503379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3-Phase Commit </a:t>
            </a:r>
            <a:r>
              <a:rPr lang="en-US" smtClean="0">
                <a:solidFill>
                  <a:srgbClr val="006600"/>
                </a:solidFill>
              </a:rPr>
              <a:t>[Skeen]</a:t>
            </a:r>
          </a:p>
        </p:txBody>
      </p:sp>
      <mc:AlternateContent xmlns:mc="http://schemas.openxmlformats.org/markup-compatibility/2006">
        <mc:Choice xmlns:a14="http://schemas.microsoft.com/office/drawing/2010/main" Requires="a14">
          <p:sp>
            <p:nvSpPr>
              <p:cNvPr id="43011" name="Rectangle 3"/>
              <p:cNvSpPr>
                <a:spLocks noGrp="1" noChangeArrowheads="1"/>
              </p:cNvSpPr>
              <p:nvPr>
                <p:ph type="body" idx="1"/>
              </p:nvPr>
            </p:nvSpPr>
            <p:spPr>
              <a:xfrm>
                <a:off x="457200" y="1600200"/>
                <a:ext cx="8229600" cy="3581400"/>
              </a:xfrm>
            </p:spPr>
            <p:txBody>
              <a:bodyPr/>
              <a:lstStyle/>
              <a:p>
                <a:pPr eaLnBrk="1" hangingPunct="1">
                  <a:lnSpc>
                    <a:spcPct val="80000"/>
                  </a:lnSpc>
                </a:pPr>
                <a:r>
                  <a:rPr lang="en-US" sz="2400" dirty="0" smtClean="0"/>
                  <a:t>Yields strong termination.</a:t>
                </a:r>
              </a:p>
              <a:p>
                <a:pPr eaLnBrk="1" hangingPunct="1">
                  <a:lnSpc>
                    <a:spcPct val="80000"/>
                  </a:lnSpc>
                </a:pPr>
                <a:r>
                  <a:rPr lang="en-US" sz="2400" dirty="0" smtClean="0">
                    <a:solidFill>
                      <a:srgbClr val="990033"/>
                    </a:solidFill>
                  </a:rPr>
                  <a:t>Trick:</a:t>
                </a:r>
                <a:r>
                  <a:rPr lang="en-US" sz="2400" dirty="0" smtClean="0"/>
                  <a:t>  Introduce intermediate stage, before actually deciding.</a:t>
                </a:r>
              </a:p>
              <a:p>
                <a:pPr eaLnBrk="1" hangingPunct="1">
                  <a:lnSpc>
                    <a:spcPct val="80000"/>
                  </a:lnSpc>
                </a:pPr>
                <a:r>
                  <a:rPr lang="en-US" sz="2400" dirty="0" smtClean="0"/>
                  <a:t>Process states </a:t>
                </a:r>
                <a:r>
                  <a:rPr lang="en-US" sz="2400" dirty="0" smtClean="0"/>
                  <a:t>are now classified </a:t>
                </a:r>
                <a:r>
                  <a:rPr lang="en-US" sz="2400" dirty="0" smtClean="0"/>
                  <a:t>into four categories:</a:t>
                </a:r>
              </a:p>
              <a:p>
                <a:pPr lvl="1" eaLnBrk="1" hangingPunct="1">
                  <a:lnSpc>
                    <a:spcPct val="80000"/>
                  </a:lnSpc>
                </a:pPr>
                <a14:m>
                  <m:oMath xmlns:m="http://schemas.openxmlformats.org/officeDocument/2006/math">
                    <m:r>
                      <a:rPr lang="en-US" sz="2000" i="1" dirty="0" smtClean="0">
                        <a:solidFill>
                          <a:srgbClr val="CC0000"/>
                        </a:solidFill>
                        <a:latin typeface="Cambria Math"/>
                      </a:rPr>
                      <m:t>𝑑𝑒𝑐</m:t>
                    </m:r>
                    <m:r>
                      <a:rPr lang="en-US" sz="2000" i="1" dirty="0" smtClean="0">
                        <a:solidFill>
                          <a:srgbClr val="CC0000"/>
                        </a:solidFill>
                        <a:latin typeface="Cambria Math"/>
                      </a:rPr>
                      <m:t>0</m:t>
                    </m:r>
                  </m:oMath>
                </a14:m>
                <a:r>
                  <a:rPr lang="en-US" sz="2000" dirty="0" smtClean="0">
                    <a:solidFill>
                      <a:srgbClr val="CC0000"/>
                    </a:solidFill>
                  </a:rPr>
                  <a:t>:</a:t>
                </a:r>
                <a:r>
                  <a:rPr lang="en-US" sz="2000" dirty="0" smtClean="0"/>
                  <a:t>  Already decided 0.</a:t>
                </a:r>
              </a:p>
              <a:p>
                <a:pPr lvl="1" eaLnBrk="1" hangingPunct="1">
                  <a:lnSpc>
                    <a:spcPct val="80000"/>
                  </a:lnSpc>
                </a:pPr>
                <a14:m>
                  <m:oMath xmlns:m="http://schemas.openxmlformats.org/officeDocument/2006/math">
                    <m:r>
                      <a:rPr lang="en-US" sz="2000" i="1" dirty="0" smtClean="0">
                        <a:solidFill>
                          <a:schemeClr val="accent1">
                            <a:lumMod val="75000"/>
                          </a:schemeClr>
                        </a:solidFill>
                        <a:latin typeface="Cambria Math"/>
                      </a:rPr>
                      <m:t>𝑑𝑒𝑐</m:t>
                    </m:r>
                    <m:r>
                      <a:rPr lang="en-US" sz="2000" i="1" dirty="0" smtClean="0">
                        <a:solidFill>
                          <a:schemeClr val="accent1">
                            <a:lumMod val="75000"/>
                          </a:schemeClr>
                        </a:solidFill>
                        <a:latin typeface="Cambria Math"/>
                      </a:rPr>
                      <m:t>1</m:t>
                    </m:r>
                  </m:oMath>
                </a14:m>
                <a:r>
                  <a:rPr lang="en-US" sz="2000" dirty="0" smtClean="0">
                    <a:solidFill>
                      <a:srgbClr val="006600"/>
                    </a:solidFill>
                  </a:rPr>
                  <a:t>:</a:t>
                </a:r>
                <a:r>
                  <a:rPr lang="en-US" sz="2000" dirty="0" smtClean="0"/>
                  <a:t>  Already decided 1.</a:t>
                </a:r>
              </a:p>
              <a:p>
                <a:pPr lvl="1" eaLnBrk="1" hangingPunct="1">
                  <a:lnSpc>
                    <a:spcPct val="80000"/>
                  </a:lnSpc>
                </a:pPr>
                <a14:m>
                  <m:oMath xmlns:m="http://schemas.openxmlformats.org/officeDocument/2006/math">
                    <m:r>
                      <a:rPr lang="en-US" sz="2000" i="1" dirty="0" smtClean="0">
                        <a:solidFill>
                          <a:srgbClr val="006600"/>
                        </a:solidFill>
                        <a:latin typeface="Cambria Math"/>
                      </a:rPr>
                      <m:t>𝑟𝑒𝑎𝑑𝑦</m:t>
                    </m:r>
                  </m:oMath>
                </a14:m>
                <a:r>
                  <a:rPr lang="en-US" sz="2000" dirty="0" smtClean="0">
                    <a:solidFill>
                      <a:schemeClr val="folHlink"/>
                    </a:solidFill>
                  </a:rPr>
                  <a:t>:</a:t>
                </a:r>
                <a:r>
                  <a:rPr lang="en-US" sz="2000" dirty="0" smtClean="0"/>
                  <a:t>  Ready to decide 1 but hasn’t yet.</a:t>
                </a:r>
              </a:p>
              <a:p>
                <a:pPr lvl="1" eaLnBrk="1" hangingPunct="1">
                  <a:lnSpc>
                    <a:spcPct val="80000"/>
                  </a:lnSpc>
                </a:pPr>
                <a14:m>
                  <m:oMath xmlns:m="http://schemas.openxmlformats.org/officeDocument/2006/math">
                    <m:r>
                      <a:rPr lang="en-US" sz="2000" i="1" dirty="0" smtClean="0">
                        <a:solidFill>
                          <a:srgbClr val="CCCC00"/>
                        </a:solidFill>
                        <a:latin typeface="Cambria Math"/>
                      </a:rPr>
                      <m:t>𝑢𝑛𝑐𝑒𝑟𝑡𝑎𝑖𝑛</m:t>
                    </m:r>
                  </m:oMath>
                </a14:m>
                <a:r>
                  <a:rPr lang="en-US" sz="2000" dirty="0" smtClean="0">
                    <a:solidFill>
                      <a:srgbClr val="CCCC00"/>
                    </a:solidFill>
                  </a:rPr>
                  <a:t>:</a:t>
                </a:r>
                <a:r>
                  <a:rPr lang="en-US" sz="2000" dirty="0" smtClean="0"/>
                  <a:t>  Otherwise.</a:t>
                </a:r>
              </a:p>
              <a:p>
                <a:pPr eaLnBrk="1" hangingPunct="1">
                  <a:lnSpc>
                    <a:spcPct val="80000"/>
                  </a:lnSpc>
                </a:pPr>
                <a:r>
                  <a:rPr lang="en-US" sz="2400" dirty="0" smtClean="0"/>
                  <a:t>Again, process 1 acts as “coordinator”.</a:t>
                </a:r>
              </a:p>
              <a:p>
                <a:pPr eaLnBrk="1" hangingPunct="1">
                  <a:lnSpc>
                    <a:spcPct val="80000"/>
                  </a:lnSpc>
                </a:pPr>
                <a:r>
                  <a:rPr lang="en-US" sz="2400" dirty="0" smtClean="0"/>
                  <a:t>Communication pattern:</a:t>
                </a:r>
              </a:p>
            </p:txBody>
          </p:sp>
        </mc:Choice>
        <mc:Fallback>
          <p:sp>
            <p:nvSpPr>
              <p:cNvPr id="43011" name="Rectangle 3"/>
              <p:cNvSpPr>
                <a:spLocks noGrp="1" noRot="1" noChangeAspect="1" noMove="1" noResize="1" noEditPoints="1" noAdjustHandles="1" noChangeArrowheads="1" noChangeShapeType="1" noTextEdit="1"/>
              </p:cNvSpPr>
              <p:nvPr>
                <p:ph type="body" idx="1"/>
              </p:nvPr>
            </p:nvSpPr>
            <p:spPr>
              <a:xfrm>
                <a:off x="457200" y="1600200"/>
                <a:ext cx="8229600" cy="3581400"/>
              </a:xfrm>
              <a:blipFill rotWithShape="1">
                <a:blip r:embed="rId2"/>
                <a:stretch>
                  <a:fillRect l="-963" t="-3237"/>
                </a:stretch>
              </a:blipFill>
            </p:spPr>
            <p:txBody>
              <a:bodyPr/>
              <a:lstStyle/>
              <a:p>
                <a:r>
                  <a:rPr lang="en-US">
                    <a:noFill/>
                  </a:rPr>
                  <a:t> </a:t>
                </a:r>
              </a:p>
            </p:txBody>
          </p:sp>
        </mc:Fallback>
      </mc:AlternateContent>
      <p:grpSp>
        <p:nvGrpSpPr>
          <p:cNvPr id="43039" name="Group 31"/>
          <p:cNvGrpSpPr>
            <a:grpSpLocks/>
          </p:cNvGrpSpPr>
          <p:nvPr/>
        </p:nvGrpSpPr>
        <p:grpSpPr bwMode="auto">
          <a:xfrm>
            <a:off x="4419600" y="4876800"/>
            <a:ext cx="3886200" cy="1600200"/>
            <a:chOff x="2784" y="3072"/>
            <a:chExt cx="2448" cy="1008"/>
          </a:xfrm>
        </p:grpSpPr>
        <p:sp>
          <p:nvSpPr>
            <p:cNvPr id="32773" name="Line 5"/>
            <p:cNvSpPr>
              <a:spLocks noChangeShapeType="1"/>
            </p:cNvSpPr>
            <p:nvPr/>
          </p:nvSpPr>
          <p:spPr bwMode="auto">
            <a:xfrm>
              <a:off x="3072" y="321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4" name="Line 6"/>
            <p:cNvSpPr>
              <a:spLocks noChangeShapeType="1"/>
            </p:cNvSpPr>
            <p:nvPr/>
          </p:nvSpPr>
          <p:spPr bwMode="auto">
            <a:xfrm flipH="1">
              <a:off x="3072" y="3216"/>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5" name="Line 7"/>
            <p:cNvSpPr>
              <a:spLocks noChangeShapeType="1"/>
            </p:cNvSpPr>
            <p:nvPr/>
          </p:nvSpPr>
          <p:spPr bwMode="auto">
            <a:xfrm flipV="1">
              <a:off x="3072" y="3216"/>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6" name="Line 8"/>
            <p:cNvSpPr>
              <a:spLocks noChangeShapeType="1"/>
            </p:cNvSpPr>
            <p:nvPr/>
          </p:nvSpPr>
          <p:spPr bwMode="auto">
            <a:xfrm flipV="1">
              <a:off x="3072" y="3216"/>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7" name="Line 9"/>
            <p:cNvSpPr>
              <a:spLocks noChangeShapeType="1"/>
            </p:cNvSpPr>
            <p:nvPr/>
          </p:nvSpPr>
          <p:spPr bwMode="auto">
            <a:xfrm>
              <a:off x="3792" y="321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2778" name="Group 14"/>
            <p:cNvGrpSpPr>
              <a:grpSpLocks/>
            </p:cNvGrpSpPr>
            <p:nvPr/>
          </p:nvGrpSpPr>
          <p:grpSpPr bwMode="auto">
            <a:xfrm>
              <a:off x="3792" y="3216"/>
              <a:ext cx="720" cy="864"/>
              <a:chOff x="3792" y="3216"/>
              <a:chExt cx="720" cy="864"/>
            </a:xfrm>
          </p:grpSpPr>
          <p:sp>
            <p:nvSpPr>
              <p:cNvPr id="32785" name="Line 10"/>
              <p:cNvSpPr>
                <a:spLocks noChangeShapeType="1"/>
              </p:cNvSpPr>
              <p:nvPr/>
            </p:nvSpPr>
            <p:spPr bwMode="auto">
              <a:xfrm>
                <a:off x="4512" y="321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6" name="Line 11"/>
              <p:cNvSpPr>
                <a:spLocks noChangeShapeType="1"/>
              </p:cNvSpPr>
              <p:nvPr/>
            </p:nvSpPr>
            <p:spPr bwMode="auto">
              <a:xfrm>
                <a:off x="3792" y="3216"/>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7" name="Line 12"/>
              <p:cNvSpPr>
                <a:spLocks noChangeShapeType="1"/>
              </p:cNvSpPr>
              <p:nvPr/>
            </p:nvSpPr>
            <p:spPr bwMode="auto">
              <a:xfrm>
                <a:off x="3792" y="3216"/>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8" name="Line 13"/>
              <p:cNvSpPr>
                <a:spLocks noChangeShapeType="1"/>
              </p:cNvSpPr>
              <p:nvPr/>
            </p:nvSpPr>
            <p:spPr bwMode="auto">
              <a:xfrm>
                <a:off x="3792" y="3216"/>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79" name="Group 25"/>
            <p:cNvGrpSpPr>
              <a:grpSpLocks/>
            </p:cNvGrpSpPr>
            <p:nvPr/>
          </p:nvGrpSpPr>
          <p:grpSpPr bwMode="auto">
            <a:xfrm>
              <a:off x="4512" y="3216"/>
              <a:ext cx="720" cy="864"/>
              <a:chOff x="3792" y="3216"/>
              <a:chExt cx="720" cy="864"/>
            </a:xfrm>
          </p:grpSpPr>
          <p:sp>
            <p:nvSpPr>
              <p:cNvPr id="32781" name="Line 26"/>
              <p:cNvSpPr>
                <a:spLocks noChangeShapeType="1"/>
              </p:cNvSpPr>
              <p:nvPr/>
            </p:nvSpPr>
            <p:spPr bwMode="auto">
              <a:xfrm>
                <a:off x="4512" y="321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2" name="Line 27"/>
              <p:cNvSpPr>
                <a:spLocks noChangeShapeType="1"/>
              </p:cNvSpPr>
              <p:nvPr/>
            </p:nvSpPr>
            <p:spPr bwMode="auto">
              <a:xfrm>
                <a:off x="3792" y="3216"/>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3" name="Line 28"/>
              <p:cNvSpPr>
                <a:spLocks noChangeShapeType="1"/>
              </p:cNvSpPr>
              <p:nvPr/>
            </p:nvSpPr>
            <p:spPr bwMode="auto">
              <a:xfrm>
                <a:off x="3792" y="3216"/>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4" name="Line 29"/>
              <p:cNvSpPr>
                <a:spLocks noChangeShapeType="1"/>
              </p:cNvSpPr>
              <p:nvPr/>
            </p:nvSpPr>
            <p:spPr bwMode="auto">
              <a:xfrm>
                <a:off x="3792" y="3216"/>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32780" name="Text Box 30"/>
                <p:cNvSpPr txBox="1">
                  <a:spLocks noChangeArrowheads="1"/>
                </p:cNvSpPr>
                <p:nvPr/>
              </p:nvSpPr>
              <p:spPr bwMode="auto">
                <a:xfrm>
                  <a:off x="2784" y="3072"/>
                  <a:ext cx="329" cy="23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𝑝</m:t>
                            </m:r>
                          </m:e>
                          <m:sub>
                            <m:r>
                              <a:rPr lang="en-US" i="1">
                                <a:latin typeface="Cambria Math"/>
                              </a:rPr>
                              <m:t>1</m:t>
                            </m:r>
                          </m:sub>
                        </m:sSub>
                        <m:r>
                          <a:rPr lang="en-US" i="1">
                            <a:latin typeface="Cambria Math"/>
                          </a:rPr>
                          <m:t> </m:t>
                        </m:r>
                      </m:oMath>
                    </m:oMathPara>
                  </a14:m>
                  <a:endParaRPr lang="en-US" dirty="0"/>
                </a:p>
              </p:txBody>
            </p:sp>
          </mc:Choice>
          <mc:Fallback xmlns="">
            <p:sp>
              <p:nvSpPr>
                <p:cNvPr id="32780" name="Text Box 30"/>
                <p:cNvSpPr txBox="1">
                  <a:spLocks noRot="1" noChangeAspect="1" noMove="1" noResize="1" noEditPoints="1" noAdjustHandles="1" noChangeArrowheads="1" noChangeShapeType="1" noTextEdit="1"/>
                </p:cNvSpPr>
                <p:nvPr/>
              </p:nvSpPr>
              <p:spPr bwMode="auto">
                <a:xfrm>
                  <a:off x="2784" y="3072"/>
                  <a:ext cx="329" cy="233"/>
                </a:xfrm>
                <a:prstGeom prst="rect">
                  <a:avLst/>
                </a:prstGeom>
                <a:blipFill rotWithShape="1">
                  <a:blip r:embed="rId3"/>
                  <a:stretch>
                    <a:fillRect b="-655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spTree>
    <p:extLst>
      <p:ext uri="{BB962C8B-B14F-4D97-AF65-F5344CB8AC3E}">
        <p14:creationId xmlns:p14="http://schemas.microsoft.com/office/powerpoint/2010/main" val="4131251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301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01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0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mtClean="0"/>
              <a:t>Special case:  f = 1</a:t>
            </a:r>
          </a:p>
        </p:txBody>
      </p:sp>
      <mc:AlternateContent xmlns:mc="http://schemas.openxmlformats.org/markup-compatibility/2006" xmlns:a14="http://schemas.microsoft.com/office/drawing/2010/main">
        <mc:Choice Requires="a14">
          <p:sp>
            <p:nvSpPr>
              <p:cNvPr id="136195" name="Rectangle 3"/>
              <p:cNvSpPr>
                <a:spLocks noGrp="1" noChangeArrowheads="1"/>
              </p:cNvSpPr>
              <p:nvPr>
                <p:ph type="body" idx="1"/>
              </p:nvPr>
            </p:nvSpPr>
            <p:spPr>
              <a:xfrm>
                <a:off x="381000" y="1600200"/>
                <a:ext cx="8534400" cy="4648200"/>
              </a:xfrm>
            </p:spPr>
            <p:txBody>
              <a:bodyPr/>
              <a:lstStyle/>
              <a:p>
                <a:pPr eaLnBrk="1" hangingPunct="1">
                  <a:lnSpc>
                    <a:spcPct val="90000"/>
                  </a:lnSpc>
                </a:pPr>
                <a:r>
                  <a:rPr lang="en-US" altLang="en-US" sz="2400" dirty="0" smtClean="0">
                    <a:solidFill>
                      <a:srgbClr val="990033"/>
                    </a:solidFill>
                  </a:rPr>
                  <a:t>Theorem 5:</a:t>
                </a:r>
                <a:r>
                  <a:rPr lang="en-US" altLang="en-US" sz="2400" dirty="0" smtClean="0"/>
                  <a:t>  Suppose n </a:t>
                </a:r>
                <a:r>
                  <a:rPr lang="en-US" altLang="en-US" sz="2400" dirty="0" smtClean="0">
                    <a:sym typeface="Symbol" pitchFamily="18" charset="2"/>
                  </a:rPr>
                  <a:t> 3.  There is no n-process 1-fault stopping agreement algorithm in which </a:t>
                </a:r>
                <a:r>
                  <a:rPr lang="en-US" altLang="en-US" sz="2400" dirty="0" err="1" smtClean="0">
                    <a:sym typeface="Symbol" pitchFamily="18" charset="2"/>
                  </a:rPr>
                  <a:t>nonfaulty</a:t>
                </a:r>
                <a:r>
                  <a:rPr lang="en-US" altLang="en-US" sz="2400" dirty="0" smtClean="0">
                    <a:sym typeface="Symbol" pitchFamily="18" charset="2"/>
                  </a:rPr>
                  <a:t> processes always decide at the end of round 1.</a:t>
                </a:r>
              </a:p>
              <a:p>
                <a:pPr eaLnBrk="1" hangingPunct="1">
                  <a:lnSpc>
                    <a:spcPct val="90000"/>
                  </a:lnSpc>
                </a:pPr>
                <a:r>
                  <a:rPr lang="en-US" altLang="en-US" sz="2400" dirty="0" smtClean="0">
                    <a:solidFill>
                      <a:srgbClr val="990033"/>
                    </a:solidFill>
                    <a:sym typeface="Symbol" pitchFamily="18" charset="2"/>
                  </a:rPr>
                  <a:t>Proof:</a:t>
                </a:r>
                <a:r>
                  <a:rPr lang="en-US" altLang="en-US" sz="2400" dirty="0" smtClean="0">
                    <a:sym typeface="Symbol" pitchFamily="18" charset="2"/>
                  </a:rPr>
                  <a:t>  </a:t>
                </a:r>
              </a:p>
              <a:p>
                <a:pPr lvl="1" eaLnBrk="1" hangingPunct="1">
                  <a:lnSpc>
                    <a:spcPct val="90000"/>
                  </a:lnSpc>
                </a:pPr>
                <a:r>
                  <a:rPr lang="en-US" altLang="en-US" sz="2000" dirty="0" smtClean="0">
                    <a:sym typeface="Symbol" pitchFamily="18" charset="2"/>
                  </a:rPr>
                  <a:t>Construct a chain of executions, each with </a:t>
                </a:r>
                <a14:m>
                  <m:oMath xmlns:m="http://schemas.openxmlformats.org/officeDocument/2006/math">
                    <m:r>
                      <a:rPr lang="en-US" altLang="en-US" sz="2000" b="0" i="1" smtClean="0">
                        <a:latin typeface="Cambria Math"/>
                        <a:sym typeface="Symbol" pitchFamily="18" charset="2"/>
                      </a:rPr>
                      <m:t>≤1</m:t>
                    </m:r>
                  </m:oMath>
                </a14:m>
                <a:r>
                  <a:rPr lang="en-US" altLang="en-US" sz="2000" dirty="0" smtClean="0">
                    <a:sym typeface="Symbol" pitchFamily="18" charset="2"/>
                  </a:rPr>
                  <a:t> failure, such that:</a:t>
                </a:r>
              </a:p>
              <a:p>
                <a:pPr lvl="2" eaLnBrk="1" hangingPunct="1">
                  <a:lnSpc>
                    <a:spcPct val="90000"/>
                  </a:lnSpc>
                </a:pPr>
                <a:r>
                  <a:rPr lang="en-US" altLang="en-US" sz="2000" dirty="0" smtClean="0">
                    <a:sym typeface="Symbol" pitchFamily="18" charset="2"/>
                  </a:rPr>
                  <a:t>First has decision value 0.</a:t>
                </a:r>
              </a:p>
              <a:p>
                <a:pPr lvl="2" eaLnBrk="1" hangingPunct="1">
                  <a:lnSpc>
                    <a:spcPct val="90000"/>
                  </a:lnSpc>
                </a:pPr>
                <a:r>
                  <a:rPr lang="en-US" altLang="en-US" sz="2000" dirty="0" smtClean="0">
                    <a:sym typeface="Symbol" pitchFamily="18" charset="2"/>
                  </a:rPr>
                  <a:t>Last has decision value 1.</a:t>
                </a:r>
              </a:p>
              <a:p>
                <a:pPr lvl="2" eaLnBrk="1" hangingPunct="1">
                  <a:lnSpc>
                    <a:spcPct val="90000"/>
                  </a:lnSpc>
                </a:pPr>
                <a:r>
                  <a:rPr lang="en-US" altLang="en-US" sz="2000" dirty="0" smtClean="0">
                    <a:sym typeface="Symbol" pitchFamily="18" charset="2"/>
                  </a:rPr>
                  <a:t>Any two consecutive executions in the chain are indistinguishable to some process </a:t>
                </a:r>
                <a:r>
                  <a:rPr lang="en-US" altLang="en-US" sz="2000" dirty="0" err="1" smtClean="0">
                    <a:sym typeface="Symbol" pitchFamily="18" charset="2"/>
                  </a:rPr>
                  <a:t>i</a:t>
                </a:r>
                <a:r>
                  <a:rPr lang="en-US" altLang="en-US" sz="2000" dirty="0" smtClean="0">
                    <a:sym typeface="Symbol" pitchFamily="18" charset="2"/>
                  </a:rPr>
                  <a:t> that is </a:t>
                </a:r>
                <a:r>
                  <a:rPr lang="en-US" altLang="en-US" sz="2000" dirty="0" err="1" smtClean="0">
                    <a:sym typeface="Symbol" pitchFamily="18" charset="2"/>
                  </a:rPr>
                  <a:t>nonfaulty</a:t>
                </a:r>
                <a:r>
                  <a:rPr lang="en-US" altLang="en-US" sz="2000" dirty="0" smtClean="0">
                    <a:sym typeface="Symbol" pitchFamily="18" charset="2"/>
                  </a:rPr>
                  <a:t> in both.  So </a:t>
                </a:r>
                <a:r>
                  <a:rPr lang="en-US" altLang="en-US" sz="2000" dirty="0" err="1" smtClean="0">
                    <a:sym typeface="Symbol" pitchFamily="18" charset="2"/>
                  </a:rPr>
                  <a:t>i</a:t>
                </a:r>
                <a:r>
                  <a:rPr lang="en-US" altLang="en-US" sz="2000" dirty="0" smtClean="0">
                    <a:sym typeface="Symbol" pitchFamily="18" charset="2"/>
                  </a:rPr>
                  <a:t> must decide the same in both executions, and the two must have the same decision values.</a:t>
                </a:r>
              </a:p>
              <a:p>
                <a:pPr lvl="1" eaLnBrk="1" hangingPunct="1">
                  <a:lnSpc>
                    <a:spcPct val="90000"/>
                  </a:lnSpc>
                </a:pPr>
                <a:r>
                  <a:rPr lang="en-US" altLang="en-US" sz="2000" dirty="0" smtClean="0">
                    <a:sym typeface="Symbol" pitchFamily="18" charset="2"/>
                  </a:rPr>
                  <a:t>So decision values in first and last executions must be the same.</a:t>
                </a:r>
              </a:p>
              <a:p>
                <a:pPr lvl="1" eaLnBrk="1" hangingPunct="1">
                  <a:lnSpc>
                    <a:spcPct val="90000"/>
                  </a:lnSpc>
                </a:pPr>
                <a:r>
                  <a:rPr lang="en-US" altLang="en-US" sz="2000" dirty="0" smtClean="0">
                    <a:sym typeface="Symbol" pitchFamily="18" charset="2"/>
                  </a:rPr>
                  <a:t>Contradiction.</a:t>
                </a:r>
              </a:p>
            </p:txBody>
          </p:sp>
        </mc:Choice>
        <mc:Fallback xmlns="">
          <p:sp>
            <p:nvSpPr>
              <p:cNvPr id="136195" name="Rectangle 3"/>
              <p:cNvSpPr>
                <a:spLocks noGrp="1" noRot="1" noChangeAspect="1" noMove="1" noResize="1" noEditPoints="1" noAdjustHandles="1" noChangeArrowheads="1" noChangeShapeType="1" noTextEdit="1"/>
              </p:cNvSpPr>
              <p:nvPr>
                <p:ph type="body" idx="1"/>
              </p:nvPr>
            </p:nvSpPr>
            <p:spPr>
              <a:xfrm>
                <a:off x="381000" y="1600200"/>
                <a:ext cx="8534400" cy="4648200"/>
              </a:xfrm>
              <a:blipFill rotWithShape="1">
                <a:blip r:embed="rId3"/>
                <a:stretch>
                  <a:fillRect l="-1000" t="-2100" r="-1143"/>
                </a:stretch>
              </a:blipFill>
            </p:spPr>
            <p:txBody>
              <a:bodyPr/>
              <a:lstStyle/>
              <a:p>
                <a:r>
                  <a:rPr lang="en-US">
                    <a:noFill/>
                  </a:rPr>
                  <a:t> </a:t>
                </a:r>
              </a:p>
            </p:txBody>
          </p:sp>
        </mc:Fallback>
      </mc:AlternateContent>
    </p:spTree>
    <p:extLst>
      <p:ext uri="{BB962C8B-B14F-4D97-AF65-F5344CB8AC3E}">
        <p14:creationId xmlns:p14="http://schemas.microsoft.com/office/powerpoint/2010/main" val="15670441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3-Phase Commit</a:t>
            </a:r>
          </a:p>
        </p:txBody>
      </p:sp>
      <mc:AlternateContent xmlns:mc="http://schemas.openxmlformats.org/markup-compatibility/2006" xmlns:a14="http://schemas.microsoft.com/office/drawing/2010/main">
        <mc:Choice Requires="a14">
          <p:sp>
            <p:nvSpPr>
              <p:cNvPr id="44035" name="Rectangle 3"/>
              <p:cNvSpPr>
                <a:spLocks noGrp="1" noChangeArrowheads="1"/>
              </p:cNvSpPr>
              <p:nvPr>
                <p:ph type="body" idx="1"/>
              </p:nvPr>
            </p:nvSpPr>
            <p:spPr>
              <a:xfrm>
                <a:off x="457200" y="1371600"/>
                <a:ext cx="8305800" cy="3657600"/>
              </a:xfrm>
            </p:spPr>
            <p:txBody>
              <a:bodyPr>
                <a:normAutofit/>
              </a:bodyPr>
              <a:lstStyle/>
              <a:p>
                <a:pPr eaLnBrk="1" hangingPunct="1">
                  <a:lnSpc>
                    <a:spcPct val="80000"/>
                  </a:lnSpc>
                </a:pPr>
                <a:r>
                  <a:rPr lang="en-US" sz="2000" dirty="0" smtClean="0"/>
                  <a:t>All processes are initially </a:t>
                </a:r>
                <a14:m>
                  <m:oMath xmlns:m="http://schemas.openxmlformats.org/officeDocument/2006/math">
                    <m:r>
                      <a:rPr lang="en-US" sz="2000" i="1" dirty="0" smtClean="0">
                        <a:solidFill>
                          <a:srgbClr val="CCCC00"/>
                        </a:solidFill>
                        <a:latin typeface="Cambria Math"/>
                      </a:rPr>
                      <m:t>𝑢𝑛𝑐𝑒𝑟𝑡𝑎𝑖𝑛</m:t>
                    </m:r>
                  </m:oMath>
                </a14:m>
                <a:r>
                  <a:rPr lang="en-US" sz="2000" dirty="0" smtClean="0">
                    <a:solidFill>
                      <a:srgbClr val="CCCC00"/>
                    </a:solidFill>
                  </a:rPr>
                  <a:t>.</a:t>
                </a:r>
              </a:p>
              <a:p>
                <a:pPr eaLnBrk="1" hangingPunct="1">
                  <a:lnSpc>
                    <a:spcPct val="80000"/>
                  </a:lnSpc>
                </a:pPr>
                <a:r>
                  <a:rPr lang="en-US" sz="2000" dirty="0" smtClean="0">
                    <a:solidFill>
                      <a:srgbClr val="990033"/>
                    </a:solidFill>
                  </a:rPr>
                  <a:t>Round 1:  </a:t>
                </a:r>
              </a:p>
              <a:p>
                <a:pPr lvl="1" eaLnBrk="1" hangingPunct="1">
                  <a:lnSpc>
                    <a:spcPct val="80000"/>
                  </a:lnSpc>
                </a:pPr>
                <a:r>
                  <a:rPr lang="en-US" sz="1800" dirty="0" smtClean="0"/>
                  <a:t>All other processes send their initial values to </a:t>
                </a:r>
                <a14:m>
                  <m:oMath xmlns:m="http://schemas.openxmlformats.org/officeDocument/2006/math">
                    <m:sSub>
                      <m:sSubPr>
                        <m:ctrlPr>
                          <a:rPr lang="en-US" sz="1800" b="0" i="1" smtClean="0">
                            <a:latin typeface="Cambria Math"/>
                          </a:rPr>
                        </m:ctrlPr>
                      </m:sSubPr>
                      <m:e>
                        <m:r>
                          <a:rPr lang="en-US" sz="1800" b="0" i="1" smtClean="0">
                            <a:latin typeface="Cambria Math"/>
                          </a:rPr>
                          <m:t>𝑝</m:t>
                        </m:r>
                      </m:e>
                      <m:sub>
                        <m:r>
                          <a:rPr lang="en-US" sz="1800" b="0" i="1" smtClean="0">
                            <a:latin typeface="Cambria Math"/>
                          </a:rPr>
                          <m:t>1</m:t>
                        </m:r>
                      </m:sub>
                    </m:sSub>
                  </m:oMath>
                </a14:m>
                <a:r>
                  <a:rPr lang="en-US" sz="1800" dirty="0" smtClean="0"/>
                  <a:t>.</a:t>
                </a:r>
              </a:p>
              <a:p>
                <a:pPr lvl="1" eaLnBrk="1" hangingPunct="1">
                  <a:lnSpc>
                    <a:spcPct val="80000"/>
                  </a:lnSpc>
                </a:pPr>
                <a:r>
                  <a:rPr lang="en-US" sz="1800" dirty="0" smtClean="0"/>
                  <a:t>All with initial value 0 </a:t>
                </a:r>
                <a:r>
                  <a:rPr lang="en-US" sz="1800" dirty="0" smtClean="0">
                    <a:solidFill>
                      <a:srgbClr val="CC0000"/>
                    </a:solidFill>
                  </a:rPr>
                  <a:t>decide 0 </a:t>
                </a:r>
                <a:r>
                  <a:rPr lang="en-US" sz="1800" dirty="0" smtClean="0"/>
                  <a:t>(and enter </a:t>
                </a:r>
                <a14:m>
                  <m:oMath xmlns:m="http://schemas.openxmlformats.org/officeDocument/2006/math">
                    <m:r>
                      <a:rPr lang="en-US" sz="1800" i="1" dirty="0" smtClean="0">
                        <a:solidFill>
                          <a:srgbClr val="CC0000"/>
                        </a:solidFill>
                        <a:latin typeface="Cambria Math"/>
                      </a:rPr>
                      <m:t>𝑑𝑒𝑐</m:t>
                    </m:r>
                    <m:r>
                      <a:rPr lang="en-US" sz="1800" i="1" dirty="0" smtClean="0">
                        <a:solidFill>
                          <a:srgbClr val="CC0000"/>
                        </a:solidFill>
                        <a:latin typeface="Cambria Math"/>
                      </a:rPr>
                      <m:t>0</m:t>
                    </m:r>
                  </m:oMath>
                </a14:m>
                <a:r>
                  <a:rPr lang="en-US" sz="1800" dirty="0" smtClean="0"/>
                  <a:t> state)</a:t>
                </a:r>
              </a:p>
              <a:p>
                <a:pPr lvl="1" eaLnBrk="1" hangingPunct="1">
                  <a:lnSpc>
                    <a:spcPct val="80000"/>
                  </a:lnSpc>
                </a:pPr>
                <a:r>
                  <a:rPr lang="en-US" sz="1800" dirty="0" smtClean="0"/>
                  <a:t>If </a:t>
                </a:r>
                <a14:m>
                  <m:oMath xmlns:m="http://schemas.openxmlformats.org/officeDocument/2006/math">
                    <m:sSub>
                      <m:sSubPr>
                        <m:ctrlPr>
                          <a:rPr lang="en-US" sz="1800" b="0" i="1" smtClean="0">
                            <a:latin typeface="Cambria Math"/>
                          </a:rPr>
                        </m:ctrlPr>
                      </m:sSubPr>
                      <m:e>
                        <m:r>
                          <a:rPr lang="en-US" sz="1800" b="0" i="1" smtClean="0">
                            <a:latin typeface="Cambria Math"/>
                          </a:rPr>
                          <m:t>𝑝</m:t>
                        </m:r>
                      </m:e>
                      <m:sub>
                        <m:r>
                          <a:rPr lang="en-US" sz="1800" b="0" i="1" smtClean="0">
                            <a:latin typeface="Cambria Math"/>
                          </a:rPr>
                          <m:t>1</m:t>
                        </m:r>
                      </m:sub>
                    </m:sSub>
                  </m:oMath>
                </a14:m>
                <a:r>
                  <a:rPr lang="en-US" sz="1800" dirty="0" smtClean="0"/>
                  <a:t> receives 1s from everyone and its own initial value is 1, </a:t>
                </a:r>
                <a14:m>
                  <m:oMath xmlns:m="http://schemas.openxmlformats.org/officeDocument/2006/math">
                    <m:sSub>
                      <m:sSubPr>
                        <m:ctrlPr>
                          <a:rPr lang="en-US" sz="1800" b="0" i="1" smtClean="0">
                            <a:latin typeface="Cambria Math"/>
                          </a:rPr>
                        </m:ctrlPr>
                      </m:sSubPr>
                      <m:e>
                        <m:r>
                          <a:rPr lang="en-US" sz="1800" b="0" i="1" smtClean="0">
                            <a:latin typeface="Cambria Math"/>
                          </a:rPr>
                          <m:t>𝑝</m:t>
                        </m:r>
                      </m:e>
                      <m:sub>
                        <m:r>
                          <a:rPr lang="en-US" sz="1800" b="0" i="1" smtClean="0">
                            <a:latin typeface="Cambria Math"/>
                          </a:rPr>
                          <m:t>1</m:t>
                        </m:r>
                      </m:sub>
                    </m:sSub>
                  </m:oMath>
                </a14:m>
                <a:r>
                  <a:rPr lang="en-US" sz="1800" dirty="0" smtClean="0"/>
                  <a:t> becomes </a:t>
                </a:r>
                <a14:m>
                  <m:oMath xmlns:m="http://schemas.openxmlformats.org/officeDocument/2006/math">
                    <m:r>
                      <a:rPr lang="en-US" sz="1800" i="1" dirty="0" smtClean="0">
                        <a:solidFill>
                          <a:srgbClr val="006600"/>
                        </a:solidFill>
                        <a:latin typeface="Cambria Math"/>
                      </a:rPr>
                      <m:t>𝑟𝑒𝑎𝑑𝑦</m:t>
                    </m:r>
                    <m:r>
                      <a:rPr lang="en-US" sz="1800" i="1" dirty="0" smtClean="0">
                        <a:solidFill>
                          <a:srgbClr val="006600"/>
                        </a:solidFill>
                        <a:latin typeface="Cambria Math"/>
                      </a:rPr>
                      <m:t>,</m:t>
                    </m:r>
                  </m:oMath>
                </a14:m>
                <a:r>
                  <a:rPr lang="en-US" sz="1800" dirty="0" smtClean="0"/>
                  <a:t> but doesn’t yet decide.</a:t>
                </a:r>
              </a:p>
              <a:p>
                <a:pPr lvl="1">
                  <a:lnSpc>
                    <a:spcPct val="80000"/>
                  </a:lnSpc>
                </a:pPr>
                <a:r>
                  <a:rPr lang="en-US" sz="1800" dirty="0" smtClean="0"/>
                  <a:t>If </a:t>
                </a:r>
                <a14:m>
                  <m:oMath xmlns:m="http://schemas.openxmlformats.org/officeDocument/2006/math">
                    <m:sSub>
                      <m:sSubPr>
                        <m:ctrlPr>
                          <a:rPr lang="en-US" sz="1800" b="0" i="1" smtClean="0">
                            <a:latin typeface="Cambria Math"/>
                          </a:rPr>
                        </m:ctrlPr>
                      </m:sSubPr>
                      <m:e>
                        <m:r>
                          <a:rPr lang="en-US" sz="1800" b="0" i="1" smtClean="0">
                            <a:latin typeface="Cambria Math"/>
                          </a:rPr>
                          <m:t>𝑝</m:t>
                        </m:r>
                      </m:e>
                      <m:sub>
                        <m:r>
                          <a:rPr lang="en-US" sz="1800" b="0" i="1" smtClean="0">
                            <a:latin typeface="Cambria Math"/>
                          </a:rPr>
                          <m:t>1</m:t>
                        </m:r>
                      </m:sub>
                    </m:sSub>
                  </m:oMath>
                </a14:m>
                <a:r>
                  <a:rPr lang="en-US" sz="1800" dirty="0" smtClean="0"/>
                  <a:t> sees 0 or doesn’t hear from someone,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1</m:t>
                        </m:r>
                      </m:sub>
                    </m:sSub>
                  </m:oMath>
                </a14:m>
                <a:r>
                  <a:rPr lang="en-US" sz="1800" dirty="0" smtClean="0"/>
                  <a:t> </a:t>
                </a:r>
                <a:r>
                  <a:rPr lang="en-US" sz="1800" dirty="0" smtClean="0">
                    <a:solidFill>
                      <a:srgbClr val="CC0000"/>
                    </a:solidFill>
                  </a:rPr>
                  <a:t>decides 0.</a:t>
                </a:r>
              </a:p>
              <a:p>
                <a:pPr lvl="1" eaLnBrk="1" hangingPunct="1">
                  <a:lnSpc>
                    <a:spcPct val="80000"/>
                  </a:lnSpc>
                </a:pPr>
                <a:endParaRPr lang="en-US" sz="1800" dirty="0" smtClean="0">
                  <a:solidFill>
                    <a:srgbClr val="CC0000"/>
                  </a:solidFill>
                </a:endParaRPr>
              </a:p>
              <a:p>
                <a:pPr eaLnBrk="1" hangingPunct="1">
                  <a:lnSpc>
                    <a:spcPct val="80000"/>
                  </a:lnSpc>
                </a:pPr>
                <a:r>
                  <a:rPr lang="en-US" sz="2000" dirty="0" smtClean="0">
                    <a:solidFill>
                      <a:srgbClr val="990033"/>
                    </a:solidFill>
                  </a:rPr>
                  <a:t>Round 2:</a:t>
                </a:r>
              </a:p>
              <a:p>
                <a:pPr lvl="1">
                  <a:lnSpc>
                    <a:spcPct val="80000"/>
                  </a:lnSpc>
                </a:pPr>
                <a:r>
                  <a:rPr lang="en-US" sz="1800" dirty="0" smtClean="0"/>
                  <a:t>If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1</m:t>
                        </m:r>
                      </m:sub>
                    </m:sSub>
                  </m:oMath>
                </a14:m>
                <a:r>
                  <a:rPr lang="en-US" sz="1800" dirty="0" smtClean="0"/>
                  <a:t> has decided 0, it broadcasts “decide 0”, else it broadcasts “ready”.</a:t>
                </a:r>
              </a:p>
              <a:p>
                <a:pPr lvl="1" eaLnBrk="1" hangingPunct="1">
                  <a:lnSpc>
                    <a:spcPct val="80000"/>
                  </a:lnSpc>
                </a:pPr>
                <a:r>
                  <a:rPr lang="en-US" sz="1800" dirty="0" smtClean="0"/>
                  <a:t>Anyone else who receives “decide 0” </a:t>
                </a:r>
                <a:r>
                  <a:rPr lang="en-US" sz="1800" dirty="0" smtClean="0">
                    <a:solidFill>
                      <a:srgbClr val="CC0000"/>
                    </a:solidFill>
                  </a:rPr>
                  <a:t>decides 0.</a:t>
                </a:r>
              </a:p>
              <a:p>
                <a:pPr lvl="1" eaLnBrk="1" hangingPunct="1">
                  <a:lnSpc>
                    <a:spcPct val="80000"/>
                  </a:lnSpc>
                </a:pPr>
                <a:r>
                  <a:rPr lang="en-US" sz="1800" dirty="0" smtClean="0"/>
                  <a:t>Anyone else who receives “ready” becomes </a:t>
                </a:r>
                <a14:m>
                  <m:oMath xmlns:m="http://schemas.openxmlformats.org/officeDocument/2006/math">
                    <m:r>
                      <a:rPr lang="en-US" sz="1800" i="1" dirty="0" smtClean="0">
                        <a:solidFill>
                          <a:srgbClr val="006600"/>
                        </a:solidFill>
                        <a:latin typeface="Cambria Math"/>
                      </a:rPr>
                      <m:t>𝑟𝑒𝑎𝑑𝑦</m:t>
                    </m:r>
                  </m:oMath>
                </a14:m>
                <a:r>
                  <a:rPr lang="en-US" sz="1800" dirty="0" smtClean="0">
                    <a:solidFill>
                      <a:srgbClr val="006600"/>
                    </a:solidFill>
                  </a:rPr>
                  <a:t>.</a:t>
                </a:r>
              </a:p>
              <a:p>
                <a:pPr lvl="1">
                  <a:lnSpc>
                    <a:spcPct val="80000"/>
                  </a:lnSpc>
                </a:pPr>
                <a:r>
                  <a:rPr lang="en-US" sz="1800" dirty="0" smtClean="0"/>
                  <a:t>Now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1</m:t>
                        </m:r>
                      </m:sub>
                    </m:sSub>
                  </m:oMath>
                </a14:m>
                <a:r>
                  <a:rPr lang="en-US" sz="1800" dirty="0" smtClean="0"/>
                  <a:t> </a:t>
                </a:r>
                <a:r>
                  <a:rPr lang="en-US" sz="1800" dirty="0" smtClean="0">
                    <a:solidFill>
                      <a:schemeClr val="accent1">
                        <a:lumMod val="75000"/>
                      </a:schemeClr>
                    </a:solidFill>
                  </a:rPr>
                  <a:t>decides 1</a:t>
                </a:r>
                <a:r>
                  <a:rPr lang="en-US" sz="1800" dirty="0" smtClean="0"/>
                  <a:t> if it hasn’t already decided.</a:t>
                </a:r>
              </a:p>
              <a:p>
                <a:pPr eaLnBrk="1" hangingPunct="1">
                  <a:lnSpc>
                    <a:spcPct val="80000"/>
                  </a:lnSpc>
                </a:pPr>
                <a:endParaRPr lang="en-US" sz="2000" dirty="0" smtClean="0"/>
              </a:p>
              <a:p>
                <a:pPr lvl="1" eaLnBrk="1" hangingPunct="1">
                  <a:lnSpc>
                    <a:spcPct val="80000"/>
                  </a:lnSpc>
                </a:pPr>
                <a:endParaRPr lang="en-US" sz="1800" dirty="0" smtClean="0"/>
              </a:p>
            </p:txBody>
          </p:sp>
        </mc:Choice>
        <mc:Fallback xmlns="">
          <p:sp>
            <p:nvSpPr>
              <p:cNvPr id="44035" name="Rectangle 3"/>
              <p:cNvSpPr>
                <a:spLocks noGrp="1" noRot="1" noChangeAspect="1" noMove="1" noResize="1" noEditPoints="1" noAdjustHandles="1" noChangeArrowheads="1" noChangeShapeType="1" noTextEdit="1"/>
              </p:cNvSpPr>
              <p:nvPr>
                <p:ph type="body" idx="1"/>
              </p:nvPr>
            </p:nvSpPr>
            <p:spPr>
              <a:xfrm>
                <a:off x="457200" y="1371600"/>
                <a:ext cx="8305800" cy="3657600"/>
              </a:xfrm>
              <a:blipFill rotWithShape="1">
                <a:blip r:embed="rId2"/>
                <a:stretch>
                  <a:fillRect l="-587" t="-2333" b="-2167"/>
                </a:stretch>
              </a:blipFill>
            </p:spPr>
            <p:txBody>
              <a:bodyPr/>
              <a:lstStyle/>
              <a:p>
                <a:r>
                  <a:rPr lang="en-US">
                    <a:noFill/>
                  </a:rPr>
                  <a:t> </a:t>
                </a:r>
              </a:p>
            </p:txBody>
          </p:sp>
        </mc:Fallback>
      </mc:AlternateContent>
      <p:sp>
        <p:nvSpPr>
          <p:cNvPr id="33796" name="Line 5"/>
          <p:cNvSpPr>
            <a:spLocks noChangeShapeType="1"/>
          </p:cNvSpPr>
          <p:nvPr/>
        </p:nvSpPr>
        <p:spPr bwMode="auto">
          <a:xfrm>
            <a:off x="5486400" y="53340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7" name="Line 6"/>
          <p:cNvSpPr>
            <a:spLocks noChangeShapeType="1"/>
          </p:cNvSpPr>
          <p:nvPr/>
        </p:nvSpPr>
        <p:spPr bwMode="auto">
          <a:xfrm flipH="1">
            <a:off x="5486400" y="5334000"/>
            <a:ext cx="1143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8" name="Line 7"/>
          <p:cNvSpPr>
            <a:spLocks noChangeShapeType="1"/>
          </p:cNvSpPr>
          <p:nvPr/>
        </p:nvSpPr>
        <p:spPr bwMode="auto">
          <a:xfrm flipV="1">
            <a:off x="5486400" y="5334000"/>
            <a:ext cx="1143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9" name="Line 8"/>
          <p:cNvSpPr>
            <a:spLocks noChangeShapeType="1"/>
          </p:cNvSpPr>
          <p:nvPr/>
        </p:nvSpPr>
        <p:spPr bwMode="auto">
          <a:xfrm flipV="1">
            <a:off x="5486400" y="5334000"/>
            <a:ext cx="11430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0" name="Line 9"/>
          <p:cNvSpPr>
            <a:spLocks noChangeShapeType="1"/>
          </p:cNvSpPr>
          <p:nvPr/>
        </p:nvSpPr>
        <p:spPr bwMode="auto">
          <a:xfrm>
            <a:off x="6629400" y="5334000"/>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3801" name="Group 10"/>
          <p:cNvGrpSpPr>
            <a:grpSpLocks/>
          </p:cNvGrpSpPr>
          <p:nvPr/>
        </p:nvGrpSpPr>
        <p:grpSpPr bwMode="auto">
          <a:xfrm>
            <a:off x="6629400" y="5334000"/>
            <a:ext cx="1143000" cy="1371600"/>
            <a:chOff x="3792" y="3216"/>
            <a:chExt cx="720" cy="864"/>
          </a:xfrm>
        </p:grpSpPr>
        <p:sp>
          <p:nvSpPr>
            <p:cNvPr id="33808" name="Line 11"/>
            <p:cNvSpPr>
              <a:spLocks noChangeShapeType="1"/>
            </p:cNvSpPr>
            <p:nvPr/>
          </p:nvSpPr>
          <p:spPr bwMode="auto">
            <a:xfrm>
              <a:off x="4512" y="321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9" name="Line 12"/>
            <p:cNvSpPr>
              <a:spLocks noChangeShapeType="1"/>
            </p:cNvSpPr>
            <p:nvPr/>
          </p:nvSpPr>
          <p:spPr bwMode="auto">
            <a:xfrm>
              <a:off x="3792" y="3216"/>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0" name="Line 13"/>
            <p:cNvSpPr>
              <a:spLocks noChangeShapeType="1"/>
            </p:cNvSpPr>
            <p:nvPr/>
          </p:nvSpPr>
          <p:spPr bwMode="auto">
            <a:xfrm>
              <a:off x="3792" y="3216"/>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1" name="Line 14"/>
            <p:cNvSpPr>
              <a:spLocks noChangeShapeType="1"/>
            </p:cNvSpPr>
            <p:nvPr/>
          </p:nvSpPr>
          <p:spPr bwMode="auto">
            <a:xfrm>
              <a:off x="3792" y="3216"/>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802" name="Group 15"/>
          <p:cNvGrpSpPr>
            <a:grpSpLocks/>
          </p:cNvGrpSpPr>
          <p:nvPr/>
        </p:nvGrpSpPr>
        <p:grpSpPr bwMode="auto">
          <a:xfrm>
            <a:off x="7772400" y="5334000"/>
            <a:ext cx="1143000" cy="1371600"/>
            <a:chOff x="3792" y="3216"/>
            <a:chExt cx="720" cy="864"/>
          </a:xfrm>
        </p:grpSpPr>
        <p:sp>
          <p:nvSpPr>
            <p:cNvPr id="33804" name="Line 16"/>
            <p:cNvSpPr>
              <a:spLocks noChangeShapeType="1"/>
            </p:cNvSpPr>
            <p:nvPr/>
          </p:nvSpPr>
          <p:spPr bwMode="auto">
            <a:xfrm>
              <a:off x="4512" y="321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5" name="Line 17"/>
            <p:cNvSpPr>
              <a:spLocks noChangeShapeType="1"/>
            </p:cNvSpPr>
            <p:nvPr/>
          </p:nvSpPr>
          <p:spPr bwMode="auto">
            <a:xfrm>
              <a:off x="3792" y="3216"/>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6" name="Line 18"/>
            <p:cNvSpPr>
              <a:spLocks noChangeShapeType="1"/>
            </p:cNvSpPr>
            <p:nvPr/>
          </p:nvSpPr>
          <p:spPr bwMode="auto">
            <a:xfrm>
              <a:off x="3792" y="3216"/>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7" name="Line 19"/>
            <p:cNvSpPr>
              <a:spLocks noChangeShapeType="1"/>
            </p:cNvSpPr>
            <p:nvPr/>
          </p:nvSpPr>
          <p:spPr bwMode="auto">
            <a:xfrm>
              <a:off x="3792" y="3216"/>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44053" name="Rectangle 21"/>
              <p:cNvSpPr>
                <a:spLocks noChangeArrowheads="1"/>
              </p:cNvSpPr>
              <p:nvPr/>
            </p:nvSpPr>
            <p:spPr bwMode="auto">
              <a:xfrm>
                <a:off x="457200" y="4953000"/>
                <a:ext cx="4800600" cy="19050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p>
                <a:pPr marL="342900" indent="-342900">
                  <a:lnSpc>
                    <a:spcPct val="80000"/>
                  </a:lnSpc>
                  <a:spcBef>
                    <a:spcPct val="20000"/>
                  </a:spcBef>
                  <a:buFontTx/>
                  <a:buChar char="•"/>
                </a:pPr>
                <a:endParaRPr lang="en-US" sz="2000" dirty="0">
                  <a:solidFill>
                    <a:srgbClr val="CC0000"/>
                  </a:solidFill>
                </a:endParaRPr>
              </a:p>
              <a:p>
                <a:pPr marL="342900" indent="-342900">
                  <a:lnSpc>
                    <a:spcPct val="80000"/>
                  </a:lnSpc>
                  <a:spcBef>
                    <a:spcPct val="20000"/>
                  </a:spcBef>
                  <a:buFontTx/>
                  <a:buChar char="•"/>
                </a:pPr>
                <a:r>
                  <a:rPr lang="en-US" sz="2000" dirty="0">
                    <a:solidFill>
                      <a:srgbClr val="990033"/>
                    </a:solidFill>
                  </a:rPr>
                  <a:t>Round 3:</a:t>
                </a:r>
              </a:p>
              <a:p>
                <a:pPr marL="742950" lvl="1" indent="-285750">
                  <a:lnSpc>
                    <a:spcPct val="80000"/>
                  </a:lnSpc>
                  <a:spcBef>
                    <a:spcPct val="20000"/>
                  </a:spcBef>
                  <a:buFontTx/>
                  <a:buChar char="–"/>
                </a:pPr>
                <a:r>
                  <a:rPr lang="en-US" dirty="0"/>
                  <a:t>If </a:t>
                </a:r>
                <a14:m>
                  <m:oMath xmlns:m="http://schemas.openxmlformats.org/officeDocument/2006/math">
                    <m:sSub>
                      <m:sSubPr>
                        <m:ctrlPr>
                          <a:rPr lang="en-US" i="1">
                            <a:latin typeface="Cambria Math"/>
                          </a:rPr>
                        </m:ctrlPr>
                      </m:sSubPr>
                      <m:e>
                        <m:r>
                          <a:rPr lang="en-US" i="1">
                            <a:latin typeface="Cambria Math"/>
                          </a:rPr>
                          <m:t>𝑝</m:t>
                        </m:r>
                      </m:e>
                      <m:sub>
                        <m:r>
                          <a:rPr lang="en-US" i="1">
                            <a:latin typeface="Cambria Math"/>
                          </a:rPr>
                          <m:t>1</m:t>
                        </m:r>
                      </m:sub>
                    </m:sSub>
                  </m:oMath>
                </a14:m>
                <a:r>
                  <a:rPr lang="en-US" dirty="0" smtClean="0"/>
                  <a:t> </a:t>
                </a:r>
                <a:r>
                  <a:rPr lang="en-US" dirty="0"/>
                  <a:t>has decided 1, </a:t>
                </a:r>
                <a:r>
                  <a:rPr lang="en-US" dirty="0" smtClean="0"/>
                  <a:t>it </a:t>
                </a:r>
                <a:r>
                  <a:rPr lang="en-US" dirty="0" err="1" smtClean="0"/>
                  <a:t>bcasts</a:t>
                </a:r>
                <a:r>
                  <a:rPr lang="en-US" dirty="0" smtClean="0"/>
                  <a:t> </a:t>
                </a:r>
                <a:r>
                  <a:rPr lang="en-US" dirty="0"/>
                  <a:t>“decide 1”.</a:t>
                </a:r>
              </a:p>
              <a:p>
                <a:pPr marL="742950" lvl="1" indent="-285750">
                  <a:lnSpc>
                    <a:spcPct val="80000"/>
                  </a:lnSpc>
                  <a:spcBef>
                    <a:spcPct val="20000"/>
                  </a:spcBef>
                  <a:buFontTx/>
                  <a:buChar char="–"/>
                </a:pPr>
                <a:r>
                  <a:rPr lang="en-US" dirty="0"/>
                  <a:t>Anyone else who receives “decide 1” </a:t>
                </a:r>
                <a:r>
                  <a:rPr lang="en-US" dirty="0">
                    <a:solidFill>
                      <a:schemeClr val="accent1">
                        <a:lumMod val="75000"/>
                      </a:schemeClr>
                    </a:solidFill>
                  </a:rPr>
                  <a:t>decides 1.</a:t>
                </a:r>
              </a:p>
            </p:txBody>
          </p:sp>
        </mc:Choice>
        <mc:Fallback xmlns="">
          <p:sp>
            <p:nvSpPr>
              <p:cNvPr id="44053" name="Rectangle 21"/>
              <p:cNvSpPr>
                <a:spLocks noRot="1" noChangeAspect="1" noMove="1" noResize="1" noEditPoints="1" noAdjustHandles="1" noChangeArrowheads="1" noChangeShapeType="1" noTextEdit="1"/>
              </p:cNvSpPr>
              <p:nvPr/>
            </p:nvSpPr>
            <p:spPr bwMode="auto">
              <a:xfrm>
                <a:off x="457200" y="4953000"/>
                <a:ext cx="4800600" cy="1905000"/>
              </a:xfrm>
              <a:prstGeom prst="rect">
                <a:avLst/>
              </a:prstGeom>
              <a:blipFill rotWithShape="1">
                <a:blip r:embed="rId3"/>
                <a:stretch>
                  <a:fillRect l="-126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1599813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03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03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03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03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035">
                                            <p:txEl>
                                              <p:pRg st="11" end="1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4053">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05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0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pPr eaLnBrk="1" hangingPunct="1"/>
            <a:r>
              <a:rPr lang="en-US" smtClean="0"/>
              <a:t>3-Phase Commit</a:t>
            </a:r>
          </a:p>
        </p:txBody>
      </p:sp>
      <mc:AlternateContent xmlns:mc="http://schemas.openxmlformats.org/markup-compatibility/2006" xmlns:a14="http://schemas.microsoft.com/office/drawing/2010/main">
        <mc:Choice Requires="a14">
          <p:sp>
            <p:nvSpPr>
              <p:cNvPr id="45061" name="Rectangle 5"/>
              <p:cNvSpPr>
                <a:spLocks noGrp="1" noChangeArrowheads="1"/>
              </p:cNvSpPr>
              <p:nvPr>
                <p:ph type="body" idx="1"/>
              </p:nvPr>
            </p:nvSpPr>
            <p:spPr>
              <a:xfrm>
                <a:off x="457200" y="1295400"/>
                <a:ext cx="8458200" cy="5562600"/>
              </a:xfrm>
            </p:spPr>
            <p:txBody>
              <a:bodyPr/>
              <a:lstStyle/>
              <a:p>
                <a:pPr eaLnBrk="1" hangingPunct="1">
                  <a:lnSpc>
                    <a:spcPct val="80000"/>
                  </a:lnSpc>
                </a:pPr>
                <a:r>
                  <a:rPr lang="en-US" sz="2000" dirty="0" smtClean="0"/>
                  <a:t>Key invariants (after 0, 1, 2, or 3 rounds):</a:t>
                </a:r>
              </a:p>
              <a:p>
                <a:pPr lvl="1" eaLnBrk="1" hangingPunct="1">
                  <a:lnSpc>
                    <a:spcPct val="80000"/>
                  </a:lnSpc>
                </a:pPr>
                <a:r>
                  <a:rPr lang="en-US" sz="1800" dirty="0" smtClean="0"/>
                  <a:t>If any process is in </a:t>
                </a:r>
                <a14:m>
                  <m:oMath xmlns:m="http://schemas.openxmlformats.org/officeDocument/2006/math">
                    <m:r>
                      <a:rPr lang="en-US" sz="1800" i="1" dirty="0" smtClean="0">
                        <a:solidFill>
                          <a:srgbClr val="006600"/>
                        </a:solidFill>
                        <a:latin typeface="Cambria Math"/>
                      </a:rPr>
                      <m:t>𝑟𝑒𝑎𝑑𝑦</m:t>
                    </m:r>
                  </m:oMath>
                </a14:m>
                <a:r>
                  <a:rPr lang="en-US" sz="1800" dirty="0" smtClean="0">
                    <a:solidFill>
                      <a:srgbClr val="006600"/>
                    </a:solidFill>
                  </a:rPr>
                  <a:t> </a:t>
                </a:r>
                <a:r>
                  <a:rPr lang="en-US" sz="1800" dirty="0" smtClean="0"/>
                  <a:t>or </a:t>
                </a:r>
                <a14:m>
                  <m:oMath xmlns:m="http://schemas.openxmlformats.org/officeDocument/2006/math">
                    <m:r>
                      <a:rPr lang="en-US" sz="1800" i="1" dirty="0" smtClean="0">
                        <a:solidFill>
                          <a:schemeClr val="accent1">
                            <a:lumMod val="75000"/>
                          </a:schemeClr>
                        </a:solidFill>
                        <a:latin typeface="Cambria Math"/>
                      </a:rPr>
                      <m:t>𝑑𝑒𝑐</m:t>
                    </m:r>
                    <m:r>
                      <a:rPr lang="en-US" sz="1800" i="1" dirty="0" smtClean="0">
                        <a:solidFill>
                          <a:schemeClr val="accent1">
                            <a:lumMod val="75000"/>
                          </a:schemeClr>
                        </a:solidFill>
                        <a:latin typeface="Cambria Math"/>
                      </a:rPr>
                      <m:t>1</m:t>
                    </m:r>
                  </m:oMath>
                </a14:m>
                <a:r>
                  <a:rPr lang="en-US" sz="1800" dirty="0" smtClean="0"/>
                  <a:t>, then all processes have initial value 1.</a:t>
                </a:r>
              </a:p>
              <a:p>
                <a:pPr lvl="1" eaLnBrk="1" hangingPunct="1">
                  <a:lnSpc>
                    <a:spcPct val="80000"/>
                  </a:lnSpc>
                </a:pPr>
                <a:r>
                  <a:rPr lang="en-US" sz="1800" dirty="0" smtClean="0"/>
                  <a:t>If any process is in </a:t>
                </a:r>
                <a14:m>
                  <m:oMath xmlns:m="http://schemas.openxmlformats.org/officeDocument/2006/math">
                    <m:r>
                      <a:rPr lang="en-US" sz="1800" i="1" dirty="0" smtClean="0">
                        <a:solidFill>
                          <a:srgbClr val="CC0000"/>
                        </a:solidFill>
                        <a:latin typeface="Cambria Math"/>
                      </a:rPr>
                      <m:t>𝑑𝑒𝑐</m:t>
                    </m:r>
                    <m:r>
                      <a:rPr lang="en-US" sz="1800" i="1" dirty="0" smtClean="0">
                        <a:solidFill>
                          <a:srgbClr val="CC0000"/>
                        </a:solidFill>
                        <a:latin typeface="Cambria Math"/>
                      </a:rPr>
                      <m:t>0</m:t>
                    </m:r>
                  </m:oMath>
                </a14:m>
                <a:r>
                  <a:rPr lang="en-US" sz="1800" dirty="0" smtClean="0"/>
                  <a:t> then:</a:t>
                </a:r>
              </a:p>
              <a:p>
                <a:pPr lvl="2" eaLnBrk="1" hangingPunct="1">
                  <a:lnSpc>
                    <a:spcPct val="80000"/>
                  </a:lnSpc>
                </a:pPr>
                <a:r>
                  <a:rPr lang="en-US" sz="1600" dirty="0" smtClean="0"/>
                  <a:t>No process is in </a:t>
                </a:r>
                <a14:m>
                  <m:oMath xmlns:m="http://schemas.openxmlformats.org/officeDocument/2006/math">
                    <m:r>
                      <a:rPr lang="en-US" sz="1600" i="1" dirty="0" smtClean="0">
                        <a:solidFill>
                          <a:schemeClr val="accent1">
                            <a:lumMod val="75000"/>
                          </a:schemeClr>
                        </a:solidFill>
                        <a:latin typeface="Cambria Math"/>
                      </a:rPr>
                      <m:t>𝑑𝑒𝑐</m:t>
                    </m:r>
                    <m:r>
                      <a:rPr lang="en-US" sz="1600" i="1" dirty="0" smtClean="0">
                        <a:solidFill>
                          <a:schemeClr val="accent1">
                            <a:lumMod val="75000"/>
                          </a:schemeClr>
                        </a:solidFill>
                        <a:latin typeface="Cambria Math"/>
                      </a:rPr>
                      <m:t>1</m:t>
                    </m:r>
                  </m:oMath>
                </a14:m>
                <a:r>
                  <a:rPr lang="en-US" sz="1600" dirty="0" smtClean="0"/>
                  <a:t>, and no non-failed process is </a:t>
                </a:r>
                <a14:m>
                  <m:oMath xmlns:m="http://schemas.openxmlformats.org/officeDocument/2006/math">
                    <m:r>
                      <a:rPr lang="en-US" sz="1600" i="1" dirty="0" smtClean="0">
                        <a:solidFill>
                          <a:srgbClr val="006600"/>
                        </a:solidFill>
                        <a:latin typeface="Cambria Math"/>
                      </a:rPr>
                      <m:t>𝑟𝑒𝑎𝑑𝑦</m:t>
                    </m:r>
                    <m:r>
                      <a:rPr lang="en-US" sz="1600" i="1" dirty="0" smtClean="0">
                        <a:solidFill>
                          <a:srgbClr val="006600"/>
                        </a:solidFill>
                        <a:latin typeface="Cambria Math"/>
                      </a:rPr>
                      <m:t>.</m:t>
                    </m:r>
                  </m:oMath>
                </a14:m>
                <a:endParaRPr lang="en-US" sz="1600" dirty="0" smtClean="0">
                  <a:solidFill>
                    <a:srgbClr val="006600"/>
                  </a:solidFill>
                </a:endParaRPr>
              </a:p>
              <a:p>
                <a:pPr lvl="1" eaLnBrk="1" hangingPunct="1">
                  <a:lnSpc>
                    <a:spcPct val="80000"/>
                  </a:lnSpc>
                </a:pPr>
                <a:r>
                  <a:rPr lang="en-US" sz="1800" dirty="0" smtClean="0"/>
                  <a:t>If any process is in </a:t>
                </a:r>
                <a14:m>
                  <m:oMath xmlns:m="http://schemas.openxmlformats.org/officeDocument/2006/math">
                    <m:r>
                      <a:rPr lang="en-US" sz="1800" i="1" dirty="0" smtClean="0">
                        <a:solidFill>
                          <a:schemeClr val="accent1">
                            <a:lumMod val="75000"/>
                          </a:schemeClr>
                        </a:solidFill>
                        <a:latin typeface="Cambria Math"/>
                      </a:rPr>
                      <m:t>𝑑𝑒𝑐</m:t>
                    </m:r>
                    <m:r>
                      <a:rPr lang="en-US" sz="1800" i="1" dirty="0" smtClean="0">
                        <a:solidFill>
                          <a:schemeClr val="accent1">
                            <a:lumMod val="75000"/>
                          </a:schemeClr>
                        </a:solidFill>
                        <a:latin typeface="Cambria Math"/>
                      </a:rPr>
                      <m:t>1</m:t>
                    </m:r>
                  </m:oMath>
                </a14:m>
                <a:r>
                  <a:rPr lang="en-US" sz="1800" dirty="0" smtClean="0"/>
                  <a:t> then:</a:t>
                </a:r>
              </a:p>
              <a:p>
                <a:pPr lvl="2" eaLnBrk="1" hangingPunct="1">
                  <a:lnSpc>
                    <a:spcPct val="80000"/>
                  </a:lnSpc>
                </a:pPr>
                <a:r>
                  <a:rPr lang="en-US" sz="1600" dirty="0" smtClean="0"/>
                  <a:t>No process is in </a:t>
                </a:r>
                <a14:m>
                  <m:oMath xmlns:m="http://schemas.openxmlformats.org/officeDocument/2006/math">
                    <m:r>
                      <a:rPr lang="en-US" sz="1600" i="1" dirty="0" smtClean="0">
                        <a:solidFill>
                          <a:srgbClr val="CC0000"/>
                        </a:solidFill>
                        <a:latin typeface="Cambria Math"/>
                      </a:rPr>
                      <m:t>𝑑𝑒𝑐</m:t>
                    </m:r>
                    <m:r>
                      <a:rPr lang="en-US" sz="1600" i="1" dirty="0" smtClean="0">
                        <a:solidFill>
                          <a:srgbClr val="CC0000"/>
                        </a:solidFill>
                        <a:latin typeface="Cambria Math"/>
                      </a:rPr>
                      <m:t>0</m:t>
                    </m:r>
                  </m:oMath>
                </a14:m>
                <a:r>
                  <a:rPr lang="en-US" sz="1600" dirty="0" smtClean="0"/>
                  <a:t>, and no</a:t>
                </a:r>
                <a:r>
                  <a:rPr lang="en-US" sz="1600" dirty="0" smtClean="0">
                    <a:solidFill>
                      <a:srgbClr val="CC0000"/>
                    </a:solidFill>
                  </a:rPr>
                  <a:t> </a:t>
                </a:r>
                <a:r>
                  <a:rPr lang="en-US" sz="1600" dirty="0" smtClean="0"/>
                  <a:t>non-failed process is </a:t>
                </a:r>
                <a14:m>
                  <m:oMath xmlns:m="http://schemas.openxmlformats.org/officeDocument/2006/math">
                    <m:r>
                      <a:rPr lang="en-US" sz="1600" i="1" dirty="0" smtClean="0">
                        <a:solidFill>
                          <a:srgbClr val="CCCC00"/>
                        </a:solidFill>
                        <a:latin typeface="Cambria Math"/>
                      </a:rPr>
                      <m:t>𝑢𝑛𝑐𝑒𝑟𝑡𝑎𝑖𝑛</m:t>
                    </m:r>
                    <m:r>
                      <a:rPr lang="en-US" sz="1600" i="1" dirty="0" smtClean="0">
                        <a:solidFill>
                          <a:srgbClr val="CCCC00"/>
                        </a:solidFill>
                        <a:latin typeface="Cambria Math"/>
                      </a:rPr>
                      <m:t>.</m:t>
                    </m:r>
                  </m:oMath>
                </a14:m>
                <a:endParaRPr lang="en-US" sz="1600" dirty="0" smtClean="0">
                  <a:solidFill>
                    <a:srgbClr val="CCCC00"/>
                  </a:solidFill>
                </a:endParaRPr>
              </a:p>
              <a:p>
                <a:pPr lvl="2" eaLnBrk="1" hangingPunct="1">
                  <a:lnSpc>
                    <a:spcPct val="80000"/>
                  </a:lnSpc>
                </a:pPr>
                <a:endParaRPr lang="en-US" sz="1600" dirty="0" smtClean="0">
                  <a:solidFill>
                    <a:srgbClr val="CCCC00"/>
                  </a:solidFill>
                </a:endParaRPr>
              </a:p>
              <a:p>
                <a:pPr eaLnBrk="1" hangingPunct="1">
                  <a:lnSpc>
                    <a:spcPct val="80000"/>
                  </a:lnSpc>
                </a:pPr>
                <a:r>
                  <a:rPr lang="en-US" sz="2000" dirty="0" smtClean="0">
                    <a:solidFill>
                      <a:srgbClr val="C00000"/>
                    </a:solidFill>
                  </a:rPr>
                  <a:t>Proof:  </a:t>
                </a:r>
                <a:r>
                  <a:rPr lang="en-US" sz="2000" dirty="0" smtClean="0"/>
                  <a:t>LTTR.</a:t>
                </a:r>
              </a:p>
              <a:p>
                <a:pPr lvl="1">
                  <a:lnSpc>
                    <a:spcPct val="80000"/>
                  </a:lnSpc>
                </a:pPr>
                <a:r>
                  <a:rPr lang="en-US" sz="1800" dirty="0" smtClean="0"/>
                  <a:t>Key step:  Third condition is preserved when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1</m:t>
                        </m:r>
                      </m:sub>
                    </m:sSub>
                  </m:oMath>
                </a14:m>
                <a:r>
                  <a:rPr lang="en-US" sz="1800" dirty="0" smtClean="0"/>
                  <a:t> </a:t>
                </a:r>
                <a:r>
                  <a:rPr lang="en-US" sz="1800" dirty="0" smtClean="0">
                    <a:solidFill>
                      <a:schemeClr val="accent1">
                        <a:lumMod val="75000"/>
                      </a:schemeClr>
                    </a:solidFill>
                  </a:rPr>
                  <a:t>decides 1</a:t>
                </a:r>
                <a:r>
                  <a:rPr lang="en-US" sz="1800" dirty="0" smtClean="0"/>
                  <a:t> after round 2.</a:t>
                </a:r>
              </a:p>
              <a:p>
                <a:pPr lvl="1">
                  <a:lnSpc>
                    <a:spcPct val="80000"/>
                  </a:lnSpc>
                </a:pPr>
                <a:r>
                  <a:rPr lang="en-US" sz="1800" dirty="0" smtClean="0"/>
                  <a:t>In this case,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1</m:t>
                        </m:r>
                      </m:sub>
                    </m:sSub>
                  </m:oMath>
                </a14:m>
                <a:r>
                  <a:rPr lang="en-US" sz="1800" dirty="0" smtClean="0"/>
                  <a:t> knows that:</a:t>
                </a:r>
              </a:p>
              <a:p>
                <a:pPr lvl="2" eaLnBrk="1" hangingPunct="1">
                  <a:lnSpc>
                    <a:spcPct val="80000"/>
                  </a:lnSpc>
                </a:pPr>
                <a:r>
                  <a:rPr lang="en-US" sz="1600" dirty="0" smtClean="0"/>
                  <a:t>Everyone’s input is 1.</a:t>
                </a:r>
              </a:p>
              <a:p>
                <a:pPr lvl="2" eaLnBrk="1" hangingPunct="1">
                  <a:lnSpc>
                    <a:spcPct val="80000"/>
                  </a:lnSpc>
                </a:pPr>
                <a:r>
                  <a:rPr lang="en-US" sz="1600" dirty="0" smtClean="0"/>
                  <a:t>No one </a:t>
                </a:r>
                <a:r>
                  <a:rPr lang="en-US" sz="1600" dirty="0" smtClean="0">
                    <a:solidFill>
                      <a:srgbClr val="CC0000"/>
                    </a:solidFill>
                  </a:rPr>
                  <a:t>decided 0</a:t>
                </a:r>
                <a:r>
                  <a:rPr lang="en-US" sz="1600" dirty="0" smtClean="0"/>
                  <a:t> at the end of round 1.</a:t>
                </a:r>
              </a:p>
              <a:p>
                <a:pPr lvl="2" eaLnBrk="1" hangingPunct="1">
                  <a:lnSpc>
                    <a:spcPct val="80000"/>
                  </a:lnSpc>
                </a:pPr>
                <a:r>
                  <a:rPr lang="en-US" sz="1600" dirty="0" smtClean="0"/>
                  <a:t>Every other process has either become </a:t>
                </a:r>
                <a:r>
                  <a:rPr lang="en-US" sz="1600" dirty="0" smtClean="0">
                    <a:solidFill>
                      <a:srgbClr val="006600"/>
                    </a:solidFill>
                  </a:rPr>
                  <a:t>ready</a:t>
                </a:r>
                <a:r>
                  <a:rPr lang="en-US" sz="1600" dirty="0" smtClean="0"/>
                  <a:t> or has failed (without deciding).</a:t>
                </a:r>
              </a:p>
              <a:p>
                <a:pPr lvl="1" eaLnBrk="1" hangingPunct="1">
                  <a:lnSpc>
                    <a:spcPct val="80000"/>
                  </a:lnSpc>
                </a:pPr>
                <a:r>
                  <a:rPr lang="en-US" sz="1800" dirty="0" smtClean="0"/>
                  <a:t>Implies the third condition.</a:t>
                </a:r>
              </a:p>
              <a:p>
                <a:pPr lvl="1" eaLnBrk="1" hangingPunct="1">
                  <a:lnSpc>
                    <a:spcPct val="80000"/>
                  </a:lnSpc>
                </a:pPr>
                <a:endParaRPr lang="en-US" sz="1800" dirty="0" smtClean="0"/>
              </a:p>
              <a:p>
                <a:pPr eaLnBrk="1" hangingPunct="1">
                  <a:lnSpc>
                    <a:spcPct val="80000"/>
                  </a:lnSpc>
                </a:pPr>
                <a:r>
                  <a:rPr lang="en-US" sz="2000" dirty="0" smtClean="0">
                    <a:solidFill>
                      <a:srgbClr val="C00000"/>
                    </a:solidFill>
                  </a:rPr>
                  <a:t>Note critical use of synchrony here:  </a:t>
                </a:r>
              </a:p>
              <a:p>
                <a:pPr lvl="1">
                  <a:lnSpc>
                    <a:spcPct val="80000"/>
                  </a:lnSpc>
                </a:pP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1</m:t>
                        </m:r>
                      </m:sub>
                    </m:sSub>
                  </m:oMath>
                </a14:m>
                <a:r>
                  <a:rPr lang="en-US" sz="1800" dirty="0" smtClean="0"/>
                  <a:t> infers that non-failed processes are</a:t>
                </a:r>
                <a:r>
                  <a:rPr lang="en-US" sz="1800" dirty="0" smtClean="0">
                    <a:solidFill>
                      <a:srgbClr val="006600"/>
                    </a:solidFill>
                  </a:rPr>
                  <a:t> </a:t>
                </a:r>
                <a14:m>
                  <m:oMath xmlns:m="http://schemas.openxmlformats.org/officeDocument/2006/math">
                    <m:r>
                      <a:rPr lang="en-US" sz="1800" i="1" dirty="0" smtClean="0">
                        <a:solidFill>
                          <a:srgbClr val="006600"/>
                        </a:solidFill>
                        <a:latin typeface="Cambria Math"/>
                      </a:rPr>
                      <m:t>𝑟𝑒𝑎𝑑𝑦</m:t>
                    </m:r>
                  </m:oMath>
                </a14:m>
                <a:r>
                  <a:rPr lang="en-US" sz="1800" dirty="0" smtClean="0">
                    <a:solidFill>
                      <a:srgbClr val="006600"/>
                    </a:solidFill>
                  </a:rPr>
                  <a:t> </a:t>
                </a:r>
                <a:r>
                  <a:rPr lang="en-US" sz="1800" dirty="0" smtClean="0"/>
                  <a:t>just because round 2 is completed.</a:t>
                </a:r>
              </a:p>
              <a:p>
                <a:pPr lvl="1" eaLnBrk="1" hangingPunct="1">
                  <a:lnSpc>
                    <a:spcPct val="80000"/>
                  </a:lnSpc>
                </a:pPr>
                <a:r>
                  <a:rPr lang="en-US" sz="1800" dirty="0" smtClean="0"/>
                  <a:t>Without synchrony, this would require explicit acknowledgments.</a:t>
                </a:r>
              </a:p>
            </p:txBody>
          </p:sp>
        </mc:Choice>
        <mc:Fallback xmlns="">
          <p:sp>
            <p:nvSpPr>
              <p:cNvPr id="45061" name="Rectangle 5"/>
              <p:cNvSpPr>
                <a:spLocks noGrp="1" noRot="1" noChangeAspect="1" noMove="1" noResize="1" noEditPoints="1" noAdjustHandles="1" noChangeArrowheads="1" noChangeShapeType="1" noTextEdit="1"/>
              </p:cNvSpPr>
              <p:nvPr>
                <p:ph type="body" idx="1"/>
              </p:nvPr>
            </p:nvSpPr>
            <p:spPr>
              <a:xfrm>
                <a:off x="457200" y="1295400"/>
                <a:ext cx="8458200" cy="5562600"/>
              </a:xfrm>
              <a:blipFill rotWithShape="1">
                <a:blip r:embed="rId3"/>
                <a:stretch>
                  <a:fillRect l="-576" t="-1535" r="-72"/>
                </a:stretch>
              </a:blipFill>
            </p:spPr>
            <p:txBody>
              <a:bodyPr/>
              <a:lstStyle/>
              <a:p>
                <a:r>
                  <a:rPr lang="en-US">
                    <a:noFill/>
                  </a:rPr>
                  <a:t> </a:t>
                </a:r>
              </a:p>
            </p:txBody>
          </p:sp>
        </mc:Fallback>
      </mc:AlternateContent>
    </p:spTree>
    <p:extLst>
      <p:ext uri="{BB962C8B-B14F-4D97-AF65-F5344CB8AC3E}">
        <p14:creationId xmlns:p14="http://schemas.microsoft.com/office/powerpoint/2010/main" val="1777986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6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6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06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6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6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506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6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6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061">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061">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061">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061">
                                            <p:txEl>
                                              <p:pRg st="13" end="1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5061">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061">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061">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Correctness conditions (so far)</a:t>
            </a:r>
          </a:p>
        </p:txBody>
      </p:sp>
      <p:sp>
        <p:nvSpPr>
          <p:cNvPr id="35843" name="Rectangle 3"/>
          <p:cNvSpPr>
            <a:spLocks noGrp="1" noChangeArrowheads="1"/>
          </p:cNvSpPr>
          <p:nvPr>
            <p:ph type="body" idx="1"/>
          </p:nvPr>
        </p:nvSpPr>
        <p:spPr>
          <a:xfrm>
            <a:off x="457200" y="1600200"/>
            <a:ext cx="8229600" cy="3429000"/>
          </a:xfrm>
        </p:spPr>
        <p:txBody>
          <a:bodyPr/>
          <a:lstStyle/>
          <a:p>
            <a:pPr eaLnBrk="1" hangingPunct="1"/>
            <a:r>
              <a:rPr lang="en-US" sz="2800" smtClean="0"/>
              <a:t>Agreement and validity follow, for these three rounds.</a:t>
            </a:r>
          </a:p>
          <a:p>
            <a:pPr eaLnBrk="1" hangingPunct="1"/>
            <a:r>
              <a:rPr lang="en-US" sz="2800" smtClean="0"/>
              <a:t>Weak termination holds</a:t>
            </a:r>
          </a:p>
          <a:p>
            <a:pPr eaLnBrk="1" hangingPunct="1"/>
            <a:r>
              <a:rPr lang="en-US" sz="2800" smtClean="0"/>
              <a:t>Strong termination:  </a:t>
            </a:r>
          </a:p>
          <a:p>
            <a:pPr lvl="1" eaLnBrk="1" hangingPunct="1"/>
            <a:r>
              <a:rPr lang="en-US" sz="2400" smtClean="0"/>
              <a:t>Doesn’t hold yet---must add a termination protocol.</a:t>
            </a:r>
          </a:p>
          <a:p>
            <a:pPr lvl="1" eaLnBrk="1" hangingPunct="1"/>
            <a:r>
              <a:rPr lang="en-US" sz="2400" smtClean="0"/>
              <a:t>Allow process 2 to act as coordinator, then 3,…</a:t>
            </a:r>
          </a:p>
          <a:p>
            <a:pPr lvl="1" eaLnBrk="1" hangingPunct="1"/>
            <a:r>
              <a:rPr lang="en-US" sz="2400" smtClean="0"/>
              <a:t>“Rotating coordinator” strategy</a:t>
            </a:r>
          </a:p>
        </p:txBody>
      </p:sp>
    </p:spTree>
    <p:extLst>
      <p:ext uri="{BB962C8B-B14F-4D97-AF65-F5344CB8AC3E}">
        <p14:creationId xmlns:p14="http://schemas.microsoft.com/office/powerpoint/2010/main" val="4886252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0"/>
            <a:ext cx="8229600" cy="1143000"/>
          </a:xfrm>
        </p:spPr>
        <p:txBody>
          <a:bodyPr/>
          <a:lstStyle/>
          <a:p>
            <a:pPr eaLnBrk="1" hangingPunct="1"/>
            <a:r>
              <a:rPr lang="en-US" smtClean="0"/>
              <a:t>3-Phase Commit</a:t>
            </a:r>
          </a:p>
        </p:txBody>
      </p:sp>
      <mc:AlternateContent xmlns:mc="http://schemas.openxmlformats.org/markup-compatibility/2006" xmlns:a14="http://schemas.microsoft.com/office/drawing/2010/main">
        <mc:Choice Requires="a14">
          <p:sp>
            <p:nvSpPr>
              <p:cNvPr id="48131" name="Rectangle 3"/>
              <p:cNvSpPr>
                <a:spLocks noGrp="1" noChangeArrowheads="1"/>
              </p:cNvSpPr>
              <p:nvPr>
                <p:ph type="body" idx="1"/>
              </p:nvPr>
            </p:nvSpPr>
            <p:spPr>
              <a:xfrm>
                <a:off x="228600" y="914400"/>
                <a:ext cx="8534400" cy="6172200"/>
              </a:xfrm>
            </p:spPr>
            <p:txBody>
              <a:bodyPr/>
              <a:lstStyle/>
              <a:p>
                <a:pPr eaLnBrk="1" hangingPunct="1">
                  <a:lnSpc>
                    <a:spcPct val="80000"/>
                  </a:lnSpc>
                </a:pPr>
                <a:r>
                  <a:rPr lang="en-US" sz="2000" dirty="0" smtClean="0">
                    <a:solidFill>
                      <a:srgbClr val="C00000"/>
                    </a:solidFill>
                  </a:rPr>
                  <a:t>Round 4:  </a:t>
                </a:r>
              </a:p>
              <a:p>
                <a:pPr lvl="1" eaLnBrk="1" hangingPunct="1">
                  <a:lnSpc>
                    <a:spcPct val="80000"/>
                  </a:lnSpc>
                </a:pPr>
                <a:r>
                  <a:rPr lang="en-US" sz="1800" dirty="0" smtClean="0"/>
                  <a:t>All processes send current status (</a:t>
                </a:r>
                <a14:m>
                  <m:oMath xmlns:m="http://schemas.openxmlformats.org/officeDocument/2006/math">
                    <m:r>
                      <a:rPr lang="en-US" sz="1800" i="1" dirty="0" smtClean="0">
                        <a:solidFill>
                          <a:srgbClr val="CC0000"/>
                        </a:solidFill>
                        <a:latin typeface="Cambria Math"/>
                      </a:rPr>
                      <m:t>𝑑𝑒𝑐</m:t>
                    </m:r>
                    <m:r>
                      <a:rPr lang="en-US" sz="1800" i="1" dirty="0" smtClean="0">
                        <a:solidFill>
                          <a:srgbClr val="CC0000"/>
                        </a:solidFill>
                        <a:latin typeface="Cambria Math"/>
                      </a:rPr>
                      <m:t>0, </m:t>
                    </m:r>
                    <m:r>
                      <a:rPr lang="en-US" sz="1800" i="1" dirty="0" smtClean="0">
                        <a:solidFill>
                          <a:srgbClr val="CCCC00"/>
                        </a:solidFill>
                        <a:latin typeface="Cambria Math"/>
                      </a:rPr>
                      <m:t>𝑢𝑛𝑐𝑒𝑟𝑡𝑎𝑖𝑛</m:t>
                    </m:r>
                    <m:r>
                      <a:rPr lang="en-US" sz="1800" i="1" dirty="0" smtClean="0">
                        <a:latin typeface="Cambria Math"/>
                      </a:rPr>
                      <m:t>, </m:t>
                    </m:r>
                    <m:r>
                      <a:rPr lang="en-US" sz="1800" i="1" dirty="0" smtClean="0">
                        <a:solidFill>
                          <a:srgbClr val="009900"/>
                        </a:solidFill>
                        <a:latin typeface="Cambria Math"/>
                      </a:rPr>
                      <m:t>𝑟𝑒𝑎𝑑𝑦</m:t>
                    </m:r>
                    <m:r>
                      <a:rPr lang="en-US" sz="1800" i="1" dirty="0" smtClean="0">
                        <a:solidFill>
                          <a:schemeClr val="accent1">
                            <a:lumMod val="75000"/>
                          </a:schemeClr>
                        </a:solidFill>
                        <a:latin typeface="Cambria Math"/>
                      </a:rPr>
                      <m:t>, </m:t>
                    </m:r>
                    <m:r>
                      <a:rPr lang="en-US" sz="1800" i="1" dirty="0" smtClean="0">
                        <a:solidFill>
                          <a:schemeClr val="accent1">
                            <a:lumMod val="75000"/>
                          </a:schemeClr>
                        </a:solidFill>
                        <a:latin typeface="Cambria Math"/>
                      </a:rPr>
                      <m:t>𝑑𝑒𝑐</m:t>
                    </m:r>
                    <m:r>
                      <a:rPr lang="en-US" sz="1800" i="1" dirty="0" smtClean="0">
                        <a:solidFill>
                          <a:schemeClr val="accent1">
                            <a:lumMod val="75000"/>
                          </a:schemeClr>
                        </a:solidFill>
                        <a:latin typeface="Cambria Math"/>
                      </a:rPr>
                      <m:t>1</m:t>
                    </m:r>
                  </m:oMath>
                </a14:m>
                <a:r>
                  <a:rPr lang="en-US" sz="1800" dirty="0" smtClean="0"/>
                  <a:t>) to </a:t>
                </a:r>
                <a14:m>
                  <m:oMath xmlns:m="http://schemas.openxmlformats.org/officeDocument/2006/math">
                    <m:sSub>
                      <m:sSubPr>
                        <m:ctrlPr>
                          <a:rPr lang="en-US" sz="1800" b="0" i="1" smtClean="0">
                            <a:latin typeface="Cambria Math"/>
                          </a:rPr>
                        </m:ctrlPr>
                      </m:sSubPr>
                      <m:e>
                        <m:r>
                          <a:rPr lang="en-US" sz="1800" b="0" i="1" smtClean="0">
                            <a:latin typeface="Cambria Math"/>
                          </a:rPr>
                          <m:t>𝑝</m:t>
                        </m:r>
                      </m:e>
                      <m:sub>
                        <m:r>
                          <a:rPr lang="en-US" sz="1800" b="0" i="1" smtClean="0">
                            <a:latin typeface="Cambria Math"/>
                          </a:rPr>
                          <m:t>2</m:t>
                        </m:r>
                      </m:sub>
                    </m:sSub>
                    <m:r>
                      <a:rPr lang="en-US" sz="1800" b="0" i="1" smtClean="0">
                        <a:latin typeface="Cambria Math"/>
                      </a:rPr>
                      <m:t>.</m:t>
                    </m:r>
                  </m:oMath>
                </a14:m>
                <a:endParaRPr lang="en-US" sz="1800" dirty="0" smtClean="0"/>
              </a:p>
              <a:p>
                <a:pPr lvl="1">
                  <a:lnSpc>
                    <a:spcPct val="80000"/>
                  </a:lnSpc>
                </a:pPr>
                <a:r>
                  <a:rPr lang="en-US" sz="1800" dirty="0" smtClean="0"/>
                  <a:t>If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2</m:t>
                        </m:r>
                      </m:sub>
                    </m:sSub>
                  </m:oMath>
                </a14:m>
                <a:r>
                  <a:rPr lang="en-US" sz="1800" dirty="0" smtClean="0"/>
                  <a:t> receives any </a:t>
                </a:r>
                <a14:m>
                  <m:oMath xmlns:m="http://schemas.openxmlformats.org/officeDocument/2006/math">
                    <m:r>
                      <a:rPr lang="en-US" sz="1800" i="1" dirty="0" smtClean="0">
                        <a:solidFill>
                          <a:srgbClr val="CC0000"/>
                        </a:solidFill>
                        <a:latin typeface="Cambria Math"/>
                      </a:rPr>
                      <m:t>𝑑𝑒𝑐</m:t>
                    </m:r>
                    <m:r>
                      <a:rPr lang="en-US" sz="1800" i="1" dirty="0" smtClean="0">
                        <a:solidFill>
                          <a:srgbClr val="CC0000"/>
                        </a:solidFill>
                        <a:latin typeface="Cambria Math"/>
                      </a:rPr>
                      <m:t>0</m:t>
                    </m:r>
                  </m:oMath>
                </a14:m>
                <a:r>
                  <a:rPr lang="en-US" sz="1800" dirty="0" smtClean="0"/>
                  <a:t>’s and hasn’t already decided, then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2</m:t>
                        </m:r>
                      </m:sub>
                    </m:sSub>
                  </m:oMath>
                </a14:m>
                <a:r>
                  <a:rPr lang="en-US" sz="1800" dirty="0" smtClean="0"/>
                  <a:t> </a:t>
                </a:r>
                <a:r>
                  <a:rPr lang="en-US" sz="1800" dirty="0" smtClean="0">
                    <a:solidFill>
                      <a:srgbClr val="CC0000"/>
                    </a:solidFill>
                  </a:rPr>
                  <a:t>decides 0</a:t>
                </a:r>
                <a:r>
                  <a:rPr lang="en-US" sz="1800" dirty="0" smtClean="0"/>
                  <a:t>.</a:t>
                </a:r>
              </a:p>
              <a:p>
                <a:pPr lvl="1">
                  <a:lnSpc>
                    <a:spcPct val="80000"/>
                  </a:lnSpc>
                </a:pPr>
                <a:r>
                  <a:rPr lang="en-US" sz="1800" dirty="0" smtClean="0"/>
                  <a:t>If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2</m:t>
                        </m:r>
                      </m:sub>
                    </m:sSub>
                  </m:oMath>
                </a14:m>
                <a:r>
                  <a:rPr lang="en-US" sz="1800" dirty="0" smtClean="0"/>
                  <a:t> receives any </a:t>
                </a:r>
                <a14:m>
                  <m:oMath xmlns:m="http://schemas.openxmlformats.org/officeDocument/2006/math">
                    <m:r>
                      <a:rPr lang="en-US" sz="1800" i="1" dirty="0" smtClean="0">
                        <a:solidFill>
                          <a:schemeClr val="accent1">
                            <a:lumMod val="75000"/>
                          </a:schemeClr>
                        </a:solidFill>
                        <a:latin typeface="Cambria Math"/>
                      </a:rPr>
                      <m:t>𝑑𝑒𝑐</m:t>
                    </m:r>
                    <m:r>
                      <a:rPr lang="en-US" sz="1800" i="1" dirty="0" smtClean="0">
                        <a:solidFill>
                          <a:schemeClr val="accent1">
                            <a:lumMod val="75000"/>
                          </a:schemeClr>
                        </a:solidFill>
                        <a:latin typeface="Cambria Math"/>
                      </a:rPr>
                      <m:t>1’</m:t>
                    </m:r>
                  </m:oMath>
                </a14:m>
                <a:r>
                  <a:rPr lang="en-US" sz="1800" dirty="0" smtClean="0"/>
                  <a:t>s and hasn’t already decided, then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2</m:t>
                        </m:r>
                      </m:sub>
                    </m:sSub>
                  </m:oMath>
                </a14:m>
                <a:r>
                  <a:rPr lang="en-US" sz="1800" dirty="0" smtClean="0"/>
                  <a:t> </a:t>
                </a:r>
                <a:r>
                  <a:rPr lang="en-US" sz="1800" dirty="0" smtClean="0">
                    <a:solidFill>
                      <a:schemeClr val="accent1">
                        <a:lumMod val="75000"/>
                      </a:schemeClr>
                    </a:solidFill>
                  </a:rPr>
                  <a:t>decides 1.</a:t>
                </a:r>
              </a:p>
              <a:p>
                <a:pPr lvl="1">
                  <a:lnSpc>
                    <a:spcPct val="80000"/>
                  </a:lnSpc>
                </a:pPr>
                <a:r>
                  <a:rPr lang="en-US" sz="1800" dirty="0" smtClean="0"/>
                  <a:t>If all received values, and its own value, are </a:t>
                </a:r>
                <a14:m>
                  <m:oMath xmlns:m="http://schemas.openxmlformats.org/officeDocument/2006/math">
                    <m:r>
                      <a:rPr lang="en-US" sz="1800" i="1" dirty="0" smtClean="0">
                        <a:solidFill>
                          <a:srgbClr val="CCCC00"/>
                        </a:solidFill>
                        <a:latin typeface="Cambria Math"/>
                      </a:rPr>
                      <m:t>𝑢𝑛𝑐𝑒𝑟𝑡𝑎𝑖𝑛</m:t>
                    </m:r>
                  </m:oMath>
                </a14:m>
                <a:r>
                  <a:rPr lang="en-US" sz="1800" dirty="0" smtClean="0"/>
                  <a:t>, then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2</m:t>
                        </m:r>
                      </m:sub>
                    </m:sSub>
                  </m:oMath>
                </a14:m>
                <a:r>
                  <a:rPr lang="en-US" sz="1800" dirty="0" smtClean="0"/>
                  <a:t> </a:t>
                </a:r>
                <a:r>
                  <a:rPr lang="en-US" sz="1800" dirty="0" smtClean="0">
                    <a:solidFill>
                      <a:srgbClr val="CC0000"/>
                    </a:solidFill>
                  </a:rPr>
                  <a:t>decides 0</a:t>
                </a:r>
                <a:r>
                  <a:rPr lang="en-US" sz="1800" dirty="0" smtClean="0"/>
                  <a:t>.</a:t>
                </a:r>
              </a:p>
              <a:p>
                <a:pPr lvl="1">
                  <a:lnSpc>
                    <a:spcPct val="80000"/>
                  </a:lnSpc>
                </a:pPr>
                <a:r>
                  <a:rPr lang="en-US" sz="1800" dirty="0" smtClean="0"/>
                  <a:t>Otherwise (all values are </a:t>
                </a:r>
                <a14:m>
                  <m:oMath xmlns:m="http://schemas.openxmlformats.org/officeDocument/2006/math">
                    <m:r>
                      <a:rPr lang="en-US" sz="1800" i="1" dirty="0" smtClean="0">
                        <a:solidFill>
                          <a:srgbClr val="CCCC00"/>
                        </a:solidFill>
                        <a:latin typeface="Cambria Math"/>
                      </a:rPr>
                      <m:t>𝑢𝑛𝑐𝑒𝑟𝑡𝑎𝑖𝑛</m:t>
                    </m:r>
                  </m:oMath>
                </a14:m>
                <a:r>
                  <a:rPr lang="en-US" sz="1800" dirty="0" smtClean="0"/>
                  <a:t> or </a:t>
                </a:r>
                <a14:m>
                  <m:oMath xmlns:m="http://schemas.openxmlformats.org/officeDocument/2006/math">
                    <m:r>
                      <a:rPr lang="en-US" sz="1800" i="1" dirty="0" smtClean="0">
                        <a:solidFill>
                          <a:srgbClr val="009900"/>
                        </a:solidFill>
                        <a:latin typeface="Cambria Math"/>
                      </a:rPr>
                      <m:t>𝑟𝑒𝑎𝑑𝑦</m:t>
                    </m:r>
                  </m:oMath>
                </a14:m>
                <a:r>
                  <a:rPr lang="en-US" sz="1800" dirty="0" smtClean="0"/>
                  <a:t> and at least one is </a:t>
                </a:r>
                <a14:m>
                  <m:oMath xmlns:m="http://schemas.openxmlformats.org/officeDocument/2006/math">
                    <m:r>
                      <a:rPr lang="en-US" sz="1800" i="1" dirty="0" smtClean="0">
                        <a:solidFill>
                          <a:srgbClr val="009900"/>
                        </a:solidFill>
                        <a:latin typeface="Cambria Math"/>
                      </a:rPr>
                      <m:t>𝑟𝑒𝑎𝑑𝑦</m:t>
                    </m:r>
                  </m:oMath>
                </a14:m>
                <a:r>
                  <a:rPr lang="en-US" sz="1800" dirty="0" smtClean="0"/>
                  <a:t>),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2</m:t>
                        </m:r>
                      </m:sub>
                    </m:sSub>
                  </m:oMath>
                </a14:m>
                <a:r>
                  <a:rPr lang="en-US" sz="1800" dirty="0" smtClean="0"/>
                  <a:t> becomes</a:t>
                </a:r>
                <a:r>
                  <a:rPr lang="en-US" sz="1800" dirty="0" smtClean="0">
                    <a:solidFill>
                      <a:srgbClr val="006600"/>
                    </a:solidFill>
                  </a:rPr>
                  <a:t> </a:t>
                </a:r>
                <a14:m>
                  <m:oMath xmlns:m="http://schemas.openxmlformats.org/officeDocument/2006/math">
                    <m:r>
                      <a:rPr lang="en-US" sz="1800" i="1" dirty="0" smtClean="0">
                        <a:solidFill>
                          <a:srgbClr val="006600"/>
                        </a:solidFill>
                        <a:latin typeface="Cambria Math"/>
                      </a:rPr>
                      <m:t>𝑟𝑒𝑎𝑑𝑦</m:t>
                    </m:r>
                  </m:oMath>
                </a14:m>
                <a:r>
                  <a:rPr lang="en-US" sz="1800" dirty="0" smtClean="0"/>
                  <a:t>, but doesn’t decide yet.</a:t>
                </a:r>
              </a:p>
              <a:p>
                <a:pPr lvl="1" eaLnBrk="1" hangingPunct="1">
                  <a:lnSpc>
                    <a:spcPct val="80000"/>
                  </a:lnSpc>
                </a:pPr>
                <a:endParaRPr lang="en-US" sz="1800" dirty="0" smtClean="0"/>
              </a:p>
              <a:p>
                <a:pPr eaLnBrk="1" hangingPunct="1">
                  <a:lnSpc>
                    <a:spcPct val="80000"/>
                  </a:lnSpc>
                </a:pPr>
                <a:r>
                  <a:rPr lang="en-US" sz="2000" dirty="0" smtClean="0">
                    <a:solidFill>
                      <a:srgbClr val="C00000"/>
                    </a:solidFill>
                  </a:rPr>
                  <a:t>Round 5 </a:t>
                </a:r>
                <a:r>
                  <a:rPr lang="en-US" sz="2000" dirty="0" smtClean="0"/>
                  <a:t>(analogous to round 2):</a:t>
                </a:r>
              </a:p>
              <a:p>
                <a:pPr lvl="1">
                  <a:lnSpc>
                    <a:spcPct val="80000"/>
                  </a:lnSpc>
                </a:pPr>
                <a:r>
                  <a:rPr lang="en-US" sz="1800" dirty="0" smtClean="0"/>
                  <a:t>If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2</m:t>
                        </m:r>
                      </m:sub>
                    </m:sSub>
                  </m:oMath>
                </a14:m>
                <a:r>
                  <a:rPr lang="en-US" sz="1800" dirty="0" smtClean="0"/>
                  <a:t> has (ever) decided 0, broadcasts “decide 0”, and similarly for 1.</a:t>
                </a:r>
              </a:p>
              <a:p>
                <a:pPr lvl="1" eaLnBrk="1" hangingPunct="1">
                  <a:lnSpc>
                    <a:spcPct val="80000"/>
                  </a:lnSpc>
                </a:pPr>
                <a:r>
                  <a:rPr lang="en-US" sz="1800" dirty="0" smtClean="0"/>
                  <a:t>Else broadcasts “ready”.</a:t>
                </a:r>
              </a:p>
              <a:p>
                <a:pPr lvl="1" eaLnBrk="1" hangingPunct="1">
                  <a:lnSpc>
                    <a:spcPct val="80000"/>
                  </a:lnSpc>
                </a:pPr>
                <a:r>
                  <a:rPr lang="en-US" sz="1800" dirty="0" smtClean="0"/>
                  <a:t>Any undecided process who receives “decide()” decides accordingly.</a:t>
                </a:r>
                <a:endParaRPr lang="en-US" sz="1800" dirty="0" smtClean="0">
                  <a:solidFill>
                    <a:srgbClr val="CC0000"/>
                  </a:solidFill>
                </a:endParaRPr>
              </a:p>
              <a:p>
                <a:pPr lvl="1" eaLnBrk="1" hangingPunct="1">
                  <a:lnSpc>
                    <a:spcPct val="80000"/>
                  </a:lnSpc>
                </a:pPr>
                <a:r>
                  <a:rPr lang="en-US" sz="1800" dirty="0" smtClean="0"/>
                  <a:t>Any process who receives “ready” becomes </a:t>
                </a:r>
                <a14:m>
                  <m:oMath xmlns:m="http://schemas.openxmlformats.org/officeDocument/2006/math">
                    <m:r>
                      <a:rPr lang="en-US" sz="1800" i="1" dirty="0" smtClean="0">
                        <a:solidFill>
                          <a:srgbClr val="006600"/>
                        </a:solidFill>
                        <a:latin typeface="Cambria Math"/>
                      </a:rPr>
                      <m:t>𝑟𝑒𝑎𝑑𝑦</m:t>
                    </m:r>
                    <m:r>
                      <a:rPr lang="en-US" sz="1800" i="1" dirty="0" smtClean="0">
                        <a:solidFill>
                          <a:srgbClr val="006600"/>
                        </a:solidFill>
                        <a:latin typeface="Cambria Math"/>
                      </a:rPr>
                      <m:t>.</m:t>
                    </m:r>
                  </m:oMath>
                </a14:m>
                <a:endParaRPr lang="en-US" sz="1800" dirty="0" smtClean="0">
                  <a:solidFill>
                    <a:srgbClr val="006600"/>
                  </a:solidFill>
                </a:endParaRPr>
              </a:p>
              <a:p>
                <a:pPr lvl="1">
                  <a:lnSpc>
                    <a:spcPct val="80000"/>
                  </a:lnSpc>
                </a:pPr>
                <a:r>
                  <a:rPr lang="en-US" sz="1800" dirty="0" smtClean="0"/>
                  <a:t>Now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2</m:t>
                        </m:r>
                      </m:sub>
                    </m:sSub>
                  </m:oMath>
                </a14:m>
                <a:r>
                  <a:rPr lang="en-US" sz="1800" dirty="0" smtClean="0"/>
                  <a:t> </a:t>
                </a:r>
                <a:r>
                  <a:rPr lang="en-US" sz="1800" dirty="0" smtClean="0">
                    <a:solidFill>
                      <a:schemeClr val="accent1">
                        <a:lumMod val="75000"/>
                      </a:schemeClr>
                    </a:solidFill>
                  </a:rPr>
                  <a:t>decides 1</a:t>
                </a:r>
                <a:r>
                  <a:rPr lang="en-US" sz="1800" dirty="0" smtClean="0"/>
                  <a:t> if it hasn’t already decided.</a:t>
                </a:r>
              </a:p>
              <a:p>
                <a:pPr lvl="1" eaLnBrk="1" hangingPunct="1">
                  <a:lnSpc>
                    <a:spcPct val="80000"/>
                  </a:lnSpc>
                </a:pPr>
                <a:endParaRPr lang="en-US" sz="1800" dirty="0" smtClean="0"/>
              </a:p>
              <a:p>
                <a:pPr eaLnBrk="1" hangingPunct="1">
                  <a:lnSpc>
                    <a:spcPct val="80000"/>
                  </a:lnSpc>
                </a:pPr>
                <a:r>
                  <a:rPr lang="en-US" sz="2000" dirty="0" smtClean="0">
                    <a:solidFill>
                      <a:srgbClr val="C00000"/>
                    </a:solidFill>
                  </a:rPr>
                  <a:t>Round 6 </a:t>
                </a:r>
                <a:r>
                  <a:rPr lang="en-US" sz="2000" dirty="0" smtClean="0"/>
                  <a:t>(analogous to round 3):</a:t>
                </a:r>
              </a:p>
              <a:p>
                <a:pPr lvl="1">
                  <a:lnSpc>
                    <a:spcPct val="80000"/>
                  </a:lnSpc>
                </a:pPr>
                <a:r>
                  <a:rPr lang="en-US" sz="1800" dirty="0" smtClean="0"/>
                  <a:t>If </a:t>
                </a:r>
                <a14:m>
                  <m:oMath xmlns:m="http://schemas.openxmlformats.org/officeDocument/2006/math">
                    <m:sSub>
                      <m:sSubPr>
                        <m:ctrlPr>
                          <a:rPr lang="en-US" sz="1800" i="1">
                            <a:latin typeface="Cambria Math"/>
                          </a:rPr>
                        </m:ctrlPr>
                      </m:sSubPr>
                      <m:e>
                        <m:r>
                          <a:rPr lang="en-US" sz="1800" i="1">
                            <a:latin typeface="Cambria Math"/>
                          </a:rPr>
                          <m:t>𝑝</m:t>
                        </m:r>
                      </m:e>
                      <m:sub>
                        <m:r>
                          <a:rPr lang="en-US" sz="1800" i="1">
                            <a:latin typeface="Cambria Math"/>
                          </a:rPr>
                          <m:t>2</m:t>
                        </m:r>
                      </m:sub>
                    </m:sSub>
                  </m:oMath>
                </a14:m>
                <a:r>
                  <a:rPr lang="en-US" sz="1800" dirty="0" smtClean="0"/>
                  <a:t> has decided 1, broadcasts “decide 1”.</a:t>
                </a:r>
              </a:p>
              <a:p>
                <a:pPr lvl="1" eaLnBrk="1" hangingPunct="1">
                  <a:lnSpc>
                    <a:spcPct val="80000"/>
                  </a:lnSpc>
                </a:pPr>
                <a:r>
                  <a:rPr lang="en-US" sz="1800" dirty="0" smtClean="0"/>
                  <a:t>Anyone else who receives “decide 1” </a:t>
                </a:r>
                <a:r>
                  <a:rPr lang="en-US" sz="1800" dirty="0" smtClean="0">
                    <a:solidFill>
                      <a:schemeClr val="accent1">
                        <a:lumMod val="75000"/>
                      </a:schemeClr>
                    </a:solidFill>
                  </a:rPr>
                  <a:t>decides 1.</a:t>
                </a:r>
              </a:p>
              <a:p>
                <a:pPr lvl="1" eaLnBrk="1" hangingPunct="1">
                  <a:lnSpc>
                    <a:spcPct val="80000"/>
                  </a:lnSpc>
                </a:pPr>
                <a:endParaRPr lang="en-US" sz="1800" dirty="0" smtClean="0">
                  <a:solidFill>
                    <a:schemeClr val="accent2"/>
                  </a:solidFill>
                </a:endParaRPr>
              </a:p>
              <a:p>
                <a:pPr eaLnBrk="1" hangingPunct="1">
                  <a:lnSpc>
                    <a:spcPct val="80000"/>
                  </a:lnSpc>
                </a:pPr>
                <a:r>
                  <a:rPr lang="en-US" sz="2000" dirty="0" smtClean="0"/>
                  <a:t>Continue with subsequent rounds for </a:t>
                </a:r>
                <a14:m>
                  <m:oMath xmlns:m="http://schemas.openxmlformats.org/officeDocument/2006/math">
                    <m:sSub>
                      <m:sSubPr>
                        <m:ctrlPr>
                          <a:rPr lang="en-US" sz="2000" b="0" i="1" smtClean="0">
                            <a:latin typeface="Cambria Math"/>
                          </a:rPr>
                        </m:ctrlPr>
                      </m:sSubPr>
                      <m:e>
                        <m:r>
                          <a:rPr lang="en-US" sz="2000" b="0" i="1" smtClean="0">
                            <a:latin typeface="Cambria Math"/>
                          </a:rPr>
                          <m:t>𝑝</m:t>
                        </m:r>
                      </m:e>
                      <m:sub>
                        <m:r>
                          <a:rPr lang="en-US" sz="2000" b="0" i="1" smtClean="0">
                            <a:latin typeface="Cambria Math"/>
                          </a:rPr>
                          <m:t>3</m:t>
                        </m:r>
                      </m:sub>
                    </m:sSub>
                    <m:r>
                      <a:rPr lang="en-US" sz="2000" b="0" i="1" smtClean="0">
                        <a:latin typeface="Cambria Math"/>
                      </a:rPr>
                      <m:t>,</m:t>
                    </m:r>
                    <m:sSub>
                      <m:sSubPr>
                        <m:ctrlPr>
                          <a:rPr lang="en-US" sz="2000" b="0" i="1" smtClean="0">
                            <a:latin typeface="Cambria Math"/>
                          </a:rPr>
                        </m:ctrlPr>
                      </m:sSubPr>
                      <m:e>
                        <m:r>
                          <a:rPr lang="en-US" sz="2000" b="0" i="1" smtClean="0">
                            <a:latin typeface="Cambria Math"/>
                          </a:rPr>
                          <m:t>𝑝</m:t>
                        </m:r>
                      </m:e>
                      <m:sub>
                        <m:r>
                          <a:rPr lang="en-US" sz="2000" b="0" i="1" smtClean="0">
                            <a:latin typeface="Cambria Math"/>
                          </a:rPr>
                          <m:t>4</m:t>
                        </m:r>
                      </m:sub>
                    </m:sSub>
                    <m:r>
                      <a:rPr lang="en-US" sz="2000" b="0" i="1" smtClean="0">
                        <a:latin typeface="Cambria Math"/>
                      </a:rPr>
                      <m:t>,…</m:t>
                    </m:r>
                  </m:oMath>
                </a14:m>
                <a:endParaRPr lang="en-US" sz="2000" dirty="0" smtClean="0"/>
              </a:p>
              <a:p>
                <a:pPr lvl="1" eaLnBrk="1" hangingPunct="1">
                  <a:lnSpc>
                    <a:spcPct val="80000"/>
                  </a:lnSpc>
                </a:pPr>
                <a:endParaRPr lang="en-US" sz="1800" dirty="0" smtClean="0"/>
              </a:p>
            </p:txBody>
          </p:sp>
        </mc:Choice>
        <mc:Fallback xmlns="">
          <p:sp>
            <p:nvSpPr>
              <p:cNvPr id="48131" name="Rectangle 3"/>
              <p:cNvSpPr>
                <a:spLocks noGrp="1" noRot="1" noChangeAspect="1" noMove="1" noResize="1" noEditPoints="1" noAdjustHandles="1" noChangeArrowheads="1" noChangeShapeType="1" noTextEdit="1"/>
              </p:cNvSpPr>
              <p:nvPr>
                <p:ph type="body" idx="1"/>
              </p:nvPr>
            </p:nvSpPr>
            <p:spPr>
              <a:xfrm>
                <a:off x="228600" y="914400"/>
                <a:ext cx="8534400" cy="6172200"/>
              </a:xfrm>
              <a:blipFill rotWithShape="1">
                <a:blip r:embed="rId2"/>
                <a:stretch>
                  <a:fillRect l="-643" t="-1382"/>
                </a:stretch>
              </a:blipFill>
            </p:spPr>
            <p:txBody>
              <a:bodyPr/>
              <a:lstStyle/>
              <a:p>
                <a:r>
                  <a:rPr lang="en-US">
                    <a:noFill/>
                  </a:rPr>
                  <a:t> </a:t>
                </a:r>
              </a:p>
            </p:txBody>
          </p:sp>
        </mc:Fallback>
      </mc:AlternateContent>
    </p:spTree>
    <p:extLst>
      <p:ext uri="{BB962C8B-B14F-4D97-AF65-F5344CB8AC3E}">
        <p14:creationId xmlns:p14="http://schemas.microsoft.com/office/powerpoint/2010/main" val="2939832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1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13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13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13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131">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131">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131">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131">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8131">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131">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131">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Correctness</a:t>
            </a:r>
          </a:p>
        </p:txBody>
      </p:sp>
      <mc:AlternateContent xmlns:mc="http://schemas.openxmlformats.org/markup-compatibility/2006" xmlns:a14="http://schemas.microsoft.com/office/drawing/2010/main">
        <mc:Choice Requires="a14">
          <p:sp>
            <p:nvSpPr>
              <p:cNvPr id="37891" name="Rectangle 3"/>
              <p:cNvSpPr>
                <a:spLocks noGrp="1" noChangeArrowheads="1"/>
              </p:cNvSpPr>
              <p:nvPr>
                <p:ph type="body" idx="1"/>
              </p:nvPr>
            </p:nvSpPr>
            <p:spPr/>
            <p:txBody>
              <a:bodyPr/>
              <a:lstStyle/>
              <a:p>
                <a:pPr eaLnBrk="1" hangingPunct="1">
                  <a:lnSpc>
                    <a:spcPct val="80000"/>
                  </a:lnSpc>
                </a:pPr>
                <a:r>
                  <a:rPr lang="en-US" sz="2800" dirty="0" smtClean="0"/>
                  <a:t>Key invariants still hold:</a:t>
                </a:r>
              </a:p>
              <a:p>
                <a:pPr lvl="1" eaLnBrk="1" hangingPunct="1">
                  <a:lnSpc>
                    <a:spcPct val="80000"/>
                  </a:lnSpc>
                </a:pPr>
                <a:r>
                  <a:rPr lang="en-US" sz="2400" dirty="0" smtClean="0"/>
                  <a:t>If any process is in </a:t>
                </a:r>
                <a14:m>
                  <m:oMath xmlns:m="http://schemas.openxmlformats.org/officeDocument/2006/math">
                    <m:r>
                      <a:rPr lang="en-US" sz="2400" i="1" dirty="0" smtClean="0">
                        <a:solidFill>
                          <a:srgbClr val="006600"/>
                        </a:solidFill>
                        <a:latin typeface="Cambria Math"/>
                      </a:rPr>
                      <m:t>𝑟𝑒𝑎𝑑𝑦</m:t>
                    </m:r>
                    <m:r>
                      <a:rPr lang="en-US" sz="2400" i="1" dirty="0" smtClean="0">
                        <a:solidFill>
                          <a:srgbClr val="006600"/>
                        </a:solidFill>
                        <a:latin typeface="Cambria Math"/>
                      </a:rPr>
                      <m:t> </m:t>
                    </m:r>
                  </m:oMath>
                </a14:m>
                <a:r>
                  <a:rPr lang="en-US" sz="2400" dirty="0" smtClean="0"/>
                  <a:t>or </a:t>
                </a:r>
                <a14:m>
                  <m:oMath xmlns:m="http://schemas.openxmlformats.org/officeDocument/2006/math">
                    <m:r>
                      <a:rPr lang="en-US" sz="2400" i="1" dirty="0" smtClean="0">
                        <a:solidFill>
                          <a:schemeClr val="accent1">
                            <a:lumMod val="75000"/>
                          </a:schemeClr>
                        </a:solidFill>
                        <a:latin typeface="Cambria Math"/>
                      </a:rPr>
                      <m:t>𝑑𝑒𝑐</m:t>
                    </m:r>
                    <m:r>
                      <a:rPr lang="en-US" sz="2400" i="1" dirty="0" smtClean="0">
                        <a:solidFill>
                          <a:schemeClr val="accent1">
                            <a:lumMod val="75000"/>
                          </a:schemeClr>
                        </a:solidFill>
                        <a:latin typeface="Cambria Math"/>
                      </a:rPr>
                      <m:t>1</m:t>
                    </m:r>
                  </m:oMath>
                </a14:m>
                <a:r>
                  <a:rPr lang="en-US" sz="2400" dirty="0" smtClean="0"/>
                  <a:t>, then all processes have initial value 1.</a:t>
                </a:r>
              </a:p>
              <a:p>
                <a:pPr lvl="1" eaLnBrk="1" hangingPunct="1">
                  <a:lnSpc>
                    <a:spcPct val="80000"/>
                  </a:lnSpc>
                </a:pPr>
                <a:r>
                  <a:rPr lang="en-US" sz="2400" dirty="0" smtClean="0"/>
                  <a:t>If any process is in </a:t>
                </a:r>
                <a14:m>
                  <m:oMath xmlns:m="http://schemas.openxmlformats.org/officeDocument/2006/math">
                    <m:r>
                      <a:rPr lang="en-US" sz="2400" i="1" dirty="0" smtClean="0">
                        <a:solidFill>
                          <a:srgbClr val="CC0000"/>
                        </a:solidFill>
                        <a:latin typeface="Cambria Math"/>
                      </a:rPr>
                      <m:t>𝑑𝑒𝑐</m:t>
                    </m:r>
                    <m:r>
                      <a:rPr lang="en-US" sz="2400" i="1" dirty="0" smtClean="0">
                        <a:solidFill>
                          <a:srgbClr val="CC0000"/>
                        </a:solidFill>
                        <a:latin typeface="Cambria Math"/>
                      </a:rPr>
                      <m:t>0</m:t>
                    </m:r>
                  </m:oMath>
                </a14:m>
                <a:r>
                  <a:rPr lang="en-US" sz="2400" dirty="0" smtClean="0"/>
                  <a:t> then:</a:t>
                </a:r>
              </a:p>
              <a:p>
                <a:pPr lvl="2" eaLnBrk="1" hangingPunct="1">
                  <a:lnSpc>
                    <a:spcPct val="80000"/>
                  </a:lnSpc>
                </a:pPr>
                <a:r>
                  <a:rPr lang="en-US" sz="2000" dirty="0" smtClean="0"/>
                  <a:t>No process is in </a:t>
                </a:r>
                <a14:m>
                  <m:oMath xmlns:m="http://schemas.openxmlformats.org/officeDocument/2006/math">
                    <m:r>
                      <a:rPr lang="en-US" sz="2000" i="1" dirty="0" smtClean="0">
                        <a:solidFill>
                          <a:schemeClr val="accent1">
                            <a:lumMod val="75000"/>
                          </a:schemeClr>
                        </a:solidFill>
                        <a:latin typeface="Cambria Math"/>
                      </a:rPr>
                      <m:t>𝑑𝑒𝑐</m:t>
                    </m:r>
                    <m:r>
                      <a:rPr lang="en-US" sz="2000" i="1" dirty="0" smtClean="0">
                        <a:solidFill>
                          <a:schemeClr val="accent1">
                            <a:lumMod val="75000"/>
                          </a:schemeClr>
                        </a:solidFill>
                        <a:latin typeface="Cambria Math"/>
                      </a:rPr>
                      <m:t>1</m:t>
                    </m:r>
                  </m:oMath>
                </a14:m>
                <a:r>
                  <a:rPr lang="en-US" sz="2000" dirty="0" smtClean="0"/>
                  <a:t>, and no non-failed process is </a:t>
                </a:r>
                <a14:m>
                  <m:oMath xmlns:m="http://schemas.openxmlformats.org/officeDocument/2006/math">
                    <m:r>
                      <a:rPr lang="en-US" sz="2000" i="1" dirty="0" smtClean="0">
                        <a:solidFill>
                          <a:srgbClr val="006600"/>
                        </a:solidFill>
                        <a:latin typeface="Cambria Math"/>
                      </a:rPr>
                      <m:t>𝑟𝑒𝑎𝑑𝑦</m:t>
                    </m:r>
                    <m:r>
                      <a:rPr lang="en-US" sz="2000" i="1" dirty="0" smtClean="0">
                        <a:solidFill>
                          <a:srgbClr val="006600"/>
                        </a:solidFill>
                        <a:latin typeface="Cambria Math"/>
                      </a:rPr>
                      <m:t>.</m:t>
                    </m:r>
                  </m:oMath>
                </a14:m>
                <a:endParaRPr lang="en-US" sz="2000" dirty="0" smtClean="0">
                  <a:solidFill>
                    <a:srgbClr val="006600"/>
                  </a:solidFill>
                </a:endParaRPr>
              </a:p>
              <a:p>
                <a:pPr lvl="1" eaLnBrk="1" hangingPunct="1">
                  <a:lnSpc>
                    <a:spcPct val="80000"/>
                  </a:lnSpc>
                </a:pPr>
                <a:r>
                  <a:rPr lang="en-US" sz="2400" dirty="0" smtClean="0"/>
                  <a:t>If any process is in </a:t>
                </a:r>
                <a14:m>
                  <m:oMath xmlns:m="http://schemas.openxmlformats.org/officeDocument/2006/math">
                    <m:r>
                      <a:rPr lang="en-US" sz="2400" i="1" dirty="0" smtClean="0">
                        <a:solidFill>
                          <a:schemeClr val="accent1">
                            <a:lumMod val="75000"/>
                          </a:schemeClr>
                        </a:solidFill>
                        <a:latin typeface="Cambria Math"/>
                      </a:rPr>
                      <m:t>𝑑𝑒𝑐</m:t>
                    </m:r>
                    <m:r>
                      <a:rPr lang="en-US" sz="2400" i="1" dirty="0" smtClean="0">
                        <a:solidFill>
                          <a:schemeClr val="accent1">
                            <a:lumMod val="75000"/>
                          </a:schemeClr>
                        </a:solidFill>
                        <a:latin typeface="Cambria Math"/>
                      </a:rPr>
                      <m:t>1</m:t>
                    </m:r>
                  </m:oMath>
                </a14:m>
                <a:r>
                  <a:rPr lang="en-US" sz="2400" dirty="0" smtClean="0"/>
                  <a:t> then:</a:t>
                </a:r>
              </a:p>
              <a:p>
                <a:pPr lvl="2" eaLnBrk="1" hangingPunct="1">
                  <a:lnSpc>
                    <a:spcPct val="80000"/>
                  </a:lnSpc>
                </a:pPr>
                <a:r>
                  <a:rPr lang="en-US" sz="2000" dirty="0" smtClean="0"/>
                  <a:t>No process is in </a:t>
                </a:r>
                <a14:m>
                  <m:oMath xmlns:m="http://schemas.openxmlformats.org/officeDocument/2006/math">
                    <m:r>
                      <a:rPr lang="en-US" sz="2000" i="1" dirty="0" smtClean="0">
                        <a:solidFill>
                          <a:srgbClr val="CC0000"/>
                        </a:solidFill>
                        <a:latin typeface="Cambria Math"/>
                      </a:rPr>
                      <m:t>𝑑𝑒𝑐</m:t>
                    </m:r>
                    <m:r>
                      <a:rPr lang="en-US" sz="2000" i="1" dirty="0" smtClean="0">
                        <a:solidFill>
                          <a:srgbClr val="CC0000"/>
                        </a:solidFill>
                        <a:latin typeface="Cambria Math"/>
                      </a:rPr>
                      <m:t>0</m:t>
                    </m:r>
                  </m:oMath>
                </a14:m>
                <a:r>
                  <a:rPr lang="en-US" sz="2000" dirty="0" smtClean="0"/>
                  <a:t>, and no</a:t>
                </a:r>
                <a:r>
                  <a:rPr lang="en-US" sz="2000" dirty="0" smtClean="0">
                    <a:solidFill>
                      <a:srgbClr val="CC0000"/>
                    </a:solidFill>
                  </a:rPr>
                  <a:t> </a:t>
                </a:r>
                <a:r>
                  <a:rPr lang="en-US" sz="2000" dirty="0" smtClean="0"/>
                  <a:t>non-failed process is </a:t>
                </a:r>
                <a14:m>
                  <m:oMath xmlns:m="http://schemas.openxmlformats.org/officeDocument/2006/math">
                    <m:r>
                      <a:rPr lang="en-US" sz="2000" i="1" dirty="0" smtClean="0">
                        <a:solidFill>
                          <a:srgbClr val="CCCC00"/>
                        </a:solidFill>
                        <a:latin typeface="Cambria Math"/>
                      </a:rPr>
                      <m:t>𝑢𝑛𝑐𝑒𝑟𝑡𝑎𝑖𝑛</m:t>
                    </m:r>
                    <m:r>
                      <a:rPr lang="en-US" sz="2000" i="1" dirty="0" smtClean="0">
                        <a:solidFill>
                          <a:srgbClr val="CCCC00"/>
                        </a:solidFill>
                        <a:latin typeface="Cambria Math"/>
                      </a:rPr>
                      <m:t>.</m:t>
                    </m:r>
                  </m:oMath>
                </a14:m>
                <a:endParaRPr lang="en-US" sz="2000" dirty="0" smtClean="0">
                  <a:solidFill>
                    <a:srgbClr val="CCCC00"/>
                  </a:solidFill>
                </a:endParaRPr>
              </a:p>
              <a:p>
                <a:pPr eaLnBrk="1" hangingPunct="1">
                  <a:lnSpc>
                    <a:spcPct val="80000"/>
                  </a:lnSpc>
                </a:pPr>
                <a:r>
                  <a:rPr lang="en-US" sz="2800" dirty="0" smtClean="0"/>
                  <a:t>Imply agreement, validity</a:t>
                </a:r>
              </a:p>
              <a:p>
                <a:pPr eaLnBrk="1" hangingPunct="1">
                  <a:lnSpc>
                    <a:spcPct val="80000"/>
                  </a:lnSpc>
                </a:pPr>
                <a:r>
                  <a:rPr lang="en-US" sz="2800" dirty="0" smtClean="0"/>
                  <a:t>Strong termination:  </a:t>
                </a:r>
              </a:p>
              <a:p>
                <a:pPr lvl="1" eaLnBrk="1" hangingPunct="1">
                  <a:lnSpc>
                    <a:spcPct val="80000"/>
                  </a:lnSpc>
                </a:pPr>
                <a:r>
                  <a:rPr lang="en-US" sz="2400" dirty="0" smtClean="0"/>
                  <a:t>Because eventually some coordinator will finish the job (unless everyone fails).</a:t>
                </a:r>
              </a:p>
            </p:txBody>
          </p:sp>
        </mc:Choice>
        <mc:Fallback xmlns="">
          <p:sp>
            <p:nvSpPr>
              <p:cNvPr id="37891" name="Rectangle 3"/>
              <p:cNvSpPr>
                <a:spLocks noGrp="1" noRot="1" noChangeAspect="1" noMove="1" noResize="1" noEditPoints="1" noAdjustHandles="1" noChangeArrowheads="1" noChangeShapeType="1" noTextEdit="1"/>
              </p:cNvSpPr>
              <p:nvPr>
                <p:ph type="body" idx="1"/>
              </p:nvPr>
            </p:nvSpPr>
            <p:spPr>
              <a:blipFill rotWithShape="1">
                <a:blip r:embed="rId3"/>
                <a:stretch>
                  <a:fillRect l="-1259" t="-2965" r="-370"/>
                </a:stretch>
              </a:blipFill>
            </p:spPr>
            <p:txBody>
              <a:bodyPr/>
              <a:lstStyle/>
              <a:p>
                <a:r>
                  <a:rPr lang="en-US">
                    <a:noFill/>
                  </a:rPr>
                  <a:t> </a:t>
                </a:r>
              </a:p>
            </p:txBody>
          </p:sp>
        </mc:Fallback>
      </mc:AlternateContent>
    </p:spTree>
    <p:extLst>
      <p:ext uri="{BB962C8B-B14F-4D97-AF65-F5344CB8AC3E}">
        <p14:creationId xmlns:p14="http://schemas.microsoft.com/office/powerpoint/2010/main" val="20077103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Complexity</a:t>
            </a:r>
          </a:p>
        </p:txBody>
      </p:sp>
      <mc:AlternateContent xmlns:mc="http://schemas.openxmlformats.org/markup-compatibility/2006" xmlns:a14="http://schemas.microsoft.com/office/drawing/2010/main">
        <mc:Choice Requires="a14">
          <p:sp>
            <p:nvSpPr>
              <p:cNvPr id="38915" name="Rectangle 3"/>
              <p:cNvSpPr>
                <a:spLocks noGrp="1" noChangeArrowheads="1"/>
              </p:cNvSpPr>
              <p:nvPr>
                <p:ph type="body" idx="1"/>
              </p:nvPr>
            </p:nvSpPr>
            <p:spPr/>
            <p:txBody>
              <a:bodyPr/>
              <a:lstStyle/>
              <a:p>
                <a:pPr eaLnBrk="1" hangingPunct="1"/>
                <a:r>
                  <a:rPr lang="en-US" dirty="0" smtClean="0"/>
                  <a:t>Time until everyone decides:</a:t>
                </a:r>
              </a:p>
              <a:p>
                <a:pPr lvl="1" eaLnBrk="1" hangingPunct="1"/>
                <a:r>
                  <a:rPr lang="en-US" dirty="0" smtClean="0"/>
                  <a:t>Normal case 3</a:t>
                </a:r>
              </a:p>
              <a:p>
                <a:pPr lvl="1" eaLnBrk="1" hangingPunct="1"/>
                <a:r>
                  <a:rPr lang="en-US" dirty="0" smtClean="0"/>
                  <a:t>Worst case </a:t>
                </a:r>
                <a14:m>
                  <m:oMath xmlns:m="http://schemas.openxmlformats.org/officeDocument/2006/math">
                    <m:r>
                      <a:rPr lang="en-US" i="1" dirty="0" smtClean="0">
                        <a:latin typeface="Cambria Math"/>
                      </a:rPr>
                      <m:t>3</m:t>
                    </m:r>
                    <m:r>
                      <a:rPr lang="en-US" i="1" dirty="0" smtClean="0">
                        <a:latin typeface="Cambria Math"/>
                      </a:rPr>
                      <m:t>𝑛</m:t>
                    </m:r>
                  </m:oMath>
                </a14:m>
                <a:endParaRPr lang="en-US" dirty="0" smtClean="0"/>
              </a:p>
              <a:p>
                <a:pPr eaLnBrk="1" hangingPunct="1"/>
                <a:r>
                  <a:rPr lang="en-US" dirty="0" smtClean="0"/>
                  <a:t>Messages until everyone decides:</a:t>
                </a:r>
              </a:p>
              <a:p>
                <a:pPr lvl="1" eaLnBrk="1" hangingPunct="1"/>
                <a:r>
                  <a:rPr lang="en-US" dirty="0" smtClean="0"/>
                  <a:t>Normal case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𝑛</m:t>
                    </m:r>
                    <m:r>
                      <a:rPr lang="en-US" i="1" dirty="0" smtClean="0">
                        <a:latin typeface="Cambria Math"/>
                      </a:rPr>
                      <m:t>) </m:t>
                    </m:r>
                  </m:oMath>
                </a14:m>
                <a:endParaRPr lang="en-US" dirty="0" smtClean="0"/>
              </a:p>
              <a:p>
                <a:pPr lvl="2" eaLnBrk="1" hangingPunct="1"/>
                <a:r>
                  <a:rPr lang="en-US" dirty="0" smtClean="0"/>
                  <a:t>Technicality:  When can processes stop sending messages?</a:t>
                </a:r>
              </a:p>
              <a:p>
                <a:pPr lvl="1" eaLnBrk="1" hangingPunct="1"/>
                <a:r>
                  <a:rPr lang="en-US" dirty="0" smtClean="0"/>
                  <a:t>Worst case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𝑛</m:t>
                    </m:r>
                    <m:r>
                      <a:rPr lang="en-US" i="1" baseline="30000" dirty="0" smtClean="0">
                        <a:latin typeface="Cambria Math"/>
                      </a:rPr>
                      <m:t>2</m:t>
                    </m:r>
                    <m:r>
                      <a:rPr lang="en-US" i="1" dirty="0" smtClean="0">
                        <a:latin typeface="Cambria Math"/>
                      </a:rPr>
                      <m:t>)</m:t>
                    </m:r>
                  </m:oMath>
                </a14:m>
                <a:endParaRPr lang="en-US" dirty="0" smtClean="0"/>
              </a:p>
            </p:txBody>
          </p:sp>
        </mc:Choice>
        <mc:Fallback xmlns="">
          <p:sp>
            <p:nvSpPr>
              <p:cNvPr id="38915" name="Rectangle 3"/>
              <p:cNvSpPr>
                <a:spLocks noGrp="1" noRot="1" noChangeAspect="1" noMove="1" noResize="1" noEditPoints="1" noAdjustHandles="1" noChangeArrowheads="1" noChangeShapeType="1" noTextEdit="1"/>
              </p:cNvSpPr>
              <p:nvPr>
                <p:ph type="body" idx="1"/>
              </p:nvPr>
            </p:nvSpPr>
            <p:spPr>
              <a:blipFill rotWithShape="1">
                <a:blip r:embed="rId3"/>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40634393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4000" smtClean="0"/>
              <a:t>Practical issues for 3-phase commit</a:t>
            </a:r>
          </a:p>
        </p:txBody>
      </p:sp>
      <mc:AlternateContent xmlns:mc="http://schemas.openxmlformats.org/markup-compatibility/2006" xmlns:a14="http://schemas.microsoft.com/office/drawing/2010/main">
        <mc:Choice Requires="a14">
          <p:sp>
            <p:nvSpPr>
              <p:cNvPr id="52227" name="Rectangle 3"/>
              <p:cNvSpPr>
                <a:spLocks noGrp="1" noChangeArrowheads="1"/>
              </p:cNvSpPr>
              <p:nvPr>
                <p:ph type="body" idx="1"/>
              </p:nvPr>
            </p:nvSpPr>
            <p:spPr>
              <a:xfrm>
                <a:off x="457200" y="1371600"/>
                <a:ext cx="8229600" cy="5257800"/>
              </a:xfrm>
            </p:spPr>
            <p:txBody>
              <a:bodyPr/>
              <a:lstStyle/>
              <a:p>
                <a:pPr eaLnBrk="1" hangingPunct="1">
                  <a:lnSpc>
                    <a:spcPct val="80000"/>
                  </a:lnSpc>
                </a:pPr>
                <a:r>
                  <a:rPr lang="en-US" sz="2400" dirty="0" smtClean="0"/>
                  <a:t>Depends on strong assumptions, which may be hard to guarantee in practice:</a:t>
                </a:r>
              </a:p>
              <a:p>
                <a:pPr lvl="1" eaLnBrk="1" hangingPunct="1">
                  <a:lnSpc>
                    <a:spcPct val="80000"/>
                  </a:lnSpc>
                </a:pPr>
                <a:r>
                  <a:rPr lang="en-US" sz="2000" dirty="0" smtClean="0"/>
                  <a:t>Synchronous model:  </a:t>
                </a:r>
              </a:p>
              <a:p>
                <a:pPr lvl="2" eaLnBrk="1" hangingPunct="1">
                  <a:lnSpc>
                    <a:spcPct val="80000"/>
                  </a:lnSpc>
                </a:pPr>
                <a:r>
                  <a:rPr lang="en-US" sz="1800" dirty="0" smtClean="0"/>
                  <a:t>Could emulate with approximately-synchronized clocks, timeouts.</a:t>
                </a:r>
              </a:p>
              <a:p>
                <a:pPr lvl="1" eaLnBrk="1" hangingPunct="1">
                  <a:lnSpc>
                    <a:spcPct val="80000"/>
                  </a:lnSpc>
                </a:pPr>
                <a:r>
                  <a:rPr lang="en-US" sz="2000" dirty="0" smtClean="0"/>
                  <a:t>Reliable message delivery:  </a:t>
                </a:r>
              </a:p>
              <a:p>
                <a:pPr lvl="2" eaLnBrk="1" hangingPunct="1">
                  <a:lnSpc>
                    <a:spcPct val="80000"/>
                  </a:lnSpc>
                </a:pPr>
                <a:r>
                  <a:rPr lang="en-US" sz="1800" dirty="0" smtClean="0"/>
                  <a:t>Could emulate with </a:t>
                </a:r>
                <a:r>
                  <a:rPr lang="en-US" sz="1800" dirty="0" err="1" smtClean="0"/>
                  <a:t>acks</a:t>
                </a:r>
                <a:r>
                  <a:rPr lang="en-US" sz="1800" dirty="0" smtClean="0"/>
                  <a:t> and retransmissions.</a:t>
                </a:r>
              </a:p>
              <a:p>
                <a:pPr lvl="2" eaLnBrk="1" hangingPunct="1">
                  <a:lnSpc>
                    <a:spcPct val="80000"/>
                  </a:lnSpc>
                </a:pPr>
                <a:r>
                  <a:rPr lang="en-US" sz="1800" dirty="0" smtClean="0"/>
                  <a:t>But if retransmissions add too much delay, then we can’t emulate the synchronous model accurately.</a:t>
                </a:r>
              </a:p>
              <a:p>
                <a:pPr lvl="2" eaLnBrk="1" hangingPunct="1">
                  <a:lnSpc>
                    <a:spcPct val="80000"/>
                  </a:lnSpc>
                </a:pPr>
                <a:r>
                  <a:rPr lang="en-US" sz="1800" dirty="0" smtClean="0"/>
                  <a:t>Leads to unbounded delays, asynchronous model.</a:t>
                </a:r>
              </a:p>
              <a:p>
                <a:pPr lvl="1" eaLnBrk="1" hangingPunct="1">
                  <a:lnSpc>
                    <a:spcPct val="80000"/>
                  </a:lnSpc>
                </a:pPr>
                <a:r>
                  <a:rPr lang="en-US" sz="2000" dirty="0" smtClean="0"/>
                  <a:t>Accurate diagnosis of process failures:</a:t>
                </a:r>
              </a:p>
              <a:p>
                <a:pPr lvl="2" eaLnBrk="1" hangingPunct="1">
                  <a:lnSpc>
                    <a:spcPct val="80000"/>
                  </a:lnSpc>
                </a:pPr>
                <a:r>
                  <a:rPr lang="en-US" sz="1800" dirty="0" smtClean="0"/>
                  <a:t>Get this “for free” in the synchronous model.</a:t>
                </a:r>
              </a:p>
              <a:p>
                <a:pPr lvl="2" eaLnBrk="1" hangingPunct="1">
                  <a:lnSpc>
                    <a:spcPct val="80000"/>
                  </a:lnSpc>
                </a:pPr>
                <a:r>
                  <a:rPr lang="en-US" sz="1800" dirty="0" smtClean="0"/>
                  <a:t>E.g., 3-phase commit algorithm lets process that doesn’t hear from another process </a:t>
                </a:r>
                <a14:m>
                  <m:oMath xmlns:m="http://schemas.openxmlformats.org/officeDocument/2006/math">
                    <m:r>
                      <a:rPr lang="en-US" sz="1800" i="1" dirty="0" smtClean="0">
                        <a:latin typeface="Cambria Math"/>
                      </a:rPr>
                      <m:t>𝑖</m:t>
                    </m:r>
                  </m:oMath>
                </a14:m>
                <a:r>
                  <a:rPr lang="en-US" sz="1800" dirty="0" smtClean="0"/>
                  <a:t> at a round conclude that </a:t>
                </a:r>
                <a14:m>
                  <m:oMath xmlns:m="http://schemas.openxmlformats.org/officeDocument/2006/math">
                    <m:r>
                      <a:rPr lang="en-US" sz="1800" i="1" dirty="0" smtClean="0">
                        <a:latin typeface="Cambria Math"/>
                      </a:rPr>
                      <m:t>𝑖</m:t>
                    </m:r>
                    <m:r>
                      <a:rPr lang="en-US" sz="1800" i="1" dirty="0" smtClean="0">
                        <a:latin typeface="Cambria Math"/>
                      </a:rPr>
                      <m:t> </m:t>
                    </m:r>
                  </m:oMath>
                </a14:m>
                <a:r>
                  <a:rPr lang="en-US" sz="1800" dirty="0" smtClean="0"/>
                  <a:t>must have failed.</a:t>
                </a:r>
              </a:p>
              <a:p>
                <a:pPr lvl="2" eaLnBrk="1" hangingPunct="1">
                  <a:lnSpc>
                    <a:spcPct val="80000"/>
                  </a:lnSpc>
                </a:pPr>
                <a:r>
                  <a:rPr lang="en-US" sz="1800" dirty="0" smtClean="0"/>
                  <a:t>Very hard to guarantee in practice:  In Internet, or even a LAN, how to reliably distinguish failure of a process from lost communication?</a:t>
                </a:r>
              </a:p>
              <a:p>
                <a:pPr eaLnBrk="1" hangingPunct="1">
                  <a:lnSpc>
                    <a:spcPct val="80000"/>
                  </a:lnSpc>
                </a:pPr>
                <a:r>
                  <a:rPr lang="en-US" sz="2400" dirty="0" smtClean="0"/>
                  <a:t>Other consensus algorithms can be used for commit, including some that don’t depend on such strong timing and reliability assumptions.</a:t>
                </a:r>
              </a:p>
            </p:txBody>
          </p:sp>
        </mc:Choice>
        <mc:Fallback xmlns="">
          <p:sp>
            <p:nvSpPr>
              <p:cNvPr id="52227" name="Rectangle 3"/>
              <p:cNvSpPr>
                <a:spLocks noGrp="1" noRot="1" noChangeAspect="1" noMove="1" noResize="1" noEditPoints="1" noAdjustHandles="1" noChangeArrowheads="1" noChangeShapeType="1" noTextEdit="1"/>
              </p:cNvSpPr>
              <p:nvPr>
                <p:ph type="body" idx="1"/>
              </p:nvPr>
            </p:nvSpPr>
            <p:spPr>
              <a:xfrm>
                <a:off x="457200" y="1371600"/>
                <a:ext cx="8229600" cy="5257800"/>
              </a:xfrm>
              <a:blipFill rotWithShape="1">
                <a:blip r:embed="rId2"/>
                <a:stretch>
                  <a:fillRect l="-963" t="-2202" r="-1852" b="-116"/>
                </a:stretch>
              </a:blipFill>
            </p:spPr>
            <p:txBody>
              <a:bodyPr/>
              <a:lstStyle/>
              <a:p>
                <a:r>
                  <a:rPr lang="en-US">
                    <a:noFill/>
                  </a:rPr>
                  <a:t> </a:t>
                </a:r>
              </a:p>
            </p:txBody>
          </p:sp>
        </mc:Fallback>
      </mc:AlternateContent>
    </p:spTree>
    <p:extLst>
      <p:ext uri="{BB962C8B-B14F-4D97-AF65-F5344CB8AC3E}">
        <p14:creationId xmlns:p14="http://schemas.microsoft.com/office/powerpoint/2010/main" val="270839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22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22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22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22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227">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22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0"/>
            <a:ext cx="8229600" cy="1143000"/>
          </a:xfrm>
        </p:spPr>
        <p:txBody>
          <a:bodyPr>
            <a:normAutofit fontScale="90000"/>
          </a:bodyPr>
          <a:lstStyle/>
          <a:p>
            <a:pPr eaLnBrk="1" hangingPunct="1"/>
            <a:r>
              <a:rPr lang="en-US" dirty="0" err="1" smtClean="0"/>
              <a:t>Paxos</a:t>
            </a:r>
            <a:r>
              <a:rPr lang="en-US" dirty="0" smtClean="0"/>
              <a:t> consensus algorithm </a:t>
            </a:r>
            <a:r>
              <a:rPr lang="en-US" dirty="0" smtClean="0">
                <a:solidFill>
                  <a:schemeClr val="accent3">
                    <a:lumMod val="50000"/>
                  </a:schemeClr>
                </a:solidFill>
              </a:rPr>
              <a:t>[</a:t>
            </a:r>
            <a:r>
              <a:rPr lang="en-US" dirty="0" err="1" smtClean="0">
                <a:solidFill>
                  <a:schemeClr val="accent3">
                    <a:lumMod val="50000"/>
                  </a:schemeClr>
                </a:solidFill>
              </a:rPr>
              <a:t>Lamport</a:t>
            </a:r>
            <a:r>
              <a:rPr lang="en-US" dirty="0" smtClean="0">
                <a:solidFill>
                  <a:schemeClr val="accent3">
                    <a:lumMod val="50000"/>
                  </a:schemeClr>
                </a:solidFill>
              </a:rPr>
              <a:t>]</a:t>
            </a:r>
          </a:p>
        </p:txBody>
      </p:sp>
      <p:sp>
        <p:nvSpPr>
          <p:cNvPr id="40963" name="Rectangle 3"/>
          <p:cNvSpPr>
            <a:spLocks noGrp="1" noChangeArrowheads="1"/>
          </p:cNvSpPr>
          <p:nvPr>
            <p:ph type="body" idx="1"/>
          </p:nvPr>
        </p:nvSpPr>
        <p:spPr>
          <a:xfrm>
            <a:off x="304800" y="1219200"/>
            <a:ext cx="8610600" cy="5410200"/>
          </a:xfrm>
        </p:spPr>
        <p:txBody>
          <a:bodyPr/>
          <a:lstStyle/>
          <a:p>
            <a:pPr eaLnBrk="1" hangingPunct="1">
              <a:lnSpc>
                <a:spcPct val="80000"/>
              </a:lnSpc>
            </a:pPr>
            <a:r>
              <a:rPr lang="en-US" sz="2400" dirty="0" smtClean="0"/>
              <a:t>A more robust consensus algorithm, can be used for commit.</a:t>
            </a:r>
          </a:p>
          <a:p>
            <a:pPr eaLnBrk="1" hangingPunct="1">
              <a:lnSpc>
                <a:spcPct val="80000"/>
              </a:lnSpc>
            </a:pPr>
            <a:r>
              <a:rPr lang="en-US" sz="2400" dirty="0" smtClean="0"/>
              <a:t>Tolerates process stopping and recovery, message losses and delays,…</a:t>
            </a:r>
          </a:p>
          <a:p>
            <a:pPr eaLnBrk="1" hangingPunct="1">
              <a:lnSpc>
                <a:spcPct val="80000"/>
              </a:lnSpc>
            </a:pPr>
            <a:r>
              <a:rPr lang="en-US" sz="2400" dirty="0" smtClean="0"/>
              <a:t>Runs in partially synchronous model.</a:t>
            </a:r>
          </a:p>
          <a:p>
            <a:pPr eaLnBrk="1" hangingPunct="1">
              <a:lnSpc>
                <a:spcPct val="80000"/>
              </a:lnSpc>
            </a:pPr>
            <a:r>
              <a:rPr lang="en-US" sz="2400" dirty="0" smtClean="0"/>
              <a:t>Similar to algorithm by </a:t>
            </a:r>
            <a:r>
              <a:rPr lang="en-US" sz="2400" dirty="0" smtClean="0">
                <a:solidFill>
                  <a:srgbClr val="006600"/>
                </a:solidFill>
              </a:rPr>
              <a:t>[</a:t>
            </a:r>
            <a:r>
              <a:rPr lang="en-US" sz="2400" dirty="0" err="1" smtClean="0">
                <a:solidFill>
                  <a:srgbClr val="006600"/>
                </a:solidFill>
              </a:rPr>
              <a:t>Dwork</a:t>
            </a:r>
            <a:r>
              <a:rPr lang="en-US" sz="2400" dirty="0" smtClean="0">
                <a:solidFill>
                  <a:srgbClr val="006600"/>
                </a:solidFill>
              </a:rPr>
              <a:t>, Lynch, </a:t>
            </a:r>
            <a:r>
              <a:rPr lang="en-US" sz="2400" dirty="0" err="1" smtClean="0">
                <a:solidFill>
                  <a:srgbClr val="006600"/>
                </a:solidFill>
              </a:rPr>
              <a:t>Stockmeyer</a:t>
            </a:r>
            <a:r>
              <a:rPr lang="en-US" sz="2400" dirty="0" smtClean="0">
                <a:solidFill>
                  <a:srgbClr val="006600"/>
                </a:solidFill>
              </a:rPr>
              <a:t>].</a:t>
            </a:r>
          </a:p>
          <a:p>
            <a:pPr eaLnBrk="1" hangingPunct="1">
              <a:lnSpc>
                <a:spcPct val="80000"/>
              </a:lnSpc>
            </a:pPr>
            <a:r>
              <a:rPr lang="en-US" sz="2400" dirty="0" smtClean="0"/>
              <a:t>Algorithm idea:</a:t>
            </a:r>
          </a:p>
          <a:p>
            <a:pPr lvl="1" eaLnBrk="1" hangingPunct="1">
              <a:lnSpc>
                <a:spcPct val="80000"/>
              </a:lnSpc>
            </a:pPr>
            <a:r>
              <a:rPr lang="en-US" sz="2000" dirty="0" smtClean="0"/>
              <a:t>Processes use an unreliable leader election </a:t>
            </a:r>
            <a:r>
              <a:rPr lang="en-US" sz="2000" dirty="0" err="1" smtClean="0"/>
              <a:t>subalgorithm</a:t>
            </a:r>
            <a:r>
              <a:rPr lang="en-US" sz="2000" dirty="0" smtClean="0"/>
              <a:t> to choose a coordinator, who tries to achieve consensus.</a:t>
            </a:r>
          </a:p>
          <a:p>
            <a:pPr lvl="1" eaLnBrk="1" hangingPunct="1">
              <a:lnSpc>
                <a:spcPct val="80000"/>
              </a:lnSpc>
            </a:pPr>
            <a:r>
              <a:rPr lang="en-US" sz="2000" dirty="0" smtClean="0"/>
              <a:t>Coordinator decides based on active support from a majority of the processes.</a:t>
            </a:r>
          </a:p>
          <a:p>
            <a:pPr lvl="1" eaLnBrk="1" hangingPunct="1">
              <a:lnSpc>
                <a:spcPct val="80000"/>
              </a:lnSpc>
            </a:pPr>
            <a:r>
              <a:rPr lang="en-US" sz="2000" dirty="0" smtClean="0"/>
              <a:t>Does not assume anything based on </a:t>
            </a:r>
            <a:r>
              <a:rPr lang="en-US" sz="2000" dirty="0" smtClean="0">
                <a:solidFill>
                  <a:schemeClr val="accent2">
                    <a:lumMod val="75000"/>
                  </a:schemeClr>
                </a:solidFill>
              </a:rPr>
              <a:t>not </a:t>
            </a:r>
            <a:r>
              <a:rPr lang="en-US" sz="2000" dirty="0" smtClean="0"/>
              <a:t>receiving a message.</a:t>
            </a:r>
          </a:p>
          <a:p>
            <a:pPr lvl="1" eaLnBrk="1" hangingPunct="1">
              <a:lnSpc>
                <a:spcPct val="80000"/>
              </a:lnSpc>
            </a:pPr>
            <a:r>
              <a:rPr lang="en-US" sz="2000" dirty="0" smtClean="0"/>
              <a:t>Subtleties arise when multiple coordinators are active---must ensure consistency.</a:t>
            </a:r>
          </a:p>
          <a:p>
            <a:pPr eaLnBrk="1" hangingPunct="1">
              <a:lnSpc>
                <a:spcPct val="80000"/>
              </a:lnSpc>
            </a:pPr>
            <a:r>
              <a:rPr lang="en-US" sz="2400" dirty="0" smtClean="0"/>
              <a:t>Practical difficulties with fault-tolerance in the synchronous model motivate moving on to study the asynchronous model (start this next time).</a:t>
            </a:r>
          </a:p>
        </p:txBody>
      </p:sp>
    </p:spTree>
    <p:extLst>
      <p:ext uri="{BB962C8B-B14F-4D97-AF65-F5344CB8AC3E}">
        <p14:creationId xmlns:p14="http://schemas.microsoft.com/office/powerpoint/2010/main" val="29197589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Lower Bound for Commit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1"/>
                <a:ext cx="8229600" cy="3124200"/>
              </a:xfrm>
            </p:spPr>
            <p:txBody>
              <a:bodyPr>
                <a:normAutofit fontScale="77500" lnSpcReduction="20000"/>
              </a:bodyPr>
              <a:lstStyle/>
              <a:p>
                <a:r>
                  <a:rPr lang="en-US" sz="3100" dirty="0" smtClean="0"/>
                  <a:t>How many messages are needed to solve the commit problem?</a:t>
                </a:r>
              </a:p>
              <a:p>
                <a:r>
                  <a:rPr lang="en-US" sz="3100" dirty="0" smtClean="0">
                    <a:solidFill>
                      <a:srgbClr val="990033"/>
                    </a:solidFill>
                  </a:rPr>
                  <a:t>Theorem </a:t>
                </a:r>
                <a:r>
                  <a:rPr lang="en-US" sz="3100" dirty="0" smtClean="0">
                    <a:solidFill>
                      <a:srgbClr val="008000"/>
                    </a:solidFill>
                  </a:rPr>
                  <a:t>[</a:t>
                </a:r>
                <a:r>
                  <a:rPr lang="en-US" sz="3100" dirty="0" err="1" smtClean="0">
                    <a:solidFill>
                      <a:srgbClr val="008000"/>
                    </a:solidFill>
                  </a:rPr>
                  <a:t>Dwork</a:t>
                </a:r>
                <a:r>
                  <a:rPr lang="en-US" sz="3100" dirty="0" smtClean="0">
                    <a:solidFill>
                      <a:srgbClr val="008000"/>
                    </a:solidFill>
                  </a:rPr>
                  <a:t>, Skeen]:  </a:t>
                </a:r>
                <a:r>
                  <a:rPr lang="en-US" sz="3100" dirty="0" smtClean="0"/>
                  <a:t>Any algorithm that solves the commit problem, even with weak termination, uses at least </a:t>
                </a:r>
                <a14:m>
                  <m:oMath xmlns:m="http://schemas.openxmlformats.org/officeDocument/2006/math">
                    <m:r>
                      <a:rPr lang="en-US" sz="3100" i="1" dirty="0" smtClean="0">
                        <a:latin typeface="Cambria Math"/>
                      </a:rPr>
                      <m:t>2</m:t>
                    </m:r>
                    <m:r>
                      <a:rPr lang="en-US" sz="3100" i="1" dirty="0" smtClean="0">
                        <a:latin typeface="Cambria Math"/>
                      </a:rPr>
                      <m:t>𝑛</m:t>
                    </m:r>
                    <m:r>
                      <a:rPr lang="en-US" sz="3100" i="1" dirty="0" smtClean="0">
                        <a:latin typeface="Cambria Math"/>
                      </a:rPr>
                      <m:t>−2 </m:t>
                    </m:r>
                  </m:oMath>
                </a14:m>
                <a:r>
                  <a:rPr lang="en-US" sz="3100" dirty="0" smtClean="0"/>
                  <a:t>messages in the failure-free execution </a:t>
                </a:r>
                <a14:m>
                  <m:oMath xmlns:m="http://schemas.openxmlformats.org/officeDocument/2006/math">
                    <m:r>
                      <a:rPr lang="en-US" sz="3100" b="0" i="1" dirty="0" smtClean="0">
                        <a:latin typeface="Cambria Math"/>
                      </a:rPr>
                      <m:t>𝛼</m:t>
                    </m:r>
                    <m:r>
                      <a:rPr lang="en-US" sz="3100" b="0" i="1" smtClean="0">
                        <a:latin typeface="Cambria Math"/>
                      </a:rPr>
                      <m:t> </m:t>
                    </m:r>
                  </m:oMath>
                </a14:m>
                <a:r>
                  <a:rPr lang="en-US" sz="3100" dirty="0" smtClean="0"/>
                  <a:t>in which all inputs are </a:t>
                </a:r>
                <a14:m>
                  <m:oMath xmlns:m="http://schemas.openxmlformats.org/officeDocument/2006/math">
                    <m:r>
                      <a:rPr lang="en-US" sz="3100" i="1" dirty="0" smtClean="0">
                        <a:latin typeface="Cambria Math"/>
                      </a:rPr>
                      <m:t>1</m:t>
                    </m:r>
                  </m:oMath>
                </a14:m>
                <a:r>
                  <a:rPr lang="en-US" sz="3100" dirty="0" smtClean="0"/>
                  <a:t>.</a:t>
                </a:r>
              </a:p>
              <a:p>
                <a:r>
                  <a:rPr lang="en-US" sz="3100" dirty="0" smtClean="0">
                    <a:solidFill>
                      <a:srgbClr val="990033"/>
                    </a:solidFill>
                  </a:rPr>
                  <a:t>Note:  </a:t>
                </a:r>
                <a:r>
                  <a:rPr lang="en-US" sz="3100" dirty="0" smtClean="0"/>
                  <a:t>That’s what </a:t>
                </a:r>
                <a14:m>
                  <m:oMath xmlns:m="http://schemas.openxmlformats.org/officeDocument/2006/math">
                    <m:r>
                      <a:rPr lang="en-US" sz="3100" i="1" dirty="0" smtClean="0">
                        <a:latin typeface="Cambria Math"/>
                      </a:rPr>
                      <m:t>2</m:t>
                    </m:r>
                  </m:oMath>
                </a14:m>
                <a:r>
                  <a:rPr lang="en-US" sz="3100" dirty="0" smtClean="0"/>
                  <a:t>-phase commit uses, so </a:t>
                </a:r>
                <a14:m>
                  <m:oMath xmlns:m="http://schemas.openxmlformats.org/officeDocument/2006/math">
                    <m:r>
                      <a:rPr lang="en-US" sz="3100" i="1" dirty="0" smtClean="0">
                        <a:latin typeface="Cambria Math"/>
                      </a:rPr>
                      <m:t>2</m:t>
                    </m:r>
                  </m:oMath>
                </a14:m>
                <a:r>
                  <a:rPr lang="en-US" sz="3100" dirty="0" smtClean="0"/>
                  <a:t>-phase commit is “optimal”.</a:t>
                </a:r>
              </a:p>
              <a:p>
                <a:r>
                  <a:rPr lang="en-US" sz="3100" dirty="0" smtClean="0"/>
                  <a:t>Proof considers the communication pattern for </a:t>
                </a:r>
                <a14:m>
                  <m:oMath xmlns:m="http://schemas.openxmlformats.org/officeDocument/2006/math">
                    <m:r>
                      <a:rPr lang="en-US" sz="3100" b="0" i="1" smtClean="0">
                        <a:latin typeface="Cambria Math"/>
                      </a:rPr>
                      <m:t>𝛼</m:t>
                    </m:r>
                  </m:oMath>
                </a14:m>
                <a:r>
                  <a:rPr lang="en-US" sz="3100" dirty="0" smtClean="0"/>
                  <a:t>:</a:t>
                </a:r>
              </a:p>
              <a:p>
                <a:endParaRPr lang="en-US" dirty="0"/>
              </a:p>
              <a:p>
                <a:endParaRPr lang="en-US" dirty="0" smtClean="0"/>
              </a:p>
              <a:p>
                <a:endParaRPr lang="en-US" dirty="0" smtClean="0"/>
              </a:p>
              <a:p>
                <a:endParaRPr lang="en-US" dirty="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1"/>
                <a:ext cx="8229600" cy="3124200"/>
              </a:xfrm>
              <a:blipFill rotWithShape="1">
                <a:blip r:embed="rId3"/>
                <a:stretch>
                  <a:fillRect l="-963" t="-3704"/>
                </a:stretch>
              </a:blipFill>
            </p:spPr>
            <p:txBody>
              <a:bodyPr/>
              <a:lstStyle/>
              <a:p>
                <a:r>
                  <a:rPr lang="en-US">
                    <a:noFill/>
                  </a:rPr>
                  <a:t> </a:t>
                </a:r>
              </a:p>
            </p:txBody>
          </p:sp>
        </mc:Fallback>
      </mc:AlternateContent>
      <p:grpSp>
        <p:nvGrpSpPr>
          <p:cNvPr id="23" name="Group 22"/>
          <p:cNvGrpSpPr/>
          <p:nvPr/>
        </p:nvGrpSpPr>
        <p:grpSpPr>
          <a:xfrm>
            <a:off x="4883331" y="4576402"/>
            <a:ext cx="3242855" cy="2024073"/>
            <a:chOff x="1786345" y="4732545"/>
            <a:chExt cx="3242855" cy="2024073"/>
          </a:xfrm>
        </p:grpSpPr>
        <p:grpSp>
          <p:nvGrpSpPr>
            <p:cNvPr id="4" name="Group 48"/>
            <p:cNvGrpSpPr>
              <a:grpSpLocks/>
            </p:cNvGrpSpPr>
            <p:nvPr/>
          </p:nvGrpSpPr>
          <p:grpSpPr bwMode="auto">
            <a:xfrm>
              <a:off x="2743200" y="4953000"/>
              <a:ext cx="2286000" cy="1371600"/>
              <a:chOff x="3600" y="2592"/>
              <a:chExt cx="1440" cy="864"/>
            </a:xfrm>
          </p:grpSpPr>
          <p:sp>
            <p:nvSpPr>
              <p:cNvPr id="5" name="Line 15"/>
              <p:cNvSpPr>
                <a:spLocks noChangeShapeType="1"/>
              </p:cNvSpPr>
              <p:nvPr/>
            </p:nvSpPr>
            <p:spPr bwMode="auto">
              <a:xfrm>
                <a:off x="360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18"/>
              <p:cNvSpPr>
                <a:spLocks noChangeShapeType="1"/>
              </p:cNvSpPr>
              <p:nvPr/>
            </p:nvSpPr>
            <p:spPr bwMode="auto">
              <a:xfrm flipH="1">
                <a:off x="360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23"/>
              <p:cNvSpPr>
                <a:spLocks noChangeShapeType="1"/>
              </p:cNvSpPr>
              <p:nvPr/>
            </p:nvSpPr>
            <p:spPr bwMode="auto">
              <a:xfrm flipV="1">
                <a:off x="3600" y="2592"/>
                <a:ext cx="72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24"/>
              <p:cNvSpPr>
                <a:spLocks noChangeShapeType="1"/>
              </p:cNvSpPr>
              <p:nvPr/>
            </p:nvSpPr>
            <p:spPr bwMode="auto">
              <a:xfrm flipV="1">
                <a:off x="3600" y="2592"/>
                <a:ext cx="720" cy="8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37"/>
              <p:cNvSpPr>
                <a:spLocks noChangeShapeType="1"/>
              </p:cNvSpPr>
              <p:nvPr/>
            </p:nvSpPr>
            <p:spPr bwMode="auto">
              <a:xfrm>
                <a:off x="432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38"/>
              <p:cNvSpPr>
                <a:spLocks noChangeShapeType="1"/>
              </p:cNvSpPr>
              <p:nvPr/>
            </p:nvSpPr>
            <p:spPr bwMode="auto">
              <a:xfrm>
                <a:off x="504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39"/>
              <p:cNvSpPr>
                <a:spLocks noChangeShapeType="1"/>
              </p:cNvSpPr>
              <p:nvPr/>
            </p:nvSpPr>
            <p:spPr bwMode="auto">
              <a:xfrm>
                <a:off x="432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43"/>
              <p:cNvSpPr>
                <a:spLocks noChangeShapeType="1"/>
              </p:cNvSpPr>
              <p:nvPr/>
            </p:nvSpPr>
            <p:spPr bwMode="auto">
              <a:xfrm>
                <a:off x="4320" y="2592"/>
                <a:ext cx="72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44"/>
              <p:cNvSpPr>
                <a:spLocks noChangeShapeType="1"/>
              </p:cNvSpPr>
              <p:nvPr/>
            </p:nvSpPr>
            <p:spPr bwMode="auto">
              <a:xfrm>
                <a:off x="4320" y="2592"/>
                <a:ext cx="720" cy="8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14" name="Text Box 49"/>
                <p:cNvSpPr txBox="1">
                  <a:spLocks noChangeArrowheads="1"/>
                </p:cNvSpPr>
                <p:nvPr/>
              </p:nvSpPr>
              <p:spPr bwMode="auto">
                <a:xfrm>
                  <a:off x="1786345" y="4732545"/>
                  <a:ext cx="1295400"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1</m:t>
                            </m:r>
                          </m:sub>
                        </m:sSub>
                      </m:oMath>
                    </m:oMathPara>
                  </a14:m>
                  <a:endParaRPr lang="en-US" b="0" dirty="0" smtClean="0"/>
                </a:p>
                <a:p>
                  <a:pPr eaLnBrk="1" hangingPunct="1"/>
                  <a:endParaRPr lang="en-US" b="0" dirty="0" smtClean="0"/>
                </a:p>
                <a:p>
                  <a:pPr eaLnBrk="1" hangingPunct="1"/>
                  <a:endParaRPr lang="en-US" dirty="0"/>
                </a:p>
              </p:txBody>
            </p:sp>
          </mc:Choice>
          <mc:Fallback xmlns="">
            <p:sp>
              <p:nvSpPr>
                <p:cNvPr id="14" name="Text Box 49"/>
                <p:cNvSpPr txBox="1">
                  <a:spLocks noRot="1" noChangeAspect="1" noMove="1" noResize="1" noEditPoints="1" noAdjustHandles="1" noChangeArrowheads="1" noChangeShapeType="1" noTextEdit="1"/>
                </p:cNvSpPr>
                <p:nvPr/>
              </p:nvSpPr>
              <p:spPr bwMode="auto">
                <a:xfrm>
                  <a:off x="1786345" y="4732545"/>
                  <a:ext cx="1295400" cy="923330"/>
                </a:xfrm>
                <a:prstGeom prst="rect">
                  <a:avLst/>
                </a:prstGeom>
                <a:blipFill rotWithShape="1">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 Box 50"/>
                <p:cNvSpPr txBox="1">
                  <a:spLocks noChangeArrowheads="1"/>
                </p:cNvSpPr>
                <p:nvPr/>
              </p:nvSpPr>
              <p:spPr bwMode="auto">
                <a:xfrm>
                  <a:off x="2084614" y="5181600"/>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2</m:t>
                            </m:r>
                          </m:sub>
                        </m:sSub>
                      </m:oMath>
                    </m:oMathPara>
                  </a14:m>
                  <a:endParaRPr lang="en-US" b="0" dirty="0" smtClean="0"/>
                </a:p>
                <a:p>
                  <a:pPr eaLnBrk="1" hangingPunct="1"/>
                  <a:endParaRPr lang="en-US" dirty="0"/>
                </a:p>
              </p:txBody>
            </p:sp>
          </mc:Choice>
          <mc:Fallback xmlns="">
            <p:sp>
              <p:nvSpPr>
                <p:cNvPr id="15" name="Text Box 50"/>
                <p:cNvSpPr txBox="1">
                  <a:spLocks noRot="1" noChangeAspect="1" noMove="1" noResize="1" noEditPoints="1" noAdjustHandles="1" noChangeArrowheads="1" noChangeShapeType="1" noTextEdit="1"/>
                </p:cNvSpPr>
                <p:nvPr/>
              </p:nvSpPr>
              <p:spPr bwMode="auto">
                <a:xfrm>
                  <a:off x="2084614" y="5181600"/>
                  <a:ext cx="666360" cy="646331"/>
                </a:xfrm>
                <a:prstGeom prst="rect">
                  <a:avLst/>
                </a:prstGeom>
                <a:blipFill rotWithShape="1">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 Box 51"/>
                <p:cNvSpPr txBox="1">
                  <a:spLocks noChangeArrowheads="1"/>
                </p:cNvSpPr>
                <p:nvPr/>
              </p:nvSpPr>
              <p:spPr bwMode="auto">
                <a:xfrm>
                  <a:off x="2084614" y="5653087"/>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3</m:t>
                            </m:r>
                          </m:sub>
                        </m:sSub>
                      </m:oMath>
                    </m:oMathPara>
                  </a14:m>
                  <a:endParaRPr lang="en-US" b="0" dirty="0" smtClean="0"/>
                </a:p>
                <a:p>
                  <a:pPr eaLnBrk="1" hangingPunct="1"/>
                  <a:endParaRPr lang="en-US" dirty="0"/>
                </a:p>
              </p:txBody>
            </p:sp>
          </mc:Choice>
          <mc:Fallback xmlns="">
            <p:sp>
              <p:nvSpPr>
                <p:cNvPr id="16" name="Text Box 51"/>
                <p:cNvSpPr txBox="1">
                  <a:spLocks noRot="1" noChangeAspect="1" noMove="1" noResize="1" noEditPoints="1" noAdjustHandles="1" noChangeArrowheads="1" noChangeShapeType="1" noTextEdit="1"/>
                </p:cNvSpPr>
                <p:nvPr/>
              </p:nvSpPr>
              <p:spPr bwMode="auto">
                <a:xfrm>
                  <a:off x="2084614" y="5653087"/>
                  <a:ext cx="666360" cy="646331"/>
                </a:xfrm>
                <a:prstGeom prst="rect">
                  <a:avLst/>
                </a:prstGeom>
                <a:blipFill rotWithShape="1">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 Box 52"/>
                <p:cNvSpPr txBox="1">
                  <a:spLocks noChangeArrowheads="1"/>
                </p:cNvSpPr>
                <p:nvPr/>
              </p:nvSpPr>
              <p:spPr bwMode="auto">
                <a:xfrm>
                  <a:off x="2160814" y="6110287"/>
                  <a:ext cx="58842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4</m:t>
                            </m:r>
                          </m:sub>
                        </m:sSub>
                      </m:oMath>
                    </m:oMathPara>
                  </a14:m>
                  <a:endParaRPr lang="en-US" b="0" dirty="0" smtClean="0"/>
                </a:p>
                <a:p>
                  <a:pPr eaLnBrk="1" hangingPunct="1"/>
                  <a:endParaRPr lang="en-US" dirty="0"/>
                </a:p>
              </p:txBody>
            </p:sp>
          </mc:Choice>
          <mc:Fallback xmlns="">
            <p:sp>
              <p:nvSpPr>
                <p:cNvPr id="17" name="Text Box 52"/>
                <p:cNvSpPr txBox="1">
                  <a:spLocks noRot="1" noChangeAspect="1" noMove="1" noResize="1" noEditPoints="1" noAdjustHandles="1" noChangeArrowheads="1" noChangeShapeType="1" noTextEdit="1"/>
                </p:cNvSpPr>
                <p:nvPr/>
              </p:nvSpPr>
              <p:spPr bwMode="auto">
                <a:xfrm>
                  <a:off x="2160814" y="6110287"/>
                  <a:ext cx="588429" cy="646331"/>
                </a:xfrm>
                <a:prstGeom prst="rect">
                  <a:avLst/>
                </a:prstGeom>
                <a:blipFill rotWithShape="1">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19" name="Straight Connector 18"/>
            <p:cNvCxnSpPr>
              <a:stCxn id="5" idx="0"/>
            </p:cNvCxnSpPr>
            <p:nvPr/>
          </p:nvCxnSpPr>
          <p:spPr>
            <a:xfrm>
              <a:off x="2743200" y="49530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743200" y="5406571"/>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743200" y="58674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743200" y="6306457"/>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7552205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Information flow in a communication pattern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3618916"/>
                <a:ext cx="8229600" cy="2934284"/>
              </a:xfrm>
            </p:spPr>
            <p:txBody>
              <a:bodyPr>
                <a:normAutofit fontScale="92500" lnSpcReduction="10000"/>
              </a:bodyPr>
              <a:lstStyle/>
              <a:p>
                <a14:m>
                  <m:oMath xmlns:m="http://schemas.openxmlformats.org/officeDocument/2006/math">
                    <m:r>
                      <a:rPr lang="en-US" sz="2400" i="1" dirty="0" smtClean="0">
                        <a:latin typeface="Cambria Math"/>
                      </a:rPr>
                      <m:t>𝑖</m:t>
                    </m:r>
                  </m:oMath>
                </a14:m>
                <a:r>
                  <a:rPr lang="en-US" sz="2400" dirty="0" smtClean="0"/>
                  <a:t> </a:t>
                </a:r>
                <a:r>
                  <a:rPr lang="en-US" sz="2400" dirty="0" smtClean="0">
                    <a:solidFill>
                      <a:srgbClr val="990033"/>
                    </a:solidFill>
                  </a:rPr>
                  <a:t>affects</a:t>
                </a:r>
                <a:r>
                  <a:rPr lang="en-US" sz="2400" dirty="0" smtClean="0"/>
                  <a:t> </a:t>
                </a:r>
                <a14:m>
                  <m:oMath xmlns:m="http://schemas.openxmlformats.org/officeDocument/2006/math">
                    <m:r>
                      <a:rPr lang="en-US" sz="2400" i="1" dirty="0" smtClean="0">
                        <a:latin typeface="Cambria Math"/>
                      </a:rPr>
                      <m:t>𝑗</m:t>
                    </m:r>
                  </m:oMath>
                </a14:m>
                <a:r>
                  <a:rPr lang="en-US" sz="2400" dirty="0" smtClean="0"/>
                  <a:t> in a pattern if there is a path in the pattern from </a:t>
                </a:r>
                <a14:m>
                  <m:oMath xmlns:m="http://schemas.openxmlformats.org/officeDocument/2006/math">
                    <m:r>
                      <a:rPr lang="en-US" sz="2400" i="1" dirty="0" smtClean="0">
                        <a:latin typeface="Cambria Math"/>
                      </a:rPr>
                      <m:t>𝑖</m:t>
                    </m:r>
                  </m:oMath>
                </a14:m>
                <a:r>
                  <a:rPr lang="en-US" sz="2400" dirty="0" smtClean="0"/>
                  <a:t> at time </a:t>
                </a:r>
                <a14:m>
                  <m:oMath xmlns:m="http://schemas.openxmlformats.org/officeDocument/2006/math">
                    <m:r>
                      <a:rPr lang="en-US" sz="2400" i="1" dirty="0" smtClean="0">
                        <a:latin typeface="Cambria Math"/>
                      </a:rPr>
                      <m:t>0</m:t>
                    </m:r>
                  </m:oMath>
                </a14:m>
                <a:r>
                  <a:rPr lang="en-US" sz="2400" dirty="0" smtClean="0"/>
                  <a:t> to </a:t>
                </a:r>
                <a14:m>
                  <m:oMath xmlns:m="http://schemas.openxmlformats.org/officeDocument/2006/math">
                    <m:r>
                      <a:rPr lang="en-US" sz="2400" i="1" dirty="0" smtClean="0">
                        <a:latin typeface="Cambria Math"/>
                      </a:rPr>
                      <m:t>𝑗</m:t>
                    </m:r>
                  </m:oMath>
                </a14:m>
                <a:r>
                  <a:rPr lang="en-US" sz="2400" dirty="0" smtClean="0"/>
                  <a:t> at some time.</a:t>
                </a:r>
              </a:p>
              <a:p>
                <a:r>
                  <a:rPr lang="en-US" sz="2400" dirty="0" smtClean="0"/>
                  <a:t>In Pattern 1, all processes affect all processes.</a:t>
                </a:r>
              </a:p>
              <a:p>
                <a:r>
                  <a:rPr lang="en-US" sz="2400" dirty="0" smtClean="0"/>
                  <a:t>In Pattern 2, </a:t>
                </a:r>
                <a14:m>
                  <m:oMath xmlns:m="http://schemas.openxmlformats.org/officeDocument/2006/math">
                    <m:r>
                      <a:rPr lang="en-US" sz="2400" i="1" dirty="0" smtClean="0">
                        <a:latin typeface="Cambria Math"/>
                      </a:rPr>
                      <m:t>4</m:t>
                    </m:r>
                  </m:oMath>
                </a14:m>
                <a:r>
                  <a:rPr lang="en-US" sz="2400" dirty="0" smtClean="0"/>
                  <a:t> does not affect </a:t>
                </a:r>
                <a14:m>
                  <m:oMath xmlns:m="http://schemas.openxmlformats.org/officeDocument/2006/math">
                    <m:r>
                      <a:rPr lang="en-US" sz="2400" i="1" dirty="0" smtClean="0">
                        <a:latin typeface="Cambria Math"/>
                      </a:rPr>
                      <m:t>1</m:t>
                    </m:r>
                  </m:oMath>
                </a14:m>
                <a:r>
                  <a:rPr lang="en-US" sz="2400" dirty="0" smtClean="0"/>
                  <a:t>.</a:t>
                </a:r>
              </a:p>
              <a:p>
                <a:r>
                  <a:rPr lang="en-US" sz="2400" dirty="0" smtClean="0">
                    <a:solidFill>
                      <a:srgbClr val="990033"/>
                    </a:solidFill>
                  </a:rPr>
                  <a:t>Lemma:</a:t>
                </a:r>
                <a:r>
                  <a:rPr lang="en-US" sz="2400" dirty="0" smtClean="0"/>
                  <a:t>  In the failure-free, all-1-input run </a:t>
                </a:r>
                <a14:m>
                  <m:oMath xmlns:m="http://schemas.openxmlformats.org/officeDocument/2006/math">
                    <m:r>
                      <a:rPr lang="en-US" sz="2400" b="0" i="1" smtClean="0">
                        <a:latin typeface="Cambria Math"/>
                      </a:rPr>
                      <m:t>𝛼</m:t>
                    </m:r>
                    <m:r>
                      <a:rPr lang="en-US" sz="2400" b="0" i="1" smtClean="0">
                        <a:latin typeface="Cambria Math"/>
                      </a:rPr>
                      <m:t>, </m:t>
                    </m:r>
                  </m:oMath>
                </a14:m>
                <a:r>
                  <a:rPr lang="en-US" sz="2400" dirty="0" smtClean="0"/>
                  <a:t>every </a:t>
                </a:r>
                <a14:m>
                  <m:oMath xmlns:m="http://schemas.openxmlformats.org/officeDocument/2006/math">
                    <m:r>
                      <a:rPr lang="en-US" sz="2400" b="0" i="1" smtClean="0">
                        <a:latin typeface="Cambria Math"/>
                      </a:rPr>
                      <m:t>𝑖</m:t>
                    </m:r>
                    <m:r>
                      <a:rPr lang="en-US" sz="2400" b="0" i="0" smtClean="0">
                        <a:latin typeface="Cambria Math"/>
                      </a:rPr>
                      <m:t> </m:t>
                    </m:r>
                  </m:oMath>
                </a14:m>
                <a:r>
                  <a:rPr lang="en-US" sz="2400" dirty="0" smtClean="0"/>
                  <a:t>affects every </a:t>
                </a:r>
                <a14:m>
                  <m:oMath xmlns:m="http://schemas.openxmlformats.org/officeDocument/2006/math">
                    <m:r>
                      <a:rPr lang="en-US" sz="2400" i="1" dirty="0" smtClean="0">
                        <a:latin typeface="Cambria Math"/>
                      </a:rPr>
                      <m:t>𝑗</m:t>
                    </m:r>
                  </m:oMath>
                </a14:m>
                <a:r>
                  <a:rPr lang="en-US" sz="2400" dirty="0" smtClean="0"/>
                  <a:t> in the communication pattern of </a:t>
                </a:r>
                <a14:m>
                  <m:oMath xmlns:m="http://schemas.openxmlformats.org/officeDocument/2006/math">
                    <m:r>
                      <a:rPr lang="en-US" sz="2400" b="0" i="1" smtClean="0">
                        <a:latin typeface="Cambria Math"/>
                      </a:rPr>
                      <m:t>𝛼</m:t>
                    </m:r>
                    <m:r>
                      <a:rPr lang="en-US" sz="2400" b="0" i="1" smtClean="0">
                        <a:latin typeface="Cambria Math"/>
                      </a:rPr>
                      <m:t>.</m:t>
                    </m:r>
                  </m:oMath>
                </a14:m>
                <a:endParaRPr lang="en-US" sz="2400" dirty="0" smtClean="0"/>
              </a:p>
              <a:p>
                <a:r>
                  <a:rPr lang="en-US" sz="2400" dirty="0" smtClean="0">
                    <a:solidFill>
                      <a:srgbClr val="990033"/>
                    </a:solidFill>
                  </a:rPr>
                  <a:t>Corollary:</a:t>
                </a:r>
                <a:r>
                  <a:rPr lang="en-US" sz="2400" dirty="0" smtClean="0"/>
                  <a:t>  The communication pattern of </a:t>
                </a:r>
                <a14:m>
                  <m:oMath xmlns:m="http://schemas.openxmlformats.org/officeDocument/2006/math">
                    <m:r>
                      <a:rPr lang="en-US" sz="2400" b="0" i="1" smtClean="0">
                        <a:latin typeface="Cambria Math"/>
                      </a:rPr>
                      <m:t>𝛼</m:t>
                    </m:r>
                    <m:r>
                      <a:rPr lang="en-US" sz="2400" b="0" i="1" smtClean="0">
                        <a:latin typeface="Cambria Math"/>
                      </a:rPr>
                      <m:t> </m:t>
                    </m:r>
                  </m:oMath>
                </a14:m>
                <a:r>
                  <a:rPr lang="en-US" sz="2400" dirty="0" smtClean="0"/>
                  <a:t>has at least </a:t>
                </a:r>
                <a14:m>
                  <m:oMath xmlns:m="http://schemas.openxmlformats.org/officeDocument/2006/math">
                    <m:r>
                      <a:rPr lang="en-US" sz="2400" i="1" dirty="0" smtClean="0">
                        <a:latin typeface="Cambria Math"/>
                      </a:rPr>
                      <m:t>2</m:t>
                    </m:r>
                    <m:r>
                      <a:rPr lang="en-US" sz="2400" i="1" dirty="0" smtClean="0">
                        <a:latin typeface="Cambria Math"/>
                      </a:rPr>
                      <m:t>𝑛</m:t>
                    </m:r>
                    <m:r>
                      <a:rPr lang="en-US" sz="2400" i="1" dirty="0" smtClean="0">
                        <a:latin typeface="Cambria Math"/>
                      </a:rPr>
                      <m:t>−2</m:t>
                    </m:r>
                  </m:oMath>
                </a14:m>
                <a:r>
                  <a:rPr lang="en-US" sz="2400" dirty="0" smtClean="0"/>
                  <a:t> edges.</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3618916"/>
                <a:ext cx="8229600" cy="2934284"/>
              </a:xfrm>
              <a:blipFill rotWithShape="1">
                <a:blip r:embed="rId3"/>
                <a:stretch>
                  <a:fillRect l="-815" t="-2287" r="-741"/>
                </a:stretch>
              </a:blipFill>
            </p:spPr>
            <p:txBody>
              <a:bodyPr/>
              <a:lstStyle/>
              <a:p>
                <a:r>
                  <a:rPr lang="en-US">
                    <a:noFill/>
                  </a:rPr>
                  <a:t> </a:t>
                </a:r>
              </a:p>
            </p:txBody>
          </p:sp>
        </mc:Fallback>
      </mc:AlternateContent>
      <p:grpSp>
        <p:nvGrpSpPr>
          <p:cNvPr id="4" name="Group 3"/>
          <p:cNvGrpSpPr/>
          <p:nvPr/>
        </p:nvGrpSpPr>
        <p:grpSpPr>
          <a:xfrm>
            <a:off x="304800" y="1511493"/>
            <a:ext cx="3242855" cy="2024073"/>
            <a:chOff x="1786345" y="4732545"/>
            <a:chExt cx="3242855" cy="2024073"/>
          </a:xfrm>
        </p:grpSpPr>
        <p:grpSp>
          <p:nvGrpSpPr>
            <p:cNvPr id="5" name="Group 48"/>
            <p:cNvGrpSpPr>
              <a:grpSpLocks/>
            </p:cNvGrpSpPr>
            <p:nvPr/>
          </p:nvGrpSpPr>
          <p:grpSpPr bwMode="auto">
            <a:xfrm>
              <a:off x="2743200" y="4953000"/>
              <a:ext cx="2286000" cy="1371600"/>
              <a:chOff x="3600" y="2592"/>
              <a:chExt cx="1440" cy="864"/>
            </a:xfrm>
          </p:grpSpPr>
          <p:sp>
            <p:nvSpPr>
              <p:cNvPr id="14" name="Line 15"/>
              <p:cNvSpPr>
                <a:spLocks noChangeShapeType="1"/>
              </p:cNvSpPr>
              <p:nvPr/>
            </p:nvSpPr>
            <p:spPr bwMode="auto">
              <a:xfrm>
                <a:off x="360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8"/>
              <p:cNvSpPr>
                <a:spLocks noChangeShapeType="1"/>
              </p:cNvSpPr>
              <p:nvPr/>
            </p:nvSpPr>
            <p:spPr bwMode="auto">
              <a:xfrm flipH="1">
                <a:off x="360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23"/>
              <p:cNvSpPr>
                <a:spLocks noChangeShapeType="1"/>
              </p:cNvSpPr>
              <p:nvPr/>
            </p:nvSpPr>
            <p:spPr bwMode="auto">
              <a:xfrm flipV="1">
                <a:off x="3600" y="2592"/>
                <a:ext cx="72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24"/>
              <p:cNvSpPr>
                <a:spLocks noChangeShapeType="1"/>
              </p:cNvSpPr>
              <p:nvPr/>
            </p:nvSpPr>
            <p:spPr bwMode="auto">
              <a:xfrm flipV="1">
                <a:off x="3600" y="2592"/>
                <a:ext cx="720" cy="8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37"/>
              <p:cNvSpPr>
                <a:spLocks noChangeShapeType="1"/>
              </p:cNvSpPr>
              <p:nvPr/>
            </p:nvSpPr>
            <p:spPr bwMode="auto">
              <a:xfrm>
                <a:off x="432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38"/>
              <p:cNvSpPr>
                <a:spLocks noChangeShapeType="1"/>
              </p:cNvSpPr>
              <p:nvPr/>
            </p:nvSpPr>
            <p:spPr bwMode="auto">
              <a:xfrm>
                <a:off x="504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39"/>
              <p:cNvSpPr>
                <a:spLocks noChangeShapeType="1"/>
              </p:cNvSpPr>
              <p:nvPr/>
            </p:nvSpPr>
            <p:spPr bwMode="auto">
              <a:xfrm>
                <a:off x="432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43"/>
              <p:cNvSpPr>
                <a:spLocks noChangeShapeType="1"/>
              </p:cNvSpPr>
              <p:nvPr/>
            </p:nvSpPr>
            <p:spPr bwMode="auto">
              <a:xfrm>
                <a:off x="4320" y="2592"/>
                <a:ext cx="72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44"/>
              <p:cNvSpPr>
                <a:spLocks noChangeShapeType="1"/>
              </p:cNvSpPr>
              <p:nvPr/>
            </p:nvSpPr>
            <p:spPr bwMode="auto">
              <a:xfrm>
                <a:off x="4320" y="2592"/>
                <a:ext cx="720" cy="8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6" name="Text Box 49"/>
                <p:cNvSpPr txBox="1">
                  <a:spLocks noChangeArrowheads="1"/>
                </p:cNvSpPr>
                <p:nvPr/>
              </p:nvSpPr>
              <p:spPr bwMode="auto">
                <a:xfrm>
                  <a:off x="1786345" y="4732545"/>
                  <a:ext cx="1295400"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1</m:t>
                            </m:r>
                          </m:sub>
                        </m:sSub>
                      </m:oMath>
                    </m:oMathPara>
                  </a14:m>
                  <a:endParaRPr lang="en-US" b="0" dirty="0" smtClean="0"/>
                </a:p>
                <a:p>
                  <a:pPr eaLnBrk="1" hangingPunct="1"/>
                  <a:endParaRPr lang="en-US" b="0" dirty="0" smtClean="0"/>
                </a:p>
                <a:p>
                  <a:pPr eaLnBrk="1" hangingPunct="1"/>
                  <a:endParaRPr lang="en-US" dirty="0"/>
                </a:p>
              </p:txBody>
            </p:sp>
          </mc:Choice>
          <mc:Fallback xmlns="">
            <p:sp>
              <p:nvSpPr>
                <p:cNvPr id="6" name="Text Box 49"/>
                <p:cNvSpPr txBox="1">
                  <a:spLocks noRot="1" noChangeAspect="1" noMove="1" noResize="1" noEditPoints="1" noAdjustHandles="1" noChangeArrowheads="1" noChangeShapeType="1" noTextEdit="1"/>
                </p:cNvSpPr>
                <p:nvPr/>
              </p:nvSpPr>
              <p:spPr bwMode="auto">
                <a:xfrm>
                  <a:off x="1786345" y="4732545"/>
                  <a:ext cx="1295400" cy="923330"/>
                </a:xfrm>
                <a:prstGeom prst="rect">
                  <a:avLst/>
                </a:prstGeom>
                <a:blipFill rotWithShape="1">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 Box 50"/>
                <p:cNvSpPr txBox="1">
                  <a:spLocks noChangeArrowheads="1"/>
                </p:cNvSpPr>
                <p:nvPr/>
              </p:nvSpPr>
              <p:spPr bwMode="auto">
                <a:xfrm>
                  <a:off x="2084614" y="5181600"/>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2</m:t>
                            </m:r>
                          </m:sub>
                        </m:sSub>
                      </m:oMath>
                    </m:oMathPara>
                  </a14:m>
                  <a:endParaRPr lang="en-US" b="0" dirty="0" smtClean="0"/>
                </a:p>
                <a:p>
                  <a:pPr eaLnBrk="1" hangingPunct="1"/>
                  <a:endParaRPr lang="en-US" dirty="0"/>
                </a:p>
              </p:txBody>
            </p:sp>
          </mc:Choice>
          <mc:Fallback xmlns="">
            <p:sp>
              <p:nvSpPr>
                <p:cNvPr id="7" name="Text Box 50"/>
                <p:cNvSpPr txBox="1">
                  <a:spLocks noRot="1" noChangeAspect="1" noMove="1" noResize="1" noEditPoints="1" noAdjustHandles="1" noChangeArrowheads="1" noChangeShapeType="1" noTextEdit="1"/>
                </p:cNvSpPr>
                <p:nvPr/>
              </p:nvSpPr>
              <p:spPr bwMode="auto">
                <a:xfrm>
                  <a:off x="2084614" y="5181600"/>
                  <a:ext cx="666360" cy="646331"/>
                </a:xfrm>
                <a:prstGeom prst="rect">
                  <a:avLst/>
                </a:prstGeom>
                <a:blipFill rotWithShape="1">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Box 51"/>
                <p:cNvSpPr txBox="1">
                  <a:spLocks noChangeArrowheads="1"/>
                </p:cNvSpPr>
                <p:nvPr/>
              </p:nvSpPr>
              <p:spPr bwMode="auto">
                <a:xfrm>
                  <a:off x="2084614" y="5653087"/>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3</m:t>
                            </m:r>
                          </m:sub>
                        </m:sSub>
                      </m:oMath>
                    </m:oMathPara>
                  </a14:m>
                  <a:endParaRPr lang="en-US" b="0" dirty="0" smtClean="0"/>
                </a:p>
                <a:p>
                  <a:pPr eaLnBrk="1" hangingPunct="1"/>
                  <a:endParaRPr lang="en-US" dirty="0"/>
                </a:p>
              </p:txBody>
            </p:sp>
          </mc:Choice>
          <mc:Fallback xmlns="">
            <p:sp>
              <p:nvSpPr>
                <p:cNvPr id="8" name="Text Box 51"/>
                <p:cNvSpPr txBox="1">
                  <a:spLocks noRot="1" noChangeAspect="1" noMove="1" noResize="1" noEditPoints="1" noAdjustHandles="1" noChangeArrowheads="1" noChangeShapeType="1" noTextEdit="1"/>
                </p:cNvSpPr>
                <p:nvPr/>
              </p:nvSpPr>
              <p:spPr bwMode="auto">
                <a:xfrm>
                  <a:off x="2084614" y="5653087"/>
                  <a:ext cx="666360" cy="646331"/>
                </a:xfrm>
                <a:prstGeom prst="rect">
                  <a:avLst/>
                </a:prstGeom>
                <a:blipFill rotWithShape="1">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Box 52"/>
                <p:cNvSpPr txBox="1">
                  <a:spLocks noChangeArrowheads="1"/>
                </p:cNvSpPr>
                <p:nvPr/>
              </p:nvSpPr>
              <p:spPr bwMode="auto">
                <a:xfrm>
                  <a:off x="2160814" y="6110287"/>
                  <a:ext cx="58842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4</m:t>
                            </m:r>
                          </m:sub>
                        </m:sSub>
                      </m:oMath>
                    </m:oMathPara>
                  </a14:m>
                  <a:endParaRPr lang="en-US" b="0" dirty="0" smtClean="0"/>
                </a:p>
                <a:p>
                  <a:pPr eaLnBrk="1" hangingPunct="1"/>
                  <a:endParaRPr lang="en-US" dirty="0"/>
                </a:p>
              </p:txBody>
            </p:sp>
          </mc:Choice>
          <mc:Fallback xmlns="">
            <p:sp>
              <p:nvSpPr>
                <p:cNvPr id="9" name="Text Box 52"/>
                <p:cNvSpPr txBox="1">
                  <a:spLocks noRot="1" noChangeAspect="1" noMove="1" noResize="1" noEditPoints="1" noAdjustHandles="1" noChangeArrowheads="1" noChangeShapeType="1" noTextEdit="1"/>
                </p:cNvSpPr>
                <p:nvPr/>
              </p:nvSpPr>
              <p:spPr bwMode="auto">
                <a:xfrm>
                  <a:off x="2160814" y="6110287"/>
                  <a:ext cx="588429" cy="646331"/>
                </a:xfrm>
                <a:prstGeom prst="rect">
                  <a:avLst/>
                </a:prstGeom>
                <a:blipFill rotWithShape="1">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10" name="Straight Connector 9"/>
            <p:cNvCxnSpPr>
              <a:stCxn id="14" idx="0"/>
            </p:cNvCxnSpPr>
            <p:nvPr/>
          </p:nvCxnSpPr>
          <p:spPr>
            <a:xfrm>
              <a:off x="2743200" y="49530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743200" y="5406571"/>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743200" y="58674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43200" y="6306457"/>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4517027" y="1594842"/>
            <a:ext cx="4356463" cy="2024073"/>
            <a:chOff x="1786345" y="4732545"/>
            <a:chExt cx="4356463" cy="2024073"/>
          </a:xfrm>
        </p:grpSpPr>
        <p:grpSp>
          <p:nvGrpSpPr>
            <p:cNvPr id="24" name="Group 48"/>
            <p:cNvGrpSpPr>
              <a:grpSpLocks/>
            </p:cNvGrpSpPr>
            <p:nvPr/>
          </p:nvGrpSpPr>
          <p:grpSpPr bwMode="auto">
            <a:xfrm>
              <a:off x="2743200" y="4953000"/>
              <a:ext cx="2286000" cy="1371600"/>
              <a:chOff x="3600" y="2592"/>
              <a:chExt cx="1440" cy="864"/>
            </a:xfrm>
          </p:grpSpPr>
          <p:sp>
            <p:nvSpPr>
              <p:cNvPr id="33" name="Line 15"/>
              <p:cNvSpPr>
                <a:spLocks noChangeShapeType="1"/>
              </p:cNvSpPr>
              <p:nvPr/>
            </p:nvSpPr>
            <p:spPr bwMode="auto">
              <a:xfrm>
                <a:off x="360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8"/>
              <p:cNvSpPr>
                <a:spLocks noChangeShapeType="1"/>
              </p:cNvSpPr>
              <p:nvPr/>
            </p:nvSpPr>
            <p:spPr bwMode="auto">
              <a:xfrm flipH="1">
                <a:off x="360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3"/>
              <p:cNvSpPr>
                <a:spLocks noChangeShapeType="1"/>
              </p:cNvSpPr>
              <p:nvPr/>
            </p:nvSpPr>
            <p:spPr bwMode="auto">
              <a:xfrm flipV="1">
                <a:off x="3600" y="2880"/>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24"/>
              <p:cNvSpPr>
                <a:spLocks noChangeShapeType="1"/>
              </p:cNvSpPr>
              <p:nvPr/>
            </p:nvSpPr>
            <p:spPr bwMode="auto">
              <a:xfrm flipV="1">
                <a:off x="3600" y="3168"/>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37"/>
              <p:cNvSpPr>
                <a:spLocks noChangeShapeType="1"/>
              </p:cNvSpPr>
              <p:nvPr/>
            </p:nvSpPr>
            <p:spPr bwMode="auto">
              <a:xfrm>
                <a:off x="432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38"/>
              <p:cNvSpPr>
                <a:spLocks noChangeShapeType="1"/>
              </p:cNvSpPr>
              <p:nvPr/>
            </p:nvSpPr>
            <p:spPr bwMode="auto">
              <a:xfrm>
                <a:off x="504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39"/>
              <p:cNvSpPr>
                <a:spLocks noChangeShapeType="1"/>
              </p:cNvSpPr>
              <p:nvPr/>
            </p:nvSpPr>
            <p:spPr bwMode="auto">
              <a:xfrm>
                <a:off x="432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43"/>
              <p:cNvSpPr>
                <a:spLocks noChangeShapeType="1"/>
              </p:cNvSpPr>
              <p:nvPr/>
            </p:nvSpPr>
            <p:spPr bwMode="auto">
              <a:xfrm flipV="1">
                <a:off x="4320" y="2592"/>
                <a:ext cx="720" cy="28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44"/>
              <p:cNvSpPr>
                <a:spLocks noChangeShapeType="1"/>
              </p:cNvSpPr>
              <p:nvPr/>
            </p:nvSpPr>
            <p:spPr bwMode="auto">
              <a:xfrm flipV="1">
                <a:off x="4320" y="2880"/>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25" name="Text Box 49"/>
                <p:cNvSpPr txBox="1">
                  <a:spLocks noChangeArrowheads="1"/>
                </p:cNvSpPr>
                <p:nvPr/>
              </p:nvSpPr>
              <p:spPr bwMode="auto">
                <a:xfrm>
                  <a:off x="1786345" y="4732545"/>
                  <a:ext cx="1295400"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1</m:t>
                            </m:r>
                          </m:sub>
                        </m:sSub>
                      </m:oMath>
                    </m:oMathPara>
                  </a14:m>
                  <a:endParaRPr lang="en-US" b="0" dirty="0" smtClean="0"/>
                </a:p>
                <a:p>
                  <a:pPr eaLnBrk="1" hangingPunct="1"/>
                  <a:endParaRPr lang="en-US" b="0" dirty="0" smtClean="0"/>
                </a:p>
                <a:p>
                  <a:pPr eaLnBrk="1" hangingPunct="1"/>
                  <a:endParaRPr lang="en-US" dirty="0"/>
                </a:p>
              </p:txBody>
            </p:sp>
          </mc:Choice>
          <mc:Fallback xmlns="">
            <p:sp>
              <p:nvSpPr>
                <p:cNvPr id="25" name="Text Box 49"/>
                <p:cNvSpPr txBox="1">
                  <a:spLocks noRot="1" noChangeAspect="1" noMove="1" noResize="1" noEditPoints="1" noAdjustHandles="1" noChangeArrowheads="1" noChangeShapeType="1" noTextEdit="1"/>
                </p:cNvSpPr>
                <p:nvPr/>
              </p:nvSpPr>
              <p:spPr bwMode="auto">
                <a:xfrm>
                  <a:off x="1786345" y="4732545"/>
                  <a:ext cx="1295400" cy="923330"/>
                </a:xfrm>
                <a:prstGeom prst="rect">
                  <a:avLst/>
                </a:prstGeom>
                <a:blipFill rotWithShape="1">
                  <a:blip r:embed="rId8"/>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 Box 50"/>
                <p:cNvSpPr txBox="1">
                  <a:spLocks noChangeArrowheads="1"/>
                </p:cNvSpPr>
                <p:nvPr/>
              </p:nvSpPr>
              <p:spPr bwMode="auto">
                <a:xfrm>
                  <a:off x="2084614" y="5181600"/>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2</m:t>
                            </m:r>
                          </m:sub>
                        </m:sSub>
                      </m:oMath>
                    </m:oMathPara>
                  </a14:m>
                  <a:endParaRPr lang="en-US" b="0" dirty="0" smtClean="0"/>
                </a:p>
                <a:p>
                  <a:pPr eaLnBrk="1" hangingPunct="1"/>
                  <a:endParaRPr lang="en-US" dirty="0"/>
                </a:p>
              </p:txBody>
            </p:sp>
          </mc:Choice>
          <mc:Fallback xmlns="">
            <p:sp>
              <p:nvSpPr>
                <p:cNvPr id="26" name="Text Box 50"/>
                <p:cNvSpPr txBox="1">
                  <a:spLocks noRot="1" noChangeAspect="1" noMove="1" noResize="1" noEditPoints="1" noAdjustHandles="1" noChangeArrowheads="1" noChangeShapeType="1" noTextEdit="1"/>
                </p:cNvSpPr>
                <p:nvPr/>
              </p:nvSpPr>
              <p:spPr bwMode="auto">
                <a:xfrm>
                  <a:off x="2084614" y="5181600"/>
                  <a:ext cx="666360" cy="646331"/>
                </a:xfrm>
                <a:prstGeom prst="rect">
                  <a:avLst/>
                </a:prstGeom>
                <a:blipFill rotWithShape="1">
                  <a:blip r:embed="rId9"/>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 Box 51"/>
                <p:cNvSpPr txBox="1">
                  <a:spLocks noChangeArrowheads="1"/>
                </p:cNvSpPr>
                <p:nvPr/>
              </p:nvSpPr>
              <p:spPr bwMode="auto">
                <a:xfrm>
                  <a:off x="2084614" y="5653087"/>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3</m:t>
                            </m:r>
                          </m:sub>
                        </m:sSub>
                      </m:oMath>
                    </m:oMathPara>
                  </a14:m>
                  <a:endParaRPr lang="en-US" b="0" dirty="0" smtClean="0"/>
                </a:p>
                <a:p>
                  <a:pPr eaLnBrk="1" hangingPunct="1"/>
                  <a:endParaRPr lang="en-US" dirty="0"/>
                </a:p>
              </p:txBody>
            </p:sp>
          </mc:Choice>
          <mc:Fallback xmlns="">
            <p:sp>
              <p:nvSpPr>
                <p:cNvPr id="27" name="Text Box 51"/>
                <p:cNvSpPr txBox="1">
                  <a:spLocks noRot="1" noChangeAspect="1" noMove="1" noResize="1" noEditPoints="1" noAdjustHandles="1" noChangeArrowheads="1" noChangeShapeType="1" noTextEdit="1"/>
                </p:cNvSpPr>
                <p:nvPr/>
              </p:nvSpPr>
              <p:spPr bwMode="auto">
                <a:xfrm>
                  <a:off x="2084614" y="5653087"/>
                  <a:ext cx="666360" cy="646331"/>
                </a:xfrm>
                <a:prstGeom prst="rect">
                  <a:avLst/>
                </a:prstGeom>
                <a:blipFill rotWithShape="1">
                  <a:blip r:embed="rId10"/>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 Box 52"/>
                <p:cNvSpPr txBox="1">
                  <a:spLocks noChangeArrowheads="1"/>
                </p:cNvSpPr>
                <p:nvPr/>
              </p:nvSpPr>
              <p:spPr bwMode="auto">
                <a:xfrm>
                  <a:off x="2160814" y="6110287"/>
                  <a:ext cx="58842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4</m:t>
                            </m:r>
                          </m:sub>
                        </m:sSub>
                      </m:oMath>
                    </m:oMathPara>
                  </a14:m>
                  <a:endParaRPr lang="en-US" b="0" dirty="0" smtClean="0"/>
                </a:p>
                <a:p>
                  <a:pPr eaLnBrk="1" hangingPunct="1"/>
                  <a:endParaRPr lang="en-US" dirty="0"/>
                </a:p>
              </p:txBody>
            </p:sp>
          </mc:Choice>
          <mc:Fallback xmlns="">
            <p:sp>
              <p:nvSpPr>
                <p:cNvPr id="28" name="Text Box 52"/>
                <p:cNvSpPr txBox="1">
                  <a:spLocks noRot="1" noChangeAspect="1" noMove="1" noResize="1" noEditPoints="1" noAdjustHandles="1" noChangeArrowheads="1" noChangeShapeType="1" noTextEdit="1"/>
                </p:cNvSpPr>
                <p:nvPr/>
              </p:nvSpPr>
              <p:spPr bwMode="auto">
                <a:xfrm>
                  <a:off x="2160814" y="6110287"/>
                  <a:ext cx="588429" cy="646331"/>
                </a:xfrm>
                <a:prstGeom prst="rect">
                  <a:avLst/>
                </a:prstGeom>
                <a:blipFill rotWithShape="1">
                  <a:blip r:embed="rId11"/>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9" name="Straight Connector 28"/>
            <p:cNvCxnSpPr>
              <a:stCxn id="33" idx="0"/>
            </p:cNvCxnSpPr>
            <p:nvPr/>
          </p:nvCxnSpPr>
          <p:spPr>
            <a:xfrm>
              <a:off x="2743200" y="4953000"/>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43200" y="5406571"/>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43200" y="5867400"/>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743200" y="6299418"/>
              <a:ext cx="3399608" cy="7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Line 38"/>
          <p:cNvSpPr>
            <a:spLocks noChangeShapeType="1"/>
          </p:cNvSpPr>
          <p:nvPr/>
        </p:nvSpPr>
        <p:spPr bwMode="auto">
          <a:xfrm>
            <a:off x="8839200" y="1790115"/>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2" name="Group 51"/>
          <p:cNvGrpSpPr/>
          <p:nvPr/>
        </p:nvGrpSpPr>
        <p:grpSpPr>
          <a:xfrm>
            <a:off x="5460429" y="1797253"/>
            <a:ext cx="3393468" cy="1364462"/>
            <a:chOff x="5460429" y="1797253"/>
            <a:chExt cx="3393468" cy="1364462"/>
          </a:xfrm>
        </p:grpSpPr>
        <p:sp>
          <p:nvSpPr>
            <p:cNvPr id="42" name="Line 18"/>
            <p:cNvSpPr>
              <a:spLocks noChangeShapeType="1"/>
            </p:cNvSpPr>
            <p:nvPr/>
          </p:nvSpPr>
          <p:spPr bwMode="auto">
            <a:xfrm flipH="1" flipV="1">
              <a:off x="5460429" y="1815297"/>
              <a:ext cx="1135226"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23"/>
            <p:cNvSpPr>
              <a:spLocks noChangeShapeType="1"/>
            </p:cNvSpPr>
            <p:nvPr/>
          </p:nvSpPr>
          <p:spPr bwMode="auto">
            <a:xfrm>
              <a:off x="5460429" y="2268868"/>
              <a:ext cx="1135226" cy="46082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39"/>
            <p:cNvSpPr>
              <a:spLocks noChangeShapeType="1"/>
            </p:cNvSpPr>
            <p:nvPr/>
          </p:nvSpPr>
          <p:spPr bwMode="auto">
            <a:xfrm>
              <a:off x="6595655" y="1815297"/>
              <a:ext cx="1129937"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39"/>
            <p:cNvSpPr>
              <a:spLocks noChangeShapeType="1"/>
            </p:cNvSpPr>
            <p:nvPr/>
          </p:nvSpPr>
          <p:spPr bwMode="auto">
            <a:xfrm>
              <a:off x="7725593" y="1797253"/>
              <a:ext cx="1113608" cy="1364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39"/>
            <p:cNvSpPr>
              <a:spLocks noChangeShapeType="1"/>
            </p:cNvSpPr>
            <p:nvPr/>
          </p:nvSpPr>
          <p:spPr bwMode="auto">
            <a:xfrm>
              <a:off x="7710897" y="2272497"/>
              <a:ext cx="11430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94785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smtClean="0"/>
              <a:t>Special case:  f = 2</a:t>
            </a:r>
          </a:p>
        </p:txBody>
      </p:sp>
      <mc:AlternateContent xmlns:mc="http://schemas.openxmlformats.org/markup-compatibility/2006">
        <mc:Choice xmlns:a14="http://schemas.microsoft.com/office/drawing/2010/main" Requires="a14">
          <p:sp>
            <p:nvSpPr>
              <p:cNvPr id="140291" name="Rectangle 3"/>
              <p:cNvSpPr>
                <a:spLocks noGrp="1" noChangeArrowheads="1"/>
              </p:cNvSpPr>
              <p:nvPr>
                <p:ph type="body" idx="1"/>
              </p:nvPr>
            </p:nvSpPr>
            <p:spPr>
              <a:xfrm>
                <a:off x="381000" y="1600200"/>
                <a:ext cx="8534400" cy="4724400"/>
              </a:xfrm>
            </p:spPr>
            <p:txBody>
              <a:bodyPr>
                <a:normAutofit/>
              </a:bodyPr>
              <a:lstStyle/>
              <a:p>
                <a:pPr eaLnBrk="1" hangingPunct="1">
                  <a:lnSpc>
                    <a:spcPct val="90000"/>
                  </a:lnSpc>
                </a:pPr>
                <a:r>
                  <a:rPr lang="en-US" altLang="en-US" sz="2400" dirty="0" smtClean="0">
                    <a:solidFill>
                      <a:srgbClr val="990033"/>
                    </a:solidFill>
                  </a:rPr>
                  <a:t>Theorem 6:</a:t>
                </a:r>
                <a:r>
                  <a:rPr lang="en-US" altLang="en-US" sz="2400" dirty="0" smtClean="0"/>
                  <a:t>  Suppose n </a:t>
                </a:r>
                <a:r>
                  <a:rPr lang="en-US" altLang="en-US" sz="2400" dirty="0" smtClean="0">
                    <a:sym typeface="Symbol" pitchFamily="18" charset="2"/>
                  </a:rPr>
                  <a:t> 4.  There is no n-process 2-fault stopping agreement algorithm in which </a:t>
                </a:r>
                <a:r>
                  <a:rPr lang="en-US" altLang="en-US" sz="2400" dirty="0" err="1" smtClean="0">
                    <a:sym typeface="Symbol" pitchFamily="18" charset="2"/>
                  </a:rPr>
                  <a:t>nonfaulty</a:t>
                </a:r>
                <a:r>
                  <a:rPr lang="en-US" altLang="en-US" sz="2400" dirty="0" smtClean="0">
                    <a:sym typeface="Symbol" pitchFamily="18" charset="2"/>
                  </a:rPr>
                  <a:t> processes always decide at the end of round 2.</a:t>
                </a:r>
              </a:p>
              <a:p>
                <a:pPr eaLnBrk="1" hangingPunct="1">
                  <a:lnSpc>
                    <a:spcPct val="90000"/>
                  </a:lnSpc>
                </a:pPr>
                <a:r>
                  <a:rPr lang="en-US" altLang="en-US" sz="2400" dirty="0" smtClean="0">
                    <a:solidFill>
                      <a:srgbClr val="990033"/>
                    </a:solidFill>
                    <a:sym typeface="Symbol" pitchFamily="18" charset="2"/>
                  </a:rPr>
                  <a:t>Proof:</a:t>
                </a:r>
                <a:r>
                  <a:rPr lang="en-US" altLang="en-US" sz="2400" dirty="0" smtClean="0">
                    <a:sym typeface="Symbol" pitchFamily="18" charset="2"/>
                  </a:rPr>
                  <a:t>  </a:t>
                </a:r>
              </a:p>
              <a:p>
                <a:pPr lvl="1" eaLnBrk="1" hangingPunct="1">
                  <a:lnSpc>
                    <a:spcPct val="90000"/>
                  </a:lnSpc>
                </a:pPr>
                <a:r>
                  <a:rPr lang="en-US" altLang="en-US" sz="2000" dirty="0" smtClean="0">
                    <a:sym typeface="Symbol" pitchFamily="18" charset="2"/>
                  </a:rPr>
                  <a:t>Construct a chain of executions, each with </a:t>
                </a:r>
                <a14:m>
                  <m:oMath xmlns:m="http://schemas.openxmlformats.org/officeDocument/2006/math">
                    <m:r>
                      <a:rPr lang="en-US" altLang="en-US" sz="2000" b="0" i="1" smtClean="0">
                        <a:latin typeface="Cambria Math"/>
                        <a:sym typeface="Symbol" pitchFamily="18" charset="2"/>
                      </a:rPr>
                      <m:t>≤2</m:t>
                    </m:r>
                  </m:oMath>
                </a14:m>
                <a:r>
                  <a:rPr lang="en-US" altLang="en-US" sz="2000" dirty="0" smtClean="0">
                    <a:sym typeface="Symbol" pitchFamily="18" charset="2"/>
                  </a:rPr>
                  <a:t> failures</a:t>
                </a:r>
                <a:r>
                  <a:rPr lang="en-US" altLang="en-US" sz="2000" dirty="0">
                    <a:sym typeface="Symbol" pitchFamily="18" charset="2"/>
                  </a:rPr>
                  <a:t>.</a:t>
                </a:r>
                <a:endParaRPr lang="en-US" altLang="en-US" sz="2000" dirty="0" smtClean="0">
                  <a:sym typeface="Symbol" pitchFamily="18" charset="2"/>
                </a:endParaRPr>
              </a:p>
              <a:p>
                <a:pPr lvl="1" eaLnBrk="1" hangingPunct="1">
                  <a:lnSpc>
                    <a:spcPct val="90000"/>
                  </a:lnSpc>
                </a:pPr>
                <a:r>
                  <a:rPr lang="en-US" altLang="en-US" sz="2000" dirty="0" smtClean="0">
                    <a:sym typeface="Symbol" pitchFamily="18" charset="2"/>
                  </a:rPr>
                  <a:t>Start with </a:t>
                </a:r>
                <a:r>
                  <a:rPr lang="en-US" altLang="en-US" sz="2000" baseline="-25000" dirty="0" smtClean="0">
                    <a:sym typeface="Symbol" pitchFamily="18" charset="2"/>
                  </a:rPr>
                  <a:t>0</a:t>
                </a:r>
                <a:r>
                  <a:rPr lang="en-US" altLang="en-US" sz="2000" dirty="0" smtClean="0">
                    <a:sym typeface="Symbol" pitchFamily="18" charset="2"/>
                  </a:rPr>
                  <a:t>:</a:t>
                </a:r>
                <a:r>
                  <a:rPr lang="en-US" altLang="en-US" sz="2000" baseline="-25000" dirty="0" smtClean="0">
                    <a:sym typeface="Symbol" pitchFamily="18" charset="2"/>
                  </a:rPr>
                  <a:t>   </a:t>
                </a:r>
                <a:r>
                  <a:rPr lang="en-US" altLang="en-US" sz="2000" dirty="0" smtClean="0">
                    <a:sym typeface="Symbol" pitchFamily="18" charset="2"/>
                  </a:rPr>
                  <a:t>All processes have input 0, no failures</a:t>
                </a:r>
              </a:p>
              <a:p>
                <a:pPr lvl="1">
                  <a:lnSpc>
                    <a:spcPct val="90000"/>
                  </a:lnSpc>
                </a:pPr>
                <a:r>
                  <a:rPr lang="en-US" altLang="en-US" sz="2000" dirty="0">
                    <a:sym typeface="Symbol" pitchFamily="18" charset="2"/>
                  </a:rPr>
                  <a:t>Work toward </a:t>
                </a:r>
                <a:r>
                  <a:rPr lang="en-US" altLang="en-US" sz="2000" baseline="-25000" dirty="0">
                    <a:sym typeface="Symbol" pitchFamily="18" charset="2"/>
                  </a:rPr>
                  <a:t>n</a:t>
                </a:r>
                <a:r>
                  <a:rPr lang="en-US" altLang="en-US" sz="2000" dirty="0">
                    <a:sym typeface="Symbol" pitchFamily="18" charset="2"/>
                  </a:rPr>
                  <a:t>, all 1’s, no failures.</a:t>
                </a:r>
              </a:p>
              <a:p>
                <a:pPr lvl="1">
                  <a:lnSpc>
                    <a:spcPct val="90000"/>
                  </a:lnSpc>
                </a:pPr>
                <a:r>
                  <a:rPr lang="en-US" altLang="en-US" sz="2000" dirty="0">
                    <a:sym typeface="Symbol" pitchFamily="18" charset="2"/>
                  </a:rPr>
                  <a:t>Each consecutive pair is indistinguishable to some </a:t>
                </a:r>
                <a:r>
                  <a:rPr lang="en-US" altLang="en-US" sz="2000" dirty="0" err="1">
                    <a:sym typeface="Symbol" pitchFamily="18" charset="2"/>
                  </a:rPr>
                  <a:t>nonfaulty</a:t>
                </a:r>
                <a:r>
                  <a:rPr lang="en-US" altLang="en-US" sz="2000" dirty="0">
                    <a:sym typeface="Symbol" pitchFamily="18" charset="2"/>
                  </a:rPr>
                  <a:t> process.</a:t>
                </a:r>
              </a:p>
              <a:p>
                <a:pPr lvl="1">
                  <a:lnSpc>
                    <a:spcPct val="90000"/>
                  </a:lnSpc>
                </a:pPr>
                <a:r>
                  <a:rPr lang="en-US" altLang="en-US" sz="2000" dirty="0">
                    <a:sym typeface="Symbol" pitchFamily="18" charset="2"/>
                  </a:rPr>
                  <a:t>Use intermediate </a:t>
                </a:r>
                <a:r>
                  <a:rPr lang="en-US" altLang="en-US" sz="2000" dirty="0" smtClean="0">
                    <a:sym typeface="Symbol" pitchFamily="18" charset="2"/>
                  </a:rPr>
                  <a:t>executions </a:t>
                </a:r>
                <a:r>
                  <a:rPr lang="en-US" altLang="en-US" sz="2000" dirty="0">
                    <a:sym typeface="Symbol" pitchFamily="18" charset="2"/>
                  </a:rPr>
                  <a:t></a:t>
                </a:r>
                <a:r>
                  <a:rPr lang="en-US" altLang="en-US" sz="2000" baseline="-25000" dirty="0" err="1" smtClean="0">
                    <a:sym typeface="Symbol" pitchFamily="18" charset="2"/>
                  </a:rPr>
                  <a:t>i</a:t>
                </a:r>
                <a:r>
                  <a:rPr lang="en-US" altLang="en-US" sz="2000" baseline="-25000" dirty="0" smtClean="0">
                    <a:sym typeface="Symbol" pitchFamily="18" charset="2"/>
                  </a:rPr>
                  <a:t> </a:t>
                </a:r>
                <a:r>
                  <a:rPr lang="en-US" altLang="en-US" sz="2000" dirty="0">
                    <a:sym typeface="Symbol" pitchFamily="18" charset="2"/>
                  </a:rPr>
                  <a:t>in which:</a:t>
                </a:r>
              </a:p>
              <a:p>
                <a:pPr lvl="2">
                  <a:lnSpc>
                    <a:spcPct val="90000"/>
                  </a:lnSpc>
                </a:pPr>
                <a:r>
                  <a:rPr lang="en-US" altLang="en-US" sz="2000" dirty="0">
                    <a:sym typeface="Symbol" pitchFamily="18" charset="2"/>
                  </a:rPr>
                  <a:t>Processes 1,…,</a:t>
                </a:r>
                <a:r>
                  <a:rPr lang="en-US" altLang="en-US" sz="2000" dirty="0" err="1">
                    <a:sym typeface="Symbol" pitchFamily="18" charset="2"/>
                  </a:rPr>
                  <a:t>i</a:t>
                </a:r>
                <a:r>
                  <a:rPr lang="en-US" altLang="en-US" sz="2000" dirty="0">
                    <a:sym typeface="Symbol" pitchFamily="18" charset="2"/>
                  </a:rPr>
                  <a:t> have initial value 1.</a:t>
                </a:r>
              </a:p>
              <a:p>
                <a:pPr lvl="2">
                  <a:lnSpc>
                    <a:spcPct val="90000"/>
                  </a:lnSpc>
                </a:pPr>
                <a:r>
                  <a:rPr lang="en-US" altLang="en-US" sz="2000" dirty="0">
                    <a:sym typeface="Symbol" pitchFamily="18" charset="2"/>
                  </a:rPr>
                  <a:t>Processes i+1,…,n have initial value 0.</a:t>
                </a:r>
              </a:p>
              <a:p>
                <a:pPr lvl="2">
                  <a:lnSpc>
                    <a:spcPct val="90000"/>
                  </a:lnSpc>
                </a:pPr>
                <a:r>
                  <a:rPr lang="en-US" altLang="en-US" sz="2000" dirty="0">
                    <a:sym typeface="Symbol" pitchFamily="18" charset="2"/>
                  </a:rPr>
                  <a:t>No failures.</a:t>
                </a:r>
              </a:p>
              <a:p>
                <a:pPr lvl="1" eaLnBrk="1" hangingPunct="1">
                  <a:lnSpc>
                    <a:spcPct val="90000"/>
                  </a:lnSpc>
                </a:pPr>
                <a:endParaRPr lang="en-US" altLang="en-US" sz="2000" dirty="0" smtClean="0">
                  <a:sym typeface="Symbol" pitchFamily="18" charset="2"/>
                </a:endParaRPr>
              </a:p>
            </p:txBody>
          </p:sp>
        </mc:Choice>
        <mc:Fallback>
          <p:sp>
            <p:nvSpPr>
              <p:cNvPr id="140291" name="Rectangle 3"/>
              <p:cNvSpPr>
                <a:spLocks noGrp="1" noRot="1" noChangeAspect="1" noMove="1" noResize="1" noEditPoints="1" noAdjustHandles="1" noChangeArrowheads="1" noChangeShapeType="1" noTextEdit="1"/>
              </p:cNvSpPr>
              <p:nvPr>
                <p:ph type="body" idx="1"/>
              </p:nvPr>
            </p:nvSpPr>
            <p:spPr>
              <a:xfrm>
                <a:off x="381000" y="1600200"/>
                <a:ext cx="8534400" cy="4724400"/>
              </a:xfrm>
              <a:blipFill rotWithShape="1">
                <a:blip r:embed="rId2"/>
                <a:stretch>
                  <a:fillRect l="-1000" t="-2065"/>
                </a:stretch>
              </a:blipFill>
            </p:spPr>
            <p:txBody>
              <a:bodyPr/>
              <a:lstStyle/>
              <a:p>
                <a:r>
                  <a:rPr lang="en-US">
                    <a:noFill/>
                  </a:rPr>
                  <a:t> </a:t>
                </a:r>
              </a:p>
            </p:txBody>
          </p:sp>
        </mc:Fallback>
      </mc:AlternateContent>
      <p:grpSp>
        <p:nvGrpSpPr>
          <p:cNvPr id="140338" name="Group 50"/>
          <p:cNvGrpSpPr>
            <a:grpSpLocks/>
          </p:cNvGrpSpPr>
          <p:nvPr/>
        </p:nvGrpSpPr>
        <p:grpSpPr bwMode="auto">
          <a:xfrm>
            <a:off x="6203950" y="5014913"/>
            <a:ext cx="2590800" cy="1585913"/>
            <a:chOff x="2976" y="3168"/>
            <a:chExt cx="1632" cy="999"/>
          </a:xfrm>
        </p:grpSpPr>
        <p:sp>
          <p:nvSpPr>
            <p:cNvPr id="46086" name="Line 28"/>
            <p:cNvSpPr>
              <a:spLocks noChangeShapeType="1"/>
            </p:cNvSpPr>
            <p:nvPr/>
          </p:nvSpPr>
          <p:spPr bwMode="auto">
            <a:xfrm flipH="1">
              <a:off x="3888" y="3504"/>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6087" name="Group 49"/>
            <p:cNvGrpSpPr>
              <a:grpSpLocks/>
            </p:cNvGrpSpPr>
            <p:nvPr/>
          </p:nvGrpSpPr>
          <p:grpSpPr bwMode="auto">
            <a:xfrm>
              <a:off x="2976" y="3168"/>
              <a:ext cx="1632" cy="999"/>
              <a:chOff x="2976" y="3168"/>
              <a:chExt cx="1632" cy="999"/>
            </a:xfrm>
          </p:grpSpPr>
          <p:sp>
            <p:nvSpPr>
              <p:cNvPr id="46088" name="Line 27"/>
              <p:cNvSpPr>
                <a:spLocks noChangeShapeType="1"/>
              </p:cNvSpPr>
              <p:nvPr/>
            </p:nvSpPr>
            <p:spPr bwMode="auto">
              <a:xfrm>
                <a:off x="3888" y="3504"/>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9" name="Line 29"/>
              <p:cNvSpPr>
                <a:spLocks noChangeShapeType="1"/>
              </p:cNvSpPr>
              <p:nvPr/>
            </p:nvSpPr>
            <p:spPr bwMode="auto">
              <a:xfrm>
                <a:off x="3888" y="3504"/>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6090" name="Group 48"/>
              <p:cNvGrpSpPr>
                <a:grpSpLocks/>
              </p:cNvGrpSpPr>
              <p:nvPr/>
            </p:nvGrpSpPr>
            <p:grpSpPr bwMode="auto">
              <a:xfrm>
                <a:off x="2976" y="3168"/>
                <a:ext cx="1632" cy="999"/>
                <a:chOff x="2976" y="3168"/>
                <a:chExt cx="1632" cy="999"/>
              </a:xfrm>
            </p:grpSpPr>
            <p:grpSp>
              <p:nvGrpSpPr>
                <p:cNvPr id="46091" name="Group 4"/>
                <p:cNvGrpSpPr>
                  <a:grpSpLocks/>
                </p:cNvGrpSpPr>
                <p:nvPr/>
              </p:nvGrpSpPr>
              <p:grpSpPr bwMode="auto">
                <a:xfrm>
                  <a:off x="2976" y="3168"/>
                  <a:ext cx="912" cy="999"/>
                  <a:chOff x="4560" y="1056"/>
                  <a:chExt cx="912" cy="999"/>
                </a:xfrm>
              </p:grpSpPr>
              <p:sp>
                <p:nvSpPr>
                  <p:cNvPr id="46110" name="Line 5"/>
                  <p:cNvSpPr>
                    <a:spLocks noChangeShapeType="1"/>
                  </p:cNvSpPr>
                  <p:nvPr/>
                </p:nvSpPr>
                <p:spPr bwMode="auto">
                  <a:xfrm>
                    <a:off x="4752" y="1392"/>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1" name="Line 6"/>
                  <p:cNvSpPr>
                    <a:spLocks noChangeShapeType="1"/>
                  </p:cNvSpPr>
                  <p:nvPr/>
                </p:nvSpPr>
                <p:spPr bwMode="auto">
                  <a:xfrm flipH="1">
                    <a:off x="4752" y="1392"/>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2" name="Line 7"/>
                  <p:cNvSpPr>
                    <a:spLocks noChangeShapeType="1"/>
                  </p:cNvSpPr>
                  <p:nvPr/>
                </p:nvSpPr>
                <p:spPr bwMode="auto">
                  <a:xfrm>
                    <a:off x="4752" y="1392"/>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6113" name="Group 8"/>
                  <p:cNvGrpSpPr>
                    <a:grpSpLocks/>
                  </p:cNvGrpSpPr>
                  <p:nvPr/>
                </p:nvGrpSpPr>
                <p:grpSpPr bwMode="auto">
                  <a:xfrm>
                    <a:off x="4560" y="1056"/>
                    <a:ext cx="912" cy="999"/>
                    <a:chOff x="4560" y="1056"/>
                    <a:chExt cx="912" cy="999"/>
                  </a:xfrm>
                </p:grpSpPr>
                <p:grpSp>
                  <p:nvGrpSpPr>
                    <p:cNvPr id="46114" name="Group 9"/>
                    <p:cNvGrpSpPr>
                      <a:grpSpLocks/>
                    </p:cNvGrpSpPr>
                    <p:nvPr/>
                  </p:nvGrpSpPr>
                  <p:grpSpPr bwMode="auto">
                    <a:xfrm>
                      <a:off x="4560" y="1056"/>
                      <a:ext cx="912" cy="999"/>
                      <a:chOff x="4560" y="1056"/>
                      <a:chExt cx="912" cy="999"/>
                    </a:xfrm>
                  </p:grpSpPr>
                  <p:grpSp>
                    <p:nvGrpSpPr>
                      <p:cNvPr id="46124" name="Group 10"/>
                      <p:cNvGrpSpPr>
                        <a:grpSpLocks/>
                      </p:cNvGrpSpPr>
                      <p:nvPr/>
                    </p:nvGrpSpPr>
                    <p:grpSpPr bwMode="auto">
                      <a:xfrm>
                        <a:off x="4560" y="1056"/>
                        <a:ext cx="196" cy="999"/>
                        <a:chOff x="4560" y="1056"/>
                        <a:chExt cx="196" cy="999"/>
                      </a:xfrm>
                    </p:grpSpPr>
                    <p:sp>
                      <p:nvSpPr>
                        <p:cNvPr id="46127" name="Text Box 11"/>
                        <p:cNvSpPr txBox="1">
                          <a:spLocks noChangeArrowheads="1"/>
                        </p:cNvSpPr>
                        <p:nvPr/>
                      </p:nvSpPr>
                      <p:spPr bwMode="auto">
                        <a:xfrm>
                          <a:off x="4560" y="105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rgbClr val="990033"/>
                              </a:solidFill>
                            </a:rPr>
                            <a:t>0</a:t>
                          </a:r>
                        </a:p>
                      </p:txBody>
                    </p:sp>
                    <p:sp>
                      <p:nvSpPr>
                        <p:cNvPr id="46128" name="Text Box 12"/>
                        <p:cNvSpPr txBox="1">
                          <a:spLocks noChangeArrowheads="1"/>
                        </p:cNvSpPr>
                        <p:nvPr/>
                      </p:nvSpPr>
                      <p:spPr bwMode="auto">
                        <a:xfrm>
                          <a:off x="4560" y="129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rgbClr val="990033"/>
                              </a:solidFill>
                            </a:rPr>
                            <a:t>0</a:t>
                          </a:r>
                        </a:p>
                      </p:txBody>
                    </p:sp>
                    <p:sp>
                      <p:nvSpPr>
                        <p:cNvPr id="46129" name="Text Box 13"/>
                        <p:cNvSpPr txBox="1">
                          <a:spLocks noChangeArrowheads="1"/>
                        </p:cNvSpPr>
                        <p:nvPr/>
                      </p:nvSpPr>
                      <p:spPr bwMode="auto">
                        <a:xfrm>
                          <a:off x="4560" y="158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rgbClr val="990033"/>
                              </a:solidFill>
                            </a:rPr>
                            <a:t>0</a:t>
                          </a:r>
                        </a:p>
                      </p:txBody>
                    </p:sp>
                    <p:sp>
                      <p:nvSpPr>
                        <p:cNvPr id="46130" name="Text Box 14"/>
                        <p:cNvSpPr txBox="1">
                          <a:spLocks noChangeArrowheads="1"/>
                        </p:cNvSpPr>
                        <p:nvPr/>
                      </p:nvSpPr>
                      <p:spPr bwMode="auto">
                        <a:xfrm>
                          <a:off x="4560" y="182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rgbClr val="990033"/>
                              </a:solidFill>
                            </a:rPr>
                            <a:t>0</a:t>
                          </a:r>
                        </a:p>
                      </p:txBody>
                    </p:sp>
                  </p:grpSp>
                  <p:sp>
                    <p:nvSpPr>
                      <p:cNvPr id="46125" name="Line 15"/>
                      <p:cNvSpPr>
                        <a:spLocks noChangeShapeType="1"/>
                      </p:cNvSpPr>
                      <p:nvPr/>
                    </p:nvSpPr>
                    <p:spPr bwMode="auto">
                      <a:xfrm>
                        <a:off x="4752" y="110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6" name="Line 16"/>
                      <p:cNvSpPr>
                        <a:spLocks noChangeShapeType="1"/>
                      </p:cNvSpPr>
                      <p:nvPr/>
                    </p:nvSpPr>
                    <p:spPr bwMode="auto">
                      <a:xfrm>
                        <a:off x="5472" y="110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115" name="Line 17"/>
                    <p:cNvSpPr>
                      <a:spLocks noChangeShapeType="1"/>
                    </p:cNvSpPr>
                    <p:nvPr/>
                  </p:nvSpPr>
                  <p:spPr bwMode="auto">
                    <a:xfrm>
                      <a:off x="4752" y="1104"/>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6" name="Line 18"/>
                    <p:cNvSpPr>
                      <a:spLocks noChangeShapeType="1"/>
                    </p:cNvSpPr>
                    <p:nvPr/>
                  </p:nvSpPr>
                  <p:spPr bwMode="auto">
                    <a:xfrm flipH="1">
                      <a:off x="4752" y="1104"/>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7" name="Line 19"/>
                    <p:cNvSpPr>
                      <a:spLocks noChangeShapeType="1"/>
                    </p:cNvSpPr>
                    <p:nvPr/>
                  </p:nvSpPr>
                  <p:spPr bwMode="auto">
                    <a:xfrm>
                      <a:off x="4752" y="1680"/>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8" name="Line 20"/>
                    <p:cNvSpPr>
                      <a:spLocks noChangeShapeType="1"/>
                    </p:cNvSpPr>
                    <p:nvPr/>
                  </p:nvSpPr>
                  <p:spPr bwMode="auto">
                    <a:xfrm flipH="1">
                      <a:off x="4752" y="1680"/>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9" name="Line 21"/>
                    <p:cNvSpPr>
                      <a:spLocks noChangeShapeType="1"/>
                    </p:cNvSpPr>
                    <p:nvPr/>
                  </p:nvSpPr>
                  <p:spPr bwMode="auto">
                    <a:xfrm>
                      <a:off x="4752" y="1104"/>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0" name="Line 22"/>
                    <p:cNvSpPr>
                      <a:spLocks noChangeShapeType="1"/>
                    </p:cNvSpPr>
                    <p:nvPr/>
                  </p:nvSpPr>
                  <p:spPr bwMode="auto">
                    <a:xfrm>
                      <a:off x="4752" y="1104"/>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1" name="Line 23"/>
                    <p:cNvSpPr>
                      <a:spLocks noChangeShapeType="1"/>
                    </p:cNvSpPr>
                    <p:nvPr/>
                  </p:nvSpPr>
                  <p:spPr bwMode="auto">
                    <a:xfrm flipV="1">
                      <a:off x="4752" y="1104"/>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2" name="Line 24"/>
                    <p:cNvSpPr>
                      <a:spLocks noChangeShapeType="1"/>
                    </p:cNvSpPr>
                    <p:nvPr/>
                  </p:nvSpPr>
                  <p:spPr bwMode="auto">
                    <a:xfrm flipV="1">
                      <a:off x="4752" y="1104"/>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3" name="Line 25"/>
                    <p:cNvSpPr>
                      <a:spLocks noChangeShapeType="1"/>
                    </p:cNvSpPr>
                    <p:nvPr/>
                  </p:nvSpPr>
                  <p:spPr bwMode="auto">
                    <a:xfrm flipV="1">
                      <a:off x="4752" y="1392"/>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6092" name="Group 30"/>
                <p:cNvGrpSpPr>
                  <a:grpSpLocks/>
                </p:cNvGrpSpPr>
                <p:nvPr/>
              </p:nvGrpSpPr>
              <p:grpSpPr bwMode="auto">
                <a:xfrm>
                  <a:off x="3696" y="3168"/>
                  <a:ext cx="912" cy="999"/>
                  <a:chOff x="4560" y="1056"/>
                  <a:chExt cx="912" cy="999"/>
                </a:xfrm>
              </p:grpSpPr>
              <p:grpSp>
                <p:nvGrpSpPr>
                  <p:cNvPr id="46093" name="Group 31"/>
                  <p:cNvGrpSpPr>
                    <a:grpSpLocks/>
                  </p:cNvGrpSpPr>
                  <p:nvPr/>
                </p:nvGrpSpPr>
                <p:grpSpPr bwMode="auto">
                  <a:xfrm>
                    <a:off x="4560" y="1056"/>
                    <a:ext cx="912" cy="999"/>
                    <a:chOff x="4560" y="1056"/>
                    <a:chExt cx="912" cy="999"/>
                  </a:xfrm>
                </p:grpSpPr>
                <p:grpSp>
                  <p:nvGrpSpPr>
                    <p:cNvPr id="46103" name="Group 32"/>
                    <p:cNvGrpSpPr>
                      <a:grpSpLocks/>
                    </p:cNvGrpSpPr>
                    <p:nvPr/>
                  </p:nvGrpSpPr>
                  <p:grpSpPr bwMode="auto">
                    <a:xfrm>
                      <a:off x="4560" y="1056"/>
                      <a:ext cx="116" cy="999"/>
                      <a:chOff x="4560" y="1056"/>
                      <a:chExt cx="116" cy="999"/>
                    </a:xfrm>
                  </p:grpSpPr>
                  <p:sp>
                    <p:nvSpPr>
                      <p:cNvPr id="46106" name="Text Box 33"/>
                      <p:cNvSpPr txBox="1">
                        <a:spLocks noChangeArrowheads="1"/>
                      </p:cNvSpPr>
                      <p:nvPr/>
                    </p:nvSpPr>
                    <p:spPr bwMode="auto">
                      <a:xfrm>
                        <a:off x="4560" y="1056"/>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990033"/>
                          </a:solidFill>
                        </a:endParaRPr>
                      </a:p>
                    </p:txBody>
                  </p:sp>
                  <p:sp>
                    <p:nvSpPr>
                      <p:cNvPr id="46107" name="Text Box 34"/>
                      <p:cNvSpPr txBox="1">
                        <a:spLocks noChangeArrowheads="1"/>
                      </p:cNvSpPr>
                      <p:nvPr/>
                    </p:nvSpPr>
                    <p:spPr bwMode="auto">
                      <a:xfrm>
                        <a:off x="4560" y="1296"/>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990033"/>
                          </a:solidFill>
                        </a:endParaRPr>
                      </a:p>
                    </p:txBody>
                  </p:sp>
                  <p:sp>
                    <p:nvSpPr>
                      <p:cNvPr id="46108" name="Text Box 35"/>
                      <p:cNvSpPr txBox="1">
                        <a:spLocks noChangeArrowheads="1"/>
                      </p:cNvSpPr>
                      <p:nvPr/>
                    </p:nvSpPr>
                    <p:spPr bwMode="auto">
                      <a:xfrm>
                        <a:off x="4560" y="1584"/>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990033"/>
                          </a:solidFill>
                        </a:endParaRPr>
                      </a:p>
                    </p:txBody>
                  </p:sp>
                  <p:sp>
                    <p:nvSpPr>
                      <p:cNvPr id="46109" name="Text Box 36"/>
                      <p:cNvSpPr txBox="1">
                        <a:spLocks noChangeArrowheads="1"/>
                      </p:cNvSpPr>
                      <p:nvPr/>
                    </p:nvSpPr>
                    <p:spPr bwMode="auto">
                      <a:xfrm>
                        <a:off x="4560" y="1824"/>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990033"/>
                          </a:solidFill>
                        </a:endParaRPr>
                      </a:p>
                    </p:txBody>
                  </p:sp>
                </p:grpSp>
                <p:sp>
                  <p:nvSpPr>
                    <p:cNvPr id="46104" name="Line 37"/>
                    <p:cNvSpPr>
                      <a:spLocks noChangeShapeType="1"/>
                    </p:cNvSpPr>
                    <p:nvPr/>
                  </p:nvSpPr>
                  <p:spPr bwMode="auto">
                    <a:xfrm>
                      <a:off x="4752" y="110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5" name="Line 38"/>
                    <p:cNvSpPr>
                      <a:spLocks noChangeShapeType="1"/>
                    </p:cNvSpPr>
                    <p:nvPr/>
                  </p:nvSpPr>
                  <p:spPr bwMode="auto">
                    <a:xfrm>
                      <a:off x="5472" y="110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094" name="Line 39"/>
                  <p:cNvSpPr>
                    <a:spLocks noChangeShapeType="1"/>
                  </p:cNvSpPr>
                  <p:nvPr/>
                </p:nvSpPr>
                <p:spPr bwMode="auto">
                  <a:xfrm>
                    <a:off x="4752" y="1104"/>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5" name="Line 40"/>
                  <p:cNvSpPr>
                    <a:spLocks noChangeShapeType="1"/>
                  </p:cNvSpPr>
                  <p:nvPr/>
                </p:nvSpPr>
                <p:spPr bwMode="auto">
                  <a:xfrm flipH="1">
                    <a:off x="4752" y="1104"/>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6" name="Line 41"/>
                  <p:cNvSpPr>
                    <a:spLocks noChangeShapeType="1"/>
                  </p:cNvSpPr>
                  <p:nvPr/>
                </p:nvSpPr>
                <p:spPr bwMode="auto">
                  <a:xfrm>
                    <a:off x="4752" y="1680"/>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7" name="Line 42"/>
                  <p:cNvSpPr>
                    <a:spLocks noChangeShapeType="1"/>
                  </p:cNvSpPr>
                  <p:nvPr/>
                </p:nvSpPr>
                <p:spPr bwMode="auto">
                  <a:xfrm flipH="1">
                    <a:off x="4752" y="1680"/>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8" name="Line 43"/>
                  <p:cNvSpPr>
                    <a:spLocks noChangeShapeType="1"/>
                  </p:cNvSpPr>
                  <p:nvPr/>
                </p:nvSpPr>
                <p:spPr bwMode="auto">
                  <a:xfrm>
                    <a:off x="4752" y="1104"/>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9" name="Line 44"/>
                  <p:cNvSpPr>
                    <a:spLocks noChangeShapeType="1"/>
                  </p:cNvSpPr>
                  <p:nvPr/>
                </p:nvSpPr>
                <p:spPr bwMode="auto">
                  <a:xfrm>
                    <a:off x="4752" y="1104"/>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0" name="Line 45"/>
                  <p:cNvSpPr>
                    <a:spLocks noChangeShapeType="1"/>
                  </p:cNvSpPr>
                  <p:nvPr/>
                </p:nvSpPr>
                <p:spPr bwMode="auto">
                  <a:xfrm flipV="1">
                    <a:off x="4752" y="1104"/>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1" name="Line 46"/>
                  <p:cNvSpPr>
                    <a:spLocks noChangeShapeType="1"/>
                  </p:cNvSpPr>
                  <p:nvPr/>
                </p:nvSpPr>
                <p:spPr bwMode="auto">
                  <a:xfrm flipV="1">
                    <a:off x="4752" y="1104"/>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2" name="Line 47"/>
                  <p:cNvSpPr>
                    <a:spLocks noChangeShapeType="1"/>
                  </p:cNvSpPr>
                  <p:nvPr/>
                </p:nvSpPr>
                <p:spPr bwMode="auto">
                  <a:xfrm flipV="1">
                    <a:off x="4752" y="1392"/>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grpSp>
    </p:spTree>
    <p:extLst>
      <p:ext uri="{BB962C8B-B14F-4D97-AF65-F5344CB8AC3E}">
        <p14:creationId xmlns:p14="http://schemas.microsoft.com/office/powerpoint/2010/main" val="421490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0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Proof of the Lemma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219199"/>
                <a:ext cx="8305801" cy="3478795"/>
              </a:xfrm>
            </p:spPr>
            <p:txBody>
              <a:bodyPr>
                <a:normAutofit fontScale="77500" lnSpcReduction="20000"/>
              </a:bodyPr>
              <a:lstStyle/>
              <a:p>
                <a:r>
                  <a:rPr lang="en-US" sz="3100" dirty="0" smtClean="0">
                    <a:solidFill>
                      <a:srgbClr val="990033"/>
                    </a:solidFill>
                  </a:rPr>
                  <a:t>Lemma:</a:t>
                </a:r>
                <a:r>
                  <a:rPr lang="en-US" sz="3100" dirty="0"/>
                  <a:t>  In the failure-free, all-1-input run </a:t>
                </a:r>
                <a14:m>
                  <m:oMath xmlns:m="http://schemas.openxmlformats.org/officeDocument/2006/math">
                    <m:r>
                      <a:rPr lang="en-US" sz="3100" i="1">
                        <a:latin typeface="Cambria Math"/>
                      </a:rPr>
                      <m:t>𝛼</m:t>
                    </m:r>
                    <m:r>
                      <a:rPr lang="en-US" sz="3100" i="1">
                        <a:latin typeface="Cambria Math"/>
                      </a:rPr>
                      <m:t>, </m:t>
                    </m:r>
                  </m:oMath>
                </a14:m>
                <a:r>
                  <a:rPr lang="en-US" sz="3100" dirty="0"/>
                  <a:t>every </a:t>
                </a:r>
                <a14:m>
                  <m:oMath xmlns:m="http://schemas.openxmlformats.org/officeDocument/2006/math">
                    <m:r>
                      <a:rPr lang="en-US" sz="3100" i="1">
                        <a:latin typeface="Cambria Math"/>
                      </a:rPr>
                      <m:t>𝑖</m:t>
                    </m:r>
                    <m:r>
                      <a:rPr lang="en-US" sz="3100">
                        <a:latin typeface="Cambria Math"/>
                      </a:rPr>
                      <m:t> </m:t>
                    </m:r>
                  </m:oMath>
                </a14:m>
                <a:r>
                  <a:rPr lang="en-US" sz="3100" dirty="0"/>
                  <a:t>affects every </a:t>
                </a:r>
                <a14:m>
                  <m:oMath xmlns:m="http://schemas.openxmlformats.org/officeDocument/2006/math">
                    <m:r>
                      <a:rPr lang="en-US" sz="3100" i="1" dirty="0">
                        <a:latin typeface="Cambria Math"/>
                      </a:rPr>
                      <m:t>𝑗</m:t>
                    </m:r>
                  </m:oMath>
                </a14:m>
                <a:r>
                  <a:rPr lang="en-US" sz="3100" dirty="0"/>
                  <a:t> in the communication pattern of </a:t>
                </a:r>
                <a14:m>
                  <m:oMath xmlns:m="http://schemas.openxmlformats.org/officeDocument/2006/math">
                    <m:r>
                      <a:rPr lang="en-US" sz="3100" i="1">
                        <a:latin typeface="Cambria Math"/>
                      </a:rPr>
                      <m:t>𝛼</m:t>
                    </m:r>
                    <m:r>
                      <a:rPr lang="en-US" sz="3100" i="1">
                        <a:latin typeface="Cambria Math"/>
                      </a:rPr>
                      <m:t>.</m:t>
                    </m:r>
                  </m:oMath>
                </a14:m>
                <a:endParaRPr lang="en-US" sz="3100" dirty="0" smtClean="0"/>
              </a:p>
              <a:p>
                <a:r>
                  <a:rPr lang="en-US" sz="3100" dirty="0" smtClean="0">
                    <a:solidFill>
                      <a:srgbClr val="990033"/>
                    </a:solidFill>
                  </a:rPr>
                  <a:t>Proof:</a:t>
                </a:r>
                <a:r>
                  <a:rPr lang="en-US" sz="3100" dirty="0" smtClean="0"/>
                  <a:t>  </a:t>
                </a:r>
              </a:p>
              <a:p>
                <a:pPr lvl="1"/>
                <a:r>
                  <a:rPr lang="en-US" sz="2600" dirty="0" smtClean="0"/>
                  <a:t>By contradiction.  Suppose </a:t>
                </a:r>
                <a14:m>
                  <m:oMath xmlns:m="http://schemas.openxmlformats.org/officeDocument/2006/math">
                    <m:r>
                      <a:rPr lang="en-US" sz="2600" i="1" dirty="0" smtClean="0">
                        <a:latin typeface="Cambria Math"/>
                      </a:rPr>
                      <m:t>𝑖</m:t>
                    </m:r>
                  </m:oMath>
                </a14:m>
                <a:r>
                  <a:rPr lang="en-US" sz="2600" dirty="0" smtClean="0"/>
                  <a:t> does not affect </a:t>
                </a:r>
                <a14:m>
                  <m:oMath xmlns:m="http://schemas.openxmlformats.org/officeDocument/2006/math">
                    <m:r>
                      <a:rPr lang="en-US" sz="2600" i="1" dirty="0" smtClean="0">
                        <a:latin typeface="Cambria Math"/>
                      </a:rPr>
                      <m:t>𝑗</m:t>
                    </m:r>
                  </m:oMath>
                </a14:m>
                <a:r>
                  <a:rPr lang="en-US" sz="2600" dirty="0" smtClean="0"/>
                  <a:t> (for some particular </a:t>
                </a:r>
                <a14:m>
                  <m:oMath xmlns:m="http://schemas.openxmlformats.org/officeDocument/2006/math">
                    <m:r>
                      <a:rPr lang="en-US" sz="2600" i="1" dirty="0" smtClean="0">
                        <a:latin typeface="Cambria Math"/>
                      </a:rPr>
                      <m:t>𝑖</m:t>
                    </m:r>
                    <m:r>
                      <a:rPr lang="en-US" sz="2600" i="1" dirty="0" err="1" smtClean="0">
                        <a:latin typeface="Cambria Math"/>
                      </a:rPr>
                      <m:t>,</m:t>
                    </m:r>
                    <m:r>
                      <a:rPr lang="en-US" sz="2600" i="1" dirty="0" err="1" smtClean="0">
                        <a:latin typeface="Cambria Math"/>
                      </a:rPr>
                      <m:t>𝑗</m:t>
                    </m:r>
                  </m:oMath>
                </a14:m>
                <a:r>
                  <a:rPr lang="en-US" sz="2600" dirty="0" smtClean="0"/>
                  <a:t>).</a:t>
                </a:r>
              </a:p>
              <a:p>
                <a:pPr lvl="1"/>
                <a:r>
                  <a:rPr lang="en-US" sz="2600" dirty="0" smtClean="0"/>
                  <a:t>Then </a:t>
                </a:r>
                <a14:m>
                  <m:oMath xmlns:m="http://schemas.openxmlformats.org/officeDocument/2006/math">
                    <m:r>
                      <a:rPr lang="en-US" sz="2600" b="0" i="1" smtClean="0">
                        <a:latin typeface="Cambria Math"/>
                      </a:rPr>
                      <m:t>𝑖</m:t>
                    </m:r>
                    <m:r>
                      <a:rPr lang="en-US" sz="2600" b="0" i="1" smtClean="0">
                        <a:latin typeface="Cambria Math"/>
                      </a:rPr>
                      <m:t>≠</m:t>
                    </m:r>
                    <m:r>
                      <a:rPr lang="en-US" sz="2600" b="0" i="1" smtClean="0">
                        <a:latin typeface="Cambria Math"/>
                      </a:rPr>
                      <m:t>𝑗</m:t>
                    </m:r>
                    <m:r>
                      <a:rPr lang="en-US" sz="2600" b="0" i="1" smtClean="0">
                        <a:latin typeface="Cambria Math"/>
                      </a:rPr>
                      <m:t>.</m:t>
                    </m:r>
                  </m:oMath>
                </a14:m>
                <a:endParaRPr lang="en-US" sz="2600" dirty="0" smtClean="0"/>
              </a:p>
              <a:p>
                <a:pPr lvl="1"/>
                <a:r>
                  <a:rPr lang="en-US" sz="2600" dirty="0" smtClean="0"/>
                  <a:t>Construct execution </a:t>
                </a:r>
                <a14:m>
                  <m:oMath xmlns:m="http://schemas.openxmlformats.org/officeDocument/2006/math">
                    <m:r>
                      <a:rPr lang="en-US" sz="2600" b="0" i="1" smtClean="0">
                        <a:latin typeface="Cambria Math"/>
                      </a:rPr>
                      <m:t>𝛼</m:t>
                    </m:r>
                    <m:r>
                      <a:rPr lang="en-US" sz="2600" b="0" i="1" smtClean="0">
                        <a:latin typeface="Cambria Math"/>
                      </a:rPr>
                      <m:t>′</m:t>
                    </m:r>
                  </m:oMath>
                </a14:m>
                <a:r>
                  <a:rPr lang="en-US" sz="2600" dirty="0" smtClean="0"/>
                  <a:t>, which is the same as </a:t>
                </a:r>
                <a14:m>
                  <m:oMath xmlns:m="http://schemas.openxmlformats.org/officeDocument/2006/math">
                    <m:r>
                      <a:rPr lang="en-US" sz="2600" i="1">
                        <a:latin typeface="Cambria Math"/>
                      </a:rPr>
                      <m:t>𝛼</m:t>
                    </m:r>
                  </m:oMath>
                </a14:m>
                <a:r>
                  <a:rPr lang="en-US" sz="2600" dirty="0" smtClean="0"/>
                  <a:t> except that:</a:t>
                </a:r>
              </a:p>
              <a:p>
                <a:pPr lvl="2"/>
                <a14:m>
                  <m:oMath xmlns:m="http://schemas.openxmlformats.org/officeDocument/2006/math">
                    <m:r>
                      <a:rPr lang="en-US" sz="2600" i="1" dirty="0" smtClean="0">
                        <a:latin typeface="Cambria Math"/>
                      </a:rPr>
                      <m:t>𝑖</m:t>
                    </m:r>
                  </m:oMath>
                </a14:m>
                <a:r>
                  <a:rPr lang="en-US" sz="2600" dirty="0" smtClean="0"/>
                  <a:t>’s input is </a:t>
                </a:r>
                <a14:m>
                  <m:oMath xmlns:m="http://schemas.openxmlformats.org/officeDocument/2006/math">
                    <m:r>
                      <a:rPr lang="en-US" sz="2600" i="1" dirty="0" smtClean="0">
                        <a:latin typeface="Cambria Math"/>
                      </a:rPr>
                      <m:t>0</m:t>
                    </m:r>
                  </m:oMath>
                </a14:m>
                <a:r>
                  <a:rPr lang="en-US" sz="2600" dirty="0" smtClean="0"/>
                  <a:t>, and</a:t>
                </a:r>
              </a:p>
              <a:p>
                <a:pPr lvl="2"/>
                <a:r>
                  <a:rPr lang="en-US" sz="2600" dirty="0" smtClean="0"/>
                  <a:t>Every process that is affected by process </a:t>
                </a:r>
                <a14:m>
                  <m:oMath xmlns:m="http://schemas.openxmlformats.org/officeDocument/2006/math">
                    <m:r>
                      <a:rPr lang="en-US" sz="2600" i="1" dirty="0" smtClean="0">
                        <a:latin typeface="Cambria Math"/>
                      </a:rPr>
                      <m:t>𝑖</m:t>
                    </m:r>
                  </m:oMath>
                </a14:m>
                <a:r>
                  <a:rPr lang="en-US" sz="2600" dirty="0" smtClean="0"/>
                  <a:t> in </a:t>
                </a:r>
                <a14:m>
                  <m:oMath xmlns:m="http://schemas.openxmlformats.org/officeDocument/2006/math">
                    <m:r>
                      <a:rPr lang="en-US" sz="2600" b="0" i="1" smtClean="0">
                        <a:latin typeface="Cambria Math"/>
                      </a:rPr>
                      <m:t>𝛼</m:t>
                    </m:r>
                    <m:r>
                      <a:rPr lang="en-US" sz="2600" b="0" i="1" smtClean="0">
                        <a:latin typeface="Cambria Math"/>
                      </a:rPr>
                      <m:t> </m:t>
                    </m:r>
                  </m:oMath>
                </a14:m>
                <a:r>
                  <a:rPr lang="en-US" sz="2600" dirty="0" smtClean="0"/>
                  <a:t>fails just after it first gets affected by process </a:t>
                </a:r>
                <a14:m>
                  <m:oMath xmlns:m="http://schemas.openxmlformats.org/officeDocument/2006/math">
                    <m:r>
                      <a:rPr lang="en-US" sz="2600" i="1" dirty="0">
                        <a:latin typeface="Cambria Math"/>
                      </a:rPr>
                      <m:t>𝑖</m:t>
                    </m:r>
                  </m:oMath>
                </a14:m>
                <a:r>
                  <a:rPr lang="en-US" sz="2600" dirty="0"/>
                  <a:t> in </a:t>
                </a:r>
                <a14:m>
                  <m:oMath xmlns:m="http://schemas.openxmlformats.org/officeDocument/2006/math">
                    <m:r>
                      <a:rPr lang="en-US" sz="2600" i="1">
                        <a:latin typeface="Cambria Math"/>
                      </a:rPr>
                      <m:t>𝛼</m:t>
                    </m:r>
                  </m:oMath>
                </a14:m>
                <a:r>
                  <a:rPr lang="en-US" sz="2600" dirty="0" smtClean="0"/>
                  <a:t>.</a:t>
                </a:r>
              </a:p>
              <a:p>
                <a:r>
                  <a:rPr lang="en-US" sz="3100" dirty="0" smtClean="0">
                    <a:solidFill>
                      <a:srgbClr val="990033"/>
                    </a:solidFill>
                  </a:rPr>
                  <a:t>Example:  </a:t>
                </a:r>
                <a:r>
                  <a:rPr lang="en-US" sz="3100" dirty="0" smtClean="0"/>
                  <a:t>Process </a:t>
                </a:r>
                <a14:m>
                  <m:oMath xmlns:m="http://schemas.openxmlformats.org/officeDocument/2006/math">
                    <m:r>
                      <a:rPr lang="en-US" sz="3100" b="0" i="1" smtClean="0">
                        <a:latin typeface="Cambria Math"/>
                      </a:rPr>
                      <m:t>4</m:t>
                    </m:r>
                  </m:oMath>
                </a14:m>
                <a:r>
                  <a:rPr lang="en-US" sz="3100" dirty="0" smtClean="0"/>
                  <a:t> does not affect process </a:t>
                </a:r>
                <a14:m>
                  <m:oMath xmlns:m="http://schemas.openxmlformats.org/officeDocument/2006/math">
                    <m:r>
                      <a:rPr lang="en-US" sz="3100" b="0" i="1" smtClean="0">
                        <a:latin typeface="Cambria Math"/>
                      </a:rPr>
                      <m:t>1.</m:t>
                    </m:r>
                  </m:oMath>
                </a14:m>
                <a:endParaRPr lang="en-US" sz="31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219199"/>
                <a:ext cx="8305801" cy="3478795"/>
              </a:xfrm>
              <a:blipFill rotWithShape="1">
                <a:blip r:embed="rId3"/>
                <a:stretch>
                  <a:fillRect l="-954" t="-3327" r="-293"/>
                </a:stretch>
              </a:blipFill>
            </p:spPr>
            <p:txBody>
              <a:bodyPr/>
              <a:lstStyle/>
              <a:p>
                <a:r>
                  <a:rPr lang="en-US">
                    <a:noFill/>
                  </a:rPr>
                  <a:t> </a:t>
                </a:r>
              </a:p>
            </p:txBody>
          </p:sp>
        </mc:Fallback>
      </mc:AlternateContent>
      <p:grpSp>
        <p:nvGrpSpPr>
          <p:cNvPr id="76" name="Group 75"/>
          <p:cNvGrpSpPr/>
          <p:nvPr/>
        </p:nvGrpSpPr>
        <p:grpSpPr>
          <a:xfrm>
            <a:off x="-10884" y="4618401"/>
            <a:ext cx="4356463" cy="2024073"/>
            <a:chOff x="-10884" y="4618401"/>
            <a:chExt cx="4356463" cy="2024073"/>
          </a:xfrm>
        </p:grpSpPr>
        <p:grpSp>
          <p:nvGrpSpPr>
            <p:cNvPr id="33" name="Group 32"/>
            <p:cNvGrpSpPr/>
            <p:nvPr/>
          </p:nvGrpSpPr>
          <p:grpSpPr>
            <a:xfrm>
              <a:off x="-10884" y="4618401"/>
              <a:ext cx="4356463" cy="2024073"/>
              <a:chOff x="4648200" y="3810000"/>
              <a:chExt cx="4356463" cy="2024073"/>
            </a:xfrm>
          </p:grpSpPr>
          <p:sp>
            <p:nvSpPr>
              <p:cNvPr id="25" name="Line 38"/>
              <p:cNvSpPr>
                <a:spLocks noChangeShapeType="1"/>
              </p:cNvSpPr>
              <p:nvPr/>
            </p:nvSpPr>
            <p:spPr bwMode="auto">
              <a:xfrm>
                <a:off x="9004663" y="4036742"/>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2" name="Group 31"/>
              <p:cNvGrpSpPr/>
              <p:nvPr/>
            </p:nvGrpSpPr>
            <p:grpSpPr>
              <a:xfrm>
                <a:off x="4648200" y="3810000"/>
                <a:ext cx="4356463" cy="2024073"/>
                <a:chOff x="4517027" y="1598129"/>
                <a:chExt cx="4356463" cy="2024073"/>
              </a:xfrm>
            </p:grpSpPr>
            <p:grpSp>
              <p:nvGrpSpPr>
                <p:cNvPr id="24" name="Group 23"/>
                <p:cNvGrpSpPr/>
                <p:nvPr/>
              </p:nvGrpSpPr>
              <p:grpSpPr>
                <a:xfrm>
                  <a:off x="4517027" y="1598129"/>
                  <a:ext cx="4356463" cy="2024073"/>
                  <a:chOff x="4517027" y="1594842"/>
                  <a:chExt cx="4356463" cy="2024073"/>
                </a:xfrm>
              </p:grpSpPr>
              <p:grpSp>
                <p:nvGrpSpPr>
                  <p:cNvPr id="4" name="Group 3"/>
                  <p:cNvGrpSpPr/>
                  <p:nvPr/>
                </p:nvGrpSpPr>
                <p:grpSpPr>
                  <a:xfrm>
                    <a:off x="4517027" y="1594842"/>
                    <a:ext cx="4356463" cy="2024073"/>
                    <a:chOff x="1786345" y="4732545"/>
                    <a:chExt cx="4356463" cy="2024073"/>
                  </a:xfrm>
                </p:grpSpPr>
                <p:grpSp>
                  <p:nvGrpSpPr>
                    <p:cNvPr id="5" name="Group 48"/>
                    <p:cNvGrpSpPr>
                      <a:grpSpLocks/>
                    </p:cNvGrpSpPr>
                    <p:nvPr/>
                  </p:nvGrpSpPr>
                  <p:grpSpPr bwMode="auto">
                    <a:xfrm>
                      <a:off x="2743200" y="4953000"/>
                      <a:ext cx="2286000" cy="1371600"/>
                      <a:chOff x="3600" y="2592"/>
                      <a:chExt cx="1440" cy="864"/>
                    </a:xfrm>
                  </p:grpSpPr>
                  <p:sp>
                    <p:nvSpPr>
                      <p:cNvPr id="14" name="Line 15"/>
                      <p:cNvSpPr>
                        <a:spLocks noChangeShapeType="1"/>
                      </p:cNvSpPr>
                      <p:nvPr/>
                    </p:nvSpPr>
                    <p:spPr bwMode="auto">
                      <a:xfrm>
                        <a:off x="360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8"/>
                      <p:cNvSpPr>
                        <a:spLocks noChangeShapeType="1"/>
                      </p:cNvSpPr>
                      <p:nvPr/>
                    </p:nvSpPr>
                    <p:spPr bwMode="auto">
                      <a:xfrm flipH="1">
                        <a:off x="360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23"/>
                      <p:cNvSpPr>
                        <a:spLocks noChangeShapeType="1"/>
                      </p:cNvSpPr>
                      <p:nvPr/>
                    </p:nvSpPr>
                    <p:spPr bwMode="auto">
                      <a:xfrm flipV="1">
                        <a:off x="3600" y="2880"/>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24"/>
                      <p:cNvSpPr>
                        <a:spLocks noChangeShapeType="1"/>
                      </p:cNvSpPr>
                      <p:nvPr/>
                    </p:nvSpPr>
                    <p:spPr bwMode="auto">
                      <a:xfrm flipV="1">
                        <a:off x="3600" y="3168"/>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37"/>
                      <p:cNvSpPr>
                        <a:spLocks noChangeShapeType="1"/>
                      </p:cNvSpPr>
                      <p:nvPr/>
                    </p:nvSpPr>
                    <p:spPr bwMode="auto">
                      <a:xfrm>
                        <a:off x="432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38"/>
                      <p:cNvSpPr>
                        <a:spLocks noChangeShapeType="1"/>
                      </p:cNvSpPr>
                      <p:nvPr/>
                    </p:nvSpPr>
                    <p:spPr bwMode="auto">
                      <a:xfrm>
                        <a:off x="504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39"/>
                      <p:cNvSpPr>
                        <a:spLocks noChangeShapeType="1"/>
                      </p:cNvSpPr>
                      <p:nvPr/>
                    </p:nvSpPr>
                    <p:spPr bwMode="auto">
                      <a:xfrm>
                        <a:off x="432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43"/>
                      <p:cNvSpPr>
                        <a:spLocks noChangeShapeType="1"/>
                      </p:cNvSpPr>
                      <p:nvPr/>
                    </p:nvSpPr>
                    <p:spPr bwMode="auto">
                      <a:xfrm flipV="1">
                        <a:off x="4320" y="2592"/>
                        <a:ext cx="720" cy="28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44"/>
                      <p:cNvSpPr>
                        <a:spLocks noChangeShapeType="1"/>
                      </p:cNvSpPr>
                      <p:nvPr/>
                    </p:nvSpPr>
                    <p:spPr bwMode="auto">
                      <a:xfrm flipV="1">
                        <a:off x="4320" y="2880"/>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6" name="Text Box 49"/>
                        <p:cNvSpPr txBox="1">
                          <a:spLocks noChangeArrowheads="1"/>
                        </p:cNvSpPr>
                        <p:nvPr/>
                      </p:nvSpPr>
                      <p:spPr bwMode="auto">
                        <a:xfrm>
                          <a:off x="1786345" y="4732545"/>
                          <a:ext cx="1295400"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1</m:t>
                                    </m:r>
                                  </m:sub>
                                </m:sSub>
                              </m:oMath>
                            </m:oMathPara>
                          </a14:m>
                          <a:endParaRPr lang="en-US" b="0" dirty="0" smtClean="0"/>
                        </a:p>
                        <a:p>
                          <a:pPr eaLnBrk="1" hangingPunct="1"/>
                          <a:endParaRPr lang="en-US" b="0" dirty="0" smtClean="0"/>
                        </a:p>
                        <a:p>
                          <a:pPr eaLnBrk="1" hangingPunct="1"/>
                          <a:endParaRPr lang="en-US" dirty="0"/>
                        </a:p>
                      </p:txBody>
                    </p:sp>
                  </mc:Choice>
                  <mc:Fallback xmlns="">
                    <p:sp>
                      <p:nvSpPr>
                        <p:cNvPr id="6" name="Text Box 49"/>
                        <p:cNvSpPr txBox="1">
                          <a:spLocks noRot="1" noChangeAspect="1" noMove="1" noResize="1" noEditPoints="1" noAdjustHandles="1" noChangeArrowheads="1" noChangeShapeType="1" noTextEdit="1"/>
                        </p:cNvSpPr>
                        <p:nvPr/>
                      </p:nvSpPr>
                      <p:spPr bwMode="auto">
                        <a:xfrm>
                          <a:off x="1786345" y="4732545"/>
                          <a:ext cx="1295400" cy="923330"/>
                        </a:xfrm>
                        <a:prstGeom prst="rect">
                          <a:avLst/>
                        </a:prstGeom>
                        <a:blipFill rotWithShape="1">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 Box 50"/>
                        <p:cNvSpPr txBox="1">
                          <a:spLocks noChangeArrowheads="1"/>
                        </p:cNvSpPr>
                        <p:nvPr/>
                      </p:nvSpPr>
                      <p:spPr bwMode="auto">
                        <a:xfrm>
                          <a:off x="2084614" y="5181600"/>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2</m:t>
                                    </m:r>
                                  </m:sub>
                                </m:sSub>
                              </m:oMath>
                            </m:oMathPara>
                          </a14:m>
                          <a:endParaRPr lang="en-US" b="0" dirty="0" smtClean="0"/>
                        </a:p>
                        <a:p>
                          <a:pPr eaLnBrk="1" hangingPunct="1"/>
                          <a:endParaRPr lang="en-US" dirty="0"/>
                        </a:p>
                      </p:txBody>
                    </p:sp>
                  </mc:Choice>
                  <mc:Fallback xmlns="">
                    <p:sp>
                      <p:nvSpPr>
                        <p:cNvPr id="7" name="Text Box 50"/>
                        <p:cNvSpPr txBox="1">
                          <a:spLocks noRot="1" noChangeAspect="1" noMove="1" noResize="1" noEditPoints="1" noAdjustHandles="1" noChangeArrowheads="1" noChangeShapeType="1" noTextEdit="1"/>
                        </p:cNvSpPr>
                        <p:nvPr/>
                      </p:nvSpPr>
                      <p:spPr bwMode="auto">
                        <a:xfrm>
                          <a:off x="2084614" y="5181600"/>
                          <a:ext cx="666360" cy="646331"/>
                        </a:xfrm>
                        <a:prstGeom prst="rect">
                          <a:avLst/>
                        </a:prstGeom>
                        <a:blipFill rotWithShape="1">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Box 51"/>
                        <p:cNvSpPr txBox="1">
                          <a:spLocks noChangeArrowheads="1"/>
                        </p:cNvSpPr>
                        <p:nvPr/>
                      </p:nvSpPr>
                      <p:spPr bwMode="auto">
                        <a:xfrm>
                          <a:off x="2084614" y="5653087"/>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3</m:t>
                                    </m:r>
                                  </m:sub>
                                </m:sSub>
                              </m:oMath>
                            </m:oMathPara>
                          </a14:m>
                          <a:endParaRPr lang="en-US" b="0" dirty="0" smtClean="0"/>
                        </a:p>
                        <a:p>
                          <a:pPr eaLnBrk="1" hangingPunct="1"/>
                          <a:endParaRPr lang="en-US" dirty="0"/>
                        </a:p>
                      </p:txBody>
                    </p:sp>
                  </mc:Choice>
                  <mc:Fallback xmlns="">
                    <p:sp>
                      <p:nvSpPr>
                        <p:cNvPr id="8" name="Text Box 51"/>
                        <p:cNvSpPr txBox="1">
                          <a:spLocks noRot="1" noChangeAspect="1" noMove="1" noResize="1" noEditPoints="1" noAdjustHandles="1" noChangeArrowheads="1" noChangeShapeType="1" noTextEdit="1"/>
                        </p:cNvSpPr>
                        <p:nvPr/>
                      </p:nvSpPr>
                      <p:spPr bwMode="auto">
                        <a:xfrm>
                          <a:off x="2084614" y="5653087"/>
                          <a:ext cx="666360" cy="646331"/>
                        </a:xfrm>
                        <a:prstGeom prst="rect">
                          <a:avLst/>
                        </a:prstGeom>
                        <a:blipFill rotWithShape="1">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Box 52"/>
                        <p:cNvSpPr txBox="1">
                          <a:spLocks noChangeArrowheads="1"/>
                        </p:cNvSpPr>
                        <p:nvPr/>
                      </p:nvSpPr>
                      <p:spPr bwMode="auto">
                        <a:xfrm>
                          <a:off x="2160814" y="6110287"/>
                          <a:ext cx="58842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4</m:t>
                                    </m:r>
                                  </m:sub>
                                </m:sSub>
                              </m:oMath>
                            </m:oMathPara>
                          </a14:m>
                          <a:endParaRPr lang="en-US" b="0" dirty="0" smtClean="0"/>
                        </a:p>
                        <a:p>
                          <a:pPr eaLnBrk="1" hangingPunct="1"/>
                          <a:endParaRPr lang="en-US" dirty="0"/>
                        </a:p>
                      </p:txBody>
                    </p:sp>
                  </mc:Choice>
                  <mc:Fallback xmlns="">
                    <p:sp>
                      <p:nvSpPr>
                        <p:cNvPr id="9" name="Text Box 52"/>
                        <p:cNvSpPr txBox="1">
                          <a:spLocks noRot="1" noChangeAspect="1" noMove="1" noResize="1" noEditPoints="1" noAdjustHandles="1" noChangeArrowheads="1" noChangeShapeType="1" noTextEdit="1"/>
                        </p:cNvSpPr>
                        <p:nvPr/>
                      </p:nvSpPr>
                      <p:spPr bwMode="auto">
                        <a:xfrm>
                          <a:off x="2160814" y="6110287"/>
                          <a:ext cx="588429" cy="646331"/>
                        </a:xfrm>
                        <a:prstGeom prst="rect">
                          <a:avLst/>
                        </a:prstGeom>
                        <a:blipFill rotWithShape="1">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10" name="Straight Connector 9"/>
                    <p:cNvCxnSpPr>
                      <a:stCxn id="14" idx="0"/>
                    </p:cNvCxnSpPr>
                    <p:nvPr/>
                  </p:nvCxnSpPr>
                  <p:spPr>
                    <a:xfrm>
                      <a:off x="2743200" y="4953000"/>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743200" y="5406571"/>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743200" y="5867400"/>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743200" y="6299418"/>
                      <a:ext cx="3399608" cy="7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Line 18"/>
                  <p:cNvSpPr>
                    <a:spLocks noChangeShapeType="1"/>
                  </p:cNvSpPr>
                  <p:nvPr/>
                </p:nvSpPr>
                <p:spPr bwMode="auto">
                  <a:xfrm flipH="1" flipV="1">
                    <a:off x="5460429" y="1815297"/>
                    <a:ext cx="1135226"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 name="Group 25"/>
                <p:cNvGrpSpPr/>
                <p:nvPr/>
              </p:nvGrpSpPr>
              <p:grpSpPr>
                <a:xfrm>
                  <a:off x="5460429" y="1797253"/>
                  <a:ext cx="3393468" cy="1364462"/>
                  <a:chOff x="5460429" y="1797253"/>
                  <a:chExt cx="3393468" cy="1364462"/>
                </a:xfrm>
              </p:grpSpPr>
              <p:sp>
                <p:nvSpPr>
                  <p:cNvPr id="27" name="Line 18"/>
                  <p:cNvSpPr>
                    <a:spLocks noChangeShapeType="1"/>
                  </p:cNvSpPr>
                  <p:nvPr/>
                </p:nvSpPr>
                <p:spPr bwMode="auto">
                  <a:xfrm flipH="1" flipV="1">
                    <a:off x="5460429" y="1815297"/>
                    <a:ext cx="1135226"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23"/>
                  <p:cNvSpPr>
                    <a:spLocks noChangeShapeType="1"/>
                  </p:cNvSpPr>
                  <p:nvPr/>
                </p:nvSpPr>
                <p:spPr bwMode="auto">
                  <a:xfrm>
                    <a:off x="5460429" y="2268868"/>
                    <a:ext cx="1135226" cy="46082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39"/>
                  <p:cNvSpPr>
                    <a:spLocks noChangeShapeType="1"/>
                  </p:cNvSpPr>
                  <p:nvPr/>
                </p:nvSpPr>
                <p:spPr bwMode="auto">
                  <a:xfrm>
                    <a:off x="6595655" y="1815297"/>
                    <a:ext cx="1129937"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39"/>
                  <p:cNvSpPr>
                    <a:spLocks noChangeShapeType="1"/>
                  </p:cNvSpPr>
                  <p:nvPr/>
                </p:nvSpPr>
                <p:spPr bwMode="auto">
                  <a:xfrm>
                    <a:off x="7725593" y="1797253"/>
                    <a:ext cx="1113608" cy="1364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9"/>
                  <p:cNvSpPr>
                    <a:spLocks noChangeShapeType="1"/>
                  </p:cNvSpPr>
                  <p:nvPr/>
                </p:nvSpPr>
                <p:spPr bwMode="auto">
                  <a:xfrm>
                    <a:off x="7710897" y="2272497"/>
                    <a:ext cx="11430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68" name="TextBox 67"/>
            <p:cNvSpPr txBox="1"/>
            <p:nvPr/>
          </p:nvSpPr>
          <p:spPr>
            <a:xfrm>
              <a:off x="143073" y="6064579"/>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69" name="TextBox 68"/>
            <p:cNvSpPr txBox="1"/>
            <p:nvPr/>
          </p:nvSpPr>
          <p:spPr>
            <a:xfrm>
              <a:off x="143073" y="5601092"/>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70" name="TextBox 69"/>
            <p:cNvSpPr txBox="1"/>
            <p:nvPr/>
          </p:nvSpPr>
          <p:spPr>
            <a:xfrm>
              <a:off x="136542" y="5143892"/>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71" name="TextBox 70"/>
            <p:cNvSpPr txBox="1"/>
            <p:nvPr/>
          </p:nvSpPr>
          <p:spPr>
            <a:xfrm>
              <a:off x="136542" y="4650903"/>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grpSp>
      <p:grpSp>
        <p:nvGrpSpPr>
          <p:cNvPr id="75" name="Group 74"/>
          <p:cNvGrpSpPr/>
          <p:nvPr/>
        </p:nvGrpSpPr>
        <p:grpSpPr>
          <a:xfrm>
            <a:off x="4345579" y="4618401"/>
            <a:ext cx="4356463" cy="2024073"/>
            <a:chOff x="4345579" y="4618401"/>
            <a:chExt cx="4356463" cy="2024073"/>
          </a:xfrm>
        </p:grpSpPr>
        <p:grpSp>
          <p:nvGrpSpPr>
            <p:cNvPr id="34" name="Group 33"/>
            <p:cNvGrpSpPr/>
            <p:nvPr/>
          </p:nvGrpSpPr>
          <p:grpSpPr>
            <a:xfrm>
              <a:off x="4345579" y="4618401"/>
              <a:ext cx="4356463" cy="2024073"/>
              <a:chOff x="4648200" y="3810000"/>
              <a:chExt cx="4356463" cy="2024073"/>
            </a:xfrm>
          </p:grpSpPr>
          <p:sp>
            <p:nvSpPr>
              <p:cNvPr id="35" name="Line 38"/>
              <p:cNvSpPr>
                <a:spLocks noChangeShapeType="1"/>
              </p:cNvSpPr>
              <p:nvPr/>
            </p:nvSpPr>
            <p:spPr bwMode="auto">
              <a:xfrm>
                <a:off x="9004663" y="4036742"/>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 name="Group 35"/>
              <p:cNvGrpSpPr/>
              <p:nvPr/>
            </p:nvGrpSpPr>
            <p:grpSpPr>
              <a:xfrm>
                <a:off x="4648200" y="3810000"/>
                <a:ext cx="4356463" cy="2024073"/>
                <a:chOff x="4517027" y="1598129"/>
                <a:chExt cx="4356463" cy="2024073"/>
              </a:xfrm>
            </p:grpSpPr>
            <p:grpSp>
              <p:nvGrpSpPr>
                <p:cNvPr id="37" name="Group 36"/>
                <p:cNvGrpSpPr/>
                <p:nvPr/>
              </p:nvGrpSpPr>
              <p:grpSpPr>
                <a:xfrm>
                  <a:off x="4517027" y="1598129"/>
                  <a:ext cx="4356463" cy="2024073"/>
                  <a:chOff x="4517027" y="1594842"/>
                  <a:chExt cx="4356463" cy="2024073"/>
                </a:xfrm>
              </p:grpSpPr>
              <p:grpSp>
                <p:nvGrpSpPr>
                  <p:cNvPr id="44" name="Group 43"/>
                  <p:cNvGrpSpPr/>
                  <p:nvPr/>
                </p:nvGrpSpPr>
                <p:grpSpPr>
                  <a:xfrm>
                    <a:off x="4517027" y="1594842"/>
                    <a:ext cx="4356463" cy="2024073"/>
                    <a:chOff x="1786345" y="4732545"/>
                    <a:chExt cx="4356463" cy="2024073"/>
                  </a:xfrm>
                </p:grpSpPr>
                <p:grpSp>
                  <p:nvGrpSpPr>
                    <p:cNvPr id="46" name="Group 48"/>
                    <p:cNvGrpSpPr>
                      <a:grpSpLocks/>
                    </p:cNvGrpSpPr>
                    <p:nvPr/>
                  </p:nvGrpSpPr>
                  <p:grpSpPr bwMode="auto">
                    <a:xfrm>
                      <a:off x="2743200" y="4953000"/>
                      <a:ext cx="2286000" cy="1371600"/>
                      <a:chOff x="3600" y="2592"/>
                      <a:chExt cx="1440" cy="864"/>
                    </a:xfrm>
                  </p:grpSpPr>
                  <p:sp>
                    <p:nvSpPr>
                      <p:cNvPr id="55" name="Line 15"/>
                      <p:cNvSpPr>
                        <a:spLocks noChangeShapeType="1"/>
                      </p:cNvSpPr>
                      <p:nvPr/>
                    </p:nvSpPr>
                    <p:spPr bwMode="auto">
                      <a:xfrm>
                        <a:off x="360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18"/>
                      <p:cNvSpPr>
                        <a:spLocks noChangeShapeType="1"/>
                      </p:cNvSpPr>
                      <p:nvPr/>
                    </p:nvSpPr>
                    <p:spPr bwMode="auto">
                      <a:xfrm flipH="1">
                        <a:off x="360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23"/>
                      <p:cNvSpPr>
                        <a:spLocks noChangeShapeType="1"/>
                      </p:cNvSpPr>
                      <p:nvPr/>
                    </p:nvSpPr>
                    <p:spPr bwMode="auto">
                      <a:xfrm flipV="1">
                        <a:off x="3600" y="2880"/>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24"/>
                      <p:cNvSpPr>
                        <a:spLocks noChangeShapeType="1"/>
                      </p:cNvSpPr>
                      <p:nvPr/>
                    </p:nvSpPr>
                    <p:spPr bwMode="auto">
                      <a:xfrm flipV="1">
                        <a:off x="3600" y="3168"/>
                        <a:ext cx="720" cy="288"/>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37"/>
                      <p:cNvSpPr>
                        <a:spLocks noChangeShapeType="1"/>
                      </p:cNvSpPr>
                      <p:nvPr/>
                    </p:nvSpPr>
                    <p:spPr bwMode="auto">
                      <a:xfrm>
                        <a:off x="432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38"/>
                      <p:cNvSpPr>
                        <a:spLocks noChangeShapeType="1"/>
                      </p:cNvSpPr>
                      <p:nvPr/>
                    </p:nvSpPr>
                    <p:spPr bwMode="auto">
                      <a:xfrm>
                        <a:off x="504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39"/>
                      <p:cNvSpPr>
                        <a:spLocks noChangeShapeType="1"/>
                      </p:cNvSpPr>
                      <p:nvPr/>
                    </p:nvSpPr>
                    <p:spPr bwMode="auto">
                      <a:xfrm>
                        <a:off x="432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Line 43"/>
                      <p:cNvSpPr>
                        <a:spLocks noChangeShapeType="1"/>
                      </p:cNvSpPr>
                      <p:nvPr/>
                    </p:nvSpPr>
                    <p:spPr bwMode="auto">
                      <a:xfrm flipV="1">
                        <a:off x="4320" y="2592"/>
                        <a:ext cx="720" cy="28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 name="Line 44"/>
                      <p:cNvSpPr>
                        <a:spLocks noChangeShapeType="1"/>
                      </p:cNvSpPr>
                      <p:nvPr/>
                    </p:nvSpPr>
                    <p:spPr bwMode="auto">
                      <a:xfrm flipV="1">
                        <a:off x="4320" y="2880"/>
                        <a:ext cx="720" cy="288"/>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47" name="Text Box 49"/>
                        <p:cNvSpPr txBox="1">
                          <a:spLocks noChangeArrowheads="1"/>
                        </p:cNvSpPr>
                        <p:nvPr/>
                      </p:nvSpPr>
                      <p:spPr bwMode="auto">
                        <a:xfrm>
                          <a:off x="1786345" y="4732545"/>
                          <a:ext cx="1295400"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1</m:t>
                                    </m:r>
                                  </m:sub>
                                </m:sSub>
                              </m:oMath>
                            </m:oMathPara>
                          </a14:m>
                          <a:endParaRPr lang="en-US" b="0" dirty="0" smtClean="0"/>
                        </a:p>
                        <a:p>
                          <a:pPr eaLnBrk="1" hangingPunct="1"/>
                          <a:endParaRPr lang="en-US" b="0" dirty="0" smtClean="0"/>
                        </a:p>
                        <a:p>
                          <a:pPr eaLnBrk="1" hangingPunct="1"/>
                          <a:endParaRPr lang="en-US" dirty="0"/>
                        </a:p>
                      </p:txBody>
                    </p:sp>
                  </mc:Choice>
                  <mc:Fallback xmlns="">
                    <p:sp>
                      <p:nvSpPr>
                        <p:cNvPr id="47" name="Text Box 49"/>
                        <p:cNvSpPr txBox="1">
                          <a:spLocks noRot="1" noChangeAspect="1" noMove="1" noResize="1" noEditPoints="1" noAdjustHandles="1" noChangeArrowheads="1" noChangeShapeType="1" noTextEdit="1"/>
                        </p:cNvSpPr>
                        <p:nvPr/>
                      </p:nvSpPr>
                      <p:spPr bwMode="auto">
                        <a:xfrm>
                          <a:off x="1786345" y="4732545"/>
                          <a:ext cx="1295400" cy="923330"/>
                        </a:xfrm>
                        <a:prstGeom prst="rect">
                          <a:avLst/>
                        </a:prstGeom>
                        <a:blipFill rotWithShape="1">
                          <a:blip r:embed="rId8"/>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 Box 50"/>
                        <p:cNvSpPr txBox="1">
                          <a:spLocks noChangeArrowheads="1"/>
                        </p:cNvSpPr>
                        <p:nvPr/>
                      </p:nvSpPr>
                      <p:spPr bwMode="auto">
                        <a:xfrm>
                          <a:off x="2084614" y="5181600"/>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2</m:t>
                                    </m:r>
                                  </m:sub>
                                </m:sSub>
                              </m:oMath>
                            </m:oMathPara>
                          </a14:m>
                          <a:endParaRPr lang="en-US" b="0" dirty="0" smtClean="0"/>
                        </a:p>
                        <a:p>
                          <a:pPr eaLnBrk="1" hangingPunct="1"/>
                          <a:endParaRPr lang="en-US" dirty="0"/>
                        </a:p>
                      </p:txBody>
                    </p:sp>
                  </mc:Choice>
                  <mc:Fallback xmlns="">
                    <p:sp>
                      <p:nvSpPr>
                        <p:cNvPr id="48" name="Text Box 50"/>
                        <p:cNvSpPr txBox="1">
                          <a:spLocks noRot="1" noChangeAspect="1" noMove="1" noResize="1" noEditPoints="1" noAdjustHandles="1" noChangeArrowheads="1" noChangeShapeType="1" noTextEdit="1"/>
                        </p:cNvSpPr>
                        <p:nvPr/>
                      </p:nvSpPr>
                      <p:spPr bwMode="auto">
                        <a:xfrm>
                          <a:off x="2084614" y="5181600"/>
                          <a:ext cx="666360" cy="646331"/>
                        </a:xfrm>
                        <a:prstGeom prst="rect">
                          <a:avLst/>
                        </a:prstGeom>
                        <a:blipFill rotWithShape="1">
                          <a:blip r:embed="rId9"/>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 Box 51"/>
                        <p:cNvSpPr txBox="1">
                          <a:spLocks noChangeArrowheads="1"/>
                        </p:cNvSpPr>
                        <p:nvPr/>
                      </p:nvSpPr>
                      <p:spPr bwMode="auto">
                        <a:xfrm>
                          <a:off x="2084614" y="5653087"/>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3</m:t>
                                    </m:r>
                                  </m:sub>
                                </m:sSub>
                              </m:oMath>
                            </m:oMathPara>
                          </a14:m>
                          <a:endParaRPr lang="en-US" b="0" dirty="0" smtClean="0"/>
                        </a:p>
                        <a:p>
                          <a:pPr eaLnBrk="1" hangingPunct="1"/>
                          <a:endParaRPr lang="en-US" dirty="0"/>
                        </a:p>
                      </p:txBody>
                    </p:sp>
                  </mc:Choice>
                  <mc:Fallback xmlns="">
                    <p:sp>
                      <p:nvSpPr>
                        <p:cNvPr id="49" name="Text Box 51"/>
                        <p:cNvSpPr txBox="1">
                          <a:spLocks noRot="1" noChangeAspect="1" noMove="1" noResize="1" noEditPoints="1" noAdjustHandles="1" noChangeArrowheads="1" noChangeShapeType="1" noTextEdit="1"/>
                        </p:cNvSpPr>
                        <p:nvPr/>
                      </p:nvSpPr>
                      <p:spPr bwMode="auto">
                        <a:xfrm>
                          <a:off x="2084614" y="5653087"/>
                          <a:ext cx="666360" cy="646331"/>
                        </a:xfrm>
                        <a:prstGeom prst="rect">
                          <a:avLst/>
                        </a:prstGeom>
                        <a:blipFill rotWithShape="1">
                          <a:blip r:embed="rId10"/>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 Box 52"/>
                        <p:cNvSpPr txBox="1">
                          <a:spLocks noChangeArrowheads="1"/>
                        </p:cNvSpPr>
                        <p:nvPr/>
                      </p:nvSpPr>
                      <p:spPr bwMode="auto">
                        <a:xfrm>
                          <a:off x="2160814" y="6110287"/>
                          <a:ext cx="58842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4</m:t>
                                    </m:r>
                                  </m:sub>
                                </m:sSub>
                              </m:oMath>
                            </m:oMathPara>
                          </a14:m>
                          <a:endParaRPr lang="en-US" b="0" dirty="0" smtClean="0"/>
                        </a:p>
                        <a:p>
                          <a:pPr eaLnBrk="1" hangingPunct="1"/>
                          <a:endParaRPr lang="en-US" dirty="0"/>
                        </a:p>
                      </p:txBody>
                    </p:sp>
                  </mc:Choice>
                  <mc:Fallback xmlns="">
                    <p:sp>
                      <p:nvSpPr>
                        <p:cNvPr id="50" name="Text Box 52"/>
                        <p:cNvSpPr txBox="1">
                          <a:spLocks noRot="1" noChangeAspect="1" noMove="1" noResize="1" noEditPoints="1" noAdjustHandles="1" noChangeArrowheads="1" noChangeShapeType="1" noTextEdit="1"/>
                        </p:cNvSpPr>
                        <p:nvPr/>
                      </p:nvSpPr>
                      <p:spPr bwMode="auto">
                        <a:xfrm>
                          <a:off x="2160814" y="6110287"/>
                          <a:ext cx="588429" cy="646331"/>
                        </a:xfrm>
                        <a:prstGeom prst="rect">
                          <a:avLst/>
                        </a:prstGeom>
                        <a:blipFill rotWithShape="1">
                          <a:blip r:embed="rId11"/>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51" name="Straight Connector 50"/>
                    <p:cNvCxnSpPr>
                      <a:stCxn id="55" idx="0"/>
                    </p:cNvCxnSpPr>
                    <p:nvPr/>
                  </p:nvCxnSpPr>
                  <p:spPr>
                    <a:xfrm>
                      <a:off x="2743200" y="4953000"/>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743200" y="5406571"/>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743200" y="5867400"/>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743200" y="6299418"/>
                      <a:ext cx="3399608" cy="7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Line 18"/>
                  <p:cNvSpPr>
                    <a:spLocks noChangeShapeType="1"/>
                  </p:cNvSpPr>
                  <p:nvPr/>
                </p:nvSpPr>
                <p:spPr bwMode="auto">
                  <a:xfrm flipH="1" flipV="1">
                    <a:off x="5460429" y="1815297"/>
                    <a:ext cx="1135226"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8" name="Group 37"/>
                <p:cNvGrpSpPr/>
                <p:nvPr/>
              </p:nvGrpSpPr>
              <p:grpSpPr>
                <a:xfrm>
                  <a:off x="5460429" y="1797253"/>
                  <a:ext cx="3393468" cy="1364462"/>
                  <a:chOff x="5460429" y="1797253"/>
                  <a:chExt cx="3393468" cy="1364462"/>
                </a:xfrm>
              </p:grpSpPr>
              <p:sp>
                <p:nvSpPr>
                  <p:cNvPr id="39" name="Line 18"/>
                  <p:cNvSpPr>
                    <a:spLocks noChangeShapeType="1"/>
                  </p:cNvSpPr>
                  <p:nvPr/>
                </p:nvSpPr>
                <p:spPr bwMode="auto">
                  <a:xfrm flipH="1" flipV="1">
                    <a:off x="5460429" y="1815297"/>
                    <a:ext cx="1135226"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23"/>
                  <p:cNvSpPr>
                    <a:spLocks noChangeShapeType="1"/>
                  </p:cNvSpPr>
                  <p:nvPr/>
                </p:nvSpPr>
                <p:spPr bwMode="auto">
                  <a:xfrm>
                    <a:off x="5460429" y="2268868"/>
                    <a:ext cx="1135226" cy="46082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39"/>
                  <p:cNvSpPr>
                    <a:spLocks noChangeShapeType="1"/>
                  </p:cNvSpPr>
                  <p:nvPr/>
                </p:nvSpPr>
                <p:spPr bwMode="auto">
                  <a:xfrm>
                    <a:off x="6595655" y="1815297"/>
                    <a:ext cx="1129937"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39"/>
                  <p:cNvSpPr>
                    <a:spLocks noChangeShapeType="1"/>
                  </p:cNvSpPr>
                  <p:nvPr/>
                </p:nvSpPr>
                <p:spPr bwMode="auto">
                  <a:xfrm>
                    <a:off x="7710897" y="2272497"/>
                    <a:ext cx="1143000" cy="4572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39"/>
                  <p:cNvSpPr>
                    <a:spLocks noChangeShapeType="1"/>
                  </p:cNvSpPr>
                  <p:nvPr/>
                </p:nvSpPr>
                <p:spPr bwMode="auto">
                  <a:xfrm>
                    <a:off x="7725593" y="1797253"/>
                    <a:ext cx="1113608" cy="1364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64" name="TextBox 63"/>
            <p:cNvSpPr txBox="1"/>
            <p:nvPr/>
          </p:nvSpPr>
          <p:spPr>
            <a:xfrm>
              <a:off x="4499536" y="6032077"/>
              <a:ext cx="301686" cy="369332"/>
            </a:xfrm>
            <a:prstGeom prst="rect">
              <a:avLst/>
            </a:prstGeom>
            <a:noFill/>
            <a:ln>
              <a:solidFill>
                <a:schemeClr val="accent2"/>
              </a:solidFill>
            </a:ln>
          </p:spPr>
          <p:txBody>
            <a:bodyPr wrap="none" rtlCol="0">
              <a:spAutoFit/>
            </a:bodyPr>
            <a:lstStyle/>
            <a:p>
              <a:r>
                <a:rPr lang="en-US" dirty="0" smtClean="0">
                  <a:solidFill>
                    <a:schemeClr val="accent2">
                      <a:lumMod val="75000"/>
                    </a:schemeClr>
                  </a:solidFill>
                </a:rPr>
                <a:t>0</a:t>
              </a:r>
              <a:endParaRPr lang="en-US" dirty="0">
                <a:solidFill>
                  <a:schemeClr val="accent2">
                    <a:lumMod val="75000"/>
                  </a:schemeClr>
                </a:solidFill>
              </a:endParaRPr>
            </a:p>
          </p:txBody>
        </p:sp>
        <p:sp>
          <p:nvSpPr>
            <p:cNvPr id="65" name="TextBox 64"/>
            <p:cNvSpPr txBox="1"/>
            <p:nvPr/>
          </p:nvSpPr>
          <p:spPr>
            <a:xfrm>
              <a:off x="4499536" y="5568590"/>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66" name="TextBox 65"/>
            <p:cNvSpPr txBox="1"/>
            <p:nvPr/>
          </p:nvSpPr>
          <p:spPr>
            <a:xfrm>
              <a:off x="4493005" y="5111390"/>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67" name="TextBox 66"/>
            <p:cNvSpPr txBox="1"/>
            <p:nvPr/>
          </p:nvSpPr>
          <p:spPr>
            <a:xfrm>
              <a:off x="4493005" y="4618401"/>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72" name="Multiply 71"/>
            <p:cNvSpPr/>
            <p:nvPr/>
          </p:nvSpPr>
          <p:spPr>
            <a:xfrm>
              <a:off x="5310208" y="6073296"/>
              <a:ext cx="274320" cy="2743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Multiply 72"/>
            <p:cNvSpPr/>
            <p:nvPr/>
          </p:nvSpPr>
          <p:spPr>
            <a:xfrm>
              <a:off x="6443413" y="5624103"/>
              <a:ext cx="274320" cy="2743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Multiply 73"/>
            <p:cNvSpPr/>
            <p:nvPr/>
          </p:nvSpPr>
          <p:spPr>
            <a:xfrm>
              <a:off x="7588434" y="5162549"/>
              <a:ext cx="274320" cy="2743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828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Proof of the Lemma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3917" y="1219199"/>
                <a:ext cx="8469084" cy="3200401"/>
              </a:xfrm>
            </p:spPr>
            <p:txBody>
              <a:bodyPr>
                <a:normAutofit fontScale="77500" lnSpcReduction="20000"/>
              </a:bodyPr>
              <a:lstStyle/>
              <a:p>
                <a:r>
                  <a:rPr lang="en-US" sz="3100" dirty="0">
                    <a:solidFill>
                      <a:srgbClr val="990033"/>
                    </a:solidFill>
                  </a:rPr>
                  <a:t>Lemma:</a:t>
                </a:r>
                <a:r>
                  <a:rPr lang="en-US" sz="3100" dirty="0"/>
                  <a:t>  In the failure-free, all-1-input run </a:t>
                </a:r>
                <a14:m>
                  <m:oMath xmlns:m="http://schemas.openxmlformats.org/officeDocument/2006/math">
                    <m:r>
                      <a:rPr lang="en-US" sz="3100" i="1">
                        <a:latin typeface="Cambria Math"/>
                      </a:rPr>
                      <m:t>𝛼</m:t>
                    </m:r>
                    <m:r>
                      <a:rPr lang="en-US" sz="3100" i="1">
                        <a:latin typeface="Cambria Math"/>
                      </a:rPr>
                      <m:t>, </m:t>
                    </m:r>
                  </m:oMath>
                </a14:m>
                <a:r>
                  <a:rPr lang="en-US" sz="3100" dirty="0"/>
                  <a:t>every </a:t>
                </a:r>
                <a14:m>
                  <m:oMath xmlns:m="http://schemas.openxmlformats.org/officeDocument/2006/math">
                    <m:r>
                      <a:rPr lang="en-US" sz="3100" i="1">
                        <a:latin typeface="Cambria Math"/>
                      </a:rPr>
                      <m:t>𝑖</m:t>
                    </m:r>
                    <m:r>
                      <a:rPr lang="en-US" sz="3100">
                        <a:latin typeface="Cambria Math"/>
                      </a:rPr>
                      <m:t> </m:t>
                    </m:r>
                  </m:oMath>
                </a14:m>
                <a:r>
                  <a:rPr lang="en-US" sz="3100" dirty="0"/>
                  <a:t>affects every </a:t>
                </a:r>
                <a14:m>
                  <m:oMath xmlns:m="http://schemas.openxmlformats.org/officeDocument/2006/math">
                    <m:r>
                      <a:rPr lang="en-US" sz="3100" i="1" dirty="0">
                        <a:latin typeface="Cambria Math"/>
                      </a:rPr>
                      <m:t>𝑗</m:t>
                    </m:r>
                  </m:oMath>
                </a14:m>
                <a:r>
                  <a:rPr lang="en-US" sz="3100" dirty="0"/>
                  <a:t> in the communication pattern of </a:t>
                </a:r>
                <a14:m>
                  <m:oMath xmlns:m="http://schemas.openxmlformats.org/officeDocument/2006/math">
                    <m:r>
                      <a:rPr lang="en-US" sz="3100" i="1">
                        <a:latin typeface="Cambria Math"/>
                      </a:rPr>
                      <m:t>𝛼</m:t>
                    </m:r>
                    <m:r>
                      <a:rPr lang="en-US" sz="3100" i="1">
                        <a:latin typeface="Cambria Math"/>
                      </a:rPr>
                      <m:t>.</m:t>
                    </m:r>
                  </m:oMath>
                </a14:m>
                <a:endParaRPr lang="en-US" sz="3100" dirty="0" smtClean="0"/>
              </a:p>
              <a:p>
                <a:r>
                  <a:rPr lang="en-US" sz="3100" dirty="0" smtClean="0">
                    <a:solidFill>
                      <a:srgbClr val="990033"/>
                    </a:solidFill>
                  </a:rPr>
                  <a:t>Proof, cont’d:</a:t>
                </a:r>
                <a:r>
                  <a:rPr lang="en-US" sz="3100" dirty="0" smtClean="0"/>
                  <a:t>  </a:t>
                </a:r>
              </a:p>
              <a:p>
                <a:pPr lvl="1"/>
                <a:r>
                  <a:rPr lang="en-US" sz="2600" dirty="0" smtClean="0"/>
                  <a:t>Construct execution </a:t>
                </a:r>
                <a14:m>
                  <m:oMath xmlns:m="http://schemas.openxmlformats.org/officeDocument/2006/math">
                    <m:r>
                      <a:rPr lang="en-US" sz="2600" b="0" i="1" smtClean="0">
                        <a:latin typeface="Cambria Math"/>
                      </a:rPr>
                      <m:t>𝛼</m:t>
                    </m:r>
                    <m:r>
                      <a:rPr lang="en-US" sz="2600" b="0" i="1" smtClean="0">
                        <a:latin typeface="Cambria Math"/>
                      </a:rPr>
                      <m:t>′</m:t>
                    </m:r>
                  </m:oMath>
                </a14:m>
                <a:r>
                  <a:rPr lang="en-US" sz="2600" dirty="0" smtClean="0"/>
                  <a:t>:</a:t>
                </a:r>
              </a:p>
              <a:p>
                <a:pPr lvl="2"/>
                <a14:m>
                  <m:oMath xmlns:m="http://schemas.openxmlformats.org/officeDocument/2006/math">
                    <m:r>
                      <a:rPr lang="en-US" sz="2600" i="1" dirty="0" smtClean="0">
                        <a:latin typeface="Cambria Math"/>
                      </a:rPr>
                      <m:t>𝑖</m:t>
                    </m:r>
                  </m:oMath>
                </a14:m>
                <a:r>
                  <a:rPr lang="en-US" sz="2600" dirty="0" smtClean="0"/>
                  <a:t>’s input is </a:t>
                </a:r>
                <a14:m>
                  <m:oMath xmlns:m="http://schemas.openxmlformats.org/officeDocument/2006/math">
                    <m:r>
                      <a:rPr lang="en-US" sz="2600" i="1" dirty="0" smtClean="0">
                        <a:latin typeface="Cambria Math"/>
                      </a:rPr>
                      <m:t>0</m:t>
                    </m:r>
                  </m:oMath>
                </a14:m>
                <a:r>
                  <a:rPr lang="en-US" sz="2600" dirty="0" smtClean="0"/>
                  <a:t>, and</a:t>
                </a:r>
              </a:p>
              <a:p>
                <a:pPr lvl="2"/>
                <a:r>
                  <a:rPr lang="en-US" sz="2600" dirty="0" smtClean="0"/>
                  <a:t>Every process that is affected by process </a:t>
                </a:r>
                <a14:m>
                  <m:oMath xmlns:m="http://schemas.openxmlformats.org/officeDocument/2006/math">
                    <m:r>
                      <a:rPr lang="en-US" sz="2600" i="1" dirty="0" smtClean="0">
                        <a:latin typeface="Cambria Math"/>
                      </a:rPr>
                      <m:t>𝑖</m:t>
                    </m:r>
                  </m:oMath>
                </a14:m>
                <a:r>
                  <a:rPr lang="en-US" sz="2600" dirty="0" smtClean="0"/>
                  <a:t> in </a:t>
                </a:r>
                <a14:m>
                  <m:oMath xmlns:m="http://schemas.openxmlformats.org/officeDocument/2006/math">
                    <m:r>
                      <a:rPr lang="en-US" sz="2600" b="0" i="1" smtClean="0">
                        <a:latin typeface="Cambria Math"/>
                      </a:rPr>
                      <m:t>𝛼</m:t>
                    </m:r>
                    <m:r>
                      <a:rPr lang="en-US" sz="2600" b="0" i="1" smtClean="0">
                        <a:latin typeface="Cambria Math"/>
                      </a:rPr>
                      <m:t> </m:t>
                    </m:r>
                  </m:oMath>
                </a14:m>
                <a:r>
                  <a:rPr lang="en-US" sz="2600" dirty="0" smtClean="0"/>
                  <a:t>fails just after it first gets affected by process </a:t>
                </a:r>
                <a14:m>
                  <m:oMath xmlns:m="http://schemas.openxmlformats.org/officeDocument/2006/math">
                    <m:r>
                      <a:rPr lang="en-US" sz="2600" i="1" dirty="0">
                        <a:latin typeface="Cambria Math"/>
                      </a:rPr>
                      <m:t>𝑖</m:t>
                    </m:r>
                  </m:oMath>
                </a14:m>
                <a:r>
                  <a:rPr lang="en-US" sz="2600" dirty="0"/>
                  <a:t> in </a:t>
                </a:r>
                <a14:m>
                  <m:oMath xmlns:m="http://schemas.openxmlformats.org/officeDocument/2006/math">
                    <m:r>
                      <a:rPr lang="en-US" sz="2600" i="1">
                        <a:latin typeface="Cambria Math"/>
                      </a:rPr>
                      <m:t>𝛼</m:t>
                    </m:r>
                  </m:oMath>
                </a14:m>
                <a:r>
                  <a:rPr lang="en-US" sz="2600" dirty="0" smtClean="0"/>
                  <a:t>.</a:t>
                </a:r>
              </a:p>
              <a:p>
                <a:pPr lvl="1"/>
                <a:r>
                  <a:rPr lang="en-US" sz="2600" dirty="0"/>
                  <a:t>I</a:t>
                </a:r>
                <a:r>
                  <a:rPr lang="en-US" sz="2600" dirty="0" smtClean="0"/>
                  <a:t>n </a:t>
                </a:r>
                <a14:m>
                  <m:oMath xmlns:m="http://schemas.openxmlformats.org/officeDocument/2006/math">
                    <m:r>
                      <a:rPr lang="en-US" sz="2600" i="1">
                        <a:latin typeface="Cambria Math"/>
                      </a:rPr>
                      <m:t>𝛼</m:t>
                    </m:r>
                  </m:oMath>
                </a14:m>
                <a:r>
                  <a:rPr lang="en-US" sz="2600" dirty="0" smtClean="0"/>
                  <a:t>, all processes eventually decide </a:t>
                </a:r>
                <a14:m>
                  <m:oMath xmlns:m="http://schemas.openxmlformats.org/officeDocument/2006/math">
                    <m:r>
                      <a:rPr lang="en-US" sz="2600" i="1" dirty="0" smtClean="0">
                        <a:latin typeface="Cambria Math"/>
                      </a:rPr>
                      <m:t>1</m:t>
                    </m:r>
                  </m:oMath>
                </a14:m>
                <a:r>
                  <a:rPr lang="en-US" sz="2600" dirty="0" smtClean="0"/>
                  <a:t>.</a:t>
                </a:r>
              </a:p>
              <a:p>
                <a:pPr lvl="1"/>
                <a14:m>
                  <m:oMath xmlns:m="http://schemas.openxmlformats.org/officeDocument/2006/math">
                    <m:r>
                      <a:rPr lang="en-US" sz="2600" i="1">
                        <a:latin typeface="Cambria Math"/>
                      </a:rPr>
                      <m:t>𝛼</m:t>
                    </m:r>
                    <m:r>
                      <a:rPr lang="en-US" sz="2600" i="1">
                        <a:latin typeface="Cambria Math"/>
                      </a:rPr>
                      <m:t>′</m:t>
                    </m:r>
                  </m:oMath>
                </a14:m>
                <a:r>
                  <a:rPr lang="en-US" sz="2600" dirty="0" smtClean="0"/>
                  <a:t> is indistinguishable from </a:t>
                </a:r>
                <a14:m>
                  <m:oMath xmlns:m="http://schemas.openxmlformats.org/officeDocument/2006/math">
                    <m:r>
                      <a:rPr lang="en-US" sz="2600" i="1">
                        <a:latin typeface="Cambria Math"/>
                      </a:rPr>
                      <m:t>𝛼</m:t>
                    </m:r>
                  </m:oMath>
                </a14:m>
                <a:r>
                  <a:rPr lang="en-US" sz="2600" dirty="0" smtClean="0"/>
                  <a:t> to process j.</a:t>
                </a:r>
              </a:p>
              <a:p>
                <a:pPr lvl="1"/>
                <a:r>
                  <a:rPr lang="en-US" sz="2600" dirty="0" smtClean="0"/>
                  <a:t>So process </a:t>
                </a:r>
                <a14:m>
                  <m:oMath xmlns:m="http://schemas.openxmlformats.org/officeDocument/2006/math">
                    <m:r>
                      <a:rPr lang="en-US" sz="2600" i="1" dirty="0" smtClean="0">
                        <a:latin typeface="Cambria Math"/>
                      </a:rPr>
                      <m:t>𝑗</m:t>
                    </m:r>
                  </m:oMath>
                </a14:m>
                <a:r>
                  <a:rPr lang="en-US" sz="2600" dirty="0" smtClean="0"/>
                  <a:t> decides </a:t>
                </a:r>
                <a14:m>
                  <m:oMath xmlns:m="http://schemas.openxmlformats.org/officeDocument/2006/math">
                    <m:r>
                      <a:rPr lang="en-US" sz="2600" i="1" dirty="0" smtClean="0">
                        <a:latin typeface="Cambria Math"/>
                      </a:rPr>
                      <m:t>1</m:t>
                    </m:r>
                  </m:oMath>
                </a14:m>
                <a:r>
                  <a:rPr lang="en-US" sz="2600" dirty="0" smtClean="0"/>
                  <a:t> in </a:t>
                </a:r>
                <a14:m>
                  <m:oMath xmlns:m="http://schemas.openxmlformats.org/officeDocument/2006/math">
                    <m:r>
                      <a:rPr lang="en-US" sz="2600" i="1">
                        <a:latin typeface="Cambria Math"/>
                      </a:rPr>
                      <m:t>𝛼</m:t>
                    </m:r>
                    <m:r>
                      <a:rPr lang="en-US" sz="2600" i="1">
                        <a:latin typeface="Cambria Math"/>
                      </a:rPr>
                      <m:t>′</m:t>
                    </m:r>
                  </m:oMath>
                </a14:m>
                <a:r>
                  <a:rPr lang="en-US" sz="2600" dirty="0"/>
                  <a:t> </a:t>
                </a:r>
                <a:r>
                  <a:rPr lang="en-US" sz="2600" dirty="0" smtClean="0"/>
                  <a:t>, which contradicts the requirements.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3917" y="1219199"/>
                <a:ext cx="8469084" cy="3200401"/>
              </a:xfrm>
              <a:blipFill rotWithShape="1">
                <a:blip r:embed="rId3"/>
                <a:stretch>
                  <a:fillRect l="-935" t="-3619" b="-952"/>
                </a:stretch>
              </a:blipFill>
            </p:spPr>
            <p:txBody>
              <a:bodyPr/>
              <a:lstStyle/>
              <a:p>
                <a:r>
                  <a:rPr lang="en-US">
                    <a:noFill/>
                  </a:rPr>
                  <a:t> </a:t>
                </a:r>
              </a:p>
            </p:txBody>
          </p:sp>
        </mc:Fallback>
      </mc:AlternateContent>
      <p:grpSp>
        <p:nvGrpSpPr>
          <p:cNvPr id="76" name="Group 75"/>
          <p:cNvGrpSpPr/>
          <p:nvPr/>
        </p:nvGrpSpPr>
        <p:grpSpPr>
          <a:xfrm>
            <a:off x="-10884" y="4618401"/>
            <a:ext cx="4356463" cy="2024073"/>
            <a:chOff x="-10884" y="4618401"/>
            <a:chExt cx="4356463" cy="2024073"/>
          </a:xfrm>
        </p:grpSpPr>
        <p:grpSp>
          <p:nvGrpSpPr>
            <p:cNvPr id="33" name="Group 32"/>
            <p:cNvGrpSpPr/>
            <p:nvPr/>
          </p:nvGrpSpPr>
          <p:grpSpPr>
            <a:xfrm>
              <a:off x="-10884" y="4618401"/>
              <a:ext cx="4356463" cy="2024073"/>
              <a:chOff x="4648200" y="3810000"/>
              <a:chExt cx="4356463" cy="2024073"/>
            </a:xfrm>
          </p:grpSpPr>
          <p:sp>
            <p:nvSpPr>
              <p:cNvPr id="25" name="Line 38"/>
              <p:cNvSpPr>
                <a:spLocks noChangeShapeType="1"/>
              </p:cNvSpPr>
              <p:nvPr/>
            </p:nvSpPr>
            <p:spPr bwMode="auto">
              <a:xfrm>
                <a:off x="9004663" y="4036742"/>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2" name="Group 31"/>
              <p:cNvGrpSpPr/>
              <p:nvPr/>
            </p:nvGrpSpPr>
            <p:grpSpPr>
              <a:xfrm>
                <a:off x="4648200" y="3810000"/>
                <a:ext cx="4356463" cy="2024073"/>
                <a:chOff x="4517027" y="1598129"/>
                <a:chExt cx="4356463" cy="2024073"/>
              </a:xfrm>
            </p:grpSpPr>
            <p:grpSp>
              <p:nvGrpSpPr>
                <p:cNvPr id="24" name="Group 23"/>
                <p:cNvGrpSpPr/>
                <p:nvPr/>
              </p:nvGrpSpPr>
              <p:grpSpPr>
                <a:xfrm>
                  <a:off x="4517027" y="1598129"/>
                  <a:ext cx="4356463" cy="2024073"/>
                  <a:chOff x="4517027" y="1594842"/>
                  <a:chExt cx="4356463" cy="2024073"/>
                </a:xfrm>
              </p:grpSpPr>
              <p:grpSp>
                <p:nvGrpSpPr>
                  <p:cNvPr id="4" name="Group 3"/>
                  <p:cNvGrpSpPr/>
                  <p:nvPr/>
                </p:nvGrpSpPr>
                <p:grpSpPr>
                  <a:xfrm>
                    <a:off x="4517027" y="1594842"/>
                    <a:ext cx="4356463" cy="2024073"/>
                    <a:chOff x="1786345" y="4732545"/>
                    <a:chExt cx="4356463" cy="2024073"/>
                  </a:xfrm>
                </p:grpSpPr>
                <p:grpSp>
                  <p:nvGrpSpPr>
                    <p:cNvPr id="5" name="Group 48"/>
                    <p:cNvGrpSpPr>
                      <a:grpSpLocks/>
                    </p:cNvGrpSpPr>
                    <p:nvPr/>
                  </p:nvGrpSpPr>
                  <p:grpSpPr bwMode="auto">
                    <a:xfrm>
                      <a:off x="2743200" y="4953000"/>
                      <a:ext cx="2286000" cy="1371600"/>
                      <a:chOff x="3600" y="2592"/>
                      <a:chExt cx="1440" cy="864"/>
                    </a:xfrm>
                  </p:grpSpPr>
                  <p:sp>
                    <p:nvSpPr>
                      <p:cNvPr id="14" name="Line 15"/>
                      <p:cNvSpPr>
                        <a:spLocks noChangeShapeType="1"/>
                      </p:cNvSpPr>
                      <p:nvPr/>
                    </p:nvSpPr>
                    <p:spPr bwMode="auto">
                      <a:xfrm>
                        <a:off x="360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8"/>
                      <p:cNvSpPr>
                        <a:spLocks noChangeShapeType="1"/>
                      </p:cNvSpPr>
                      <p:nvPr/>
                    </p:nvSpPr>
                    <p:spPr bwMode="auto">
                      <a:xfrm flipH="1">
                        <a:off x="360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23"/>
                      <p:cNvSpPr>
                        <a:spLocks noChangeShapeType="1"/>
                      </p:cNvSpPr>
                      <p:nvPr/>
                    </p:nvSpPr>
                    <p:spPr bwMode="auto">
                      <a:xfrm flipV="1">
                        <a:off x="3600" y="2880"/>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24"/>
                      <p:cNvSpPr>
                        <a:spLocks noChangeShapeType="1"/>
                      </p:cNvSpPr>
                      <p:nvPr/>
                    </p:nvSpPr>
                    <p:spPr bwMode="auto">
                      <a:xfrm flipV="1">
                        <a:off x="3600" y="3168"/>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37"/>
                      <p:cNvSpPr>
                        <a:spLocks noChangeShapeType="1"/>
                      </p:cNvSpPr>
                      <p:nvPr/>
                    </p:nvSpPr>
                    <p:spPr bwMode="auto">
                      <a:xfrm>
                        <a:off x="432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38"/>
                      <p:cNvSpPr>
                        <a:spLocks noChangeShapeType="1"/>
                      </p:cNvSpPr>
                      <p:nvPr/>
                    </p:nvSpPr>
                    <p:spPr bwMode="auto">
                      <a:xfrm>
                        <a:off x="504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39"/>
                      <p:cNvSpPr>
                        <a:spLocks noChangeShapeType="1"/>
                      </p:cNvSpPr>
                      <p:nvPr/>
                    </p:nvSpPr>
                    <p:spPr bwMode="auto">
                      <a:xfrm>
                        <a:off x="432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43"/>
                      <p:cNvSpPr>
                        <a:spLocks noChangeShapeType="1"/>
                      </p:cNvSpPr>
                      <p:nvPr/>
                    </p:nvSpPr>
                    <p:spPr bwMode="auto">
                      <a:xfrm flipV="1">
                        <a:off x="4320" y="2592"/>
                        <a:ext cx="720" cy="28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44"/>
                      <p:cNvSpPr>
                        <a:spLocks noChangeShapeType="1"/>
                      </p:cNvSpPr>
                      <p:nvPr/>
                    </p:nvSpPr>
                    <p:spPr bwMode="auto">
                      <a:xfrm flipV="1">
                        <a:off x="4320" y="2880"/>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6" name="Text Box 49"/>
                        <p:cNvSpPr txBox="1">
                          <a:spLocks noChangeArrowheads="1"/>
                        </p:cNvSpPr>
                        <p:nvPr/>
                      </p:nvSpPr>
                      <p:spPr bwMode="auto">
                        <a:xfrm>
                          <a:off x="1786345" y="4732545"/>
                          <a:ext cx="1295400"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1</m:t>
                                    </m:r>
                                  </m:sub>
                                </m:sSub>
                              </m:oMath>
                            </m:oMathPara>
                          </a14:m>
                          <a:endParaRPr lang="en-US" b="0" dirty="0" smtClean="0"/>
                        </a:p>
                        <a:p>
                          <a:pPr eaLnBrk="1" hangingPunct="1"/>
                          <a:endParaRPr lang="en-US" b="0" dirty="0" smtClean="0"/>
                        </a:p>
                        <a:p>
                          <a:pPr eaLnBrk="1" hangingPunct="1"/>
                          <a:endParaRPr lang="en-US" dirty="0"/>
                        </a:p>
                      </p:txBody>
                    </p:sp>
                  </mc:Choice>
                  <mc:Fallback xmlns="">
                    <p:sp>
                      <p:nvSpPr>
                        <p:cNvPr id="6" name="Text Box 49"/>
                        <p:cNvSpPr txBox="1">
                          <a:spLocks noRot="1" noChangeAspect="1" noMove="1" noResize="1" noEditPoints="1" noAdjustHandles="1" noChangeArrowheads="1" noChangeShapeType="1" noTextEdit="1"/>
                        </p:cNvSpPr>
                        <p:nvPr/>
                      </p:nvSpPr>
                      <p:spPr bwMode="auto">
                        <a:xfrm>
                          <a:off x="1786345" y="4732545"/>
                          <a:ext cx="1295400" cy="923330"/>
                        </a:xfrm>
                        <a:prstGeom prst="rect">
                          <a:avLst/>
                        </a:prstGeom>
                        <a:blipFill rotWithShape="1">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 Box 50"/>
                        <p:cNvSpPr txBox="1">
                          <a:spLocks noChangeArrowheads="1"/>
                        </p:cNvSpPr>
                        <p:nvPr/>
                      </p:nvSpPr>
                      <p:spPr bwMode="auto">
                        <a:xfrm>
                          <a:off x="2084614" y="5181600"/>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2</m:t>
                                    </m:r>
                                  </m:sub>
                                </m:sSub>
                              </m:oMath>
                            </m:oMathPara>
                          </a14:m>
                          <a:endParaRPr lang="en-US" b="0" dirty="0" smtClean="0"/>
                        </a:p>
                        <a:p>
                          <a:pPr eaLnBrk="1" hangingPunct="1"/>
                          <a:endParaRPr lang="en-US" dirty="0"/>
                        </a:p>
                      </p:txBody>
                    </p:sp>
                  </mc:Choice>
                  <mc:Fallback xmlns="">
                    <p:sp>
                      <p:nvSpPr>
                        <p:cNvPr id="7" name="Text Box 50"/>
                        <p:cNvSpPr txBox="1">
                          <a:spLocks noRot="1" noChangeAspect="1" noMove="1" noResize="1" noEditPoints="1" noAdjustHandles="1" noChangeArrowheads="1" noChangeShapeType="1" noTextEdit="1"/>
                        </p:cNvSpPr>
                        <p:nvPr/>
                      </p:nvSpPr>
                      <p:spPr bwMode="auto">
                        <a:xfrm>
                          <a:off x="2084614" y="5181600"/>
                          <a:ext cx="666360" cy="646331"/>
                        </a:xfrm>
                        <a:prstGeom prst="rect">
                          <a:avLst/>
                        </a:prstGeom>
                        <a:blipFill rotWithShape="1">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Box 51"/>
                        <p:cNvSpPr txBox="1">
                          <a:spLocks noChangeArrowheads="1"/>
                        </p:cNvSpPr>
                        <p:nvPr/>
                      </p:nvSpPr>
                      <p:spPr bwMode="auto">
                        <a:xfrm>
                          <a:off x="2084614" y="5653087"/>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3</m:t>
                                    </m:r>
                                  </m:sub>
                                </m:sSub>
                              </m:oMath>
                            </m:oMathPara>
                          </a14:m>
                          <a:endParaRPr lang="en-US" b="0" dirty="0" smtClean="0"/>
                        </a:p>
                        <a:p>
                          <a:pPr eaLnBrk="1" hangingPunct="1"/>
                          <a:endParaRPr lang="en-US" dirty="0"/>
                        </a:p>
                      </p:txBody>
                    </p:sp>
                  </mc:Choice>
                  <mc:Fallback xmlns="">
                    <p:sp>
                      <p:nvSpPr>
                        <p:cNvPr id="8" name="Text Box 51"/>
                        <p:cNvSpPr txBox="1">
                          <a:spLocks noRot="1" noChangeAspect="1" noMove="1" noResize="1" noEditPoints="1" noAdjustHandles="1" noChangeArrowheads="1" noChangeShapeType="1" noTextEdit="1"/>
                        </p:cNvSpPr>
                        <p:nvPr/>
                      </p:nvSpPr>
                      <p:spPr bwMode="auto">
                        <a:xfrm>
                          <a:off x="2084614" y="5653087"/>
                          <a:ext cx="666360" cy="646331"/>
                        </a:xfrm>
                        <a:prstGeom prst="rect">
                          <a:avLst/>
                        </a:prstGeom>
                        <a:blipFill rotWithShape="1">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Box 52"/>
                        <p:cNvSpPr txBox="1">
                          <a:spLocks noChangeArrowheads="1"/>
                        </p:cNvSpPr>
                        <p:nvPr/>
                      </p:nvSpPr>
                      <p:spPr bwMode="auto">
                        <a:xfrm>
                          <a:off x="2160814" y="6110287"/>
                          <a:ext cx="58842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4</m:t>
                                    </m:r>
                                  </m:sub>
                                </m:sSub>
                              </m:oMath>
                            </m:oMathPara>
                          </a14:m>
                          <a:endParaRPr lang="en-US" b="0" dirty="0" smtClean="0"/>
                        </a:p>
                        <a:p>
                          <a:pPr eaLnBrk="1" hangingPunct="1"/>
                          <a:endParaRPr lang="en-US" dirty="0"/>
                        </a:p>
                      </p:txBody>
                    </p:sp>
                  </mc:Choice>
                  <mc:Fallback xmlns="">
                    <p:sp>
                      <p:nvSpPr>
                        <p:cNvPr id="9" name="Text Box 52"/>
                        <p:cNvSpPr txBox="1">
                          <a:spLocks noRot="1" noChangeAspect="1" noMove="1" noResize="1" noEditPoints="1" noAdjustHandles="1" noChangeArrowheads="1" noChangeShapeType="1" noTextEdit="1"/>
                        </p:cNvSpPr>
                        <p:nvPr/>
                      </p:nvSpPr>
                      <p:spPr bwMode="auto">
                        <a:xfrm>
                          <a:off x="2160814" y="6110287"/>
                          <a:ext cx="588429" cy="646331"/>
                        </a:xfrm>
                        <a:prstGeom prst="rect">
                          <a:avLst/>
                        </a:prstGeom>
                        <a:blipFill rotWithShape="1">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10" name="Straight Connector 9"/>
                    <p:cNvCxnSpPr>
                      <a:stCxn id="14" idx="0"/>
                    </p:cNvCxnSpPr>
                    <p:nvPr/>
                  </p:nvCxnSpPr>
                  <p:spPr>
                    <a:xfrm>
                      <a:off x="2743200" y="4953000"/>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743200" y="5406571"/>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743200" y="5867400"/>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743200" y="6299418"/>
                      <a:ext cx="3399608" cy="7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Line 18"/>
                  <p:cNvSpPr>
                    <a:spLocks noChangeShapeType="1"/>
                  </p:cNvSpPr>
                  <p:nvPr/>
                </p:nvSpPr>
                <p:spPr bwMode="auto">
                  <a:xfrm flipH="1" flipV="1">
                    <a:off x="5460429" y="1815297"/>
                    <a:ext cx="1135226"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 name="Group 25"/>
                <p:cNvGrpSpPr/>
                <p:nvPr/>
              </p:nvGrpSpPr>
              <p:grpSpPr>
                <a:xfrm>
                  <a:off x="5460429" y="1797253"/>
                  <a:ext cx="3393468" cy="1364462"/>
                  <a:chOff x="5460429" y="1797253"/>
                  <a:chExt cx="3393468" cy="1364462"/>
                </a:xfrm>
              </p:grpSpPr>
              <p:sp>
                <p:nvSpPr>
                  <p:cNvPr id="27" name="Line 18"/>
                  <p:cNvSpPr>
                    <a:spLocks noChangeShapeType="1"/>
                  </p:cNvSpPr>
                  <p:nvPr/>
                </p:nvSpPr>
                <p:spPr bwMode="auto">
                  <a:xfrm flipH="1" flipV="1">
                    <a:off x="5460429" y="1815297"/>
                    <a:ext cx="1135226"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23"/>
                  <p:cNvSpPr>
                    <a:spLocks noChangeShapeType="1"/>
                  </p:cNvSpPr>
                  <p:nvPr/>
                </p:nvSpPr>
                <p:spPr bwMode="auto">
                  <a:xfrm>
                    <a:off x="5460429" y="2268868"/>
                    <a:ext cx="1135226" cy="46082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39"/>
                  <p:cNvSpPr>
                    <a:spLocks noChangeShapeType="1"/>
                  </p:cNvSpPr>
                  <p:nvPr/>
                </p:nvSpPr>
                <p:spPr bwMode="auto">
                  <a:xfrm>
                    <a:off x="6595655" y="1815297"/>
                    <a:ext cx="1129937"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39"/>
                  <p:cNvSpPr>
                    <a:spLocks noChangeShapeType="1"/>
                  </p:cNvSpPr>
                  <p:nvPr/>
                </p:nvSpPr>
                <p:spPr bwMode="auto">
                  <a:xfrm>
                    <a:off x="7725593" y="1797253"/>
                    <a:ext cx="1113608" cy="1364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9"/>
                  <p:cNvSpPr>
                    <a:spLocks noChangeShapeType="1"/>
                  </p:cNvSpPr>
                  <p:nvPr/>
                </p:nvSpPr>
                <p:spPr bwMode="auto">
                  <a:xfrm>
                    <a:off x="7710897" y="2272497"/>
                    <a:ext cx="11430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68" name="TextBox 67"/>
            <p:cNvSpPr txBox="1"/>
            <p:nvPr/>
          </p:nvSpPr>
          <p:spPr>
            <a:xfrm>
              <a:off x="143073" y="6064579"/>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69" name="TextBox 68"/>
            <p:cNvSpPr txBox="1"/>
            <p:nvPr/>
          </p:nvSpPr>
          <p:spPr>
            <a:xfrm>
              <a:off x="143073" y="5601092"/>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70" name="TextBox 69"/>
            <p:cNvSpPr txBox="1"/>
            <p:nvPr/>
          </p:nvSpPr>
          <p:spPr>
            <a:xfrm>
              <a:off x="136542" y="5143892"/>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71" name="TextBox 70"/>
            <p:cNvSpPr txBox="1"/>
            <p:nvPr/>
          </p:nvSpPr>
          <p:spPr>
            <a:xfrm>
              <a:off x="136542" y="4650903"/>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grpSp>
      <p:grpSp>
        <p:nvGrpSpPr>
          <p:cNvPr id="75" name="Group 74"/>
          <p:cNvGrpSpPr/>
          <p:nvPr/>
        </p:nvGrpSpPr>
        <p:grpSpPr>
          <a:xfrm>
            <a:off x="4345579" y="4618401"/>
            <a:ext cx="4356463" cy="2024073"/>
            <a:chOff x="4345579" y="4618401"/>
            <a:chExt cx="4356463" cy="2024073"/>
          </a:xfrm>
        </p:grpSpPr>
        <p:grpSp>
          <p:nvGrpSpPr>
            <p:cNvPr id="34" name="Group 33"/>
            <p:cNvGrpSpPr/>
            <p:nvPr/>
          </p:nvGrpSpPr>
          <p:grpSpPr>
            <a:xfrm>
              <a:off x="4345579" y="4618401"/>
              <a:ext cx="4356463" cy="2024073"/>
              <a:chOff x="4648200" y="3810000"/>
              <a:chExt cx="4356463" cy="2024073"/>
            </a:xfrm>
          </p:grpSpPr>
          <p:sp>
            <p:nvSpPr>
              <p:cNvPr id="35" name="Line 38"/>
              <p:cNvSpPr>
                <a:spLocks noChangeShapeType="1"/>
              </p:cNvSpPr>
              <p:nvPr/>
            </p:nvSpPr>
            <p:spPr bwMode="auto">
              <a:xfrm>
                <a:off x="9004663" y="4036742"/>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 name="Group 35"/>
              <p:cNvGrpSpPr/>
              <p:nvPr/>
            </p:nvGrpSpPr>
            <p:grpSpPr>
              <a:xfrm>
                <a:off x="4648200" y="3810000"/>
                <a:ext cx="4356463" cy="2024073"/>
                <a:chOff x="4517027" y="1598129"/>
                <a:chExt cx="4356463" cy="2024073"/>
              </a:xfrm>
            </p:grpSpPr>
            <p:grpSp>
              <p:nvGrpSpPr>
                <p:cNvPr id="37" name="Group 36"/>
                <p:cNvGrpSpPr/>
                <p:nvPr/>
              </p:nvGrpSpPr>
              <p:grpSpPr>
                <a:xfrm>
                  <a:off x="4517027" y="1598129"/>
                  <a:ext cx="4356463" cy="2024073"/>
                  <a:chOff x="4517027" y="1594842"/>
                  <a:chExt cx="4356463" cy="2024073"/>
                </a:xfrm>
              </p:grpSpPr>
              <p:grpSp>
                <p:nvGrpSpPr>
                  <p:cNvPr id="44" name="Group 43"/>
                  <p:cNvGrpSpPr/>
                  <p:nvPr/>
                </p:nvGrpSpPr>
                <p:grpSpPr>
                  <a:xfrm>
                    <a:off x="4517027" y="1594842"/>
                    <a:ext cx="4356463" cy="2024073"/>
                    <a:chOff x="1786345" y="4732545"/>
                    <a:chExt cx="4356463" cy="2024073"/>
                  </a:xfrm>
                </p:grpSpPr>
                <p:grpSp>
                  <p:nvGrpSpPr>
                    <p:cNvPr id="46" name="Group 48"/>
                    <p:cNvGrpSpPr>
                      <a:grpSpLocks/>
                    </p:cNvGrpSpPr>
                    <p:nvPr/>
                  </p:nvGrpSpPr>
                  <p:grpSpPr bwMode="auto">
                    <a:xfrm>
                      <a:off x="2743200" y="4953000"/>
                      <a:ext cx="2286000" cy="1371600"/>
                      <a:chOff x="3600" y="2592"/>
                      <a:chExt cx="1440" cy="864"/>
                    </a:xfrm>
                  </p:grpSpPr>
                  <p:sp>
                    <p:nvSpPr>
                      <p:cNvPr id="55" name="Line 15"/>
                      <p:cNvSpPr>
                        <a:spLocks noChangeShapeType="1"/>
                      </p:cNvSpPr>
                      <p:nvPr/>
                    </p:nvSpPr>
                    <p:spPr bwMode="auto">
                      <a:xfrm>
                        <a:off x="360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18"/>
                      <p:cNvSpPr>
                        <a:spLocks noChangeShapeType="1"/>
                      </p:cNvSpPr>
                      <p:nvPr/>
                    </p:nvSpPr>
                    <p:spPr bwMode="auto">
                      <a:xfrm flipH="1">
                        <a:off x="360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23"/>
                      <p:cNvSpPr>
                        <a:spLocks noChangeShapeType="1"/>
                      </p:cNvSpPr>
                      <p:nvPr/>
                    </p:nvSpPr>
                    <p:spPr bwMode="auto">
                      <a:xfrm flipV="1">
                        <a:off x="3600" y="2880"/>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24"/>
                      <p:cNvSpPr>
                        <a:spLocks noChangeShapeType="1"/>
                      </p:cNvSpPr>
                      <p:nvPr/>
                    </p:nvSpPr>
                    <p:spPr bwMode="auto">
                      <a:xfrm flipV="1">
                        <a:off x="3600" y="3168"/>
                        <a:ext cx="720" cy="288"/>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37"/>
                      <p:cNvSpPr>
                        <a:spLocks noChangeShapeType="1"/>
                      </p:cNvSpPr>
                      <p:nvPr/>
                    </p:nvSpPr>
                    <p:spPr bwMode="auto">
                      <a:xfrm>
                        <a:off x="432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38"/>
                      <p:cNvSpPr>
                        <a:spLocks noChangeShapeType="1"/>
                      </p:cNvSpPr>
                      <p:nvPr/>
                    </p:nvSpPr>
                    <p:spPr bwMode="auto">
                      <a:xfrm>
                        <a:off x="5040" y="259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39"/>
                      <p:cNvSpPr>
                        <a:spLocks noChangeShapeType="1"/>
                      </p:cNvSpPr>
                      <p:nvPr/>
                    </p:nvSpPr>
                    <p:spPr bwMode="auto">
                      <a:xfrm>
                        <a:off x="4320" y="2592"/>
                        <a:ext cx="72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Line 43"/>
                      <p:cNvSpPr>
                        <a:spLocks noChangeShapeType="1"/>
                      </p:cNvSpPr>
                      <p:nvPr/>
                    </p:nvSpPr>
                    <p:spPr bwMode="auto">
                      <a:xfrm flipV="1">
                        <a:off x="4320" y="2592"/>
                        <a:ext cx="720" cy="28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 name="Line 44"/>
                      <p:cNvSpPr>
                        <a:spLocks noChangeShapeType="1"/>
                      </p:cNvSpPr>
                      <p:nvPr/>
                    </p:nvSpPr>
                    <p:spPr bwMode="auto">
                      <a:xfrm flipV="1">
                        <a:off x="4320" y="2880"/>
                        <a:ext cx="720" cy="288"/>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47" name="Text Box 49"/>
                        <p:cNvSpPr txBox="1">
                          <a:spLocks noChangeArrowheads="1"/>
                        </p:cNvSpPr>
                        <p:nvPr/>
                      </p:nvSpPr>
                      <p:spPr bwMode="auto">
                        <a:xfrm>
                          <a:off x="1786345" y="4732545"/>
                          <a:ext cx="1295400"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1</m:t>
                                    </m:r>
                                  </m:sub>
                                </m:sSub>
                              </m:oMath>
                            </m:oMathPara>
                          </a14:m>
                          <a:endParaRPr lang="en-US" b="0" dirty="0" smtClean="0"/>
                        </a:p>
                        <a:p>
                          <a:pPr eaLnBrk="1" hangingPunct="1"/>
                          <a:endParaRPr lang="en-US" b="0" dirty="0" smtClean="0"/>
                        </a:p>
                        <a:p>
                          <a:pPr eaLnBrk="1" hangingPunct="1"/>
                          <a:endParaRPr lang="en-US" dirty="0"/>
                        </a:p>
                      </p:txBody>
                    </p:sp>
                  </mc:Choice>
                  <mc:Fallback xmlns="">
                    <p:sp>
                      <p:nvSpPr>
                        <p:cNvPr id="47" name="Text Box 49"/>
                        <p:cNvSpPr txBox="1">
                          <a:spLocks noRot="1" noChangeAspect="1" noMove="1" noResize="1" noEditPoints="1" noAdjustHandles="1" noChangeArrowheads="1" noChangeShapeType="1" noTextEdit="1"/>
                        </p:cNvSpPr>
                        <p:nvPr/>
                      </p:nvSpPr>
                      <p:spPr bwMode="auto">
                        <a:xfrm>
                          <a:off x="1786345" y="4732545"/>
                          <a:ext cx="1295400" cy="923330"/>
                        </a:xfrm>
                        <a:prstGeom prst="rect">
                          <a:avLst/>
                        </a:prstGeom>
                        <a:blipFill rotWithShape="1">
                          <a:blip r:embed="rId8"/>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 Box 50"/>
                        <p:cNvSpPr txBox="1">
                          <a:spLocks noChangeArrowheads="1"/>
                        </p:cNvSpPr>
                        <p:nvPr/>
                      </p:nvSpPr>
                      <p:spPr bwMode="auto">
                        <a:xfrm>
                          <a:off x="2084614" y="5181600"/>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2</m:t>
                                    </m:r>
                                  </m:sub>
                                </m:sSub>
                              </m:oMath>
                            </m:oMathPara>
                          </a14:m>
                          <a:endParaRPr lang="en-US" b="0" dirty="0" smtClean="0"/>
                        </a:p>
                        <a:p>
                          <a:pPr eaLnBrk="1" hangingPunct="1"/>
                          <a:endParaRPr lang="en-US" dirty="0"/>
                        </a:p>
                      </p:txBody>
                    </p:sp>
                  </mc:Choice>
                  <mc:Fallback xmlns="">
                    <p:sp>
                      <p:nvSpPr>
                        <p:cNvPr id="48" name="Text Box 50"/>
                        <p:cNvSpPr txBox="1">
                          <a:spLocks noRot="1" noChangeAspect="1" noMove="1" noResize="1" noEditPoints="1" noAdjustHandles="1" noChangeArrowheads="1" noChangeShapeType="1" noTextEdit="1"/>
                        </p:cNvSpPr>
                        <p:nvPr/>
                      </p:nvSpPr>
                      <p:spPr bwMode="auto">
                        <a:xfrm>
                          <a:off x="2084614" y="5181600"/>
                          <a:ext cx="666360" cy="646331"/>
                        </a:xfrm>
                        <a:prstGeom prst="rect">
                          <a:avLst/>
                        </a:prstGeom>
                        <a:blipFill rotWithShape="1">
                          <a:blip r:embed="rId9"/>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 Box 51"/>
                        <p:cNvSpPr txBox="1">
                          <a:spLocks noChangeArrowheads="1"/>
                        </p:cNvSpPr>
                        <p:nvPr/>
                      </p:nvSpPr>
                      <p:spPr bwMode="auto">
                        <a:xfrm>
                          <a:off x="2084614" y="5653087"/>
                          <a:ext cx="666360"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3</m:t>
                                    </m:r>
                                  </m:sub>
                                </m:sSub>
                              </m:oMath>
                            </m:oMathPara>
                          </a14:m>
                          <a:endParaRPr lang="en-US" b="0" dirty="0" smtClean="0"/>
                        </a:p>
                        <a:p>
                          <a:pPr eaLnBrk="1" hangingPunct="1"/>
                          <a:endParaRPr lang="en-US" dirty="0"/>
                        </a:p>
                      </p:txBody>
                    </p:sp>
                  </mc:Choice>
                  <mc:Fallback xmlns="">
                    <p:sp>
                      <p:nvSpPr>
                        <p:cNvPr id="49" name="Text Box 51"/>
                        <p:cNvSpPr txBox="1">
                          <a:spLocks noRot="1" noChangeAspect="1" noMove="1" noResize="1" noEditPoints="1" noAdjustHandles="1" noChangeArrowheads="1" noChangeShapeType="1" noTextEdit="1"/>
                        </p:cNvSpPr>
                        <p:nvPr/>
                      </p:nvSpPr>
                      <p:spPr bwMode="auto">
                        <a:xfrm>
                          <a:off x="2084614" y="5653087"/>
                          <a:ext cx="666360" cy="646331"/>
                        </a:xfrm>
                        <a:prstGeom prst="rect">
                          <a:avLst/>
                        </a:prstGeom>
                        <a:blipFill rotWithShape="1">
                          <a:blip r:embed="rId10"/>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 Box 52"/>
                        <p:cNvSpPr txBox="1">
                          <a:spLocks noChangeArrowheads="1"/>
                        </p:cNvSpPr>
                        <p:nvPr/>
                      </p:nvSpPr>
                      <p:spPr bwMode="auto">
                        <a:xfrm>
                          <a:off x="2160814" y="6110287"/>
                          <a:ext cx="58842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4</m:t>
                                    </m:r>
                                  </m:sub>
                                </m:sSub>
                              </m:oMath>
                            </m:oMathPara>
                          </a14:m>
                          <a:endParaRPr lang="en-US" b="0" dirty="0" smtClean="0"/>
                        </a:p>
                        <a:p>
                          <a:pPr eaLnBrk="1" hangingPunct="1"/>
                          <a:endParaRPr lang="en-US" dirty="0"/>
                        </a:p>
                      </p:txBody>
                    </p:sp>
                  </mc:Choice>
                  <mc:Fallback xmlns="">
                    <p:sp>
                      <p:nvSpPr>
                        <p:cNvPr id="50" name="Text Box 52"/>
                        <p:cNvSpPr txBox="1">
                          <a:spLocks noRot="1" noChangeAspect="1" noMove="1" noResize="1" noEditPoints="1" noAdjustHandles="1" noChangeArrowheads="1" noChangeShapeType="1" noTextEdit="1"/>
                        </p:cNvSpPr>
                        <p:nvPr/>
                      </p:nvSpPr>
                      <p:spPr bwMode="auto">
                        <a:xfrm>
                          <a:off x="2160814" y="6110287"/>
                          <a:ext cx="588429" cy="646331"/>
                        </a:xfrm>
                        <a:prstGeom prst="rect">
                          <a:avLst/>
                        </a:prstGeom>
                        <a:blipFill rotWithShape="1">
                          <a:blip r:embed="rId11"/>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51" name="Straight Connector 50"/>
                    <p:cNvCxnSpPr>
                      <a:stCxn id="55" idx="0"/>
                    </p:cNvCxnSpPr>
                    <p:nvPr/>
                  </p:nvCxnSpPr>
                  <p:spPr>
                    <a:xfrm>
                      <a:off x="2743200" y="4953000"/>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743200" y="5406571"/>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743200" y="5867400"/>
                      <a:ext cx="3399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743200" y="6299418"/>
                      <a:ext cx="3399608" cy="7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Line 18"/>
                  <p:cNvSpPr>
                    <a:spLocks noChangeShapeType="1"/>
                  </p:cNvSpPr>
                  <p:nvPr/>
                </p:nvSpPr>
                <p:spPr bwMode="auto">
                  <a:xfrm flipH="1" flipV="1">
                    <a:off x="5460429" y="1815297"/>
                    <a:ext cx="1135226"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8" name="Group 37"/>
                <p:cNvGrpSpPr/>
                <p:nvPr/>
              </p:nvGrpSpPr>
              <p:grpSpPr>
                <a:xfrm>
                  <a:off x="5460429" y="1797253"/>
                  <a:ext cx="3393468" cy="1364462"/>
                  <a:chOff x="5460429" y="1797253"/>
                  <a:chExt cx="3393468" cy="1364462"/>
                </a:xfrm>
              </p:grpSpPr>
              <p:sp>
                <p:nvSpPr>
                  <p:cNvPr id="39" name="Line 18"/>
                  <p:cNvSpPr>
                    <a:spLocks noChangeShapeType="1"/>
                  </p:cNvSpPr>
                  <p:nvPr/>
                </p:nvSpPr>
                <p:spPr bwMode="auto">
                  <a:xfrm flipH="1" flipV="1">
                    <a:off x="5460429" y="1815297"/>
                    <a:ext cx="1135226"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23"/>
                  <p:cNvSpPr>
                    <a:spLocks noChangeShapeType="1"/>
                  </p:cNvSpPr>
                  <p:nvPr/>
                </p:nvSpPr>
                <p:spPr bwMode="auto">
                  <a:xfrm>
                    <a:off x="5460429" y="2268868"/>
                    <a:ext cx="1135226" cy="46082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39"/>
                  <p:cNvSpPr>
                    <a:spLocks noChangeShapeType="1"/>
                  </p:cNvSpPr>
                  <p:nvPr/>
                </p:nvSpPr>
                <p:spPr bwMode="auto">
                  <a:xfrm>
                    <a:off x="6595655" y="1815297"/>
                    <a:ext cx="1129937"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39"/>
                  <p:cNvSpPr>
                    <a:spLocks noChangeShapeType="1"/>
                  </p:cNvSpPr>
                  <p:nvPr/>
                </p:nvSpPr>
                <p:spPr bwMode="auto">
                  <a:xfrm>
                    <a:off x="7710897" y="2272497"/>
                    <a:ext cx="1143000" cy="4572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39"/>
                  <p:cNvSpPr>
                    <a:spLocks noChangeShapeType="1"/>
                  </p:cNvSpPr>
                  <p:nvPr/>
                </p:nvSpPr>
                <p:spPr bwMode="auto">
                  <a:xfrm>
                    <a:off x="7725593" y="1797253"/>
                    <a:ext cx="1113608" cy="1364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64" name="TextBox 63"/>
            <p:cNvSpPr txBox="1"/>
            <p:nvPr/>
          </p:nvSpPr>
          <p:spPr>
            <a:xfrm>
              <a:off x="4499536" y="6032077"/>
              <a:ext cx="301686" cy="369332"/>
            </a:xfrm>
            <a:prstGeom prst="rect">
              <a:avLst/>
            </a:prstGeom>
            <a:noFill/>
            <a:ln>
              <a:solidFill>
                <a:schemeClr val="accent2"/>
              </a:solidFill>
            </a:ln>
          </p:spPr>
          <p:txBody>
            <a:bodyPr wrap="none" rtlCol="0">
              <a:spAutoFit/>
            </a:bodyPr>
            <a:lstStyle/>
            <a:p>
              <a:r>
                <a:rPr lang="en-US" dirty="0" smtClean="0">
                  <a:solidFill>
                    <a:schemeClr val="accent2">
                      <a:lumMod val="75000"/>
                    </a:schemeClr>
                  </a:solidFill>
                </a:rPr>
                <a:t>0</a:t>
              </a:r>
              <a:endParaRPr lang="en-US" dirty="0">
                <a:solidFill>
                  <a:schemeClr val="accent2">
                    <a:lumMod val="75000"/>
                  </a:schemeClr>
                </a:solidFill>
              </a:endParaRPr>
            </a:p>
          </p:txBody>
        </p:sp>
        <p:sp>
          <p:nvSpPr>
            <p:cNvPr id="65" name="TextBox 64"/>
            <p:cNvSpPr txBox="1"/>
            <p:nvPr/>
          </p:nvSpPr>
          <p:spPr>
            <a:xfrm>
              <a:off x="4499536" y="5568590"/>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66" name="TextBox 65"/>
            <p:cNvSpPr txBox="1"/>
            <p:nvPr/>
          </p:nvSpPr>
          <p:spPr>
            <a:xfrm>
              <a:off x="4493005" y="5111390"/>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67" name="TextBox 66"/>
            <p:cNvSpPr txBox="1"/>
            <p:nvPr/>
          </p:nvSpPr>
          <p:spPr>
            <a:xfrm>
              <a:off x="4493005" y="4618401"/>
              <a:ext cx="301686" cy="369332"/>
            </a:xfrm>
            <a:prstGeom prst="rect">
              <a:avLst/>
            </a:prstGeom>
            <a:noFill/>
            <a:ln>
              <a:solidFill>
                <a:schemeClr val="accent2"/>
              </a:solidFill>
            </a:ln>
          </p:spPr>
          <p:txBody>
            <a:bodyPr wrap="none" rtlCol="0">
              <a:spAutoFit/>
            </a:bodyPr>
            <a:lstStyle/>
            <a:p>
              <a:r>
                <a:rPr lang="en-US" dirty="0">
                  <a:solidFill>
                    <a:schemeClr val="accent2">
                      <a:lumMod val="75000"/>
                    </a:schemeClr>
                  </a:solidFill>
                </a:rPr>
                <a:t>1</a:t>
              </a:r>
            </a:p>
          </p:txBody>
        </p:sp>
        <p:sp>
          <p:nvSpPr>
            <p:cNvPr id="72" name="Multiply 71"/>
            <p:cNvSpPr/>
            <p:nvPr/>
          </p:nvSpPr>
          <p:spPr>
            <a:xfrm>
              <a:off x="5310208" y="6073296"/>
              <a:ext cx="274320" cy="2743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Multiply 72"/>
            <p:cNvSpPr/>
            <p:nvPr/>
          </p:nvSpPr>
          <p:spPr>
            <a:xfrm>
              <a:off x="6443413" y="5624103"/>
              <a:ext cx="274320" cy="2743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Multiply 73"/>
            <p:cNvSpPr/>
            <p:nvPr/>
          </p:nvSpPr>
          <p:spPr>
            <a:xfrm>
              <a:off x="7588434" y="5162549"/>
              <a:ext cx="274320" cy="2743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050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Next time…</a:t>
            </a:r>
          </a:p>
        </p:txBody>
      </p:sp>
      <p:sp>
        <p:nvSpPr>
          <p:cNvPr id="41987" name="Rectangle 3"/>
          <p:cNvSpPr>
            <a:spLocks noGrp="1" noChangeArrowheads="1"/>
          </p:cNvSpPr>
          <p:nvPr>
            <p:ph type="body" idx="1"/>
          </p:nvPr>
        </p:nvSpPr>
        <p:spPr>
          <a:xfrm>
            <a:off x="457200" y="1600200"/>
            <a:ext cx="8229600" cy="2333625"/>
          </a:xfrm>
        </p:spPr>
        <p:txBody>
          <a:bodyPr/>
          <a:lstStyle/>
          <a:p>
            <a:pPr eaLnBrk="1" hangingPunct="1">
              <a:lnSpc>
                <a:spcPct val="90000"/>
              </a:lnSpc>
            </a:pPr>
            <a:r>
              <a:rPr lang="en-US" smtClean="0"/>
              <a:t>Modeling asynchronous systems</a:t>
            </a:r>
          </a:p>
          <a:p>
            <a:pPr eaLnBrk="1" hangingPunct="1">
              <a:lnSpc>
                <a:spcPct val="90000"/>
              </a:lnSpc>
            </a:pPr>
            <a:r>
              <a:rPr lang="en-US" smtClean="0"/>
              <a:t>I/O automata</a:t>
            </a:r>
          </a:p>
          <a:p>
            <a:pPr eaLnBrk="1" hangingPunct="1">
              <a:lnSpc>
                <a:spcPct val="90000"/>
              </a:lnSpc>
            </a:pPr>
            <a:r>
              <a:rPr lang="en-US" smtClean="0">
                <a:solidFill>
                  <a:srgbClr val="990033"/>
                </a:solidFill>
              </a:rPr>
              <a:t>Reading:</a:t>
            </a:r>
            <a:r>
              <a:rPr lang="en-US" smtClean="0"/>
              <a:t>  Chapter 8</a:t>
            </a:r>
          </a:p>
          <a:p>
            <a:pPr eaLnBrk="1" hangingPunct="1">
              <a:lnSpc>
                <a:spcPct val="90000"/>
              </a:lnSpc>
              <a:buFontTx/>
              <a:buNone/>
            </a:pPr>
            <a:endParaRPr lang="en-US" smtClean="0"/>
          </a:p>
        </p:txBody>
      </p:sp>
    </p:spTree>
    <p:extLst>
      <p:ext uri="{BB962C8B-B14F-4D97-AF65-F5344CB8AC3E}">
        <p14:creationId xmlns:p14="http://schemas.microsoft.com/office/powerpoint/2010/main" val="2184753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smtClean="0"/>
              <a:t>Special case:  f = 2</a:t>
            </a:r>
          </a:p>
        </p:txBody>
      </p:sp>
      <p:sp>
        <p:nvSpPr>
          <p:cNvPr id="139267" name="Rectangle 3"/>
          <p:cNvSpPr>
            <a:spLocks noGrp="1" noChangeArrowheads="1"/>
          </p:cNvSpPr>
          <p:nvPr>
            <p:ph type="body" idx="1"/>
          </p:nvPr>
        </p:nvSpPr>
        <p:spPr>
          <a:xfrm>
            <a:off x="381000" y="1295400"/>
            <a:ext cx="8534400" cy="5091112"/>
          </a:xfrm>
        </p:spPr>
        <p:txBody>
          <a:bodyPr>
            <a:normAutofit/>
          </a:bodyPr>
          <a:lstStyle/>
          <a:p>
            <a:pPr eaLnBrk="1" hangingPunct="1">
              <a:lnSpc>
                <a:spcPct val="90000"/>
              </a:lnSpc>
            </a:pPr>
            <a:r>
              <a:rPr lang="en-US" altLang="en-US" sz="2400" dirty="0" smtClean="0"/>
              <a:t>WLOG, s</a:t>
            </a:r>
            <a:r>
              <a:rPr lang="en-US" altLang="en-US" sz="2400" dirty="0" smtClean="0"/>
              <a:t>how </a:t>
            </a:r>
            <a:r>
              <a:rPr lang="en-US" altLang="en-US" sz="2400" dirty="0" smtClean="0"/>
              <a:t>how to connect </a:t>
            </a:r>
            <a:r>
              <a:rPr lang="en-US" altLang="en-US" sz="2400" dirty="0" smtClean="0">
                <a:sym typeface="Symbol" pitchFamily="18" charset="2"/>
              </a:rPr>
              <a:t></a:t>
            </a:r>
            <a:r>
              <a:rPr lang="en-US" altLang="en-US" sz="2400" baseline="-25000" dirty="0" smtClean="0">
                <a:sym typeface="Symbol" pitchFamily="18" charset="2"/>
              </a:rPr>
              <a:t>0 </a:t>
            </a:r>
            <a:r>
              <a:rPr lang="en-US" altLang="en-US" sz="2400" dirty="0" smtClean="0">
                <a:sym typeface="Symbol" pitchFamily="18" charset="2"/>
              </a:rPr>
              <a:t>and </a:t>
            </a:r>
            <a:r>
              <a:rPr lang="en-US" altLang="en-US" sz="2400" baseline="-25000" dirty="0" smtClean="0">
                <a:sym typeface="Symbol" pitchFamily="18" charset="2"/>
              </a:rPr>
              <a:t>1</a:t>
            </a:r>
            <a:r>
              <a:rPr lang="en-US" altLang="en-US" sz="2400" dirty="0" smtClean="0">
                <a:sym typeface="Symbol" pitchFamily="18" charset="2"/>
              </a:rPr>
              <a:t>, that is, change p1’s initial value from 0 to 1.</a:t>
            </a:r>
          </a:p>
          <a:p>
            <a:pPr>
              <a:lnSpc>
                <a:spcPct val="90000"/>
              </a:lnSpc>
            </a:pPr>
            <a:r>
              <a:rPr lang="en-US" altLang="en-US" sz="2400" dirty="0" smtClean="0"/>
              <a:t>Start with </a:t>
            </a:r>
            <a:r>
              <a:rPr lang="en-US" altLang="en-US" sz="2400" dirty="0" smtClean="0">
                <a:sym typeface="Symbol" pitchFamily="18" charset="2"/>
              </a:rPr>
              <a:t></a:t>
            </a:r>
            <a:r>
              <a:rPr lang="en-US" altLang="en-US" sz="2400" baseline="-25000" dirty="0" smtClean="0">
                <a:sym typeface="Symbol" pitchFamily="18" charset="2"/>
              </a:rPr>
              <a:t>0</a:t>
            </a:r>
            <a:r>
              <a:rPr lang="en-US" altLang="en-US" sz="2400" dirty="0" smtClean="0">
                <a:sym typeface="Symbol" pitchFamily="18" charset="2"/>
              </a:rPr>
              <a:t>, work toward killing p1 at the beginning, </a:t>
            </a:r>
            <a:r>
              <a:rPr lang="en-US" altLang="en-US" sz="2400" dirty="0">
                <a:sym typeface="Symbol" pitchFamily="18" charset="2"/>
              </a:rPr>
              <a:t>by removing messages.</a:t>
            </a:r>
          </a:p>
          <a:p>
            <a:pPr eaLnBrk="1" hangingPunct="1">
              <a:lnSpc>
                <a:spcPct val="90000"/>
              </a:lnSpc>
            </a:pPr>
            <a:r>
              <a:rPr lang="en-US" altLang="en-US" sz="2400" dirty="0" smtClean="0">
                <a:sym typeface="Symbol" pitchFamily="18" charset="2"/>
              </a:rPr>
              <a:t>Change p1’s initial value.</a:t>
            </a:r>
          </a:p>
          <a:p>
            <a:pPr eaLnBrk="1" hangingPunct="1">
              <a:lnSpc>
                <a:spcPct val="90000"/>
              </a:lnSpc>
            </a:pPr>
            <a:r>
              <a:rPr lang="en-US" altLang="en-US" sz="2400" dirty="0" smtClean="0">
                <a:sym typeface="Symbol" pitchFamily="18" charset="2"/>
              </a:rPr>
              <a:t>Then replace messages, working back up to</a:t>
            </a:r>
            <a:r>
              <a:rPr lang="en-US" altLang="en-US" sz="2400" baseline="-25000" dirty="0" smtClean="0">
                <a:sym typeface="Symbol" pitchFamily="18" charset="2"/>
              </a:rPr>
              <a:t> </a:t>
            </a:r>
            <a:r>
              <a:rPr lang="en-US" altLang="en-US" sz="2400" dirty="0" smtClean="0">
                <a:sym typeface="Symbol" pitchFamily="18" charset="2"/>
              </a:rPr>
              <a:t></a:t>
            </a:r>
            <a:r>
              <a:rPr lang="en-US" altLang="en-US" sz="2400" baseline="-25000" dirty="0" smtClean="0">
                <a:sym typeface="Symbol" pitchFamily="18" charset="2"/>
              </a:rPr>
              <a:t>1</a:t>
            </a:r>
            <a:r>
              <a:rPr lang="en-US" altLang="en-US" sz="2400" dirty="0" smtClean="0">
                <a:sym typeface="Symbol" pitchFamily="18" charset="2"/>
              </a:rPr>
              <a:t>.</a:t>
            </a:r>
          </a:p>
          <a:p>
            <a:pPr eaLnBrk="1" hangingPunct="1">
              <a:lnSpc>
                <a:spcPct val="90000"/>
              </a:lnSpc>
            </a:pPr>
            <a:r>
              <a:rPr lang="en-US" altLang="en-US" sz="2400" dirty="0" smtClean="0">
                <a:sym typeface="Symbol" pitchFamily="18" charset="2"/>
              </a:rPr>
              <a:t>Start by removing p1’s round 2 messages, one by one.</a:t>
            </a:r>
          </a:p>
          <a:p>
            <a:pPr eaLnBrk="1" hangingPunct="1">
              <a:lnSpc>
                <a:spcPct val="90000"/>
              </a:lnSpc>
            </a:pPr>
            <a:r>
              <a:rPr lang="en-US" altLang="en-US" sz="2400" dirty="0" smtClean="0">
                <a:sym typeface="Symbol" pitchFamily="18" charset="2"/>
              </a:rPr>
              <a:t>Can’t continue by removing p1’s round 1 messages, because consecutive executions would not look the same to anyone.</a:t>
            </a:r>
          </a:p>
          <a:p>
            <a:pPr marL="342900" lvl="1" indent="-342900">
              <a:lnSpc>
                <a:spcPct val="90000"/>
              </a:lnSpc>
              <a:buFont typeface="Arial" pitchFamily="34" charset="0"/>
              <a:buChar char="•"/>
            </a:pPr>
            <a:r>
              <a:rPr lang="en-US" altLang="en-US" sz="2400" dirty="0">
                <a:sym typeface="Symbol" pitchFamily="18" charset="2"/>
              </a:rPr>
              <a:t>E.g., removing 1  2 at round 1 allows p2 to tell everyone about the failure, at round 2</a:t>
            </a:r>
            <a:r>
              <a:rPr lang="en-US" altLang="en-US" sz="2400" dirty="0" smtClean="0">
                <a:sym typeface="Symbol" pitchFamily="18" charset="2"/>
              </a:rPr>
              <a:t>.</a:t>
            </a:r>
            <a:endParaRPr lang="en-US" altLang="en-US" sz="2400" baseline="-25000" dirty="0" smtClean="0">
              <a:sym typeface="Symbol" pitchFamily="18" charset="2"/>
            </a:endParaRPr>
          </a:p>
        </p:txBody>
      </p:sp>
      <p:grpSp>
        <p:nvGrpSpPr>
          <p:cNvPr id="139315" name="Group 51"/>
          <p:cNvGrpSpPr>
            <a:grpSpLocks/>
          </p:cNvGrpSpPr>
          <p:nvPr/>
        </p:nvGrpSpPr>
        <p:grpSpPr bwMode="auto">
          <a:xfrm>
            <a:off x="6203950" y="5143500"/>
            <a:ext cx="2590800" cy="1585913"/>
            <a:chOff x="3888" y="2640"/>
            <a:chExt cx="1632" cy="999"/>
          </a:xfrm>
        </p:grpSpPr>
        <p:grpSp>
          <p:nvGrpSpPr>
            <p:cNvPr id="47111" name="Group 33"/>
            <p:cNvGrpSpPr>
              <a:grpSpLocks/>
            </p:cNvGrpSpPr>
            <p:nvPr/>
          </p:nvGrpSpPr>
          <p:grpSpPr bwMode="auto">
            <a:xfrm>
              <a:off x="4608" y="2640"/>
              <a:ext cx="912" cy="999"/>
              <a:chOff x="4560" y="1056"/>
              <a:chExt cx="912" cy="999"/>
            </a:xfrm>
          </p:grpSpPr>
          <p:grpSp>
            <p:nvGrpSpPr>
              <p:cNvPr id="47144" name="Group 34"/>
              <p:cNvGrpSpPr>
                <a:grpSpLocks/>
              </p:cNvGrpSpPr>
              <p:nvPr/>
            </p:nvGrpSpPr>
            <p:grpSpPr bwMode="auto">
              <a:xfrm>
                <a:off x="4560" y="1056"/>
                <a:ext cx="116" cy="999"/>
                <a:chOff x="4560" y="1056"/>
                <a:chExt cx="116" cy="999"/>
              </a:xfrm>
            </p:grpSpPr>
            <p:sp>
              <p:nvSpPr>
                <p:cNvPr id="47147" name="Text Box 35"/>
                <p:cNvSpPr txBox="1">
                  <a:spLocks noChangeArrowheads="1"/>
                </p:cNvSpPr>
                <p:nvPr/>
              </p:nvSpPr>
              <p:spPr bwMode="auto">
                <a:xfrm>
                  <a:off x="4560" y="1056"/>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990033"/>
                    </a:solidFill>
                  </a:endParaRPr>
                </a:p>
              </p:txBody>
            </p:sp>
            <p:sp>
              <p:nvSpPr>
                <p:cNvPr id="47148" name="Text Box 36"/>
                <p:cNvSpPr txBox="1">
                  <a:spLocks noChangeArrowheads="1"/>
                </p:cNvSpPr>
                <p:nvPr/>
              </p:nvSpPr>
              <p:spPr bwMode="auto">
                <a:xfrm>
                  <a:off x="4560" y="1296"/>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990033"/>
                    </a:solidFill>
                  </a:endParaRPr>
                </a:p>
              </p:txBody>
            </p:sp>
            <p:sp>
              <p:nvSpPr>
                <p:cNvPr id="47149" name="Text Box 37"/>
                <p:cNvSpPr txBox="1">
                  <a:spLocks noChangeArrowheads="1"/>
                </p:cNvSpPr>
                <p:nvPr/>
              </p:nvSpPr>
              <p:spPr bwMode="auto">
                <a:xfrm>
                  <a:off x="4560" y="1584"/>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990033"/>
                    </a:solidFill>
                  </a:endParaRPr>
                </a:p>
              </p:txBody>
            </p:sp>
            <p:sp>
              <p:nvSpPr>
                <p:cNvPr id="47150" name="Text Box 38"/>
                <p:cNvSpPr txBox="1">
                  <a:spLocks noChangeArrowheads="1"/>
                </p:cNvSpPr>
                <p:nvPr/>
              </p:nvSpPr>
              <p:spPr bwMode="auto">
                <a:xfrm>
                  <a:off x="4560" y="1824"/>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solidFill>
                      <a:srgbClr val="990033"/>
                    </a:solidFill>
                  </a:endParaRPr>
                </a:p>
              </p:txBody>
            </p:sp>
          </p:grpSp>
          <p:sp>
            <p:nvSpPr>
              <p:cNvPr id="47145" name="Line 39"/>
              <p:cNvSpPr>
                <a:spLocks noChangeShapeType="1"/>
              </p:cNvSpPr>
              <p:nvPr/>
            </p:nvSpPr>
            <p:spPr bwMode="auto">
              <a:xfrm>
                <a:off x="4752" y="110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6" name="Line 40"/>
              <p:cNvSpPr>
                <a:spLocks noChangeShapeType="1"/>
              </p:cNvSpPr>
              <p:nvPr/>
            </p:nvSpPr>
            <p:spPr bwMode="auto">
              <a:xfrm>
                <a:off x="5472" y="110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112" name="Line 43"/>
            <p:cNvSpPr>
              <a:spLocks noChangeShapeType="1"/>
            </p:cNvSpPr>
            <p:nvPr/>
          </p:nvSpPr>
          <p:spPr bwMode="auto">
            <a:xfrm>
              <a:off x="4800" y="3264"/>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113" name="Group 50"/>
            <p:cNvGrpSpPr>
              <a:grpSpLocks/>
            </p:cNvGrpSpPr>
            <p:nvPr/>
          </p:nvGrpSpPr>
          <p:grpSpPr bwMode="auto">
            <a:xfrm>
              <a:off x="3888" y="2640"/>
              <a:ext cx="1632" cy="999"/>
              <a:chOff x="3888" y="2640"/>
              <a:chExt cx="1632" cy="999"/>
            </a:xfrm>
          </p:grpSpPr>
          <p:sp>
            <p:nvSpPr>
              <p:cNvPr id="47114" name="Line 5"/>
              <p:cNvSpPr>
                <a:spLocks noChangeShapeType="1"/>
              </p:cNvSpPr>
              <p:nvPr/>
            </p:nvSpPr>
            <p:spPr bwMode="auto">
              <a:xfrm flipH="1">
                <a:off x="4800" y="2976"/>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5" name="Line 7"/>
              <p:cNvSpPr>
                <a:spLocks noChangeShapeType="1"/>
              </p:cNvSpPr>
              <p:nvPr/>
            </p:nvSpPr>
            <p:spPr bwMode="auto">
              <a:xfrm>
                <a:off x="4800" y="2976"/>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6" name="Line 8"/>
              <p:cNvSpPr>
                <a:spLocks noChangeShapeType="1"/>
              </p:cNvSpPr>
              <p:nvPr/>
            </p:nvSpPr>
            <p:spPr bwMode="auto">
              <a:xfrm>
                <a:off x="4800" y="2976"/>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117" name="Group 10"/>
              <p:cNvGrpSpPr>
                <a:grpSpLocks/>
              </p:cNvGrpSpPr>
              <p:nvPr/>
            </p:nvGrpSpPr>
            <p:grpSpPr bwMode="auto">
              <a:xfrm>
                <a:off x="3888" y="2640"/>
                <a:ext cx="912" cy="999"/>
                <a:chOff x="4560" y="1056"/>
                <a:chExt cx="912" cy="999"/>
              </a:xfrm>
            </p:grpSpPr>
            <p:sp>
              <p:nvSpPr>
                <p:cNvPr id="47123" name="Line 11"/>
                <p:cNvSpPr>
                  <a:spLocks noChangeShapeType="1"/>
                </p:cNvSpPr>
                <p:nvPr/>
              </p:nvSpPr>
              <p:spPr bwMode="auto">
                <a:xfrm>
                  <a:off x="4752" y="1392"/>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4" name="Line 12"/>
                <p:cNvSpPr>
                  <a:spLocks noChangeShapeType="1"/>
                </p:cNvSpPr>
                <p:nvPr/>
              </p:nvSpPr>
              <p:spPr bwMode="auto">
                <a:xfrm flipH="1">
                  <a:off x="4752" y="1392"/>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5" name="Line 13"/>
                <p:cNvSpPr>
                  <a:spLocks noChangeShapeType="1"/>
                </p:cNvSpPr>
                <p:nvPr/>
              </p:nvSpPr>
              <p:spPr bwMode="auto">
                <a:xfrm>
                  <a:off x="4752" y="1392"/>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126" name="Group 14"/>
                <p:cNvGrpSpPr>
                  <a:grpSpLocks/>
                </p:cNvGrpSpPr>
                <p:nvPr/>
              </p:nvGrpSpPr>
              <p:grpSpPr bwMode="auto">
                <a:xfrm>
                  <a:off x="4560" y="1056"/>
                  <a:ext cx="912" cy="999"/>
                  <a:chOff x="4560" y="1056"/>
                  <a:chExt cx="912" cy="999"/>
                </a:xfrm>
              </p:grpSpPr>
              <p:grpSp>
                <p:nvGrpSpPr>
                  <p:cNvPr id="47127" name="Group 15"/>
                  <p:cNvGrpSpPr>
                    <a:grpSpLocks/>
                  </p:cNvGrpSpPr>
                  <p:nvPr/>
                </p:nvGrpSpPr>
                <p:grpSpPr bwMode="auto">
                  <a:xfrm>
                    <a:off x="4560" y="1056"/>
                    <a:ext cx="912" cy="999"/>
                    <a:chOff x="4560" y="1056"/>
                    <a:chExt cx="912" cy="999"/>
                  </a:xfrm>
                </p:grpSpPr>
                <p:grpSp>
                  <p:nvGrpSpPr>
                    <p:cNvPr id="47137" name="Group 16"/>
                    <p:cNvGrpSpPr>
                      <a:grpSpLocks/>
                    </p:cNvGrpSpPr>
                    <p:nvPr/>
                  </p:nvGrpSpPr>
                  <p:grpSpPr bwMode="auto">
                    <a:xfrm>
                      <a:off x="4560" y="1056"/>
                      <a:ext cx="196" cy="999"/>
                      <a:chOff x="4560" y="1056"/>
                      <a:chExt cx="196" cy="999"/>
                    </a:xfrm>
                  </p:grpSpPr>
                  <p:sp>
                    <p:nvSpPr>
                      <p:cNvPr id="47140" name="Text Box 17"/>
                      <p:cNvSpPr txBox="1">
                        <a:spLocks noChangeArrowheads="1"/>
                      </p:cNvSpPr>
                      <p:nvPr/>
                    </p:nvSpPr>
                    <p:spPr bwMode="auto">
                      <a:xfrm>
                        <a:off x="4560" y="105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rgbClr val="990033"/>
                            </a:solidFill>
                          </a:rPr>
                          <a:t>0</a:t>
                        </a:r>
                      </a:p>
                    </p:txBody>
                  </p:sp>
                  <p:sp>
                    <p:nvSpPr>
                      <p:cNvPr id="47141" name="Text Box 18"/>
                      <p:cNvSpPr txBox="1">
                        <a:spLocks noChangeArrowheads="1"/>
                      </p:cNvSpPr>
                      <p:nvPr/>
                    </p:nvSpPr>
                    <p:spPr bwMode="auto">
                      <a:xfrm>
                        <a:off x="4560" y="129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rgbClr val="990033"/>
                            </a:solidFill>
                          </a:rPr>
                          <a:t>0</a:t>
                        </a:r>
                      </a:p>
                    </p:txBody>
                  </p:sp>
                  <p:sp>
                    <p:nvSpPr>
                      <p:cNvPr id="47142" name="Text Box 19"/>
                      <p:cNvSpPr txBox="1">
                        <a:spLocks noChangeArrowheads="1"/>
                      </p:cNvSpPr>
                      <p:nvPr/>
                    </p:nvSpPr>
                    <p:spPr bwMode="auto">
                      <a:xfrm>
                        <a:off x="4560" y="158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rgbClr val="990033"/>
                            </a:solidFill>
                          </a:rPr>
                          <a:t>0</a:t>
                        </a:r>
                      </a:p>
                    </p:txBody>
                  </p:sp>
                  <p:sp>
                    <p:nvSpPr>
                      <p:cNvPr id="47143" name="Text Box 20"/>
                      <p:cNvSpPr txBox="1">
                        <a:spLocks noChangeArrowheads="1"/>
                      </p:cNvSpPr>
                      <p:nvPr/>
                    </p:nvSpPr>
                    <p:spPr bwMode="auto">
                      <a:xfrm>
                        <a:off x="4560" y="182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solidFill>
                              <a:srgbClr val="990033"/>
                            </a:solidFill>
                          </a:rPr>
                          <a:t>0</a:t>
                        </a:r>
                      </a:p>
                    </p:txBody>
                  </p:sp>
                </p:grpSp>
                <p:sp>
                  <p:nvSpPr>
                    <p:cNvPr id="47138" name="Line 21"/>
                    <p:cNvSpPr>
                      <a:spLocks noChangeShapeType="1"/>
                    </p:cNvSpPr>
                    <p:nvPr/>
                  </p:nvSpPr>
                  <p:spPr bwMode="auto">
                    <a:xfrm>
                      <a:off x="4752" y="110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9" name="Line 22"/>
                    <p:cNvSpPr>
                      <a:spLocks noChangeShapeType="1"/>
                    </p:cNvSpPr>
                    <p:nvPr/>
                  </p:nvSpPr>
                  <p:spPr bwMode="auto">
                    <a:xfrm>
                      <a:off x="5472" y="110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128" name="Line 23"/>
                  <p:cNvSpPr>
                    <a:spLocks noChangeShapeType="1"/>
                  </p:cNvSpPr>
                  <p:nvPr/>
                </p:nvSpPr>
                <p:spPr bwMode="auto">
                  <a:xfrm>
                    <a:off x="4752" y="1104"/>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9" name="Line 24"/>
                  <p:cNvSpPr>
                    <a:spLocks noChangeShapeType="1"/>
                  </p:cNvSpPr>
                  <p:nvPr/>
                </p:nvSpPr>
                <p:spPr bwMode="auto">
                  <a:xfrm flipH="1">
                    <a:off x="4752" y="1104"/>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0" name="Line 25"/>
                  <p:cNvSpPr>
                    <a:spLocks noChangeShapeType="1"/>
                  </p:cNvSpPr>
                  <p:nvPr/>
                </p:nvSpPr>
                <p:spPr bwMode="auto">
                  <a:xfrm>
                    <a:off x="4752" y="1680"/>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1" name="Line 26"/>
                  <p:cNvSpPr>
                    <a:spLocks noChangeShapeType="1"/>
                  </p:cNvSpPr>
                  <p:nvPr/>
                </p:nvSpPr>
                <p:spPr bwMode="auto">
                  <a:xfrm flipH="1">
                    <a:off x="4752" y="1680"/>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2" name="Line 27"/>
                  <p:cNvSpPr>
                    <a:spLocks noChangeShapeType="1"/>
                  </p:cNvSpPr>
                  <p:nvPr/>
                </p:nvSpPr>
                <p:spPr bwMode="auto">
                  <a:xfrm>
                    <a:off x="4752" y="1104"/>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3" name="Line 28"/>
                  <p:cNvSpPr>
                    <a:spLocks noChangeShapeType="1"/>
                  </p:cNvSpPr>
                  <p:nvPr/>
                </p:nvSpPr>
                <p:spPr bwMode="auto">
                  <a:xfrm>
                    <a:off x="4752" y="1104"/>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4" name="Line 29"/>
                  <p:cNvSpPr>
                    <a:spLocks noChangeShapeType="1"/>
                  </p:cNvSpPr>
                  <p:nvPr/>
                </p:nvSpPr>
                <p:spPr bwMode="auto">
                  <a:xfrm flipV="1">
                    <a:off x="4752" y="1104"/>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5" name="Line 30"/>
                  <p:cNvSpPr>
                    <a:spLocks noChangeShapeType="1"/>
                  </p:cNvSpPr>
                  <p:nvPr/>
                </p:nvSpPr>
                <p:spPr bwMode="auto">
                  <a:xfrm flipV="1">
                    <a:off x="4752" y="1104"/>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6" name="Line 31"/>
                  <p:cNvSpPr>
                    <a:spLocks noChangeShapeType="1"/>
                  </p:cNvSpPr>
                  <p:nvPr/>
                </p:nvSpPr>
                <p:spPr bwMode="auto">
                  <a:xfrm flipV="1">
                    <a:off x="4752" y="1392"/>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7118" name="Line 42"/>
              <p:cNvSpPr>
                <a:spLocks noChangeShapeType="1"/>
              </p:cNvSpPr>
              <p:nvPr/>
            </p:nvSpPr>
            <p:spPr bwMode="auto">
              <a:xfrm flipH="1">
                <a:off x="4800" y="2688"/>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9" name="Line 44"/>
              <p:cNvSpPr>
                <a:spLocks noChangeShapeType="1"/>
              </p:cNvSpPr>
              <p:nvPr/>
            </p:nvSpPr>
            <p:spPr bwMode="auto">
              <a:xfrm flipH="1">
                <a:off x="4800" y="3264"/>
                <a:ext cx="72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0" name="Line 47"/>
              <p:cNvSpPr>
                <a:spLocks noChangeShapeType="1"/>
              </p:cNvSpPr>
              <p:nvPr/>
            </p:nvSpPr>
            <p:spPr bwMode="auto">
              <a:xfrm flipV="1">
                <a:off x="4800" y="2688"/>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1" name="Line 48"/>
              <p:cNvSpPr>
                <a:spLocks noChangeShapeType="1"/>
              </p:cNvSpPr>
              <p:nvPr/>
            </p:nvSpPr>
            <p:spPr bwMode="auto">
              <a:xfrm flipV="1">
                <a:off x="4800" y="2688"/>
                <a:ext cx="72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2" name="Line 49"/>
              <p:cNvSpPr>
                <a:spLocks noChangeShapeType="1"/>
              </p:cNvSpPr>
              <p:nvPr/>
            </p:nvSpPr>
            <p:spPr bwMode="auto">
              <a:xfrm flipV="1">
                <a:off x="4800" y="2976"/>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7109" name="Rectangle 52"/>
          <p:cNvSpPr>
            <a:spLocks noChangeArrowheads="1"/>
          </p:cNvSpPr>
          <p:nvPr/>
        </p:nvSpPr>
        <p:spPr bwMode="auto">
          <a:xfrm>
            <a:off x="381000" y="3962400"/>
            <a:ext cx="5791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90000"/>
              </a:lnSpc>
            </a:pPr>
            <a:endParaRPr lang="en-US" altLang="en-US" sz="2400">
              <a:sym typeface="Symbol" pitchFamily="18" charset="2"/>
            </a:endParaRPr>
          </a:p>
        </p:txBody>
      </p:sp>
      <p:sp>
        <p:nvSpPr>
          <p:cNvPr id="139358" name="Rectangle 94"/>
          <p:cNvSpPr>
            <a:spLocks noChangeArrowheads="1"/>
          </p:cNvSpPr>
          <p:nvPr/>
        </p:nvSpPr>
        <p:spPr bwMode="auto">
          <a:xfrm>
            <a:off x="381000" y="4495800"/>
            <a:ext cx="5562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indent="0" eaLnBrk="1" hangingPunct="1">
              <a:lnSpc>
                <a:spcPct val="90000"/>
              </a:lnSpc>
              <a:buNone/>
            </a:pPr>
            <a:endParaRPr lang="en-US" altLang="en-US" sz="2400" dirty="0">
              <a:sym typeface="Symbol" pitchFamily="18" charset="2"/>
            </a:endParaRPr>
          </a:p>
          <a:p>
            <a:pPr eaLnBrk="1" hangingPunct="1"/>
            <a:endParaRPr lang="en-US" altLang="en-US" dirty="0"/>
          </a:p>
        </p:txBody>
      </p:sp>
      <p:sp>
        <p:nvSpPr>
          <p:cNvPr id="47" name="Rectangle 3"/>
          <p:cNvSpPr txBox="1">
            <a:spLocks noChangeArrowheads="1"/>
          </p:cNvSpPr>
          <p:nvPr/>
        </p:nvSpPr>
        <p:spPr>
          <a:xfrm>
            <a:off x="381000" y="5364955"/>
            <a:ext cx="5791200" cy="13644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400" dirty="0" smtClean="0">
                <a:sym typeface="Symbol" pitchFamily="18" charset="2"/>
              </a:rPr>
              <a:t>So, use many steps of the chain to remove </a:t>
            </a:r>
            <a:r>
              <a:rPr lang="en-US" altLang="en-US" sz="2400" dirty="0" smtClean="0">
                <a:sym typeface="Symbol" pitchFamily="18" charset="2"/>
              </a:rPr>
              <a:t>the </a:t>
            </a:r>
            <a:r>
              <a:rPr lang="en-US" altLang="en-US" sz="2400" dirty="0" smtClean="0">
                <a:sym typeface="Symbol" pitchFamily="18" charset="2"/>
              </a:rPr>
              <a:t>round </a:t>
            </a:r>
            <a:r>
              <a:rPr lang="en-US" altLang="en-US" sz="2400" dirty="0" smtClean="0">
                <a:sym typeface="Symbol" pitchFamily="18" charset="2"/>
              </a:rPr>
              <a:t>1 message from p1 to </a:t>
            </a:r>
            <a:r>
              <a:rPr lang="en-US" altLang="en-US" sz="2400" dirty="0" smtClean="0">
                <a:sym typeface="Symbol" pitchFamily="18" charset="2"/>
              </a:rPr>
              <a:t>p2.</a:t>
            </a:r>
            <a:endParaRPr lang="en-US" altLang="en-US" sz="2400" dirty="0" smtClean="0">
              <a:sym typeface="Symbol" pitchFamily="18" charset="2"/>
            </a:endParaRPr>
          </a:p>
          <a:p>
            <a:pPr>
              <a:lnSpc>
                <a:spcPct val="90000"/>
              </a:lnSpc>
            </a:pPr>
            <a:r>
              <a:rPr lang="en-US" altLang="en-US" sz="2400" dirty="0" smtClean="0">
                <a:sym typeface="Symbol" pitchFamily="18" charset="2"/>
              </a:rPr>
              <a:t>In these steps, both p1 and </a:t>
            </a:r>
            <a:r>
              <a:rPr lang="en-US" altLang="en-US" sz="2400" dirty="0" smtClean="0">
                <a:sym typeface="Symbol" pitchFamily="18" charset="2"/>
              </a:rPr>
              <a:t>p2 </a:t>
            </a:r>
            <a:r>
              <a:rPr lang="en-US" altLang="en-US" sz="2400" dirty="0" smtClean="0">
                <a:sym typeface="Symbol" pitchFamily="18" charset="2"/>
              </a:rPr>
              <a:t>are faulty.</a:t>
            </a:r>
            <a:endParaRPr lang="en-US" altLang="en-US" sz="2400" dirty="0" smtClean="0"/>
          </a:p>
          <a:p>
            <a:pPr marL="342900" lvl="1" indent="-342900">
              <a:lnSpc>
                <a:spcPct val="90000"/>
              </a:lnSpc>
              <a:buFont typeface="Arial" pitchFamily="34" charset="0"/>
              <a:buChar char="•"/>
            </a:pPr>
            <a:endParaRPr lang="en-US" altLang="en-US" sz="2400" dirty="0" smtClean="0">
              <a:sym typeface="Symbol" pitchFamily="18" charset="2"/>
            </a:endParaRPr>
          </a:p>
          <a:p>
            <a:pPr>
              <a:lnSpc>
                <a:spcPct val="90000"/>
              </a:lnSpc>
            </a:pPr>
            <a:endParaRPr lang="en-US" altLang="en-US" sz="2400" dirty="0" smtClean="0">
              <a:sym typeface="Symbol" pitchFamily="18" charset="2"/>
            </a:endParaRPr>
          </a:p>
          <a:p>
            <a:pPr>
              <a:lnSpc>
                <a:spcPct val="90000"/>
              </a:lnSpc>
              <a:buFontTx/>
              <a:buNone/>
            </a:pPr>
            <a:endParaRPr lang="en-US" altLang="en-US" sz="2400" baseline="-25000" dirty="0" smtClean="0">
              <a:sym typeface="Symbol" pitchFamily="18" charset="2"/>
            </a:endParaRPr>
          </a:p>
        </p:txBody>
      </p:sp>
    </p:spTree>
    <p:extLst>
      <p:ext uri="{BB962C8B-B14F-4D97-AF65-F5344CB8AC3E}">
        <p14:creationId xmlns:p14="http://schemas.microsoft.com/office/powerpoint/2010/main" val="1537972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2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2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92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931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926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926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a:xfrm>
            <a:off x="457200" y="0"/>
            <a:ext cx="8305800" cy="1143000"/>
          </a:xfrm>
        </p:spPr>
        <p:txBody>
          <a:bodyPr/>
          <a:lstStyle/>
          <a:p>
            <a:pPr eaLnBrk="1" hangingPunct="1"/>
            <a:r>
              <a:rPr lang="en-US" altLang="en-US" sz="4000" smtClean="0"/>
              <a:t>Removing p1’s round 1 messages</a:t>
            </a:r>
          </a:p>
        </p:txBody>
      </p:sp>
      <p:sp>
        <p:nvSpPr>
          <p:cNvPr id="144389" name="Rectangle 5"/>
          <p:cNvSpPr>
            <a:spLocks noGrp="1" noChangeArrowheads="1"/>
          </p:cNvSpPr>
          <p:nvPr>
            <p:ph type="body" idx="1"/>
          </p:nvPr>
        </p:nvSpPr>
        <p:spPr>
          <a:xfrm>
            <a:off x="381000" y="1143000"/>
            <a:ext cx="8534400" cy="5715000"/>
          </a:xfrm>
        </p:spPr>
        <p:txBody>
          <a:bodyPr/>
          <a:lstStyle/>
          <a:p>
            <a:pPr eaLnBrk="1" hangingPunct="1">
              <a:lnSpc>
                <a:spcPct val="90000"/>
              </a:lnSpc>
            </a:pPr>
            <a:r>
              <a:rPr lang="en-US" altLang="en-US" sz="2400" dirty="0" smtClean="0"/>
              <a:t>Start with execution where p1 sends to everyone at round 1, and to no one at round 2.  </a:t>
            </a:r>
            <a:r>
              <a:rPr lang="en-US" altLang="en-US" sz="2400" dirty="0"/>
              <a:t>O</a:t>
            </a:r>
            <a:r>
              <a:rPr lang="en-US" altLang="en-US" sz="2400" dirty="0" smtClean="0"/>
              <a:t>nly p1 is faulty.</a:t>
            </a:r>
          </a:p>
          <a:p>
            <a:pPr eaLnBrk="1" hangingPunct="1">
              <a:lnSpc>
                <a:spcPct val="90000"/>
              </a:lnSpc>
            </a:pPr>
            <a:r>
              <a:rPr lang="en-US" altLang="en-US" sz="2400" dirty="0" smtClean="0"/>
              <a:t>Remove round 1 message </a:t>
            </a:r>
            <a:r>
              <a:rPr lang="en-US" altLang="en-US" sz="2400" dirty="0" smtClean="0">
                <a:sym typeface="Symbol" pitchFamily="18" charset="2"/>
              </a:rPr>
              <a:t>1  2:</a:t>
            </a:r>
            <a:endParaRPr lang="en-US" altLang="en-US" sz="2400" dirty="0" smtClean="0"/>
          </a:p>
          <a:p>
            <a:pPr lvl="1" eaLnBrk="1" hangingPunct="1">
              <a:lnSpc>
                <a:spcPct val="90000"/>
              </a:lnSpc>
            </a:pPr>
            <a:r>
              <a:rPr lang="en-US" altLang="en-US" sz="2000" dirty="0" smtClean="0"/>
              <a:t>p2 starts out </a:t>
            </a:r>
            <a:r>
              <a:rPr lang="en-US" altLang="en-US" sz="2000" dirty="0" err="1" smtClean="0"/>
              <a:t>nonfaulty</a:t>
            </a:r>
            <a:r>
              <a:rPr lang="en-US" altLang="en-US" sz="2000" dirty="0" smtClean="0"/>
              <a:t>, so sends all its round 2 messages.</a:t>
            </a:r>
          </a:p>
          <a:p>
            <a:pPr lvl="1" eaLnBrk="1" hangingPunct="1">
              <a:lnSpc>
                <a:spcPct val="90000"/>
              </a:lnSpc>
            </a:pPr>
            <a:r>
              <a:rPr lang="en-US" altLang="en-US" sz="2000" dirty="0" smtClean="0"/>
              <a:t>Now fail p2, and remove its</a:t>
            </a:r>
            <a:r>
              <a:rPr lang="en-US" altLang="en-US" sz="2000" dirty="0"/>
              <a:t> </a:t>
            </a:r>
            <a:r>
              <a:rPr lang="en-US" altLang="en-US" sz="2000" dirty="0" smtClean="0"/>
              <a:t>round 2 messages, one by one, until we reach an execution where </a:t>
            </a:r>
            <a:r>
              <a:rPr lang="en-US" altLang="en-US" sz="2000" dirty="0" smtClean="0">
                <a:sym typeface="Symbol" pitchFamily="18" charset="2"/>
              </a:rPr>
              <a:t>1  2 at round 1</a:t>
            </a:r>
            <a:r>
              <a:rPr lang="en-US" altLang="en-US" sz="2000" dirty="0" smtClean="0"/>
              <a:t>, but p2 sends no round 2 messages.</a:t>
            </a:r>
          </a:p>
          <a:p>
            <a:pPr lvl="1" eaLnBrk="1" hangingPunct="1">
              <a:lnSpc>
                <a:spcPct val="90000"/>
              </a:lnSpc>
            </a:pPr>
            <a:r>
              <a:rPr lang="en-US" altLang="en-US" sz="2000" dirty="0" smtClean="0"/>
              <a:t>Now remove the round 1 message </a:t>
            </a:r>
            <a:r>
              <a:rPr lang="en-US" altLang="en-US" sz="2000" dirty="0" smtClean="0">
                <a:sym typeface="Symbol" pitchFamily="18" charset="2"/>
              </a:rPr>
              <a:t>1  2</a:t>
            </a:r>
            <a:r>
              <a:rPr lang="en-US" altLang="en-US" sz="2000" dirty="0" smtClean="0"/>
              <a:t>.</a:t>
            </a:r>
          </a:p>
          <a:p>
            <a:pPr lvl="2" eaLnBrk="1" hangingPunct="1">
              <a:lnSpc>
                <a:spcPct val="90000"/>
              </a:lnSpc>
            </a:pPr>
            <a:r>
              <a:rPr lang="en-US" altLang="en-US" sz="2000" dirty="0" smtClean="0"/>
              <a:t>Executions look the same to everyone but p1 and p2.</a:t>
            </a:r>
          </a:p>
          <a:p>
            <a:pPr lvl="1" eaLnBrk="1" hangingPunct="1">
              <a:lnSpc>
                <a:spcPct val="90000"/>
              </a:lnSpc>
            </a:pPr>
            <a:r>
              <a:rPr lang="en-US" altLang="en-US" sz="2000" dirty="0" smtClean="0"/>
              <a:t>Replace round 2 messages from p2, one by one, until p2 is no longer faulty.</a:t>
            </a:r>
          </a:p>
          <a:p>
            <a:pPr eaLnBrk="1" hangingPunct="1">
              <a:lnSpc>
                <a:spcPct val="90000"/>
              </a:lnSpc>
            </a:pPr>
            <a:r>
              <a:rPr lang="en-US" altLang="en-US" sz="2400" dirty="0" smtClean="0"/>
              <a:t>Repeat to remove p1’s round 1 messages to p3, p4,…</a:t>
            </a:r>
          </a:p>
          <a:p>
            <a:pPr eaLnBrk="1" hangingPunct="1">
              <a:lnSpc>
                <a:spcPct val="90000"/>
              </a:lnSpc>
            </a:pPr>
            <a:r>
              <a:rPr lang="en-US" altLang="en-US" sz="2400" dirty="0" smtClean="0"/>
              <a:t>After removing all of p1’s round 1 messages, change p1’s initial value from 0 to 1.</a:t>
            </a:r>
          </a:p>
        </p:txBody>
      </p:sp>
    </p:spTree>
    <p:extLst>
      <p:ext uri="{BB962C8B-B14F-4D97-AF65-F5344CB8AC3E}">
        <p14:creationId xmlns:p14="http://schemas.microsoft.com/office/powerpoint/2010/main" val="40435992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438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438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438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438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438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44389">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4438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438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mtClean="0"/>
              <a:t>General case:  Any f</a:t>
            </a:r>
          </a:p>
        </p:txBody>
      </p:sp>
      <p:sp>
        <p:nvSpPr>
          <p:cNvPr id="146435" name="Rectangle 3"/>
          <p:cNvSpPr>
            <a:spLocks noGrp="1" noChangeArrowheads="1"/>
          </p:cNvSpPr>
          <p:nvPr>
            <p:ph type="body" idx="1"/>
          </p:nvPr>
        </p:nvSpPr>
        <p:spPr>
          <a:xfrm>
            <a:off x="381000" y="1600200"/>
            <a:ext cx="8534400" cy="4800600"/>
          </a:xfrm>
        </p:spPr>
        <p:txBody>
          <a:bodyPr/>
          <a:lstStyle/>
          <a:p>
            <a:pPr eaLnBrk="1" hangingPunct="1">
              <a:lnSpc>
                <a:spcPct val="90000"/>
              </a:lnSpc>
            </a:pPr>
            <a:r>
              <a:rPr lang="en-US" altLang="en-US" sz="2400" dirty="0" smtClean="0">
                <a:solidFill>
                  <a:srgbClr val="990033"/>
                </a:solidFill>
              </a:rPr>
              <a:t>Theorem 7:</a:t>
            </a:r>
            <a:r>
              <a:rPr lang="en-US" altLang="en-US" sz="2400" dirty="0" smtClean="0"/>
              <a:t>  Suppose n </a:t>
            </a:r>
            <a:r>
              <a:rPr lang="en-US" altLang="en-US" sz="2400" dirty="0" smtClean="0">
                <a:sym typeface="Symbol" pitchFamily="18" charset="2"/>
              </a:rPr>
              <a:t> f + 2.  There is no n-process f-fault stopping agreement algorithm in which </a:t>
            </a:r>
            <a:r>
              <a:rPr lang="en-US" altLang="en-US" sz="2400" dirty="0" err="1" smtClean="0">
                <a:sym typeface="Symbol" pitchFamily="18" charset="2"/>
              </a:rPr>
              <a:t>nonfaulty</a:t>
            </a:r>
            <a:r>
              <a:rPr lang="en-US" altLang="en-US" sz="2400" dirty="0" smtClean="0">
                <a:sym typeface="Symbol" pitchFamily="18" charset="2"/>
              </a:rPr>
              <a:t> processes always decide at the end of round f.</a:t>
            </a:r>
          </a:p>
          <a:p>
            <a:pPr eaLnBrk="1" hangingPunct="1">
              <a:lnSpc>
                <a:spcPct val="90000"/>
              </a:lnSpc>
            </a:pPr>
            <a:r>
              <a:rPr lang="en-US" altLang="en-US" sz="2400" dirty="0" smtClean="0">
                <a:solidFill>
                  <a:srgbClr val="990033"/>
                </a:solidFill>
                <a:sym typeface="Symbol" pitchFamily="18" charset="2"/>
              </a:rPr>
              <a:t>Proof:</a:t>
            </a:r>
            <a:r>
              <a:rPr lang="en-US" altLang="en-US" sz="2400" dirty="0" smtClean="0">
                <a:sym typeface="Symbol" pitchFamily="18" charset="2"/>
              </a:rPr>
              <a:t>  </a:t>
            </a:r>
          </a:p>
          <a:p>
            <a:pPr lvl="1" eaLnBrk="1" hangingPunct="1">
              <a:lnSpc>
                <a:spcPct val="90000"/>
              </a:lnSpc>
            </a:pPr>
            <a:r>
              <a:rPr lang="en-US" altLang="en-US" sz="2000" dirty="0" smtClean="0">
                <a:sym typeface="Symbol" pitchFamily="18" charset="2"/>
              </a:rPr>
              <a:t>Same ideas, longer chain.</a:t>
            </a:r>
          </a:p>
          <a:p>
            <a:pPr lvl="1" eaLnBrk="1" hangingPunct="1">
              <a:lnSpc>
                <a:spcPct val="90000"/>
              </a:lnSpc>
            </a:pPr>
            <a:r>
              <a:rPr lang="en-US" altLang="en-US" sz="2000" dirty="0" smtClean="0">
                <a:sym typeface="Symbol" pitchFamily="18" charset="2"/>
              </a:rPr>
              <a:t>Must fail f processes in some executions in the chain, in order to remove all the required messages, at all rounds.</a:t>
            </a:r>
          </a:p>
          <a:p>
            <a:pPr lvl="1" eaLnBrk="1" hangingPunct="1">
              <a:lnSpc>
                <a:spcPct val="90000"/>
              </a:lnSpc>
            </a:pPr>
            <a:r>
              <a:rPr lang="en-US" altLang="en-US" sz="2000" dirty="0" smtClean="0">
                <a:sym typeface="Symbol" pitchFamily="18" charset="2"/>
              </a:rPr>
              <a:t>Construction in book, LTTR.</a:t>
            </a:r>
          </a:p>
          <a:p>
            <a:pPr eaLnBrk="1" hangingPunct="1">
              <a:lnSpc>
                <a:spcPct val="90000"/>
              </a:lnSpc>
            </a:pPr>
            <a:r>
              <a:rPr lang="en-US" altLang="en-US" sz="2400" dirty="0" smtClean="0">
                <a:solidFill>
                  <a:srgbClr val="990033"/>
                </a:solidFill>
                <a:sym typeface="Symbol" pitchFamily="18" charset="2"/>
              </a:rPr>
              <a:t>Alternative proof</a:t>
            </a:r>
            <a:r>
              <a:rPr lang="en-US" altLang="en-US" sz="2400" dirty="0" smtClean="0">
                <a:sym typeface="Symbol" pitchFamily="18" charset="2"/>
              </a:rPr>
              <a:t> </a:t>
            </a:r>
            <a:r>
              <a:rPr lang="en-US" altLang="en-US" sz="2400" dirty="0" smtClean="0">
                <a:solidFill>
                  <a:srgbClr val="006600"/>
                </a:solidFill>
                <a:sym typeface="Symbol" pitchFamily="18" charset="2"/>
              </a:rPr>
              <a:t>[Aguilera, </a:t>
            </a:r>
            <a:r>
              <a:rPr lang="en-US" altLang="en-US" sz="2400" dirty="0" err="1" smtClean="0">
                <a:solidFill>
                  <a:srgbClr val="006600"/>
                </a:solidFill>
                <a:sym typeface="Symbol" pitchFamily="18" charset="2"/>
              </a:rPr>
              <a:t>Toueg</a:t>
            </a:r>
            <a:r>
              <a:rPr lang="en-US" altLang="en-US" sz="2400" dirty="0" smtClean="0">
                <a:solidFill>
                  <a:srgbClr val="006600"/>
                </a:solidFill>
                <a:sym typeface="Symbol" pitchFamily="18" charset="2"/>
              </a:rPr>
              <a:t>]:</a:t>
            </a:r>
          </a:p>
          <a:p>
            <a:pPr lvl="1" eaLnBrk="1" hangingPunct="1">
              <a:lnSpc>
                <a:spcPct val="90000"/>
              </a:lnSpc>
            </a:pPr>
            <a:r>
              <a:rPr lang="en-US" altLang="en-US" sz="2000" dirty="0" smtClean="0">
                <a:sym typeface="Symbol" pitchFamily="18" charset="2"/>
              </a:rPr>
              <a:t>Uses ideas from </a:t>
            </a:r>
            <a:r>
              <a:rPr lang="en-US" altLang="en-US" sz="2000" dirty="0" smtClean="0">
                <a:solidFill>
                  <a:srgbClr val="006600"/>
                </a:solidFill>
                <a:sym typeface="Symbol" pitchFamily="18" charset="2"/>
              </a:rPr>
              <a:t>[Fischer, Lynch, Paterson]</a:t>
            </a:r>
            <a:r>
              <a:rPr lang="en-US" altLang="en-US" sz="2000" dirty="0" smtClean="0">
                <a:sym typeface="Symbol" pitchFamily="18" charset="2"/>
              </a:rPr>
              <a:t> impossibility of consensus (which you will see later).</a:t>
            </a:r>
          </a:p>
          <a:p>
            <a:pPr lvl="1" eaLnBrk="1" hangingPunct="1">
              <a:lnSpc>
                <a:spcPct val="90000"/>
              </a:lnSpc>
            </a:pPr>
            <a:r>
              <a:rPr lang="en-US" altLang="en-US" sz="2000" dirty="0" smtClean="0">
                <a:sym typeface="Symbol" pitchFamily="18" charset="2"/>
              </a:rPr>
              <a:t>They assume strong validity, but their proof works for our weaker validity condition also.</a:t>
            </a:r>
          </a:p>
          <a:p>
            <a:pPr eaLnBrk="1" hangingPunct="1">
              <a:lnSpc>
                <a:spcPct val="90000"/>
              </a:lnSpc>
            </a:pPr>
            <a:endParaRPr lang="en-US" altLang="en-US" sz="2400" dirty="0" smtClean="0">
              <a:sym typeface="Symbol" pitchFamily="18" charset="2"/>
            </a:endParaRPr>
          </a:p>
        </p:txBody>
      </p:sp>
    </p:spTree>
    <p:extLst>
      <p:ext uri="{BB962C8B-B14F-4D97-AF65-F5344CB8AC3E}">
        <p14:creationId xmlns:p14="http://schemas.microsoft.com/office/powerpoint/2010/main" val="1540212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64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64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6435">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643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643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4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68464</TotalTime>
  <Words>7760</Words>
  <Application>Microsoft Office PowerPoint</Application>
  <PresentationFormat>On-screen Show (4:3)</PresentationFormat>
  <Paragraphs>802</Paragraphs>
  <Slides>62</Slides>
  <Notes>35</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6.852: Distributed Algorithms Fall, 2015</vt:lpstr>
      <vt:lpstr>Today’s plan</vt:lpstr>
      <vt:lpstr>Lower bound on number of rounds for agreement</vt:lpstr>
      <vt:lpstr>Lower bound on number of rounds</vt:lpstr>
      <vt:lpstr>Special case:  f = 1</vt:lpstr>
      <vt:lpstr>Special case:  f = 2</vt:lpstr>
      <vt:lpstr>Special case:  f = 2</vt:lpstr>
      <vt:lpstr>Removing p1’s round 1 messages</vt:lpstr>
      <vt:lpstr>General case:  Any f</vt:lpstr>
      <vt:lpstr>[Aguilera,Toueg] lower bound proof</vt:lpstr>
      <vt:lpstr>Univalence and Bivalence</vt:lpstr>
      <vt:lpstr>Initial bivalence</vt:lpstr>
      <vt:lpstr>Bivalence through f-1 rounds</vt:lpstr>
      <vt:lpstr>Bivalence through f-1 rounds</vt:lpstr>
      <vt:lpstr>Case 1:  At least one l is 1-valent</vt:lpstr>
      <vt:lpstr>Case 2:  Every l is 0-valent </vt:lpstr>
      <vt:lpstr>Bivalence through f-1 rounds</vt:lpstr>
      <vt:lpstr>Disagreement after f rounds</vt:lpstr>
      <vt:lpstr>Disagreement after f rounds</vt:lpstr>
      <vt:lpstr>Early-stopping agreement algorithms</vt:lpstr>
      <vt:lpstr>Special case:  f = 0</vt:lpstr>
      <vt:lpstr>Special case:  f = 0</vt:lpstr>
      <vt:lpstr>Special case:  f = 0</vt:lpstr>
      <vt:lpstr>k-Agreement</vt:lpstr>
      <vt:lpstr>k-agreement</vt:lpstr>
      <vt:lpstr>The k-agreement problem</vt:lpstr>
      <vt:lpstr>FloodMin k-agreement algorithm </vt:lpstr>
      <vt:lpstr>FloodMin correctness</vt:lpstr>
      <vt:lpstr>Proof of Theorem 1, cont’d</vt:lpstr>
      <vt:lpstr>Proof of Theorem 1, cont’d</vt:lpstr>
      <vt:lpstr>Rounds for k-agreement</vt:lpstr>
      <vt:lpstr>Lower Bound (sketch)</vt:lpstr>
      <vt:lpstr>Lower bound</vt:lpstr>
      <vt:lpstr>Labeling nodes with executions</vt:lpstr>
      <vt:lpstr>Labeling nodes with process names</vt:lpstr>
      <vt:lpstr>Bound on rounds</vt:lpstr>
      <vt:lpstr>Coloring the nodes</vt:lpstr>
      <vt:lpstr>Sperner Colorings</vt:lpstr>
      <vt:lpstr>Applying Sperner’s Lemma</vt:lpstr>
      <vt:lpstr>Approximate Agreement</vt:lpstr>
      <vt:lpstr>Approximate Agreement problem</vt:lpstr>
      <vt:lpstr>Distributed Commit</vt:lpstr>
      <vt:lpstr>Distributed Commit</vt:lpstr>
      <vt:lpstr>Correctness Conditions for Commit</vt:lpstr>
      <vt:lpstr>2-Phase Commit</vt:lpstr>
      <vt:lpstr>Correctness of 2-Phase Commit</vt:lpstr>
      <vt:lpstr>Add a termination protocol?</vt:lpstr>
      <vt:lpstr>Complexity of 2-phase commit</vt:lpstr>
      <vt:lpstr>3-Phase Commit [Skeen]</vt:lpstr>
      <vt:lpstr>3-Phase Commit</vt:lpstr>
      <vt:lpstr>3-Phase Commit</vt:lpstr>
      <vt:lpstr>Correctness conditions (so far)</vt:lpstr>
      <vt:lpstr>3-Phase Commit</vt:lpstr>
      <vt:lpstr>Correctness</vt:lpstr>
      <vt:lpstr>Complexity</vt:lpstr>
      <vt:lpstr>Practical issues for 3-phase commit</vt:lpstr>
      <vt:lpstr>Paxos consensus algorithm [Lamport]</vt:lpstr>
      <vt:lpstr>A Lower Bound for Commit</vt:lpstr>
      <vt:lpstr>Information flow in a communication pattern</vt:lpstr>
      <vt:lpstr>Proof of the Lemma</vt:lpstr>
      <vt:lpstr>Proof of the Lemma</vt:lpstr>
      <vt:lpstr>Next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Algorithms for Wireless Networks</dc:title>
  <dc:creator>Nancy Lynch</dc:creator>
  <cp:lastModifiedBy>Nancy Lynch</cp:lastModifiedBy>
  <cp:revision>2665</cp:revision>
  <dcterms:created xsi:type="dcterms:W3CDTF">2012-01-05T23:07:25Z</dcterms:created>
  <dcterms:modified xsi:type="dcterms:W3CDTF">2015-10-05T20:22:28Z</dcterms:modified>
</cp:coreProperties>
</file>