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771" r:id="rId2"/>
    <p:sldId id="812" r:id="rId3"/>
    <p:sldId id="874" r:id="rId4"/>
    <p:sldId id="875" r:id="rId5"/>
    <p:sldId id="876" r:id="rId6"/>
    <p:sldId id="877" r:id="rId7"/>
    <p:sldId id="878" r:id="rId8"/>
    <p:sldId id="879" r:id="rId9"/>
    <p:sldId id="880" r:id="rId10"/>
    <p:sldId id="881" r:id="rId11"/>
    <p:sldId id="882" r:id="rId12"/>
    <p:sldId id="883" r:id="rId13"/>
    <p:sldId id="884" r:id="rId14"/>
    <p:sldId id="885" r:id="rId15"/>
    <p:sldId id="886" r:id="rId16"/>
    <p:sldId id="887" r:id="rId17"/>
    <p:sldId id="888" r:id="rId18"/>
    <p:sldId id="889" r:id="rId19"/>
    <p:sldId id="890" r:id="rId20"/>
    <p:sldId id="891" r:id="rId21"/>
    <p:sldId id="892" r:id="rId22"/>
    <p:sldId id="893" r:id="rId23"/>
    <p:sldId id="894" r:id="rId24"/>
    <p:sldId id="872" r:id="rId25"/>
    <p:sldId id="815" r:id="rId26"/>
    <p:sldId id="816" r:id="rId27"/>
    <p:sldId id="817" r:id="rId28"/>
    <p:sldId id="818" r:id="rId29"/>
    <p:sldId id="819" r:id="rId30"/>
    <p:sldId id="820" r:id="rId31"/>
    <p:sldId id="821" r:id="rId32"/>
    <p:sldId id="822" r:id="rId33"/>
    <p:sldId id="823" r:id="rId34"/>
    <p:sldId id="824" r:id="rId35"/>
    <p:sldId id="825" r:id="rId36"/>
    <p:sldId id="826" r:id="rId37"/>
    <p:sldId id="827" r:id="rId38"/>
    <p:sldId id="828" r:id="rId39"/>
    <p:sldId id="829" r:id="rId40"/>
    <p:sldId id="830" r:id="rId41"/>
    <p:sldId id="831" r:id="rId42"/>
    <p:sldId id="832" r:id="rId43"/>
    <p:sldId id="873" r:id="rId44"/>
    <p:sldId id="834" r:id="rId45"/>
    <p:sldId id="835" r:id="rId46"/>
    <p:sldId id="836" r:id="rId47"/>
    <p:sldId id="837" r:id="rId48"/>
    <p:sldId id="838" r:id="rId49"/>
    <p:sldId id="839" r:id="rId50"/>
    <p:sldId id="840" r:id="rId51"/>
    <p:sldId id="841" r:id="rId52"/>
    <p:sldId id="895" r:id="rId53"/>
    <p:sldId id="843" r:id="rId54"/>
    <p:sldId id="844" r:id="rId55"/>
    <p:sldId id="845" r:id="rId56"/>
    <p:sldId id="846" r:id="rId57"/>
    <p:sldId id="847" r:id="rId58"/>
    <p:sldId id="848" r:id="rId59"/>
    <p:sldId id="849" r:id="rId60"/>
    <p:sldId id="850" r:id="rId61"/>
    <p:sldId id="851" r:id="rId62"/>
    <p:sldId id="852" r:id="rId63"/>
    <p:sldId id="853" r:id="rId64"/>
    <p:sldId id="854" r:id="rId65"/>
    <p:sldId id="855" r:id="rId66"/>
    <p:sldId id="856" r:id="rId67"/>
    <p:sldId id="857" r:id="rId68"/>
    <p:sldId id="858" r:id="rId69"/>
    <p:sldId id="859" r:id="rId70"/>
    <p:sldId id="860" r:id="rId71"/>
    <p:sldId id="861" r:id="rId72"/>
    <p:sldId id="862" r:id="rId73"/>
    <p:sldId id="863" r:id="rId74"/>
    <p:sldId id="864" r:id="rId75"/>
    <p:sldId id="865" r:id="rId76"/>
    <p:sldId id="866" r:id="rId77"/>
    <p:sldId id="867" r:id="rId78"/>
    <p:sldId id="868" r:id="rId79"/>
    <p:sldId id="869" r:id="rId80"/>
    <p:sldId id="870" r:id="rId81"/>
    <p:sldId id="87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78863" autoAdjust="0"/>
  </p:normalViewPr>
  <p:slideViewPr>
    <p:cSldViewPr>
      <p:cViewPr varScale="1">
        <p:scale>
          <a:sx n="109" d="100"/>
          <a:sy n="109" d="100"/>
        </p:scale>
        <p:origin x="-282" y="-78"/>
      </p:cViewPr>
      <p:guideLst>
        <p:guide orient="horz" pos="2160"/>
        <p:guide pos="2880"/>
      </p:guideLst>
    </p:cSldViewPr>
  </p:slideViewPr>
  <p:notesTextViewPr>
    <p:cViewPr>
      <p:scale>
        <a:sx n="1" d="1"/>
        <a:sy n="1" d="1"/>
      </p:scale>
      <p:origin x="0" y="0"/>
    </p:cViewPr>
  </p:notesTextViewPr>
  <p:sorterViewPr>
    <p:cViewPr>
      <p:scale>
        <a:sx n="100" d="100"/>
        <a:sy n="100" d="100"/>
      </p:scale>
      <p:origin x="0" y="4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A357F-E8D5-481E-B9FF-DB5E5290C94C}"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7803C-146D-406E-B575-E96C64D63639}" type="slidenum">
              <a:rPr lang="en-US" smtClean="0"/>
              <a:t>‹#›</a:t>
            </a:fld>
            <a:endParaRPr lang="en-US"/>
          </a:p>
        </p:txBody>
      </p:sp>
    </p:spTree>
    <p:extLst>
      <p:ext uri="{BB962C8B-B14F-4D97-AF65-F5344CB8AC3E}">
        <p14:creationId xmlns:p14="http://schemas.microsoft.com/office/powerpoint/2010/main" val="346429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final problem of fault-tolerant consensus,</a:t>
            </a:r>
            <a:r>
              <a:rPr lang="en-US" baseline="0" dirty="0" smtClean="0"/>
              <a:t> in the synchronous network model.</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a:t>
            </a:fld>
            <a:endParaRPr lang="en-US"/>
          </a:p>
        </p:txBody>
      </p:sp>
    </p:spTree>
    <p:extLst>
      <p:ext uri="{BB962C8B-B14F-4D97-AF65-F5344CB8AC3E}">
        <p14:creationId xmlns:p14="http://schemas.microsoft.com/office/powerpoint/2010/main" val="2216649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requirements.</a:t>
            </a:r>
          </a:p>
          <a:p>
            <a:r>
              <a:rPr lang="en-US" dirty="0" smtClean="0"/>
              <a:t>A very particular execution, the best-case</a:t>
            </a:r>
            <a:r>
              <a:rPr lang="en-US" baseline="0" dirty="0" smtClean="0"/>
              <a:t> one</a:t>
            </a:r>
            <a:r>
              <a:rPr lang="en-US" baseline="0" dirty="0" smtClean="0"/>
              <a:t>.</a:t>
            </a:r>
          </a:p>
          <a:p>
            <a:endParaRPr lang="en-US" baseline="0" dirty="0" smtClean="0"/>
          </a:p>
          <a:p>
            <a:r>
              <a:rPr lang="en-US" baseline="0" dirty="0" smtClean="0"/>
              <a:t>The picture is just for the particular pattern used in 2-phase commit.</a:t>
            </a:r>
            <a:endParaRPr lang="en-US" dirty="0"/>
          </a:p>
        </p:txBody>
      </p:sp>
      <p:sp>
        <p:nvSpPr>
          <p:cNvPr id="4" name="Slide Number Placeholder 3"/>
          <p:cNvSpPr>
            <a:spLocks noGrp="1"/>
          </p:cNvSpPr>
          <p:nvPr>
            <p:ph type="sldNum" sz="quarter" idx="10"/>
          </p:nvPr>
        </p:nvSpPr>
        <p:spPr/>
        <p:txBody>
          <a:bodyPr/>
          <a:lstStyle/>
          <a:p>
            <a:pPr>
              <a:defRPr/>
            </a:pPr>
            <a:fld id="{71248807-35CD-4C83-A21C-6A6C54A0B191}" type="slidenum">
              <a:rPr lang="en-US" smtClean="0"/>
              <a:pPr>
                <a:defRPr/>
              </a:pPr>
              <a:t>19</a:t>
            </a:fld>
            <a:endParaRPr lang="en-US"/>
          </a:p>
        </p:txBody>
      </p:sp>
    </p:spTree>
    <p:extLst>
      <p:ext uri="{BB962C8B-B14F-4D97-AF65-F5344CB8AC3E}">
        <p14:creationId xmlns:p14="http://schemas.microsoft.com/office/powerpoint/2010/main" val="394044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does not affect 1, but all other pairs do affect each other.</a:t>
            </a:r>
          </a:p>
          <a:p>
            <a:endParaRPr lang="en-US" dirty="0" smtClean="0"/>
          </a:p>
          <a:p>
            <a:r>
              <a:rPr lang="en-US" dirty="0" smtClean="0"/>
              <a:t>To</a:t>
            </a:r>
            <a:r>
              <a:rPr lang="en-US" baseline="0" dirty="0" smtClean="0"/>
              <a:t> prove the corollary, we need a calculation, given in the textbook.</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20</a:t>
            </a:fld>
            <a:endParaRPr lang="en-US"/>
          </a:p>
        </p:txBody>
      </p:sp>
    </p:spTree>
    <p:extLst>
      <p:ext uri="{BB962C8B-B14F-4D97-AF65-F5344CB8AC3E}">
        <p14:creationId xmlns:p14="http://schemas.microsoft.com/office/powerpoint/2010/main" val="19238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21</a:t>
            </a:fld>
            <a:endParaRPr lang="en-US"/>
          </a:p>
        </p:txBody>
      </p:sp>
    </p:spTree>
    <p:extLst>
      <p:ext uri="{BB962C8B-B14F-4D97-AF65-F5344CB8AC3E}">
        <p14:creationId xmlns:p14="http://schemas.microsoft.com/office/powerpoint/2010/main" val="31739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a:t>
            </a:r>
            <a:r>
              <a:rPr lang="en-US" baseline="0" dirty="0" smtClean="0"/>
              <a:t> the two indistinguishable to process j?  This is not proved carefully in the book, or here.  The idea is that, for j to tell the difference, there must have been some path over which some information could have travelled to j in alpha but not in alpha’.  But all the edges we have removed have no path to j in alpha anyway.</a:t>
            </a:r>
          </a:p>
          <a:p>
            <a:endParaRPr lang="en-US" baseline="0" dirty="0" smtClean="0"/>
          </a:p>
          <a:p>
            <a:r>
              <a:rPr lang="en-US" baseline="0" dirty="0" smtClean="0"/>
              <a:t>Information flow arguments like these are still used in algorithms and lower bounds in modern algorithms, e.g., in </a:t>
            </a:r>
            <a:r>
              <a:rPr lang="en-US" baseline="0" dirty="0" err="1" smtClean="0"/>
              <a:t>Oshman’s</a:t>
            </a:r>
            <a:r>
              <a:rPr lang="en-US" baseline="0" dirty="0" smtClean="0"/>
              <a:t> thesis, which deals with computing functions in dynamically-changing networks.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22</a:t>
            </a:fld>
            <a:endParaRPr lang="en-US"/>
          </a:p>
        </p:txBody>
      </p:sp>
    </p:spTree>
    <p:extLst>
      <p:ext uri="{BB962C8B-B14F-4D97-AF65-F5344CB8AC3E}">
        <p14:creationId xmlns:p14="http://schemas.microsoft.com/office/powerpoint/2010/main" val="317390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switch</a:t>
            </a:r>
            <a:r>
              <a:rPr lang="en-US" dirty="0" smtClean="0"/>
              <a:t> the order in the book, consider asynchronous networks first.  Closer to the synchronous network model we’ve been studying so far.</a:t>
            </a:r>
          </a:p>
          <a:p>
            <a:r>
              <a:rPr lang="en-US" dirty="0" smtClean="0"/>
              <a:t>At first, no failure.</a:t>
            </a:r>
          </a:p>
          <a:p>
            <a:r>
              <a:rPr lang="en-US" dirty="0" smtClean="0"/>
              <a:t>Then introduce failures for asynchronous shared memory, and then for networks.</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24</a:t>
            </a:fld>
            <a:endParaRPr lang="en-US"/>
          </a:p>
        </p:txBody>
      </p:sp>
    </p:spTree>
    <p:extLst>
      <p:ext uri="{BB962C8B-B14F-4D97-AF65-F5344CB8AC3E}">
        <p14:creationId xmlns:p14="http://schemas.microsoft.com/office/powerpoint/2010/main" val="407873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84F10A-8DFD-4573-9ECD-680CDE853EFC}" type="slidenum">
              <a:rPr lang="en-US"/>
              <a:pPr/>
              <a:t>26</a:t>
            </a:fld>
            <a:endParaRPr lang="en-US"/>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p:txBody>
          <a:bodyPr/>
          <a:lstStyle/>
          <a:p>
            <a:r>
              <a:rPr lang="en-US"/>
              <a:t>Processes that share objects.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interleave what happens at different locations.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27</a:t>
            </a:fld>
            <a:endParaRPr lang="en-US"/>
          </a:p>
        </p:txBody>
      </p:sp>
    </p:spTree>
    <p:extLst>
      <p:ext uri="{BB962C8B-B14F-4D97-AF65-F5344CB8AC3E}">
        <p14:creationId xmlns:p14="http://schemas.microsoft.com/office/powerpoint/2010/main" val="1884859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E9B992-20BD-4311-9953-ED65E29F57E1}" type="slidenum">
              <a:rPr lang="en-US"/>
              <a:pPr/>
              <a:t>29</a:t>
            </a:fld>
            <a:endParaRPr lang="en-US"/>
          </a:p>
        </p:txBody>
      </p:sp>
      <p:sp>
        <p:nvSpPr>
          <p:cNvPr id="378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We’ve seen the optimized vs. unoptimized breakdown before, for synchronous systems.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A759AE-F920-484D-A781-206DCE72BDDE}" type="slidenum">
              <a:rPr lang="en-US"/>
              <a:pPr/>
              <a:t>30</a:t>
            </a:fld>
            <a:endParaRPr lang="en-US"/>
          </a:p>
        </p:txBody>
      </p:sp>
      <p:sp>
        <p:nvSpPr>
          <p:cNvPr id="3891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0D61D2-22D8-4036-B6C7-C4FAE453B403}" type="slidenum">
              <a:rPr lang="en-US"/>
              <a:pPr/>
              <a:t>31</a:t>
            </a:fld>
            <a:endParaRPr lang="en-US"/>
          </a:p>
        </p:txBody>
      </p:sp>
      <p:sp>
        <p:nvSpPr>
          <p:cNvPr id="399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Start is a nonempty subset of states.</a:t>
            </a:r>
          </a:p>
          <a:p>
            <a:endParaRPr lang="en-US" dirty="0" smtClean="0"/>
          </a:p>
          <a:p>
            <a:r>
              <a:rPr lang="en-US" dirty="0" smtClean="0"/>
              <a:t>Task </a:t>
            </a:r>
            <a:r>
              <a:rPr lang="en-US" dirty="0"/>
              <a:t>partition has only </a:t>
            </a:r>
            <a:r>
              <a:rPr lang="en-US" dirty="0" err="1"/>
              <a:t>countably</a:t>
            </a:r>
            <a:r>
              <a:rPr lang="en-US" dirty="0"/>
              <a:t> many equivalence classes.</a:t>
            </a:r>
          </a:p>
          <a:p>
            <a:r>
              <a:rPr lang="en-US" dirty="0" err="1"/>
              <a:t>Liveness</a:t>
            </a:r>
            <a:r>
              <a:rPr lang="en-US" dirty="0"/>
              <a:t>:  E.g., that something happens eventually, like an algorithm terminating</a:t>
            </a:r>
            <a:r>
              <a:rPr lang="en-US" dirty="0" smtClean="0"/>
              <a:t>.</a:t>
            </a:r>
          </a:p>
          <a:p>
            <a:r>
              <a:rPr lang="en-US" dirty="0" smtClean="0"/>
              <a:t>We’ll come back to this later.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8030AE-D5C2-4644-A04D-E7B017A1774B}" type="slidenum">
              <a:rPr lang="en-US" smtClean="0"/>
              <a:pPr eaLnBrk="1" hangingPunct="1"/>
              <a:t>4</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smtClean="0"/>
              <a:t>Similar to one version of the 2-generals problem.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0123C3-0C74-4BE3-BB82-843D0FFF5C11}" type="slidenum">
              <a:rPr lang="en-US"/>
              <a:pPr/>
              <a:t>33</a:t>
            </a:fld>
            <a:endParaRPr lang="en-US"/>
          </a:p>
        </p:txBody>
      </p:sp>
      <p:sp>
        <p:nvSpPr>
          <p:cNvPr id="419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AE855A4-D536-486F-91FC-C7C7061EB47A}" type="slidenum">
              <a:rPr lang="en-US"/>
              <a:pPr/>
              <a:t>34</a:t>
            </a:fld>
            <a:endParaRPr lang="en-US"/>
          </a:p>
        </p:txBody>
      </p:sp>
      <p:sp>
        <p:nvSpPr>
          <p:cNvPr id="430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Trans is described using “transition definitions”, which are little code fragments.</a:t>
            </a:r>
          </a:p>
          <a:p>
            <a:r>
              <a:rPr lang="en-US"/>
              <a:t>Each trans def describes a set of transitions, for designated actions (grouped by type of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25717B-ECCD-4B38-B09D-76B6AC2406A4}" type="slidenum">
              <a:rPr lang="en-US"/>
              <a:pPr/>
              <a:t>35</a:t>
            </a:fld>
            <a:endParaRPr lang="en-US"/>
          </a:p>
        </p:txBody>
      </p:sp>
      <p:sp>
        <p:nvSpPr>
          <p:cNvPr id="440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Sometimes add subscripts to indicate particular endpoints.</a:t>
            </a:r>
          </a:p>
          <a:p>
            <a:r>
              <a:rPr lang="en-US"/>
              <a:t>Here, the channel is used to connect processes i and j.</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587C842-AC52-4751-8057-3997C29CA7CF}" type="slidenum">
              <a:rPr lang="en-US"/>
              <a:pPr/>
              <a:t>37</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Example:  Channel execution</a:t>
            </a:r>
            <a:r>
              <a:rPr lang="en-US" dirty="0" smtClean="0"/>
              <a:t>.</a:t>
            </a:r>
          </a:p>
          <a:p>
            <a:r>
              <a:rPr lang="en-US" dirty="0" smtClean="0"/>
              <a:t>Lambda is just the empty sequence.</a:t>
            </a:r>
          </a:p>
          <a:p>
            <a:endParaRPr lang="en-US" dirty="0"/>
          </a:p>
          <a:p>
            <a:r>
              <a:rPr lang="en-US" dirty="0"/>
              <a:t>Any prefix of an execution is also an execution---no fairness requirement.  So in example, could stop, say, after the b.</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A5710E-7F25-4ECF-A714-BBDEB6F70416}" type="slidenum">
              <a:rPr lang="en-US"/>
              <a:pPr/>
              <a:t>38</a:t>
            </a:fld>
            <a:endParaRPr lang="en-US"/>
          </a:p>
        </p:txBody>
      </p:sp>
      <p:sp>
        <p:nvSpPr>
          <p:cNvPr id="4608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0380CF9-CD4E-4631-9B27-67FA34BCED8B}" type="slidenum">
              <a:rPr lang="en-US"/>
              <a:pPr/>
              <a:t>39</a:t>
            </a:fld>
            <a:endParaRPr lang="en-US"/>
          </a:p>
        </p:txBody>
      </p:sp>
      <p:sp>
        <p:nvSpPr>
          <p:cNvPr id="471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Induction on length of execution,</a:t>
            </a:r>
            <a:r>
              <a:rPr lang="en-US" baseline="0" dirty="0" smtClean="0"/>
              <a:t> but now things are different from before, since only one transition, at one location, happens in each inductive step.</a:t>
            </a:r>
          </a:p>
          <a:p>
            <a:r>
              <a:rPr lang="en-US" baseline="0" dirty="0" smtClean="0"/>
              <a:t>Before we had rounds, which meant that many things happened in one inductive step.</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9DF4C6-08B1-483E-B864-FCBCCD58DC1B}" type="slidenum">
              <a:rPr lang="en-US"/>
              <a:pPr/>
              <a:t>40</a:t>
            </a:fld>
            <a:endParaRPr lang="en-US"/>
          </a:p>
        </p:txBody>
      </p:sp>
      <p:sp>
        <p:nvSpPr>
          <p:cNvPr id="481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45AE77-91F3-4E3F-A83A-7B9F9DDE2EDB}" type="slidenum">
              <a:rPr lang="en-US"/>
              <a:pPr/>
              <a:t>42</a:t>
            </a:fld>
            <a:endParaRPr lang="en-US"/>
          </a:p>
        </p:txBody>
      </p:sp>
      <p:sp>
        <p:nvSpPr>
          <p:cNvPr id="179202" name="Rectangle 2"/>
          <p:cNvSpPr>
            <a:spLocks noGrp="1" noRot="1" noChangeAspect="1" noChangeArrowheads="1" noTextEdit="1"/>
          </p:cNvSpPr>
          <p:nvPr>
            <p:ph type="sldImg"/>
          </p:nvPr>
        </p:nvSpPr>
        <p:spPr/>
      </p:sp>
      <p:sp>
        <p:nvSpPr>
          <p:cNvPr id="179203" name="Rectangle 3"/>
          <p:cNvSpPr>
            <a:spLocks noGrp="1" noChangeArrowheads="1"/>
          </p:cNvSpPr>
          <p:nvPr>
            <p:ph type="body" idx="1"/>
          </p:nvPr>
        </p:nvSpPr>
        <p:spPr/>
        <p:txBody>
          <a:bodyPr/>
          <a:lstStyle/>
          <a:p>
            <a:r>
              <a:rPr lang="en-US"/>
              <a:t>Why might we want to compose infinitely many automata?</a:t>
            </a:r>
          </a:p>
          <a:p>
            <a:r>
              <a:rPr lang="en-US"/>
              <a:t>Automata can be used to model systems in which some components are created dynamically, e.g., object-oriented programs.  A nice way to model the dynamicalloy-created components is to pretend that they were there all along but just not awakened yet.  They could have “wakeup” input actions.</a:t>
            </a:r>
          </a:p>
          <a:p>
            <a:endParaRPr lang="en-US"/>
          </a:p>
          <a:p>
            <a:r>
              <a:rPr lang="en-US"/>
              <a:t>The restriction that no action is shared by infinitely many automata is used for some simple pasting results.  We will want to drop this later when modeling infinite compositions of services in the presence of failures (fail inputs may affect infinitely many components)  The composition still makes sense.  We have to make sure that we aren’t using the pasting result that depends on this.  Or make a special argument that pasting still works because no fail event will be preceded by infinitely many events overall in the executions being pasted.</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action classification.</a:t>
            </a:r>
          </a:p>
          <a:p>
            <a:endParaRPr lang="en-US" dirty="0" smtClean="0"/>
          </a:p>
          <a:p>
            <a:r>
              <a:rPr lang="en-US" dirty="0" smtClean="0"/>
              <a:t>Tasks:  Maintains all the threads of the components as separate threads in the composition.</a:t>
            </a:r>
          </a:p>
          <a:p>
            <a:r>
              <a:rPr lang="en-US" dirty="0" smtClean="0"/>
              <a:t>This will be important when we consider fairness.</a:t>
            </a:r>
          </a:p>
          <a:p>
            <a:endParaRPr lang="en-US" dirty="0" smtClean="0"/>
          </a:p>
          <a:p>
            <a:r>
              <a:rPr lang="en-US" dirty="0" smtClean="0"/>
              <a:t>This all extends to arbitrary finite or </a:t>
            </a:r>
            <a:r>
              <a:rPr lang="en-US" dirty="0" err="1" smtClean="0"/>
              <a:t>countably</a:t>
            </a:r>
            <a:r>
              <a:rPr lang="en-US" dirty="0" smtClean="0"/>
              <a:t> infinite compositions.</a:t>
            </a:r>
          </a:p>
          <a:p>
            <a:r>
              <a:rPr lang="en-US" dirty="0" smtClean="0"/>
              <a:t>Here, the index set I must be countable.</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43</a:t>
            </a:fld>
            <a:endParaRPr lang="en-US"/>
          </a:p>
        </p:txBody>
      </p:sp>
    </p:spTree>
    <p:extLst>
      <p:ext uri="{BB962C8B-B14F-4D97-AF65-F5344CB8AC3E}">
        <p14:creationId xmlns:p14="http://schemas.microsoft.com/office/powerpoint/2010/main" val="2413178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81EC90-1187-4219-9F81-DBE3DD056976}" type="slidenum">
              <a:rPr lang="en-US"/>
              <a:pPr/>
              <a:t>44</a:t>
            </a:fld>
            <a:endParaRPr lang="en-US"/>
          </a:p>
        </p:txBody>
      </p:sp>
      <p:sp>
        <p:nvSpPr>
          <p:cNvPr id="117762" name="Rectangle 2"/>
          <p:cNvSpPr txBox="1">
            <a:spLocks noGrp="1" noRot="1" noChangeAspect="1" noChangeArrowheads="1" noTextEdit="1"/>
          </p:cNvSpPr>
          <p:nvPr>
            <p:ph type="sldImg"/>
          </p:nvPr>
        </p:nvSpPr>
        <p:spPr>
          <a:xfrm>
            <a:off x="1210236" y="694171"/>
            <a:ext cx="4437529" cy="3429000"/>
          </a:xfrm>
          <a:ln/>
          <a:extLst>
            <a:ext uri="{91240B29-F687-4F45-9708-019B960494DF}">
              <a14:hiddenLine xmlns:a14="http://schemas.microsoft.com/office/drawing/2010/main" w="9525">
                <a:solidFill>
                  <a:srgbClr val="000000"/>
                </a:solidFill>
                <a:miter lim="800000"/>
                <a:headEnd/>
                <a:tailEnd/>
              </a14:hiddenLine>
            </a:ext>
          </a:extLst>
        </p:spPr>
      </p:sp>
      <p:sp>
        <p:nvSpPr>
          <p:cNvPr id="117763" name="Text Box 3"/>
          <p:cNvSpPr txBox="1">
            <a:spLocks noGrp="1" noChangeArrowheads="1"/>
          </p:cNvSpPr>
          <p:nvPr>
            <p:ph type="body" idx="1"/>
          </p:nvPr>
        </p:nvSpPr>
        <p:spPr>
          <a:xfrm>
            <a:off x="686360" y="4342535"/>
            <a:ext cx="5486681" cy="4032250"/>
          </a:xfrm>
          <a:ln/>
        </p:spPr>
        <p:txBody>
          <a:bodyPr wrap="none" anchor="ctr"/>
          <a:lstStyle/>
          <a:p>
            <a:r>
              <a:rPr lang="en-US" dirty="0"/>
              <a:t>The composition is a single IOA representing </a:t>
            </a:r>
            <a:r>
              <a:rPr lang="en-US" dirty="0" smtClean="0"/>
              <a:t>the </a:t>
            </a:r>
            <a:r>
              <a:rPr lang="en-US" dirty="0"/>
              <a:t>entire consensus algorithm.</a:t>
            </a:r>
          </a:p>
          <a:p>
            <a:endParaRPr lang="en-US" dirty="0"/>
          </a:p>
          <a:p>
            <a:r>
              <a:rPr lang="en-US" dirty="0"/>
              <a:t>Go over the components:  global states, start states, action classification, transitions, tasks.</a:t>
            </a:r>
          </a:p>
          <a:p>
            <a:endParaRPr lang="en-US" dirty="0"/>
          </a:p>
          <a:p>
            <a:r>
              <a:rPr lang="en-US" dirty="0"/>
              <a:t>Also describe the executions (but without the fairness</a:t>
            </a:r>
            <a:r>
              <a:rPr lang="en-US" dirty="0" smtClean="0"/>
              <a:t>).</a:t>
            </a:r>
          </a:p>
          <a:p>
            <a:r>
              <a:rPr lang="en-US" dirty="0" smtClean="0"/>
              <a:t>Inputs arrive, exchange, output results.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smtClean="0"/>
          </a:p>
        </p:txBody>
      </p:sp>
      <p:sp>
        <p:nvSpPr>
          <p:cNvPr id="5632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144C41-E28C-4874-8E85-496755D9098C}" type="slidenum">
              <a:rPr lang="en-US" smtClean="0"/>
              <a:pPr eaLnBrk="1" hangingPunct="1"/>
              <a:t>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EE247CF-4AB3-414D-98D8-B24FE040B193}" type="slidenum">
              <a:rPr lang="en-US"/>
              <a:pPr/>
              <a:t>45</a:t>
            </a:fld>
            <a:endParaRPr lang="en-US"/>
          </a:p>
        </p:txBody>
      </p:sp>
      <p:sp>
        <p:nvSpPr>
          <p:cNvPr id="123906"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23907"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F5B26C-6EE3-4ED3-B019-3F667F7C3CFC}" type="slidenum">
              <a:rPr lang="en-US"/>
              <a:pPr/>
              <a:t>46</a:t>
            </a:fld>
            <a:endParaRPr lang="en-US"/>
          </a:p>
        </p:txBody>
      </p:sp>
      <p:sp>
        <p:nvSpPr>
          <p:cNvPr id="125954"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25955" name="Text Box 3"/>
          <p:cNvSpPr txBox="1">
            <a:spLocks noGrp="1" noChangeArrowheads="1"/>
          </p:cNvSpPr>
          <p:nvPr>
            <p:ph type="body" idx="1"/>
          </p:nvPr>
        </p:nvSpPr>
        <p:spPr>
          <a:xfrm>
            <a:off x="686360" y="4342535"/>
            <a:ext cx="5486681" cy="4032250"/>
          </a:xfrm>
          <a:ln/>
        </p:spPr>
        <p:txBody>
          <a:bodyPr wrap="none" anchor="ctr"/>
          <a:lstStyle/>
          <a:p>
            <a:r>
              <a:rPr lang="en-US"/>
              <a:t>The projection for alpha involves deleting actions that don’t belong to Ai, and the following states, and then projecting the remaining states on the Ai component.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7BC483-0F4D-4FBF-A80D-FE06CB2B5D20}" type="slidenum">
              <a:rPr lang="en-US"/>
              <a:pPr/>
              <a:t>47</a:t>
            </a:fld>
            <a:endParaRPr lang="en-US"/>
          </a:p>
        </p:txBody>
      </p:sp>
      <p:sp>
        <p:nvSpPr>
          <p:cNvPr id="128002"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28003"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507439-C76D-4F98-8734-A00E9798D9C5}" type="slidenum">
              <a:rPr lang="en-US"/>
              <a:pPr/>
              <a:t>48</a:t>
            </a:fld>
            <a:endParaRPr lang="en-US"/>
          </a:p>
        </p:txBody>
      </p:sp>
      <p:sp>
        <p:nvSpPr>
          <p:cNvPr id="130050"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30051"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11254B-EB88-4955-88AF-459526DA2690}" type="slidenum">
              <a:rPr lang="en-US"/>
              <a:pPr/>
              <a:t>49</a:t>
            </a:fld>
            <a:endParaRPr lang="en-US"/>
          </a:p>
        </p:txBody>
      </p:sp>
      <p:sp>
        <p:nvSpPr>
          <p:cNvPr id="132098"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32099"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every infinite execution of Channel is fair---we can have infinitely many sends and finitely many receives.</a:t>
            </a:r>
          </a:p>
          <a:p>
            <a:r>
              <a:rPr lang="en-US" dirty="0" smtClean="0"/>
              <a:t>Any infinite execution with infinitely many receives is fair.  Those are the only fair ones.</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52</a:t>
            </a:fld>
            <a:endParaRPr lang="en-US"/>
          </a:p>
        </p:txBody>
      </p:sp>
    </p:spTree>
    <p:extLst>
      <p:ext uri="{BB962C8B-B14F-4D97-AF65-F5344CB8AC3E}">
        <p14:creationId xmlns:p14="http://schemas.microsoft.com/office/powerpoint/2010/main" val="3994576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261260-0267-4D73-8BCD-989C1B3E24D9}" type="slidenum">
              <a:rPr lang="en-US"/>
              <a:pPr/>
              <a:t>55</a:t>
            </a:fld>
            <a:endParaRPr lang="en-US"/>
          </a:p>
        </p:txBody>
      </p:sp>
      <p:sp>
        <p:nvSpPr>
          <p:cNvPr id="154626"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54627" name="Text Box 3"/>
          <p:cNvSpPr txBox="1">
            <a:spLocks noGrp="1" noChangeArrowheads="1"/>
          </p:cNvSpPr>
          <p:nvPr>
            <p:ph type="body" idx="1"/>
          </p:nvPr>
        </p:nvSpPr>
        <p:spPr>
          <a:xfrm>
            <a:off x="686360" y="4342535"/>
            <a:ext cx="5486681" cy="4032250"/>
          </a:xfrm>
          <a:ln/>
        </p:spPr>
        <p:txBody>
          <a:bodyPr wrap="none" anchor="ctr"/>
          <a:lstStyle/>
          <a:p>
            <a:r>
              <a:rPr lang="en-US"/>
              <a:t>The composition is a single IOA representing thte entire consensus algorithm.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A65B5-70CF-42F1-B33A-CE90C682603D}" type="slidenum">
              <a:rPr lang="en-US"/>
              <a:pPr/>
              <a:t>59</a:t>
            </a:fld>
            <a:endParaRPr lang="en-US"/>
          </a:p>
        </p:txBody>
      </p:sp>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p:txBody>
          <a:bodyPr/>
          <a:lstStyle/>
          <a:p>
            <a:r>
              <a:rPr lang="en-US"/>
              <a:t>Go over cases in proof of Invariant 1:</a:t>
            </a:r>
          </a:p>
          <a:p>
            <a:r>
              <a:rPr lang="en-US"/>
              <a:t>Send preserves channel parity condition (based on process parity condition), without affecting process parity condition.</a:t>
            </a:r>
          </a:p>
          <a:p>
            <a:r>
              <a:rPr lang="en-US"/>
              <a:t>Receive preserves process parity condition (based on channel parity condition), without affecting channel parity condition.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BCC2833-5453-449F-8BC5-7339EC6B99AF}" type="slidenum">
              <a:rPr lang="en-US"/>
              <a:pPr/>
              <a:t>60</a:t>
            </a:fld>
            <a:endParaRPr lang="en-US"/>
          </a:p>
        </p:txBody>
      </p:sp>
      <p:sp>
        <p:nvSpPr>
          <p:cNvPr id="184322" name="Rectangle 2"/>
          <p:cNvSpPr>
            <a:spLocks noGrp="1" noRot="1" noChangeAspect="1" noChangeArrowheads="1" noTextEdit="1"/>
          </p:cNvSpPr>
          <p:nvPr>
            <p:ph type="sldImg"/>
          </p:nvPr>
        </p:nvSpPr>
        <p:spPr/>
      </p:sp>
      <p:sp>
        <p:nvSpPr>
          <p:cNvPr id="184323" name="Rectangle 3"/>
          <p:cNvSpPr>
            <a:spLocks noGrp="1" noChangeArrowheads="1"/>
          </p:cNvSpPr>
          <p:nvPr>
            <p:ph type="body" idx="1"/>
          </p:nvPr>
        </p:nvSpPr>
        <p:spPr/>
        <p:txBody>
          <a:bodyPr/>
          <a:lstStyle/>
          <a:p>
            <a:r>
              <a:rPr lang="en-US"/>
              <a:t>Invariant 2 can be strengthened, e.g.:</a:t>
            </a:r>
          </a:p>
          <a:p>
            <a:endParaRPr lang="en-US"/>
          </a:p>
          <a:p>
            <a:r>
              <a:rPr lang="en-US"/>
              <a:t>Either p1.val = p2.val + 1 or vice versa.</a:t>
            </a:r>
          </a:p>
          <a:p>
            <a:r>
              <a:rPr lang="en-US"/>
              <a:t>In the former case, C12 contains just p2.val – 1 = p1.val -2 and p2.val+1 = p1.val, in order, and C21 contains just p2.val.</a:t>
            </a:r>
          </a:p>
          <a:p>
            <a:r>
              <a:rPr lang="en-US"/>
              <a:t>In the latter case, C21 contains just p1.val – 1 = p2.val -2 and p1.val+1 = p2.val, in order, and C12 contains just p1.val.</a:t>
            </a:r>
          </a:p>
          <a:p>
            <a:endParaRPr lang="en-US"/>
          </a:p>
          <a:p>
            <a:r>
              <a:rPr lang="en-US"/>
              <a:t>Cases:  send by smaller, send by larger, receive by smaller, receive by larger.</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BE0A8C-3446-46C6-AC45-6AE31FBD4723}" type="slidenum">
              <a:rPr lang="en-US"/>
              <a:pPr/>
              <a:t>61</a:t>
            </a:fld>
            <a:endParaRPr lang="en-US"/>
          </a:p>
        </p:txBody>
      </p:sp>
      <p:sp>
        <p:nvSpPr>
          <p:cNvPr id="4915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they decide after round 2?</a:t>
            </a:r>
          </a:p>
          <a:p>
            <a:r>
              <a:rPr lang="en-US" dirty="0" smtClean="0"/>
              <a:t>If they hear the decision from the coordinator, they can</a:t>
            </a:r>
            <a:r>
              <a:rPr lang="en-US" baseline="0" dirty="0" smtClean="0"/>
              <a:t> just decide accordingly.</a:t>
            </a:r>
          </a:p>
          <a:p>
            <a:r>
              <a:rPr lang="en-US" baseline="0" dirty="0" smtClean="0"/>
              <a:t>If not, then not clear what to do…</a:t>
            </a:r>
          </a:p>
        </p:txBody>
      </p:sp>
      <p:sp>
        <p:nvSpPr>
          <p:cNvPr id="4" name="Slide Number Placeholder 3"/>
          <p:cNvSpPr>
            <a:spLocks noGrp="1"/>
          </p:cNvSpPr>
          <p:nvPr>
            <p:ph type="sldNum" sz="quarter" idx="10"/>
          </p:nvPr>
        </p:nvSpPr>
        <p:spPr/>
        <p:txBody>
          <a:bodyPr/>
          <a:lstStyle/>
          <a:p>
            <a:fld id="{8577803C-146D-406E-B575-E96C64D63639}" type="slidenum">
              <a:rPr lang="en-US" smtClean="0"/>
              <a:t>6</a:t>
            </a:fld>
            <a:endParaRPr lang="en-US"/>
          </a:p>
        </p:txBody>
      </p:sp>
    </p:spTree>
    <p:extLst>
      <p:ext uri="{BB962C8B-B14F-4D97-AF65-F5344CB8AC3E}">
        <p14:creationId xmlns:p14="http://schemas.microsoft.com/office/powerpoint/2010/main" val="2042823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87A072-61C8-46BC-9DA2-B9F39C1C048B}" type="slidenum">
              <a:rPr lang="en-US"/>
              <a:pPr/>
              <a:t>62</a:t>
            </a:fld>
            <a:endParaRPr lang="en-US"/>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26ADCB-B44D-4812-A3DD-742AFDA510E2}" type="slidenum">
              <a:rPr lang="en-US"/>
              <a:pPr/>
              <a:t>63</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“Implements” can mean different things, depending on whether we consider fairness.  Here, we don’t.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D6666B-7AF5-4625-99C9-DF7A96354763}" type="slidenum">
              <a:rPr lang="en-US"/>
              <a:pPr/>
              <a:t>64</a:t>
            </a:fld>
            <a:endParaRPr lang="en-US"/>
          </a:p>
        </p:txBody>
      </p:sp>
      <p:sp>
        <p:nvSpPr>
          <p:cNvPr id="161794" name="Rectangle 2"/>
          <p:cNvSpPr txBox="1">
            <a:spLocks noGrp="1" noRot="1" noChangeAspect="1" noChangeArrowheads="1" noTextEdit="1"/>
          </p:cNvSpPr>
          <p:nvPr>
            <p:ph type="sldImg"/>
          </p:nvPr>
        </p:nvSpPr>
        <p:spPr>
          <a:xfrm>
            <a:off x="1210236" y="694171"/>
            <a:ext cx="4437529" cy="3429000"/>
          </a:xfrm>
        </p:spPr>
      </p:sp>
      <p:sp>
        <p:nvSpPr>
          <p:cNvPr id="161795" name="Text Box 3"/>
          <p:cNvSpPr txBox="1">
            <a:spLocks noGrp="1" noChangeArrowheads="1"/>
          </p:cNvSpPr>
          <p:nvPr>
            <p:ph type="body" idx="1"/>
          </p:nvPr>
        </p:nvSpPr>
        <p:spPr>
          <a:xfrm>
            <a:off x="686360" y="4342535"/>
            <a:ext cx="5486681" cy="4032250"/>
          </a:xfrm>
          <a:ln/>
        </p:spPr>
        <p:txBody>
          <a:bodyPr wrap="none" anchor="ctr"/>
          <a:lstStyle/>
          <a:p>
            <a:r>
              <a:rPr lang="en-US" dirty="0"/>
              <a:t>“Implements” can mean different things, depending on whether we consider fairness.  Here, we don’t.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5A978A-F3C8-452E-8CB1-D31BDBAA7BA5}" type="slidenum">
              <a:rPr lang="en-US"/>
              <a:pPr/>
              <a:t>65</a:t>
            </a:fld>
            <a:endParaRPr lang="en-US"/>
          </a:p>
        </p:txBody>
      </p:sp>
      <p:sp>
        <p:nvSpPr>
          <p:cNvPr id="163842" name="Rectangle 2"/>
          <p:cNvSpPr txBox="1">
            <a:spLocks noGrp="1" noRot="1" noChangeAspect="1" noChangeArrowheads="1" noTextEdit="1"/>
          </p:cNvSpPr>
          <p:nvPr>
            <p:ph type="sldImg"/>
          </p:nvPr>
        </p:nvSpPr>
        <p:spPr>
          <a:xfrm>
            <a:off x="1210236" y="694171"/>
            <a:ext cx="4437529" cy="3429000"/>
          </a:xfrm>
        </p:spPr>
      </p:sp>
      <p:sp>
        <p:nvSpPr>
          <p:cNvPr id="163843"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5FE368-17E3-43F9-AC3E-9EF8488D9235}" type="slidenum">
              <a:rPr lang="en-US"/>
              <a:pPr/>
              <a:t>66</a:t>
            </a:fld>
            <a:endParaRPr lang="en-US"/>
          </a:p>
        </p:txBody>
      </p:sp>
      <p:sp>
        <p:nvSpPr>
          <p:cNvPr id="165890" name="Rectangle 2"/>
          <p:cNvSpPr txBox="1">
            <a:spLocks noGrp="1" noRot="1" noChangeAspect="1" noChangeArrowheads="1" noTextEdit="1"/>
          </p:cNvSpPr>
          <p:nvPr>
            <p:ph type="sldImg"/>
          </p:nvPr>
        </p:nvSpPr>
        <p:spPr>
          <a:xfrm>
            <a:off x="1143000" y="693738"/>
            <a:ext cx="4572000" cy="3429000"/>
          </a:xfrm>
        </p:spPr>
      </p:sp>
      <p:sp>
        <p:nvSpPr>
          <p:cNvPr id="165891" name="Text Box 3"/>
          <p:cNvSpPr txBox="1">
            <a:spLocks noGrp="1" noChangeArrowheads="1"/>
          </p:cNvSpPr>
          <p:nvPr>
            <p:ph type="body" idx="1"/>
          </p:nvPr>
        </p:nvSpPr>
        <p:spPr>
          <a:xfrm>
            <a:off x="686360" y="4342535"/>
            <a:ext cx="5486681" cy="4032250"/>
          </a:xfrm>
          <a:ln/>
        </p:spPr>
        <p:txBody>
          <a:bodyPr wrap="none" anchor="ctr"/>
          <a:lstStyle/>
          <a:p>
            <a:r>
              <a:rPr lang="en-US"/>
              <a:t>Also similar to abstraction function methods for data types, in object-oriented programming.</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4128CB-7397-4D4B-8B23-3E57B95C3F6F}" type="slidenum">
              <a:rPr lang="en-US"/>
              <a:pPr/>
              <a:t>67</a:t>
            </a:fld>
            <a:endParaRPr lang="en-US"/>
          </a:p>
        </p:txBody>
      </p:sp>
      <p:sp>
        <p:nvSpPr>
          <p:cNvPr id="512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7C78C4-29E9-49B7-9810-652B4435E6D6}" type="slidenum">
              <a:rPr lang="en-US"/>
              <a:pPr/>
              <a:t>68</a:t>
            </a:fld>
            <a:endParaRPr lang="en-US"/>
          </a:p>
        </p:txBody>
      </p:sp>
      <p:sp>
        <p:nvSpPr>
          <p:cNvPr id="522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Beta can consist of 0, 1, or more steps, as long as it looks the same externally.</a:t>
            </a:r>
          </a:p>
          <a:p>
            <a:r>
              <a:rPr lang="en-US"/>
              <a:t>If pi is an external action, then beta must consist of pi and 0 or more internal actions.</a:t>
            </a:r>
          </a:p>
          <a:p>
            <a:r>
              <a:rPr lang="en-US"/>
              <a:t>If pi is an internal action, then beta must consist of just 0 or more internal actions.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8FCDA92-959A-42F1-B190-B1835104E0AD}" type="slidenum">
              <a:rPr lang="en-US"/>
              <a:pPr/>
              <a:t>69</a:t>
            </a:fld>
            <a:endParaRPr lang="en-US"/>
          </a:p>
        </p:txBody>
      </p:sp>
      <p:sp>
        <p:nvSpPr>
          <p:cNvPr id="532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D0B615-38AF-492B-BA64-832FB29C39DD}" type="slidenum">
              <a:rPr lang="en-US"/>
              <a:pPr/>
              <a:t>70</a:t>
            </a:fld>
            <a:endParaRPr lang="en-US"/>
          </a:p>
        </p:txBody>
      </p:sp>
      <p:sp>
        <p:nvSpPr>
          <p:cNvPr id="542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Use the start condition to get a corresponding start state of B.</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B56BBB-7A0B-4982-9A61-C940130D15B1}" type="slidenum">
              <a:rPr lang="en-US"/>
              <a:pPr/>
              <a:t>71</a:t>
            </a:fld>
            <a:endParaRPr lang="en-US"/>
          </a:p>
        </p:txBody>
      </p:sp>
      <p:sp>
        <p:nvSpPr>
          <p:cNvPr id="552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Then use the step condition to get the first portion of the execution of B, ending in a state that corresponds with s_1,A.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69D578-D994-4D8D-AD74-8A208E014FAE}" type="slidenum">
              <a:rPr lang="en-US" smtClean="0"/>
              <a:pPr eaLnBrk="1" hangingPunct="1"/>
              <a:t>12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smtClean="0"/>
              <a:t>Not yet a complete protocol, but let’s start showing some interesting properties.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DB1CEA-970A-49C6-8A33-1366B5FA7985}" type="slidenum">
              <a:rPr lang="en-US"/>
              <a:pPr/>
              <a:t>72</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And continue.  It’s easy to see that we get the same trace, as needed.</a:t>
            </a:r>
          </a:p>
          <a:p>
            <a:endParaRPr lang="en-US"/>
          </a:p>
          <a:p>
            <a:r>
              <a:rPr lang="en-US"/>
              <a:t>This construction works for finite or infinite executions of A.</a:t>
            </a:r>
          </a:p>
          <a:p>
            <a:r>
              <a:rPr lang="en-US"/>
              <a:t>It says nothing about fairness.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59F220-985D-4B4C-A601-131B17B6E934}" type="slidenum">
              <a:rPr lang="en-US"/>
              <a:pPr/>
              <a:t>74</a:t>
            </a:fld>
            <a:endParaRPr lang="en-US"/>
          </a:p>
        </p:txBody>
      </p:sp>
      <p:sp>
        <p:nvSpPr>
          <p:cNvPr id="92162"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92163"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6902752-9191-45F6-A3BF-558171BD7B6A}" type="slidenum">
              <a:rPr lang="en-US"/>
              <a:pPr/>
              <a:t>75</a:t>
            </a:fld>
            <a:endParaRPr lang="en-US"/>
          </a:p>
        </p:txBody>
      </p:sp>
      <p:sp>
        <p:nvSpPr>
          <p:cNvPr id="94210"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94211" name="Rectangle 3"/>
          <p:cNvSpPr txBox="1">
            <a:spLocks noGrp="1" noChangeArrowheads="1"/>
          </p:cNvSpPr>
          <p:nvPr>
            <p:ph type="body" idx="1"/>
          </p:nvPr>
        </p:nvSpPr>
        <p:spPr>
          <a:xfrm>
            <a:off x="686360" y="4342535"/>
            <a:ext cx="5486681" cy="4032250"/>
          </a:xfrm>
          <a:noFill/>
          <a:ln/>
        </p:spPr>
        <p:txBody>
          <a:bodyPr wrap="none" anchor="ctr"/>
          <a:lstStyle/>
          <a:p>
            <a:r>
              <a:rPr lang="en-US" dirty="0" smtClean="0"/>
              <a:t>But the tasks don’t</a:t>
            </a:r>
            <a:r>
              <a:rPr lang="en-US" baseline="0" dirty="0" smtClean="0"/>
              <a:t> matter here. </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457683-2791-4EC6-ADD8-351099236A9E}" type="slidenum">
              <a:rPr lang="en-US"/>
              <a:pPr/>
              <a:t>76</a:t>
            </a:fld>
            <a:endParaRPr lang="en-US"/>
          </a:p>
        </p:txBody>
      </p:sp>
      <p:sp>
        <p:nvSpPr>
          <p:cNvPr id="96258"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96259"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BBFCED-0920-450D-9D7F-A83E25DF7C62}" type="slidenum">
              <a:rPr lang="en-US"/>
              <a:pPr/>
              <a:t>77</a:t>
            </a:fld>
            <a:endParaRPr lang="en-US"/>
          </a:p>
        </p:txBody>
      </p:sp>
      <p:sp>
        <p:nvSpPr>
          <p:cNvPr id="98306"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98307"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FCF572-27DE-401C-A243-27351F6F3E2D}" type="slidenum">
              <a:rPr lang="en-US"/>
              <a:pPr/>
              <a:t>78</a:t>
            </a:fld>
            <a:endParaRPr lang="en-US"/>
          </a:p>
        </p:txBody>
      </p:sp>
      <p:sp>
        <p:nvSpPr>
          <p:cNvPr id="100354"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100355"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all this could be checked with a theorem-prover.</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80</a:t>
            </a:fld>
            <a:endParaRPr lang="en-US"/>
          </a:p>
        </p:txBody>
      </p:sp>
    </p:spTree>
    <p:extLst>
      <p:ext uri="{BB962C8B-B14F-4D97-AF65-F5344CB8AC3E}">
        <p14:creationId xmlns:p14="http://schemas.microsoft.com/office/powerpoint/2010/main" val="35920507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193DE79-BE7E-4A69-A951-B5248539241F}" type="slidenum">
              <a:rPr lang="en-US"/>
              <a:pPr/>
              <a:t>81</a:t>
            </a:fld>
            <a:endParaRPr lang="en-US"/>
          </a:p>
        </p:txBody>
      </p:sp>
      <p:sp>
        <p:nvSpPr>
          <p:cNvPr id="634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Rotating coordinator strategy</a:t>
            </a:r>
            <a:r>
              <a:rPr lang="en-US" baseline="0" dirty="0" smtClean="0"/>
              <a:t> is used in other algorithms.  E.g., in </a:t>
            </a:r>
            <a:r>
              <a:rPr lang="en-US" baseline="0" dirty="0" err="1" smtClean="0"/>
              <a:t>Dwork</a:t>
            </a:r>
            <a:r>
              <a:rPr lang="en-US" baseline="0" dirty="0" smtClean="0"/>
              <a:t>, Lynch, </a:t>
            </a:r>
            <a:r>
              <a:rPr lang="en-US" baseline="0" dirty="0" err="1" smtClean="0"/>
              <a:t>Stockmeyer</a:t>
            </a:r>
            <a:r>
              <a:rPr lang="en-US" baseline="0" dirty="0" smtClean="0"/>
              <a:t> paper, a precursor to </a:t>
            </a:r>
            <a:r>
              <a:rPr lang="en-US" baseline="0" dirty="0" err="1" smtClean="0"/>
              <a:t>Paxos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13</a:t>
            </a:fld>
            <a:endParaRPr lang="en-US"/>
          </a:p>
        </p:txBody>
      </p:sp>
    </p:spTree>
    <p:extLst>
      <p:ext uri="{BB962C8B-B14F-4D97-AF65-F5344CB8AC3E}">
        <p14:creationId xmlns:p14="http://schemas.microsoft.com/office/powerpoint/2010/main" val="317484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these invariants imply just half of the validity condition---if anyone starts with 0 then 0 is the only possible decision.  For the other direction, if everyone starts with 1 and there are no failures, then everyone finishes within 3</a:t>
            </a:r>
            <a:r>
              <a:rPr lang="en-US" baseline="0" dirty="0" smtClean="0"/>
              <a:t> rounds with decision 1.</a:t>
            </a:r>
            <a:endParaRPr lang="en-US" dirty="0"/>
          </a:p>
        </p:txBody>
      </p:sp>
      <p:sp>
        <p:nvSpPr>
          <p:cNvPr id="4" name="Slide Number Placeholder 3"/>
          <p:cNvSpPr>
            <a:spLocks noGrp="1"/>
          </p:cNvSpPr>
          <p:nvPr>
            <p:ph type="sldNum" sz="quarter" idx="10"/>
          </p:nvPr>
        </p:nvSpPr>
        <p:spPr/>
        <p:txBody>
          <a:bodyPr/>
          <a:lstStyle/>
          <a:p>
            <a:pPr>
              <a:defRPr/>
            </a:pPr>
            <a:fld id="{71248807-35CD-4C83-A21C-6A6C54A0B191}" type="slidenum">
              <a:rPr lang="en-US" smtClean="0"/>
              <a:pPr>
                <a:defRPr/>
              </a:pPr>
              <a:t>15</a:t>
            </a:fld>
            <a:endParaRPr lang="en-US"/>
          </a:p>
        </p:txBody>
      </p:sp>
    </p:spTree>
    <p:extLst>
      <p:ext uri="{BB962C8B-B14F-4D97-AF65-F5344CB8AC3E}">
        <p14:creationId xmlns:p14="http://schemas.microsoft.com/office/powerpoint/2010/main" val="409230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7E95CD-2E23-47AE-B361-747EB880B70B}" type="slidenum">
              <a:rPr lang="en-US" smtClean="0"/>
              <a:pPr eaLnBrk="1" hangingPunct="1"/>
              <a:t>16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dirty="0" smtClean="0"/>
              <a:t>We get a 3n message bound until everyone decides in the normal case, just 3 rounds.</a:t>
            </a:r>
          </a:p>
          <a:p>
            <a:pPr eaLnBrk="1" hangingPunct="1"/>
            <a:endParaRPr lang="en-US" dirty="0" smtClean="0"/>
          </a:p>
          <a:p>
            <a:pPr eaLnBrk="1" hangingPunct="1"/>
            <a:r>
              <a:rPr lang="en-US" dirty="0" smtClean="0"/>
              <a:t>But what if we wanted to bound the TOTAL number of messages in that case?  We would need some protocol that allows processes to stop sending messages.</a:t>
            </a:r>
          </a:p>
          <a:p>
            <a:pPr eaLnBrk="1" hangingPunct="1"/>
            <a:endParaRPr lang="en-US" dirty="0" smtClean="0"/>
          </a:p>
          <a:p>
            <a:pPr eaLnBrk="1" hangingPunct="1"/>
            <a:r>
              <a:rPr lang="en-US" dirty="0" smtClean="0"/>
              <a:t>E.g., suppose someone, pi, gets a message at round 4 from p1.  Then it knows that p1 succeeded in sending all its messages in round 3, so everyone decided by the end of round 3.  Then pi could just halt, and stop sending messages. </a:t>
            </a:r>
          </a:p>
          <a:p>
            <a:pPr eaLnBrk="1" hangingPunct="1"/>
            <a:r>
              <a:rPr lang="en-US" dirty="0" smtClean="0"/>
              <a:t>Likewise, p1 could halt and stop sending messages after round 4, since it knows everyone who is still alive will get its round 4 messages.</a:t>
            </a:r>
          </a:p>
          <a:p>
            <a:pPr eaLnBrk="1" hangingPunct="1"/>
            <a:endParaRPr lang="en-US" dirty="0" smtClean="0"/>
          </a:p>
          <a:p>
            <a:pPr eaLnBrk="1" hangingPunct="1"/>
            <a:r>
              <a:rPr lang="en-US" dirty="0" smtClean="0"/>
              <a:t>But what if p1 dies in the middle of round 4?  So some processes receive its message (and halt) and others don’t.  Then the others would just continue the normal protocol, rotating coordinators.  It’s just as if the halted processes failed.  Since the rotation protocol yields uniform agreement in case they failed, it still works if they halt.</a:t>
            </a:r>
          </a:p>
          <a:p>
            <a:pPr eaLnBrk="1" hangingPunct="1"/>
            <a:endParaRPr lang="en-US" dirty="0" smtClean="0"/>
          </a:p>
          <a:p>
            <a:pPr eaLnBrk="1" hangingPunct="1"/>
            <a:r>
              <a:rPr lang="en-US" dirty="0" smtClean="0"/>
              <a:t>Likewise, a process could halt if it gets a message from p2 at round 7,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61E3A0-98AD-4141-BF7A-A4E04AA779BC}" type="slidenum">
              <a:rPr lang="en-US" smtClean="0"/>
              <a:pPr eaLnBrk="1" hangingPunct="1"/>
              <a:t>18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study this algorithm later in the course (asynchronous consensus).</a:t>
            </a:r>
          </a:p>
          <a:p>
            <a:pPr eaLnBrk="1" hangingPunct="1"/>
            <a:endParaRPr lang="en-US" dirty="0" smtClean="0"/>
          </a:p>
          <a:p>
            <a:pPr eaLnBrk="1" hangingPunct="1"/>
            <a:r>
              <a:rPr lang="en-US" dirty="0" smtClean="0"/>
              <a:t>I mean practical difficulties with implementing the fault-prone synchronous</a:t>
            </a:r>
            <a:r>
              <a:rPr lang="en-US" baseline="0" dirty="0" smtClean="0"/>
              <a:t> model on less well-behaved platforms.</a:t>
            </a:r>
          </a:p>
          <a:p>
            <a:pPr eaLnBrk="1" hangingPunct="1"/>
            <a:endParaRPr lang="en-US" baseline="0"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8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9429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894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376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90274-B6FE-4598-BDC1-B20688A4262C}"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1430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90274-B6FE-4598-BDC1-B20688A4262C}"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7886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90274-B6FE-4598-BDC1-B20688A4262C}"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2547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90274-B6FE-4598-BDC1-B20688A4262C}"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3509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90274-B6FE-4598-BDC1-B20688A4262C}"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682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2952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40174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90274-B6FE-4598-BDC1-B20688A4262C}" type="datetimeFigureOut">
              <a:rPr lang="en-US" smtClean="0"/>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5EAB-E315-4D2A-B7C7-382E9DB565EE}" type="slidenum">
              <a:rPr lang="en-US" smtClean="0"/>
              <a:t>‹#›</a:t>
            </a:fld>
            <a:endParaRPr lang="en-US"/>
          </a:p>
        </p:txBody>
      </p:sp>
    </p:spTree>
    <p:extLst>
      <p:ext uri="{BB962C8B-B14F-4D97-AF65-F5344CB8AC3E}">
        <p14:creationId xmlns:p14="http://schemas.microsoft.com/office/powerpoint/2010/main" val="163301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5.png"/><Relationship Id="rId7"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5.png"/><Relationship Id="rId7"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6.png"/><Relationship Id="rId9" Type="http://schemas.openxmlformats.org/officeDocument/2006/relationships/image" Target="../media/image34.png"/></Relationships>
</file>

<file path=ppt/slides/_rels/slide7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6.png"/><Relationship Id="rId3" Type="http://schemas.openxmlformats.org/officeDocument/2006/relationships/image" Target="../media/image35.png"/><Relationship Id="rId7" Type="http://schemas.openxmlformats.org/officeDocument/2006/relationships/image" Target="../media/image40.png"/><Relationship Id="rId12"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3.png"/><Relationship Id="rId5" Type="http://schemas.openxmlformats.org/officeDocument/2006/relationships/image" Target="../media/image38.png"/><Relationship Id="rId10" Type="http://schemas.openxmlformats.org/officeDocument/2006/relationships/image" Target="../media/image32.png"/><Relationship Id="rId4" Type="http://schemas.openxmlformats.org/officeDocument/2006/relationships/image" Target="../media/image37.png"/><Relationship Id="rId9" Type="http://schemas.openxmlformats.org/officeDocument/2006/relationships/image" Target="../media/image31.png"/></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609600"/>
            <a:ext cx="7772400" cy="1470025"/>
          </a:xfrm>
        </p:spPr>
        <p:txBody>
          <a:bodyPr/>
          <a:lstStyle/>
          <a:p>
            <a:pPr eaLnBrk="1" hangingPunct="1"/>
            <a:r>
              <a:rPr lang="en-US" dirty="0" smtClean="0"/>
              <a:t>6.852: Distributed Algorithms</a:t>
            </a:r>
            <a:br>
              <a:rPr lang="en-US" dirty="0" smtClean="0"/>
            </a:br>
            <a:r>
              <a:rPr lang="en-US" dirty="0" smtClean="0"/>
              <a:t>Fall, 2015</a:t>
            </a:r>
          </a:p>
        </p:txBody>
      </p:sp>
      <p:sp>
        <p:nvSpPr>
          <p:cNvPr id="2051" name="Rectangle 3"/>
          <p:cNvSpPr>
            <a:spLocks noGrp="1" noChangeArrowheads="1"/>
          </p:cNvSpPr>
          <p:nvPr>
            <p:ph type="subTitle" idx="1"/>
          </p:nvPr>
        </p:nvSpPr>
        <p:spPr>
          <a:xfrm>
            <a:off x="304800" y="3048000"/>
            <a:ext cx="8382000" cy="1752600"/>
          </a:xfrm>
        </p:spPr>
        <p:txBody>
          <a:bodyPr/>
          <a:lstStyle/>
          <a:p>
            <a:pPr eaLnBrk="1" hangingPunct="1"/>
            <a:r>
              <a:rPr lang="en-US" dirty="0" smtClean="0"/>
              <a:t>Lecture 9</a:t>
            </a:r>
          </a:p>
        </p:txBody>
      </p:sp>
    </p:spTree>
    <p:extLst>
      <p:ext uri="{BB962C8B-B14F-4D97-AF65-F5344CB8AC3E}">
        <p14:creationId xmlns:p14="http://schemas.microsoft.com/office/powerpoint/2010/main" val="9923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3-Phase Commit </a:t>
            </a:r>
            <a:r>
              <a:rPr lang="en-US" smtClean="0">
                <a:solidFill>
                  <a:srgbClr val="006600"/>
                </a:solidFill>
              </a:rPr>
              <a:t>[Skeen]</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457200" y="1600200"/>
                <a:ext cx="8229600" cy="3581400"/>
              </a:xfrm>
            </p:spPr>
            <p:txBody>
              <a:bodyPr/>
              <a:lstStyle/>
              <a:p>
                <a:pPr eaLnBrk="1" hangingPunct="1">
                  <a:lnSpc>
                    <a:spcPct val="80000"/>
                  </a:lnSpc>
                </a:pPr>
                <a:r>
                  <a:rPr lang="en-US" sz="2400" dirty="0" smtClean="0"/>
                  <a:t>Yields strong termination.</a:t>
                </a:r>
              </a:p>
              <a:p>
                <a:pPr eaLnBrk="1" hangingPunct="1">
                  <a:lnSpc>
                    <a:spcPct val="80000"/>
                  </a:lnSpc>
                </a:pPr>
                <a:r>
                  <a:rPr lang="en-US" sz="2400" dirty="0" smtClean="0">
                    <a:solidFill>
                      <a:srgbClr val="990033"/>
                    </a:solidFill>
                  </a:rPr>
                  <a:t>Trick:</a:t>
                </a:r>
                <a:r>
                  <a:rPr lang="en-US" sz="2400" dirty="0" smtClean="0"/>
                  <a:t>  Introduce intermediate stage, before actually deciding.</a:t>
                </a:r>
              </a:p>
              <a:p>
                <a:pPr eaLnBrk="1" hangingPunct="1">
                  <a:lnSpc>
                    <a:spcPct val="80000"/>
                  </a:lnSpc>
                </a:pPr>
                <a:r>
                  <a:rPr lang="en-US" sz="2400" dirty="0" smtClean="0"/>
                  <a:t>Process states are now classified into four categories:</a:t>
                </a:r>
              </a:p>
              <a:p>
                <a:pPr lvl="1" eaLnBrk="1" hangingPunct="1">
                  <a:lnSpc>
                    <a:spcPct val="80000"/>
                  </a:lnSpc>
                </a:pPr>
                <a14:m>
                  <m:oMath xmlns:m="http://schemas.openxmlformats.org/officeDocument/2006/math">
                    <m:r>
                      <a:rPr lang="en-US" sz="2000" i="1" dirty="0" smtClean="0">
                        <a:solidFill>
                          <a:srgbClr val="CC0000"/>
                        </a:solidFill>
                        <a:latin typeface="Cambria Math"/>
                      </a:rPr>
                      <m:t>𝑑𝑒𝑐</m:t>
                    </m:r>
                    <m:r>
                      <a:rPr lang="en-US" sz="2000" i="1" dirty="0" smtClean="0">
                        <a:solidFill>
                          <a:srgbClr val="CC0000"/>
                        </a:solidFill>
                        <a:latin typeface="Cambria Math"/>
                      </a:rPr>
                      <m:t>0</m:t>
                    </m:r>
                  </m:oMath>
                </a14:m>
                <a:r>
                  <a:rPr lang="en-US" sz="2000" dirty="0" smtClean="0">
                    <a:solidFill>
                      <a:srgbClr val="CC0000"/>
                    </a:solidFill>
                  </a:rPr>
                  <a:t>:</a:t>
                </a:r>
                <a:r>
                  <a:rPr lang="en-US" sz="2000" dirty="0" smtClean="0"/>
                  <a:t>  Already decided 0.</a:t>
                </a:r>
              </a:p>
              <a:p>
                <a:pPr lvl="1" eaLnBrk="1" hangingPunct="1">
                  <a:lnSpc>
                    <a:spcPct val="80000"/>
                  </a:lnSpc>
                </a:pPr>
                <a14:m>
                  <m:oMath xmlns:m="http://schemas.openxmlformats.org/officeDocument/2006/math">
                    <m:r>
                      <a:rPr lang="en-US" sz="2000" i="1" dirty="0" smtClean="0">
                        <a:solidFill>
                          <a:schemeClr val="accent1">
                            <a:lumMod val="75000"/>
                          </a:schemeClr>
                        </a:solidFill>
                        <a:latin typeface="Cambria Math"/>
                      </a:rPr>
                      <m:t>𝑑𝑒𝑐</m:t>
                    </m:r>
                    <m:r>
                      <a:rPr lang="en-US" sz="2000" i="1" dirty="0" smtClean="0">
                        <a:solidFill>
                          <a:schemeClr val="accent1">
                            <a:lumMod val="75000"/>
                          </a:schemeClr>
                        </a:solidFill>
                        <a:latin typeface="Cambria Math"/>
                      </a:rPr>
                      <m:t>1</m:t>
                    </m:r>
                  </m:oMath>
                </a14:m>
                <a:r>
                  <a:rPr lang="en-US" sz="2000" dirty="0" smtClean="0">
                    <a:solidFill>
                      <a:srgbClr val="006600"/>
                    </a:solidFill>
                  </a:rPr>
                  <a:t>:</a:t>
                </a:r>
                <a:r>
                  <a:rPr lang="en-US" sz="2000" dirty="0" smtClean="0"/>
                  <a:t>  Already decided 1.</a:t>
                </a:r>
              </a:p>
              <a:p>
                <a:pPr lvl="1" eaLnBrk="1" hangingPunct="1">
                  <a:lnSpc>
                    <a:spcPct val="80000"/>
                  </a:lnSpc>
                </a:pPr>
                <a14:m>
                  <m:oMath xmlns:m="http://schemas.openxmlformats.org/officeDocument/2006/math">
                    <m:r>
                      <a:rPr lang="en-US" sz="2000" i="1" dirty="0" smtClean="0">
                        <a:solidFill>
                          <a:srgbClr val="006600"/>
                        </a:solidFill>
                        <a:latin typeface="Cambria Math"/>
                      </a:rPr>
                      <m:t>𝑟𝑒𝑎𝑑𝑦</m:t>
                    </m:r>
                  </m:oMath>
                </a14:m>
                <a:r>
                  <a:rPr lang="en-US" sz="2000" dirty="0" smtClean="0">
                    <a:solidFill>
                      <a:schemeClr val="folHlink"/>
                    </a:solidFill>
                  </a:rPr>
                  <a:t>:</a:t>
                </a:r>
                <a:r>
                  <a:rPr lang="en-US" sz="2000" dirty="0" smtClean="0"/>
                  <a:t>  Ready to decide 1 but hasn’t yet.</a:t>
                </a:r>
              </a:p>
              <a:p>
                <a:pPr lvl="1" eaLnBrk="1" hangingPunct="1">
                  <a:lnSpc>
                    <a:spcPct val="80000"/>
                  </a:lnSpc>
                </a:pPr>
                <a14:m>
                  <m:oMath xmlns:m="http://schemas.openxmlformats.org/officeDocument/2006/math">
                    <m:r>
                      <a:rPr lang="en-US" sz="2000" i="1" dirty="0" smtClean="0">
                        <a:solidFill>
                          <a:srgbClr val="CCCC00"/>
                        </a:solidFill>
                        <a:latin typeface="Cambria Math"/>
                      </a:rPr>
                      <m:t>𝑢𝑛𝑐𝑒𝑟𝑡𝑎𝑖𝑛</m:t>
                    </m:r>
                  </m:oMath>
                </a14:m>
                <a:r>
                  <a:rPr lang="en-US" sz="2000" dirty="0" smtClean="0">
                    <a:solidFill>
                      <a:srgbClr val="CCCC00"/>
                    </a:solidFill>
                  </a:rPr>
                  <a:t>:</a:t>
                </a:r>
                <a:r>
                  <a:rPr lang="en-US" sz="2000" dirty="0" smtClean="0"/>
                  <a:t>  Otherwise.</a:t>
                </a:r>
              </a:p>
              <a:p>
                <a:pPr eaLnBrk="1" hangingPunct="1">
                  <a:lnSpc>
                    <a:spcPct val="80000"/>
                  </a:lnSpc>
                </a:pPr>
                <a:r>
                  <a:rPr lang="en-US" sz="2400" dirty="0" smtClean="0"/>
                  <a:t>Again, process 1 acts as “coordinator”.</a:t>
                </a:r>
              </a:p>
              <a:p>
                <a:pPr eaLnBrk="1" hangingPunct="1">
                  <a:lnSpc>
                    <a:spcPct val="80000"/>
                  </a:lnSpc>
                </a:pPr>
                <a:r>
                  <a:rPr lang="en-US" sz="2400" dirty="0" smtClean="0"/>
                  <a:t>Communication pattern:</a:t>
                </a: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457200" y="1600200"/>
                <a:ext cx="8229600" cy="3581400"/>
              </a:xfrm>
              <a:blipFill rotWithShape="1">
                <a:blip r:embed="rId2"/>
                <a:stretch>
                  <a:fillRect l="-963" t="-3237"/>
                </a:stretch>
              </a:blipFill>
            </p:spPr>
            <p:txBody>
              <a:bodyPr/>
              <a:lstStyle/>
              <a:p>
                <a:r>
                  <a:rPr lang="en-US">
                    <a:noFill/>
                  </a:rPr>
                  <a:t> </a:t>
                </a:r>
              </a:p>
            </p:txBody>
          </p:sp>
        </mc:Fallback>
      </mc:AlternateContent>
      <p:grpSp>
        <p:nvGrpSpPr>
          <p:cNvPr id="43039" name="Group 31"/>
          <p:cNvGrpSpPr>
            <a:grpSpLocks/>
          </p:cNvGrpSpPr>
          <p:nvPr/>
        </p:nvGrpSpPr>
        <p:grpSpPr bwMode="auto">
          <a:xfrm>
            <a:off x="4419600" y="4876800"/>
            <a:ext cx="3886200" cy="1600200"/>
            <a:chOff x="2784" y="3072"/>
            <a:chExt cx="2448" cy="1008"/>
          </a:xfrm>
        </p:grpSpPr>
        <p:sp>
          <p:nvSpPr>
            <p:cNvPr id="32773" name="Line 5"/>
            <p:cNvSpPr>
              <a:spLocks noChangeShapeType="1"/>
            </p:cNvSpPr>
            <p:nvPr/>
          </p:nvSpPr>
          <p:spPr bwMode="auto">
            <a:xfrm>
              <a:off x="307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6"/>
            <p:cNvSpPr>
              <a:spLocks noChangeShapeType="1"/>
            </p:cNvSpPr>
            <p:nvPr/>
          </p:nvSpPr>
          <p:spPr bwMode="auto">
            <a:xfrm flipH="1">
              <a:off x="307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7"/>
            <p:cNvSpPr>
              <a:spLocks noChangeShapeType="1"/>
            </p:cNvSpPr>
            <p:nvPr/>
          </p:nvSpPr>
          <p:spPr bwMode="auto">
            <a:xfrm flipV="1">
              <a:off x="307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8"/>
            <p:cNvSpPr>
              <a:spLocks noChangeShapeType="1"/>
            </p:cNvSpPr>
            <p:nvPr/>
          </p:nvSpPr>
          <p:spPr bwMode="auto">
            <a:xfrm flipV="1">
              <a:off x="307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p:cNvSpPr>
              <a:spLocks noChangeShapeType="1"/>
            </p:cNvSpPr>
            <p:nvPr/>
          </p:nvSpPr>
          <p:spPr bwMode="auto">
            <a:xfrm>
              <a:off x="379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778" name="Group 14"/>
            <p:cNvGrpSpPr>
              <a:grpSpLocks/>
            </p:cNvGrpSpPr>
            <p:nvPr/>
          </p:nvGrpSpPr>
          <p:grpSpPr bwMode="auto">
            <a:xfrm>
              <a:off x="3792" y="3216"/>
              <a:ext cx="720" cy="864"/>
              <a:chOff x="3792" y="3216"/>
              <a:chExt cx="720" cy="864"/>
            </a:xfrm>
          </p:grpSpPr>
          <p:sp>
            <p:nvSpPr>
              <p:cNvPr id="32785" name="Line 10"/>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Line 11"/>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Line 12"/>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13"/>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9" name="Group 25"/>
            <p:cNvGrpSpPr>
              <a:grpSpLocks/>
            </p:cNvGrpSpPr>
            <p:nvPr/>
          </p:nvGrpSpPr>
          <p:grpSpPr bwMode="auto">
            <a:xfrm>
              <a:off x="4512" y="3216"/>
              <a:ext cx="720" cy="864"/>
              <a:chOff x="3792" y="3216"/>
              <a:chExt cx="720" cy="864"/>
            </a:xfrm>
          </p:grpSpPr>
          <p:sp>
            <p:nvSpPr>
              <p:cNvPr id="32781" name="Line 26"/>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27"/>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28"/>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29"/>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32780" name="Text Box 30"/>
                <p:cNvSpPr txBox="1">
                  <a:spLocks noChangeArrowheads="1"/>
                </p:cNvSpPr>
                <p:nvPr/>
              </p:nvSpPr>
              <p:spPr bwMode="auto">
                <a:xfrm>
                  <a:off x="2784" y="3072"/>
                  <a:ext cx="329" cy="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1</m:t>
                            </m:r>
                          </m:sub>
                        </m:sSub>
                        <m:r>
                          <a:rPr lang="en-US" i="1">
                            <a:latin typeface="Cambria Math"/>
                          </a:rPr>
                          <m:t> </m:t>
                        </m:r>
                      </m:oMath>
                    </m:oMathPara>
                  </a14:m>
                  <a:endParaRPr lang="en-US" dirty="0"/>
                </a:p>
              </p:txBody>
            </p:sp>
          </mc:Choice>
          <mc:Fallback xmlns="">
            <p:sp>
              <p:nvSpPr>
                <p:cNvPr id="32780" name="Text Box 30"/>
                <p:cNvSpPr txBox="1">
                  <a:spLocks noRot="1" noChangeAspect="1" noMove="1" noResize="1" noEditPoints="1" noAdjustHandles="1" noChangeArrowheads="1" noChangeShapeType="1" noTextEdit="1"/>
                </p:cNvSpPr>
                <p:nvPr/>
              </p:nvSpPr>
              <p:spPr bwMode="auto">
                <a:xfrm>
                  <a:off x="2784" y="3072"/>
                  <a:ext cx="329" cy="233"/>
                </a:xfrm>
                <a:prstGeom prst="rect">
                  <a:avLst/>
                </a:prstGeom>
                <a:blipFill rotWithShape="1">
                  <a:blip r:embed="rId3"/>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Tree>
    <p:extLst>
      <p:ext uri="{BB962C8B-B14F-4D97-AF65-F5344CB8AC3E}">
        <p14:creationId xmlns:p14="http://schemas.microsoft.com/office/powerpoint/2010/main" val="290721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0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3-Phase Commit</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457200" y="1371600"/>
                <a:ext cx="8305800" cy="3657600"/>
              </a:xfrm>
            </p:spPr>
            <p:txBody>
              <a:bodyPr>
                <a:normAutofit/>
              </a:bodyPr>
              <a:lstStyle/>
              <a:p>
                <a:pPr eaLnBrk="1" hangingPunct="1">
                  <a:lnSpc>
                    <a:spcPct val="80000"/>
                  </a:lnSpc>
                </a:pPr>
                <a:r>
                  <a:rPr lang="en-US" sz="2000" dirty="0" smtClean="0"/>
                  <a:t>All processes are initially </a:t>
                </a:r>
                <a14:m>
                  <m:oMath xmlns:m="http://schemas.openxmlformats.org/officeDocument/2006/math">
                    <m:r>
                      <a:rPr lang="en-US" sz="2000" i="1" dirty="0" smtClean="0">
                        <a:solidFill>
                          <a:srgbClr val="CCCC00"/>
                        </a:solidFill>
                        <a:latin typeface="Cambria Math"/>
                      </a:rPr>
                      <m:t>𝑢𝑛𝑐𝑒𝑟𝑡𝑎𝑖𝑛</m:t>
                    </m:r>
                  </m:oMath>
                </a14:m>
                <a:r>
                  <a:rPr lang="en-US" sz="2000" dirty="0" smtClean="0">
                    <a:solidFill>
                      <a:srgbClr val="CCCC00"/>
                    </a:solidFill>
                  </a:rPr>
                  <a:t>.</a:t>
                </a:r>
              </a:p>
              <a:p>
                <a:pPr eaLnBrk="1" hangingPunct="1">
                  <a:lnSpc>
                    <a:spcPct val="80000"/>
                  </a:lnSpc>
                </a:pPr>
                <a:r>
                  <a:rPr lang="en-US" sz="2000" dirty="0" smtClean="0">
                    <a:solidFill>
                      <a:srgbClr val="990033"/>
                    </a:solidFill>
                  </a:rPr>
                  <a:t>Round 1:  </a:t>
                </a:r>
              </a:p>
              <a:p>
                <a:pPr lvl="1" eaLnBrk="1" hangingPunct="1">
                  <a:lnSpc>
                    <a:spcPct val="80000"/>
                  </a:lnSpc>
                </a:pPr>
                <a:r>
                  <a:rPr lang="en-US" sz="1800" dirty="0" smtClean="0"/>
                  <a:t>All other processes send their initial values to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a:t>
                </a:r>
              </a:p>
              <a:p>
                <a:pPr lvl="1" eaLnBrk="1" hangingPunct="1">
                  <a:lnSpc>
                    <a:spcPct val="80000"/>
                  </a:lnSpc>
                </a:pPr>
                <a:r>
                  <a:rPr lang="en-US" sz="1800" dirty="0" smtClean="0"/>
                  <a:t>All with initial value 0 </a:t>
                </a:r>
                <a:r>
                  <a:rPr lang="en-US" sz="1800" dirty="0" smtClean="0">
                    <a:solidFill>
                      <a:srgbClr val="CC0000"/>
                    </a:solidFill>
                  </a:rPr>
                  <a:t>decide 0 </a:t>
                </a:r>
                <a:r>
                  <a:rPr lang="en-US" sz="1800" dirty="0" smtClean="0"/>
                  <a:t>(and enter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 state)</a:t>
                </a:r>
              </a:p>
              <a:p>
                <a:pPr lvl="1" eaLnBrk="1" hangingPunct="1">
                  <a:lnSpc>
                    <a:spcPct val="80000"/>
                  </a:lnSpc>
                </a:pPr>
                <a:r>
                  <a:rPr lang="en-US" sz="1800" dirty="0" smtClean="0"/>
                  <a:t>If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receives 1s from everyone and its own initial value is 1,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becomes </a:t>
                </a:r>
                <a14:m>
                  <m:oMath xmlns:m="http://schemas.openxmlformats.org/officeDocument/2006/math">
                    <m:r>
                      <a:rPr lang="en-US" sz="1800" i="1" dirty="0" smtClean="0">
                        <a:solidFill>
                          <a:srgbClr val="006600"/>
                        </a:solidFill>
                        <a:latin typeface="Cambria Math"/>
                      </a:rPr>
                      <m:t>𝑟𝑒𝑎𝑑𝑦</m:t>
                    </m:r>
                    <m:r>
                      <a:rPr lang="en-US" sz="1800" i="1" dirty="0" smtClean="0">
                        <a:solidFill>
                          <a:srgbClr val="006600"/>
                        </a:solidFill>
                        <a:latin typeface="Cambria Math"/>
                      </a:rPr>
                      <m:t>,</m:t>
                    </m:r>
                  </m:oMath>
                </a14:m>
                <a:r>
                  <a:rPr lang="en-US" sz="1800" dirty="0" smtClean="0"/>
                  <a:t> but doesn’t yet decide.</a:t>
                </a:r>
              </a:p>
              <a:p>
                <a:pPr lvl="1">
                  <a:lnSpc>
                    <a:spcPct val="80000"/>
                  </a:lnSpc>
                </a:pPr>
                <a:r>
                  <a:rPr lang="en-US" sz="1800" dirty="0" smtClean="0"/>
                  <a:t>If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sees 0 or doesn’t hear from someone,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rgbClr val="CC0000"/>
                    </a:solidFill>
                  </a:rPr>
                  <a:t>decides 0.</a:t>
                </a:r>
              </a:p>
              <a:p>
                <a:pPr lvl="1" eaLnBrk="1" hangingPunct="1">
                  <a:lnSpc>
                    <a:spcPct val="80000"/>
                  </a:lnSpc>
                </a:pPr>
                <a:endParaRPr lang="en-US" sz="1800" dirty="0" smtClean="0">
                  <a:solidFill>
                    <a:srgbClr val="CC0000"/>
                  </a:solidFill>
                </a:endParaRPr>
              </a:p>
              <a:p>
                <a:pPr eaLnBrk="1" hangingPunct="1">
                  <a:lnSpc>
                    <a:spcPct val="80000"/>
                  </a:lnSpc>
                </a:pPr>
                <a:r>
                  <a:rPr lang="en-US" sz="2000" dirty="0" smtClean="0">
                    <a:solidFill>
                      <a:srgbClr val="990033"/>
                    </a:solidFill>
                  </a:rPr>
                  <a:t>Round 2:</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has decided 0, it broadcasts “decide 0”, else it broadcasts “ready”.</a:t>
                </a:r>
              </a:p>
              <a:p>
                <a:pPr lvl="1" eaLnBrk="1" hangingPunct="1">
                  <a:lnSpc>
                    <a:spcPct val="80000"/>
                  </a:lnSpc>
                </a:pPr>
                <a:r>
                  <a:rPr lang="en-US" sz="1800" dirty="0" smtClean="0"/>
                  <a:t>Anyone else who receives “decide 0” </a:t>
                </a:r>
                <a:r>
                  <a:rPr lang="en-US" sz="1800" dirty="0" smtClean="0">
                    <a:solidFill>
                      <a:srgbClr val="CC0000"/>
                    </a:solidFill>
                  </a:rPr>
                  <a:t>decides 0.</a:t>
                </a:r>
              </a:p>
              <a:p>
                <a:pPr lvl="1" eaLnBrk="1" hangingPunct="1">
                  <a:lnSpc>
                    <a:spcPct val="80000"/>
                  </a:lnSpc>
                </a:pPr>
                <a:r>
                  <a:rPr lang="en-US" sz="1800" dirty="0" smtClean="0"/>
                  <a:t>Anyone else who receives “ready” becomes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a:t>
                </a:r>
              </a:p>
              <a:p>
                <a:pPr lvl="1">
                  <a:lnSpc>
                    <a:spcPct val="80000"/>
                  </a:lnSpc>
                </a:pPr>
                <a:r>
                  <a:rPr lang="en-US" sz="1800" dirty="0" smtClean="0"/>
                  <a:t>Now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chemeClr val="accent1">
                        <a:lumMod val="75000"/>
                      </a:schemeClr>
                    </a:solidFill>
                  </a:rPr>
                  <a:t>decides 1</a:t>
                </a:r>
                <a:r>
                  <a:rPr lang="en-US" sz="1800" dirty="0" smtClean="0"/>
                  <a:t> if it hasn’t already decided.</a:t>
                </a:r>
              </a:p>
              <a:p>
                <a:pPr eaLnBrk="1" hangingPunct="1">
                  <a:lnSpc>
                    <a:spcPct val="80000"/>
                  </a:lnSpc>
                </a:pPr>
                <a:endParaRPr lang="en-US" sz="2000" dirty="0" smtClean="0"/>
              </a:p>
              <a:p>
                <a:pPr lvl="1" eaLnBrk="1" hangingPunct="1">
                  <a:lnSpc>
                    <a:spcPct val="80000"/>
                  </a:lnSpc>
                </a:pPr>
                <a:endParaRPr lang="en-US" sz="1800" dirty="0" smtClean="0"/>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457200" y="1371600"/>
                <a:ext cx="8305800" cy="3657600"/>
              </a:xfrm>
              <a:blipFill rotWithShape="1">
                <a:blip r:embed="rId2"/>
                <a:stretch>
                  <a:fillRect l="-587" t="-2333" b="-2167"/>
                </a:stretch>
              </a:blipFill>
            </p:spPr>
            <p:txBody>
              <a:bodyPr/>
              <a:lstStyle/>
              <a:p>
                <a:r>
                  <a:rPr lang="en-US">
                    <a:noFill/>
                  </a:rPr>
                  <a:t> </a:t>
                </a:r>
              </a:p>
            </p:txBody>
          </p:sp>
        </mc:Fallback>
      </mc:AlternateContent>
      <p:sp>
        <p:nvSpPr>
          <p:cNvPr id="33796" name="Line 5"/>
          <p:cNvSpPr>
            <a:spLocks noChangeShapeType="1"/>
          </p:cNvSpPr>
          <p:nvPr/>
        </p:nvSpPr>
        <p:spPr bwMode="auto">
          <a:xfrm>
            <a:off x="5486400" y="53340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Line 6"/>
          <p:cNvSpPr>
            <a:spLocks noChangeShapeType="1"/>
          </p:cNvSpPr>
          <p:nvPr/>
        </p:nvSpPr>
        <p:spPr bwMode="auto">
          <a:xfrm flipH="1">
            <a:off x="5486400" y="53340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7"/>
          <p:cNvSpPr>
            <a:spLocks noChangeShapeType="1"/>
          </p:cNvSpPr>
          <p:nvPr/>
        </p:nvSpPr>
        <p:spPr bwMode="auto">
          <a:xfrm flipV="1">
            <a:off x="5486400" y="5334000"/>
            <a:ext cx="1143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8"/>
          <p:cNvSpPr>
            <a:spLocks noChangeShapeType="1"/>
          </p:cNvSpPr>
          <p:nvPr/>
        </p:nvSpPr>
        <p:spPr bwMode="auto">
          <a:xfrm flipV="1">
            <a:off x="5486400" y="5334000"/>
            <a:ext cx="1143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9"/>
          <p:cNvSpPr>
            <a:spLocks noChangeShapeType="1"/>
          </p:cNvSpPr>
          <p:nvPr/>
        </p:nvSpPr>
        <p:spPr bwMode="auto">
          <a:xfrm>
            <a:off x="6629400" y="53340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01" name="Group 10"/>
          <p:cNvGrpSpPr>
            <a:grpSpLocks/>
          </p:cNvGrpSpPr>
          <p:nvPr/>
        </p:nvGrpSpPr>
        <p:grpSpPr bwMode="auto">
          <a:xfrm>
            <a:off x="6629400" y="5334000"/>
            <a:ext cx="1143000" cy="1371600"/>
            <a:chOff x="3792" y="3216"/>
            <a:chExt cx="720" cy="864"/>
          </a:xfrm>
        </p:grpSpPr>
        <p:sp>
          <p:nvSpPr>
            <p:cNvPr id="33808" name="Line 11"/>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12"/>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3"/>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14"/>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2" name="Group 15"/>
          <p:cNvGrpSpPr>
            <a:grpSpLocks/>
          </p:cNvGrpSpPr>
          <p:nvPr/>
        </p:nvGrpSpPr>
        <p:grpSpPr bwMode="auto">
          <a:xfrm>
            <a:off x="7772400" y="5334000"/>
            <a:ext cx="1143000" cy="1371600"/>
            <a:chOff x="3792" y="3216"/>
            <a:chExt cx="720" cy="864"/>
          </a:xfrm>
        </p:grpSpPr>
        <p:sp>
          <p:nvSpPr>
            <p:cNvPr id="33804" name="Line 16"/>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Line 17"/>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8"/>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9"/>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4053" name="Rectangle 21"/>
              <p:cNvSpPr>
                <a:spLocks noChangeArrowheads="1"/>
              </p:cNvSpPr>
              <p:nvPr/>
            </p:nvSpPr>
            <p:spPr bwMode="auto">
              <a:xfrm>
                <a:off x="457200" y="4953000"/>
                <a:ext cx="4800600" cy="1905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endParaRPr lang="en-US" sz="2000" dirty="0">
                  <a:solidFill>
                    <a:srgbClr val="CC0000"/>
                  </a:solidFill>
                </a:endParaRPr>
              </a:p>
              <a:p>
                <a:pPr marL="342900" indent="-342900">
                  <a:lnSpc>
                    <a:spcPct val="80000"/>
                  </a:lnSpc>
                  <a:spcBef>
                    <a:spcPct val="20000"/>
                  </a:spcBef>
                  <a:buFontTx/>
                  <a:buChar char="•"/>
                </a:pPr>
                <a:r>
                  <a:rPr lang="en-US" sz="2000" dirty="0">
                    <a:solidFill>
                      <a:srgbClr val="990033"/>
                    </a:solidFill>
                  </a:rPr>
                  <a:t>Round 3:</a:t>
                </a:r>
              </a:p>
              <a:p>
                <a:pPr marL="742950" lvl="1" indent="-285750">
                  <a:lnSpc>
                    <a:spcPct val="80000"/>
                  </a:lnSpc>
                  <a:spcBef>
                    <a:spcPct val="20000"/>
                  </a:spcBef>
                  <a:buFontTx/>
                  <a:buChar char="–"/>
                </a:pPr>
                <a:r>
                  <a:rPr lang="en-US" dirty="0"/>
                  <a:t>If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1</m:t>
                        </m:r>
                      </m:sub>
                    </m:sSub>
                  </m:oMath>
                </a14:m>
                <a:r>
                  <a:rPr lang="en-US" dirty="0" smtClean="0"/>
                  <a:t> </a:t>
                </a:r>
                <a:r>
                  <a:rPr lang="en-US" dirty="0"/>
                  <a:t>has decided 1, </a:t>
                </a:r>
                <a:r>
                  <a:rPr lang="en-US" dirty="0" smtClean="0"/>
                  <a:t>it </a:t>
                </a:r>
                <a:r>
                  <a:rPr lang="en-US" dirty="0" err="1" smtClean="0"/>
                  <a:t>bcasts</a:t>
                </a:r>
                <a:r>
                  <a:rPr lang="en-US" dirty="0" smtClean="0"/>
                  <a:t> </a:t>
                </a:r>
                <a:r>
                  <a:rPr lang="en-US" dirty="0"/>
                  <a:t>“decide 1”.</a:t>
                </a:r>
              </a:p>
              <a:p>
                <a:pPr marL="742950" lvl="1" indent="-285750">
                  <a:lnSpc>
                    <a:spcPct val="80000"/>
                  </a:lnSpc>
                  <a:spcBef>
                    <a:spcPct val="20000"/>
                  </a:spcBef>
                  <a:buFontTx/>
                  <a:buChar char="–"/>
                </a:pPr>
                <a:r>
                  <a:rPr lang="en-US" dirty="0"/>
                  <a:t>Anyone else who receives “decide 1” </a:t>
                </a:r>
                <a:r>
                  <a:rPr lang="en-US" dirty="0">
                    <a:solidFill>
                      <a:schemeClr val="accent1">
                        <a:lumMod val="75000"/>
                      </a:schemeClr>
                    </a:solidFill>
                  </a:rPr>
                  <a:t>decides 1.</a:t>
                </a:r>
              </a:p>
            </p:txBody>
          </p:sp>
        </mc:Choice>
        <mc:Fallback xmlns="">
          <p:sp>
            <p:nvSpPr>
              <p:cNvPr id="44053" name="Rectangle 21"/>
              <p:cNvSpPr>
                <a:spLocks noRot="1" noChangeAspect="1" noMove="1" noResize="1" noEditPoints="1" noAdjustHandles="1" noChangeArrowheads="1" noChangeShapeType="1" noTextEdit="1"/>
              </p:cNvSpPr>
              <p:nvPr/>
            </p:nvSpPr>
            <p:spPr bwMode="auto">
              <a:xfrm>
                <a:off x="457200" y="4953000"/>
                <a:ext cx="4800600" cy="1905000"/>
              </a:xfrm>
              <a:prstGeom prst="rect">
                <a:avLst/>
              </a:prstGeom>
              <a:blipFill rotWithShape="1">
                <a:blip r:embed="rId3"/>
                <a:stretch>
                  <a:fillRect l="-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43135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035">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405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05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0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smtClean="0"/>
              <a:t>3-Phase Commit</a:t>
            </a:r>
          </a:p>
        </p:txBody>
      </p:sp>
      <mc:AlternateContent xmlns:mc="http://schemas.openxmlformats.org/markup-compatibility/2006">
        <mc:Choice xmlns:a14="http://schemas.microsoft.com/office/drawing/2010/main" Requires="a14">
          <p:sp>
            <p:nvSpPr>
              <p:cNvPr id="45061" name="Rectangle 5"/>
              <p:cNvSpPr>
                <a:spLocks noGrp="1" noChangeArrowheads="1"/>
              </p:cNvSpPr>
              <p:nvPr>
                <p:ph type="body" idx="1"/>
              </p:nvPr>
            </p:nvSpPr>
            <p:spPr>
              <a:xfrm>
                <a:off x="457200" y="1295400"/>
                <a:ext cx="8458200" cy="5562600"/>
              </a:xfrm>
            </p:spPr>
            <p:txBody>
              <a:bodyPr/>
              <a:lstStyle/>
              <a:p>
                <a:pPr eaLnBrk="1" hangingPunct="1">
                  <a:lnSpc>
                    <a:spcPct val="80000"/>
                  </a:lnSpc>
                </a:pPr>
                <a:r>
                  <a:rPr lang="en-US" sz="2000" dirty="0" smtClean="0"/>
                  <a:t>Key invariants (after 0, 1, 2, or 3 rounds):</a:t>
                </a:r>
              </a:p>
              <a:p>
                <a:pPr lvl="1" eaLnBrk="1" hangingPunct="1">
                  <a:lnSpc>
                    <a:spcPct val="80000"/>
                  </a:lnSpc>
                </a:pPr>
                <a:r>
                  <a:rPr lang="en-US" sz="1800" dirty="0" smtClean="0"/>
                  <a:t>If any process is in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 </a:t>
                </a:r>
                <a:r>
                  <a:rPr lang="en-US" sz="1800" dirty="0" smtClean="0"/>
                  <a:t>or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then all processes have initial value 1.</a:t>
                </a:r>
              </a:p>
              <a:p>
                <a:pPr lvl="1" eaLnBrk="1" hangingPunct="1">
                  <a:lnSpc>
                    <a:spcPct val="80000"/>
                  </a:lnSpc>
                </a:pPr>
                <a:r>
                  <a:rPr lang="en-US" sz="1800" dirty="0" smtClean="0"/>
                  <a:t>If any process is in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 then:</a:t>
                </a:r>
              </a:p>
              <a:p>
                <a:pPr lvl="2" eaLnBrk="1" hangingPunct="1">
                  <a:lnSpc>
                    <a:spcPct val="80000"/>
                  </a:lnSpc>
                </a:pPr>
                <a:r>
                  <a:rPr lang="en-US" sz="1600" dirty="0" smtClean="0"/>
                  <a:t>No process is in </a:t>
                </a:r>
                <a14:m>
                  <m:oMath xmlns:m="http://schemas.openxmlformats.org/officeDocument/2006/math">
                    <m:r>
                      <a:rPr lang="en-US" sz="1600" i="1" dirty="0" smtClean="0">
                        <a:solidFill>
                          <a:schemeClr val="accent1">
                            <a:lumMod val="75000"/>
                          </a:schemeClr>
                        </a:solidFill>
                        <a:latin typeface="Cambria Math"/>
                      </a:rPr>
                      <m:t>𝑑𝑒𝑐</m:t>
                    </m:r>
                    <m:r>
                      <a:rPr lang="en-US" sz="1600" i="1" dirty="0" smtClean="0">
                        <a:solidFill>
                          <a:schemeClr val="accent1">
                            <a:lumMod val="75000"/>
                          </a:schemeClr>
                        </a:solidFill>
                        <a:latin typeface="Cambria Math"/>
                      </a:rPr>
                      <m:t>1</m:t>
                    </m:r>
                  </m:oMath>
                </a14:m>
                <a:r>
                  <a:rPr lang="en-US" sz="1600" dirty="0" smtClean="0"/>
                  <a:t>, and no non-failed process is </a:t>
                </a:r>
                <a14:m>
                  <m:oMath xmlns:m="http://schemas.openxmlformats.org/officeDocument/2006/math">
                    <m:r>
                      <a:rPr lang="en-US" sz="1600" i="1" dirty="0" smtClean="0">
                        <a:solidFill>
                          <a:srgbClr val="006600"/>
                        </a:solidFill>
                        <a:latin typeface="Cambria Math"/>
                      </a:rPr>
                      <m:t>𝑟𝑒𝑎𝑑𝑦</m:t>
                    </m:r>
                    <m:r>
                      <a:rPr lang="en-US" sz="1600" i="1" dirty="0" smtClean="0">
                        <a:solidFill>
                          <a:srgbClr val="006600"/>
                        </a:solidFill>
                        <a:latin typeface="Cambria Math"/>
                      </a:rPr>
                      <m:t>.</m:t>
                    </m:r>
                  </m:oMath>
                </a14:m>
                <a:endParaRPr lang="en-US" sz="1600" dirty="0" smtClean="0">
                  <a:solidFill>
                    <a:srgbClr val="006600"/>
                  </a:solidFill>
                </a:endParaRPr>
              </a:p>
              <a:p>
                <a:pPr lvl="1" eaLnBrk="1" hangingPunct="1">
                  <a:lnSpc>
                    <a:spcPct val="80000"/>
                  </a:lnSpc>
                </a:pPr>
                <a:r>
                  <a:rPr lang="en-US" sz="1800" dirty="0" smtClean="0"/>
                  <a:t>If any process is in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then:</a:t>
                </a:r>
              </a:p>
              <a:p>
                <a:pPr lvl="2" eaLnBrk="1" hangingPunct="1">
                  <a:lnSpc>
                    <a:spcPct val="80000"/>
                  </a:lnSpc>
                </a:pPr>
                <a:r>
                  <a:rPr lang="en-US" sz="1600" dirty="0" smtClean="0"/>
                  <a:t>No process is in </a:t>
                </a:r>
                <a14:m>
                  <m:oMath xmlns:m="http://schemas.openxmlformats.org/officeDocument/2006/math">
                    <m:r>
                      <a:rPr lang="en-US" sz="1600" i="1" dirty="0" smtClean="0">
                        <a:solidFill>
                          <a:srgbClr val="CC0000"/>
                        </a:solidFill>
                        <a:latin typeface="Cambria Math"/>
                      </a:rPr>
                      <m:t>𝑑𝑒𝑐</m:t>
                    </m:r>
                    <m:r>
                      <a:rPr lang="en-US" sz="1600" i="1" dirty="0" smtClean="0">
                        <a:solidFill>
                          <a:srgbClr val="CC0000"/>
                        </a:solidFill>
                        <a:latin typeface="Cambria Math"/>
                      </a:rPr>
                      <m:t>0</m:t>
                    </m:r>
                  </m:oMath>
                </a14:m>
                <a:r>
                  <a:rPr lang="en-US" sz="1600" dirty="0" smtClean="0"/>
                  <a:t>, and no</a:t>
                </a:r>
                <a:r>
                  <a:rPr lang="en-US" sz="1600" dirty="0" smtClean="0">
                    <a:solidFill>
                      <a:srgbClr val="CC0000"/>
                    </a:solidFill>
                  </a:rPr>
                  <a:t> </a:t>
                </a:r>
                <a:r>
                  <a:rPr lang="en-US" sz="1600" dirty="0" smtClean="0"/>
                  <a:t>non-failed process is </a:t>
                </a:r>
                <a14:m>
                  <m:oMath xmlns:m="http://schemas.openxmlformats.org/officeDocument/2006/math">
                    <m:r>
                      <a:rPr lang="en-US" sz="1600" i="1" dirty="0" smtClean="0">
                        <a:solidFill>
                          <a:srgbClr val="CCCC00"/>
                        </a:solidFill>
                        <a:latin typeface="Cambria Math"/>
                      </a:rPr>
                      <m:t>𝑢𝑛𝑐𝑒𝑟𝑡𝑎𝑖𝑛</m:t>
                    </m:r>
                    <m:r>
                      <a:rPr lang="en-US" sz="1600" i="1" dirty="0" smtClean="0">
                        <a:solidFill>
                          <a:srgbClr val="CCCC00"/>
                        </a:solidFill>
                        <a:latin typeface="Cambria Math"/>
                      </a:rPr>
                      <m:t>.</m:t>
                    </m:r>
                  </m:oMath>
                </a14:m>
                <a:endParaRPr lang="en-US" sz="1600" dirty="0" smtClean="0">
                  <a:solidFill>
                    <a:srgbClr val="CCCC00"/>
                  </a:solidFill>
                </a:endParaRPr>
              </a:p>
              <a:p>
                <a:pPr lvl="2" eaLnBrk="1" hangingPunct="1">
                  <a:lnSpc>
                    <a:spcPct val="80000"/>
                  </a:lnSpc>
                </a:pPr>
                <a:endParaRPr lang="en-US" sz="1600" dirty="0" smtClean="0">
                  <a:solidFill>
                    <a:srgbClr val="CCCC00"/>
                  </a:solidFill>
                </a:endParaRPr>
              </a:p>
              <a:p>
                <a:pPr eaLnBrk="1" hangingPunct="1">
                  <a:lnSpc>
                    <a:spcPct val="80000"/>
                  </a:lnSpc>
                </a:pPr>
                <a:r>
                  <a:rPr lang="en-US" sz="2000" dirty="0" smtClean="0">
                    <a:solidFill>
                      <a:srgbClr val="C00000"/>
                    </a:solidFill>
                  </a:rPr>
                  <a:t>Proof:  </a:t>
                </a:r>
                <a:r>
                  <a:rPr lang="en-US" sz="2000" dirty="0" smtClean="0"/>
                  <a:t>LTTR.</a:t>
                </a:r>
              </a:p>
              <a:p>
                <a:pPr lvl="1">
                  <a:lnSpc>
                    <a:spcPct val="80000"/>
                  </a:lnSpc>
                </a:pPr>
                <a:r>
                  <a:rPr lang="en-US" sz="1800" dirty="0" smtClean="0"/>
                  <a:t>Key step:  Third condition is preserved when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chemeClr val="accent1">
                        <a:lumMod val="75000"/>
                      </a:schemeClr>
                    </a:solidFill>
                  </a:rPr>
                  <a:t>decides 1</a:t>
                </a:r>
                <a:r>
                  <a:rPr lang="en-US" sz="1800" dirty="0" smtClean="0"/>
                  <a:t> after round 2.</a:t>
                </a:r>
              </a:p>
              <a:p>
                <a:pPr lvl="1">
                  <a:lnSpc>
                    <a:spcPct val="80000"/>
                  </a:lnSpc>
                </a:pPr>
                <a:r>
                  <a:rPr lang="en-US" sz="1800" dirty="0" smtClean="0"/>
                  <a:t>In this case,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knows that:</a:t>
                </a:r>
              </a:p>
              <a:p>
                <a:pPr lvl="2" eaLnBrk="1" hangingPunct="1">
                  <a:lnSpc>
                    <a:spcPct val="80000"/>
                  </a:lnSpc>
                </a:pPr>
                <a:r>
                  <a:rPr lang="en-US" sz="1600" dirty="0" smtClean="0"/>
                  <a:t>Everyone’s input is 1.</a:t>
                </a:r>
              </a:p>
              <a:p>
                <a:pPr lvl="2" eaLnBrk="1" hangingPunct="1">
                  <a:lnSpc>
                    <a:spcPct val="80000"/>
                  </a:lnSpc>
                </a:pPr>
                <a:r>
                  <a:rPr lang="en-US" sz="1600" dirty="0" smtClean="0"/>
                  <a:t>No one </a:t>
                </a:r>
                <a:r>
                  <a:rPr lang="en-US" sz="1600" dirty="0" smtClean="0">
                    <a:solidFill>
                      <a:srgbClr val="CC0000"/>
                    </a:solidFill>
                  </a:rPr>
                  <a:t>decided 0</a:t>
                </a:r>
                <a:r>
                  <a:rPr lang="en-US" sz="1600" dirty="0" smtClean="0"/>
                  <a:t> at the end of round 1.</a:t>
                </a:r>
              </a:p>
              <a:p>
                <a:pPr lvl="2" eaLnBrk="1" hangingPunct="1">
                  <a:lnSpc>
                    <a:spcPct val="80000"/>
                  </a:lnSpc>
                </a:pPr>
                <a:r>
                  <a:rPr lang="en-US" sz="1600" dirty="0" smtClean="0"/>
                  <a:t>Every other process has either become </a:t>
                </a:r>
                <a14:m>
                  <m:oMath xmlns:m="http://schemas.openxmlformats.org/officeDocument/2006/math">
                    <m:r>
                      <a:rPr lang="en-US" sz="1600" i="1" dirty="0" smtClean="0">
                        <a:solidFill>
                          <a:srgbClr val="006600"/>
                        </a:solidFill>
                        <a:latin typeface="Cambria Math"/>
                      </a:rPr>
                      <m:t>𝑟𝑒𝑎𝑑𝑦</m:t>
                    </m:r>
                  </m:oMath>
                </a14:m>
                <a:r>
                  <a:rPr lang="en-US" sz="1600" dirty="0" smtClean="0"/>
                  <a:t> or has failed (without deciding).</a:t>
                </a:r>
              </a:p>
              <a:p>
                <a:pPr lvl="1" eaLnBrk="1" hangingPunct="1">
                  <a:lnSpc>
                    <a:spcPct val="80000"/>
                  </a:lnSpc>
                </a:pPr>
                <a:r>
                  <a:rPr lang="en-US" sz="1800" dirty="0" smtClean="0"/>
                  <a:t>Implies the third condition.</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Note critical use of synchrony here:  </a:t>
                </a:r>
              </a:p>
              <a:p>
                <a:pPr lvl="1">
                  <a:lnSpc>
                    <a:spcPct val="80000"/>
                  </a:lnSpc>
                </a:pP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infers that non-failed processes are</a:t>
                </a:r>
                <a:r>
                  <a:rPr lang="en-US" sz="1800" dirty="0" smtClean="0">
                    <a:solidFill>
                      <a:srgbClr val="006600"/>
                    </a:solidFill>
                  </a:rPr>
                  <a:t>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 </a:t>
                </a:r>
                <a:r>
                  <a:rPr lang="en-US" sz="1800" dirty="0" smtClean="0"/>
                  <a:t>just because round 2 is completed.</a:t>
                </a:r>
              </a:p>
              <a:p>
                <a:pPr lvl="1" eaLnBrk="1" hangingPunct="1">
                  <a:lnSpc>
                    <a:spcPct val="80000"/>
                  </a:lnSpc>
                </a:pPr>
                <a:r>
                  <a:rPr lang="en-US" sz="1800" dirty="0" smtClean="0"/>
                  <a:t>Without synchrony, this would require explicit acknowledgments.</a:t>
                </a:r>
              </a:p>
            </p:txBody>
          </p:sp>
        </mc:Choice>
        <mc:Fallback>
          <p:sp>
            <p:nvSpPr>
              <p:cNvPr id="45061" name="Rectangle 5"/>
              <p:cNvSpPr>
                <a:spLocks noGrp="1" noRot="1" noChangeAspect="1" noMove="1" noResize="1" noEditPoints="1" noAdjustHandles="1" noChangeArrowheads="1" noChangeShapeType="1" noTextEdit="1"/>
              </p:cNvSpPr>
              <p:nvPr>
                <p:ph type="body" idx="1"/>
              </p:nvPr>
            </p:nvSpPr>
            <p:spPr>
              <a:xfrm>
                <a:off x="457200" y="1295400"/>
                <a:ext cx="8458200" cy="5562600"/>
              </a:xfrm>
              <a:blipFill rotWithShape="1">
                <a:blip r:embed="rId3"/>
                <a:stretch>
                  <a:fillRect l="-576" t="-1535" r="-72"/>
                </a:stretch>
              </a:blipFill>
            </p:spPr>
            <p:txBody>
              <a:bodyPr/>
              <a:lstStyle/>
              <a:p>
                <a:r>
                  <a:rPr lang="en-US">
                    <a:noFill/>
                  </a:rPr>
                  <a:t> </a:t>
                </a:r>
              </a:p>
            </p:txBody>
          </p:sp>
        </mc:Fallback>
      </mc:AlternateContent>
    </p:spTree>
    <p:extLst>
      <p:ext uri="{BB962C8B-B14F-4D97-AF65-F5344CB8AC3E}">
        <p14:creationId xmlns:p14="http://schemas.microsoft.com/office/powerpoint/2010/main" val="3327862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50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06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06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6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61">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5061">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061">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06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Correctness conditions (so far)</a:t>
            </a:r>
          </a:p>
        </p:txBody>
      </p:sp>
      <p:sp>
        <p:nvSpPr>
          <p:cNvPr id="35843" name="Rectangle 3"/>
          <p:cNvSpPr>
            <a:spLocks noGrp="1" noChangeArrowheads="1"/>
          </p:cNvSpPr>
          <p:nvPr>
            <p:ph type="body" idx="1"/>
          </p:nvPr>
        </p:nvSpPr>
        <p:spPr>
          <a:xfrm>
            <a:off x="457200" y="1600200"/>
            <a:ext cx="8229600" cy="3429000"/>
          </a:xfrm>
        </p:spPr>
        <p:txBody>
          <a:bodyPr/>
          <a:lstStyle/>
          <a:p>
            <a:pPr eaLnBrk="1" hangingPunct="1"/>
            <a:r>
              <a:rPr lang="en-US" sz="2800" smtClean="0"/>
              <a:t>Agreement and validity follow, for these three rounds.</a:t>
            </a:r>
          </a:p>
          <a:p>
            <a:pPr eaLnBrk="1" hangingPunct="1"/>
            <a:r>
              <a:rPr lang="en-US" sz="2800" smtClean="0"/>
              <a:t>Weak termination holds</a:t>
            </a:r>
          </a:p>
          <a:p>
            <a:pPr eaLnBrk="1" hangingPunct="1"/>
            <a:r>
              <a:rPr lang="en-US" sz="2800" smtClean="0"/>
              <a:t>Strong termination:  </a:t>
            </a:r>
          </a:p>
          <a:p>
            <a:pPr lvl="1" eaLnBrk="1" hangingPunct="1"/>
            <a:r>
              <a:rPr lang="en-US" sz="2400" smtClean="0"/>
              <a:t>Doesn’t hold yet---must add a termination protocol.</a:t>
            </a:r>
          </a:p>
          <a:p>
            <a:pPr lvl="1" eaLnBrk="1" hangingPunct="1"/>
            <a:r>
              <a:rPr lang="en-US" sz="2400" smtClean="0"/>
              <a:t>Allow process 2 to act as coordinator, then 3,…</a:t>
            </a:r>
          </a:p>
          <a:p>
            <a:pPr lvl="1" eaLnBrk="1" hangingPunct="1"/>
            <a:r>
              <a:rPr lang="en-US" sz="2400" smtClean="0"/>
              <a:t>“Rotating coordinator” strategy</a:t>
            </a:r>
          </a:p>
        </p:txBody>
      </p:sp>
    </p:spTree>
    <p:extLst>
      <p:ext uri="{BB962C8B-B14F-4D97-AF65-F5344CB8AC3E}">
        <p14:creationId xmlns:p14="http://schemas.microsoft.com/office/powerpoint/2010/main" val="1136189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pPr eaLnBrk="1" hangingPunct="1"/>
            <a:r>
              <a:rPr lang="en-US" smtClean="0"/>
              <a:t>3-Phase Commit</a:t>
            </a:r>
          </a:p>
        </p:txBody>
      </p:sp>
      <mc:AlternateContent xmlns:mc="http://schemas.openxmlformats.org/markup-compatibility/2006" xmlns:a14="http://schemas.microsoft.com/office/drawing/2010/main">
        <mc:Choice Requires="a14">
          <p:sp>
            <p:nvSpPr>
              <p:cNvPr id="48131" name="Rectangle 3"/>
              <p:cNvSpPr>
                <a:spLocks noGrp="1" noChangeArrowheads="1"/>
              </p:cNvSpPr>
              <p:nvPr>
                <p:ph type="body" idx="1"/>
              </p:nvPr>
            </p:nvSpPr>
            <p:spPr>
              <a:xfrm>
                <a:off x="228600" y="914400"/>
                <a:ext cx="8534400" cy="6172200"/>
              </a:xfrm>
            </p:spPr>
            <p:txBody>
              <a:bodyPr/>
              <a:lstStyle/>
              <a:p>
                <a:pPr eaLnBrk="1" hangingPunct="1">
                  <a:lnSpc>
                    <a:spcPct val="80000"/>
                  </a:lnSpc>
                </a:pPr>
                <a:r>
                  <a:rPr lang="en-US" sz="2000" dirty="0" smtClean="0">
                    <a:solidFill>
                      <a:srgbClr val="C00000"/>
                    </a:solidFill>
                  </a:rPr>
                  <a:t>Round 4:  </a:t>
                </a:r>
              </a:p>
              <a:p>
                <a:pPr lvl="1" eaLnBrk="1" hangingPunct="1">
                  <a:lnSpc>
                    <a:spcPct val="80000"/>
                  </a:lnSpc>
                </a:pPr>
                <a:r>
                  <a:rPr lang="en-US" sz="1800" dirty="0" smtClean="0"/>
                  <a:t>All processes send current status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0, </m:t>
                    </m:r>
                    <m:r>
                      <a:rPr lang="en-US" sz="1800" i="1" dirty="0" smtClean="0">
                        <a:solidFill>
                          <a:srgbClr val="CCCC00"/>
                        </a:solidFill>
                        <a:latin typeface="Cambria Math"/>
                      </a:rPr>
                      <m:t>𝑢𝑛𝑐𝑒𝑟𝑡𝑎𝑖𝑛</m:t>
                    </m:r>
                    <m:r>
                      <a:rPr lang="en-US" sz="1800" i="1" dirty="0" smtClean="0">
                        <a:latin typeface="Cambria Math"/>
                      </a:rPr>
                      <m:t>, </m:t>
                    </m:r>
                    <m:r>
                      <a:rPr lang="en-US" sz="1800" i="1" dirty="0" smtClean="0">
                        <a:solidFill>
                          <a:srgbClr val="009900"/>
                        </a:solidFill>
                        <a:latin typeface="Cambria Math"/>
                      </a:rPr>
                      <m:t>𝑟𝑒𝑎𝑑𝑦</m:t>
                    </m:r>
                    <m:r>
                      <a:rPr lang="en-US" sz="1800" i="1" dirty="0" smtClean="0">
                        <a:solidFill>
                          <a:schemeClr val="accent1">
                            <a:lumMod val="75000"/>
                          </a:schemeClr>
                        </a:solidFill>
                        <a:latin typeface="Cambria Math"/>
                      </a:rPr>
                      <m:t>, </m:t>
                    </m:r>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to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2</m:t>
                        </m:r>
                      </m:sub>
                    </m:sSub>
                    <m:r>
                      <a:rPr lang="en-US" sz="1800" b="0" i="1" smtClean="0">
                        <a:latin typeface="Cambria Math"/>
                      </a:rPr>
                      <m:t>.</m:t>
                    </m:r>
                  </m:oMath>
                </a14:m>
                <a:endParaRPr lang="en-US" sz="1800" dirty="0" smtClean="0"/>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receives any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’s and hasn’t already decided,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rgbClr val="CC0000"/>
                    </a:solidFill>
                  </a:rPr>
                  <a:t>decides 0</a:t>
                </a:r>
                <a:r>
                  <a:rPr lang="en-US" sz="1800" dirty="0" smtClean="0"/>
                  <a:t>.</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receives any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s and hasn’t already decided,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chemeClr val="accent1">
                        <a:lumMod val="75000"/>
                      </a:schemeClr>
                    </a:solidFill>
                  </a:rPr>
                  <a:t>decides 1.</a:t>
                </a:r>
              </a:p>
              <a:p>
                <a:pPr lvl="1">
                  <a:lnSpc>
                    <a:spcPct val="80000"/>
                  </a:lnSpc>
                </a:pPr>
                <a:r>
                  <a:rPr lang="en-US" sz="1800" dirty="0" smtClean="0"/>
                  <a:t>If all received values, and its own value, are </a:t>
                </a:r>
                <a14:m>
                  <m:oMath xmlns:m="http://schemas.openxmlformats.org/officeDocument/2006/math">
                    <m:r>
                      <a:rPr lang="en-US" sz="1800" i="1" dirty="0" smtClean="0">
                        <a:solidFill>
                          <a:srgbClr val="CCCC00"/>
                        </a:solidFill>
                        <a:latin typeface="Cambria Math"/>
                      </a:rPr>
                      <m:t>𝑢𝑛𝑐𝑒𝑟𝑡𝑎𝑖𝑛</m:t>
                    </m:r>
                  </m:oMath>
                </a14:m>
                <a:r>
                  <a:rPr lang="en-US" sz="1800" dirty="0" smtClean="0"/>
                  <a:t>,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rgbClr val="CC0000"/>
                    </a:solidFill>
                  </a:rPr>
                  <a:t>decides 0</a:t>
                </a:r>
                <a:r>
                  <a:rPr lang="en-US" sz="1800" dirty="0" smtClean="0"/>
                  <a:t>.</a:t>
                </a:r>
              </a:p>
              <a:p>
                <a:pPr lvl="1">
                  <a:lnSpc>
                    <a:spcPct val="80000"/>
                  </a:lnSpc>
                </a:pPr>
                <a:r>
                  <a:rPr lang="en-US" sz="1800" dirty="0" smtClean="0"/>
                  <a:t>Otherwise (all values are </a:t>
                </a:r>
                <a14:m>
                  <m:oMath xmlns:m="http://schemas.openxmlformats.org/officeDocument/2006/math">
                    <m:r>
                      <a:rPr lang="en-US" sz="1800" i="1" dirty="0" smtClean="0">
                        <a:solidFill>
                          <a:srgbClr val="CCCC00"/>
                        </a:solidFill>
                        <a:latin typeface="Cambria Math"/>
                      </a:rPr>
                      <m:t>𝑢𝑛𝑐𝑒𝑟𝑡𝑎𝑖𝑛</m:t>
                    </m:r>
                  </m:oMath>
                </a14:m>
                <a:r>
                  <a:rPr lang="en-US" sz="1800" dirty="0" smtClean="0"/>
                  <a:t> or </a:t>
                </a:r>
                <a14:m>
                  <m:oMath xmlns:m="http://schemas.openxmlformats.org/officeDocument/2006/math">
                    <m:r>
                      <a:rPr lang="en-US" sz="1800" i="1" dirty="0" smtClean="0">
                        <a:solidFill>
                          <a:srgbClr val="009900"/>
                        </a:solidFill>
                        <a:latin typeface="Cambria Math"/>
                      </a:rPr>
                      <m:t>𝑟𝑒𝑎𝑑𝑦</m:t>
                    </m:r>
                  </m:oMath>
                </a14:m>
                <a:r>
                  <a:rPr lang="en-US" sz="1800" dirty="0" smtClean="0"/>
                  <a:t> and at least one is </a:t>
                </a:r>
                <a14:m>
                  <m:oMath xmlns:m="http://schemas.openxmlformats.org/officeDocument/2006/math">
                    <m:r>
                      <a:rPr lang="en-US" sz="1800" i="1" dirty="0" smtClean="0">
                        <a:solidFill>
                          <a:srgbClr val="009900"/>
                        </a:solidFill>
                        <a:latin typeface="Cambria Math"/>
                      </a:rPr>
                      <m:t>𝑟𝑒𝑎𝑑𝑦</m:t>
                    </m:r>
                  </m:oMath>
                </a14:m>
                <a:r>
                  <a:rPr lang="en-US" sz="1800" dirty="0" smtClean="0"/>
                  <a:t>),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becomes</a:t>
                </a:r>
                <a:r>
                  <a:rPr lang="en-US" sz="1800" dirty="0" smtClean="0">
                    <a:solidFill>
                      <a:srgbClr val="006600"/>
                    </a:solidFill>
                  </a:rPr>
                  <a:t> </a:t>
                </a:r>
                <a14:m>
                  <m:oMath xmlns:m="http://schemas.openxmlformats.org/officeDocument/2006/math">
                    <m:r>
                      <a:rPr lang="en-US" sz="1800" i="1" dirty="0" smtClean="0">
                        <a:solidFill>
                          <a:srgbClr val="006600"/>
                        </a:solidFill>
                        <a:latin typeface="Cambria Math"/>
                      </a:rPr>
                      <m:t>𝑟𝑒𝑎𝑑𝑦</m:t>
                    </m:r>
                  </m:oMath>
                </a14:m>
                <a:r>
                  <a:rPr lang="en-US" sz="1800" dirty="0" smtClean="0"/>
                  <a:t>, but doesn’t decide yet.</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Round 5 </a:t>
                </a:r>
                <a:r>
                  <a:rPr lang="en-US" sz="2000" dirty="0" smtClean="0"/>
                  <a:t>(analogous to round 2):</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has (ever) decided 0, broadcasts “decide 0”, and similarly for 1.</a:t>
                </a:r>
              </a:p>
              <a:p>
                <a:pPr lvl="1" eaLnBrk="1" hangingPunct="1">
                  <a:lnSpc>
                    <a:spcPct val="80000"/>
                  </a:lnSpc>
                </a:pPr>
                <a:r>
                  <a:rPr lang="en-US" sz="1800" dirty="0" smtClean="0"/>
                  <a:t>Else broadcasts “ready”.</a:t>
                </a:r>
              </a:p>
              <a:p>
                <a:pPr lvl="1" eaLnBrk="1" hangingPunct="1">
                  <a:lnSpc>
                    <a:spcPct val="80000"/>
                  </a:lnSpc>
                </a:pPr>
                <a:r>
                  <a:rPr lang="en-US" sz="1800" dirty="0" smtClean="0"/>
                  <a:t>Any undecided process who receives “decide()” decides accordingly.</a:t>
                </a:r>
                <a:endParaRPr lang="en-US" sz="1800" dirty="0" smtClean="0">
                  <a:solidFill>
                    <a:srgbClr val="CC0000"/>
                  </a:solidFill>
                </a:endParaRPr>
              </a:p>
              <a:p>
                <a:pPr lvl="1" eaLnBrk="1" hangingPunct="1">
                  <a:lnSpc>
                    <a:spcPct val="80000"/>
                  </a:lnSpc>
                </a:pPr>
                <a:r>
                  <a:rPr lang="en-US" sz="1800" dirty="0" smtClean="0"/>
                  <a:t>Any process who receives “ready” becomes </a:t>
                </a:r>
                <a14:m>
                  <m:oMath xmlns:m="http://schemas.openxmlformats.org/officeDocument/2006/math">
                    <m:r>
                      <a:rPr lang="en-US" sz="1800" i="1" dirty="0" smtClean="0">
                        <a:solidFill>
                          <a:srgbClr val="006600"/>
                        </a:solidFill>
                        <a:latin typeface="Cambria Math"/>
                      </a:rPr>
                      <m:t>𝑟𝑒𝑎𝑑𝑦</m:t>
                    </m:r>
                    <m:r>
                      <a:rPr lang="en-US" sz="1800" i="1" dirty="0" smtClean="0">
                        <a:solidFill>
                          <a:srgbClr val="006600"/>
                        </a:solidFill>
                        <a:latin typeface="Cambria Math"/>
                      </a:rPr>
                      <m:t>.</m:t>
                    </m:r>
                  </m:oMath>
                </a14:m>
                <a:endParaRPr lang="en-US" sz="1800" dirty="0" smtClean="0">
                  <a:solidFill>
                    <a:srgbClr val="006600"/>
                  </a:solidFill>
                </a:endParaRPr>
              </a:p>
              <a:p>
                <a:pPr lvl="1">
                  <a:lnSpc>
                    <a:spcPct val="80000"/>
                  </a:lnSpc>
                </a:pPr>
                <a:r>
                  <a:rPr lang="en-US" sz="1800" dirty="0" smtClean="0"/>
                  <a:t>Now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chemeClr val="accent1">
                        <a:lumMod val="75000"/>
                      </a:schemeClr>
                    </a:solidFill>
                  </a:rPr>
                  <a:t>decides 1</a:t>
                </a:r>
                <a:r>
                  <a:rPr lang="en-US" sz="1800" dirty="0" smtClean="0"/>
                  <a:t> if it hasn’t already decided.</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Round 6 </a:t>
                </a:r>
                <a:r>
                  <a:rPr lang="en-US" sz="2000" dirty="0" smtClean="0"/>
                  <a:t>(analogous to round 3):</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has decided 1, broadcasts “decide 1”.</a:t>
                </a:r>
              </a:p>
              <a:p>
                <a:pPr lvl="1" eaLnBrk="1" hangingPunct="1">
                  <a:lnSpc>
                    <a:spcPct val="80000"/>
                  </a:lnSpc>
                </a:pPr>
                <a:r>
                  <a:rPr lang="en-US" sz="1800" dirty="0" smtClean="0"/>
                  <a:t>Anyone else who receives “decide 1” </a:t>
                </a:r>
                <a:r>
                  <a:rPr lang="en-US" sz="1800" dirty="0" smtClean="0">
                    <a:solidFill>
                      <a:schemeClr val="accent1">
                        <a:lumMod val="75000"/>
                      </a:schemeClr>
                    </a:solidFill>
                  </a:rPr>
                  <a:t>decides 1.</a:t>
                </a:r>
              </a:p>
              <a:p>
                <a:pPr lvl="1" eaLnBrk="1" hangingPunct="1">
                  <a:lnSpc>
                    <a:spcPct val="80000"/>
                  </a:lnSpc>
                </a:pPr>
                <a:endParaRPr lang="en-US" sz="1800" dirty="0" smtClean="0">
                  <a:solidFill>
                    <a:schemeClr val="accent2"/>
                  </a:solidFill>
                </a:endParaRPr>
              </a:p>
              <a:p>
                <a:pPr eaLnBrk="1" hangingPunct="1">
                  <a:lnSpc>
                    <a:spcPct val="80000"/>
                  </a:lnSpc>
                </a:pPr>
                <a:r>
                  <a:rPr lang="en-US" sz="2000" dirty="0" smtClean="0"/>
                  <a:t>Continue with subsequent rounds for </a:t>
                </a:r>
                <a14:m>
                  <m:oMath xmlns:m="http://schemas.openxmlformats.org/officeDocument/2006/math">
                    <m:sSub>
                      <m:sSubPr>
                        <m:ctrlPr>
                          <a:rPr lang="en-US" sz="2000" b="0" i="1" smtClean="0">
                            <a:latin typeface="Cambria Math"/>
                          </a:rPr>
                        </m:ctrlPr>
                      </m:sSubPr>
                      <m:e>
                        <m:r>
                          <a:rPr lang="en-US" sz="2000" b="0" i="1" smtClean="0">
                            <a:latin typeface="Cambria Math"/>
                          </a:rPr>
                          <m:t>𝑝</m:t>
                        </m:r>
                      </m:e>
                      <m:sub>
                        <m:r>
                          <a:rPr lang="en-US" sz="2000" b="0" i="1" smtClean="0">
                            <a:latin typeface="Cambria Math"/>
                          </a:rPr>
                          <m:t>3</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𝑝</m:t>
                        </m:r>
                      </m:e>
                      <m:sub>
                        <m:r>
                          <a:rPr lang="en-US" sz="2000" b="0" i="1" smtClean="0">
                            <a:latin typeface="Cambria Math"/>
                          </a:rPr>
                          <m:t>4</m:t>
                        </m:r>
                      </m:sub>
                    </m:sSub>
                    <m:r>
                      <a:rPr lang="en-US" sz="2000" b="0" i="1" smtClean="0">
                        <a:latin typeface="Cambria Math"/>
                      </a:rPr>
                      <m:t>,…</m:t>
                    </m:r>
                  </m:oMath>
                </a14:m>
                <a:endParaRPr lang="en-US" sz="2000" dirty="0" smtClean="0"/>
              </a:p>
              <a:p>
                <a:pPr lvl="1" eaLnBrk="1" hangingPunct="1">
                  <a:lnSpc>
                    <a:spcPct val="80000"/>
                  </a:lnSpc>
                </a:pPr>
                <a:endParaRPr lang="en-US" sz="1800"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228600" y="914400"/>
                <a:ext cx="8534400" cy="6172200"/>
              </a:xfrm>
              <a:blipFill rotWithShape="1">
                <a:blip r:embed="rId2"/>
                <a:stretch>
                  <a:fillRect l="-643" t="-1382"/>
                </a:stretch>
              </a:blipFill>
            </p:spPr>
            <p:txBody>
              <a:bodyPr/>
              <a:lstStyle/>
              <a:p>
                <a:r>
                  <a:rPr lang="en-US">
                    <a:noFill/>
                  </a:rPr>
                  <a:t> </a:t>
                </a:r>
              </a:p>
            </p:txBody>
          </p:sp>
        </mc:Fallback>
      </mc:AlternateContent>
    </p:spTree>
    <p:extLst>
      <p:ext uri="{BB962C8B-B14F-4D97-AF65-F5344CB8AC3E}">
        <p14:creationId xmlns:p14="http://schemas.microsoft.com/office/powerpoint/2010/main" val="695766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13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131">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131">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131">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13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Correctness</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p:txBody>
              <a:bodyPr/>
              <a:lstStyle/>
              <a:p>
                <a:pPr eaLnBrk="1" hangingPunct="1">
                  <a:lnSpc>
                    <a:spcPct val="80000"/>
                  </a:lnSpc>
                </a:pPr>
                <a:r>
                  <a:rPr lang="en-US" sz="2800" dirty="0" smtClean="0"/>
                  <a:t>Key invariants still hold:</a:t>
                </a:r>
              </a:p>
              <a:p>
                <a:pPr lvl="1" eaLnBrk="1" hangingPunct="1">
                  <a:lnSpc>
                    <a:spcPct val="80000"/>
                  </a:lnSpc>
                </a:pPr>
                <a:r>
                  <a:rPr lang="en-US" sz="2400" dirty="0" smtClean="0"/>
                  <a:t>If any process is in </a:t>
                </a:r>
                <a14:m>
                  <m:oMath xmlns:m="http://schemas.openxmlformats.org/officeDocument/2006/math">
                    <m:r>
                      <a:rPr lang="en-US" sz="2400" i="1" dirty="0" smtClean="0">
                        <a:solidFill>
                          <a:srgbClr val="006600"/>
                        </a:solidFill>
                        <a:latin typeface="Cambria Math"/>
                      </a:rPr>
                      <m:t>𝑟𝑒𝑎𝑑𝑦</m:t>
                    </m:r>
                    <m:r>
                      <a:rPr lang="en-US" sz="2400" i="1" dirty="0" smtClean="0">
                        <a:solidFill>
                          <a:srgbClr val="006600"/>
                        </a:solidFill>
                        <a:latin typeface="Cambria Math"/>
                      </a:rPr>
                      <m:t> </m:t>
                    </m:r>
                  </m:oMath>
                </a14:m>
                <a:r>
                  <a:rPr lang="en-US" sz="2400" dirty="0" smtClean="0"/>
                  <a:t>or </a:t>
                </a:r>
                <a14:m>
                  <m:oMath xmlns:m="http://schemas.openxmlformats.org/officeDocument/2006/math">
                    <m:r>
                      <a:rPr lang="en-US" sz="2400" i="1" dirty="0" smtClean="0">
                        <a:solidFill>
                          <a:schemeClr val="accent1">
                            <a:lumMod val="75000"/>
                          </a:schemeClr>
                        </a:solidFill>
                        <a:latin typeface="Cambria Math"/>
                      </a:rPr>
                      <m:t>𝑑𝑒𝑐</m:t>
                    </m:r>
                    <m:r>
                      <a:rPr lang="en-US" sz="2400" i="1" dirty="0" smtClean="0">
                        <a:solidFill>
                          <a:schemeClr val="accent1">
                            <a:lumMod val="75000"/>
                          </a:schemeClr>
                        </a:solidFill>
                        <a:latin typeface="Cambria Math"/>
                      </a:rPr>
                      <m:t>1</m:t>
                    </m:r>
                  </m:oMath>
                </a14:m>
                <a:r>
                  <a:rPr lang="en-US" sz="2400" dirty="0" smtClean="0"/>
                  <a:t>, then all processes have initial value 1.</a:t>
                </a:r>
              </a:p>
              <a:p>
                <a:pPr lvl="1" eaLnBrk="1" hangingPunct="1">
                  <a:lnSpc>
                    <a:spcPct val="80000"/>
                  </a:lnSpc>
                </a:pPr>
                <a:r>
                  <a:rPr lang="en-US" sz="2400" dirty="0" smtClean="0"/>
                  <a:t>If any process is in </a:t>
                </a:r>
                <a14:m>
                  <m:oMath xmlns:m="http://schemas.openxmlformats.org/officeDocument/2006/math">
                    <m:r>
                      <a:rPr lang="en-US" sz="2400" i="1" dirty="0" smtClean="0">
                        <a:solidFill>
                          <a:srgbClr val="CC0000"/>
                        </a:solidFill>
                        <a:latin typeface="Cambria Math"/>
                      </a:rPr>
                      <m:t>𝑑𝑒𝑐</m:t>
                    </m:r>
                    <m:r>
                      <a:rPr lang="en-US" sz="2400" i="1" dirty="0" smtClean="0">
                        <a:solidFill>
                          <a:srgbClr val="CC0000"/>
                        </a:solidFill>
                        <a:latin typeface="Cambria Math"/>
                      </a:rPr>
                      <m:t>0</m:t>
                    </m:r>
                  </m:oMath>
                </a14:m>
                <a:r>
                  <a:rPr lang="en-US" sz="2400" dirty="0" smtClean="0"/>
                  <a:t> then:</a:t>
                </a:r>
              </a:p>
              <a:p>
                <a:pPr lvl="2" eaLnBrk="1" hangingPunct="1">
                  <a:lnSpc>
                    <a:spcPct val="80000"/>
                  </a:lnSpc>
                </a:pPr>
                <a:r>
                  <a:rPr lang="en-US" sz="2000" dirty="0" smtClean="0"/>
                  <a:t>No process is in </a:t>
                </a:r>
                <a14:m>
                  <m:oMath xmlns:m="http://schemas.openxmlformats.org/officeDocument/2006/math">
                    <m:r>
                      <a:rPr lang="en-US" sz="2000" i="1" dirty="0" smtClean="0">
                        <a:solidFill>
                          <a:schemeClr val="accent1">
                            <a:lumMod val="75000"/>
                          </a:schemeClr>
                        </a:solidFill>
                        <a:latin typeface="Cambria Math"/>
                      </a:rPr>
                      <m:t>𝑑𝑒𝑐</m:t>
                    </m:r>
                    <m:r>
                      <a:rPr lang="en-US" sz="2000" i="1" dirty="0" smtClean="0">
                        <a:solidFill>
                          <a:schemeClr val="accent1">
                            <a:lumMod val="75000"/>
                          </a:schemeClr>
                        </a:solidFill>
                        <a:latin typeface="Cambria Math"/>
                      </a:rPr>
                      <m:t>1</m:t>
                    </m:r>
                  </m:oMath>
                </a14:m>
                <a:r>
                  <a:rPr lang="en-US" sz="2000" dirty="0" smtClean="0"/>
                  <a:t>, and no non-failed process is </a:t>
                </a:r>
                <a14:m>
                  <m:oMath xmlns:m="http://schemas.openxmlformats.org/officeDocument/2006/math">
                    <m:r>
                      <a:rPr lang="en-US" sz="2000" i="1" dirty="0" smtClean="0">
                        <a:solidFill>
                          <a:srgbClr val="006600"/>
                        </a:solidFill>
                        <a:latin typeface="Cambria Math"/>
                      </a:rPr>
                      <m:t>𝑟𝑒𝑎𝑑𝑦</m:t>
                    </m:r>
                    <m:r>
                      <a:rPr lang="en-US" sz="2000" i="1" dirty="0" smtClean="0">
                        <a:solidFill>
                          <a:srgbClr val="006600"/>
                        </a:solidFill>
                        <a:latin typeface="Cambria Math"/>
                      </a:rPr>
                      <m:t>.</m:t>
                    </m:r>
                  </m:oMath>
                </a14:m>
                <a:endParaRPr lang="en-US" sz="2000" dirty="0" smtClean="0">
                  <a:solidFill>
                    <a:srgbClr val="006600"/>
                  </a:solidFill>
                </a:endParaRPr>
              </a:p>
              <a:p>
                <a:pPr lvl="1" eaLnBrk="1" hangingPunct="1">
                  <a:lnSpc>
                    <a:spcPct val="80000"/>
                  </a:lnSpc>
                </a:pPr>
                <a:r>
                  <a:rPr lang="en-US" sz="2400" dirty="0" smtClean="0"/>
                  <a:t>If any process is in </a:t>
                </a:r>
                <a14:m>
                  <m:oMath xmlns:m="http://schemas.openxmlformats.org/officeDocument/2006/math">
                    <m:r>
                      <a:rPr lang="en-US" sz="2400" i="1" dirty="0" smtClean="0">
                        <a:solidFill>
                          <a:schemeClr val="accent1">
                            <a:lumMod val="75000"/>
                          </a:schemeClr>
                        </a:solidFill>
                        <a:latin typeface="Cambria Math"/>
                      </a:rPr>
                      <m:t>𝑑𝑒𝑐</m:t>
                    </m:r>
                    <m:r>
                      <a:rPr lang="en-US" sz="2400" i="1" dirty="0" smtClean="0">
                        <a:solidFill>
                          <a:schemeClr val="accent1">
                            <a:lumMod val="75000"/>
                          </a:schemeClr>
                        </a:solidFill>
                        <a:latin typeface="Cambria Math"/>
                      </a:rPr>
                      <m:t>1</m:t>
                    </m:r>
                  </m:oMath>
                </a14:m>
                <a:r>
                  <a:rPr lang="en-US" sz="2400" dirty="0" smtClean="0"/>
                  <a:t> then:</a:t>
                </a:r>
              </a:p>
              <a:p>
                <a:pPr lvl="2" eaLnBrk="1" hangingPunct="1">
                  <a:lnSpc>
                    <a:spcPct val="80000"/>
                  </a:lnSpc>
                </a:pPr>
                <a:r>
                  <a:rPr lang="en-US" sz="2000" dirty="0" smtClean="0"/>
                  <a:t>No process is in </a:t>
                </a:r>
                <a14:m>
                  <m:oMath xmlns:m="http://schemas.openxmlformats.org/officeDocument/2006/math">
                    <m:r>
                      <a:rPr lang="en-US" sz="2000" i="1" dirty="0" smtClean="0">
                        <a:solidFill>
                          <a:srgbClr val="CC0000"/>
                        </a:solidFill>
                        <a:latin typeface="Cambria Math"/>
                      </a:rPr>
                      <m:t>𝑑𝑒𝑐</m:t>
                    </m:r>
                    <m:r>
                      <a:rPr lang="en-US" sz="2000" i="1" dirty="0" smtClean="0">
                        <a:solidFill>
                          <a:srgbClr val="CC0000"/>
                        </a:solidFill>
                        <a:latin typeface="Cambria Math"/>
                      </a:rPr>
                      <m:t>0</m:t>
                    </m:r>
                  </m:oMath>
                </a14:m>
                <a:r>
                  <a:rPr lang="en-US" sz="2000" dirty="0" smtClean="0"/>
                  <a:t>, and no</a:t>
                </a:r>
                <a:r>
                  <a:rPr lang="en-US" sz="2000" dirty="0" smtClean="0">
                    <a:solidFill>
                      <a:srgbClr val="CC0000"/>
                    </a:solidFill>
                  </a:rPr>
                  <a:t> </a:t>
                </a:r>
                <a:r>
                  <a:rPr lang="en-US" sz="2000" dirty="0" smtClean="0"/>
                  <a:t>non-failed process is </a:t>
                </a:r>
                <a14:m>
                  <m:oMath xmlns:m="http://schemas.openxmlformats.org/officeDocument/2006/math">
                    <m:r>
                      <a:rPr lang="en-US" sz="2000" i="1" dirty="0" smtClean="0">
                        <a:solidFill>
                          <a:srgbClr val="CCCC00"/>
                        </a:solidFill>
                        <a:latin typeface="Cambria Math"/>
                      </a:rPr>
                      <m:t>𝑢𝑛𝑐𝑒𝑟𝑡𝑎𝑖𝑛</m:t>
                    </m:r>
                    <m:r>
                      <a:rPr lang="en-US" sz="2000" i="1" dirty="0" smtClean="0">
                        <a:solidFill>
                          <a:srgbClr val="CCCC00"/>
                        </a:solidFill>
                        <a:latin typeface="Cambria Math"/>
                      </a:rPr>
                      <m:t>.</m:t>
                    </m:r>
                  </m:oMath>
                </a14:m>
                <a:endParaRPr lang="en-US" sz="2000" dirty="0" smtClean="0">
                  <a:solidFill>
                    <a:srgbClr val="CCCC00"/>
                  </a:solidFill>
                </a:endParaRPr>
              </a:p>
              <a:p>
                <a:pPr eaLnBrk="1" hangingPunct="1">
                  <a:lnSpc>
                    <a:spcPct val="80000"/>
                  </a:lnSpc>
                </a:pPr>
                <a:r>
                  <a:rPr lang="en-US" sz="2800" dirty="0" smtClean="0"/>
                  <a:t>Imply agreement, validity</a:t>
                </a:r>
              </a:p>
              <a:p>
                <a:pPr eaLnBrk="1" hangingPunct="1">
                  <a:lnSpc>
                    <a:spcPct val="80000"/>
                  </a:lnSpc>
                </a:pPr>
                <a:r>
                  <a:rPr lang="en-US" sz="2800" dirty="0" smtClean="0"/>
                  <a:t>Strong termination:  </a:t>
                </a:r>
              </a:p>
              <a:p>
                <a:pPr lvl="1" eaLnBrk="1" hangingPunct="1">
                  <a:lnSpc>
                    <a:spcPct val="80000"/>
                  </a:lnSpc>
                </a:pPr>
                <a:r>
                  <a:rPr lang="en-US" sz="2400" dirty="0" smtClean="0"/>
                  <a:t>Because eventually some coordinator will finish the job (unless everyone fails).</a:t>
                </a:r>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259" t="-2965" r="-370"/>
                </a:stretch>
              </a:blipFill>
            </p:spPr>
            <p:txBody>
              <a:bodyPr/>
              <a:lstStyle/>
              <a:p>
                <a:r>
                  <a:rPr lang="en-US">
                    <a:noFill/>
                  </a:rPr>
                  <a:t> </a:t>
                </a:r>
              </a:p>
            </p:txBody>
          </p:sp>
        </mc:Fallback>
      </mc:AlternateContent>
    </p:spTree>
    <p:extLst>
      <p:ext uri="{BB962C8B-B14F-4D97-AF65-F5344CB8AC3E}">
        <p14:creationId xmlns:p14="http://schemas.microsoft.com/office/powerpoint/2010/main" val="1444898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Complexity</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p:txBody>
              <a:bodyPr/>
              <a:lstStyle/>
              <a:p>
                <a:pPr eaLnBrk="1" hangingPunct="1"/>
                <a:r>
                  <a:rPr lang="en-US" dirty="0" smtClean="0"/>
                  <a:t>Time until everyone decides:</a:t>
                </a:r>
              </a:p>
              <a:p>
                <a:pPr lvl="1" eaLnBrk="1" hangingPunct="1"/>
                <a:r>
                  <a:rPr lang="en-US" dirty="0" smtClean="0"/>
                  <a:t>Normal case 3</a:t>
                </a:r>
              </a:p>
              <a:p>
                <a:pPr lvl="1" eaLnBrk="1" hangingPunct="1"/>
                <a:r>
                  <a:rPr lang="en-US" dirty="0" smtClean="0"/>
                  <a:t>Worst case </a:t>
                </a:r>
                <a14:m>
                  <m:oMath xmlns:m="http://schemas.openxmlformats.org/officeDocument/2006/math">
                    <m:r>
                      <a:rPr lang="en-US" i="1" dirty="0" smtClean="0">
                        <a:latin typeface="Cambria Math"/>
                      </a:rPr>
                      <m:t>3</m:t>
                    </m:r>
                    <m:r>
                      <a:rPr lang="en-US" i="1" dirty="0" smtClean="0">
                        <a:latin typeface="Cambria Math"/>
                      </a:rPr>
                      <m:t>𝑛</m:t>
                    </m:r>
                  </m:oMath>
                </a14:m>
                <a:endParaRPr lang="en-US" dirty="0" smtClean="0"/>
              </a:p>
              <a:p>
                <a:pPr eaLnBrk="1" hangingPunct="1"/>
                <a:r>
                  <a:rPr lang="en-US" dirty="0" smtClean="0"/>
                  <a:t>Messages until everyone decides:</a:t>
                </a:r>
              </a:p>
              <a:p>
                <a:pPr lvl="1" eaLnBrk="1" hangingPunct="1"/>
                <a:r>
                  <a:rPr lang="en-US" dirty="0" smtClean="0"/>
                  <a:t>Normal case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dirty="0" smtClean="0">
                        <a:latin typeface="Cambria Math"/>
                      </a:rPr>
                      <m:t>) </m:t>
                    </m:r>
                  </m:oMath>
                </a14:m>
                <a:endParaRPr lang="en-US" dirty="0" smtClean="0"/>
              </a:p>
              <a:p>
                <a:pPr lvl="2" eaLnBrk="1" hangingPunct="1"/>
                <a:r>
                  <a:rPr lang="en-US" dirty="0" smtClean="0"/>
                  <a:t>Technicality:  When can processes stop sending messages?</a:t>
                </a:r>
              </a:p>
              <a:p>
                <a:pPr lvl="1" eaLnBrk="1" hangingPunct="1"/>
                <a:r>
                  <a:rPr lang="en-US" dirty="0" smtClean="0"/>
                  <a:t>Worst case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baseline="30000" dirty="0" smtClean="0">
                        <a:latin typeface="Cambria Math"/>
                      </a:rPr>
                      <m:t>2</m:t>
                    </m:r>
                    <m:r>
                      <a:rPr lang="en-US" i="1" dirty="0" smtClean="0">
                        <a:latin typeface="Cambria Math"/>
                      </a:rPr>
                      <m:t>)</m:t>
                    </m:r>
                  </m:oMath>
                </a14:m>
                <a:endParaRPr lang="en-US" dirty="0" smtClean="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213807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smtClean="0"/>
              <a:t>Practical issues for 3-phase commit</a:t>
            </a:r>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457200" y="1371600"/>
                <a:ext cx="8229600" cy="5257800"/>
              </a:xfrm>
            </p:spPr>
            <p:txBody>
              <a:bodyPr/>
              <a:lstStyle/>
              <a:p>
                <a:pPr eaLnBrk="1" hangingPunct="1">
                  <a:lnSpc>
                    <a:spcPct val="80000"/>
                  </a:lnSpc>
                </a:pPr>
                <a:r>
                  <a:rPr lang="en-US" sz="2400" dirty="0" smtClean="0"/>
                  <a:t>Depends on strong assumptions, which may be hard to guarantee in practice:</a:t>
                </a:r>
              </a:p>
              <a:p>
                <a:pPr lvl="1" eaLnBrk="1" hangingPunct="1">
                  <a:lnSpc>
                    <a:spcPct val="80000"/>
                  </a:lnSpc>
                </a:pPr>
                <a:r>
                  <a:rPr lang="en-US" sz="2000" dirty="0" smtClean="0"/>
                  <a:t>Synchronous model:  </a:t>
                </a:r>
              </a:p>
              <a:p>
                <a:pPr lvl="2" eaLnBrk="1" hangingPunct="1">
                  <a:lnSpc>
                    <a:spcPct val="80000"/>
                  </a:lnSpc>
                </a:pPr>
                <a:r>
                  <a:rPr lang="en-US" sz="1800" dirty="0" smtClean="0"/>
                  <a:t>Could emulate with approximately-synchronized clocks, timeouts.</a:t>
                </a:r>
              </a:p>
              <a:p>
                <a:pPr lvl="1" eaLnBrk="1" hangingPunct="1">
                  <a:lnSpc>
                    <a:spcPct val="80000"/>
                  </a:lnSpc>
                </a:pPr>
                <a:r>
                  <a:rPr lang="en-US" sz="2000" dirty="0" smtClean="0"/>
                  <a:t>Reliable message delivery:  </a:t>
                </a:r>
              </a:p>
              <a:p>
                <a:pPr lvl="2" eaLnBrk="1" hangingPunct="1">
                  <a:lnSpc>
                    <a:spcPct val="80000"/>
                  </a:lnSpc>
                </a:pPr>
                <a:r>
                  <a:rPr lang="en-US" sz="1800" dirty="0" smtClean="0"/>
                  <a:t>Could emulate with </a:t>
                </a:r>
                <a:r>
                  <a:rPr lang="en-US" sz="1800" dirty="0" err="1" smtClean="0"/>
                  <a:t>acks</a:t>
                </a:r>
                <a:r>
                  <a:rPr lang="en-US" sz="1800" dirty="0" smtClean="0"/>
                  <a:t> and retransmissions.</a:t>
                </a:r>
              </a:p>
              <a:p>
                <a:pPr lvl="2" eaLnBrk="1" hangingPunct="1">
                  <a:lnSpc>
                    <a:spcPct val="80000"/>
                  </a:lnSpc>
                </a:pPr>
                <a:r>
                  <a:rPr lang="en-US" sz="1800" dirty="0" smtClean="0"/>
                  <a:t>But if retransmissions add too much delay, then we can’t emulate the synchronous model accurately.</a:t>
                </a:r>
              </a:p>
              <a:p>
                <a:pPr lvl="2" eaLnBrk="1" hangingPunct="1">
                  <a:lnSpc>
                    <a:spcPct val="80000"/>
                  </a:lnSpc>
                </a:pPr>
                <a:r>
                  <a:rPr lang="en-US" sz="1800" dirty="0" smtClean="0"/>
                  <a:t>Leads to unbounded delays, asynchronous model.</a:t>
                </a:r>
              </a:p>
              <a:p>
                <a:pPr lvl="1" eaLnBrk="1" hangingPunct="1">
                  <a:lnSpc>
                    <a:spcPct val="80000"/>
                  </a:lnSpc>
                </a:pPr>
                <a:r>
                  <a:rPr lang="en-US" sz="2000" dirty="0" smtClean="0"/>
                  <a:t>Accurate diagnosis of process failures:</a:t>
                </a:r>
              </a:p>
              <a:p>
                <a:pPr lvl="2" eaLnBrk="1" hangingPunct="1">
                  <a:lnSpc>
                    <a:spcPct val="80000"/>
                  </a:lnSpc>
                </a:pPr>
                <a:r>
                  <a:rPr lang="en-US" sz="1800" dirty="0" smtClean="0"/>
                  <a:t>Get this “for free” in the synchronous model.</a:t>
                </a:r>
              </a:p>
              <a:p>
                <a:pPr lvl="2" eaLnBrk="1" hangingPunct="1">
                  <a:lnSpc>
                    <a:spcPct val="80000"/>
                  </a:lnSpc>
                </a:pPr>
                <a:r>
                  <a:rPr lang="en-US" sz="1800" dirty="0" smtClean="0"/>
                  <a:t>E.g., 3-phase commit algorithm lets process that doesn’t hear from another process </a:t>
                </a:r>
                <a14:m>
                  <m:oMath xmlns:m="http://schemas.openxmlformats.org/officeDocument/2006/math">
                    <m:r>
                      <a:rPr lang="en-US" sz="1800" i="1" dirty="0" smtClean="0">
                        <a:latin typeface="Cambria Math"/>
                      </a:rPr>
                      <m:t>𝑖</m:t>
                    </m:r>
                  </m:oMath>
                </a14:m>
                <a:r>
                  <a:rPr lang="en-US" sz="1800" dirty="0" smtClean="0"/>
                  <a:t> at a round conclude that </a:t>
                </a:r>
                <a14:m>
                  <m:oMath xmlns:m="http://schemas.openxmlformats.org/officeDocument/2006/math">
                    <m:r>
                      <a:rPr lang="en-US" sz="1800" i="1" dirty="0" smtClean="0">
                        <a:latin typeface="Cambria Math"/>
                      </a:rPr>
                      <m:t>𝑖</m:t>
                    </m:r>
                    <m:r>
                      <a:rPr lang="en-US" sz="1800" i="1" dirty="0" smtClean="0">
                        <a:latin typeface="Cambria Math"/>
                      </a:rPr>
                      <m:t> </m:t>
                    </m:r>
                  </m:oMath>
                </a14:m>
                <a:r>
                  <a:rPr lang="en-US" sz="1800" dirty="0" smtClean="0"/>
                  <a:t>must have failed.</a:t>
                </a:r>
              </a:p>
              <a:p>
                <a:pPr lvl="2" eaLnBrk="1" hangingPunct="1">
                  <a:lnSpc>
                    <a:spcPct val="80000"/>
                  </a:lnSpc>
                </a:pPr>
                <a:r>
                  <a:rPr lang="en-US" sz="1800" dirty="0" smtClean="0"/>
                  <a:t>Very hard to guarantee in practice:  In Internet, or even a LAN, how to reliably distinguish failure of a process from lost communication?</a:t>
                </a:r>
              </a:p>
              <a:p>
                <a:pPr eaLnBrk="1" hangingPunct="1">
                  <a:lnSpc>
                    <a:spcPct val="80000"/>
                  </a:lnSpc>
                </a:pPr>
                <a:r>
                  <a:rPr lang="en-US" sz="2400" dirty="0" smtClean="0"/>
                  <a:t>Other consensus algorithms can be used for commit, including some that don’t depend on such strong timing and reliability assumptions.</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457200" y="1371600"/>
                <a:ext cx="8229600" cy="5257800"/>
              </a:xfrm>
              <a:blipFill rotWithShape="1">
                <a:blip r:embed="rId2"/>
                <a:stretch>
                  <a:fillRect l="-963" t="-2202" r="-1852" b="-116"/>
                </a:stretch>
              </a:blipFill>
            </p:spPr>
            <p:txBody>
              <a:bodyPr/>
              <a:lstStyle/>
              <a:p>
                <a:r>
                  <a:rPr lang="en-US">
                    <a:noFill/>
                  </a:rPr>
                  <a:t> </a:t>
                </a:r>
              </a:p>
            </p:txBody>
          </p:sp>
        </mc:Fallback>
      </mc:AlternateContent>
    </p:spTree>
    <p:extLst>
      <p:ext uri="{BB962C8B-B14F-4D97-AF65-F5344CB8AC3E}">
        <p14:creationId xmlns:p14="http://schemas.microsoft.com/office/powerpoint/2010/main" val="29676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dirty="0" err="1" smtClean="0"/>
              <a:t>Paxos</a:t>
            </a:r>
            <a:r>
              <a:rPr lang="en-US" dirty="0" smtClean="0"/>
              <a:t> consensus algorithm </a:t>
            </a:r>
            <a:r>
              <a:rPr lang="en-US" dirty="0" smtClean="0">
                <a:solidFill>
                  <a:schemeClr val="accent3">
                    <a:lumMod val="50000"/>
                  </a:schemeClr>
                </a:solidFill>
              </a:rPr>
              <a:t>[</a:t>
            </a:r>
            <a:r>
              <a:rPr lang="en-US" dirty="0" err="1" smtClean="0">
                <a:solidFill>
                  <a:schemeClr val="accent3">
                    <a:lumMod val="50000"/>
                  </a:schemeClr>
                </a:solidFill>
              </a:rPr>
              <a:t>Lamport</a:t>
            </a:r>
            <a:r>
              <a:rPr lang="en-US" dirty="0" smtClean="0">
                <a:solidFill>
                  <a:schemeClr val="accent3">
                    <a:lumMod val="50000"/>
                  </a:schemeClr>
                </a:solidFill>
              </a:rPr>
              <a:t>]</a:t>
            </a:r>
          </a:p>
        </p:txBody>
      </p:sp>
      <p:sp>
        <p:nvSpPr>
          <p:cNvPr id="40963" name="Rectangle 3"/>
          <p:cNvSpPr>
            <a:spLocks noGrp="1" noChangeArrowheads="1"/>
          </p:cNvSpPr>
          <p:nvPr>
            <p:ph type="body" idx="1"/>
          </p:nvPr>
        </p:nvSpPr>
        <p:spPr>
          <a:xfrm>
            <a:off x="304800" y="1219200"/>
            <a:ext cx="8610600" cy="5410200"/>
          </a:xfrm>
        </p:spPr>
        <p:txBody>
          <a:bodyPr/>
          <a:lstStyle/>
          <a:p>
            <a:pPr eaLnBrk="1" hangingPunct="1">
              <a:lnSpc>
                <a:spcPct val="80000"/>
              </a:lnSpc>
            </a:pPr>
            <a:r>
              <a:rPr lang="en-US" sz="2400" dirty="0" smtClean="0"/>
              <a:t>A more robust consensus algorithm, can be used for commit.</a:t>
            </a:r>
          </a:p>
          <a:p>
            <a:pPr eaLnBrk="1" hangingPunct="1">
              <a:lnSpc>
                <a:spcPct val="80000"/>
              </a:lnSpc>
            </a:pPr>
            <a:r>
              <a:rPr lang="en-US" sz="2400" dirty="0" smtClean="0"/>
              <a:t>Tolerates process stopping and recovery, message losses and delays,…</a:t>
            </a:r>
          </a:p>
          <a:p>
            <a:pPr eaLnBrk="1" hangingPunct="1">
              <a:lnSpc>
                <a:spcPct val="80000"/>
              </a:lnSpc>
            </a:pPr>
            <a:r>
              <a:rPr lang="en-US" sz="2400" dirty="0" smtClean="0"/>
              <a:t>Runs in partially synchronous model.</a:t>
            </a:r>
          </a:p>
          <a:p>
            <a:pPr eaLnBrk="1" hangingPunct="1">
              <a:lnSpc>
                <a:spcPct val="80000"/>
              </a:lnSpc>
            </a:pPr>
            <a:r>
              <a:rPr lang="en-US" sz="2400" dirty="0" smtClean="0"/>
              <a:t>Similar to algorithm by </a:t>
            </a:r>
            <a:r>
              <a:rPr lang="en-US" sz="2400" dirty="0" smtClean="0">
                <a:solidFill>
                  <a:srgbClr val="006600"/>
                </a:solidFill>
              </a:rPr>
              <a:t>[</a:t>
            </a:r>
            <a:r>
              <a:rPr lang="en-US" sz="2400" dirty="0" err="1" smtClean="0">
                <a:solidFill>
                  <a:srgbClr val="006600"/>
                </a:solidFill>
              </a:rPr>
              <a:t>Dwork</a:t>
            </a:r>
            <a:r>
              <a:rPr lang="en-US" sz="2400" dirty="0" smtClean="0">
                <a:solidFill>
                  <a:srgbClr val="006600"/>
                </a:solidFill>
              </a:rPr>
              <a:t>, Lynch, </a:t>
            </a:r>
            <a:r>
              <a:rPr lang="en-US" sz="2400" dirty="0" err="1" smtClean="0">
                <a:solidFill>
                  <a:srgbClr val="006600"/>
                </a:solidFill>
              </a:rPr>
              <a:t>Stockmeyer</a:t>
            </a:r>
            <a:r>
              <a:rPr lang="en-US" sz="2400" dirty="0" smtClean="0">
                <a:solidFill>
                  <a:srgbClr val="006600"/>
                </a:solidFill>
              </a:rPr>
              <a:t>].</a:t>
            </a:r>
          </a:p>
          <a:p>
            <a:pPr eaLnBrk="1" hangingPunct="1">
              <a:lnSpc>
                <a:spcPct val="80000"/>
              </a:lnSpc>
            </a:pPr>
            <a:r>
              <a:rPr lang="en-US" sz="2400" dirty="0" smtClean="0"/>
              <a:t>Algorithm idea:</a:t>
            </a:r>
          </a:p>
          <a:p>
            <a:pPr lvl="1" eaLnBrk="1" hangingPunct="1">
              <a:lnSpc>
                <a:spcPct val="80000"/>
              </a:lnSpc>
            </a:pPr>
            <a:r>
              <a:rPr lang="en-US" sz="2000" dirty="0" smtClean="0"/>
              <a:t>Processes use an unreliable leader election </a:t>
            </a:r>
            <a:r>
              <a:rPr lang="en-US" sz="2000" dirty="0" err="1" smtClean="0"/>
              <a:t>subalgorithm</a:t>
            </a:r>
            <a:r>
              <a:rPr lang="en-US" sz="2000" dirty="0" smtClean="0"/>
              <a:t> to choose a coordinator, who tries to achieve consensus.</a:t>
            </a:r>
          </a:p>
          <a:p>
            <a:pPr lvl="1" eaLnBrk="1" hangingPunct="1">
              <a:lnSpc>
                <a:spcPct val="80000"/>
              </a:lnSpc>
            </a:pPr>
            <a:r>
              <a:rPr lang="en-US" sz="2000" dirty="0" smtClean="0"/>
              <a:t>Coordinator decides based on active support from a majority of the processes.</a:t>
            </a:r>
          </a:p>
          <a:p>
            <a:pPr lvl="1" eaLnBrk="1" hangingPunct="1">
              <a:lnSpc>
                <a:spcPct val="80000"/>
              </a:lnSpc>
            </a:pPr>
            <a:r>
              <a:rPr lang="en-US" sz="2000" dirty="0" smtClean="0"/>
              <a:t>Does not assume anything based on </a:t>
            </a:r>
            <a:r>
              <a:rPr lang="en-US" sz="2000" dirty="0" smtClean="0">
                <a:solidFill>
                  <a:schemeClr val="accent2">
                    <a:lumMod val="75000"/>
                  </a:schemeClr>
                </a:solidFill>
              </a:rPr>
              <a:t>not </a:t>
            </a:r>
            <a:r>
              <a:rPr lang="en-US" sz="2000" dirty="0" smtClean="0"/>
              <a:t>receiving a message.</a:t>
            </a:r>
          </a:p>
          <a:p>
            <a:pPr lvl="1" eaLnBrk="1" hangingPunct="1">
              <a:lnSpc>
                <a:spcPct val="80000"/>
              </a:lnSpc>
            </a:pPr>
            <a:r>
              <a:rPr lang="en-US" sz="2000" dirty="0" smtClean="0"/>
              <a:t>Subtleties arise when multiple coordinators are active---must ensure consistency.</a:t>
            </a:r>
          </a:p>
          <a:p>
            <a:pPr eaLnBrk="1" hangingPunct="1">
              <a:lnSpc>
                <a:spcPct val="80000"/>
              </a:lnSpc>
            </a:pPr>
            <a:r>
              <a:rPr lang="en-US" sz="2400" dirty="0" smtClean="0"/>
              <a:t>Practical difficulties with fault-tolerance in the synchronous model </a:t>
            </a:r>
            <a:r>
              <a:rPr lang="en-US" sz="2400" dirty="0" smtClean="0"/>
              <a:t>motivate studying </a:t>
            </a:r>
            <a:r>
              <a:rPr lang="en-US" sz="2400" dirty="0" smtClean="0"/>
              <a:t>the asynchronous model </a:t>
            </a:r>
            <a:r>
              <a:rPr lang="en-US" sz="2400" dirty="0" smtClean="0"/>
              <a:t>(</a:t>
            </a:r>
            <a:r>
              <a:rPr lang="en-US" sz="2400" dirty="0" smtClean="0"/>
              <a:t>later today </a:t>
            </a:r>
            <a:r>
              <a:rPr lang="en-US" sz="2400" dirty="0" smtClean="0"/>
              <a:t>).</a:t>
            </a:r>
            <a:endParaRPr lang="en-US" sz="2400" dirty="0" smtClean="0"/>
          </a:p>
        </p:txBody>
      </p:sp>
    </p:spTree>
    <p:extLst>
      <p:ext uri="{BB962C8B-B14F-4D97-AF65-F5344CB8AC3E}">
        <p14:creationId xmlns:p14="http://schemas.microsoft.com/office/powerpoint/2010/main" val="16564113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Lower Bound for Commit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8229600" cy="5105399"/>
              </a:xfrm>
            </p:spPr>
            <p:txBody>
              <a:bodyPr>
                <a:normAutofit fontScale="85000" lnSpcReduction="20000"/>
              </a:bodyPr>
              <a:lstStyle/>
              <a:p>
                <a:r>
                  <a:rPr lang="en-US" sz="3100" dirty="0" smtClean="0"/>
                  <a:t>How many messages are needed to solve the commit problem?</a:t>
                </a:r>
              </a:p>
              <a:p>
                <a:r>
                  <a:rPr lang="en-US" sz="3100" dirty="0" smtClean="0">
                    <a:solidFill>
                      <a:srgbClr val="990033"/>
                    </a:solidFill>
                  </a:rPr>
                  <a:t>Theorem </a:t>
                </a:r>
                <a:r>
                  <a:rPr lang="en-US" sz="3100" dirty="0" smtClean="0">
                    <a:solidFill>
                      <a:srgbClr val="008000"/>
                    </a:solidFill>
                  </a:rPr>
                  <a:t>[</a:t>
                </a:r>
                <a:r>
                  <a:rPr lang="en-US" sz="3100" dirty="0" err="1" smtClean="0">
                    <a:solidFill>
                      <a:srgbClr val="008000"/>
                    </a:solidFill>
                  </a:rPr>
                  <a:t>Dwork</a:t>
                </a:r>
                <a:r>
                  <a:rPr lang="en-US" sz="3100" dirty="0" smtClean="0">
                    <a:solidFill>
                      <a:srgbClr val="008000"/>
                    </a:solidFill>
                  </a:rPr>
                  <a:t>, Skeen]:  </a:t>
                </a:r>
                <a:r>
                  <a:rPr lang="en-US" sz="3100" dirty="0" smtClean="0"/>
                  <a:t>Any algorithm that solves the commit problem, even with weak termination, uses at least </a:t>
                </a:r>
                <a14:m>
                  <m:oMath xmlns:m="http://schemas.openxmlformats.org/officeDocument/2006/math">
                    <m:r>
                      <a:rPr lang="en-US" sz="3100" i="1" dirty="0" smtClean="0">
                        <a:latin typeface="Cambria Math"/>
                      </a:rPr>
                      <m:t>2</m:t>
                    </m:r>
                    <m:r>
                      <a:rPr lang="en-US" sz="3100" i="1" dirty="0" smtClean="0">
                        <a:latin typeface="Cambria Math"/>
                      </a:rPr>
                      <m:t>𝑛</m:t>
                    </m:r>
                    <m:r>
                      <a:rPr lang="en-US" sz="3100" i="1" dirty="0" smtClean="0">
                        <a:latin typeface="Cambria Math"/>
                      </a:rPr>
                      <m:t>−2 </m:t>
                    </m:r>
                  </m:oMath>
                </a14:m>
                <a:r>
                  <a:rPr lang="en-US" sz="3100" dirty="0" smtClean="0"/>
                  <a:t>messages in the failure-free execution </a:t>
                </a:r>
                <a14:m>
                  <m:oMath xmlns:m="http://schemas.openxmlformats.org/officeDocument/2006/math">
                    <m:r>
                      <a:rPr lang="en-US" sz="3100" b="0" i="1" dirty="0" smtClean="0">
                        <a:latin typeface="Cambria Math"/>
                      </a:rPr>
                      <m:t>𝛼</m:t>
                    </m:r>
                    <m:r>
                      <a:rPr lang="en-US" sz="3100" b="0" i="1" smtClean="0">
                        <a:latin typeface="Cambria Math"/>
                      </a:rPr>
                      <m:t> </m:t>
                    </m:r>
                  </m:oMath>
                </a14:m>
                <a:r>
                  <a:rPr lang="en-US" sz="3100" dirty="0" smtClean="0"/>
                  <a:t>in which all inputs are </a:t>
                </a:r>
                <a14:m>
                  <m:oMath xmlns:m="http://schemas.openxmlformats.org/officeDocument/2006/math">
                    <m:r>
                      <a:rPr lang="en-US" sz="3100" i="1" dirty="0" smtClean="0">
                        <a:latin typeface="Cambria Math"/>
                      </a:rPr>
                      <m:t>1</m:t>
                    </m:r>
                  </m:oMath>
                </a14:m>
                <a:r>
                  <a:rPr lang="en-US" sz="3100" dirty="0" smtClean="0"/>
                  <a:t>.</a:t>
                </a:r>
              </a:p>
              <a:p>
                <a:r>
                  <a:rPr lang="en-US" sz="3100" dirty="0" smtClean="0">
                    <a:solidFill>
                      <a:srgbClr val="990033"/>
                    </a:solidFill>
                  </a:rPr>
                  <a:t>Note:  </a:t>
                </a:r>
                <a:r>
                  <a:rPr lang="en-US" sz="3100" dirty="0" smtClean="0"/>
                  <a:t>That’s what </a:t>
                </a:r>
                <a14:m>
                  <m:oMath xmlns:m="http://schemas.openxmlformats.org/officeDocument/2006/math">
                    <m:r>
                      <a:rPr lang="en-US" sz="3100" i="1" dirty="0" smtClean="0">
                        <a:latin typeface="Cambria Math"/>
                      </a:rPr>
                      <m:t>2</m:t>
                    </m:r>
                  </m:oMath>
                </a14:m>
                <a:r>
                  <a:rPr lang="en-US" sz="3100" dirty="0" smtClean="0"/>
                  <a:t>-phase commit uses, so </a:t>
                </a:r>
                <a14:m>
                  <m:oMath xmlns:m="http://schemas.openxmlformats.org/officeDocument/2006/math">
                    <m:r>
                      <a:rPr lang="en-US" sz="3100" i="1" dirty="0" smtClean="0">
                        <a:latin typeface="Cambria Math"/>
                      </a:rPr>
                      <m:t>2</m:t>
                    </m:r>
                  </m:oMath>
                </a14:m>
                <a:r>
                  <a:rPr lang="en-US" sz="3100" dirty="0" smtClean="0"/>
                  <a:t>-phase commit is “optimal</a:t>
                </a:r>
                <a:r>
                  <a:rPr lang="en-US" sz="3100" dirty="0" smtClean="0"/>
                  <a:t>”:</a:t>
                </a:r>
              </a:p>
              <a:p>
                <a:endParaRPr lang="en-US" sz="3100" dirty="0"/>
              </a:p>
              <a:p>
                <a:endParaRPr lang="en-US" sz="3100" dirty="0" smtClean="0"/>
              </a:p>
              <a:p>
                <a:endParaRPr lang="en-US" sz="3100" dirty="0"/>
              </a:p>
              <a:p>
                <a:endParaRPr lang="en-US" sz="3100" dirty="0" smtClean="0"/>
              </a:p>
              <a:p>
                <a:r>
                  <a:rPr lang="en-US" sz="3100" dirty="0" smtClean="0"/>
                  <a:t>Proof considers the communication pattern for </a:t>
                </a:r>
                <a14:m>
                  <m:oMath xmlns:m="http://schemas.openxmlformats.org/officeDocument/2006/math">
                    <m:r>
                      <a:rPr lang="en-US" sz="3100" b="0" i="1" smtClean="0">
                        <a:latin typeface="Cambria Math"/>
                      </a:rPr>
                      <m:t>𝛼</m:t>
                    </m:r>
                  </m:oMath>
                </a14:m>
                <a:r>
                  <a:rPr lang="en-US" sz="3100" dirty="0" smtClean="0"/>
                  <a:t>:</a:t>
                </a:r>
              </a:p>
              <a:p>
                <a:endParaRPr lang="en-US" dirty="0"/>
              </a:p>
              <a:p>
                <a:endParaRPr lang="en-US" dirty="0" smtClean="0"/>
              </a:p>
              <a:p>
                <a:endParaRPr lang="en-US" dirty="0" smtClean="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105399"/>
              </a:xfrm>
              <a:blipFill rotWithShape="1">
                <a:blip r:embed="rId3"/>
                <a:stretch>
                  <a:fillRect l="-1111" t="-2389"/>
                </a:stretch>
              </a:blipFill>
            </p:spPr>
            <p:txBody>
              <a:bodyPr/>
              <a:lstStyle/>
              <a:p>
                <a:r>
                  <a:rPr lang="en-US">
                    <a:noFill/>
                  </a:rPr>
                  <a:t> </a:t>
                </a:r>
              </a:p>
            </p:txBody>
          </p:sp>
        </mc:Fallback>
      </mc:AlternateContent>
      <p:grpSp>
        <p:nvGrpSpPr>
          <p:cNvPr id="23" name="Group 22"/>
          <p:cNvGrpSpPr/>
          <p:nvPr/>
        </p:nvGrpSpPr>
        <p:grpSpPr>
          <a:xfrm>
            <a:off x="5105400" y="3899860"/>
            <a:ext cx="3242855" cy="2024073"/>
            <a:chOff x="1786345" y="4732545"/>
            <a:chExt cx="3242855" cy="2024073"/>
          </a:xfrm>
        </p:grpSpPr>
        <p:grpSp>
          <p:nvGrpSpPr>
            <p:cNvPr id="4" name="Group 48"/>
            <p:cNvGrpSpPr>
              <a:grpSpLocks/>
            </p:cNvGrpSpPr>
            <p:nvPr/>
          </p:nvGrpSpPr>
          <p:grpSpPr bwMode="auto">
            <a:xfrm>
              <a:off x="2743200" y="4953000"/>
              <a:ext cx="2286000" cy="1371600"/>
              <a:chOff x="3600" y="2592"/>
              <a:chExt cx="1440" cy="864"/>
            </a:xfrm>
          </p:grpSpPr>
          <p:sp>
            <p:nvSpPr>
              <p:cNvPr id="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3"/>
              <p:cNvSpPr>
                <a:spLocks noChangeShapeType="1"/>
              </p:cNvSpPr>
              <p:nvPr/>
            </p:nvSpPr>
            <p:spPr bwMode="auto">
              <a:xfrm flipV="1">
                <a:off x="360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24"/>
              <p:cNvSpPr>
                <a:spLocks noChangeShapeType="1"/>
              </p:cNvSpPr>
              <p:nvPr/>
            </p:nvSpPr>
            <p:spPr bwMode="auto">
              <a:xfrm flipV="1">
                <a:off x="360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43"/>
              <p:cNvSpPr>
                <a:spLocks noChangeShapeType="1"/>
              </p:cNvSpPr>
              <p:nvPr/>
            </p:nvSpPr>
            <p:spPr bwMode="auto">
              <a:xfrm>
                <a:off x="432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44"/>
              <p:cNvSpPr>
                <a:spLocks noChangeShapeType="1"/>
              </p:cNvSpPr>
              <p:nvPr/>
            </p:nvSpPr>
            <p:spPr bwMode="auto">
              <a:xfrm>
                <a:off x="432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14"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14"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15"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16"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17"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9" name="Straight Connector 18"/>
            <p:cNvCxnSpPr>
              <a:stCxn id="5" idx="0"/>
            </p:cNvCxnSpPr>
            <p:nvPr/>
          </p:nvCxnSpPr>
          <p:spPr>
            <a:xfrm>
              <a:off x="2743200" y="49530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200" y="5406571"/>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58674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43200" y="6306457"/>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43162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93921" y="0"/>
            <a:ext cx="8228160" cy="1142040"/>
          </a:xfrm>
        </p:spPr>
        <p:txBody>
          <a:bodyPr/>
          <a:lstStyle/>
          <a:p>
            <a:r>
              <a:rPr lang="en-US"/>
              <a:t>Today’s plan</a:t>
            </a:r>
          </a:p>
        </p:txBody>
      </p:sp>
      <p:sp>
        <p:nvSpPr>
          <p:cNvPr id="103427" name="Rectangle 3"/>
          <p:cNvSpPr>
            <a:spLocks noGrp="1" noChangeArrowheads="1"/>
          </p:cNvSpPr>
          <p:nvPr>
            <p:ph type="body" idx="1"/>
          </p:nvPr>
        </p:nvSpPr>
        <p:spPr>
          <a:xfrm>
            <a:off x="383040" y="1216928"/>
            <a:ext cx="8532000" cy="5184544"/>
          </a:xfrm>
        </p:spPr>
        <p:txBody>
          <a:bodyPr/>
          <a:lstStyle/>
          <a:p>
            <a:pPr>
              <a:lnSpc>
                <a:spcPct val="80000"/>
              </a:lnSpc>
              <a:buSzPct val="45000"/>
              <a:buFont typeface="Wingdings" pitchFamily="2" charset="2"/>
              <a:buChar char=""/>
            </a:pPr>
            <a:r>
              <a:rPr lang="en-US" sz="2800" dirty="0" smtClean="0"/>
              <a:t>Distributed commit</a:t>
            </a:r>
          </a:p>
          <a:p>
            <a:pPr>
              <a:lnSpc>
                <a:spcPct val="80000"/>
              </a:lnSpc>
              <a:buSzPct val="45000"/>
              <a:buFont typeface="Wingdings" pitchFamily="2" charset="2"/>
              <a:buChar char=""/>
            </a:pPr>
            <a:r>
              <a:rPr lang="en-US" sz="2800" dirty="0" smtClean="0"/>
              <a:t>Formal modeling of asynchronous systems:</a:t>
            </a:r>
            <a:endParaRPr lang="en-US" sz="2800" dirty="0"/>
          </a:p>
          <a:p>
            <a:pPr lvl="1">
              <a:lnSpc>
                <a:spcPct val="80000"/>
              </a:lnSpc>
              <a:buSzPct val="75000"/>
              <a:buFont typeface="Symbol" pitchFamily="18" charset="2"/>
              <a:buChar char=""/>
            </a:pPr>
            <a:r>
              <a:rPr lang="en-US" sz="2400" dirty="0"/>
              <a:t>I/O automata</a:t>
            </a:r>
          </a:p>
          <a:p>
            <a:pPr lvl="1">
              <a:lnSpc>
                <a:spcPct val="80000"/>
              </a:lnSpc>
              <a:buSzPct val="75000"/>
              <a:buFont typeface="Symbol" pitchFamily="18" charset="2"/>
              <a:buChar char=""/>
            </a:pPr>
            <a:r>
              <a:rPr lang="en-US" sz="2400" dirty="0"/>
              <a:t>Executions and traces</a:t>
            </a:r>
          </a:p>
          <a:p>
            <a:pPr lvl="1">
              <a:lnSpc>
                <a:spcPct val="80000"/>
              </a:lnSpc>
              <a:buSzPct val="75000"/>
              <a:buFont typeface="Symbol" pitchFamily="18" charset="2"/>
              <a:buChar char=""/>
            </a:pPr>
            <a:r>
              <a:rPr lang="en-US" sz="2400" dirty="0"/>
              <a:t>Operations:  composition, hiding</a:t>
            </a:r>
          </a:p>
          <a:p>
            <a:pPr lvl="1">
              <a:lnSpc>
                <a:spcPct val="80000"/>
              </a:lnSpc>
              <a:buSzPct val="75000"/>
              <a:buFont typeface="Symbol" pitchFamily="18" charset="2"/>
              <a:buChar char=""/>
            </a:pPr>
            <a:r>
              <a:rPr lang="en-US" sz="2400" dirty="0"/>
              <a:t>Properties and proof methods:</a:t>
            </a:r>
          </a:p>
          <a:p>
            <a:pPr lvl="2">
              <a:lnSpc>
                <a:spcPct val="80000"/>
              </a:lnSpc>
              <a:buSzPct val="75000"/>
              <a:buFont typeface="Symbol" pitchFamily="18" charset="2"/>
              <a:buChar char=""/>
            </a:pPr>
            <a:r>
              <a:rPr lang="en-US" sz="2200" dirty="0"/>
              <a:t>Invariants</a:t>
            </a:r>
          </a:p>
          <a:p>
            <a:pPr lvl="2">
              <a:lnSpc>
                <a:spcPct val="80000"/>
              </a:lnSpc>
              <a:buSzPct val="75000"/>
              <a:buFont typeface="Symbol" pitchFamily="18" charset="2"/>
              <a:buChar char=""/>
            </a:pPr>
            <a:r>
              <a:rPr lang="en-US" sz="2200" dirty="0"/>
              <a:t>Simulation relations</a:t>
            </a:r>
          </a:p>
          <a:p>
            <a:pPr>
              <a:lnSpc>
                <a:spcPct val="80000"/>
              </a:lnSpc>
              <a:buSzPct val="45000"/>
              <a:buFont typeface="Wingdings" pitchFamily="2" charset="2"/>
              <a:buChar char=""/>
            </a:pPr>
            <a:r>
              <a:rPr lang="en-US" sz="2800" dirty="0"/>
              <a:t>Reading: </a:t>
            </a:r>
            <a:r>
              <a:rPr lang="en-US" sz="2800" dirty="0" smtClean="0"/>
              <a:t> Section 7.3, Chapter </a:t>
            </a:r>
            <a:r>
              <a:rPr lang="en-US" sz="2800" dirty="0"/>
              <a:t>8</a:t>
            </a:r>
          </a:p>
          <a:p>
            <a:pPr>
              <a:lnSpc>
                <a:spcPct val="80000"/>
              </a:lnSpc>
            </a:pPr>
            <a:r>
              <a:rPr lang="en-US" sz="2800" dirty="0"/>
              <a:t>Next:  </a:t>
            </a:r>
          </a:p>
          <a:p>
            <a:pPr lvl="1">
              <a:lnSpc>
                <a:spcPct val="80000"/>
              </a:lnSpc>
            </a:pPr>
            <a:r>
              <a:rPr lang="en-US" sz="2400" dirty="0"/>
              <a:t>Asynchronous network algorithms:  </a:t>
            </a:r>
            <a:r>
              <a:rPr lang="en-US" sz="2400" dirty="0" smtClean="0"/>
              <a:t> Leader </a:t>
            </a:r>
            <a:r>
              <a:rPr lang="en-US" sz="2400" dirty="0"/>
              <a:t>election, breadth-first search, shortest paths, spanning trees.</a:t>
            </a:r>
          </a:p>
          <a:p>
            <a:pPr lvl="1">
              <a:lnSpc>
                <a:spcPct val="80000"/>
              </a:lnSpc>
            </a:pPr>
            <a:r>
              <a:rPr lang="en-US" sz="2400" dirty="0"/>
              <a:t>Reading:  Chapters 14 and 15</a:t>
            </a:r>
          </a:p>
        </p:txBody>
      </p:sp>
    </p:spTree>
    <p:extLst>
      <p:ext uri="{BB962C8B-B14F-4D97-AF65-F5344CB8AC3E}">
        <p14:creationId xmlns:p14="http://schemas.microsoft.com/office/powerpoint/2010/main" val="484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flow in a communication pattern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3618916"/>
                <a:ext cx="8229600" cy="2934284"/>
              </a:xfrm>
            </p:spPr>
            <p:txBody>
              <a:bodyPr>
                <a:normAutofit fontScale="92500" lnSpcReduction="10000"/>
              </a:bodyPr>
              <a:lstStyle/>
              <a:p>
                <a14:m>
                  <m:oMath xmlns:m="http://schemas.openxmlformats.org/officeDocument/2006/math">
                    <m:r>
                      <a:rPr lang="en-US" sz="2400" i="1" dirty="0" smtClean="0">
                        <a:latin typeface="Cambria Math"/>
                      </a:rPr>
                      <m:t>𝑖</m:t>
                    </m:r>
                  </m:oMath>
                </a14:m>
                <a:r>
                  <a:rPr lang="en-US" sz="2400" dirty="0" smtClean="0"/>
                  <a:t> </a:t>
                </a:r>
                <a:r>
                  <a:rPr lang="en-US" sz="2400" dirty="0" smtClean="0">
                    <a:solidFill>
                      <a:srgbClr val="990033"/>
                    </a:solidFill>
                  </a:rPr>
                  <a:t>affects</a:t>
                </a:r>
                <a:r>
                  <a:rPr lang="en-US" sz="2400" dirty="0" smtClean="0"/>
                  <a:t> </a:t>
                </a:r>
                <a14:m>
                  <m:oMath xmlns:m="http://schemas.openxmlformats.org/officeDocument/2006/math">
                    <m:r>
                      <a:rPr lang="en-US" sz="2400" i="1" dirty="0" smtClean="0">
                        <a:latin typeface="Cambria Math"/>
                      </a:rPr>
                      <m:t>𝑗</m:t>
                    </m:r>
                  </m:oMath>
                </a14:m>
                <a:r>
                  <a:rPr lang="en-US" sz="2400" dirty="0" smtClean="0"/>
                  <a:t> in a pattern if there is a path in the pattern from </a:t>
                </a:r>
                <a14:m>
                  <m:oMath xmlns:m="http://schemas.openxmlformats.org/officeDocument/2006/math">
                    <m:r>
                      <a:rPr lang="en-US" sz="2400" i="1" dirty="0" smtClean="0">
                        <a:latin typeface="Cambria Math"/>
                      </a:rPr>
                      <m:t>𝑖</m:t>
                    </m:r>
                  </m:oMath>
                </a14:m>
                <a:r>
                  <a:rPr lang="en-US" sz="2400" dirty="0" smtClean="0"/>
                  <a:t> at time </a:t>
                </a:r>
                <a14:m>
                  <m:oMath xmlns:m="http://schemas.openxmlformats.org/officeDocument/2006/math">
                    <m:r>
                      <a:rPr lang="en-US" sz="2400" i="1" dirty="0" smtClean="0">
                        <a:latin typeface="Cambria Math"/>
                      </a:rPr>
                      <m:t>0</m:t>
                    </m:r>
                  </m:oMath>
                </a14:m>
                <a:r>
                  <a:rPr lang="en-US" sz="2400" dirty="0" smtClean="0"/>
                  <a:t> to </a:t>
                </a:r>
                <a14:m>
                  <m:oMath xmlns:m="http://schemas.openxmlformats.org/officeDocument/2006/math">
                    <m:r>
                      <a:rPr lang="en-US" sz="2400" i="1" dirty="0" smtClean="0">
                        <a:latin typeface="Cambria Math"/>
                      </a:rPr>
                      <m:t>𝑗</m:t>
                    </m:r>
                  </m:oMath>
                </a14:m>
                <a:r>
                  <a:rPr lang="en-US" sz="2400" dirty="0" smtClean="0"/>
                  <a:t> at some </a:t>
                </a:r>
                <a:r>
                  <a:rPr lang="en-US" sz="2400" dirty="0" smtClean="0"/>
                  <a:t>later time</a:t>
                </a:r>
                <a:r>
                  <a:rPr lang="en-US" sz="2400" dirty="0" smtClean="0"/>
                  <a:t>.</a:t>
                </a:r>
              </a:p>
              <a:p>
                <a:r>
                  <a:rPr lang="en-US" sz="2400" dirty="0" smtClean="0"/>
                  <a:t>In Pattern 1, all processes affect all processes.</a:t>
                </a:r>
              </a:p>
              <a:p>
                <a:r>
                  <a:rPr lang="en-US" sz="2400" dirty="0" smtClean="0"/>
                  <a:t>In Pattern 2, </a:t>
                </a:r>
                <a14:m>
                  <m:oMath xmlns:m="http://schemas.openxmlformats.org/officeDocument/2006/math">
                    <m:r>
                      <a:rPr lang="en-US" sz="2400" i="1" dirty="0" smtClean="0">
                        <a:latin typeface="Cambria Math"/>
                      </a:rPr>
                      <m:t>4</m:t>
                    </m:r>
                  </m:oMath>
                </a14:m>
                <a:r>
                  <a:rPr lang="en-US" sz="2400" dirty="0" smtClean="0"/>
                  <a:t> does not affect </a:t>
                </a:r>
                <a14:m>
                  <m:oMath xmlns:m="http://schemas.openxmlformats.org/officeDocument/2006/math">
                    <m:r>
                      <a:rPr lang="en-US" sz="2400" i="1" dirty="0" smtClean="0">
                        <a:latin typeface="Cambria Math"/>
                      </a:rPr>
                      <m:t>1</m:t>
                    </m:r>
                  </m:oMath>
                </a14:m>
                <a:r>
                  <a:rPr lang="en-US" sz="2400" dirty="0" smtClean="0"/>
                  <a:t>.</a:t>
                </a:r>
              </a:p>
              <a:p>
                <a:r>
                  <a:rPr lang="en-US" sz="2400" dirty="0" smtClean="0">
                    <a:solidFill>
                      <a:srgbClr val="990033"/>
                    </a:solidFill>
                  </a:rPr>
                  <a:t>Lemma:</a:t>
                </a:r>
                <a:r>
                  <a:rPr lang="en-US" sz="2400" dirty="0" smtClean="0"/>
                  <a:t>  In the failure-free, all-1-input run </a:t>
                </a:r>
                <a14:m>
                  <m:oMath xmlns:m="http://schemas.openxmlformats.org/officeDocument/2006/math">
                    <m:r>
                      <a:rPr lang="en-US" sz="2400" b="0" i="1" smtClean="0">
                        <a:latin typeface="Cambria Math"/>
                      </a:rPr>
                      <m:t>𝛼</m:t>
                    </m:r>
                    <m:r>
                      <a:rPr lang="en-US" sz="2400" b="0" i="1" smtClean="0">
                        <a:latin typeface="Cambria Math"/>
                      </a:rPr>
                      <m:t>, </m:t>
                    </m:r>
                  </m:oMath>
                </a14:m>
                <a:r>
                  <a:rPr lang="en-US" sz="2400" dirty="0" smtClean="0"/>
                  <a:t>every </a:t>
                </a:r>
                <a14:m>
                  <m:oMath xmlns:m="http://schemas.openxmlformats.org/officeDocument/2006/math">
                    <m:r>
                      <a:rPr lang="en-US" sz="2400" b="0" i="1" smtClean="0">
                        <a:latin typeface="Cambria Math"/>
                      </a:rPr>
                      <m:t>𝑖</m:t>
                    </m:r>
                    <m:r>
                      <a:rPr lang="en-US" sz="2400" b="0" i="0" smtClean="0">
                        <a:latin typeface="Cambria Math"/>
                      </a:rPr>
                      <m:t> </m:t>
                    </m:r>
                  </m:oMath>
                </a14:m>
                <a:r>
                  <a:rPr lang="en-US" sz="2400" dirty="0" smtClean="0"/>
                  <a:t>affects every </a:t>
                </a:r>
                <a14:m>
                  <m:oMath xmlns:m="http://schemas.openxmlformats.org/officeDocument/2006/math">
                    <m:r>
                      <a:rPr lang="en-US" sz="2400" i="1" dirty="0" smtClean="0">
                        <a:latin typeface="Cambria Math"/>
                      </a:rPr>
                      <m:t>𝑗</m:t>
                    </m:r>
                  </m:oMath>
                </a14:m>
                <a:r>
                  <a:rPr lang="en-US" sz="2400" dirty="0" smtClean="0"/>
                  <a:t> in the communication pattern of </a:t>
                </a:r>
                <a14:m>
                  <m:oMath xmlns:m="http://schemas.openxmlformats.org/officeDocument/2006/math">
                    <m:r>
                      <a:rPr lang="en-US" sz="2400" b="0" i="1" smtClean="0">
                        <a:latin typeface="Cambria Math"/>
                      </a:rPr>
                      <m:t>𝛼</m:t>
                    </m:r>
                    <m:r>
                      <a:rPr lang="en-US" sz="2400" b="0" i="1" smtClean="0">
                        <a:latin typeface="Cambria Math"/>
                      </a:rPr>
                      <m:t>.</m:t>
                    </m:r>
                  </m:oMath>
                </a14:m>
                <a:endParaRPr lang="en-US" sz="2400" dirty="0" smtClean="0"/>
              </a:p>
              <a:p>
                <a:r>
                  <a:rPr lang="en-US" sz="2400" dirty="0" smtClean="0">
                    <a:solidFill>
                      <a:srgbClr val="990033"/>
                    </a:solidFill>
                  </a:rPr>
                  <a:t>Corollary:</a:t>
                </a:r>
                <a:r>
                  <a:rPr lang="en-US" sz="2400" dirty="0" smtClean="0"/>
                  <a:t>  The communication pattern of </a:t>
                </a:r>
                <a14:m>
                  <m:oMath xmlns:m="http://schemas.openxmlformats.org/officeDocument/2006/math">
                    <m:r>
                      <a:rPr lang="en-US" sz="2400" b="0" i="1" smtClean="0">
                        <a:latin typeface="Cambria Math"/>
                      </a:rPr>
                      <m:t>𝛼</m:t>
                    </m:r>
                    <m:r>
                      <a:rPr lang="en-US" sz="2400" b="0" i="1" smtClean="0">
                        <a:latin typeface="Cambria Math"/>
                      </a:rPr>
                      <m:t> </m:t>
                    </m:r>
                  </m:oMath>
                </a14:m>
                <a:r>
                  <a:rPr lang="en-US" sz="2400" dirty="0" smtClean="0"/>
                  <a:t>has at least </a:t>
                </a:r>
                <a14:m>
                  <m:oMath xmlns:m="http://schemas.openxmlformats.org/officeDocument/2006/math">
                    <m:r>
                      <a:rPr lang="en-US" sz="2400" i="1" dirty="0" smtClean="0">
                        <a:latin typeface="Cambria Math"/>
                      </a:rPr>
                      <m:t>2</m:t>
                    </m:r>
                    <m:r>
                      <a:rPr lang="en-US" sz="2400" i="1" dirty="0" smtClean="0">
                        <a:latin typeface="Cambria Math"/>
                      </a:rPr>
                      <m:t>𝑛</m:t>
                    </m:r>
                    <m:r>
                      <a:rPr lang="en-US" sz="2400" i="1" dirty="0" smtClean="0">
                        <a:latin typeface="Cambria Math"/>
                      </a:rPr>
                      <m:t>−2</m:t>
                    </m:r>
                  </m:oMath>
                </a14:m>
                <a:r>
                  <a:rPr lang="en-US" sz="2400" dirty="0" smtClean="0"/>
                  <a:t> edges.</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3618916"/>
                <a:ext cx="8229600" cy="2934284"/>
              </a:xfrm>
              <a:blipFill rotWithShape="1">
                <a:blip r:embed="rId3"/>
                <a:stretch>
                  <a:fillRect l="-815" t="-2287" r="-741"/>
                </a:stretch>
              </a:blipFill>
            </p:spPr>
            <p:txBody>
              <a:bodyPr/>
              <a:lstStyle/>
              <a:p>
                <a:r>
                  <a:rPr lang="en-US">
                    <a:noFill/>
                  </a:rPr>
                  <a:t> </a:t>
                </a:r>
              </a:p>
            </p:txBody>
          </p:sp>
        </mc:Fallback>
      </mc:AlternateContent>
      <p:grpSp>
        <p:nvGrpSpPr>
          <p:cNvPr id="4" name="Group 3"/>
          <p:cNvGrpSpPr/>
          <p:nvPr/>
        </p:nvGrpSpPr>
        <p:grpSpPr>
          <a:xfrm>
            <a:off x="304800" y="1511493"/>
            <a:ext cx="3242855" cy="2024073"/>
            <a:chOff x="1786345" y="4732545"/>
            <a:chExt cx="3242855"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a:off x="432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a:off x="432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6306457"/>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517027" y="1594842"/>
            <a:ext cx="4356463" cy="2024073"/>
            <a:chOff x="1786345" y="4732545"/>
            <a:chExt cx="4356463" cy="2024073"/>
          </a:xfrm>
        </p:grpSpPr>
        <p:grpSp>
          <p:nvGrpSpPr>
            <p:cNvPr id="24" name="Group 48"/>
            <p:cNvGrpSpPr>
              <a:grpSpLocks/>
            </p:cNvGrpSpPr>
            <p:nvPr/>
          </p:nvGrpSpPr>
          <p:grpSpPr bwMode="auto">
            <a:xfrm>
              <a:off x="2743200" y="4953000"/>
              <a:ext cx="2286000" cy="1371600"/>
              <a:chOff x="3600" y="2592"/>
              <a:chExt cx="1440" cy="864"/>
            </a:xfrm>
          </p:grpSpPr>
          <p:sp>
            <p:nvSpPr>
              <p:cNvPr id="33"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25"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25"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26"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27"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28"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9" name="Straight Connector 28"/>
            <p:cNvCxnSpPr>
              <a:stCxn id="33"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Line 38"/>
          <p:cNvSpPr>
            <a:spLocks noChangeShapeType="1"/>
          </p:cNvSpPr>
          <p:nvPr/>
        </p:nvSpPr>
        <p:spPr bwMode="auto">
          <a:xfrm>
            <a:off x="8839200" y="1790115"/>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 name="Group 51"/>
          <p:cNvGrpSpPr/>
          <p:nvPr/>
        </p:nvGrpSpPr>
        <p:grpSpPr>
          <a:xfrm>
            <a:off x="5460429" y="1797253"/>
            <a:ext cx="3393468" cy="1364462"/>
            <a:chOff x="5460429" y="1797253"/>
            <a:chExt cx="3393468" cy="1364462"/>
          </a:xfrm>
        </p:grpSpPr>
        <p:sp>
          <p:nvSpPr>
            <p:cNvPr id="42"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2299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Proof of the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19199"/>
                <a:ext cx="8305801" cy="3478795"/>
              </a:xfrm>
            </p:spPr>
            <p:txBody>
              <a:bodyPr>
                <a:normAutofit fontScale="77500" lnSpcReduction="20000"/>
              </a:bodyPr>
              <a:lstStyle/>
              <a:p>
                <a:r>
                  <a:rPr lang="en-US" sz="3100" dirty="0" smtClean="0">
                    <a:solidFill>
                      <a:srgbClr val="990033"/>
                    </a:solidFill>
                  </a:rPr>
                  <a:t>Lemma:</a:t>
                </a:r>
                <a:r>
                  <a:rPr lang="en-US" sz="3100" dirty="0"/>
                  <a:t>  In the failure-free, all-1-input run </a:t>
                </a:r>
                <a14:m>
                  <m:oMath xmlns:m="http://schemas.openxmlformats.org/officeDocument/2006/math">
                    <m:r>
                      <a:rPr lang="en-US" sz="3100" i="1">
                        <a:latin typeface="Cambria Math"/>
                      </a:rPr>
                      <m:t>𝛼</m:t>
                    </m:r>
                    <m:r>
                      <a:rPr lang="en-US" sz="3100" i="1">
                        <a:latin typeface="Cambria Math"/>
                      </a:rPr>
                      <m:t>, </m:t>
                    </m:r>
                  </m:oMath>
                </a14:m>
                <a:r>
                  <a:rPr lang="en-US" sz="3100" dirty="0"/>
                  <a:t>every </a:t>
                </a:r>
                <a14:m>
                  <m:oMath xmlns:m="http://schemas.openxmlformats.org/officeDocument/2006/math">
                    <m:r>
                      <a:rPr lang="en-US" sz="3100" i="1">
                        <a:latin typeface="Cambria Math"/>
                      </a:rPr>
                      <m:t>𝑖</m:t>
                    </m:r>
                    <m:r>
                      <a:rPr lang="en-US" sz="3100">
                        <a:latin typeface="Cambria Math"/>
                      </a:rPr>
                      <m:t> </m:t>
                    </m:r>
                  </m:oMath>
                </a14:m>
                <a:r>
                  <a:rPr lang="en-US" sz="3100" dirty="0"/>
                  <a:t>affects every </a:t>
                </a:r>
                <a14:m>
                  <m:oMath xmlns:m="http://schemas.openxmlformats.org/officeDocument/2006/math">
                    <m:r>
                      <a:rPr lang="en-US" sz="3100" i="1" dirty="0">
                        <a:latin typeface="Cambria Math"/>
                      </a:rPr>
                      <m:t>𝑗</m:t>
                    </m:r>
                  </m:oMath>
                </a14:m>
                <a:r>
                  <a:rPr lang="en-US" sz="3100" dirty="0"/>
                  <a:t> in the communication pattern of </a:t>
                </a:r>
                <a14:m>
                  <m:oMath xmlns:m="http://schemas.openxmlformats.org/officeDocument/2006/math">
                    <m:r>
                      <a:rPr lang="en-US" sz="3100" i="1">
                        <a:latin typeface="Cambria Math"/>
                      </a:rPr>
                      <m:t>𝛼</m:t>
                    </m:r>
                    <m:r>
                      <a:rPr lang="en-US" sz="3100" i="1">
                        <a:latin typeface="Cambria Math"/>
                      </a:rPr>
                      <m:t>.</m:t>
                    </m:r>
                  </m:oMath>
                </a14:m>
                <a:endParaRPr lang="en-US" sz="3100" dirty="0" smtClean="0"/>
              </a:p>
              <a:p>
                <a:r>
                  <a:rPr lang="en-US" sz="3100" dirty="0" smtClean="0">
                    <a:solidFill>
                      <a:srgbClr val="990033"/>
                    </a:solidFill>
                  </a:rPr>
                  <a:t>Proof:</a:t>
                </a:r>
                <a:r>
                  <a:rPr lang="en-US" sz="3100" dirty="0" smtClean="0"/>
                  <a:t>  </a:t>
                </a:r>
              </a:p>
              <a:p>
                <a:pPr lvl="1"/>
                <a:r>
                  <a:rPr lang="en-US" sz="2600" dirty="0" smtClean="0"/>
                  <a:t>By contradiction.  Suppose </a:t>
                </a:r>
                <a14:m>
                  <m:oMath xmlns:m="http://schemas.openxmlformats.org/officeDocument/2006/math">
                    <m:r>
                      <a:rPr lang="en-US" sz="2600" i="1" dirty="0" smtClean="0">
                        <a:latin typeface="Cambria Math"/>
                      </a:rPr>
                      <m:t>𝑖</m:t>
                    </m:r>
                  </m:oMath>
                </a14:m>
                <a:r>
                  <a:rPr lang="en-US" sz="2600" dirty="0" smtClean="0"/>
                  <a:t> does not affect </a:t>
                </a:r>
                <a14:m>
                  <m:oMath xmlns:m="http://schemas.openxmlformats.org/officeDocument/2006/math">
                    <m:r>
                      <a:rPr lang="en-US" sz="2600" i="1" dirty="0" smtClean="0">
                        <a:latin typeface="Cambria Math"/>
                      </a:rPr>
                      <m:t>𝑗</m:t>
                    </m:r>
                  </m:oMath>
                </a14:m>
                <a:r>
                  <a:rPr lang="en-US" sz="2600" dirty="0" smtClean="0"/>
                  <a:t> (for some particular </a:t>
                </a:r>
                <a14:m>
                  <m:oMath xmlns:m="http://schemas.openxmlformats.org/officeDocument/2006/math">
                    <m:r>
                      <a:rPr lang="en-US" sz="2600" i="1" dirty="0" smtClean="0">
                        <a:latin typeface="Cambria Math"/>
                      </a:rPr>
                      <m:t>𝑖</m:t>
                    </m:r>
                    <m:r>
                      <a:rPr lang="en-US" sz="2600" i="1" dirty="0" err="1" smtClean="0">
                        <a:latin typeface="Cambria Math"/>
                      </a:rPr>
                      <m:t>,</m:t>
                    </m:r>
                    <m:r>
                      <a:rPr lang="en-US" sz="2600" i="1" dirty="0" err="1" smtClean="0">
                        <a:latin typeface="Cambria Math"/>
                      </a:rPr>
                      <m:t>𝑗</m:t>
                    </m:r>
                  </m:oMath>
                </a14:m>
                <a:r>
                  <a:rPr lang="en-US" sz="2600" dirty="0" smtClean="0"/>
                  <a:t>).</a:t>
                </a:r>
              </a:p>
              <a:p>
                <a:pPr lvl="1"/>
                <a:r>
                  <a:rPr lang="en-US" sz="2600" dirty="0" smtClean="0"/>
                  <a:t>Then </a:t>
                </a:r>
                <a14:m>
                  <m:oMath xmlns:m="http://schemas.openxmlformats.org/officeDocument/2006/math">
                    <m:r>
                      <a:rPr lang="en-US" sz="2600" b="0" i="1" smtClean="0">
                        <a:latin typeface="Cambria Math"/>
                      </a:rPr>
                      <m:t>𝑖</m:t>
                    </m:r>
                    <m:r>
                      <a:rPr lang="en-US" sz="2600" b="0" i="1" smtClean="0">
                        <a:latin typeface="Cambria Math"/>
                      </a:rPr>
                      <m:t>≠</m:t>
                    </m:r>
                    <m:r>
                      <a:rPr lang="en-US" sz="2600" b="0" i="1" smtClean="0">
                        <a:latin typeface="Cambria Math"/>
                      </a:rPr>
                      <m:t>𝑗</m:t>
                    </m:r>
                    <m:r>
                      <a:rPr lang="en-US" sz="2600" b="0" i="1" smtClean="0">
                        <a:latin typeface="Cambria Math"/>
                      </a:rPr>
                      <m:t>.</m:t>
                    </m:r>
                  </m:oMath>
                </a14:m>
                <a:endParaRPr lang="en-US" sz="2600" dirty="0" smtClean="0"/>
              </a:p>
              <a:p>
                <a:pPr lvl="1"/>
                <a:r>
                  <a:rPr lang="en-US" sz="2600" dirty="0" smtClean="0"/>
                  <a:t>Construct execution </a:t>
                </a:r>
                <a14:m>
                  <m:oMath xmlns:m="http://schemas.openxmlformats.org/officeDocument/2006/math">
                    <m:r>
                      <a:rPr lang="en-US" sz="2600" b="0" i="1" smtClean="0">
                        <a:latin typeface="Cambria Math"/>
                      </a:rPr>
                      <m:t>𝛼</m:t>
                    </m:r>
                    <m:r>
                      <a:rPr lang="en-US" sz="2600" b="0" i="1" smtClean="0">
                        <a:latin typeface="Cambria Math"/>
                      </a:rPr>
                      <m:t>′</m:t>
                    </m:r>
                  </m:oMath>
                </a14:m>
                <a:r>
                  <a:rPr lang="en-US" sz="2600" dirty="0" smtClean="0"/>
                  <a:t>, which is the same as </a:t>
                </a:r>
                <a14:m>
                  <m:oMath xmlns:m="http://schemas.openxmlformats.org/officeDocument/2006/math">
                    <m:r>
                      <a:rPr lang="en-US" sz="2600" i="1">
                        <a:latin typeface="Cambria Math"/>
                      </a:rPr>
                      <m:t>𝛼</m:t>
                    </m:r>
                  </m:oMath>
                </a14:m>
                <a:r>
                  <a:rPr lang="en-US" sz="2600" dirty="0" smtClean="0"/>
                  <a:t> except that:</a:t>
                </a:r>
              </a:p>
              <a:p>
                <a:pPr lvl="2"/>
                <a14:m>
                  <m:oMath xmlns:m="http://schemas.openxmlformats.org/officeDocument/2006/math">
                    <m:r>
                      <a:rPr lang="en-US" sz="2600" i="1" dirty="0" smtClean="0">
                        <a:latin typeface="Cambria Math"/>
                      </a:rPr>
                      <m:t>𝑖</m:t>
                    </m:r>
                  </m:oMath>
                </a14:m>
                <a:r>
                  <a:rPr lang="en-US" sz="2600" dirty="0" smtClean="0"/>
                  <a:t>’s input is </a:t>
                </a:r>
                <a14:m>
                  <m:oMath xmlns:m="http://schemas.openxmlformats.org/officeDocument/2006/math">
                    <m:r>
                      <a:rPr lang="en-US" sz="2600" i="1" dirty="0" smtClean="0">
                        <a:latin typeface="Cambria Math"/>
                      </a:rPr>
                      <m:t>0</m:t>
                    </m:r>
                  </m:oMath>
                </a14:m>
                <a:r>
                  <a:rPr lang="en-US" sz="2600" dirty="0" smtClean="0"/>
                  <a:t>, and</a:t>
                </a:r>
              </a:p>
              <a:p>
                <a:pPr lvl="2"/>
                <a:r>
                  <a:rPr lang="en-US" sz="2600" dirty="0" smtClean="0"/>
                  <a:t>Every process that is affected by process </a:t>
                </a:r>
                <a14:m>
                  <m:oMath xmlns:m="http://schemas.openxmlformats.org/officeDocument/2006/math">
                    <m:r>
                      <a:rPr lang="en-US" sz="2600" i="1" dirty="0" smtClean="0">
                        <a:latin typeface="Cambria Math"/>
                      </a:rPr>
                      <m:t>𝑖</m:t>
                    </m:r>
                  </m:oMath>
                </a14:m>
                <a:r>
                  <a:rPr lang="en-US" sz="2600" dirty="0" smtClean="0"/>
                  <a:t> in </a:t>
                </a:r>
                <a14:m>
                  <m:oMath xmlns:m="http://schemas.openxmlformats.org/officeDocument/2006/math">
                    <m:r>
                      <a:rPr lang="en-US" sz="2600" b="0" i="1" smtClean="0">
                        <a:latin typeface="Cambria Math"/>
                      </a:rPr>
                      <m:t>𝛼</m:t>
                    </m:r>
                    <m:r>
                      <a:rPr lang="en-US" sz="2600" b="0" i="1" smtClean="0">
                        <a:latin typeface="Cambria Math"/>
                      </a:rPr>
                      <m:t> </m:t>
                    </m:r>
                  </m:oMath>
                </a14:m>
                <a:r>
                  <a:rPr lang="en-US" sz="2600" dirty="0" smtClean="0"/>
                  <a:t>fails just after it first gets affected by process </a:t>
                </a:r>
                <a14:m>
                  <m:oMath xmlns:m="http://schemas.openxmlformats.org/officeDocument/2006/math">
                    <m:r>
                      <a:rPr lang="en-US" sz="2600" i="1" dirty="0">
                        <a:latin typeface="Cambria Math"/>
                      </a:rPr>
                      <m:t>𝑖</m:t>
                    </m:r>
                  </m:oMath>
                </a14:m>
                <a:r>
                  <a:rPr lang="en-US" sz="2600" dirty="0"/>
                  <a:t> in </a:t>
                </a:r>
                <a14:m>
                  <m:oMath xmlns:m="http://schemas.openxmlformats.org/officeDocument/2006/math">
                    <m:r>
                      <a:rPr lang="en-US" sz="2600" i="1">
                        <a:latin typeface="Cambria Math"/>
                      </a:rPr>
                      <m:t>𝛼</m:t>
                    </m:r>
                  </m:oMath>
                </a14:m>
                <a:r>
                  <a:rPr lang="en-US" sz="2600" dirty="0" smtClean="0"/>
                  <a:t>.</a:t>
                </a:r>
              </a:p>
              <a:p>
                <a:r>
                  <a:rPr lang="en-US" sz="3100" dirty="0" smtClean="0">
                    <a:solidFill>
                      <a:srgbClr val="990033"/>
                    </a:solidFill>
                  </a:rPr>
                  <a:t>Example:  </a:t>
                </a:r>
                <a:r>
                  <a:rPr lang="en-US" sz="3100" dirty="0" smtClean="0"/>
                  <a:t>Process </a:t>
                </a:r>
                <a14:m>
                  <m:oMath xmlns:m="http://schemas.openxmlformats.org/officeDocument/2006/math">
                    <m:r>
                      <a:rPr lang="en-US" sz="3100" b="0" i="1" smtClean="0">
                        <a:latin typeface="Cambria Math"/>
                      </a:rPr>
                      <m:t>4</m:t>
                    </m:r>
                  </m:oMath>
                </a14:m>
                <a:r>
                  <a:rPr lang="en-US" sz="3100" dirty="0" smtClean="0"/>
                  <a:t> does not affect process </a:t>
                </a:r>
                <a14:m>
                  <m:oMath xmlns:m="http://schemas.openxmlformats.org/officeDocument/2006/math">
                    <m:r>
                      <a:rPr lang="en-US" sz="3100" b="0" i="1" smtClean="0">
                        <a:latin typeface="Cambria Math"/>
                      </a:rPr>
                      <m:t>1.</m:t>
                    </m:r>
                  </m:oMath>
                </a14:m>
                <a:endParaRPr lang="en-US" sz="31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19199"/>
                <a:ext cx="8305801" cy="3478795"/>
              </a:xfrm>
              <a:blipFill rotWithShape="1">
                <a:blip r:embed="rId3"/>
                <a:stretch>
                  <a:fillRect l="-954" t="-3327" r="-293"/>
                </a:stretch>
              </a:blipFill>
            </p:spPr>
            <p:txBody>
              <a:bodyPr/>
              <a:lstStyle/>
              <a:p>
                <a:r>
                  <a:rPr lang="en-US">
                    <a:noFill/>
                  </a:rPr>
                  <a:t> </a:t>
                </a:r>
              </a:p>
            </p:txBody>
          </p:sp>
        </mc:Fallback>
      </mc:AlternateContent>
      <p:grpSp>
        <p:nvGrpSpPr>
          <p:cNvPr id="76" name="Group 75"/>
          <p:cNvGrpSpPr/>
          <p:nvPr/>
        </p:nvGrpSpPr>
        <p:grpSpPr>
          <a:xfrm>
            <a:off x="-10884" y="4618401"/>
            <a:ext cx="4356463" cy="2024073"/>
            <a:chOff x="-10884" y="4618401"/>
            <a:chExt cx="4356463" cy="2024073"/>
          </a:xfrm>
        </p:grpSpPr>
        <p:grpSp>
          <p:nvGrpSpPr>
            <p:cNvPr id="33" name="Group 32"/>
            <p:cNvGrpSpPr/>
            <p:nvPr/>
          </p:nvGrpSpPr>
          <p:grpSpPr>
            <a:xfrm>
              <a:off x="-10884" y="4618401"/>
              <a:ext cx="4356463" cy="2024073"/>
              <a:chOff x="4648200" y="3810000"/>
              <a:chExt cx="4356463" cy="2024073"/>
            </a:xfrm>
          </p:grpSpPr>
          <p:sp>
            <p:nvSpPr>
              <p:cNvPr id="2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 name="Group 31"/>
              <p:cNvGrpSpPr/>
              <p:nvPr/>
            </p:nvGrpSpPr>
            <p:grpSpPr>
              <a:xfrm>
                <a:off x="4648200" y="3810000"/>
                <a:ext cx="4356463" cy="2024073"/>
                <a:chOff x="4517027" y="1598129"/>
                <a:chExt cx="4356463" cy="2024073"/>
              </a:xfrm>
            </p:grpSpPr>
            <p:grpSp>
              <p:nvGrpSpPr>
                <p:cNvPr id="24" name="Group 23"/>
                <p:cNvGrpSpPr/>
                <p:nvPr/>
              </p:nvGrpSpPr>
              <p:grpSpPr>
                <a:xfrm>
                  <a:off x="4517027" y="1598129"/>
                  <a:ext cx="4356463" cy="2024073"/>
                  <a:chOff x="4517027" y="1594842"/>
                  <a:chExt cx="4356463" cy="2024073"/>
                </a:xfrm>
              </p:grpSpPr>
              <p:grpSp>
                <p:nvGrpSpPr>
                  <p:cNvPr id="4" name="Group 3"/>
                  <p:cNvGrpSpPr/>
                  <p:nvPr/>
                </p:nvGrpSpPr>
                <p:grpSpPr>
                  <a:xfrm>
                    <a:off x="4517027" y="1594842"/>
                    <a:ext cx="4356463" cy="2024073"/>
                    <a:chOff x="1786345" y="4732545"/>
                    <a:chExt cx="4356463"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25"/>
                <p:cNvGrpSpPr/>
                <p:nvPr/>
              </p:nvGrpSpPr>
              <p:grpSpPr>
                <a:xfrm>
                  <a:off x="5460429" y="1797253"/>
                  <a:ext cx="3393468" cy="1364462"/>
                  <a:chOff x="5460429" y="1797253"/>
                  <a:chExt cx="3393468" cy="1364462"/>
                </a:xfrm>
              </p:grpSpPr>
              <p:sp>
                <p:nvSpPr>
                  <p:cNvPr id="27"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8" name="TextBox 67"/>
            <p:cNvSpPr txBox="1"/>
            <p:nvPr/>
          </p:nvSpPr>
          <p:spPr>
            <a:xfrm>
              <a:off x="143073" y="6064579"/>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9" name="TextBox 68"/>
            <p:cNvSpPr txBox="1"/>
            <p:nvPr/>
          </p:nvSpPr>
          <p:spPr>
            <a:xfrm>
              <a:off x="143073" y="56010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0" name="TextBox 69"/>
            <p:cNvSpPr txBox="1"/>
            <p:nvPr/>
          </p:nvSpPr>
          <p:spPr>
            <a:xfrm>
              <a:off x="136542" y="51438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1" name="TextBox 70"/>
            <p:cNvSpPr txBox="1"/>
            <p:nvPr/>
          </p:nvSpPr>
          <p:spPr>
            <a:xfrm>
              <a:off x="136542" y="4650903"/>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grpSp>
      <p:grpSp>
        <p:nvGrpSpPr>
          <p:cNvPr id="75" name="Group 74"/>
          <p:cNvGrpSpPr/>
          <p:nvPr/>
        </p:nvGrpSpPr>
        <p:grpSpPr>
          <a:xfrm>
            <a:off x="4345579" y="4618401"/>
            <a:ext cx="4356463" cy="2024073"/>
            <a:chOff x="4345579" y="4618401"/>
            <a:chExt cx="4356463" cy="2024073"/>
          </a:xfrm>
        </p:grpSpPr>
        <p:grpSp>
          <p:nvGrpSpPr>
            <p:cNvPr id="34" name="Group 33"/>
            <p:cNvGrpSpPr/>
            <p:nvPr/>
          </p:nvGrpSpPr>
          <p:grpSpPr>
            <a:xfrm>
              <a:off x="4345579" y="4618401"/>
              <a:ext cx="4356463" cy="2024073"/>
              <a:chOff x="4648200" y="3810000"/>
              <a:chExt cx="4356463" cy="2024073"/>
            </a:xfrm>
          </p:grpSpPr>
          <p:sp>
            <p:nvSpPr>
              <p:cNvPr id="3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35"/>
              <p:cNvGrpSpPr/>
              <p:nvPr/>
            </p:nvGrpSpPr>
            <p:grpSpPr>
              <a:xfrm>
                <a:off x="4648200" y="3810000"/>
                <a:ext cx="4356463" cy="2024073"/>
                <a:chOff x="4517027" y="1598129"/>
                <a:chExt cx="4356463" cy="2024073"/>
              </a:xfrm>
            </p:grpSpPr>
            <p:grpSp>
              <p:nvGrpSpPr>
                <p:cNvPr id="37" name="Group 36"/>
                <p:cNvGrpSpPr/>
                <p:nvPr/>
              </p:nvGrpSpPr>
              <p:grpSpPr>
                <a:xfrm>
                  <a:off x="4517027" y="1598129"/>
                  <a:ext cx="4356463" cy="2024073"/>
                  <a:chOff x="4517027" y="1594842"/>
                  <a:chExt cx="4356463" cy="2024073"/>
                </a:xfrm>
              </p:grpSpPr>
              <p:grpSp>
                <p:nvGrpSpPr>
                  <p:cNvPr id="44" name="Group 43"/>
                  <p:cNvGrpSpPr/>
                  <p:nvPr/>
                </p:nvGrpSpPr>
                <p:grpSpPr>
                  <a:xfrm>
                    <a:off x="4517027" y="1594842"/>
                    <a:ext cx="4356463" cy="2024073"/>
                    <a:chOff x="1786345" y="4732545"/>
                    <a:chExt cx="4356463" cy="2024073"/>
                  </a:xfrm>
                </p:grpSpPr>
                <p:grpSp>
                  <p:nvGrpSpPr>
                    <p:cNvPr id="46" name="Group 48"/>
                    <p:cNvGrpSpPr>
                      <a:grpSpLocks/>
                    </p:cNvGrpSpPr>
                    <p:nvPr/>
                  </p:nvGrpSpPr>
                  <p:grpSpPr bwMode="auto">
                    <a:xfrm>
                      <a:off x="2743200" y="4953000"/>
                      <a:ext cx="2286000" cy="1371600"/>
                      <a:chOff x="3600" y="2592"/>
                      <a:chExt cx="1440" cy="864"/>
                    </a:xfrm>
                  </p:grpSpPr>
                  <p:sp>
                    <p:nvSpPr>
                      <p:cNvPr id="5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24"/>
                      <p:cNvSpPr>
                        <a:spLocks noChangeShapeType="1"/>
                      </p:cNvSpPr>
                      <p:nvPr/>
                    </p:nvSpPr>
                    <p:spPr bwMode="auto">
                      <a:xfrm flipV="1">
                        <a:off x="3600" y="3168"/>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Line 44"/>
                      <p:cNvSpPr>
                        <a:spLocks noChangeShapeType="1"/>
                      </p:cNvSpPr>
                      <p:nvPr/>
                    </p:nvSpPr>
                    <p:spPr bwMode="auto">
                      <a:xfrm flipV="1">
                        <a:off x="4320" y="2880"/>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7"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47"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48"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49"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50"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1" name="Straight Connector 50"/>
                    <p:cNvCxnSpPr>
                      <a:stCxn id="55"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37"/>
                <p:cNvGrpSpPr/>
                <p:nvPr/>
              </p:nvGrpSpPr>
              <p:grpSpPr>
                <a:xfrm>
                  <a:off x="5460429" y="1797253"/>
                  <a:ext cx="3393468" cy="1364462"/>
                  <a:chOff x="5460429" y="1797253"/>
                  <a:chExt cx="3393468" cy="1364462"/>
                </a:xfrm>
              </p:grpSpPr>
              <p:sp>
                <p:nvSpPr>
                  <p:cNvPr id="39"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9"/>
                  <p:cNvSpPr>
                    <a:spLocks noChangeShapeType="1"/>
                  </p:cNvSpPr>
                  <p:nvPr/>
                </p:nvSpPr>
                <p:spPr bwMode="auto">
                  <a:xfrm>
                    <a:off x="7710897" y="2272497"/>
                    <a:ext cx="1143000" cy="4572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4" name="TextBox 63"/>
            <p:cNvSpPr txBox="1"/>
            <p:nvPr/>
          </p:nvSpPr>
          <p:spPr>
            <a:xfrm>
              <a:off x="4499536" y="6032077"/>
              <a:ext cx="301686" cy="369332"/>
            </a:xfrm>
            <a:prstGeom prst="rect">
              <a:avLst/>
            </a:prstGeom>
            <a:noFill/>
            <a:ln>
              <a:solidFill>
                <a:schemeClr val="accent2"/>
              </a:solidFill>
            </a:ln>
          </p:spPr>
          <p:txBody>
            <a:bodyPr wrap="none" rtlCol="0">
              <a:spAutoFit/>
            </a:bodyPr>
            <a:lstStyle/>
            <a:p>
              <a:r>
                <a:rPr lang="en-US" dirty="0" smtClean="0">
                  <a:solidFill>
                    <a:schemeClr val="accent2">
                      <a:lumMod val="75000"/>
                    </a:schemeClr>
                  </a:solidFill>
                </a:rPr>
                <a:t>0</a:t>
              </a:r>
              <a:endParaRPr lang="en-US" dirty="0">
                <a:solidFill>
                  <a:schemeClr val="accent2">
                    <a:lumMod val="75000"/>
                  </a:schemeClr>
                </a:solidFill>
              </a:endParaRPr>
            </a:p>
          </p:txBody>
        </p:sp>
        <p:sp>
          <p:nvSpPr>
            <p:cNvPr id="65" name="TextBox 64"/>
            <p:cNvSpPr txBox="1"/>
            <p:nvPr/>
          </p:nvSpPr>
          <p:spPr>
            <a:xfrm>
              <a:off x="4499536" y="55685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6" name="TextBox 65"/>
            <p:cNvSpPr txBox="1"/>
            <p:nvPr/>
          </p:nvSpPr>
          <p:spPr>
            <a:xfrm>
              <a:off x="4493005" y="51113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7" name="TextBox 66"/>
            <p:cNvSpPr txBox="1"/>
            <p:nvPr/>
          </p:nvSpPr>
          <p:spPr>
            <a:xfrm>
              <a:off x="4493005" y="4618401"/>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2" name="Multiply 71"/>
            <p:cNvSpPr/>
            <p:nvPr/>
          </p:nvSpPr>
          <p:spPr>
            <a:xfrm>
              <a:off x="5310208" y="6073296"/>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6443413" y="5624103"/>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p:cNvSpPr/>
            <p:nvPr/>
          </p:nvSpPr>
          <p:spPr>
            <a:xfrm>
              <a:off x="7588434" y="5162549"/>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28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Proof of the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3917" y="1219199"/>
                <a:ext cx="8469084" cy="3200401"/>
              </a:xfrm>
            </p:spPr>
            <p:txBody>
              <a:bodyPr>
                <a:normAutofit fontScale="77500" lnSpcReduction="20000"/>
              </a:bodyPr>
              <a:lstStyle/>
              <a:p>
                <a:r>
                  <a:rPr lang="en-US" sz="3100" dirty="0">
                    <a:solidFill>
                      <a:srgbClr val="990033"/>
                    </a:solidFill>
                  </a:rPr>
                  <a:t>Lemma:</a:t>
                </a:r>
                <a:r>
                  <a:rPr lang="en-US" sz="3100" dirty="0"/>
                  <a:t>  In the failure-free, all-1-input run </a:t>
                </a:r>
                <a14:m>
                  <m:oMath xmlns:m="http://schemas.openxmlformats.org/officeDocument/2006/math">
                    <m:r>
                      <a:rPr lang="en-US" sz="3100" i="1">
                        <a:latin typeface="Cambria Math"/>
                      </a:rPr>
                      <m:t>𝛼</m:t>
                    </m:r>
                    <m:r>
                      <a:rPr lang="en-US" sz="3100" i="1">
                        <a:latin typeface="Cambria Math"/>
                      </a:rPr>
                      <m:t>, </m:t>
                    </m:r>
                  </m:oMath>
                </a14:m>
                <a:r>
                  <a:rPr lang="en-US" sz="3100" dirty="0"/>
                  <a:t>every </a:t>
                </a:r>
                <a14:m>
                  <m:oMath xmlns:m="http://schemas.openxmlformats.org/officeDocument/2006/math">
                    <m:r>
                      <a:rPr lang="en-US" sz="3100" i="1">
                        <a:latin typeface="Cambria Math"/>
                      </a:rPr>
                      <m:t>𝑖</m:t>
                    </m:r>
                    <m:r>
                      <a:rPr lang="en-US" sz="3100">
                        <a:latin typeface="Cambria Math"/>
                      </a:rPr>
                      <m:t> </m:t>
                    </m:r>
                  </m:oMath>
                </a14:m>
                <a:r>
                  <a:rPr lang="en-US" sz="3100" dirty="0"/>
                  <a:t>affects every </a:t>
                </a:r>
                <a14:m>
                  <m:oMath xmlns:m="http://schemas.openxmlformats.org/officeDocument/2006/math">
                    <m:r>
                      <a:rPr lang="en-US" sz="3100" i="1" dirty="0">
                        <a:latin typeface="Cambria Math"/>
                      </a:rPr>
                      <m:t>𝑗</m:t>
                    </m:r>
                  </m:oMath>
                </a14:m>
                <a:r>
                  <a:rPr lang="en-US" sz="3100" dirty="0"/>
                  <a:t> in the communication pattern of </a:t>
                </a:r>
                <a14:m>
                  <m:oMath xmlns:m="http://schemas.openxmlformats.org/officeDocument/2006/math">
                    <m:r>
                      <a:rPr lang="en-US" sz="3100" i="1">
                        <a:latin typeface="Cambria Math"/>
                      </a:rPr>
                      <m:t>𝛼</m:t>
                    </m:r>
                    <m:r>
                      <a:rPr lang="en-US" sz="3100" i="1">
                        <a:latin typeface="Cambria Math"/>
                      </a:rPr>
                      <m:t>.</m:t>
                    </m:r>
                  </m:oMath>
                </a14:m>
                <a:endParaRPr lang="en-US" sz="3100" dirty="0" smtClean="0"/>
              </a:p>
              <a:p>
                <a:r>
                  <a:rPr lang="en-US" sz="3100" dirty="0" smtClean="0">
                    <a:solidFill>
                      <a:srgbClr val="990033"/>
                    </a:solidFill>
                  </a:rPr>
                  <a:t>Proof, cont’d:</a:t>
                </a:r>
                <a:r>
                  <a:rPr lang="en-US" sz="3100" dirty="0" smtClean="0"/>
                  <a:t>  </a:t>
                </a:r>
              </a:p>
              <a:p>
                <a:pPr lvl="1"/>
                <a:r>
                  <a:rPr lang="en-US" sz="2600" dirty="0" smtClean="0"/>
                  <a:t>Construct execution </a:t>
                </a:r>
                <a14:m>
                  <m:oMath xmlns:m="http://schemas.openxmlformats.org/officeDocument/2006/math">
                    <m:r>
                      <a:rPr lang="en-US" sz="2600" b="0" i="1" smtClean="0">
                        <a:latin typeface="Cambria Math"/>
                      </a:rPr>
                      <m:t>𝛼</m:t>
                    </m:r>
                    <m:r>
                      <a:rPr lang="en-US" sz="2600" b="0" i="1" smtClean="0">
                        <a:latin typeface="Cambria Math"/>
                      </a:rPr>
                      <m:t>′</m:t>
                    </m:r>
                  </m:oMath>
                </a14:m>
                <a:r>
                  <a:rPr lang="en-US" sz="2600" dirty="0" smtClean="0"/>
                  <a:t>:</a:t>
                </a:r>
              </a:p>
              <a:p>
                <a:pPr lvl="2"/>
                <a14:m>
                  <m:oMath xmlns:m="http://schemas.openxmlformats.org/officeDocument/2006/math">
                    <m:r>
                      <a:rPr lang="en-US" sz="2600" i="1" dirty="0" smtClean="0">
                        <a:latin typeface="Cambria Math"/>
                      </a:rPr>
                      <m:t>𝑖</m:t>
                    </m:r>
                  </m:oMath>
                </a14:m>
                <a:r>
                  <a:rPr lang="en-US" sz="2600" dirty="0" smtClean="0"/>
                  <a:t>’s input is </a:t>
                </a:r>
                <a14:m>
                  <m:oMath xmlns:m="http://schemas.openxmlformats.org/officeDocument/2006/math">
                    <m:r>
                      <a:rPr lang="en-US" sz="2600" i="1" dirty="0" smtClean="0">
                        <a:latin typeface="Cambria Math"/>
                      </a:rPr>
                      <m:t>0</m:t>
                    </m:r>
                  </m:oMath>
                </a14:m>
                <a:r>
                  <a:rPr lang="en-US" sz="2600" dirty="0" smtClean="0"/>
                  <a:t>, and</a:t>
                </a:r>
              </a:p>
              <a:p>
                <a:pPr lvl="2"/>
                <a:r>
                  <a:rPr lang="en-US" sz="2600" dirty="0" smtClean="0"/>
                  <a:t>Every process that is affected by process </a:t>
                </a:r>
                <a14:m>
                  <m:oMath xmlns:m="http://schemas.openxmlformats.org/officeDocument/2006/math">
                    <m:r>
                      <a:rPr lang="en-US" sz="2600" i="1" dirty="0" smtClean="0">
                        <a:latin typeface="Cambria Math"/>
                      </a:rPr>
                      <m:t>𝑖</m:t>
                    </m:r>
                  </m:oMath>
                </a14:m>
                <a:r>
                  <a:rPr lang="en-US" sz="2600" dirty="0" smtClean="0"/>
                  <a:t> in </a:t>
                </a:r>
                <a14:m>
                  <m:oMath xmlns:m="http://schemas.openxmlformats.org/officeDocument/2006/math">
                    <m:r>
                      <a:rPr lang="en-US" sz="2600" b="0" i="1" smtClean="0">
                        <a:latin typeface="Cambria Math"/>
                      </a:rPr>
                      <m:t>𝛼</m:t>
                    </m:r>
                    <m:r>
                      <a:rPr lang="en-US" sz="2600" b="0" i="1" smtClean="0">
                        <a:latin typeface="Cambria Math"/>
                      </a:rPr>
                      <m:t> </m:t>
                    </m:r>
                  </m:oMath>
                </a14:m>
                <a:r>
                  <a:rPr lang="en-US" sz="2600" dirty="0" smtClean="0"/>
                  <a:t>fails just after it first gets affected by process </a:t>
                </a:r>
                <a14:m>
                  <m:oMath xmlns:m="http://schemas.openxmlformats.org/officeDocument/2006/math">
                    <m:r>
                      <a:rPr lang="en-US" sz="2600" i="1" dirty="0">
                        <a:latin typeface="Cambria Math"/>
                      </a:rPr>
                      <m:t>𝑖</m:t>
                    </m:r>
                  </m:oMath>
                </a14:m>
                <a:r>
                  <a:rPr lang="en-US" sz="2600" dirty="0"/>
                  <a:t> in </a:t>
                </a:r>
                <a14:m>
                  <m:oMath xmlns:m="http://schemas.openxmlformats.org/officeDocument/2006/math">
                    <m:r>
                      <a:rPr lang="en-US" sz="2600" i="1">
                        <a:latin typeface="Cambria Math"/>
                      </a:rPr>
                      <m:t>𝛼</m:t>
                    </m:r>
                  </m:oMath>
                </a14:m>
                <a:r>
                  <a:rPr lang="en-US" sz="2600" dirty="0" smtClean="0"/>
                  <a:t>.</a:t>
                </a:r>
              </a:p>
              <a:p>
                <a:pPr lvl="1"/>
                <a:r>
                  <a:rPr lang="en-US" sz="2600" dirty="0"/>
                  <a:t>I</a:t>
                </a:r>
                <a:r>
                  <a:rPr lang="en-US" sz="2600" dirty="0" smtClean="0"/>
                  <a:t>n </a:t>
                </a:r>
                <a14:m>
                  <m:oMath xmlns:m="http://schemas.openxmlformats.org/officeDocument/2006/math">
                    <m:r>
                      <a:rPr lang="en-US" sz="2600" i="1">
                        <a:latin typeface="Cambria Math"/>
                      </a:rPr>
                      <m:t>𝛼</m:t>
                    </m:r>
                  </m:oMath>
                </a14:m>
                <a:r>
                  <a:rPr lang="en-US" sz="2600" dirty="0" smtClean="0"/>
                  <a:t>, all processes eventually decide </a:t>
                </a:r>
                <a14:m>
                  <m:oMath xmlns:m="http://schemas.openxmlformats.org/officeDocument/2006/math">
                    <m:r>
                      <a:rPr lang="en-US" sz="2600" i="1" dirty="0" smtClean="0">
                        <a:latin typeface="Cambria Math"/>
                      </a:rPr>
                      <m:t>1</m:t>
                    </m:r>
                  </m:oMath>
                </a14:m>
                <a:r>
                  <a:rPr lang="en-US" sz="2600" dirty="0" smtClean="0"/>
                  <a:t>.</a:t>
                </a:r>
              </a:p>
              <a:p>
                <a:pPr lvl="1"/>
                <a14:m>
                  <m:oMath xmlns:m="http://schemas.openxmlformats.org/officeDocument/2006/math">
                    <m:r>
                      <a:rPr lang="en-US" sz="2600" i="1">
                        <a:latin typeface="Cambria Math"/>
                      </a:rPr>
                      <m:t>𝛼</m:t>
                    </m:r>
                    <m:r>
                      <a:rPr lang="en-US" sz="2600" i="1">
                        <a:latin typeface="Cambria Math"/>
                      </a:rPr>
                      <m:t>′</m:t>
                    </m:r>
                  </m:oMath>
                </a14:m>
                <a:r>
                  <a:rPr lang="en-US" sz="2600" dirty="0" smtClean="0"/>
                  <a:t> is indistinguishable from </a:t>
                </a:r>
                <a14:m>
                  <m:oMath xmlns:m="http://schemas.openxmlformats.org/officeDocument/2006/math">
                    <m:r>
                      <a:rPr lang="en-US" sz="2600" i="1">
                        <a:latin typeface="Cambria Math"/>
                      </a:rPr>
                      <m:t>𝛼</m:t>
                    </m:r>
                  </m:oMath>
                </a14:m>
                <a:r>
                  <a:rPr lang="en-US" sz="2600" dirty="0" smtClean="0"/>
                  <a:t> to process j.</a:t>
                </a:r>
              </a:p>
              <a:p>
                <a:pPr lvl="1"/>
                <a:r>
                  <a:rPr lang="en-US" sz="2600" dirty="0" smtClean="0"/>
                  <a:t>So process </a:t>
                </a:r>
                <a14:m>
                  <m:oMath xmlns:m="http://schemas.openxmlformats.org/officeDocument/2006/math">
                    <m:r>
                      <a:rPr lang="en-US" sz="2600" i="1" dirty="0" smtClean="0">
                        <a:latin typeface="Cambria Math"/>
                      </a:rPr>
                      <m:t>𝑗</m:t>
                    </m:r>
                  </m:oMath>
                </a14:m>
                <a:r>
                  <a:rPr lang="en-US" sz="2600" dirty="0" smtClean="0"/>
                  <a:t> decides </a:t>
                </a:r>
                <a14:m>
                  <m:oMath xmlns:m="http://schemas.openxmlformats.org/officeDocument/2006/math">
                    <m:r>
                      <a:rPr lang="en-US" sz="2600" i="1" dirty="0" smtClean="0">
                        <a:latin typeface="Cambria Math"/>
                      </a:rPr>
                      <m:t>1</m:t>
                    </m:r>
                  </m:oMath>
                </a14:m>
                <a:r>
                  <a:rPr lang="en-US" sz="2600" dirty="0" smtClean="0"/>
                  <a:t> in </a:t>
                </a:r>
                <a14:m>
                  <m:oMath xmlns:m="http://schemas.openxmlformats.org/officeDocument/2006/math">
                    <m:r>
                      <a:rPr lang="en-US" sz="2600" i="1">
                        <a:latin typeface="Cambria Math"/>
                      </a:rPr>
                      <m:t>𝛼</m:t>
                    </m:r>
                    <m:r>
                      <a:rPr lang="en-US" sz="2600" i="1">
                        <a:latin typeface="Cambria Math"/>
                      </a:rPr>
                      <m:t>′</m:t>
                    </m:r>
                  </m:oMath>
                </a14:m>
                <a:r>
                  <a:rPr lang="en-US" sz="2600" dirty="0"/>
                  <a:t> </a:t>
                </a:r>
                <a:r>
                  <a:rPr lang="en-US" sz="2600" dirty="0" smtClean="0"/>
                  <a:t>, which contradicts the requirements.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3917" y="1219199"/>
                <a:ext cx="8469084" cy="3200401"/>
              </a:xfrm>
              <a:blipFill rotWithShape="1">
                <a:blip r:embed="rId3"/>
                <a:stretch>
                  <a:fillRect l="-935" t="-3619" b="-952"/>
                </a:stretch>
              </a:blipFill>
            </p:spPr>
            <p:txBody>
              <a:bodyPr/>
              <a:lstStyle/>
              <a:p>
                <a:r>
                  <a:rPr lang="en-US">
                    <a:noFill/>
                  </a:rPr>
                  <a:t> </a:t>
                </a:r>
              </a:p>
            </p:txBody>
          </p:sp>
        </mc:Fallback>
      </mc:AlternateContent>
      <p:grpSp>
        <p:nvGrpSpPr>
          <p:cNvPr id="76" name="Group 75"/>
          <p:cNvGrpSpPr/>
          <p:nvPr/>
        </p:nvGrpSpPr>
        <p:grpSpPr>
          <a:xfrm>
            <a:off x="-10884" y="4618401"/>
            <a:ext cx="4356463" cy="2024073"/>
            <a:chOff x="-10884" y="4618401"/>
            <a:chExt cx="4356463" cy="2024073"/>
          </a:xfrm>
        </p:grpSpPr>
        <p:grpSp>
          <p:nvGrpSpPr>
            <p:cNvPr id="33" name="Group 32"/>
            <p:cNvGrpSpPr/>
            <p:nvPr/>
          </p:nvGrpSpPr>
          <p:grpSpPr>
            <a:xfrm>
              <a:off x="-10884" y="4618401"/>
              <a:ext cx="4356463" cy="2024073"/>
              <a:chOff x="4648200" y="3810000"/>
              <a:chExt cx="4356463" cy="2024073"/>
            </a:xfrm>
          </p:grpSpPr>
          <p:sp>
            <p:nvSpPr>
              <p:cNvPr id="2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 name="Group 31"/>
              <p:cNvGrpSpPr/>
              <p:nvPr/>
            </p:nvGrpSpPr>
            <p:grpSpPr>
              <a:xfrm>
                <a:off x="4648200" y="3810000"/>
                <a:ext cx="4356463" cy="2024073"/>
                <a:chOff x="4517027" y="1598129"/>
                <a:chExt cx="4356463" cy="2024073"/>
              </a:xfrm>
            </p:grpSpPr>
            <p:grpSp>
              <p:nvGrpSpPr>
                <p:cNvPr id="24" name="Group 23"/>
                <p:cNvGrpSpPr/>
                <p:nvPr/>
              </p:nvGrpSpPr>
              <p:grpSpPr>
                <a:xfrm>
                  <a:off x="4517027" y="1598129"/>
                  <a:ext cx="4356463" cy="2024073"/>
                  <a:chOff x="4517027" y="1594842"/>
                  <a:chExt cx="4356463" cy="2024073"/>
                </a:xfrm>
              </p:grpSpPr>
              <p:grpSp>
                <p:nvGrpSpPr>
                  <p:cNvPr id="4" name="Group 3"/>
                  <p:cNvGrpSpPr/>
                  <p:nvPr/>
                </p:nvGrpSpPr>
                <p:grpSpPr>
                  <a:xfrm>
                    <a:off x="4517027" y="1594842"/>
                    <a:ext cx="4356463" cy="2024073"/>
                    <a:chOff x="1786345" y="4732545"/>
                    <a:chExt cx="4356463"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25"/>
                <p:cNvGrpSpPr/>
                <p:nvPr/>
              </p:nvGrpSpPr>
              <p:grpSpPr>
                <a:xfrm>
                  <a:off x="5460429" y="1797253"/>
                  <a:ext cx="3393468" cy="1364462"/>
                  <a:chOff x="5460429" y="1797253"/>
                  <a:chExt cx="3393468" cy="1364462"/>
                </a:xfrm>
              </p:grpSpPr>
              <p:sp>
                <p:nvSpPr>
                  <p:cNvPr id="27"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8" name="TextBox 67"/>
            <p:cNvSpPr txBox="1"/>
            <p:nvPr/>
          </p:nvSpPr>
          <p:spPr>
            <a:xfrm>
              <a:off x="143073" y="6064579"/>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9" name="TextBox 68"/>
            <p:cNvSpPr txBox="1"/>
            <p:nvPr/>
          </p:nvSpPr>
          <p:spPr>
            <a:xfrm>
              <a:off x="143073" y="56010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0" name="TextBox 69"/>
            <p:cNvSpPr txBox="1"/>
            <p:nvPr/>
          </p:nvSpPr>
          <p:spPr>
            <a:xfrm>
              <a:off x="136542" y="51438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1" name="TextBox 70"/>
            <p:cNvSpPr txBox="1"/>
            <p:nvPr/>
          </p:nvSpPr>
          <p:spPr>
            <a:xfrm>
              <a:off x="136542" y="4650903"/>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grpSp>
      <p:grpSp>
        <p:nvGrpSpPr>
          <p:cNvPr id="75" name="Group 74"/>
          <p:cNvGrpSpPr/>
          <p:nvPr/>
        </p:nvGrpSpPr>
        <p:grpSpPr>
          <a:xfrm>
            <a:off x="4345579" y="4618401"/>
            <a:ext cx="4356463" cy="2024073"/>
            <a:chOff x="4345579" y="4618401"/>
            <a:chExt cx="4356463" cy="2024073"/>
          </a:xfrm>
        </p:grpSpPr>
        <p:grpSp>
          <p:nvGrpSpPr>
            <p:cNvPr id="34" name="Group 33"/>
            <p:cNvGrpSpPr/>
            <p:nvPr/>
          </p:nvGrpSpPr>
          <p:grpSpPr>
            <a:xfrm>
              <a:off x="4345579" y="4618401"/>
              <a:ext cx="4356463" cy="2024073"/>
              <a:chOff x="4648200" y="3810000"/>
              <a:chExt cx="4356463" cy="2024073"/>
            </a:xfrm>
          </p:grpSpPr>
          <p:sp>
            <p:nvSpPr>
              <p:cNvPr id="3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35"/>
              <p:cNvGrpSpPr/>
              <p:nvPr/>
            </p:nvGrpSpPr>
            <p:grpSpPr>
              <a:xfrm>
                <a:off x="4648200" y="3810000"/>
                <a:ext cx="4356463" cy="2024073"/>
                <a:chOff x="4517027" y="1598129"/>
                <a:chExt cx="4356463" cy="2024073"/>
              </a:xfrm>
            </p:grpSpPr>
            <p:grpSp>
              <p:nvGrpSpPr>
                <p:cNvPr id="37" name="Group 36"/>
                <p:cNvGrpSpPr/>
                <p:nvPr/>
              </p:nvGrpSpPr>
              <p:grpSpPr>
                <a:xfrm>
                  <a:off x="4517027" y="1598129"/>
                  <a:ext cx="4356463" cy="2024073"/>
                  <a:chOff x="4517027" y="1594842"/>
                  <a:chExt cx="4356463" cy="2024073"/>
                </a:xfrm>
              </p:grpSpPr>
              <p:grpSp>
                <p:nvGrpSpPr>
                  <p:cNvPr id="44" name="Group 43"/>
                  <p:cNvGrpSpPr/>
                  <p:nvPr/>
                </p:nvGrpSpPr>
                <p:grpSpPr>
                  <a:xfrm>
                    <a:off x="4517027" y="1594842"/>
                    <a:ext cx="4356463" cy="2024073"/>
                    <a:chOff x="1786345" y="4732545"/>
                    <a:chExt cx="4356463" cy="2024073"/>
                  </a:xfrm>
                </p:grpSpPr>
                <p:grpSp>
                  <p:nvGrpSpPr>
                    <p:cNvPr id="46" name="Group 48"/>
                    <p:cNvGrpSpPr>
                      <a:grpSpLocks/>
                    </p:cNvGrpSpPr>
                    <p:nvPr/>
                  </p:nvGrpSpPr>
                  <p:grpSpPr bwMode="auto">
                    <a:xfrm>
                      <a:off x="2743200" y="4953000"/>
                      <a:ext cx="2286000" cy="1371600"/>
                      <a:chOff x="3600" y="2592"/>
                      <a:chExt cx="1440" cy="864"/>
                    </a:xfrm>
                  </p:grpSpPr>
                  <p:sp>
                    <p:nvSpPr>
                      <p:cNvPr id="5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24"/>
                      <p:cNvSpPr>
                        <a:spLocks noChangeShapeType="1"/>
                      </p:cNvSpPr>
                      <p:nvPr/>
                    </p:nvSpPr>
                    <p:spPr bwMode="auto">
                      <a:xfrm flipV="1">
                        <a:off x="3600" y="3168"/>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Line 44"/>
                      <p:cNvSpPr>
                        <a:spLocks noChangeShapeType="1"/>
                      </p:cNvSpPr>
                      <p:nvPr/>
                    </p:nvSpPr>
                    <p:spPr bwMode="auto">
                      <a:xfrm flipV="1">
                        <a:off x="4320" y="2880"/>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7"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47"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48"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49"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50"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1" name="Straight Connector 50"/>
                    <p:cNvCxnSpPr>
                      <a:stCxn id="55"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37"/>
                <p:cNvGrpSpPr/>
                <p:nvPr/>
              </p:nvGrpSpPr>
              <p:grpSpPr>
                <a:xfrm>
                  <a:off x="5460429" y="1797253"/>
                  <a:ext cx="3393468" cy="1364462"/>
                  <a:chOff x="5460429" y="1797253"/>
                  <a:chExt cx="3393468" cy="1364462"/>
                </a:xfrm>
              </p:grpSpPr>
              <p:sp>
                <p:nvSpPr>
                  <p:cNvPr id="39"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9"/>
                  <p:cNvSpPr>
                    <a:spLocks noChangeShapeType="1"/>
                  </p:cNvSpPr>
                  <p:nvPr/>
                </p:nvSpPr>
                <p:spPr bwMode="auto">
                  <a:xfrm>
                    <a:off x="7710897" y="2272497"/>
                    <a:ext cx="1143000" cy="4572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4" name="TextBox 63"/>
            <p:cNvSpPr txBox="1"/>
            <p:nvPr/>
          </p:nvSpPr>
          <p:spPr>
            <a:xfrm>
              <a:off x="4499536" y="6032077"/>
              <a:ext cx="301686" cy="369332"/>
            </a:xfrm>
            <a:prstGeom prst="rect">
              <a:avLst/>
            </a:prstGeom>
            <a:noFill/>
            <a:ln>
              <a:solidFill>
                <a:schemeClr val="accent2"/>
              </a:solidFill>
            </a:ln>
          </p:spPr>
          <p:txBody>
            <a:bodyPr wrap="none" rtlCol="0">
              <a:spAutoFit/>
            </a:bodyPr>
            <a:lstStyle/>
            <a:p>
              <a:r>
                <a:rPr lang="en-US" dirty="0" smtClean="0">
                  <a:solidFill>
                    <a:schemeClr val="accent2">
                      <a:lumMod val="75000"/>
                    </a:schemeClr>
                  </a:solidFill>
                </a:rPr>
                <a:t>0</a:t>
              </a:r>
              <a:endParaRPr lang="en-US" dirty="0">
                <a:solidFill>
                  <a:schemeClr val="accent2">
                    <a:lumMod val="75000"/>
                  </a:schemeClr>
                </a:solidFill>
              </a:endParaRPr>
            </a:p>
          </p:txBody>
        </p:sp>
        <p:sp>
          <p:nvSpPr>
            <p:cNvPr id="65" name="TextBox 64"/>
            <p:cNvSpPr txBox="1"/>
            <p:nvPr/>
          </p:nvSpPr>
          <p:spPr>
            <a:xfrm>
              <a:off x="4499536" y="55685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6" name="TextBox 65"/>
            <p:cNvSpPr txBox="1"/>
            <p:nvPr/>
          </p:nvSpPr>
          <p:spPr>
            <a:xfrm>
              <a:off x="4493005" y="51113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7" name="TextBox 66"/>
            <p:cNvSpPr txBox="1"/>
            <p:nvPr/>
          </p:nvSpPr>
          <p:spPr>
            <a:xfrm>
              <a:off x="4493005" y="4618401"/>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2" name="Multiply 71"/>
            <p:cNvSpPr/>
            <p:nvPr/>
          </p:nvSpPr>
          <p:spPr>
            <a:xfrm>
              <a:off x="5310208" y="6073296"/>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6443413" y="5624103"/>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p:cNvSpPr/>
            <p:nvPr/>
          </p:nvSpPr>
          <p:spPr>
            <a:xfrm>
              <a:off x="7588434" y="5162549"/>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918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154362"/>
          </a:xfrm>
        </p:spPr>
        <p:txBody>
          <a:bodyPr/>
          <a:lstStyle/>
          <a:p>
            <a:pPr eaLnBrk="1" hangingPunct="1"/>
            <a:r>
              <a:rPr lang="en-US" dirty="0" smtClean="0"/>
              <a:t>Asynchronous Systems</a:t>
            </a:r>
          </a:p>
        </p:txBody>
      </p:sp>
    </p:spTree>
    <p:extLst>
      <p:ext uri="{BB962C8B-B14F-4D97-AF65-F5344CB8AC3E}">
        <p14:creationId xmlns:p14="http://schemas.microsoft.com/office/powerpoint/2010/main" val="2604432264"/>
      </p:ext>
    </p:extLst>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systems</a:t>
            </a:r>
          </a:p>
        </p:txBody>
      </p:sp>
      <p:sp>
        <p:nvSpPr>
          <p:cNvPr id="3" name="Content Placeholder 2"/>
          <p:cNvSpPr>
            <a:spLocks noGrp="1"/>
          </p:cNvSpPr>
          <p:nvPr>
            <p:ph idx="1"/>
          </p:nvPr>
        </p:nvSpPr>
        <p:spPr>
          <a:xfrm>
            <a:off x="457200" y="1520826"/>
            <a:ext cx="6027738" cy="4879974"/>
          </a:xfrm>
        </p:spPr>
        <p:txBody>
          <a:bodyPr>
            <a:normAutofit lnSpcReduction="10000"/>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No timing assumptions</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No rounds</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Two kinds of asynchronous models:</a:t>
            </a:r>
          </a:p>
          <a:p>
            <a:pPr marL="781932" lvl="1" indent="-25920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Asynchronous networks</a:t>
            </a:r>
          </a:p>
          <a:p>
            <a:pPr lvl="2">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Processes communicating via channels</a:t>
            </a:r>
          </a:p>
          <a:p>
            <a:pPr marL="781932" lvl="1" indent="-25920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Asynchronous shared-memory systems</a:t>
            </a:r>
          </a:p>
          <a:p>
            <a:pPr lvl="2">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Processes communicating via shared objects</a:t>
            </a:r>
          </a:p>
          <a:p>
            <a:endParaRPr lang="en-US" dirty="0"/>
          </a:p>
        </p:txBody>
      </p:sp>
      <p:grpSp>
        <p:nvGrpSpPr>
          <p:cNvPr id="4" name="Group 4"/>
          <p:cNvGrpSpPr>
            <a:grpSpLocks/>
          </p:cNvGrpSpPr>
          <p:nvPr/>
        </p:nvGrpSpPr>
        <p:grpSpPr bwMode="auto">
          <a:xfrm>
            <a:off x="6707188" y="1177925"/>
            <a:ext cx="2133600" cy="1828800"/>
            <a:chOff x="3408" y="2256"/>
            <a:chExt cx="1344" cy="1152"/>
          </a:xfrm>
        </p:grpSpPr>
        <p:sp>
          <p:nvSpPr>
            <p:cNvPr id="5" name="Line 5"/>
            <p:cNvSpPr>
              <a:spLocks noChangeShapeType="1"/>
            </p:cNvSpPr>
            <p:nvPr/>
          </p:nvSpPr>
          <p:spPr bwMode="auto">
            <a:xfrm rot="10800000" flipH="1" flipV="1">
              <a:off x="3696" y="2736"/>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3408" y="2256"/>
              <a:ext cx="1344" cy="1152"/>
              <a:chOff x="3408" y="2256"/>
              <a:chExt cx="1344" cy="1152"/>
            </a:xfrm>
          </p:grpSpPr>
          <p:grpSp>
            <p:nvGrpSpPr>
              <p:cNvPr id="7" name="Group 7"/>
              <p:cNvGrpSpPr>
                <a:grpSpLocks/>
              </p:cNvGrpSpPr>
              <p:nvPr/>
            </p:nvGrpSpPr>
            <p:grpSpPr bwMode="auto">
              <a:xfrm>
                <a:off x="3408" y="2256"/>
                <a:ext cx="1344" cy="1152"/>
                <a:chOff x="3408" y="2256"/>
                <a:chExt cx="1344" cy="1152"/>
              </a:xfrm>
            </p:grpSpPr>
            <p:sp>
              <p:nvSpPr>
                <p:cNvPr id="17" name="Oval 8"/>
                <p:cNvSpPr>
                  <a:spLocks noChangeAspect="1" noChangeArrowheads="1"/>
                </p:cNvSpPr>
                <p:nvPr/>
              </p:nvSpPr>
              <p:spPr bwMode="auto">
                <a:xfrm>
                  <a:off x="3552" y="2592"/>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9"/>
                <p:cNvSpPr>
                  <a:spLocks noChangeAspect="1" noChangeArrowheads="1"/>
                </p:cNvSpPr>
                <p:nvPr/>
              </p:nvSpPr>
              <p:spPr bwMode="auto">
                <a:xfrm>
                  <a:off x="4128" y="22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0"/>
                <p:cNvSpPr>
                  <a:spLocks noChangeAspect="1" noChangeArrowheads="1"/>
                </p:cNvSpPr>
                <p:nvPr/>
              </p:nvSpPr>
              <p:spPr bwMode="auto">
                <a:xfrm>
                  <a:off x="4608" y="264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1"/>
                <p:cNvSpPr>
                  <a:spLocks noChangeAspect="1" noChangeArrowheads="1"/>
                </p:cNvSpPr>
                <p:nvPr/>
              </p:nvSpPr>
              <p:spPr bwMode="auto">
                <a:xfrm>
                  <a:off x="3408" y="326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2"/>
                <p:cNvSpPr>
                  <a:spLocks noChangeAspect="1" noChangeArrowheads="1"/>
                </p:cNvSpPr>
                <p:nvPr/>
              </p:nvSpPr>
              <p:spPr bwMode="auto">
                <a:xfrm>
                  <a:off x="4080" y="302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Line 13"/>
              <p:cNvSpPr>
                <a:spLocks noChangeShapeType="1"/>
              </p:cNvSpPr>
              <p:nvPr/>
            </p:nvSpPr>
            <p:spPr bwMode="auto">
              <a:xfrm flipV="1">
                <a:off x="3696" y="2352"/>
                <a:ext cx="38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4"/>
              <p:cNvSpPr>
                <a:spLocks noChangeShapeType="1"/>
              </p:cNvSpPr>
              <p:nvPr/>
            </p:nvSpPr>
            <p:spPr bwMode="auto">
              <a:xfrm rot="10800000" flipV="1">
                <a:off x="3744" y="2448"/>
                <a:ext cx="38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5"/>
              <p:cNvSpPr>
                <a:spLocks noChangeShapeType="1"/>
              </p:cNvSpPr>
              <p:nvPr/>
            </p:nvSpPr>
            <p:spPr bwMode="auto">
              <a:xfrm rot="10800000" flipH="1">
                <a:off x="3504" y="2784"/>
                <a:ext cx="4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6"/>
              <p:cNvSpPr>
                <a:spLocks noChangeShapeType="1"/>
              </p:cNvSpPr>
              <p:nvPr/>
            </p:nvSpPr>
            <p:spPr bwMode="auto">
              <a:xfrm rot="10800000" flipH="1" flipV="1">
                <a:off x="4320" y="2352"/>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7"/>
              <p:cNvSpPr>
                <a:spLocks noChangeShapeType="1"/>
              </p:cNvSpPr>
              <p:nvPr/>
            </p:nvSpPr>
            <p:spPr bwMode="auto">
              <a:xfrm rot="10800000" flipH="1" flipV="1">
                <a:off x="4272" y="2400"/>
                <a:ext cx="336"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8"/>
              <p:cNvSpPr>
                <a:spLocks noChangeShapeType="1"/>
              </p:cNvSpPr>
              <p:nvPr/>
            </p:nvSpPr>
            <p:spPr bwMode="auto">
              <a:xfrm rot="10800000" flipH="1">
                <a:off x="4224" y="2784"/>
                <a:ext cx="384"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9"/>
              <p:cNvSpPr>
                <a:spLocks noChangeShapeType="1"/>
              </p:cNvSpPr>
              <p:nvPr/>
            </p:nvSpPr>
            <p:spPr bwMode="auto">
              <a:xfrm rot="10800000" flipH="1">
                <a:off x="3600" y="3120"/>
                <a:ext cx="432"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20"/>
              <p:cNvSpPr>
                <a:spLocks/>
              </p:cNvSpPr>
              <p:nvPr/>
            </p:nvSpPr>
            <p:spPr bwMode="auto">
              <a:xfrm>
                <a:off x="3648" y="2832"/>
                <a:ext cx="1008" cy="528"/>
              </a:xfrm>
              <a:custGeom>
                <a:avLst/>
                <a:gdLst>
                  <a:gd name="T0" fmla="*/ 1008 w 1008"/>
                  <a:gd name="T1" fmla="*/ 0 h 528"/>
                  <a:gd name="T2" fmla="*/ 672 w 1008"/>
                  <a:gd name="T3" fmla="*/ 336 h 528"/>
                  <a:gd name="T4" fmla="*/ 384 w 1008"/>
                  <a:gd name="T5" fmla="*/ 480 h 528"/>
                  <a:gd name="T6" fmla="*/ 0 w 1008"/>
                  <a:gd name="T7" fmla="*/ 528 h 528"/>
                </a:gdLst>
                <a:ahLst/>
                <a:cxnLst>
                  <a:cxn ang="0">
                    <a:pos x="T0" y="T1"/>
                  </a:cxn>
                  <a:cxn ang="0">
                    <a:pos x="T2" y="T3"/>
                  </a:cxn>
                  <a:cxn ang="0">
                    <a:pos x="T4" y="T5"/>
                  </a:cxn>
                  <a:cxn ang="0">
                    <a:pos x="T6" y="T7"/>
                  </a:cxn>
                </a:cxnLst>
                <a:rect l="0" t="0" r="r" b="b"/>
                <a:pathLst>
                  <a:path w="1008" h="528">
                    <a:moveTo>
                      <a:pt x="1008" y="0"/>
                    </a:moveTo>
                    <a:cubicBezTo>
                      <a:pt x="892" y="128"/>
                      <a:pt x="776" y="256"/>
                      <a:pt x="672" y="336"/>
                    </a:cubicBezTo>
                    <a:cubicBezTo>
                      <a:pt x="568" y="416"/>
                      <a:pt x="496" y="448"/>
                      <a:pt x="384" y="480"/>
                    </a:cubicBezTo>
                    <a:cubicBezTo>
                      <a:pt x="272" y="512"/>
                      <a:pt x="136" y="520"/>
                      <a:pt x="0" y="5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1"/>
              <p:cNvSpPr>
                <a:spLocks noChangeShapeType="1"/>
              </p:cNvSpPr>
              <p:nvPr/>
            </p:nvSpPr>
            <p:spPr bwMode="auto">
              <a:xfrm flipH="1" flipV="1">
                <a:off x="3648" y="336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2" name="Group 22"/>
          <p:cNvGrpSpPr>
            <a:grpSpLocks/>
          </p:cNvGrpSpPr>
          <p:nvPr/>
        </p:nvGrpSpPr>
        <p:grpSpPr bwMode="auto">
          <a:xfrm>
            <a:off x="6484938" y="3440113"/>
            <a:ext cx="2362200" cy="2743200"/>
            <a:chOff x="4176" y="768"/>
            <a:chExt cx="1488" cy="1728"/>
          </a:xfrm>
        </p:grpSpPr>
        <p:grpSp>
          <p:nvGrpSpPr>
            <p:cNvPr id="23" name="Group 23"/>
            <p:cNvGrpSpPr>
              <a:grpSpLocks/>
            </p:cNvGrpSpPr>
            <p:nvPr/>
          </p:nvGrpSpPr>
          <p:grpSpPr bwMode="auto">
            <a:xfrm>
              <a:off x="4176" y="768"/>
              <a:ext cx="1488" cy="1728"/>
              <a:chOff x="4032" y="864"/>
              <a:chExt cx="1488" cy="1728"/>
            </a:xfrm>
          </p:grpSpPr>
          <p:grpSp>
            <p:nvGrpSpPr>
              <p:cNvPr id="25" name="Group 24"/>
              <p:cNvGrpSpPr>
                <a:grpSpLocks/>
              </p:cNvGrpSpPr>
              <p:nvPr/>
            </p:nvGrpSpPr>
            <p:grpSpPr bwMode="auto">
              <a:xfrm>
                <a:off x="4080" y="864"/>
                <a:ext cx="1440" cy="1728"/>
                <a:chOff x="4080" y="864"/>
                <a:chExt cx="1440" cy="1728"/>
              </a:xfrm>
            </p:grpSpPr>
            <p:sp>
              <p:nvSpPr>
                <p:cNvPr id="33" name="Oval 25"/>
                <p:cNvSpPr>
                  <a:spLocks noChangeArrowheads="1"/>
                </p:cNvSpPr>
                <p:nvPr/>
              </p:nvSpPr>
              <p:spPr bwMode="auto">
                <a:xfrm>
                  <a:off x="4080" y="864"/>
                  <a:ext cx="1440" cy="172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6"/>
                <p:cNvSpPr>
                  <a:spLocks noChangeShapeType="1"/>
                </p:cNvSpPr>
                <p:nvPr/>
              </p:nvSpPr>
              <p:spPr bwMode="auto">
                <a:xfrm>
                  <a:off x="4416" y="1824"/>
                  <a:ext cx="0" cy="144"/>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Oval 27"/>
                <p:cNvSpPr>
                  <a:spLocks noChangeAspect="1" noChangeArrowheads="1"/>
                </p:cNvSpPr>
                <p:nvPr/>
              </p:nvSpPr>
              <p:spPr bwMode="auto">
                <a:xfrm>
                  <a:off x="4272" y="115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cs typeface="Arial" charset="0"/>
                    </a:rPr>
                    <a:t>p</a:t>
                  </a:r>
                  <a:r>
                    <a:rPr lang="en-US" baseline="-25000">
                      <a:cs typeface="Arial" charset="0"/>
                    </a:rPr>
                    <a:t>1</a:t>
                  </a:r>
                </a:p>
              </p:txBody>
            </p:sp>
            <p:sp>
              <p:nvSpPr>
                <p:cNvPr id="36" name="Oval 28"/>
                <p:cNvSpPr>
                  <a:spLocks noChangeAspect="1" noChangeArrowheads="1"/>
                </p:cNvSpPr>
                <p:nvPr/>
              </p:nvSpPr>
              <p:spPr bwMode="auto">
                <a:xfrm>
                  <a:off x="4272" y="148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cs typeface="Arial" charset="0"/>
                    </a:rPr>
                    <a:t>p</a:t>
                  </a:r>
                  <a:r>
                    <a:rPr lang="en-US" baseline="-25000">
                      <a:cs typeface="Arial" charset="0"/>
                    </a:rPr>
                    <a:t>2</a:t>
                  </a:r>
                </a:p>
              </p:txBody>
            </p:sp>
            <p:sp>
              <p:nvSpPr>
                <p:cNvPr id="37" name="Oval 29"/>
                <p:cNvSpPr>
                  <a:spLocks noChangeAspect="1" noChangeArrowheads="1"/>
                </p:cNvSpPr>
                <p:nvPr/>
              </p:nvSpPr>
              <p:spPr bwMode="auto">
                <a:xfrm>
                  <a:off x="4272" y="2016"/>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cs typeface="Arial" charset="0"/>
                    </a:rPr>
                    <a:t>p</a:t>
                  </a:r>
                  <a:r>
                    <a:rPr lang="en-US" baseline="-25000">
                      <a:cs typeface="Arial" charset="0"/>
                    </a:rPr>
                    <a:t>n</a:t>
                  </a:r>
                </a:p>
              </p:txBody>
            </p:sp>
            <p:sp>
              <p:nvSpPr>
                <p:cNvPr id="38" name="Line 30"/>
                <p:cNvSpPr>
                  <a:spLocks noChangeShapeType="1"/>
                </p:cNvSpPr>
                <p:nvPr/>
              </p:nvSpPr>
              <p:spPr bwMode="auto">
                <a:xfrm>
                  <a:off x="4560" y="1344"/>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1"/>
                <p:cNvSpPr>
                  <a:spLocks noChangeShapeType="1"/>
                </p:cNvSpPr>
                <p:nvPr/>
              </p:nvSpPr>
              <p:spPr bwMode="auto">
                <a:xfrm flipV="1">
                  <a:off x="4560" y="1536"/>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32"/>
                <p:cNvSpPr>
                  <a:spLocks noChangeShapeType="1"/>
                </p:cNvSpPr>
                <p:nvPr/>
              </p:nvSpPr>
              <p:spPr bwMode="auto">
                <a:xfrm>
                  <a:off x="4512" y="1680"/>
                  <a:ext cx="52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3"/>
                <p:cNvSpPr>
                  <a:spLocks noChangeShapeType="1"/>
                </p:cNvSpPr>
                <p:nvPr/>
              </p:nvSpPr>
              <p:spPr bwMode="auto">
                <a:xfrm flipV="1">
                  <a:off x="4560" y="2016"/>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Rectangle 34"/>
                <p:cNvSpPr>
                  <a:spLocks noChangeArrowheads="1"/>
                </p:cNvSpPr>
                <p:nvPr/>
              </p:nvSpPr>
              <p:spPr bwMode="auto">
                <a:xfrm>
                  <a:off x="5040" y="1344"/>
                  <a:ext cx="288"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cs typeface="Arial" charset="0"/>
                    </a:rPr>
                    <a:t>x</a:t>
                  </a:r>
                  <a:r>
                    <a:rPr lang="en-US" baseline="-25000">
                      <a:cs typeface="Arial" charset="0"/>
                    </a:rPr>
                    <a:t>1</a:t>
                  </a:r>
                </a:p>
              </p:txBody>
            </p:sp>
            <p:sp>
              <p:nvSpPr>
                <p:cNvPr id="43" name="Rectangle 35"/>
                <p:cNvSpPr>
                  <a:spLocks noChangeArrowheads="1"/>
                </p:cNvSpPr>
                <p:nvPr/>
              </p:nvSpPr>
              <p:spPr bwMode="auto">
                <a:xfrm>
                  <a:off x="5040" y="1824"/>
                  <a:ext cx="288"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cs typeface="Arial" charset="0"/>
                    </a:rPr>
                    <a:t>x</a:t>
                  </a:r>
                  <a:r>
                    <a:rPr lang="en-US" baseline="-25000">
                      <a:cs typeface="Arial" charset="0"/>
                    </a:rPr>
                    <a:t>2</a:t>
                  </a:r>
                </a:p>
              </p:txBody>
            </p:sp>
          </p:grpSp>
          <p:grpSp>
            <p:nvGrpSpPr>
              <p:cNvPr id="26" name="Group 36"/>
              <p:cNvGrpSpPr>
                <a:grpSpLocks/>
              </p:cNvGrpSpPr>
              <p:nvPr/>
            </p:nvGrpSpPr>
            <p:grpSpPr bwMode="auto">
              <a:xfrm>
                <a:off x="4032" y="1248"/>
                <a:ext cx="240" cy="960"/>
                <a:chOff x="4032" y="1248"/>
                <a:chExt cx="240" cy="960"/>
              </a:xfrm>
            </p:grpSpPr>
            <p:sp>
              <p:nvSpPr>
                <p:cNvPr id="27" name="Line 37"/>
                <p:cNvSpPr>
                  <a:spLocks noChangeShapeType="1"/>
                </p:cNvSpPr>
                <p:nvPr/>
              </p:nvSpPr>
              <p:spPr bwMode="auto">
                <a:xfrm>
                  <a:off x="4032" y="12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8"/>
                <p:cNvSpPr>
                  <a:spLocks noChangeShapeType="1"/>
                </p:cNvSpPr>
                <p:nvPr/>
              </p:nvSpPr>
              <p:spPr bwMode="auto">
                <a:xfrm>
                  <a:off x="4032" y="1344"/>
                  <a:ext cx="24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4032" y="211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40"/>
                <p:cNvSpPr>
                  <a:spLocks noChangeShapeType="1"/>
                </p:cNvSpPr>
                <p:nvPr/>
              </p:nvSpPr>
              <p:spPr bwMode="auto">
                <a:xfrm>
                  <a:off x="4032" y="2208"/>
                  <a:ext cx="24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41"/>
                <p:cNvSpPr>
                  <a:spLocks noChangeShapeType="1"/>
                </p:cNvSpPr>
                <p:nvPr/>
              </p:nvSpPr>
              <p:spPr bwMode="auto">
                <a:xfrm>
                  <a:off x="4032" y="158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2"/>
                <p:cNvSpPr>
                  <a:spLocks noChangeShapeType="1"/>
                </p:cNvSpPr>
                <p:nvPr/>
              </p:nvSpPr>
              <p:spPr bwMode="auto">
                <a:xfrm>
                  <a:off x="4032" y="1680"/>
                  <a:ext cx="24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4" name="Text Box 43"/>
            <p:cNvSpPr txBox="1">
              <a:spLocks noChangeArrowheads="1"/>
            </p:cNvSpPr>
            <p:nvPr/>
          </p:nvSpPr>
          <p:spPr bwMode="auto">
            <a:xfrm>
              <a:off x="4790" y="93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p>
              <a:endParaRPr lang="en-US">
                <a:cs typeface="Arial" charset="0"/>
              </a:endParaRPr>
            </a:p>
          </p:txBody>
        </p:sp>
      </p:grpSp>
    </p:spTree>
    <p:extLst>
      <p:ext uri="{BB962C8B-B14F-4D97-AF65-F5344CB8AC3E}">
        <p14:creationId xmlns:p14="http://schemas.microsoft.com/office/powerpoint/2010/main" val="219883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100"/>
              <a:t>Asynchronous network:</a:t>
            </a:r>
            <a:br>
              <a:rPr lang="en-US" sz="4100"/>
            </a:br>
            <a:r>
              <a:rPr lang="en-US" sz="4100"/>
              <a:t>Processes and channels</a:t>
            </a:r>
          </a:p>
        </p:txBody>
      </p:sp>
      <p:grpSp>
        <p:nvGrpSpPr>
          <p:cNvPr id="105476" name="Group 4"/>
          <p:cNvGrpSpPr>
            <a:grpSpLocks/>
          </p:cNvGrpSpPr>
          <p:nvPr/>
        </p:nvGrpSpPr>
        <p:grpSpPr bwMode="auto">
          <a:xfrm>
            <a:off x="620641" y="2165988"/>
            <a:ext cx="8089920" cy="4056906"/>
            <a:chOff x="431" y="1504"/>
            <a:chExt cx="5618" cy="2817"/>
          </a:xfrm>
        </p:grpSpPr>
        <p:grpSp>
          <p:nvGrpSpPr>
            <p:cNvPr id="105477" name="Group 5"/>
            <p:cNvGrpSpPr>
              <a:grpSpLocks/>
            </p:cNvGrpSpPr>
            <p:nvPr/>
          </p:nvGrpSpPr>
          <p:grpSpPr bwMode="auto">
            <a:xfrm>
              <a:off x="432" y="1504"/>
              <a:ext cx="5617" cy="2817"/>
              <a:chOff x="432" y="1504"/>
              <a:chExt cx="5617" cy="2817"/>
            </a:xfrm>
          </p:grpSpPr>
          <p:sp>
            <p:nvSpPr>
              <p:cNvPr id="105478" name="Oval 6"/>
              <p:cNvSpPr>
                <a:spLocks noChangeArrowheads="1"/>
              </p:cNvSpPr>
              <p:nvPr/>
            </p:nvSpPr>
            <p:spPr bwMode="auto">
              <a:xfrm>
                <a:off x="2592" y="2160"/>
                <a:ext cx="1296" cy="288"/>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Lst>
                </a:pPr>
                <a:r>
                  <a:rPr lang="en-US" sz="2000">
                    <a:solidFill>
                      <a:srgbClr val="000000"/>
                    </a:solidFill>
                  </a:rPr>
                  <a:t>C</a:t>
                </a:r>
                <a:r>
                  <a:rPr lang="en-US" sz="2000" baseline="-33000">
                    <a:solidFill>
                      <a:srgbClr val="000000"/>
                    </a:solidFill>
                  </a:rPr>
                  <a:t>2,1</a:t>
                </a:r>
              </a:p>
            </p:txBody>
          </p:sp>
          <p:grpSp>
            <p:nvGrpSpPr>
              <p:cNvPr id="105479" name="Group 7"/>
              <p:cNvGrpSpPr>
                <a:grpSpLocks/>
              </p:cNvGrpSpPr>
              <p:nvPr/>
            </p:nvGrpSpPr>
            <p:grpSpPr bwMode="auto">
              <a:xfrm>
                <a:off x="432" y="1504"/>
                <a:ext cx="5617" cy="2817"/>
                <a:chOff x="432" y="1504"/>
                <a:chExt cx="5617" cy="2817"/>
              </a:xfrm>
            </p:grpSpPr>
            <p:grpSp>
              <p:nvGrpSpPr>
                <p:cNvPr id="105480" name="Group 8"/>
                <p:cNvGrpSpPr>
                  <a:grpSpLocks/>
                </p:cNvGrpSpPr>
                <p:nvPr/>
              </p:nvGrpSpPr>
              <p:grpSpPr bwMode="auto">
                <a:xfrm>
                  <a:off x="432" y="1504"/>
                  <a:ext cx="5617" cy="2817"/>
                  <a:chOff x="432" y="1504"/>
                  <a:chExt cx="5617" cy="2817"/>
                </a:xfrm>
              </p:grpSpPr>
              <p:sp>
                <p:nvSpPr>
                  <p:cNvPr id="105481" name="Oval 9"/>
                  <p:cNvSpPr>
                    <a:spLocks noChangeArrowheads="1"/>
                  </p:cNvSpPr>
                  <p:nvPr/>
                </p:nvSpPr>
                <p:spPr bwMode="auto">
                  <a:xfrm>
                    <a:off x="1152" y="1584"/>
                    <a:ext cx="864" cy="864"/>
                  </a:xfrm>
                  <a:prstGeom prst="ellipse">
                    <a:avLst/>
                  </a:prstGeom>
                  <a:solidFill>
                    <a:schemeClr val="accent1">
                      <a:lumMod val="60000"/>
                      <a:lumOff val="40000"/>
                    </a:schemeClr>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Lst>
                    </a:pPr>
                    <a:r>
                      <a:rPr lang="en-US" sz="2500">
                        <a:solidFill>
                          <a:srgbClr val="000000"/>
                        </a:solidFill>
                      </a:rPr>
                      <a:t>p</a:t>
                    </a:r>
                    <a:r>
                      <a:rPr lang="en-US" sz="2500" baseline="-33000">
                        <a:solidFill>
                          <a:srgbClr val="000000"/>
                        </a:solidFill>
                      </a:rPr>
                      <a:t>1</a:t>
                    </a:r>
                  </a:p>
                </p:txBody>
              </p:sp>
              <p:sp>
                <p:nvSpPr>
                  <p:cNvPr id="105482" name="Oval 10"/>
                  <p:cNvSpPr>
                    <a:spLocks noChangeArrowheads="1"/>
                  </p:cNvSpPr>
                  <p:nvPr/>
                </p:nvSpPr>
                <p:spPr bwMode="auto">
                  <a:xfrm>
                    <a:off x="2592" y="1584"/>
                    <a:ext cx="1296" cy="288"/>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Lst>
                    </a:pPr>
                    <a:r>
                      <a:rPr lang="en-US" sz="2000">
                        <a:solidFill>
                          <a:srgbClr val="000000"/>
                        </a:solidFill>
                      </a:rPr>
                      <a:t>C</a:t>
                    </a:r>
                    <a:r>
                      <a:rPr lang="en-US" sz="2000" baseline="-33000">
                        <a:solidFill>
                          <a:srgbClr val="000000"/>
                        </a:solidFill>
                      </a:rPr>
                      <a:t>1,2</a:t>
                    </a:r>
                  </a:p>
                </p:txBody>
              </p:sp>
              <p:sp>
                <p:nvSpPr>
                  <p:cNvPr id="105483" name="Oval 11"/>
                  <p:cNvSpPr>
                    <a:spLocks noChangeArrowheads="1"/>
                  </p:cNvSpPr>
                  <p:nvPr/>
                </p:nvSpPr>
                <p:spPr bwMode="auto">
                  <a:xfrm>
                    <a:off x="4464" y="1584"/>
                    <a:ext cx="864" cy="864"/>
                  </a:xfrm>
                  <a:prstGeom prst="ellipse">
                    <a:avLst/>
                  </a:prstGeom>
                  <a:solidFill>
                    <a:schemeClr val="accent1">
                      <a:lumMod val="60000"/>
                      <a:lumOff val="40000"/>
                    </a:schemeClr>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Lst>
                    </a:pPr>
                    <a:r>
                      <a:rPr lang="en-US" sz="2500">
                        <a:solidFill>
                          <a:srgbClr val="000000"/>
                        </a:solidFill>
                      </a:rPr>
                      <a:t>p</a:t>
                    </a:r>
                    <a:r>
                      <a:rPr lang="en-US" sz="2500" baseline="-33000">
                        <a:solidFill>
                          <a:srgbClr val="000000"/>
                        </a:solidFill>
                      </a:rPr>
                      <a:t>2</a:t>
                    </a:r>
                  </a:p>
                </p:txBody>
              </p:sp>
              <p:sp>
                <p:nvSpPr>
                  <p:cNvPr id="105484" name="Line 12"/>
                  <p:cNvSpPr>
                    <a:spLocks noChangeShapeType="1"/>
                  </p:cNvSpPr>
                  <p:nvPr/>
                </p:nvSpPr>
                <p:spPr bwMode="auto">
                  <a:xfrm>
                    <a:off x="5328" y="1872"/>
                    <a:ext cx="720"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85" name="Line 13"/>
                  <p:cNvSpPr>
                    <a:spLocks noChangeShapeType="1"/>
                  </p:cNvSpPr>
                  <p:nvPr/>
                </p:nvSpPr>
                <p:spPr bwMode="auto">
                  <a:xfrm flipH="1">
                    <a:off x="5327" y="2160"/>
                    <a:ext cx="722"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86" name="Oval 14"/>
                  <p:cNvSpPr>
                    <a:spLocks/>
                  </p:cNvSpPr>
                  <p:nvPr/>
                </p:nvSpPr>
                <p:spPr bwMode="auto">
                  <a:xfrm>
                    <a:off x="1152" y="2880"/>
                    <a:ext cx="288" cy="100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87" name="Oval 15"/>
                  <p:cNvSpPr>
                    <a:spLocks/>
                  </p:cNvSpPr>
                  <p:nvPr/>
                </p:nvSpPr>
                <p:spPr bwMode="auto">
                  <a:xfrm>
                    <a:off x="1728" y="2880"/>
                    <a:ext cx="288" cy="100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88" name="Oval 16"/>
                  <p:cNvSpPr>
                    <a:spLocks/>
                  </p:cNvSpPr>
                  <p:nvPr/>
                </p:nvSpPr>
                <p:spPr bwMode="auto">
                  <a:xfrm>
                    <a:off x="4464" y="2880"/>
                    <a:ext cx="288" cy="100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89" name="Oval 17"/>
                  <p:cNvSpPr>
                    <a:spLocks/>
                  </p:cNvSpPr>
                  <p:nvPr/>
                </p:nvSpPr>
                <p:spPr bwMode="auto">
                  <a:xfrm>
                    <a:off x="5040" y="2880"/>
                    <a:ext cx="288" cy="100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90" name="Line 18"/>
                  <p:cNvSpPr>
                    <a:spLocks noChangeShapeType="1"/>
                  </p:cNvSpPr>
                  <p:nvPr/>
                </p:nvSpPr>
                <p:spPr bwMode="auto">
                  <a:xfrm>
                    <a:off x="1728" y="2448"/>
                    <a:ext cx="144" cy="43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1" name="Line 19"/>
                  <p:cNvSpPr>
                    <a:spLocks noChangeShapeType="1"/>
                  </p:cNvSpPr>
                  <p:nvPr/>
                </p:nvSpPr>
                <p:spPr bwMode="auto">
                  <a:xfrm>
                    <a:off x="5040" y="2448"/>
                    <a:ext cx="144" cy="43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2" name="Line 20"/>
                  <p:cNvSpPr>
                    <a:spLocks noChangeShapeType="1"/>
                  </p:cNvSpPr>
                  <p:nvPr/>
                </p:nvSpPr>
                <p:spPr bwMode="auto">
                  <a:xfrm flipH="1">
                    <a:off x="1727" y="3888"/>
                    <a:ext cx="146" cy="43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3" name="Line 21"/>
                  <p:cNvSpPr>
                    <a:spLocks noChangeShapeType="1"/>
                  </p:cNvSpPr>
                  <p:nvPr/>
                </p:nvSpPr>
                <p:spPr bwMode="auto">
                  <a:xfrm flipH="1">
                    <a:off x="5039" y="3888"/>
                    <a:ext cx="146" cy="43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4" name="Line 22"/>
                  <p:cNvSpPr>
                    <a:spLocks noChangeShapeType="1"/>
                  </p:cNvSpPr>
                  <p:nvPr/>
                </p:nvSpPr>
                <p:spPr bwMode="auto">
                  <a:xfrm flipH="1" flipV="1">
                    <a:off x="1295" y="3887"/>
                    <a:ext cx="146" cy="43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5" name="Line 23"/>
                  <p:cNvSpPr>
                    <a:spLocks noChangeShapeType="1"/>
                  </p:cNvSpPr>
                  <p:nvPr/>
                </p:nvSpPr>
                <p:spPr bwMode="auto">
                  <a:xfrm flipH="1" flipV="1">
                    <a:off x="4607" y="3887"/>
                    <a:ext cx="146" cy="43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6" name="Line 24"/>
                  <p:cNvSpPr>
                    <a:spLocks noChangeShapeType="1"/>
                  </p:cNvSpPr>
                  <p:nvPr/>
                </p:nvSpPr>
                <p:spPr bwMode="auto">
                  <a:xfrm flipV="1">
                    <a:off x="1296" y="2447"/>
                    <a:ext cx="144" cy="43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7" name="Line 25"/>
                  <p:cNvSpPr>
                    <a:spLocks noChangeShapeType="1"/>
                  </p:cNvSpPr>
                  <p:nvPr/>
                </p:nvSpPr>
                <p:spPr bwMode="auto">
                  <a:xfrm flipV="1">
                    <a:off x="4608" y="2447"/>
                    <a:ext cx="144" cy="43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98" name="Text Box 26"/>
                  <p:cNvSpPr txBox="1">
                    <a:spLocks noChangeArrowheads="1"/>
                  </p:cNvSpPr>
                  <p:nvPr/>
                </p:nvSpPr>
                <p:spPr bwMode="auto">
                  <a:xfrm rot="20580000">
                    <a:off x="1931" y="1521"/>
                    <a:ext cx="783"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1,2</a:t>
                    </a:r>
                  </a:p>
                </p:txBody>
              </p:sp>
              <p:sp>
                <p:nvSpPr>
                  <p:cNvPr id="105499" name="Text Box 27"/>
                  <p:cNvSpPr txBox="1">
                    <a:spLocks noChangeArrowheads="1"/>
                  </p:cNvSpPr>
                  <p:nvPr/>
                </p:nvSpPr>
                <p:spPr bwMode="auto">
                  <a:xfrm rot="20700000">
                    <a:off x="3803" y="2273"/>
                    <a:ext cx="78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2,1</a:t>
                    </a:r>
                  </a:p>
                </p:txBody>
              </p:sp>
              <p:sp>
                <p:nvSpPr>
                  <p:cNvPr id="105500" name="Text Box 28"/>
                  <p:cNvSpPr txBox="1">
                    <a:spLocks noChangeArrowheads="1"/>
                  </p:cNvSpPr>
                  <p:nvPr/>
                </p:nvSpPr>
                <p:spPr bwMode="auto">
                  <a:xfrm rot="720000">
                    <a:off x="3669" y="1504"/>
                    <a:ext cx="932"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1,2</a:t>
                    </a:r>
                  </a:p>
                </p:txBody>
              </p:sp>
              <p:sp>
                <p:nvSpPr>
                  <p:cNvPr id="105501" name="Text Box 29"/>
                  <p:cNvSpPr txBox="1">
                    <a:spLocks noChangeArrowheads="1"/>
                  </p:cNvSpPr>
                  <p:nvPr/>
                </p:nvSpPr>
                <p:spPr bwMode="auto">
                  <a:xfrm rot="840000">
                    <a:off x="1913" y="2308"/>
                    <a:ext cx="929"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2,1</a:t>
                    </a:r>
                  </a:p>
                </p:txBody>
              </p:sp>
              <p:sp>
                <p:nvSpPr>
                  <p:cNvPr id="105502" name="Text Box 30"/>
                  <p:cNvSpPr txBox="1">
                    <a:spLocks noChangeArrowheads="1"/>
                  </p:cNvSpPr>
                  <p:nvPr/>
                </p:nvSpPr>
                <p:spPr bwMode="auto">
                  <a:xfrm>
                    <a:off x="483" y="1626"/>
                    <a:ext cx="525"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init(v)</a:t>
                    </a:r>
                    <a:r>
                      <a:rPr lang="en-US" baseline="-33000"/>
                      <a:t>1</a:t>
                    </a:r>
                  </a:p>
                </p:txBody>
              </p:sp>
              <p:sp>
                <p:nvSpPr>
                  <p:cNvPr id="105503" name="Text Box 31"/>
                  <p:cNvSpPr txBox="1">
                    <a:spLocks noChangeArrowheads="1"/>
                  </p:cNvSpPr>
                  <p:nvPr/>
                </p:nvSpPr>
                <p:spPr bwMode="auto">
                  <a:xfrm>
                    <a:off x="432" y="2202"/>
                    <a:ext cx="764"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decide(v)</a:t>
                    </a:r>
                    <a:r>
                      <a:rPr lang="en-US" baseline="-33000"/>
                      <a:t>1</a:t>
                    </a:r>
                  </a:p>
                </p:txBody>
              </p:sp>
            </p:grpSp>
            <p:sp>
              <p:nvSpPr>
                <p:cNvPr id="105504" name="Line 32"/>
                <p:cNvSpPr>
                  <a:spLocks noChangeShapeType="1"/>
                </p:cNvSpPr>
                <p:nvPr/>
              </p:nvSpPr>
              <p:spPr bwMode="auto">
                <a:xfrm flipV="1">
                  <a:off x="2016" y="1727"/>
                  <a:ext cx="576" cy="14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505" name="Line 33"/>
                <p:cNvSpPr>
                  <a:spLocks noChangeShapeType="1"/>
                </p:cNvSpPr>
                <p:nvPr/>
              </p:nvSpPr>
              <p:spPr bwMode="auto">
                <a:xfrm>
                  <a:off x="3888" y="1728"/>
                  <a:ext cx="576" cy="14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105506" name="Line 34"/>
            <p:cNvSpPr>
              <a:spLocks noChangeShapeType="1"/>
            </p:cNvSpPr>
            <p:nvPr/>
          </p:nvSpPr>
          <p:spPr bwMode="auto">
            <a:xfrm flipH="1" flipV="1">
              <a:off x="2015" y="2159"/>
              <a:ext cx="578" cy="14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507" name="Line 35"/>
            <p:cNvSpPr>
              <a:spLocks noChangeShapeType="1"/>
            </p:cNvSpPr>
            <p:nvPr/>
          </p:nvSpPr>
          <p:spPr bwMode="auto">
            <a:xfrm flipH="1">
              <a:off x="3887" y="2160"/>
              <a:ext cx="578" cy="14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508" name="Line 36"/>
            <p:cNvSpPr>
              <a:spLocks noChangeShapeType="1"/>
            </p:cNvSpPr>
            <p:nvPr/>
          </p:nvSpPr>
          <p:spPr bwMode="auto">
            <a:xfrm>
              <a:off x="432" y="1872"/>
              <a:ext cx="720"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509" name="Line 37"/>
            <p:cNvSpPr>
              <a:spLocks noChangeShapeType="1"/>
            </p:cNvSpPr>
            <p:nvPr/>
          </p:nvSpPr>
          <p:spPr bwMode="auto">
            <a:xfrm flipH="1">
              <a:off x="431" y="2160"/>
              <a:ext cx="722"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05510" name="Text Box 38"/>
          <p:cNvSpPr txBox="1">
            <a:spLocks noGrp="1" noChangeArrowheads="1"/>
          </p:cNvSpPr>
          <p:nvPr>
            <p:ph type="body" idx="1"/>
          </p:nvPr>
        </p:nvSpPr>
        <p:spPr>
          <a:xfrm>
            <a:off x="3258720" y="4396782"/>
            <a:ext cx="3065880" cy="2281199"/>
          </a:xfrm>
          <a:solidFill>
            <a:schemeClr val="accent1">
              <a:lumMod val="60000"/>
              <a:lumOff val="40000"/>
            </a:schemeClr>
          </a:solidFill>
          <a:ln>
            <a:solidFill>
              <a:schemeClr val="tx1"/>
            </a:solidFill>
            <a:miter lim="800000"/>
            <a:headEnd/>
            <a:tailEnd/>
          </a:ln>
        </p:spPr>
        <p:txBody>
          <a:bodyPr/>
          <a:lstStyle/>
          <a:p>
            <a:pPr>
              <a:lnSpc>
                <a:spcPct val="80000"/>
              </a:lnSpc>
              <a:buFontTx/>
              <a:buNone/>
            </a:pPr>
            <a:r>
              <a:rPr lang="en-US" sz="1800" dirty="0"/>
              <a:t>Q:  W</a:t>
            </a:r>
            <a:r>
              <a:rPr lang="en-US" sz="1800" dirty="0" smtClean="0"/>
              <a:t>hat </a:t>
            </a:r>
            <a:r>
              <a:rPr lang="en-US" sz="1800" dirty="0"/>
              <a:t>are these </a:t>
            </a:r>
            <a:r>
              <a:rPr lang="en-US" sz="1800" dirty="0" err="1"/>
              <a:t>ps</a:t>
            </a:r>
            <a:r>
              <a:rPr lang="en-US" sz="1800" dirty="0"/>
              <a:t> and Cs?</a:t>
            </a:r>
          </a:p>
          <a:p>
            <a:pPr>
              <a:lnSpc>
                <a:spcPct val="80000"/>
              </a:lnSpc>
              <a:buFontTx/>
              <a:buNone/>
            </a:pPr>
            <a:r>
              <a:rPr lang="en-US" sz="1800" dirty="0"/>
              <a:t>A:  “Reactive” components, which interact with their environments via input and output actions.</a:t>
            </a:r>
          </a:p>
        </p:txBody>
      </p:sp>
    </p:spTree>
    <p:extLst>
      <p:ext uri="{BB962C8B-B14F-4D97-AF65-F5344CB8AC3E}">
        <p14:creationId xmlns:p14="http://schemas.microsoft.com/office/powerpoint/2010/main" val="3791344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10">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0"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7440" y="275070"/>
            <a:ext cx="8709120" cy="1142039"/>
          </a:xfrm>
        </p:spPr>
        <p:txBody>
          <a:bodyPr>
            <a:normAutofit fontScale="90000"/>
          </a:bodyPr>
          <a:lstStyle/>
          <a:p>
            <a:r>
              <a:rPr lang="en-US" sz="4100"/>
              <a:t>Asynchronous shared-memory system:  Processes and objects</a:t>
            </a:r>
          </a:p>
        </p:txBody>
      </p:sp>
      <p:sp>
        <p:nvSpPr>
          <p:cNvPr id="106499" name="Rectangle 3"/>
          <p:cNvSpPr>
            <a:spLocks noGrp="1" noChangeArrowheads="1"/>
          </p:cNvSpPr>
          <p:nvPr>
            <p:ph type="body" idx="1"/>
          </p:nvPr>
        </p:nvSpPr>
        <p:spPr>
          <a:xfrm>
            <a:off x="4779360" y="2115582"/>
            <a:ext cx="4135680" cy="3110727"/>
          </a:xfrm>
          <a:solidFill>
            <a:schemeClr val="accent1">
              <a:lumMod val="60000"/>
              <a:lumOff val="40000"/>
            </a:schemeClr>
          </a:solidFill>
          <a:ln>
            <a:solidFill>
              <a:schemeClr val="tx1"/>
            </a:solidFill>
            <a:miter lim="800000"/>
            <a:headEnd/>
            <a:tailEnd/>
          </a:ln>
        </p:spPr>
        <p:txBody>
          <a:bodyPr/>
          <a:lstStyle/>
          <a:p>
            <a:pPr>
              <a:lnSpc>
                <a:spcPct val="90000"/>
              </a:lnSpc>
              <a:buFontTx/>
              <a:buNone/>
            </a:pPr>
            <a:r>
              <a:rPr lang="en-US" sz="2400" dirty="0"/>
              <a:t>These processes and objects are also “reactive” components.</a:t>
            </a:r>
          </a:p>
          <a:p>
            <a:pPr>
              <a:lnSpc>
                <a:spcPct val="90000"/>
              </a:lnSpc>
              <a:buFontTx/>
              <a:buNone/>
            </a:pPr>
            <a:r>
              <a:rPr lang="en-US" sz="2400" dirty="0"/>
              <a:t>In both cases, </a:t>
            </a:r>
            <a:r>
              <a:rPr lang="en-US" sz="2400" dirty="0" smtClean="0"/>
              <a:t>we have reactive </a:t>
            </a:r>
            <a:r>
              <a:rPr lang="en-US" sz="2400" dirty="0"/>
              <a:t>components</a:t>
            </a:r>
            <a:r>
              <a:rPr lang="en-US" sz="2400" dirty="0" smtClean="0"/>
              <a:t>. </a:t>
            </a:r>
            <a:endParaRPr lang="en-US" sz="2400" dirty="0"/>
          </a:p>
          <a:p>
            <a:pPr>
              <a:lnSpc>
                <a:spcPct val="90000"/>
              </a:lnSpc>
              <a:buFontTx/>
              <a:buNone/>
            </a:pPr>
            <a:r>
              <a:rPr lang="en-US" sz="2400" dirty="0"/>
              <a:t>W</a:t>
            </a:r>
            <a:r>
              <a:rPr lang="en-US" sz="2400" dirty="0" smtClean="0"/>
              <a:t>e need </a:t>
            </a:r>
            <a:r>
              <a:rPr lang="en-US" sz="2400" dirty="0"/>
              <a:t>a general model for reactive components.</a:t>
            </a:r>
          </a:p>
        </p:txBody>
      </p:sp>
      <p:sp>
        <p:nvSpPr>
          <p:cNvPr id="106500" name="Oval 4"/>
          <p:cNvSpPr>
            <a:spLocks noChangeArrowheads="1"/>
          </p:cNvSpPr>
          <p:nvPr/>
        </p:nvSpPr>
        <p:spPr bwMode="auto">
          <a:xfrm>
            <a:off x="1186561" y="1837633"/>
            <a:ext cx="828000" cy="830968"/>
          </a:xfrm>
          <a:prstGeom prst="ellipse">
            <a:avLst/>
          </a:prstGeom>
          <a:solidFill>
            <a:schemeClr val="accent1">
              <a:lumMod val="60000"/>
              <a:lumOff val="40000"/>
            </a:schemeClr>
          </a:solidFill>
          <a:ln w="9525">
            <a:solidFill>
              <a:schemeClr val="tx1"/>
            </a:solidFill>
            <a:round/>
            <a:headEnd/>
            <a:tailEnd/>
          </a:ln>
          <a:effectLst/>
        </p:spPr>
        <p:txBody>
          <a:bodyPr wrap="none" lIns="82936" tIns="41469" rIns="82936" bIns="41469" anchor="ctr"/>
          <a:lstStyle/>
          <a:p>
            <a:pPr algn="ctr"/>
            <a:r>
              <a:rPr lang="en-US"/>
              <a:t>p</a:t>
            </a:r>
            <a:r>
              <a:rPr lang="en-US" baseline="-25000"/>
              <a:t>1</a:t>
            </a:r>
          </a:p>
        </p:txBody>
      </p:sp>
      <p:sp>
        <p:nvSpPr>
          <p:cNvPr id="106501" name="Oval 5"/>
          <p:cNvSpPr>
            <a:spLocks noChangeArrowheads="1"/>
          </p:cNvSpPr>
          <p:nvPr/>
        </p:nvSpPr>
        <p:spPr bwMode="auto">
          <a:xfrm>
            <a:off x="1186561" y="5157182"/>
            <a:ext cx="828000" cy="829527"/>
          </a:xfrm>
          <a:prstGeom prst="ellipse">
            <a:avLst/>
          </a:prstGeom>
          <a:solidFill>
            <a:schemeClr val="accent1">
              <a:lumMod val="60000"/>
              <a:lumOff val="40000"/>
            </a:schemeClr>
          </a:solidFill>
          <a:ln w="9525">
            <a:solidFill>
              <a:schemeClr val="tx1"/>
            </a:solidFill>
            <a:round/>
            <a:headEnd/>
            <a:tailEnd/>
          </a:ln>
          <a:effectLst/>
        </p:spPr>
        <p:txBody>
          <a:bodyPr wrap="none" lIns="82936" tIns="41469" rIns="82936" bIns="41469" anchor="ctr"/>
          <a:lstStyle/>
          <a:p>
            <a:pPr algn="ctr"/>
            <a:r>
              <a:rPr lang="en-US"/>
              <a:t>p</a:t>
            </a:r>
            <a:r>
              <a:rPr lang="en-US" baseline="-25000"/>
              <a:t>n</a:t>
            </a:r>
          </a:p>
        </p:txBody>
      </p:sp>
      <p:sp>
        <p:nvSpPr>
          <p:cNvPr id="106502" name="Oval 6"/>
          <p:cNvSpPr>
            <a:spLocks noChangeArrowheads="1"/>
          </p:cNvSpPr>
          <p:nvPr/>
        </p:nvSpPr>
        <p:spPr bwMode="auto">
          <a:xfrm>
            <a:off x="1186561" y="2875982"/>
            <a:ext cx="828000" cy="829527"/>
          </a:xfrm>
          <a:prstGeom prst="ellipse">
            <a:avLst/>
          </a:prstGeom>
          <a:solidFill>
            <a:schemeClr val="accent1">
              <a:lumMod val="60000"/>
              <a:lumOff val="40000"/>
            </a:schemeClr>
          </a:solidFill>
          <a:ln w="9525">
            <a:solidFill>
              <a:schemeClr val="tx1"/>
            </a:solidFill>
            <a:round/>
            <a:headEnd/>
            <a:tailEnd/>
          </a:ln>
          <a:effectLst/>
        </p:spPr>
        <p:txBody>
          <a:bodyPr wrap="none" lIns="82936" tIns="41469" rIns="82936" bIns="41469" anchor="ctr"/>
          <a:lstStyle/>
          <a:p>
            <a:pPr algn="ctr"/>
            <a:r>
              <a:rPr lang="en-US"/>
              <a:t>p</a:t>
            </a:r>
            <a:r>
              <a:rPr lang="en-US" baseline="-25000"/>
              <a:t>2</a:t>
            </a:r>
          </a:p>
        </p:txBody>
      </p:sp>
      <p:sp>
        <p:nvSpPr>
          <p:cNvPr id="106503" name="Line 7"/>
          <p:cNvSpPr>
            <a:spLocks noChangeShapeType="1"/>
          </p:cNvSpPr>
          <p:nvPr/>
        </p:nvSpPr>
        <p:spPr bwMode="auto">
          <a:xfrm>
            <a:off x="1599840" y="4120273"/>
            <a:ext cx="0" cy="55301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04" name="Oval 8"/>
          <p:cNvSpPr>
            <a:spLocks noChangeArrowheads="1"/>
          </p:cNvSpPr>
          <p:nvPr/>
        </p:nvSpPr>
        <p:spPr bwMode="auto">
          <a:xfrm>
            <a:off x="3051360" y="2392092"/>
            <a:ext cx="829440" cy="829527"/>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36" tIns="41469" rIns="82936" bIns="41469" anchor="ctr"/>
          <a:lstStyle/>
          <a:p>
            <a:pPr algn="ctr"/>
            <a:r>
              <a:rPr lang="en-US"/>
              <a:t>x</a:t>
            </a:r>
            <a:r>
              <a:rPr lang="en-US" baseline="-25000"/>
              <a:t>1</a:t>
            </a:r>
          </a:p>
        </p:txBody>
      </p:sp>
      <p:sp>
        <p:nvSpPr>
          <p:cNvPr id="106505" name="Oval 9"/>
          <p:cNvSpPr>
            <a:spLocks noChangeArrowheads="1"/>
          </p:cNvSpPr>
          <p:nvPr/>
        </p:nvSpPr>
        <p:spPr bwMode="auto">
          <a:xfrm>
            <a:off x="3051360" y="3429001"/>
            <a:ext cx="829440" cy="830967"/>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36" tIns="41469" rIns="82936" bIns="41469" anchor="ctr"/>
          <a:lstStyle/>
          <a:p>
            <a:pPr algn="ctr"/>
            <a:r>
              <a:rPr lang="en-US"/>
              <a:t>x</a:t>
            </a:r>
            <a:r>
              <a:rPr lang="en-US" baseline="-25000"/>
              <a:t>2</a:t>
            </a:r>
          </a:p>
        </p:txBody>
      </p:sp>
      <p:sp>
        <p:nvSpPr>
          <p:cNvPr id="106506" name="Oval 10"/>
          <p:cNvSpPr>
            <a:spLocks noChangeArrowheads="1"/>
          </p:cNvSpPr>
          <p:nvPr/>
        </p:nvSpPr>
        <p:spPr bwMode="auto">
          <a:xfrm>
            <a:off x="3051360" y="5088055"/>
            <a:ext cx="829440" cy="829527"/>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36" tIns="41469" rIns="82936" bIns="41469" anchor="ctr"/>
          <a:lstStyle/>
          <a:p>
            <a:pPr algn="ctr"/>
            <a:r>
              <a:rPr lang="en-US"/>
              <a:t>x</a:t>
            </a:r>
            <a:r>
              <a:rPr lang="en-US" baseline="-25000"/>
              <a:t>m</a:t>
            </a:r>
          </a:p>
        </p:txBody>
      </p:sp>
      <p:sp>
        <p:nvSpPr>
          <p:cNvPr id="106507" name="Line 11"/>
          <p:cNvSpPr>
            <a:spLocks noChangeShapeType="1"/>
          </p:cNvSpPr>
          <p:nvPr/>
        </p:nvSpPr>
        <p:spPr bwMode="auto">
          <a:xfrm>
            <a:off x="770401" y="2115583"/>
            <a:ext cx="4161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08" name="Line 12"/>
          <p:cNvSpPr>
            <a:spLocks noChangeShapeType="1"/>
          </p:cNvSpPr>
          <p:nvPr/>
        </p:nvSpPr>
        <p:spPr bwMode="auto">
          <a:xfrm>
            <a:off x="770401" y="3152491"/>
            <a:ext cx="4161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09" name="Line 13"/>
          <p:cNvSpPr>
            <a:spLocks noChangeShapeType="1"/>
          </p:cNvSpPr>
          <p:nvPr/>
        </p:nvSpPr>
        <p:spPr bwMode="auto">
          <a:xfrm>
            <a:off x="770401" y="5433691"/>
            <a:ext cx="41616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0" name="Line 14"/>
          <p:cNvSpPr>
            <a:spLocks noChangeShapeType="1"/>
          </p:cNvSpPr>
          <p:nvPr/>
        </p:nvSpPr>
        <p:spPr bwMode="auto">
          <a:xfrm>
            <a:off x="770401" y="2322964"/>
            <a:ext cx="41616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1" name="Line 15"/>
          <p:cNvSpPr>
            <a:spLocks noChangeShapeType="1"/>
          </p:cNvSpPr>
          <p:nvPr/>
        </p:nvSpPr>
        <p:spPr bwMode="auto">
          <a:xfrm>
            <a:off x="770401" y="3358433"/>
            <a:ext cx="41616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2" name="Line 16"/>
          <p:cNvSpPr>
            <a:spLocks noChangeShapeType="1"/>
          </p:cNvSpPr>
          <p:nvPr/>
        </p:nvSpPr>
        <p:spPr bwMode="auto">
          <a:xfrm>
            <a:off x="770401" y="5641073"/>
            <a:ext cx="41616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3" name="Line 17"/>
          <p:cNvSpPr>
            <a:spLocks noChangeShapeType="1"/>
          </p:cNvSpPr>
          <p:nvPr/>
        </p:nvSpPr>
        <p:spPr bwMode="auto">
          <a:xfrm>
            <a:off x="2014560" y="2253837"/>
            <a:ext cx="1036800" cy="27650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4" name="Line 18"/>
          <p:cNvSpPr>
            <a:spLocks noChangeShapeType="1"/>
          </p:cNvSpPr>
          <p:nvPr/>
        </p:nvSpPr>
        <p:spPr bwMode="auto">
          <a:xfrm flipH="1" flipV="1">
            <a:off x="2014560" y="2461219"/>
            <a:ext cx="1036800" cy="27650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5" name="Line 19"/>
          <p:cNvSpPr>
            <a:spLocks noChangeShapeType="1"/>
          </p:cNvSpPr>
          <p:nvPr/>
        </p:nvSpPr>
        <p:spPr bwMode="auto">
          <a:xfrm flipV="1">
            <a:off x="2014560" y="2875982"/>
            <a:ext cx="1036800" cy="27650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6" name="Line 20"/>
          <p:cNvSpPr>
            <a:spLocks noChangeShapeType="1"/>
          </p:cNvSpPr>
          <p:nvPr/>
        </p:nvSpPr>
        <p:spPr bwMode="auto">
          <a:xfrm flipH="1">
            <a:off x="2014560" y="3083364"/>
            <a:ext cx="1105920" cy="2750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7" name="Line 21"/>
          <p:cNvSpPr>
            <a:spLocks noChangeShapeType="1"/>
          </p:cNvSpPr>
          <p:nvPr/>
        </p:nvSpPr>
        <p:spPr bwMode="auto">
          <a:xfrm>
            <a:off x="2014560" y="3429000"/>
            <a:ext cx="1036800" cy="2073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8" name="Line 22"/>
          <p:cNvSpPr>
            <a:spLocks noChangeShapeType="1"/>
          </p:cNvSpPr>
          <p:nvPr/>
        </p:nvSpPr>
        <p:spPr bwMode="auto">
          <a:xfrm flipH="1" flipV="1">
            <a:off x="1876320" y="3636382"/>
            <a:ext cx="1175040" cy="2073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19" name="Line 23"/>
          <p:cNvSpPr>
            <a:spLocks noChangeShapeType="1"/>
          </p:cNvSpPr>
          <p:nvPr/>
        </p:nvSpPr>
        <p:spPr bwMode="auto">
          <a:xfrm flipV="1">
            <a:off x="1807200" y="4051146"/>
            <a:ext cx="1244160" cy="11751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20" name="Line 24"/>
          <p:cNvSpPr>
            <a:spLocks noChangeShapeType="1"/>
          </p:cNvSpPr>
          <p:nvPr/>
        </p:nvSpPr>
        <p:spPr bwMode="auto">
          <a:xfrm flipH="1">
            <a:off x="1944000" y="4189400"/>
            <a:ext cx="1314720" cy="124429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106521" name="Line 25"/>
          <p:cNvSpPr>
            <a:spLocks noChangeShapeType="1"/>
          </p:cNvSpPr>
          <p:nvPr/>
        </p:nvSpPr>
        <p:spPr bwMode="auto">
          <a:xfrm>
            <a:off x="3466080" y="4396782"/>
            <a:ext cx="0" cy="55301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3082900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152400"/>
            <a:ext cx="8229600" cy="1143000"/>
          </a:xfrm>
        </p:spPr>
        <p:txBody>
          <a:bodyPr/>
          <a:lstStyle/>
          <a:p>
            <a:r>
              <a:rPr lang="en-US" sz="4000" dirty="0"/>
              <a:t>Specifying problems and systems</a:t>
            </a:r>
          </a:p>
        </p:txBody>
      </p:sp>
      <p:sp>
        <p:nvSpPr>
          <p:cNvPr id="175107" name="Rectangle 3"/>
          <p:cNvSpPr>
            <a:spLocks noGrp="1" noChangeArrowheads="1"/>
          </p:cNvSpPr>
          <p:nvPr>
            <p:ph type="body" idx="1"/>
          </p:nvPr>
        </p:nvSpPr>
        <p:spPr>
          <a:xfrm>
            <a:off x="457200" y="1447800"/>
            <a:ext cx="8229600" cy="5105400"/>
          </a:xfrm>
        </p:spPr>
        <p:txBody>
          <a:bodyPr>
            <a:normAutofit/>
          </a:bodyPr>
          <a:lstStyle/>
          <a:p>
            <a:pPr>
              <a:lnSpc>
                <a:spcPct val="80000"/>
              </a:lnSpc>
              <a:buSzPct val="45000"/>
              <a:buFont typeface="Wingdings" pitchFamily="2" charset="2"/>
              <a:buChar char=""/>
            </a:pPr>
            <a:r>
              <a:rPr lang="en-US" sz="2800" dirty="0"/>
              <a:t>Processes, channels, and objects are </a:t>
            </a:r>
            <a:r>
              <a:rPr lang="en-US" sz="2800" dirty="0">
                <a:solidFill>
                  <a:schemeClr val="accent2">
                    <a:lumMod val="75000"/>
                  </a:schemeClr>
                </a:solidFill>
              </a:rPr>
              <a:t>automata</a:t>
            </a:r>
          </a:p>
          <a:p>
            <a:pPr lvl="1">
              <a:lnSpc>
                <a:spcPct val="80000"/>
              </a:lnSpc>
              <a:buSzPct val="75000"/>
              <a:buFont typeface="Symbol" pitchFamily="18" charset="2"/>
              <a:buChar char=""/>
            </a:pPr>
            <a:r>
              <a:rPr lang="en-US" sz="2400" dirty="0" smtClean="0"/>
              <a:t>Perform</a:t>
            </a:r>
            <a:r>
              <a:rPr lang="en-US" sz="2400" dirty="0" smtClean="0"/>
              <a:t> </a:t>
            </a:r>
            <a:r>
              <a:rPr lang="en-US" sz="2400" dirty="0">
                <a:solidFill>
                  <a:srgbClr val="A50021"/>
                </a:solidFill>
              </a:rPr>
              <a:t>actions</a:t>
            </a:r>
            <a:r>
              <a:rPr lang="en-US" sz="2400" dirty="0"/>
              <a:t> while changing state.</a:t>
            </a:r>
          </a:p>
          <a:p>
            <a:pPr lvl="1">
              <a:lnSpc>
                <a:spcPct val="80000"/>
              </a:lnSpc>
              <a:buSzPct val="75000"/>
              <a:buFont typeface="Symbol" pitchFamily="18" charset="2"/>
              <a:buChar char=""/>
            </a:pPr>
            <a:r>
              <a:rPr lang="en-US" sz="2400" dirty="0"/>
              <a:t>Reactive</a:t>
            </a:r>
          </a:p>
          <a:p>
            <a:pPr lvl="2">
              <a:lnSpc>
                <a:spcPct val="80000"/>
              </a:lnSpc>
              <a:buSzPct val="45000"/>
              <a:buFont typeface="Wingdings" pitchFamily="2" charset="2"/>
              <a:buChar char=""/>
            </a:pPr>
            <a:r>
              <a:rPr lang="en-US" sz="2000" dirty="0"/>
              <a:t>Interact with environment via input and output actions.</a:t>
            </a:r>
          </a:p>
          <a:p>
            <a:pPr lvl="2">
              <a:lnSpc>
                <a:spcPct val="80000"/>
              </a:lnSpc>
              <a:buSzPct val="45000"/>
              <a:buFont typeface="Wingdings" pitchFamily="2" charset="2"/>
              <a:buChar char=""/>
            </a:pPr>
            <a:r>
              <a:rPr lang="en-US" sz="2000" dirty="0"/>
              <a:t>Not just functions from input values to output </a:t>
            </a:r>
            <a:r>
              <a:rPr lang="en-US" sz="2000" dirty="0" smtClean="0"/>
              <a:t>values; they may have more kinds of </a:t>
            </a:r>
            <a:r>
              <a:rPr lang="en-US" sz="2000" dirty="0"/>
              <a:t>interactions. </a:t>
            </a:r>
          </a:p>
          <a:p>
            <a:pPr>
              <a:lnSpc>
                <a:spcPct val="80000"/>
              </a:lnSpc>
              <a:buSzPct val="45000"/>
              <a:buFont typeface="Wingdings" pitchFamily="2" charset="2"/>
              <a:buChar char=""/>
            </a:pPr>
            <a:r>
              <a:rPr lang="en-US" sz="2800" dirty="0">
                <a:solidFill>
                  <a:srgbClr val="A50021"/>
                </a:solidFill>
              </a:rPr>
              <a:t>Execution:</a:t>
            </a:r>
          </a:p>
          <a:p>
            <a:pPr lvl="1">
              <a:lnSpc>
                <a:spcPct val="80000"/>
              </a:lnSpc>
              <a:buSzPct val="75000"/>
              <a:buFont typeface="Symbol" pitchFamily="18" charset="2"/>
              <a:buChar char=""/>
            </a:pPr>
            <a:r>
              <a:rPr lang="en-US" sz="2400" dirty="0"/>
              <a:t>Sequence of </a:t>
            </a:r>
            <a:r>
              <a:rPr lang="en-US" sz="2400" dirty="0" smtClean="0"/>
              <a:t>states and actions</a:t>
            </a:r>
            <a:endParaRPr lang="en-US" sz="2400" dirty="0"/>
          </a:p>
          <a:p>
            <a:pPr lvl="1">
              <a:lnSpc>
                <a:spcPct val="80000"/>
              </a:lnSpc>
              <a:buSzPct val="75000"/>
              <a:buFont typeface="Symbol" pitchFamily="18" charset="2"/>
              <a:buChar char=""/>
            </a:pPr>
            <a:r>
              <a:rPr lang="en-US" sz="2400" dirty="0"/>
              <a:t>Interleaving semantics</a:t>
            </a:r>
          </a:p>
          <a:p>
            <a:pPr>
              <a:lnSpc>
                <a:spcPct val="80000"/>
              </a:lnSpc>
              <a:buSzPct val="45000"/>
              <a:buFont typeface="Wingdings" pitchFamily="2" charset="2"/>
              <a:buChar char=""/>
            </a:pPr>
            <a:r>
              <a:rPr lang="en-US" sz="2800" dirty="0">
                <a:solidFill>
                  <a:srgbClr val="A50021"/>
                </a:solidFill>
              </a:rPr>
              <a:t>External behavior (trace):</a:t>
            </a:r>
          </a:p>
          <a:p>
            <a:pPr lvl="1">
              <a:lnSpc>
                <a:spcPct val="80000"/>
              </a:lnSpc>
              <a:buSzPct val="75000"/>
              <a:buFont typeface="Symbol" pitchFamily="18" charset="2"/>
              <a:buChar char=""/>
            </a:pPr>
            <a:r>
              <a:rPr lang="en-US" sz="2400" dirty="0"/>
              <a:t>We observe </a:t>
            </a:r>
            <a:r>
              <a:rPr lang="en-US" sz="2400" dirty="0">
                <a:solidFill>
                  <a:srgbClr val="A50021"/>
                </a:solidFill>
              </a:rPr>
              <a:t>external</a:t>
            </a:r>
            <a:r>
              <a:rPr lang="en-US" sz="2400" dirty="0"/>
              <a:t> actions.</a:t>
            </a:r>
          </a:p>
          <a:p>
            <a:pPr lvl="1">
              <a:lnSpc>
                <a:spcPct val="80000"/>
              </a:lnSpc>
              <a:buSzPct val="75000"/>
              <a:buFont typeface="Symbol" pitchFamily="18" charset="2"/>
              <a:buChar char=""/>
            </a:pPr>
            <a:r>
              <a:rPr lang="en-US" sz="2400" dirty="0" smtClean="0"/>
              <a:t>States </a:t>
            </a:r>
            <a:r>
              <a:rPr lang="en-US" sz="2400" dirty="0"/>
              <a:t>and internal actions are hidden.</a:t>
            </a:r>
          </a:p>
          <a:p>
            <a:pPr lvl="1">
              <a:lnSpc>
                <a:spcPct val="80000"/>
              </a:lnSpc>
              <a:buSzPct val="75000"/>
              <a:buFont typeface="Symbol" pitchFamily="18" charset="2"/>
              <a:buChar char=""/>
            </a:pPr>
            <a:r>
              <a:rPr lang="en-US" sz="2400" dirty="0">
                <a:solidFill>
                  <a:srgbClr val="A50021"/>
                </a:solidFill>
              </a:rPr>
              <a:t>Problems</a:t>
            </a:r>
            <a:r>
              <a:rPr lang="en-US" sz="2400" dirty="0"/>
              <a:t> </a:t>
            </a:r>
            <a:r>
              <a:rPr lang="en-US" sz="2400" dirty="0" smtClean="0"/>
              <a:t>are defined in terms of </a:t>
            </a:r>
            <a:r>
              <a:rPr lang="en-US" sz="2400" dirty="0"/>
              <a:t>allowable traces.</a:t>
            </a:r>
          </a:p>
        </p:txBody>
      </p:sp>
    </p:spTree>
    <p:extLst>
      <p:ext uri="{BB962C8B-B14F-4D97-AF65-F5344CB8AC3E}">
        <p14:creationId xmlns:p14="http://schemas.microsoft.com/office/powerpoint/2010/main" val="3852250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10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10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921" y="275070"/>
            <a:ext cx="8229600" cy="3430440"/>
          </a:xfrm>
        </p:spPr>
        <p:txBody>
          <a:bodyPr/>
          <a:lstStyle/>
          <a:p>
            <a:r>
              <a:rPr lang="en-US" dirty="0" err="1" smtClean="0"/>
              <a:t>Input/Output</a:t>
            </a:r>
            <a:r>
              <a:rPr lang="en-US" dirty="0" smtClean="0"/>
              <a:t> </a:t>
            </a:r>
            <a:r>
              <a:rPr lang="en-US" dirty="0"/>
              <a:t>Automata</a:t>
            </a:r>
          </a:p>
        </p:txBody>
      </p:sp>
    </p:spTree>
    <p:extLst>
      <p:ext uri="{BB962C8B-B14F-4D97-AF65-F5344CB8AC3E}">
        <p14:creationId xmlns:p14="http://schemas.microsoft.com/office/powerpoint/2010/main" val="1149206001"/>
      </p:ext>
    </p:extLst>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Input/Output Automata</a:t>
            </a:r>
          </a:p>
        </p:txBody>
      </p:sp>
      <p:sp>
        <p:nvSpPr>
          <p:cNvPr id="7170" name="Rectangle 2"/>
          <p:cNvSpPr>
            <a:spLocks noGrp="1" noChangeArrowheads="1"/>
          </p:cNvSpPr>
          <p:nvPr>
            <p:ph type="body" idx="1"/>
          </p:nvPr>
        </p:nvSpPr>
        <p:spPr>
          <a:xfrm>
            <a:off x="217441" y="1600009"/>
            <a:ext cx="8699040" cy="4789943"/>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General </a:t>
            </a:r>
            <a:r>
              <a:rPr lang="en-US" sz="2400" dirty="0">
                <a:solidFill>
                  <a:srgbClr val="A50021"/>
                </a:solidFill>
              </a:rPr>
              <a:t>mathematical modeling framework</a:t>
            </a:r>
            <a:r>
              <a:rPr lang="en-US" sz="2400" dirty="0"/>
              <a:t> for </a:t>
            </a:r>
            <a:r>
              <a:rPr lang="en-US" sz="2400" dirty="0" smtClean="0"/>
              <a:t>reactive system </a:t>
            </a:r>
            <a:r>
              <a:rPr lang="en-US" sz="2400" dirty="0"/>
              <a:t>components.</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Little structure---must add </a:t>
            </a:r>
            <a:r>
              <a:rPr lang="en-US" sz="2000" dirty="0" smtClean="0"/>
              <a:t>special structure </a:t>
            </a:r>
            <a:r>
              <a:rPr lang="en-US" sz="2000" dirty="0"/>
              <a:t>to specialize it for networks, shared-memory systems,…</a:t>
            </a: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Designed for describing systems in a </a:t>
            </a:r>
            <a:r>
              <a:rPr lang="en-US" sz="2400" dirty="0">
                <a:solidFill>
                  <a:srgbClr val="A50021"/>
                </a:solidFill>
              </a:rPr>
              <a:t>modular</a:t>
            </a:r>
            <a:r>
              <a:rPr lang="en-US" sz="2400" dirty="0"/>
              <a:t> way:</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Supports description of individual system components, and how they </a:t>
            </a:r>
            <a:r>
              <a:rPr lang="en-US" sz="2000" dirty="0">
                <a:solidFill>
                  <a:srgbClr val="A50021"/>
                </a:solidFill>
              </a:rPr>
              <a:t>compose</a:t>
            </a:r>
            <a:r>
              <a:rPr lang="en-US" sz="2000" dirty="0"/>
              <a:t> to yield a larger system.</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Supports description of systems at different </a:t>
            </a:r>
            <a:r>
              <a:rPr lang="en-US" sz="2000" dirty="0">
                <a:solidFill>
                  <a:srgbClr val="A50021"/>
                </a:solidFill>
              </a:rPr>
              <a:t>levels of abstraction</a:t>
            </a:r>
            <a:r>
              <a:rPr lang="en-US" sz="2000" dirty="0"/>
              <a:t>, e.g.:</a:t>
            </a:r>
          </a:p>
          <a:p>
            <a:pPr lvl="2">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1800" dirty="0"/>
              <a:t>Detailed implementation vs. higher-level algorithm description.</a:t>
            </a:r>
          </a:p>
          <a:p>
            <a:pPr lvl="2">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1800" dirty="0"/>
              <a:t>Optimized algorithm vs. simpler, un-optimized version.</a:t>
            </a: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Supports </a:t>
            </a:r>
            <a:r>
              <a:rPr lang="en-US" sz="2400" dirty="0" smtClean="0"/>
              <a:t>several standard </a:t>
            </a:r>
            <a:r>
              <a:rPr lang="en-US" sz="2400" dirty="0">
                <a:solidFill>
                  <a:srgbClr val="A50021"/>
                </a:solidFill>
              </a:rPr>
              <a:t>proof techniques:</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olidFill>
                  <a:srgbClr val="A50021"/>
                </a:solidFill>
              </a:rPr>
              <a:t>Invariants</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olidFill>
                  <a:srgbClr val="A50021"/>
                </a:solidFill>
              </a:rPr>
              <a:t>Simulation relations</a:t>
            </a:r>
            <a:r>
              <a:rPr lang="en-US" sz="2000" dirty="0"/>
              <a:t> (like running 2 algorithms side-by-side and relating their behavior step-by-step).</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olidFill>
                  <a:srgbClr val="A50021"/>
                </a:solidFill>
              </a:rPr>
              <a:t>Compositional reasoning</a:t>
            </a:r>
            <a:r>
              <a:rPr lang="en-US" sz="2000" dirty="0"/>
              <a:t> (prove properties of individual components; use </a:t>
            </a:r>
            <a:r>
              <a:rPr lang="en-US" sz="2000" dirty="0" smtClean="0"/>
              <a:t>compositional reasoning to </a:t>
            </a:r>
            <a:r>
              <a:rPr lang="en-US" sz="2000" dirty="0"/>
              <a:t>infer properties for </a:t>
            </a:r>
            <a:r>
              <a:rPr lang="en-US" sz="2000" dirty="0" smtClean="0"/>
              <a:t>the overall </a:t>
            </a:r>
            <a:r>
              <a:rPr lang="en-US" sz="2000" dirty="0"/>
              <a:t>system).</a:t>
            </a:r>
          </a:p>
        </p:txBody>
      </p:sp>
    </p:spTree>
    <p:extLst>
      <p:ext uri="{BB962C8B-B14F-4D97-AF65-F5344CB8AC3E}">
        <p14:creationId xmlns:p14="http://schemas.microsoft.com/office/powerpoint/2010/main" val="3818938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7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17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154362"/>
          </a:xfrm>
        </p:spPr>
        <p:txBody>
          <a:bodyPr/>
          <a:lstStyle/>
          <a:p>
            <a:pPr eaLnBrk="1" hangingPunct="1"/>
            <a:r>
              <a:rPr lang="en-US" smtClean="0"/>
              <a:t>Distributed Commit</a:t>
            </a:r>
          </a:p>
        </p:txBody>
      </p:sp>
    </p:spTree>
    <p:extLst>
      <p:ext uri="{BB962C8B-B14F-4D97-AF65-F5344CB8AC3E}">
        <p14:creationId xmlns:p14="http://schemas.microsoft.com/office/powerpoint/2010/main" val="1900868215"/>
      </p:ext>
    </p:extLst>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err="1" smtClean="0"/>
              <a:t>Input/Output</a:t>
            </a:r>
            <a:r>
              <a:rPr lang="en-US" dirty="0" smtClean="0"/>
              <a:t> Automaton</a:t>
            </a:r>
            <a:endParaRPr lang="en-US" dirty="0"/>
          </a:p>
        </p:txBody>
      </p:sp>
      <p:sp>
        <p:nvSpPr>
          <p:cNvPr id="8194" name="Rectangle 2"/>
          <p:cNvSpPr>
            <a:spLocks noGrp="1" noChangeArrowheads="1"/>
          </p:cNvSpPr>
          <p:nvPr>
            <p:ph type="body" idx="1"/>
          </p:nvPr>
        </p:nvSpPr>
        <p:spPr>
          <a:xfrm>
            <a:off x="381600" y="1600009"/>
            <a:ext cx="8534880" cy="487923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State transition system</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Transitions labeled by actions</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Actions classified as input, output, internal</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Input, output are </a:t>
            </a:r>
            <a:r>
              <a:rPr lang="en-US">
                <a:solidFill>
                  <a:srgbClr val="A50021"/>
                </a:solidFill>
              </a:rPr>
              <a:t>external.</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Output, internal are </a:t>
            </a:r>
            <a:r>
              <a:rPr lang="en-US">
                <a:solidFill>
                  <a:srgbClr val="A50021"/>
                </a:solidFill>
              </a:rPr>
              <a:t>locally controlled.</a:t>
            </a:r>
          </a:p>
        </p:txBody>
      </p:sp>
      <p:grpSp>
        <p:nvGrpSpPr>
          <p:cNvPr id="3" name="Group 2"/>
          <p:cNvGrpSpPr/>
          <p:nvPr/>
        </p:nvGrpSpPr>
        <p:grpSpPr>
          <a:xfrm>
            <a:off x="5047649" y="4438961"/>
            <a:ext cx="2423273" cy="1620239"/>
            <a:chOff x="5047649" y="4438961"/>
            <a:chExt cx="2423273" cy="1620239"/>
          </a:xfrm>
        </p:grpSpPr>
        <p:grpSp>
          <p:nvGrpSpPr>
            <p:cNvPr id="5" name="Group 9"/>
            <p:cNvGrpSpPr>
              <a:grpSpLocks/>
            </p:cNvGrpSpPr>
            <p:nvPr/>
          </p:nvGrpSpPr>
          <p:grpSpPr bwMode="auto">
            <a:xfrm rot="5400000">
              <a:off x="5449166" y="4037444"/>
              <a:ext cx="1620239" cy="2423273"/>
              <a:chOff x="679" y="1565"/>
              <a:chExt cx="960" cy="1488"/>
            </a:xfrm>
          </p:grpSpPr>
          <p:sp>
            <p:nvSpPr>
              <p:cNvPr id="11" name="Line 5"/>
              <p:cNvSpPr>
                <a:spLocks noChangeShapeType="1"/>
              </p:cNvSpPr>
              <p:nvPr/>
            </p:nvSpPr>
            <p:spPr bwMode="auto">
              <a:xfrm>
                <a:off x="679" y="1565"/>
                <a:ext cx="28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6"/>
              <p:cNvSpPr>
                <a:spLocks noChangeShapeType="1"/>
              </p:cNvSpPr>
              <p:nvPr/>
            </p:nvSpPr>
            <p:spPr bwMode="auto">
              <a:xfrm flipH="1">
                <a:off x="1351" y="1565"/>
                <a:ext cx="288" cy="5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7"/>
              <p:cNvSpPr>
                <a:spLocks noChangeShapeType="1"/>
              </p:cNvSpPr>
              <p:nvPr/>
            </p:nvSpPr>
            <p:spPr bwMode="auto">
              <a:xfrm flipH="1">
                <a:off x="679" y="2525"/>
                <a:ext cx="28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8"/>
              <p:cNvSpPr>
                <a:spLocks noChangeShapeType="1"/>
              </p:cNvSpPr>
              <p:nvPr/>
            </p:nvSpPr>
            <p:spPr bwMode="auto">
              <a:xfrm>
                <a:off x="1303" y="2525"/>
                <a:ext cx="288" cy="5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Oval 1"/>
            <p:cNvSpPr/>
            <p:nvPr/>
          </p:nvSpPr>
          <p:spPr>
            <a:xfrm>
              <a:off x="5802086" y="4791881"/>
              <a:ext cx="914400" cy="914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726003"/>
      </p:ext>
    </p:extLst>
  </p:cSld>
  <p:clrMapOvr>
    <a:masterClrMapping/>
  </p:clrMapOvr>
  <p:transition spd="med">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err="1" smtClean="0"/>
              <a:t>Input/Output</a:t>
            </a:r>
            <a:r>
              <a:rPr lang="en-US" dirty="0" smtClean="0"/>
              <a:t> Automaton, formally</a:t>
            </a:r>
            <a:endParaRPr lang="en-US" dirty="0"/>
          </a:p>
        </p:txBody>
      </p:sp>
      <mc:AlternateContent xmlns:mc="http://schemas.openxmlformats.org/markup-compatibility/2006" xmlns:a14="http://schemas.microsoft.com/office/drawing/2010/main">
        <mc:Choice Requires="a14">
          <p:sp>
            <p:nvSpPr>
              <p:cNvPr id="9218" name="Rectangle 2"/>
              <p:cNvSpPr>
                <a:spLocks noGrp="1" noChangeArrowheads="1"/>
              </p:cNvSpPr>
              <p:nvPr>
                <p:ph type="body" idx="1"/>
              </p:nvPr>
            </p:nvSpPr>
            <p:spPr>
              <a:xfrm>
                <a:off x="457920" y="1604328"/>
                <a:ext cx="8226720" cy="4644488"/>
              </a:xfrm>
              <a:ln/>
              <a:extLst>
                <a:ext uri="{91240B29-F687-4F45-9708-019B960494DF}">
                  <a14:hiddenLine w="9525">
                    <a:solidFill>
                      <a:srgbClr val="000000"/>
                    </a:solidFill>
                    <a:round/>
                    <a:headEnd/>
                    <a:tailEnd/>
                  </a14:hiddenLine>
                </a:ext>
              </a:extLst>
            </p:spPr>
            <p:txBody>
              <a:bodyPr lIns="0" tIns="0" rIns="0" bIns="0"/>
              <a:lstStyle/>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800" b="0" i="1" dirty="0" smtClean="0">
                        <a:solidFill>
                          <a:srgbClr val="A50021"/>
                        </a:solidFill>
                        <a:latin typeface="Cambria Math"/>
                      </a:rPr>
                      <m:t>𝑠𝑖𝑔</m:t>
                    </m:r>
                    <m:r>
                      <a:rPr lang="en-US" sz="2800" b="0" i="1" dirty="0" smtClean="0">
                        <a:solidFill>
                          <a:schemeClr val="tx1"/>
                        </a:solidFill>
                        <a:latin typeface="Cambria Math"/>
                      </a:rPr>
                      <m:t>=(</m:t>
                    </m:r>
                    <m:r>
                      <a:rPr lang="en-US" sz="2800" b="0" i="1" dirty="0" smtClean="0">
                        <a:solidFill>
                          <a:schemeClr val="tx1"/>
                        </a:solidFill>
                        <a:latin typeface="Cambria Math"/>
                      </a:rPr>
                      <m:t>𝑖𝑛</m:t>
                    </m:r>
                    <m:r>
                      <a:rPr lang="en-US" sz="2800" b="0" i="1" dirty="0" smtClean="0">
                        <a:solidFill>
                          <a:schemeClr val="tx1"/>
                        </a:solidFill>
                        <a:latin typeface="Cambria Math"/>
                      </a:rPr>
                      <m:t>,</m:t>
                    </m:r>
                    <m:r>
                      <a:rPr lang="en-US" sz="2800" b="0" i="1" dirty="0" smtClean="0">
                        <a:solidFill>
                          <a:schemeClr val="tx1"/>
                        </a:solidFill>
                        <a:latin typeface="Cambria Math"/>
                      </a:rPr>
                      <m:t>𝑜𝑢𝑡</m:t>
                    </m:r>
                    <m:r>
                      <a:rPr lang="en-US" sz="2800" b="0" i="1" dirty="0" smtClean="0">
                        <a:solidFill>
                          <a:schemeClr val="tx1"/>
                        </a:solidFill>
                        <a:latin typeface="Cambria Math"/>
                      </a:rPr>
                      <m:t>,</m:t>
                    </m:r>
                    <m:r>
                      <a:rPr lang="en-US" sz="2800" b="0" i="1" dirty="0" smtClean="0">
                        <a:solidFill>
                          <a:schemeClr val="tx1"/>
                        </a:solidFill>
                        <a:latin typeface="Cambria Math"/>
                      </a:rPr>
                      <m:t>𝑖𝑛𝑡</m:t>
                    </m:r>
                    <m:r>
                      <a:rPr lang="en-US" sz="2800" b="0" i="1" dirty="0" smtClean="0">
                        <a:solidFill>
                          <a:schemeClr val="tx1"/>
                        </a:solidFill>
                        <a:latin typeface="Cambria Math"/>
                      </a:rPr>
                      <m:t>)</m:t>
                    </m:r>
                  </m:oMath>
                </a14:m>
                <a:endParaRPr lang="en-US" sz="2800" dirty="0">
                  <a:solidFill>
                    <a:schemeClr val="tx1"/>
                  </a:solidFill>
                </a:endParaRP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input, output, internal actions (disjoint)</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b="0" i="1" smtClean="0">
                        <a:latin typeface="Cambria Math"/>
                      </a:rPr>
                      <m:t>𝑖𝑛</m:t>
                    </m:r>
                    <m:r>
                      <a:rPr lang="en-US" sz="2400" b="0" i="1" smtClean="0">
                        <a:latin typeface="Cambria Math"/>
                      </a:rPr>
                      <m:t>∪</m:t>
                    </m:r>
                    <m:r>
                      <a:rPr lang="en-US" sz="2400" b="0" i="1" smtClean="0">
                        <a:latin typeface="Cambria Math"/>
                      </a:rPr>
                      <m:t>𝑜𝑢𝑡</m:t>
                    </m:r>
                    <m:r>
                      <a:rPr lang="en-US" sz="2400" b="0" i="1" smtClean="0">
                        <a:latin typeface="Cambria Math"/>
                      </a:rPr>
                      <m:t>∪</m:t>
                    </m:r>
                    <m:r>
                      <a:rPr lang="en-US" sz="2400" b="0" i="1" smtClean="0">
                        <a:latin typeface="Cambria Math"/>
                      </a:rPr>
                      <m:t>𝑖𝑛𝑡</m:t>
                    </m:r>
                  </m:oMath>
                </a14:m>
                <a:endParaRPr lang="en-US" sz="2400" dirty="0"/>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b="0" i="1" smtClean="0">
                        <a:latin typeface="Cambria Math"/>
                      </a:rPr>
                      <m:t>𝑒𝑥𝑡</m:t>
                    </m:r>
                    <m:r>
                      <a:rPr lang="en-US" sz="2400" b="0" i="1" smtClean="0">
                        <a:latin typeface="Cambria Math"/>
                      </a:rPr>
                      <m:t>=</m:t>
                    </m:r>
                    <m:r>
                      <a:rPr lang="en-US" sz="2400" b="0" i="1" smtClean="0">
                        <a:latin typeface="Cambria Math"/>
                      </a:rPr>
                      <m:t>𝑖𝑛</m:t>
                    </m:r>
                    <m:r>
                      <a:rPr lang="en-US" sz="2400" b="0" i="1" smtClean="0">
                        <a:latin typeface="Cambria Math"/>
                      </a:rPr>
                      <m:t>∪</m:t>
                    </m:r>
                    <m:r>
                      <a:rPr lang="en-US" sz="2400" b="0" i="1" smtClean="0">
                        <a:latin typeface="Cambria Math"/>
                      </a:rPr>
                      <m:t>𝑜𝑢𝑡</m:t>
                    </m:r>
                  </m:oMath>
                </a14:m>
                <a:endParaRPr lang="en-US" sz="2400" dirty="0"/>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b="0" i="1" smtClean="0">
                        <a:latin typeface="Cambria Math"/>
                      </a:rPr>
                      <m:t>𝑙𝑜𝑐𝑎𝑙</m:t>
                    </m:r>
                    <m:r>
                      <a:rPr lang="en-US" sz="2400" b="0" i="1" smtClean="0">
                        <a:latin typeface="Cambria Math"/>
                      </a:rPr>
                      <m:t>=</m:t>
                    </m:r>
                    <m:r>
                      <a:rPr lang="en-US" sz="2400" b="0" i="1" smtClean="0">
                        <a:latin typeface="Cambria Math"/>
                      </a:rPr>
                      <m:t>𝑜𝑢𝑡</m:t>
                    </m:r>
                    <m:r>
                      <a:rPr lang="en-US" sz="2400" b="0" i="1" smtClean="0">
                        <a:latin typeface="Cambria Math"/>
                      </a:rPr>
                      <m:t>∪</m:t>
                    </m:r>
                    <m:r>
                      <a:rPr lang="en-US" sz="2400" b="0" i="1" smtClean="0">
                        <a:latin typeface="Cambria Math"/>
                      </a:rPr>
                      <m:t>𝑖𝑛𝑡</m:t>
                    </m:r>
                  </m:oMath>
                </a14:m>
                <a:endParaRPr lang="en-US" sz="2400" b="0" dirty="0" smtClean="0"/>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800" b="0" i="1" smtClean="0">
                        <a:solidFill>
                          <a:schemeClr val="accent2">
                            <a:lumMod val="75000"/>
                          </a:schemeClr>
                        </a:solidFill>
                        <a:latin typeface="Cambria Math"/>
                      </a:rPr>
                      <m:t>𝑠𝑡𝑎𝑡𝑒𝑠</m:t>
                    </m:r>
                    <m:r>
                      <a:rPr lang="en-US" sz="2800" b="0" i="1" smtClean="0">
                        <a:solidFill>
                          <a:schemeClr val="accent2">
                            <a:lumMod val="75000"/>
                          </a:schemeClr>
                        </a:solidFill>
                        <a:latin typeface="Cambria Math"/>
                      </a:rPr>
                      <m:t>:  </m:t>
                    </m:r>
                  </m:oMath>
                </a14:m>
                <a:r>
                  <a:rPr lang="en-US" sz="2800" dirty="0" smtClean="0"/>
                  <a:t>Not necessarily finite</a:t>
                </a: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800" b="0" i="1" dirty="0" smtClean="0">
                        <a:solidFill>
                          <a:srgbClr val="A50021"/>
                        </a:solidFill>
                        <a:latin typeface="Cambria Math"/>
                      </a:rPr>
                      <m:t>𝑠𝑡𝑎𝑟𝑡</m:t>
                    </m:r>
                    <m:r>
                      <a:rPr lang="en-US" sz="2800" b="0" i="1" dirty="0" smtClean="0">
                        <a:solidFill>
                          <a:schemeClr val="tx1"/>
                        </a:solidFill>
                        <a:latin typeface="Cambria Math"/>
                      </a:rPr>
                      <m:t>⊆</m:t>
                    </m:r>
                    <m:r>
                      <a:rPr lang="en-US" sz="2800" b="0" i="1" dirty="0" smtClean="0">
                        <a:solidFill>
                          <a:schemeClr val="tx1"/>
                        </a:solidFill>
                        <a:latin typeface="Cambria Math"/>
                      </a:rPr>
                      <m:t>𝑠𝑡𝑎𝑡𝑒𝑠</m:t>
                    </m:r>
                  </m:oMath>
                </a14:m>
                <a:endParaRPr lang="en-US" sz="2800" dirty="0">
                  <a:solidFill>
                    <a:schemeClr val="tx1"/>
                  </a:solidFill>
                </a:endParaRP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800" b="0" i="1" smtClean="0">
                        <a:solidFill>
                          <a:srgbClr val="A50021"/>
                        </a:solidFill>
                        <a:latin typeface="Cambria Math"/>
                      </a:rPr>
                      <m:t>𝑡𝑟𝑎𝑛𝑠</m:t>
                    </m:r>
                    <m:r>
                      <a:rPr lang="en-US" sz="2800" b="0" i="1" smtClean="0">
                        <a:solidFill>
                          <a:schemeClr val="tx1"/>
                        </a:solidFill>
                        <a:latin typeface="Cambria Math"/>
                      </a:rPr>
                      <m:t>⊆</m:t>
                    </m:r>
                    <m:r>
                      <a:rPr lang="en-US" sz="2800" b="0" i="1" smtClean="0">
                        <a:solidFill>
                          <a:schemeClr val="tx1"/>
                        </a:solidFill>
                        <a:latin typeface="Cambria Math"/>
                      </a:rPr>
                      <m:t>𝑠𝑡𝑎𝑡𝑒𝑠</m:t>
                    </m:r>
                    <m:r>
                      <a:rPr lang="en-US" sz="2800" b="0" i="1" smtClean="0">
                        <a:solidFill>
                          <a:schemeClr val="tx1"/>
                        </a:solidFill>
                        <a:latin typeface="Cambria Math"/>
                      </a:rPr>
                      <m:t>×</m:t>
                    </m:r>
                    <m:r>
                      <a:rPr lang="en-US" sz="2800" b="0" i="1" smtClean="0">
                        <a:solidFill>
                          <a:schemeClr val="tx1"/>
                        </a:solidFill>
                        <a:latin typeface="Cambria Math"/>
                      </a:rPr>
                      <m:t>𝑎𝑐𝑡𝑠</m:t>
                    </m:r>
                    <m:r>
                      <a:rPr lang="en-US" sz="2800" b="0" i="1" smtClean="0">
                        <a:solidFill>
                          <a:schemeClr val="tx1"/>
                        </a:solidFill>
                        <a:latin typeface="Cambria Math"/>
                      </a:rPr>
                      <m:t>×</m:t>
                    </m:r>
                    <m:r>
                      <a:rPr lang="en-US" sz="2800" b="0" i="1" smtClean="0">
                        <a:solidFill>
                          <a:schemeClr val="tx1"/>
                        </a:solidFill>
                        <a:latin typeface="Cambria Math"/>
                      </a:rPr>
                      <m:t>𝑠𝑡𝑎𝑡𝑒𝑠</m:t>
                    </m:r>
                  </m:oMath>
                </a14:m>
                <a:endParaRPr lang="en-US" sz="2800" dirty="0">
                  <a:solidFill>
                    <a:schemeClr val="tx1"/>
                  </a:solidFill>
                </a:endParaRP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Input-enabled:  Any input “enabled” in any state.</a:t>
                </a: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800" i="1" dirty="0" smtClean="0">
                        <a:solidFill>
                          <a:srgbClr val="A50021"/>
                        </a:solidFill>
                        <a:latin typeface="Cambria Math"/>
                      </a:rPr>
                      <m:t>𝑡𝑎𝑠𝑘𝑠</m:t>
                    </m:r>
                    <m:r>
                      <a:rPr lang="en-US" sz="2800" i="1" dirty="0" smtClean="0">
                        <a:latin typeface="Cambria Math"/>
                      </a:rPr>
                      <m:t>,</m:t>
                    </m:r>
                  </m:oMath>
                </a14:m>
                <a:r>
                  <a:rPr lang="en-US" sz="2800" dirty="0" smtClean="0"/>
                  <a:t> </a:t>
                </a:r>
                <a:r>
                  <a:rPr lang="en-US" sz="2800" dirty="0"/>
                  <a:t>partition of locally controlled actions</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Used </a:t>
                </a:r>
                <a:r>
                  <a:rPr lang="en-US" sz="2400" dirty="0" smtClean="0"/>
                  <a:t>to specify </a:t>
                </a:r>
                <a:r>
                  <a:rPr lang="en-US" sz="2400" dirty="0" err="1"/>
                  <a:t>liveness</a:t>
                </a:r>
                <a:r>
                  <a:rPr lang="en-US" sz="2400" dirty="0"/>
                  <a:t>.</a:t>
                </a:r>
              </a:p>
            </p:txBody>
          </p:sp>
        </mc:Choice>
        <mc:Fallback xmlns="">
          <p:sp>
            <p:nvSpPr>
              <p:cNvPr id="9218" name="Rectangle 2"/>
              <p:cNvSpPr>
                <a:spLocks noGrp="1" noRot="1" noChangeAspect="1" noMove="1" noResize="1" noEditPoints="1" noAdjustHandles="1" noChangeArrowheads="1" noChangeShapeType="1" noTextEdit="1"/>
              </p:cNvSpPr>
              <p:nvPr>
                <p:ph type="body" idx="1"/>
              </p:nvPr>
            </p:nvSpPr>
            <p:spPr>
              <a:xfrm>
                <a:off x="457920" y="1604328"/>
                <a:ext cx="8226720" cy="4644488"/>
              </a:xfrm>
              <a:blipFill rotWithShape="1">
                <a:blip r:embed="rId3"/>
                <a:stretch>
                  <a:fillRect/>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959398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52400"/>
            <a:ext cx="8229600" cy="1143000"/>
          </a:xfrm>
        </p:spPr>
        <p:txBody>
          <a:bodyPr/>
          <a:lstStyle/>
          <a:p>
            <a:r>
              <a:rPr lang="en-US" dirty="0"/>
              <a:t>Remarks</a:t>
            </a:r>
          </a:p>
        </p:txBody>
      </p:sp>
      <mc:AlternateContent xmlns:mc="http://schemas.openxmlformats.org/markup-compatibility/2006" xmlns:a14="http://schemas.microsoft.com/office/drawing/2010/main">
        <mc:Choice Requires="a14">
          <p:sp>
            <p:nvSpPr>
              <p:cNvPr id="108547" name="Rectangle 3"/>
              <p:cNvSpPr>
                <a:spLocks noGrp="1" noChangeArrowheads="1"/>
              </p:cNvSpPr>
              <p:nvPr>
                <p:ph type="body" idx="1"/>
              </p:nvPr>
            </p:nvSpPr>
            <p:spPr>
              <a:xfrm>
                <a:off x="457200" y="1371600"/>
                <a:ext cx="8229600" cy="5105400"/>
              </a:xfrm>
            </p:spPr>
            <p:txBody>
              <a:bodyPr>
                <a:normAutofit/>
              </a:bodyPr>
              <a:lstStyle/>
              <a:p>
                <a:pPr>
                  <a:lnSpc>
                    <a:spcPct val="90000"/>
                  </a:lnSpc>
                  <a:buSzPct val="45000"/>
                  <a:buFont typeface="Wingdings" pitchFamily="2" charset="2"/>
                  <a:buChar char=""/>
                </a:pPr>
                <a:r>
                  <a:rPr lang="en-US" sz="2400" dirty="0" smtClean="0"/>
                  <a:t>A </a:t>
                </a:r>
                <a:r>
                  <a:rPr lang="en-US" sz="2400" dirty="0">
                    <a:solidFill>
                      <a:srgbClr val="A50021"/>
                    </a:solidFill>
                  </a:rPr>
                  <a:t>step</a:t>
                </a:r>
                <a:r>
                  <a:rPr lang="en-US" sz="2400" dirty="0"/>
                  <a:t> of an automaton is an element of </a:t>
                </a:r>
                <a14:m>
                  <m:oMath xmlns:m="http://schemas.openxmlformats.org/officeDocument/2006/math">
                    <m:r>
                      <a:rPr lang="en-US" sz="2400" i="1" dirty="0" smtClean="0">
                        <a:latin typeface="Cambria Math"/>
                      </a:rPr>
                      <m:t>𝑡𝑟𝑎𝑛𝑠</m:t>
                    </m:r>
                  </m:oMath>
                </a14:m>
                <a:r>
                  <a:rPr lang="en-US" sz="2400" dirty="0"/>
                  <a:t>.</a:t>
                </a:r>
              </a:p>
              <a:p>
                <a:pPr>
                  <a:lnSpc>
                    <a:spcPct val="90000"/>
                  </a:lnSpc>
                  <a:buSzPct val="45000"/>
                  <a:buFont typeface="Wingdings" pitchFamily="2" charset="2"/>
                  <a:buChar char=""/>
                </a:pPr>
                <a:r>
                  <a:rPr lang="en-US" sz="2400" dirty="0"/>
                  <a:t>Action </a:t>
                </a:r>
                <a14:m>
                  <m:oMath xmlns:m="http://schemas.openxmlformats.org/officeDocument/2006/math">
                    <m:r>
                      <a:rPr lang="en-US" sz="2400" i="1" dirty="0" smtClean="0">
                        <a:latin typeface="Cambria Math"/>
                        <a:sym typeface="Symbol" pitchFamily="18" charset="2"/>
                      </a:rPr>
                      <m:t></m:t>
                    </m:r>
                  </m:oMath>
                </a14:m>
                <a:r>
                  <a:rPr lang="en-US" sz="2400" dirty="0"/>
                  <a:t> is </a:t>
                </a:r>
                <a:r>
                  <a:rPr lang="en-US" sz="2400" dirty="0">
                    <a:solidFill>
                      <a:srgbClr val="A50021"/>
                    </a:solidFill>
                  </a:rPr>
                  <a:t>enabled</a:t>
                </a:r>
                <a:r>
                  <a:rPr lang="en-US" sz="2400" dirty="0"/>
                  <a:t> in a state </a:t>
                </a:r>
                <a14:m>
                  <m:oMath xmlns:m="http://schemas.openxmlformats.org/officeDocument/2006/math">
                    <m:r>
                      <a:rPr lang="en-US" sz="2400" i="1" dirty="0" smtClean="0">
                        <a:latin typeface="Cambria Math"/>
                      </a:rPr>
                      <m:t>𝑠</m:t>
                    </m:r>
                  </m:oMath>
                </a14:m>
                <a:r>
                  <a:rPr lang="en-US" sz="2400" dirty="0"/>
                  <a:t> if </a:t>
                </a:r>
                <a14:m>
                  <m:oMath xmlns:m="http://schemas.openxmlformats.org/officeDocument/2006/math">
                    <m:r>
                      <a:rPr lang="en-US" sz="2400" i="1" dirty="0" smtClean="0">
                        <a:latin typeface="Cambria Math"/>
                      </a:rPr>
                      <m:t>𝑡𝑟𝑎𝑛𝑠</m:t>
                    </m:r>
                  </m:oMath>
                </a14:m>
                <a:r>
                  <a:rPr lang="en-US" sz="2400" dirty="0" smtClean="0"/>
                  <a:t> contains </a:t>
                </a:r>
                <a:r>
                  <a:rPr lang="en-US" sz="2400" dirty="0"/>
                  <a:t>a step </a:t>
                </a:r>
                <a14:m>
                  <m:oMath xmlns:m="http://schemas.openxmlformats.org/officeDocument/2006/math">
                    <m:d>
                      <m:dPr>
                        <m:ctrlPr>
                          <a:rPr lang="en-US" sz="2400" b="0" i="1" smtClean="0">
                            <a:latin typeface="Cambria Math"/>
                          </a:rPr>
                        </m:ctrlPr>
                      </m:dPr>
                      <m:e>
                        <m:r>
                          <a:rPr lang="en-US" sz="2400" b="0" i="1" smtClean="0">
                            <a:latin typeface="Cambria Math"/>
                          </a:rPr>
                          <m:t>𝑠</m:t>
                        </m:r>
                        <m:r>
                          <a:rPr lang="en-US" sz="2400" b="0" i="1" smtClean="0">
                            <a:latin typeface="Cambria Math"/>
                          </a:rPr>
                          <m:t>,</m:t>
                        </m:r>
                        <m:r>
                          <a:rPr lang="en-US" sz="2400" b="0" i="1" smtClean="0">
                            <a:latin typeface="Cambria Math"/>
                          </a:rPr>
                          <m:t>𝜋</m:t>
                        </m:r>
                        <m:r>
                          <a:rPr lang="en-US" sz="2400" b="0" i="1" smtClean="0">
                            <a:latin typeface="Cambria Math"/>
                          </a:rPr>
                          <m:t>,</m:t>
                        </m:r>
                        <m:sSup>
                          <m:sSupPr>
                            <m:ctrlPr>
                              <a:rPr lang="en-US" sz="2400" b="0" i="1" smtClean="0">
                                <a:latin typeface="Cambria Math"/>
                              </a:rPr>
                            </m:ctrlPr>
                          </m:sSupPr>
                          <m:e>
                            <m:r>
                              <a:rPr lang="en-US" sz="2400" b="0" i="1" smtClean="0">
                                <a:latin typeface="Cambria Math"/>
                              </a:rPr>
                              <m:t>𝑠</m:t>
                            </m:r>
                          </m:e>
                          <m:sup>
                            <m:r>
                              <a:rPr lang="en-US" sz="2400" b="0" i="1" smtClean="0">
                                <a:latin typeface="Cambria Math"/>
                              </a:rPr>
                              <m:t>′</m:t>
                            </m:r>
                          </m:sup>
                        </m:sSup>
                      </m:e>
                    </m:d>
                    <m:r>
                      <a:rPr lang="en-US" sz="2400" b="0" i="1" smtClean="0">
                        <a:latin typeface="Cambria Math"/>
                      </a:rPr>
                      <m:t> </m:t>
                    </m:r>
                  </m:oMath>
                </a14:m>
                <a:r>
                  <a:rPr lang="en-US" sz="2400" dirty="0" smtClean="0"/>
                  <a:t>for </a:t>
                </a:r>
                <a:r>
                  <a:rPr lang="en-US" sz="2400" dirty="0"/>
                  <a:t>some </a:t>
                </a:r>
                <a14:m>
                  <m:oMath xmlns:m="http://schemas.openxmlformats.org/officeDocument/2006/math">
                    <m:r>
                      <a:rPr lang="en-US" sz="2400" i="1" dirty="0" smtClean="0">
                        <a:latin typeface="Cambria Math"/>
                      </a:rPr>
                      <m:t>𝑠</m:t>
                    </m:r>
                    <m:r>
                      <a:rPr lang="en-US" sz="2400" i="1" dirty="0">
                        <a:latin typeface="Cambria Math"/>
                        <a:sym typeface="Symbol" pitchFamily="18" charset="2"/>
                      </a:rPr>
                      <m:t></m:t>
                    </m:r>
                  </m:oMath>
                </a14:m>
                <a:r>
                  <a:rPr lang="en-US" sz="2400" dirty="0"/>
                  <a:t>.</a:t>
                </a:r>
              </a:p>
              <a:p>
                <a:pPr>
                  <a:lnSpc>
                    <a:spcPct val="90000"/>
                  </a:lnSpc>
                  <a:buSzPct val="45000"/>
                  <a:buFont typeface="Wingdings" pitchFamily="2" charset="2"/>
                  <a:buChar char=""/>
                </a:pPr>
                <a:r>
                  <a:rPr lang="en-US" sz="2400" dirty="0"/>
                  <a:t>I/O automata must be </a:t>
                </a:r>
                <a:r>
                  <a:rPr lang="en-US" sz="2400" dirty="0">
                    <a:solidFill>
                      <a:srgbClr val="A50021"/>
                    </a:solidFill>
                  </a:rPr>
                  <a:t>input-enabled.</a:t>
                </a:r>
              </a:p>
              <a:p>
                <a:pPr lvl="1">
                  <a:lnSpc>
                    <a:spcPct val="90000"/>
                  </a:lnSpc>
                  <a:buSzPct val="75000"/>
                  <a:buFont typeface="Symbol" pitchFamily="18" charset="2"/>
                  <a:buChar char=""/>
                </a:pPr>
                <a:r>
                  <a:rPr lang="en-US" sz="2000" dirty="0"/>
                  <a:t>Every input action is enabled in every state.</a:t>
                </a:r>
              </a:p>
              <a:p>
                <a:pPr lvl="1">
                  <a:lnSpc>
                    <a:spcPct val="90000"/>
                  </a:lnSpc>
                  <a:buSzPct val="75000"/>
                  <a:buFont typeface="Symbol" pitchFamily="18" charset="2"/>
                  <a:buChar char=""/>
                </a:pPr>
                <a:r>
                  <a:rPr lang="en-US" sz="2000" dirty="0"/>
                  <a:t>Captures the idea that an automaton cannot </a:t>
                </a:r>
                <a:r>
                  <a:rPr lang="en-US" sz="2000" dirty="0" smtClean="0"/>
                  <a:t>control its </a:t>
                </a:r>
                <a:r>
                  <a:rPr lang="en-US" sz="2000" dirty="0"/>
                  <a:t>inputs.</a:t>
                </a:r>
              </a:p>
              <a:p>
                <a:pPr lvl="2">
                  <a:lnSpc>
                    <a:spcPct val="90000"/>
                  </a:lnSpc>
                  <a:buSzPct val="75000"/>
                  <a:buFont typeface="Symbol" pitchFamily="18" charset="2"/>
                  <a:buChar char=""/>
                </a:pPr>
                <a:r>
                  <a:rPr lang="en-US" sz="2000" dirty="0"/>
                  <a:t>If we want restrictions, model the environment as another automaton and express restrictions </a:t>
                </a:r>
                <a:r>
                  <a:rPr lang="en-US" sz="2000" dirty="0" smtClean="0"/>
                  <a:t>in terms of </a:t>
                </a:r>
                <a:r>
                  <a:rPr lang="en-US" sz="2000" dirty="0"/>
                  <a:t>the environment.</a:t>
                </a:r>
              </a:p>
              <a:p>
                <a:pPr lvl="2">
                  <a:lnSpc>
                    <a:spcPct val="90000"/>
                  </a:lnSpc>
                  <a:buSzPct val="75000"/>
                  <a:buFont typeface="Symbol" pitchFamily="18" charset="2"/>
                  <a:buChar char=""/>
                </a:pPr>
                <a:r>
                  <a:rPr lang="en-US" sz="2000" dirty="0"/>
                  <a:t>Could allow a component to detect bad inputs and halt, or exhibit unconstrained behavior for bad inputs.</a:t>
                </a:r>
                <a:endParaRPr lang="en-US" sz="1700" dirty="0"/>
              </a:p>
              <a:p>
                <a:pPr>
                  <a:lnSpc>
                    <a:spcPct val="90000"/>
                  </a:lnSpc>
                  <a:buSzPct val="45000"/>
                  <a:buFont typeface="Wingdings" pitchFamily="2" charset="2"/>
                  <a:buChar char=""/>
                </a:pPr>
                <a:r>
                  <a:rPr lang="en-US" sz="2400" dirty="0"/>
                  <a:t>Tasks correspond to “threads of control”.</a:t>
                </a:r>
              </a:p>
              <a:p>
                <a:pPr lvl="1">
                  <a:lnSpc>
                    <a:spcPct val="90000"/>
                  </a:lnSpc>
                  <a:buSzPct val="75000"/>
                  <a:buFont typeface="Symbol" pitchFamily="18" charset="2"/>
                  <a:buChar char=""/>
                </a:pPr>
                <a:r>
                  <a:rPr lang="en-US" sz="2000" dirty="0"/>
                  <a:t>Used to define fairness (give turns to all tasks).</a:t>
                </a:r>
              </a:p>
              <a:p>
                <a:pPr lvl="1">
                  <a:lnSpc>
                    <a:spcPct val="90000"/>
                  </a:lnSpc>
                  <a:buSzPct val="75000"/>
                  <a:buFont typeface="Symbol" pitchFamily="18" charset="2"/>
                  <a:buChar char=""/>
                </a:pPr>
                <a:r>
                  <a:rPr lang="en-US" sz="2000" dirty="0"/>
                  <a:t>Needed to guarantee </a:t>
                </a:r>
                <a:r>
                  <a:rPr lang="en-US" sz="2000" dirty="0" err="1"/>
                  <a:t>liveness</a:t>
                </a:r>
                <a:r>
                  <a:rPr lang="en-US" sz="2000" dirty="0"/>
                  <a:t> properties (e.g., the system keeps making progress, or eventually terminates).</a:t>
                </a:r>
              </a:p>
            </p:txBody>
          </p:sp>
        </mc:Choice>
        <mc:Fallback xmlns="">
          <p:sp>
            <p:nvSpPr>
              <p:cNvPr id="108547" name="Rectangle 3"/>
              <p:cNvSpPr>
                <a:spLocks noGrp="1" noRot="1" noChangeAspect="1" noMove="1" noResize="1" noEditPoints="1" noAdjustHandles="1" noChangeArrowheads="1" noChangeShapeType="1" noTextEdit="1"/>
              </p:cNvSpPr>
              <p:nvPr>
                <p:ph type="body" idx="1"/>
              </p:nvPr>
            </p:nvSpPr>
            <p:spPr>
              <a:xfrm>
                <a:off x="457200" y="1371600"/>
                <a:ext cx="8229600" cy="5105400"/>
              </a:xfrm>
              <a:blipFill rotWithShape="1">
                <a:blip r:embed="rId2"/>
                <a:stretch>
                  <a:fillRect t="-1671"/>
                </a:stretch>
              </a:blipFill>
            </p:spPr>
            <p:txBody>
              <a:bodyPr/>
              <a:lstStyle/>
              <a:p>
                <a:r>
                  <a:rPr lang="en-US">
                    <a:noFill/>
                  </a:rPr>
                  <a:t> </a:t>
                </a:r>
              </a:p>
            </p:txBody>
          </p:sp>
        </mc:Fallback>
      </mc:AlternateContent>
    </p:spTree>
    <p:extLst>
      <p:ext uri="{BB962C8B-B14F-4D97-AF65-F5344CB8AC3E}">
        <p14:creationId xmlns:p14="http://schemas.microsoft.com/office/powerpoint/2010/main" val="29297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5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4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54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5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Example:  Channel </a:t>
            </a:r>
            <a:r>
              <a:rPr lang="en-US" dirty="0"/>
              <a:t>automaton</a:t>
            </a:r>
          </a:p>
        </p:txBody>
      </p:sp>
      <mc:AlternateContent xmlns:mc="http://schemas.openxmlformats.org/markup-compatibility/2006" xmlns:a14="http://schemas.microsoft.com/office/drawing/2010/main">
        <mc:Choice Requires="a14">
          <p:sp>
            <p:nvSpPr>
              <p:cNvPr id="11266" name="Rectangle 2"/>
              <p:cNvSpPr>
                <a:spLocks noGrp="1" noChangeArrowheads="1"/>
              </p:cNvSpPr>
              <p:nvPr>
                <p:ph type="body" idx="1"/>
              </p:nvPr>
            </p:nvSpPr>
            <p:spPr>
              <a:xfrm>
                <a:off x="480960" y="2695963"/>
                <a:ext cx="8228160" cy="3980578"/>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t>Reliable unidirectional FIFO channel between two processes.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Fix message alphabet </a:t>
                </a:r>
                <a14:m>
                  <m:oMath xmlns:m="http://schemas.openxmlformats.org/officeDocument/2006/math">
                    <m:r>
                      <a:rPr lang="en-US" sz="2400" i="1" dirty="0" smtClean="0">
                        <a:latin typeface="Cambria Math"/>
                      </a:rPr>
                      <m:t>𝑀</m:t>
                    </m:r>
                  </m:oMath>
                </a14:m>
                <a:r>
                  <a:rPr lang="en-US" sz="2400" dirty="0"/>
                  <a:t>.</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i="0" dirty="0" smtClean="0">
                    <a:latin typeface="+mj-lt"/>
                  </a:rPr>
                  <a:t>signature</a:t>
                </a:r>
                <a:endParaRPr lang="en-US" sz="28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input actions: </a:t>
                </a:r>
                <a14:m>
                  <m:oMath xmlns:m="http://schemas.openxmlformats.org/officeDocument/2006/math">
                    <m:r>
                      <a:rPr lang="en-US" sz="2400" b="0" i="0" dirty="0" smtClean="0">
                        <a:latin typeface="Cambria Math"/>
                      </a:rPr>
                      <m:t> </m:t>
                    </m:r>
                    <m:r>
                      <a:rPr lang="en-US" sz="2400" i="1" dirty="0" smtClean="0">
                        <a:solidFill>
                          <a:schemeClr val="accent2">
                            <a:lumMod val="75000"/>
                          </a:schemeClr>
                        </a:solidFill>
                        <a:latin typeface="Cambria Math"/>
                      </a:rPr>
                      <m:t>𝑠𝑒𝑛𝑑</m:t>
                    </m:r>
                    <m:d>
                      <m:dPr>
                        <m:ctrlPr>
                          <a:rPr lang="en-US" sz="2400" i="1" dirty="0" smtClean="0">
                            <a:solidFill>
                              <a:schemeClr val="accent2">
                                <a:lumMod val="75000"/>
                              </a:schemeClr>
                            </a:solidFill>
                            <a:latin typeface="Cambria Math"/>
                          </a:rPr>
                        </m:ctrlPr>
                      </m:dPr>
                      <m:e>
                        <m:r>
                          <a:rPr lang="en-US" sz="2400" i="1" dirty="0" smtClean="0">
                            <a:solidFill>
                              <a:schemeClr val="accent2">
                                <a:lumMod val="75000"/>
                              </a:schemeClr>
                            </a:solidFill>
                            <a:latin typeface="Cambria Math"/>
                          </a:rPr>
                          <m:t>𝑚</m:t>
                        </m:r>
                      </m:e>
                    </m:d>
                    <m:r>
                      <a:rPr lang="en-US" sz="2400" i="1" dirty="0" smtClean="0">
                        <a:solidFill>
                          <a:schemeClr val="accent2">
                            <a:lumMod val="75000"/>
                          </a:schemeClr>
                        </a:solidFill>
                        <a:latin typeface="Cambria Math"/>
                      </a:rPr>
                      <m:t>, </m:t>
                    </m:r>
                    <m:r>
                      <a:rPr lang="en-US" sz="2400" i="1" dirty="0" smtClean="0">
                        <a:latin typeface="Cambria Math"/>
                      </a:rPr>
                      <m:t>𝑚</m:t>
                    </m:r>
                    <m:r>
                      <a:rPr lang="en-US" sz="2400" b="0" i="1" dirty="0" smtClean="0">
                        <a:latin typeface="Cambria Math"/>
                      </a:rPr>
                      <m:t>∈</m:t>
                    </m:r>
                    <m:r>
                      <a:rPr lang="en-US" sz="2400" i="1" dirty="0" smtClean="0">
                        <a:latin typeface="Cambria Math"/>
                      </a:rPr>
                      <m:t> </m:t>
                    </m:r>
                    <m:r>
                      <a:rPr lang="en-US" sz="2400" i="1" dirty="0">
                        <a:latin typeface="Cambria Math"/>
                      </a:rPr>
                      <m:t>𝑀</m:t>
                    </m:r>
                  </m:oMath>
                </a14:m>
                <a:endParaRPr lang="en-US" sz="24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output actions: </a:t>
                </a:r>
                <a14:m>
                  <m:oMath xmlns:m="http://schemas.openxmlformats.org/officeDocument/2006/math">
                    <m:r>
                      <a:rPr lang="en-US" sz="2400" b="0" i="0" dirty="0" smtClean="0">
                        <a:latin typeface="Cambria Math"/>
                      </a:rPr>
                      <m:t> </m:t>
                    </m:r>
                    <m:r>
                      <a:rPr lang="en-US" sz="2400" i="1" dirty="0" smtClean="0">
                        <a:solidFill>
                          <a:schemeClr val="accent2">
                            <a:lumMod val="75000"/>
                          </a:schemeClr>
                        </a:solidFill>
                        <a:latin typeface="Cambria Math"/>
                      </a:rPr>
                      <m:t>𝑟𝑒𝑐𝑒𝑖𝑣𝑒</m:t>
                    </m:r>
                    <m:d>
                      <m:dPr>
                        <m:ctrlPr>
                          <a:rPr lang="en-US" sz="2400" i="1" dirty="0" smtClean="0">
                            <a:solidFill>
                              <a:schemeClr val="accent2">
                                <a:lumMod val="75000"/>
                              </a:schemeClr>
                            </a:solidFill>
                            <a:latin typeface="Cambria Math"/>
                          </a:rPr>
                        </m:ctrlPr>
                      </m:dPr>
                      <m:e>
                        <m:r>
                          <a:rPr lang="en-US" sz="2400" i="1" dirty="0" smtClean="0">
                            <a:solidFill>
                              <a:schemeClr val="accent2">
                                <a:lumMod val="75000"/>
                              </a:schemeClr>
                            </a:solidFill>
                            <a:latin typeface="Cambria Math"/>
                          </a:rPr>
                          <m:t>𝑚</m:t>
                        </m:r>
                      </m:e>
                    </m:d>
                    <m:r>
                      <a:rPr lang="en-US" sz="2400" i="1" dirty="0" smtClean="0">
                        <a:solidFill>
                          <a:schemeClr val="accent2">
                            <a:lumMod val="75000"/>
                          </a:schemeClr>
                        </a:solidFill>
                        <a:latin typeface="Cambria Math"/>
                      </a:rPr>
                      <m:t>, </m:t>
                    </m:r>
                    <m:r>
                      <a:rPr lang="en-US" sz="2400" i="1" dirty="0" smtClean="0">
                        <a:latin typeface="Cambria Math"/>
                      </a:rPr>
                      <m:t>𝑚</m:t>
                    </m:r>
                    <m:r>
                      <a:rPr lang="en-US" sz="2400" b="0" i="1" dirty="0" smtClean="0">
                        <a:latin typeface="Cambria Math"/>
                      </a:rPr>
                      <m:t>∈</m:t>
                    </m:r>
                    <m:r>
                      <a:rPr lang="en-US" sz="2400" i="1" dirty="0" smtClean="0">
                        <a:latin typeface="Cambria Math"/>
                      </a:rPr>
                      <m:t> </m:t>
                    </m:r>
                    <m:r>
                      <a:rPr lang="en-US" sz="2400" i="1" dirty="0">
                        <a:latin typeface="Cambria Math"/>
                      </a:rPr>
                      <m:t>𝑀</m:t>
                    </m:r>
                  </m:oMath>
                </a14:m>
                <a:endParaRPr lang="en-US" sz="24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No </a:t>
                </a:r>
                <a:r>
                  <a:rPr lang="en-US" sz="2400" dirty="0"/>
                  <a:t>internal actions</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i="0" dirty="0" smtClean="0">
                    <a:latin typeface="+mj-lt"/>
                  </a:rPr>
                  <a:t>states </a:t>
                </a:r>
                <a:endParaRPr lang="en-US" sz="28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solidFill>
                          <a:schemeClr val="accent1">
                            <a:lumMod val="75000"/>
                          </a:schemeClr>
                        </a:solidFill>
                        <a:latin typeface="Cambria Math"/>
                      </a:rPr>
                      <m:t>𝑞𝑢𝑒𝑢𝑒</m:t>
                    </m:r>
                  </m:oMath>
                </a14:m>
                <a:r>
                  <a:rPr lang="en-US" sz="2400" dirty="0"/>
                  <a:t>:  FIFO queue of </a:t>
                </a:r>
                <a14:m>
                  <m:oMath xmlns:m="http://schemas.openxmlformats.org/officeDocument/2006/math">
                    <m:r>
                      <a:rPr lang="en-US" sz="2400" i="1" dirty="0" smtClean="0">
                        <a:latin typeface="Cambria Math"/>
                      </a:rPr>
                      <m:t>𝑀</m:t>
                    </m:r>
                  </m:oMath>
                </a14:m>
                <a:r>
                  <a:rPr lang="en-US" sz="2400" dirty="0"/>
                  <a:t>, initially empty</a:t>
                </a:r>
              </a:p>
            </p:txBody>
          </p:sp>
        </mc:Choice>
        <mc:Fallback xmlns="">
          <p:sp>
            <p:nvSpPr>
              <p:cNvPr id="11266" name="Rectangle 2"/>
              <p:cNvSpPr>
                <a:spLocks noGrp="1" noRot="1" noChangeAspect="1" noMove="1" noResize="1" noEditPoints="1" noAdjustHandles="1" noChangeArrowheads="1" noChangeShapeType="1" noTextEdit="1"/>
              </p:cNvSpPr>
              <p:nvPr>
                <p:ph type="body" idx="1"/>
              </p:nvPr>
            </p:nvSpPr>
            <p:spPr>
              <a:xfrm>
                <a:off x="480960" y="2695963"/>
                <a:ext cx="8228160" cy="3980578"/>
              </a:xfrm>
              <a:blipFill rotWithShape="1">
                <a:blip r:embed="rId3"/>
                <a:stretch>
                  <a:fillRect t="-3522"/>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11267" name="Oval 3"/>
          <p:cNvSpPr>
            <a:spLocks/>
          </p:cNvSpPr>
          <p:nvPr/>
        </p:nvSpPr>
        <p:spPr bwMode="auto">
          <a:xfrm>
            <a:off x="3110400" y="1866436"/>
            <a:ext cx="290304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 pos="2626599" algn="l"/>
              </a:tabLst>
            </a:pPr>
            <a:r>
              <a:rPr lang="en-US" sz="2500">
                <a:solidFill>
                  <a:srgbClr val="000000"/>
                </a:solidFill>
              </a:rPr>
              <a:t>C</a:t>
            </a:r>
          </a:p>
        </p:txBody>
      </p:sp>
      <p:sp>
        <p:nvSpPr>
          <p:cNvPr id="11268" name="Line 4"/>
          <p:cNvSpPr>
            <a:spLocks noChangeShapeType="1"/>
          </p:cNvSpPr>
          <p:nvPr/>
        </p:nvSpPr>
        <p:spPr bwMode="auto">
          <a:xfrm>
            <a:off x="1451520" y="2073818"/>
            <a:ext cx="165888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269" name="Line 5"/>
          <p:cNvSpPr>
            <a:spLocks noChangeShapeType="1"/>
          </p:cNvSpPr>
          <p:nvPr/>
        </p:nvSpPr>
        <p:spPr bwMode="auto">
          <a:xfrm>
            <a:off x="6013440" y="2073818"/>
            <a:ext cx="18662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270" name="Text Box 6"/>
          <p:cNvSpPr txBox="1">
            <a:spLocks noChangeArrowheads="1"/>
          </p:cNvSpPr>
          <p:nvPr/>
        </p:nvSpPr>
        <p:spPr bwMode="auto">
          <a:xfrm>
            <a:off x="1658881" y="1659054"/>
            <a:ext cx="101232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11271" name="Text Box 7"/>
          <p:cNvSpPr txBox="1">
            <a:spLocks noChangeArrowheads="1"/>
          </p:cNvSpPr>
          <p:nvPr/>
        </p:nvSpPr>
        <p:spPr bwMode="auto">
          <a:xfrm>
            <a:off x="6099840" y="1659054"/>
            <a:ext cx="12513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Tree>
    <p:extLst>
      <p:ext uri="{BB962C8B-B14F-4D97-AF65-F5344CB8AC3E}">
        <p14:creationId xmlns:p14="http://schemas.microsoft.com/office/powerpoint/2010/main" val="31817496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Channel automaton</a:t>
            </a:r>
          </a:p>
        </p:txBody>
      </p:sp>
      <mc:AlternateContent xmlns:mc="http://schemas.openxmlformats.org/markup-compatibility/2006" xmlns:a14="http://schemas.microsoft.com/office/drawing/2010/main">
        <mc:Choice Requires="a14">
          <p:sp>
            <p:nvSpPr>
              <p:cNvPr id="12290" name="Rectangle 2"/>
              <p:cNvSpPr>
                <a:spLocks noGrp="1" noChangeArrowheads="1"/>
              </p:cNvSpPr>
              <p:nvPr>
                <p:ph type="body" idx="1"/>
              </p:nvPr>
            </p:nvSpPr>
            <p:spPr>
              <a:xfrm>
                <a:off x="480960" y="2695963"/>
                <a:ext cx="8228160" cy="3732872"/>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trans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2">
                            <a:lumMod val="75000"/>
                          </a:schemeClr>
                        </a:solidFill>
                        <a:latin typeface="Cambria Math"/>
                      </a:rPr>
                      <m:t>𝑠𝑒𝑛𝑑</m:t>
                    </m:r>
                    <m:r>
                      <a:rPr lang="en-US" i="1" dirty="0" smtClean="0">
                        <a:solidFill>
                          <a:schemeClr val="accent2">
                            <a:lumMod val="75000"/>
                          </a:schemeClr>
                        </a:solidFill>
                        <a:latin typeface="Cambria Math"/>
                      </a:rPr>
                      <m:t>(</m:t>
                    </m:r>
                    <m:r>
                      <a:rPr lang="en-US" i="1" dirty="0" smtClean="0">
                        <a:solidFill>
                          <a:schemeClr val="accent2">
                            <a:lumMod val="75000"/>
                          </a:schemeClr>
                        </a:solidFill>
                        <a:latin typeface="Cambria Math"/>
                      </a:rPr>
                      <m:t>𝑚</m:t>
                    </m:r>
                    <m:r>
                      <a:rPr lang="en-US" i="1" dirty="0" smtClean="0">
                        <a:solidFill>
                          <a:schemeClr val="accent2">
                            <a:lumMod val="75000"/>
                          </a:schemeClr>
                        </a:solidFill>
                        <a:latin typeface="Cambria Math"/>
                      </a:rPr>
                      <m:t>)</m:t>
                    </m:r>
                  </m:oMath>
                </a14:m>
                <a:endParaRPr lang="en-US"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add </a:t>
                </a:r>
                <a14:m>
                  <m:oMath xmlns:m="http://schemas.openxmlformats.org/officeDocument/2006/math">
                    <m:r>
                      <a:rPr lang="en-US" i="1" dirty="0" smtClean="0">
                        <a:latin typeface="Cambria Math"/>
                      </a:rPr>
                      <m:t>𝑚</m:t>
                    </m:r>
                  </m:oMath>
                </a14:m>
                <a:r>
                  <a:rPr lang="en-US" dirty="0"/>
                  <a:t> to (end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2">
                            <a:lumMod val="75000"/>
                          </a:schemeClr>
                        </a:solidFill>
                        <a:latin typeface="Cambria Math"/>
                      </a:rPr>
                      <m:t>𝑟𝑒𝑐𝑒𝑖𝑣𝑒</m:t>
                    </m:r>
                    <m:r>
                      <a:rPr lang="en-US" i="1" dirty="0" smtClean="0">
                        <a:solidFill>
                          <a:schemeClr val="accent2">
                            <a:lumMod val="75000"/>
                          </a:schemeClr>
                        </a:solidFill>
                        <a:latin typeface="Cambria Math"/>
                      </a:rPr>
                      <m:t>(</m:t>
                    </m:r>
                    <m:r>
                      <a:rPr lang="en-US" i="1" dirty="0" smtClean="0">
                        <a:solidFill>
                          <a:schemeClr val="accent2">
                            <a:lumMod val="75000"/>
                          </a:schemeClr>
                        </a:solidFill>
                        <a:latin typeface="Cambria Math"/>
                      </a:rPr>
                      <m:t>𝑚</m:t>
                    </m:r>
                    <m:r>
                      <a:rPr lang="en-US" i="1" dirty="0" smtClean="0">
                        <a:solidFill>
                          <a:schemeClr val="accent2">
                            <a:lumMod val="75000"/>
                          </a:schemeClr>
                        </a:solidFill>
                        <a:latin typeface="Cambria Math"/>
                      </a:rPr>
                      <m:t>)</m:t>
                    </m:r>
                  </m:oMath>
                </a14:m>
                <a:endParaRPr lang="en-US"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precondition: </a:t>
                </a:r>
                <a14:m>
                  <m:oMath xmlns:m="http://schemas.openxmlformats.org/officeDocument/2006/math">
                    <m:r>
                      <a:rPr lang="en-US" i="1" dirty="0" smtClean="0">
                        <a:latin typeface="Cambria Math"/>
                      </a:rPr>
                      <m:t>𝑚</m:t>
                    </m:r>
                  </m:oMath>
                </a14:m>
                <a:r>
                  <a:rPr lang="en-US" dirty="0"/>
                  <a:t> is at head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remove head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tasks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All </a:t>
                </a:r>
                <a14:m>
                  <m:oMath xmlns:m="http://schemas.openxmlformats.org/officeDocument/2006/math">
                    <m:r>
                      <a:rPr lang="en-US" i="1" dirty="0" smtClean="0">
                        <a:solidFill>
                          <a:schemeClr val="accent2">
                            <a:lumMod val="75000"/>
                          </a:schemeClr>
                        </a:solidFill>
                        <a:latin typeface="Cambria Math"/>
                      </a:rPr>
                      <m:t>𝑟𝑒𝑐𝑒𝑖𝑣𝑒</m:t>
                    </m:r>
                  </m:oMath>
                </a14:m>
                <a:r>
                  <a:rPr lang="en-US" dirty="0"/>
                  <a:t> actions in one task.</a:t>
                </a:r>
              </a:p>
            </p:txBody>
          </p:sp>
        </mc:Choice>
        <mc:Fallback xmlns="">
          <p:sp>
            <p:nvSpPr>
              <p:cNvPr id="12290" name="Rectangle 2"/>
              <p:cNvSpPr>
                <a:spLocks noGrp="1" noRot="1" noChangeAspect="1" noMove="1" noResize="1" noEditPoints="1" noAdjustHandles="1" noChangeArrowheads="1" noChangeShapeType="1" noTextEdit="1"/>
              </p:cNvSpPr>
              <p:nvPr>
                <p:ph type="body" idx="1"/>
              </p:nvPr>
            </p:nvSpPr>
            <p:spPr>
              <a:xfrm>
                <a:off x="480960" y="2695963"/>
                <a:ext cx="8228160" cy="3732872"/>
              </a:xfrm>
              <a:blipFill rotWithShape="1">
                <a:blip r:embed="rId3"/>
                <a:stretch>
                  <a:fillRect l="-74" t="-4568" b="-212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12291" name="Oval 3"/>
          <p:cNvSpPr>
            <a:spLocks/>
          </p:cNvSpPr>
          <p:nvPr/>
        </p:nvSpPr>
        <p:spPr bwMode="auto">
          <a:xfrm>
            <a:off x="3110400" y="1866436"/>
            <a:ext cx="290304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 pos="2626599" algn="l"/>
              </a:tabLst>
            </a:pPr>
            <a:r>
              <a:rPr lang="en-US" sz="2500">
                <a:solidFill>
                  <a:srgbClr val="000000"/>
                </a:solidFill>
              </a:rPr>
              <a:t>C</a:t>
            </a:r>
          </a:p>
        </p:txBody>
      </p:sp>
      <p:sp>
        <p:nvSpPr>
          <p:cNvPr id="12292" name="Line 4"/>
          <p:cNvSpPr>
            <a:spLocks noChangeShapeType="1"/>
          </p:cNvSpPr>
          <p:nvPr/>
        </p:nvSpPr>
        <p:spPr bwMode="auto">
          <a:xfrm>
            <a:off x="1451520" y="2073818"/>
            <a:ext cx="165888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2293" name="Line 5"/>
          <p:cNvSpPr>
            <a:spLocks noChangeShapeType="1"/>
          </p:cNvSpPr>
          <p:nvPr/>
        </p:nvSpPr>
        <p:spPr bwMode="auto">
          <a:xfrm>
            <a:off x="6013440" y="2073818"/>
            <a:ext cx="18662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2294" name="Text Box 6"/>
          <p:cNvSpPr txBox="1">
            <a:spLocks noChangeArrowheads="1"/>
          </p:cNvSpPr>
          <p:nvPr/>
        </p:nvSpPr>
        <p:spPr bwMode="auto">
          <a:xfrm>
            <a:off x="1658881" y="1659054"/>
            <a:ext cx="101232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12295" name="Text Box 7"/>
          <p:cNvSpPr txBox="1">
            <a:spLocks noChangeArrowheads="1"/>
          </p:cNvSpPr>
          <p:nvPr/>
        </p:nvSpPr>
        <p:spPr bwMode="auto">
          <a:xfrm>
            <a:off x="6099840" y="1659054"/>
            <a:ext cx="12513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Tree>
    <p:extLst>
      <p:ext uri="{BB962C8B-B14F-4D97-AF65-F5344CB8AC3E}">
        <p14:creationId xmlns:p14="http://schemas.microsoft.com/office/powerpoint/2010/main" val="3416679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Channel automaton</a:t>
            </a:r>
          </a:p>
        </p:txBody>
      </p:sp>
      <mc:AlternateContent xmlns:mc="http://schemas.openxmlformats.org/markup-compatibility/2006" xmlns:a14="http://schemas.microsoft.com/office/drawing/2010/main">
        <mc:Choice Requires="a14">
          <p:sp>
            <p:nvSpPr>
              <p:cNvPr id="13314" name="Rectangle 2"/>
              <p:cNvSpPr>
                <a:spLocks noGrp="1" noChangeArrowheads="1"/>
              </p:cNvSpPr>
              <p:nvPr>
                <p:ph type="body" idx="1"/>
              </p:nvPr>
            </p:nvSpPr>
            <p:spPr>
              <a:xfrm>
                <a:off x="480960" y="2695964"/>
                <a:ext cx="8228160" cy="3793358"/>
              </a:xfrm>
              <a:ln/>
              <a:extLst>
                <a:ext uri="{91240B29-F687-4F45-9708-019B960494DF}">
                  <a14:hiddenLine w="9525">
                    <a:solidFill>
                      <a:srgbClr val="000000"/>
                    </a:solidFill>
                    <a:round/>
                    <a:headEnd/>
                    <a:tailEnd/>
                  </a14:hiddenLine>
                </a:ext>
              </a:extLst>
            </p:spPr>
            <p:txBody>
              <a:bodyPr lIns="0" tIns="0" rIns="0" bIns="0">
                <a:normAutofit/>
              </a:bodyPr>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trans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a:solidFill>
                          <a:schemeClr val="accent2">
                            <a:lumMod val="75000"/>
                          </a:schemeClr>
                        </a:solidFill>
                        <a:latin typeface="Cambria Math"/>
                      </a:rPr>
                      <m:t>𝑠𝑒𝑛𝑑</m:t>
                    </m:r>
                    <m:sSub>
                      <m:sSubPr>
                        <m:ctrlPr>
                          <a:rPr lang="en-US" i="1">
                            <a:solidFill>
                              <a:schemeClr val="accent2">
                                <a:lumMod val="75000"/>
                              </a:schemeClr>
                            </a:solidFill>
                            <a:latin typeface="Cambria Math"/>
                          </a:rPr>
                        </m:ctrlPr>
                      </m:sSubPr>
                      <m:e>
                        <m:d>
                          <m:dPr>
                            <m:ctrlPr>
                              <a:rPr lang="en-US" i="1">
                                <a:solidFill>
                                  <a:schemeClr val="accent2">
                                    <a:lumMod val="75000"/>
                                  </a:schemeClr>
                                </a:solidFill>
                                <a:latin typeface="Cambria Math"/>
                              </a:rPr>
                            </m:ctrlPr>
                          </m:dPr>
                          <m:e>
                            <m:r>
                              <a:rPr lang="en-US" i="1">
                                <a:solidFill>
                                  <a:schemeClr val="accent2">
                                    <a:lumMod val="75000"/>
                                  </a:schemeClr>
                                </a:solidFill>
                                <a:latin typeface="Cambria Math"/>
                              </a:rPr>
                              <m:t>𝑚</m:t>
                            </m:r>
                          </m:e>
                        </m:d>
                      </m:e>
                      <m:sub>
                        <m:r>
                          <a:rPr lang="en-US" i="1">
                            <a:solidFill>
                              <a:schemeClr val="accent2">
                                <a:lumMod val="75000"/>
                              </a:schemeClr>
                            </a:solidFill>
                            <a:latin typeface="Cambria Math"/>
                          </a:rPr>
                          <m:t>𝑖</m:t>
                        </m:r>
                      </m:sub>
                    </m:sSub>
                    <m:sSub>
                      <m:sSubPr>
                        <m:ctrlPr>
                          <a:rPr lang="en-US" i="1">
                            <a:solidFill>
                              <a:schemeClr val="accent2">
                                <a:lumMod val="75000"/>
                              </a:schemeClr>
                            </a:solidFill>
                            <a:latin typeface="Cambria Math"/>
                          </a:rPr>
                        </m:ctrlPr>
                      </m:sSubPr>
                      <m:e>
                        <m:r>
                          <a:rPr lang="en-US" i="1">
                            <a:solidFill>
                              <a:schemeClr val="accent2">
                                <a:lumMod val="75000"/>
                              </a:schemeClr>
                            </a:solidFill>
                            <a:latin typeface="Cambria Math"/>
                          </a:rPr>
                          <m:t>,</m:t>
                        </m:r>
                      </m:e>
                      <m:sub>
                        <m:r>
                          <a:rPr lang="en-US" i="1">
                            <a:solidFill>
                              <a:schemeClr val="accent2">
                                <a:lumMod val="75000"/>
                              </a:schemeClr>
                            </a:solidFill>
                            <a:latin typeface="Cambria Math"/>
                          </a:rPr>
                          <m:t>𝑗</m:t>
                        </m:r>
                      </m:sub>
                    </m:sSub>
                  </m:oMath>
                </a14:m>
                <a:endParaRPr lang="en-US" baseline="-33000"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a:t>
                </a:r>
                <a:r>
                  <a:rPr lang="en-US" dirty="0" smtClean="0"/>
                  <a:t> add </a:t>
                </a:r>
                <a14:m>
                  <m:oMath xmlns:m="http://schemas.openxmlformats.org/officeDocument/2006/math">
                    <m:r>
                      <a:rPr lang="en-US" i="1" dirty="0" smtClean="0">
                        <a:latin typeface="Cambria Math"/>
                      </a:rPr>
                      <m:t>𝑚</m:t>
                    </m:r>
                  </m:oMath>
                </a14:m>
                <a:r>
                  <a:rPr lang="en-US" dirty="0"/>
                  <a:t> to (end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b="0" i="1" smtClean="0">
                        <a:solidFill>
                          <a:schemeClr val="accent2">
                            <a:lumMod val="75000"/>
                          </a:schemeClr>
                        </a:solidFill>
                        <a:latin typeface="Cambria Math"/>
                      </a:rPr>
                      <m:t>𝑟𝑒𝑐𝑒𝑖𝑣𝑒</m:t>
                    </m:r>
                    <m:sSub>
                      <m:sSubPr>
                        <m:ctrlPr>
                          <a:rPr lang="en-US" i="1">
                            <a:solidFill>
                              <a:schemeClr val="accent2">
                                <a:lumMod val="75000"/>
                              </a:schemeClr>
                            </a:solidFill>
                            <a:latin typeface="Cambria Math"/>
                          </a:rPr>
                        </m:ctrlPr>
                      </m:sSubPr>
                      <m:e>
                        <m:d>
                          <m:dPr>
                            <m:ctrlPr>
                              <a:rPr lang="en-US" i="1">
                                <a:solidFill>
                                  <a:schemeClr val="accent2">
                                    <a:lumMod val="75000"/>
                                  </a:schemeClr>
                                </a:solidFill>
                                <a:latin typeface="Cambria Math"/>
                              </a:rPr>
                            </m:ctrlPr>
                          </m:dPr>
                          <m:e>
                            <m:r>
                              <a:rPr lang="en-US" i="1">
                                <a:solidFill>
                                  <a:schemeClr val="accent2">
                                    <a:lumMod val="75000"/>
                                  </a:schemeClr>
                                </a:solidFill>
                                <a:latin typeface="Cambria Math"/>
                              </a:rPr>
                              <m:t>𝑚</m:t>
                            </m:r>
                          </m:e>
                        </m:d>
                      </m:e>
                      <m:sub>
                        <m:r>
                          <a:rPr lang="en-US" i="1">
                            <a:solidFill>
                              <a:schemeClr val="accent2">
                                <a:lumMod val="75000"/>
                              </a:schemeClr>
                            </a:solidFill>
                            <a:latin typeface="Cambria Math"/>
                          </a:rPr>
                          <m:t>𝑖</m:t>
                        </m:r>
                      </m:sub>
                    </m:sSub>
                    <m:sSub>
                      <m:sSubPr>
                        <m:ctrlPr>
                          <a:rPr lang="en-US" i="1">
                            <a:solidFill>
                              <a:schemeClr val="accent2">
                                <a:lumMod val="75000"/>
                              </a:schemeClr>
                            </a:solidFill>
                            <a:latin typeface="Cambria Math"/>
                          </a:rPr>
                        </m:ctrlPr>
                      </m:sSubPr>
                      <m:e>
                        <m:r>
                          <a:rPr lang="en-US" i="1">
                            <a:solidFill>
                              <a:schemeClr val="accent2">
                                <a:lumMod val="75000"/>
                              </a:schemeClr>
                            </a:solidFill>
                            <a:latin typeface="Cambria Math"/>
                          </a:rPr>
                          <m:t>,</m:t>
                        </m:r>
                      </m:e>
                      <m:sub>
                        <m:r>
                          <a:rPr lang="en-US" i="1">
                            <a:solidFill>
                              <a:schemeClr val="accent2">
                                <a:lumMod val="75000"/>
                              </a:schemeClr>
                            </a:solidFill>
                            <a:latin typeface="Cambria Math"/>
                          </a:rPr>
                          <m:t>𝑗</m:t>
                        </m:r>
                      </m:sub>
                    </m:sSub>
                  </m:oMath>
                </a14:m>
                <a:endParaRPr lang="en-US" baseline="-33000"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precondition: </a:t>
                </a:r>
                <a14:m>
                  <m:oMath xmlns:m="http://schemas.openxmlformats.org/officeDocument/2006/math">
                    <m:r>
                      <a:rPr lang="en-US" i="1" dirty="0" smtClean="0">
                        <a:latin typeface="Cambria Math"/>
                      </a:rPr>
                      <m:t>𝑚</m:t>
                    </m:r>
                    <m:r>
                      <a:rPr lang="en-US" i="1" dirty="0" smtClean="0">
                        <a:latin typeface="Cambria Math"/>
                      </a:rPr>
                      <m:t> </m:t>
                    </m:r>
                  </m:oMath>
                </a14:m>
                <a:r>
                  <a:rPr lang="en-US" dirty="0"/>
                  <a:t>is at head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remove head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tasks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All </a:t>
                </a:r>
                <a14:m>
                  <m:oMath xmlns:m="http://schemas.openxmlformats.org/officeDocument/2006/math">
                    <m:r>
                      <a:rPr lang="en-US" i="1" dirty="0" smtClean="0">
                        <a:solidFill>
                          <a:schemeClr val="accent2">
                            <a:lumMod val="75000"/>
                          </a:schemeClr>
                        </a:solidFill>
                        <a:latin typeface="Cambria Math"/>
                      </a:rPr>
                      <m:t>𝑟𝑒𝑐𝑒𝑖𝑣𝑒</m:t>
                    </m:r>
                  </m:oMath>
                </a14:m>
                <a:r>
                  <a:rPr lang="en-US" dirty="0"/>
                  <a:t> actions in one </a:t>
                </a:r>
                <a:r>
                  <a:rPr lang="en-US" dirty="0" smtClean="0"/>
                  <a:t>task.</a:t>
                </a:r>
                <a:endParaRPr lang="en-US" b="0" dirty="0" smtClean="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b="0" dirty="0" smtClean="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dirty="0"/>
              </a:p>
            </p:txBody>
          </p:sp>
        </mc:Choice>
        <mc:Fallback xmlns="">
          <p:sp>
            <p:nvSpPr>
              <p:cNvPr id="13314" name="Rectangle 2"/>
              <p:cNvSpPr>
                <a:spLocks noGrp="1" noRot="1" noChangeAspect="1" noMove="1" noResize="1" noEditPoints="1" noAdjustHandles="1" noChangeArrowheads="1" noChangeShapeType="1" noTextEdit="1"/>
              </p:cNvSpPr>
              <p:nvPr>
                <p:ph type="body" idx="1"/>
              </p:nvPr>
            </p:nvSpPr>
            <p:spPr>
              <a:xfrm>
                <a:off x="480960" y="2695964"/>
                <a:ext cx="8228160" cy="3793358"/>
              </a:xfrm>
              <a:blipFill rotWithShape="1">
                <a:blip r:embed="rId3"/>
                <a:stretch>
                  <a:fillRect l="-74" t="-4494" b="-2408"/>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13315" name="Oval 3"/>
          <p:cNvSpPr>
            <a:spLocks/>
          </p:cNvSpPr>
          <p:nvPr/>
        </p:nvSpPr>
        <p:spPr bwMode="auto">
          <a:xfrm>
            <a:off x="3110400" y="1866436"/>
            <a:ext cx="290304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 pos="2626599" algn="l"/>
              </a:tabLst>
            </a:pPr>
            <a:r>
              <a:rPr lang="en-US" sz="2500">
                <a:solidFill>
                  <a:srgbClr val="000000"/>
                </a:solidFill>
              </a:rPr>
              <a:t>C</a:t>
            </a:r>
            <a:r>
              <a:rPr lang="en-US" sz="2500" baseline="-33000">
                <a:solidFill>
                  <a:srgbClr val="000000"/>
                </a:solidFill>
              </a:rPr>
              <a:t>i,j</a:t>
            </a:r>
          </a:p>
        </p:txBody>
      </p:sp>
      <p:sp>
        <p:nvSpPr>
          <p:cNvPr id="13316" name="Line 4"/>
          <p:cNvSpPr>
            <a:spLocks noChangeShapeType="1"/>
          </p:cNvSpPr>
          <p:nvPr/>
        </p:nvSpPr>
        <p:spPr bwMode="auto">
          <a:xfrm>
            <a:off x="1451520" y="2073818"/>
            <a:ext cx="165888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3317" name="Line 5"/>
          <p:cNvSpPr>
            <a:spLocks noChangeShapeType="1"/>
          </p:cNvSpPr>
          <p:nvPr/>
        </p:nvSpPr>
        <p:spPr bwMode="auto">
          <a:xfrm>
            <a:off x="6013440" y="2073818"/>
            <a:ext cx="18662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3318" name="Text Box 6"/>
          <p:cNvSpPr txBox="1">
            <a:spLocks noChangeArrowheads="1"/>
          </p:cNvSpPr>
          <p:nvPr/>
        </p:nvSpPr>
        <p:spPr bwMode="auto">
          <a:xfrm>
            <a:off x="1658880" y="1659054"/>
            <a:ext cx="1137600" cy="410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i,j</a:t>
            </a:r>
          </a:p>
        </p:txBody>
      </p:sp>
      <p:sp>
        <p:nvSpPr>
          <p:cNvPr id="13319" name="Text Box 7"/>
          <p:cNvSpPr txBox="1">
            <a:spLocks noChangeArrowheads="1"/>
          </p:cNvSpPr>
          <p:nvPr/>
        </p:nvSpPr>
        <p:spPr bwMode="auto">
          <a:xfrm>
            <a:off x="6099840" y="1659054"/>
            <a:ext cx="1379520" cy="410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i,j</a:t>
            </a:r>
          </a:p>
        </p:txBody>
      </p:sp>
      <p:sp>
        <p:nvSpPr>
          <p:cNvPr id="13320" name="Oval 8"/>
          <p:cNvSpPr>
            <a:spLocks/>
          </p:cNvSpPr>
          <p:nvPr/>
        </p:nvSpPr>
        <p:spPr bwMode="auto">
          <a:xfrm>
            <a:off x="622080" y="1659054"/>
            <a:ext cx="829440" cy="829527"/>
          </a:xfrm>
          <a:prstGeom prst="ellipse">
            <a:avLst/>
          </a:prstGeom>
          <a:noFill/>
          <a:ln w="18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200">
                <a:solidFill>
                  <a:srgbClr val="000000"/>
                </a:solidFill>
              </a:rPr>
              <a:t>p</a:t>
            </a:r>
            <a:r>
              <a:rPr lang="en-US" sz="2200" baseline="-33000">
                <a:solidFill>
                  <a:srgbClr val="000000"/>
                </a:solidFill>
              </a:rPr>
              <a:t>i</a:t>
            </a:r>
          </a:p>
        </p:txBody>
      </p:sp>
      <p:sp>
        <p:nvSpPr>
          <p:cNvPr id="13321" name="Oval 9"/>
          <p:cNvSpPr>
            <a:spLocks/>
          </p:cNvSpPr>
          <p:nvPr/>
        </p:nvSpPr>
        <p:spPr bwMode="auto">
          <a:xfrm>
            <a:off x="7879680" y="1659054"/>
            <a:ext cx="829440" cy="829527"/>
          </a:xfrm>
          <a:prstGeom prst="ellipse">
            <a:avLst/>
          </a:prstGeom>
          <a:noFill/>
          <a:ln w="18360">
            <a:solidFill>
              <a:srgbClr val="00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200">
                <a:solidFill>
                  <a:srgbClr val="000000"/>
                </a:solidFill>
              </a:rPr>
              <a:t>p</a:t>
            </a:r>
            <a:r>
              <a:rPr lang="en-US" sz="2200" baseline="-33000">
                <a:solidFill>
                  <a:srgbClr val="000000"/>
                </a:solidFill>
              </a:rPr>
              <a:t>j</a:t>
            </a:r>
          </a:p>
        </p:txBody>
      </p:sp>
    </p:spTree>
    <p:extLst>
      <p:ext uri="{BB962C8B-B14F-4D97-AF65-F5344CB8AC3E}">
        <p14:creationId xmlns:p14="http://schemas.microsoft.com/office/powerpoint/2010/main" val="175850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A process</a:t>
            </a:r>
          </a:p>
        </p:txBody>
      </p:sp>
      <p:sp>
        <p:nvSpPr>
          <p:cNvPr id="109571" name="Rectangle 3"/>
          <p:cNvSpPr>
            <a:spLocks noGrp="1" noChangeArrowheads="1"/>
          </p:cNvSpPr>
          <p:nvPr>
            <p:ph type="body" idx="1"/>
          </p:nvPr>
        </p:nvSpPr>
        <p:spPr>
          <a:xfrm>
            <a:off x="3396960" y="1424310"/>
            <a:ext cx="5518080" cy="5052050"/>
          </a:xfrm>
        </p:spPr>
        <p:txBody>
          <a:bodyPr/>
          <a:lstStyle/>
          <a:p>
            <a:pPr>
              <a:lnSpc>
                <a:spcPct val="90000"/>
              </a:lnSpc>
            </a:pPr>
            <a:r>
              <a:rPr lang="en-US" sz="2200"/>
              <a:t>E.g., in a consensus protocol.</a:t>
            </a:r>
          </a:p>
          <a:p>
            <a:pPr>
              <a:lnSpc>
                <a:spcPct val="90000"/>
              </a:lnSpc>
            </a:pPr>
            <a:r>
              <a:rPr lang="en-US" sz="2200"/>
              <a:t>See book, p. 205, for code details.</a:t>
            </a:r>
          </a:p>
          <a:p>
            <a:pPr>
              <a:lnSpc>
                <a:spcPct val="90000"/>
              </a:lnSpc>
            </a:pPr>
            <a:endParaRPr lang="en-US" sz="2200"/>
          </a:p>
          <a:p>
            <a:pPr>
              <a:lnSpc>
                <a:spcPct val="90000"/>
              </a:lnSpc>
            </a:pPr>
            <a:r>
              <a:rPr lang="en-US" sz="2200"/>
              <a:t>Inputs arrive from the outside.</a:t>
            </a:r>
          </a:p>
          <a:p>
            <a:pPr>
              <a:lnSpc>
                <a:spcPct val="90000"/>
              </a:lnSpc>
            </a:pPr>
            <a:r>
              <a:rPr lang="en-US" sz="2200"/>
              <a:t>Process sends/receives values, collects vector of values, one for each process.</a:t>
            </a:r>
          </a:p>
          <a:p>
            <a:pPr>
              <a:lnSpc>
                <a:spcPct val="90000"/>
              </a:lnSpc>
            </a:pPr>
            <a:r>
              <a:rPr lang="en-US" sz="2200"/>
              <a:t>When vector is filled, outputs a decision obtained as a function of the vector.</a:t>
            </a:r>
          </a:p>
          <a:p>
            <a:pPr>
              <a:lnSpc>
                <a:spcPct val="90000"/>
              </a:lnSpc>
            </a:pPr>
            <a:r>
              <a:rPr lang="en-US" sz="2200"/>
              <a:t>Can get new inputs, change values, send and output repeatedly.</a:t>
            </a:r>
          </a:p>
          <a:p>
            <a:pPr>
              <a:lnSpc>
                <a:spcPct val="90000"/>
              </a:lnSpc>
            </a:pPr>
            <a:endParaRPr lang="en-US" sz="2200"/>
          </a:p>
          <a:p>
            <a:pPr>
              <a:lnSpc>
                <a:spcPct val="90000"/>
              </a:lnSpc>
            </a:pPr>
            <a:r>
              <a:rPr lang="en-US" sz="2200"/>
              <a:t>Tasks for: </a:t>
            </a:r>
          </a:p>
          <a:p>
            <a:pPr lvl="1">
              <a:lnSpc>
                <a:spcPct val="90000"/>
              </a:lnSpc>
            </a:pPr>
            <a:r>
              <a:rPr lang="en-US" sz="2200"/>
              <a:t>Sending to each individual neighbor.</a:t>
            </a:r>
          </a:p>
          <a:p>
            <a:pPr lvl="1">
              <a:lnSpc>
                <a:spcPct val="90000"/>
              </a:lnSpc>
            </a:pPr>
            <a:r>
              <a:rPr lang="en-US" sz="2200"/>
              <a:t>Outputting decisions.</a:t>
            </a:r>
          </a:p>
        </p:txBody>
      </p:sp>
      <p:grpSp>
        <p:nvGrpSpPr>
          <p:cNvPr id="109582" name="Group 14"/>
          <p:cNvGrpSpPr>
            <a:grpSpLocks/>
          </p:cNvGrpSpPr>
          <p:nvPr/>
        </p:nvGrpSpPr>
        <p:grpSpPr bwMode="auto">
          <a:xfrm>
            <a:off x="701280" y="2253837"/>
            <a:ext cx="2246400" cy="2142945"/>
            <a:chOff x="487" y="1565"/>
            <a:chExt cx="1560" cy="1488"/>
          </a:xfrm>
        </p:grpSpPr>
        <p:grpSp>
          <p:nvGrpSpPr>
            <p:cNvPr id="109577" name="Group 9"/>
            <p:cNvGrpSpPr>
              <a:grpSpLocks/>
            </p:cNvGrpSpPr>
            <p:nvPr/>
          </p:nvGrpSpPr>
          <p:grpSpPr bwMode="auto">
            <a:xfrm>
              <a:off x="679" y="1565"/>
              <a:ext cx="960" cy="1488"/>
              <a:chOff x="679" y="1565"/>
              <a:chExt cx="960" cy="1488"/>
            </a:xfrm>
          </p:grpSpPr>
          <p:sp>
            <p:nvSpPr>
              <p:cNvPr id="109572" name="Oval 4"/>
              <p:cNvSpPr>
                <a:spLocks noChangeArrowheads="1"/>
              </p:cNvSpPr>
              <p:nvPr/>
            </p:nvSpPr>
            <p:spPr bwMode="auto">
              <a:xfrm>
                <a:off x="871" y="1997"/>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p</a:t>
                </a:r>
                <a:r>
                  <a:rPr lang="en-US" baseline="-25000"/>
                  <a:t>i</a:t>
                </a:r>
              </a:p>
            </p:txBody>
          </p:sp>
          <p:sp>
            <p:nvSpPr>
              <p:cNvPr id="109573" name="Line 5"/>
              <p:cNvSpPr>
                <a:spLocks noChangeShapeType="1"/>
              </p:cNvSpPr>
              <p:nvPr/>
            </p:nvSpPr>
            <p:spPr bwMode="auto">
              <a:xfrm>
                <a:off x="679" y="1565"/>
                <a:ext cx="28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4" name="Line 6"/>
              <p:cNvSpPr>
                <a:spLocks noChangeShapeType="1"/>
              </p:cNvSpPr>
              <p:nvPr/>
            </p:nvSpPr>
            <p:spPr bwMode="auto">
              <a:xfrm flipH="1">
                <a:off x="1351" y="1565"/>
                <a:ext cx="288" cy="5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5" name="Line 7"/>
              <p:cNvSpPr>
                <a:spLocks noChangeShapeType="1"/>
              </p:cNvSpPr>
              <p:nvPr/>
            </p:nvSpPr>
            <p:spPr bwMode="auto">
              <a:xfrm flipH="1">
                <a:off x="679" y="2525"/>
                <a:ext cx="28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6" name="Line 8"/>
              <p:cNvSpPr>
                <a:spLocks noChangeShapeType="1"/>
              </p:cNvSpPr>
              <p:nvPr/>
            </p:nvSpPr>
            <p:spPr bwMode="auto">
              <a:xfrm>
                <a:off x="1303" y="2525"/>
                <a:ext cx="288" cy="5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578" name="Text Box 10"/>
            <p:cNvSpPr txBox="1">
              <a:spLocks noChangeArrowheads="1"/>
            </p:cNvSpPr>
            <p:nvPr/>
          </p:nvSpPr>
          <p:spPr bwMode="auto">
            <a:xfrm>
              <a:off x="487" y="1709"/>
              <a:ext cx="333"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init</a:t>
              </a:r>
            </a:p>
          </p:txBody>
        </p:sp>
        <p:sp>
          <p:nvSpPr>
            <p:cNvPr id="109579" name="Text Box 11"/>
            <p:cNvSpPr txBox="1">
              <a:spLocks noChangeArrowheads="1"/>
            </p:cNvSpPr>
            <p:nvPr/>
          </p:nvSpPr>
          <p:spPr bwMode="auto">
            <a:xfrm>
              <a:off x="1447" y="1757"/>
              <a:ext cx="600"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decide</a:t>
              </a:r>
            </a:p>
          </p:txBody>
        </p:sp>
        <p:sp>
          <p:nvSpPr>
            <p:cNvPr id="109580" name="Text Box 12"/>
            <p:cNvSpPr txBox="1">
              <a:spLocks noChangeArrowheads="1"/>
            </p:cNvSpPr>
            <p:nvPr/>
          </p:nvSpPr>
          <p:spPr bwMode="auto">
            <a:xfrm>
              <a:off x="487" y="2525"/>
              <a:ext cx="476"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send</a:t>
              </a:r>
            </a:p>
          </p:txBody>
        </p:sp>
        <p:sp>
          <p:nvSpPr>
            <p:cNvPr id="109581" name="Text Box 13"/>
            <p:cNvSpPr txBox="1">
              <a:spLocks noChangeArrowheads="1"/>
            </p:cNvSpPr>
            <p:nvPr/>
          </p:nvSpPr>
          <p:spPr bwMode="auto">
            <a:xfrm>
              <a:off x="1351" y="2525"/>
              <a:ext cx="645"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receive</a:t>
              </a:r>
            </a:p>
          </p:txBody>
        </p:sp>
      </p:grpSp>
    </p:spTree>
    <p:extLst>
      <p:ext uri="{BB962C8B-B14F-4D97-AF65-F5344CB8AC3E}">
        <p14:creationId xmlns:p14="http://schemas.microsoft.com/office/powerpoint/2010/main" val="3181846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5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5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57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5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Executions</a:t>
            </a:r>
          </a:p>
        </p:txBody>
      </p:sp>
      <p:sp>
        <p:nvSpPr>
          <p:cNvPr id="14338" name="Rectangle 2"/>
          <p:cNvSpPr>
            <a:spLocks noGrp="1" noChangeArrowheads="1"/>
          </p:cNvSpPr>
          <p:nvPr>
            <p:ph type="body" idx="1"/>
          </p:nvPr>
        </p:nvSpPr>
        <p:spPr>
          <a:xfrm>
            <a:off x="381600" y="1600009"/>
            <a:ext cx="8534880" cy="390281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a:t>An I/O automaton executes as follows:</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Start at some start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Repeatedly take step from current state to new state.</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a:t>Formally, an </a:t>
            </a:r>
            <a:r>
              <a:rPr lang="en-US" sz="2800">
                <a:solidFill>
                  <a:srgbClr val="A50021"/>
                </a:solidFill>
              </a:rPr>
              <a:t>execution</a:t>
            </a:r>
            <a:r>
              <a:rPr lang="en-US" sz="2800"/>
              <a:t> is a finite or infinite sequence: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0</a:t>
            </a:r>
            <a:r>
              <a:rPr lang="en-US" sz="2400"/>
              <a:t> </a:t>
            </a:r>
            <a:r>
              <a:rPr lang="en-US" sz="2400">
                <a:latin typeface="Symbol" pitchFamily="18" charset="2"/>
                <a:sym typeface="Symbol" pitchFamily="18" charset="2"/>
              </a:rPr>
              <a:t></a:t>
            </a:r>
            <a:r>
              <a:rPr lang="en-US" sz="2400" baseline="-33000"/>
              <a:t>1</a:t>
            </a:r>
            <a:r>
              <a:rPr lang="en-US" sz="2400"/>
              <a:t> s</a:t>
            </a:r>
            <a:r>
              <a:rPr lang="en-US" sz="2400" baseline="-33000"/>
              <a:t>1</a:t>
            </a:r>
            <a:r>
              <a:rPr lang="en-US" sz="2400"/>
              <a:t> </a:t>
            </a:r>
            <a:r>
              <a:rPr lang="en-US" sz="2400">
                <a:latin typeface="Symbol" pitchFamily="18" charset="2"/>
                <a:sym typeface="Symbol" pitchFamily="18" charset="2"/>
              </a:rPr>
              <a:t></a:t>
            </a:r>
            <a:r>
              <a:rPr lang="en-US" sz="2400" baseline="-33000">
                <a:latin typeface="Symbol" pitchFamily="18" charset="2"/>
              </a:rPr>
              <a:t>2</a:t>
            </a:r>
            <a:r>
              <a:rPr lang="en-US" sz="2400"/>
              <a:t> s</a:t>
            </a:r>
            <a:r>
              <a:rPr lang="en-US" sz="2400" baseline="-33000"/>
              <a:t>2</a:t>
            </a:r>
            <a:r>
              <a:rPr lang="en-US" sz="2400"/>
              <a:t> </a:t>
            </a:r>
            <a:r>
              <a:rPr lang="en-US" sz="2400">
                <a:latin typeface="Symbol" pitchFamily="18" charset="2"/>
                <a:sym typeface="Symbol" pitchFamily="18" charset="2"/>
              </a:rPr>
              <a:t></a:t>
            </a:r>
            <a:r>
              <a:rPr lang="en-US" sz="2400" baseline="-33000">
                <a:latin typeface="Symbol" pitchFamily="18" charset="2"/>
              </a:rPr>
              <a:t>3</a:t>
            </a:r>
            <a:r>
              <a:rPr lang="en-US" sz="2400"/>
              <a:t> s</a:t>
            </a:r>
            <a:r>
              <a:rPr lang="en-US" sz="2400" baseline="-33000"/>
              <a:t>3</a:t>
            </a:r>
            <a:r>
              <a:rPr lang="en-US" sz="2400"/>
              <a:t> </a:t>
            </a:r>
            <a:r>
              <a:rPr lang="en-US" sz="2400">
                <a:latin typeface="Symbol" pitchFamily="18" charset="2"/>
                <a:sym typeface="Symbol" pitchFamily="18" charset="2"/>
              </a:rPr>
              <a:t></a:t>
            </a:r>
            <a:r>
              <a:rPr lang="en-US" sz="2400" baseline="-33000">
                <a:latin typeface="Symbol" pitchFamily="18" charset="2"/>
              </a:rPr>
              <a:t>4</a:t>
            </a:r>
            <a:r>
              <a:rPr lang="en-US" sz="2400"/>
              <a:t> s</a:t>
            </a:r>
            <a:r>
              <a:rPr lang="en-US" sz="2400" baseline="-33000"/>
              <a:t>4</a:t>
            </a:r>
            <a:r>
              <a:rPr lang="en-US" sz="2400"/>
              <a:t> </a:t>
            </a:r>
            <a:r>
              <a:rPr lang="en-US" sz="2400">
                <a:latin typeface="Symbol" pitchFamily="18" charset="2"/>
                <a:sym typeface="Symbol" pitchFamily="18" charset="2"/>
              </a:rPr>
              <a:t></a:t>
            </a:r>
            <a:r>
              <a:rPr lang="en-US" sz="2400" baseline="-33000">
                <a:latin typeface="Symbol" pitchFamily="18" charset="2"/>
              </a:rPr>
              <a:t>5</a:t>
            </a:r>
            <a:r>
              <a:rPr lang="en-US" sz="2400"/>
              <a:t> s</a:t>
            </a:r>
            <a:r>
              <a:rPr lang="en-US" sz="2400" baseline="-33000"/>
              <a:t>5</a:t>
            </a:r>
            <a:r>
              <a:rPr lang="en-US" sz="2400"/>
              <a:t> ... (if finite, ends in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0</a:t>
            </a:r>
            <a:r>
              <a:rPr lang="en-US" sz="2400"/>
              <a:t> is a start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i</a:t>
            </a:r>
            <a:r>
              <a:rPr lang="en-US" sz="2400"/>
              <a:t>, </a:t>
            </a:r>
            <a:r>
              <a:rPr lang="en-US" sz="2400">
                <a:latin typeface="Symbol" pitchFamily="18" charset="2"/>
                <a:sym typeface="Symbol" pitchFamily="18" charset="2"/>
              </a:rPr>
              <a:t></a:t>
            </a:r>
            <a:r>
              <a:rPr lang="en-US" sz="2400" baseline="-33000"/>
              <a:t>i</a:t>
            </a:r>
            <a:r>
              <a:rPr lang="en-US" sz="2400" baseline="-33000">
                <a:latin typeface="Symbol" pitchFamily="18" charset="2"/>
              </a:rPr>
              <a:t>+1</a:t>
            </a:r>
            <a:r>
              <a:rPr lang="en-US" sz="2400"/>
              <a:t>, s</a:t>
            </a:r>
            <a:r>
              <a:rPr lang="en-US" sz="2400" baseline="-33000"/>
              <a:t>i+1</a:t>
            </a:r>
            <a:r>
              <a:rPr lang="en-US" sz="2400"/>
              <a:t>) is a step (i.e., in trans)</a:t>
            </a:r>
          </a:p>
        </p:txBody>
      </p:sp>
      <mc:AlternateContent xmlns:mc="http://schemas.openxmlformats.org/markup-compatibility/2006" xmlns:a14="http://schemas.microsoft.com/office/drawing/2010/main">
        <mc:Choice Requires="a14">
          <p:sp>
            <p:nvSpPr>
              <p:cNvPr id="14339" name="AutoShape 3"/>
              <p:cNvSpPr>
                <a:spLocks/>
              </p:cNvSpPr>
              <p:nvPr/>
            </p:nvSpPr>
            <p:spPr bwMode="auto">
              <a:xfrm>
                <a:off x="828001" y="5599308"/>
                <a:ext cx="7466400" cy="829527"/>
              </a:xfrm>
              <a:prstGeom prst="roundRect">
                <a:avLst>
                  <a:gd name="adj" fmla="val 171"/>
                </a:avLst>
              </a:prstGeom>
              <a:solidFill>
                <a:srgbClr val="FFFFCC"/>
              </a:solidFill>
              <a:ln w="9525">
                <a:solidFill>
                  <a:srgbClr val="000000"/>
                </a:solidFill>
                <a:round/>
                <a:headEnd/>
                <a:tailEnd type="triangle" w="med" len="med"/>
              </a:ln>
              <a:effectLst/>
              <a:extLst>
                <a:ext uri="{AF507438-7753-43E0-B8FC-AC1667EBCBE1}">
                  <a14:hiddenEffects>
                    <a:effectLst>
                      <a:outerShdw dist="35921" dir="2700000" algn="ctr" rotWithShape="0">
                        <a:srgbClr val="808080"/>
                      </a:outerShdw>
                    </a:effectLst>
                  </a14:hiddenEffects>
                </a:ext>
              </a:extLst>
            </p:spPr>
            <p:txBody>
              <a:bodyPr lIns="81631" tIns="87443" rIns="81631" bIns="40816" anchor="ctr" anchorCtr="1"/>
              <a:lstStyle/>
              <a:p>
                <a:pPr algn="ctr">
                  <a:lnSpc>
                    <a:spcPct val="83000"/>
                  </a:lnSpc>
                  <a:tabLst>
                    <a:tab pos="656650" algn="l"/>
                    <a:tab pos="1313299" algn="l"/>
                    <a:tab pos="1969949" algn="l"/>
                    <a:tab pos="2626599" algn="l"/>
                    <a:tab pos="3283248" algn="l"/>
                    <a:tab pos="3939898" algn="l"/>
                    <a:tab pos="4595108" algn="l"/>
                    <a:tab pos="5253198" algn="l"/>
                    <a:tab pos="5909847" algn="l"/>
                    <a:tab pos="6565057" algn="l"/>
                    <a:tab pos="7221707" algn="l"/>
                  </a:tabLst>
                </a:pPr>
                <a14:m>
                  <m:oMathPara xmlns:m="http://schemas.openxmlformats.org/officeDocument/2006/math">
                    <m:oMathParaPr>
                      <m:jc m:val="centerGroup"/>
                    </m:oMathParaPr>
                    <m:oMath xmlns:m="http://schemas.openxmlformats.org/officeDocument/2006/math">
                      <m:r>
                        <a:rPr lang="en-US" sz="2200" b="0" i="1" dirty="0" smtClean="0">
                          <a:solidFill>
                            <a:srgbClr val="000000"/>
                          </a:solidFill>
                          <a:latin typeface="Cambria Math"/>
                        </a:rPr>
                        <m:t>𝜆</m:t>
                      </m:r>
                      <m:r>
                        <a:rPr lang="en-US" sz="2200" i="1" dirty="0" smtClean="0">
                          <a:solidFill>
                            <a:srgbClr val="000000"/>
                          </a:solidFill>
                          <a:latin typeface="Cambria Math"/>
                        </a:rPr>
                        <m:t>, </m:t>
                      </m:r>
                      <m:r>
                        <a:rPr lang="en-US" sz="2200" i="1" dirty="0">
                          <a:solidFill>
                            <a:srgbClr val="000000"/>
                          </a:solidFill>
                          <a:latin typeface="Cambria Math"/>
                        </a:rPr>
                        <m:t>𝑠𝑒𝑛𝑑</m:t>
                      </m:r>
                      <m:r>
                        <a:rPr lang="en-US" sz="2200" i="1" dirty="0">
                          <a:solidFill>
                            <a:srgbClr val="000000"/>
                          </a:solidFill>
                          <a:latin typeface="Cambria Math"/>
                        </a:rPr>
                        <m:t>(</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𝑠𝑒𝑛𝑑</m:t>
                      </m:r>
                      <m:r>
                        <a:rPr lang="en-US" sz="2200" i="1" dirty="0">
                          <a:solidFill>
                            <a:srgbClr val="000000"/>
                          </a:solidFill>
                          <a:latin typeface="Cambria Math"/>
                        </a:rPr>
                        <m:t>(</m:t>
                      </m:r>
                      <m:r>
                        <a:rPr lang="en-US" sz="2200" i="1" dirty="0">
                          <a:solidFill>
                            <a:srgbClr val="000000"/>
                          </a:solidFill>
                          <a:latin typeface="Cambria Math"/>
                        </a:rPr>
                        <m:t>𝑏</m:t>
                      </m:r>
                      <m:r>
                        <a:rPr lang="en-US" sz="2200" i="1" dirty="0">
                          <a:solidFill>
                            <a:srgbClr val="000000"/>
                          </a:solidFill>
                          <a:latin typeface="Cambria Math"/>
                        </a:rPr>
                        <m:t>), </m:t>
                      </m:r>
                      <m:r>
                        <a:rPr lang="en-US" sz="2200" i="1" dirty="0" err="1">
                          <a:solidFill>
                            <a:srgbClr val="000000"/>
                          </a:solidFill>
                          <a:latin typeface="Cambria Math"/>
                        </a:rPr>
                        <m:t>𝑎𝑏</m:t>
                      </m:r>
                      <m:r>
                        <a:rPr lang="en-US" sz="2200" i="1" dirty="0">
                          <a:solidFill>
                            <a:srgbClr val="000000"/>
                          </a:solidFill>
                          <a:latin typeface="Cambria Math"/>
                        </a:rPr>
                        <m:t>, </m:t>
                      </m:r>
                      <m:r>
                        <a:rPr lang="en-US" sz="2200" i="1" dirty="0">
                          <a:solidFill>
                            <a:srgbClr val="000000"/>
                          </a:solidFill>
                          <a:latin typeface="Cambria Math"/>
                        </a:rPr>
                        <m:t>𝑟𝑒𝑐𝑒𝑖𝑣𝑒</m:t>
                      </m:r>
                      <m:r>
                        <a:rPr lang="en-US" sz="2200" i="1" dirty="0">
                          <a:solidFill>
                            <a:srgbClr val="000000"/>
                          </a:solidFill>
                          <a:latin typeface="Cambria Math"/>
                        </a:rPr>
                        <m:t>(</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𝑏</m:t>
                      </m:r>
                      <m:r>
                        <a:rPr lang="en-US" sz="2200" i="1" dirty="0">
                          <a:solidFill>
                            <a:srgbClr val="000000"/>
                          </a:solidFill>
                          <a:latin typeface="Cambria Math"/>
                        </a:rPr>
                        <m:t>, </m:t>
                      </m:r>
                      <m:r>
                        <a:rPr lang="en-US" sz="2200" i="1" dirty="0">
                          <a:solidFill>
                            <a:srgbClr val="000000"/>
                          </a:solidFill>
                          <a:latin typeface="Cambria Math"/>
                        </a:rPr>
                        <m:t>𝑟𝑒𝑐𝑒𝑖𝑣𝑒</m:t>
                      </m:r>
                      <m:r>
                        <a:rPr lang="en-US" sz="2200" i="1" dirty="0">
                          <a:solidFill>
                            <a:srgbClr val="000000"/>
                          </a:solidFill>
                          <a:latin typeface="Cambria Math"/>
                        </a:rPr>
                        <m:t>(</m:t>
                      </m:r>
                      <m:r>
                        <a:rPr lang="en-US" sz="2200" i="1" dirty="0">
                          <a:solidFill>
                            <a:srgbClr val="000000"/>
                          </a:solidFill>
                          <a:latin typeface="Cambria Math"/>
                        </a:rPr>
                        <m:t>𝑏</m:t>
                      </m:r>
                      <m:r>
                        <a:rPr lang="en-US" sz="2200" i="1" dirty="0">
                          <a:solidFill>
                            <a:srgbClr val="000000"/>
                          </a:solidFill>
                          <a:latin typeface="Cambria Math"/>
                        </a:rPr>
                        <m:t>), </m:t>
                      </m:r>
                      <m:r>
                        <a:rPr lang="en-US" sz="2200" b="0" i="1" dirty="0" smtClean="0">
                          <a:solidFill>
                            <a:srgbClr val="000000"/>
                          </a:solidFill>
                          <a:latin typeface="Cambria Math"/>
                        </a:rPr>
                        <m:t>𝜆</m:t>
                      </m:r>
                    </m:oMath>
                  </m:oMathPara>
                </a14:m>
                <a:endParaRPr lang="en-US" sz="2200" b="0" dirty="0" smtClean="0">
                  <a:solidFill>
                    <a:srgbClr val="000000"/>
                  </a:solidFill>
                </a:endParaRPr>
              </a:p>
            </p:txBody>
          </p:sp>
        </mc:Choice>
        <mc:Fallback xmlns="">
          <p:sp>
            <p:nvSpPr>
              <p:cNvPr id="14339" name="AutoShape 3"/>
              <p:cNvSpPr>
                <a:spLocks noRot="1" noChangeAspect="1" noMove="1" noResize="1" noEditPoints="1" noAdjustHandles="1" noChangeArrowheads="1" noChangeShapeType="1" noTextEdit="1"/>
              </p:cNvSpPr>
              <p:nvPr/>
            </p:nvSpPr>
            <p:spPr bwMode="auto">
              <a:xfrm>
                <a:off x="828001" y="5599308"/>
                <a:ext cx="7466400" cy="829527"/>
              </a:xfrm>
              <a:prstGeom prst="roundRect">
                <a:avLst>
                  <a:gd name="adj" fmla="val 171"/>
                </a:avLst>
              </a:prstGeom>
              <a:blipFill rotWithShape="1">
                <a:blip r:embed="rId3"/>
                <a:stretch>
                  <a:fillRect/>
                </a:stretch>
              </a:bli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368456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Execution fragments</a:t>
            </a:r>
          </a:p>
        </p:txBody>
      </p:sp>
      <p:sp>
        <p:nvSpPr>
          <p:cNvPr id="15362" name="Rectangle 2"/>
          <p:cNvSpPr>
            <a:spLocks noGrp="1" noChangeArrowheads="1"/>
          </p:cNvSpPr>
          <p:nvPr>
            <p:ph type="body" idx="1"/>
          </p:nvPr>
        </p:nvSpPr>
        <p:spPr>
          <a:xfrm>
            <a:off x="381600" y="1600008"/>
            <a:ext cx="8534880" cy="3420359"/>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a:t>An I/O automaton executes as follows:</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Start at some start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Repeatedly take step from current state to new state.</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a:t>Formally, an execution is a sequence: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0</a:t>
            </a:r>
            <a:r>
              <a:rPr lang="en-US" sz="2400"/>
              <a:t> </a:t>
            </a:r>
            <a:r>
              <a:rPr lang="en-US" sz="2400">
                <a:latin typeface="Symbol" pitchFamily="18" charset="2"/>
                <a:sym typeface="Symbol" pitchFamily="18" charset="2"/>
              </a:rPr>
              <a:t></a:t>
            </a:r>
            <a:r>
              <a:rPr lang="en-US" sz="2400" baseline="-33000"/>
              <a:t>1</a:t>
            </a:r>
            <a:r>
              <a:rPr lang="en-US" sz="2400"/>
              <a:t> s</a:t>
            </a:r>
            <a:r>
              <a:rPr lang="en-US" sz="2400" baseline="-33000"/>
              <a:t>1</a:t>
            </a:r>
            <a:r>
              <a:rPr lang="en-US" sz="2400"/>
              <a:t> </a:t>
            </a:r>
            <a:r>
              <a:rPr lang="en-US" sz="2400">
                <a:latin typeface="Symbol" pitchFamily="18" charset="2"/>
                <a:sym typeface="Symbol" pitchFamily="18" charset="2"/>
              </a:rPr>
              <a:t></a:t>
            </a:r>
            <a:r>
              <a:rPr lang="en-US" sz="2400" baseline="-33000">
                <a:latin typeface="Symbol" pitchFamily="18" charset="2"/>
              </a:rPr>
              <a:t>2</a:t>
            </a:r>
            <a:r>
              <a:rPr lang="en-US" sz="2400"/>
              <a:t> s</a:t>
            </a:r>
            <a:r>
              <a:rPr lang="en-US" sz="2400" baseline="-33000"/>
              <a:t>2</a:t>
            </a:r>
            <a:r>
              <a:rPr lang="en-US" sz="2400"/>
              <a:t> </a:t>
            </a:r>
            <a:r>
              <a:rPr lang="en-US" sz="2400">
                <a:latin typeface="Symbol" pitchFamily="18" charset="2"/>
                <a:sym typeface="Symbol" pitchFamily="18" charset="2"/>
              </a:rPr>
              <a:t></a:t>
            </a:r>
            <a:r>
              <a:rPr lang="en-US" sz="2400" baseline="-33000">
                <a:latin typeface="Symbol" pitchFamily="18" charset="2"/>
              </a:rPr>
              <a:t>3</a:t>
            </a:r>
            <a:r>
              <a:rPr lang="en-US" sz="2400"/>
              <a:t> s</a:t>
            </a:r>
            <a:r>
              <a:rPr lang="en-US" sz="2400" baseline="-33000"/>
              <a:t>3</a:t>
            </a:r>
            <a:r>
              <a:rPr lang="en-US" sz="2400"/>
              <a:t> </a:t>
            </a:r>
            <a:r>
              <a:rPr lang="en-US" sz="2400">
                <a:latin typeface="Symbol" pitchFamily="18" charset="2"/>
                <a:sym typeface="Symbol" pitchFamily="18" charset="2"/>
              </a:rPr>
              <a:t></a:t>
            </a:r>
            <a:r>
              <a:rPr lang="en-US" sz="2400" baseline="-33000">
                <a:latin typeface="Symbol" pitchFamily="18" charset="2"/>
              </a:rPr>
              <a:t>4</a:t>
            </a:r>
            <a:r>
              <a:rPr lang="en-US" sz="2400"/>
              <a:t> s</a:t>
            </a:r>
            <a:r>
              <a:rPr lang="en-US" sz="2400" baseline="-33000"/>
              <a:t>4</a:t>
            </a:r>
            <a:r>
              <a:rPr lang="en-US" sz="2400"/>
              <a:t> </a:t>
            </a:r>
            <a:r>
              <a:rPr lang="en-US" sz="2400">
                <a:latin typeface="Symbol" pitchFamily="18" charset="2"/>
                <a:sym typeface="Symbol" pitchFamily="18" charset="2"/>
              </a:rPr>
              <a:t></a:t>
            </a:r>
            <a:r>
              <a:rPr lang="en-US" sz="2400" baseline="-33000">
                <a:latin typeface="Symbol" pitchFamily="18" charset="2"/>
              </a:rPr>
              <a:t>5</a:t>
            </a:r>
            <a:r>
              <a:rPr lang="en-US" sz="2400"/>
              <a:t> s</a:t>
            </a:r>
            <a:r>
              <a:rPr lang="en-US" sz="2400" baseline="-33000"/>
              <a:t>5</a:t>
            </a:r>
            <a:r>
              <a:rPr lang="en-US" sz="2400"/>
              <a:t> ... </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0</a:t>
            </a:r>
            <a:r>
              <a:rPr lang="en-US" sz="2400"/>
              <a:t> is a start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a:t>(s</a:t>
            </a:r>
            <a:r>
              <a:rPr lang="en-US" sz="2400" baseline="-33000"/>
              <a:t>i</a:t>
            </a:r>
            <a:r>
              <a:rPr lang="en-US" sz="2400"/>
              <a:t>, </a:t>
            </a:r>
            <a:r>
              <a:rPr lang="en-US" sz="2400">
                <a:latin typeface="Symbol" pitchFamily="18" charset="2"/>
                <a:sym typeface="Symbol" pitchFamily="18" charset="2"/>
              </a:rPr>
              <a:t></a:t>
            </a:r>
            <a:r>
              <a:rPr lang="en-US" sz="2400" baseline="-33000"/>
              <a:t>i</a:t>
            </a:r>
            <a:r>
              <a:rPr lang="en-US" sz="2400" baseline="-33000">
                <a:latin typeface="Symbol" pitchFamily="18" charset="2"/>
              </a:rPr>
              <a:t>+1</a:t>
            </a:r>
            <a:r>
              <a:rPr lang="en-US" sz="2400"/>
              <a:t>, s</a:t>
            </a:r>
            <a:r>
              <a:rPr lang="en-US" sz="2400" baseline="-33000"/>
              <a:t>i+1</a:t>
            </a:r>
            <a:r>
              <a:rPr lang="en-US" sz="2400"/>
              <a:t>) is a step.</a:t>
            </a:r>
          </a:p>
        </p:txBody>
      </p:sp>
      <p:sp>
        <p:nvSpPr>
          <p:cNvPr id="15364" name="Line 4"/>
          <p:cNvSpPr>
            <a:spLocks noChangeShapeType="1"/>
          </p:cNvSpPr>
          <p:nvPr/>
        </p:nvSpPr>
        <p:spPr bwMode="auto">
          <a:xfrm flipV="1">
            <a:off x="1254240" y="3982019"/>
            <a:ext cx="2073600" cy="210262"/>
          </a:xfrm>
          <a:prstGeom prst="line">
            <a:avLst/>
          </a:prstGeom>
          <a:noFill/>
          <a:ln w="5472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5" name="Line 5"/>
          <p:cNvSpPr>
            <a:spLocks noChangeShapeType="1"/>
          </p:cNvSpPr>
          <p:nvPr/>
        </p:nvSpPr>
        <p:spPr bwMode="auto">
          <a:xfrm flipV="1">
            <a:off x="2982240" y="3083365"/>
            <a:ext cx="1451520" cy="210262"/>
          </a:xfrm>
          <a:prstGeom prst="line">
            <a:avLst/>
          </a:prstGeom>
          <a:noFill/>
          <a:ln w="5472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6" name="AutoShape 6"/>
          <p:cNvSpPr>
            <a:spLocks/>
          </p:cNvSpPr>
          <p:nvPr/>
        </p:nvSpPr>
        <p:spPr bwMode="auto">
          <a:xfrm>
            <a:off x="5391360" y="2073817"/>
            <a:ext cx="3525120" cy="414764"/>
          </a:xfrm>
          <a:prstGeom prst="wedgeRoundRectCallout">
            <a:avLst>
              <a:gd name="adj1" fmla="val -84222"/>
              <a:gd name="adj2" fmla="val 185167"/>
              <a:gd name="adj3" fmla="val 16667"/>
            </a:avLst>
          </a:prstGeom>
          <a:solidFill>
            <a:srgbClr val="FFFFCC"/>
          </a:solid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lstStyle/>
          <a:p>
            <a:pPr algn="ctr">
              <a:tabLst>
                <a:tab pos="656650" algn="l"/>
                <a:tab pos="1313299" algn="l"/>
                <a:tab pos="1969949" algn="l"/>
                <a:tab pos="2626599" algn="l"/>
                <a:tab pos="3283248" algn="l"/>
              </a:tabLst>
            </a:pPr>
            <a:r>
              <a:rPr lang="en-US" sz="2500" b="1">
                <a:solidFill>
                  <a:srgbClr val="A50021"/>
                </a:solidFill>
              </a:rPr>
              <a:t>execution fragment</a:t>
            </a:r>
          </a:p>
        </p:txBody>
      </p:sp>
    </p:spTree>
    <p:extLst>
      <p:ext uri="{BB962C8B-B14F-4D97-AF65-F5344CB8AC3E}">
        <p14:creationId xmlns:p14="http://schemas.microsoft.com/office/powerpoint/2010/main" val="15753921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Invariants and reachable states</a:t>
            </a:r>
          </a:p>
        </p:txBody>
      </p:sp>
      <p:sp>
        <p:nvSpPr>
          <p:cNvPr id="16386" name="Rectangle 2"/>
          <p:cNvSpPr>
            <a:spLocks noGrp="1" noChangeArrowheads="1"/>
          </p:cNvSpPr>
          <p:nvPr>
            <p:ph type="body" idx="1"/>
          </p:nvPr>
        </p:nvSpPr>
        <p:spPr>
          <a:xfrm>
            <a:off x="381600" y="1600009"/>
            <a:ext cx="8534880" cy="487923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 state is </a:t>
            </a:r>
            <a:r>
              <a:rPr lang="en-US" dirty="0">
                <a:solidFill>
                  <a:srgbClr val="A50021"/>
                </a:solidFill>
              </a:rPr>
              <a:t>reachable </a:t>
            </a:r>
            <a:r>
              <a:rPr lang="en-US" dirty="0"/>
              <a:t>if it appears in some execution.</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Equivalently, at the end of some finite </a:t>
            </a:r>
            <a:r>
              <a:rPr lang="en-US" dirty="0" smtClean="0"/>
              <a:t>execution.</a:t>
            </a:r>
            <a:endParaRPr lang="en-US" dirty="0"/>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An </a:t>
            </a:r>
            <a:r>
              <a:rPr lang="en-US" dirty="0">
                <a:solidFill>
                  <a:srgbClr val="A50021"/>
                </a:solidFill>
              </a:rPr>
              <a:t>invariant</a:t>
            </a:r>
            <a:r>
              <a:rPr lang="en-US" dirty="0"/>
              <a:t> is a predicate that is true for every reachable state.</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Most important tool for proving properties of concurrent/distributed algorithms.</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Typically proved by induction on length of execution.</a:t>
            </a:r>
          </a:p>
        </p:txBody>
      </p:sp>
    </p:spTree>
    <p:extLst>
      <p:ext uri="{BB962C8B-B14F-4D97-AF65-F5344CB8AC3E}">
        <p14:creationId xmlns:p14="http://schemas.microsoft.com/office/powerpoint/2010/main" val="26935875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Distributed Commit</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457200" y="1371600"/>
                <a:ext cx="8458200" cy="5486400"/>
              </a:xfrm>
            </p:spPr>
            <p:txBody>
              <a:bodyPr/>
              <a:lstStyle/>
              <a:p>
                <a:pPr eaLnBrk="1" hangingPunct="1">
                  <a:lnSpc>
                    <a:spcPct val="80000"/>
                  </a:lnSpc>
                </a:pPr>
                <a:r>
                  <a:rPr lang="en-US" sz="2400" dirty="0" smtClean="0">
                    <a:solidFill>
                      <a:srgbClr val="990033"/>
                    </a:solidFill>
                  </a:rPr>
                  <a:t>Motivation:</a:t>
                </a:r>
                <a:r>
                  <a:rPr lang="en-US" sz="2400" dirty="0" smtClean="0"/>
                  <a:t>  Distributed database transaction processing</a:t>
                </a:r>
              </a:p>
              <a:p>
                <a:pPr lvl="1" eaLnBrk="1" hangingPunct="1">
                  <a:lnSpc>
                    <a:spcPct val="80000"/>
                  </a:lnSpc>
                </a:pPr>
                <a:r>
                  <a:rPr lang="en-US" sz="2000" dirty="0" smtClean="0"/>
                  <a:t>A database transaction performs work at several distributed sites.</a:t>
                </a:r>
              </a:p>
              <a:p>
                <a:pPr lvl="1" eaLnBrk="1" hangingPunct="1">
                  <a:lnSpc>
                    <a:spcPct val="80000"/>
                  </a:lnSpc>
                </a:pPr>
                <a:r>
                  <a:rPr lang="en-US" sz="2000" dirty="0" smtClean="0"/>
                  <a:t>Transaction manager (TM) at each site decides whether it would like to “commit” or “abort” the transaction.</a:t>
                </a:r>
              </a:p>
              <a:p>
                <a:pPr lvl="2" eaLnBrk="1" hangingPunct="1">
                  <a:lnSpc>
                    <a:spcPct val="80000"/>
                  </a:lnSpc>
                </a:pPr>
                <a:r>
                  <a:rPr lang="en-US" sz="1800" dirty="0" smtClean="0"/>
                  <a:t>Based on whether the transaction’s work has been successfully completed at that site, and results made stable.</a:t>
                </a:r>
              </a:p>
              <a:p>
                <a:pPr lvl="1" eaLnBrk="1" hangingPunct="1">
                  <a:lnSpc>
                    <a:spcPct val="80000"/>
                  </a:lnSpc>
                </a:pPr>
                <a:r>
                  <a:rPr lang="en-US" sz="2000" dirty="0" smtClean="0"/>
                  <a:t>All TMs must agree on whether to commit or abort.</a:t>
                </a:r>
              </a:p>
              <a:p>
                <a:pPr eaLnBrk="1" hangingPunct="1">
                  <a:lnSpc>
                    <a:spcPct val="80000"/>
                  </a:lnSpc>
                </a:pPr>
                <a:r>
                  <a:rPr lang="en-US" sz="2400" dirty="0" smtClean="0">
                    <a:solidFill>
                      <a:srgbClr val="990033"/>
                    </a:solidFill>
                  </a:rPr>
                  <a:t>Assume:</a:t>
                </a:r>
              </a:p>
              <a:p>
                <a:pPr lvl="1" eaLnBrk="1" hangingPunct="1">
                  <a:lnSpc>
                    <a:spcPct val="80000"/>
                  </a:lnSpc>
                </a:pPr>
                <a:r>
                  <a:rPr lang="en-US" sz="2000" dirty="0" smtClean="0"/>
                  <a:t>Process stopping failures only.</a:t>
                </a:r>
              </a:p>
              <a:p>
                <a:pPr lvl="1" eaLnBrk="1" hangingPunct="1">
                  <a:lnSpc>
                    <a:spcPct val="80000"/>
                  </a:lnSpc>
                </a:pPr>
                <a14:m>
                  <m:oMath xmlns:m="http://schemas.openxmlformats.org/officeDocument/2006/math">
                    <m:r>
                      <a:rPr lang="en-US" sz="2000" i="1" dirty="0" smtClean="0">
                        <a:latin typeface="Cambria Math"/>
                      </a:rPr>
                      <m:t>𝑛</m:t>
                    </m:r>
                  </m:oMath>
                </a14:m>
                <a:r>
                  <a:rPr lang="en-US" sz="2000" dirty="0" smtClean="0"/>
                  <a:t>-node, complete, undirected graph.</a:t>
                </a:r>
              </a:p>
              <a:p>
                <a:pPr eaLnBrk="1" hangingPunct="1">
                  <a:lnSpc>
                    <a:spcPct val="80000"/>
                  </a:lnSpc>
                </a:pPr>
                <a:r>
                  <a:rPr lang="en-US" sz="2400" dirty="0" smtClean="0">
                    <a:solidFill>
                      <a:srgbClr val="990033"/>
                    </a:solidFill>
                  </a:rPr>
                  <a:t>Require:</a:t>
                </a:r>
              </a:p>
              <a:p>
                <a:pPr lvl="1" eaLnBrk="1" hangingPunct="1">
                  <a:lnSpc>
                    <a:spcPct val="80000"/>
                  </a:lnSpc>
                </a:pPr>
                <a:r>
                  <a:rPr lang="en-US" sz="2000" dirty="0" smtClean="0">
                    <a:solidFill>
                      <a:srgbClr val="990033"/>
                    </a:solidFill>
                  </a:rPr>
                  <a:t>Agreement:  </a:t>
                </a:r>
                <a:r>
                  <a:rPr lang="en-US" sz="2000" dirty="0" smtClean="0"/>
                  <a:t>No two processes decide differently (faulty or not, uniformity)</a:t>
                </a:r>
              </a:p>
              <a:p>
                <a:pPr lvl="1" eaLnBrk="1" hangingPunct="1">
                  <a:lnSpc>
                    <a:spcPct val="80000"/>
                  </a:lnSpc>
                </a:pPr>
                <a:r>
                  <a:rPr lang="en-US" sz="2000" dirty="0" smtClean="0">
                    <a:solidFill>
                      <a:srgbClr val="990033"/>
                    </a:solidFill>
                  </a:rPr>
                  <a:t>Validity:  </a:t>
                </a:r>
              </a:p>
              <a:p>
                <a:pPr lvl="2" eaLnBrk="1" hangingPunct="1">
                  <a:lnSpc>
                    <a:spcPct val="80000"/>
                  </a:lnSpc>
                </a:pPr>
                <a:r>
                  <a:rPr lang="en-US" sz="1800" dirty="0" smtClean="0"/>
                  <a:t>If any process starts with 0 (abort) then 0 is the only allowed decision.</a:t>
                </a:r>
              </a:p>
              <a:p>
                <a:pPr lvl="2" eaLnBrk="1" hangingPunct="1">
                  <a:lnSpc>
                    <a:spcPct val="80000"/>
                  </a:lnSpc>
                </a:pPr>
                <a:r>
                  <a:rPr lang="en-US" sz="1800" dirty="0" smtClean="0"/>
                  <a:t>If all start with 1 (commit) and there are no faulty processes then 1 is the only allowed decision.</a:t>
                </a: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457200" y="1371600"/>
                <a:ext cx="8458200" cy="5486400"/>
              </a:xfrm>
              <a:blipFill rotWithShape="1">
                <a:blip r:embed="rId3"/>
                <a:stretch>
                  <a:fillRect l="-937" t="-2111" r="-1081"/>
                </a:stretch>
              </a:blipFill>
            </p:spPr>
            <p:txBody>
              <a:bodyPr/>
              <a:lstStyle/>
              <a:p>
                <a:r>
                  <a:rPr lang="en-US">
                    <a:noFill/>
                  </a:rPr>
                  <a:t> </a:t>
                </a:r>
              </a:p>
            </p:txBody>
          </p:sp>
        </mc:Fallback>
      </mc:AlternateContent>
      <p:grpSp>
        <p:nvGrpSpPr>
          <p:cNvPr id="31767" name="Group 23"/>
          <p:cNvGrpSpPr>
            <a:grpSpLocks/>
          </p:cNvGrpSpPr>
          <p:nvPr/>
        </p:nvGrpSpPr>
        <p:grpSpPr bwMode="auto">
          <a:xfrm>
            <a:off x="7010400" y="2895600"/>
            <a:ext cx="1828800" cy="1752600"/>
            <a:chOff x="4272" y="3024"/>
            <a:chExt cx="1152" cy="1104"/>
          </a:xfrm>
        </p:grpSpPr>
        <p:sp>
          <p:nvSpPr>
            <p:cNvPr id="26629" name="Oval 24"/>
            <p:cNvSpPr>
              <a:spLocks noChangeAspect="1" noChangeArrowheads="1"/>
            </p:cNvSpPr>
            <p:nvPr/>
          </p:nvSpPr>
          <p:spPr bwMode="auto">
            <a:xfrm>
              <a:off x="4272" y="340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Oval 25"/>
            <p:cNvSpPr>
              <a:spLocks noChangeAspect="1" noChangeArrowheads="1"/>
            </p:cNvSpPr>
            <p:nvPr/>
          </p:nvSpPr>
          <p:spPr bwMode="auto">
            <a:xfrm>
              <a:off x="4800" y="302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Oval 26"/>
            <p:cNvSpPr>
              <a:spLocks noChangeAspect="1" noChangeArrowheads="1"/>
            </p:cNvSpPr>
            <p:nvPr/>
          </p:nvSpPr>
          <p:spPr bwMode="auto">
            <a:xfrm>
              <a:off x="5280" y="340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Oval 27"/>
            <p:cNvSpPr>
              <a:spLocks noChangeAspect="1" noChangeArrowheads="1"/>
            </p:cNvSpPr>
            <p:nvPr/>
          </p:nvSpPr>
          <p:spPr bwMode="auto">
            <a:xfrm>
              <a:off x="4464" y="39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Oval 28"/>
            <p:cNvSpPr>
              <a:spLocks noChangeAspect="1" noChangeArrowheads="1"/>
            </p:cNvSpPr>
            <p:nvPr/>
          </p:nvSpPr>
          <p:spPr bwMode="auto">
            <a:xfrm>
              <a:off x="5088" y="39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29"/>
            <p:cNvSpPr>
              <a:spLocks noChangeShapeType="1"/>
            </p:cNvSpPr>
            <p:nvPr/>
          </p:nvSpPr>
          <p:spPr bwMode="auto">
            <a:xfrm>
              <a:off x="4608" y="403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30"/>
            <p:cNvSpPr>
              <a:spLocks noChangeShapeType="1"/>
            </p:cNvSpPr>
            <p:nvPr/>
          </p:nvSpPr>
          <p:spPr bwMode="auto">
            <a:xfrm flipH="1" flipV="1">
              <a:off x="4368" y="355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31"/>
            <p:cNvSpPr>
              <a:spLocks noChangeShapeType="1"/>
            </p:cNvSpPr>
            <p:nvPr/>
          </p:nvSpPr>
          <p:spPr bwMode="auto">
            <a:xfrm flipV="1">
              <a:off x="4368" y="3120"/>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32"/>
            <p:cNvSpPr>
              <a:spLocks noChangeShapeType="1"/>
            </p:cNvSpPr>
            <p:nvPr/>
          </p:nvSpPr>
          <p:spPr bwMode="auto">
            <a:xfrm>
              <a:off x="4944" y="3120"/>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33"/>
            <p:cNvSpPr>
              <a:spLocks noChangeShapeType="1"/>
            </p:cNvSpPr>
            <p:nvPr/>
          </p:nvSpPr>
          <p:spPr bwMode="auto">
            <a:xfrm flipH="1">
              <a:off x="5184" y="355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Line 34"/>
            <p:cNvSpPr>
              <a:spLocks noChangeShapeType="1"/>
            </p:cNvSpPr>
            <p:nvPr/>
          </p:nvSpPr>
          <p:spPr bwMode="auto">
            <a:xfrm flipV="1">
              <a:off x="4560" y="3168"/>
              <a:ext cx="288"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Line 35"/>
            <p:cNvSpPr>
              <a:spLocks noChangeShapeType="1"/>
            </p:cNvSpPr>
            <p:nvPr/>
          </p:nvSpPr>
          <p:spPr bwMode="auto">
            <a:xfrm>
              <a:off x="4896" y="3168"/>
              <a:ext cx="24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Line 36"/>
            <p:cNvSpPr>
              <a:spLocks noChangeShapeType="1"/>
            </p:cNvSpPr>
            <p:nvPr/>
          </p:nvSpPr>
          <p:spPr bwMode="auto">
            <a:xfrm>
              <a:off x="4416" y="3456"/>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2" name="Line 37"/>
            <p:cNvSpPr>
              <a:spLocks noChangeShapeType="1"/>
            </p:cNvSpPr>
            <p:nvPr/>
          </p:nvSpPr>
          <p:spPr bwMode="auto">
            <a:xfrm>
              <a:off x="4416" y="35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Line 38"/>
            <p:cNvSpPr>
              <a:spLocks noChangeShapeType="1"/>
            </p:cNvSpPr>
            <p:nvPr/>
          </p:nvSpPr>
          <p:spPr bwMode="auto">
            <a:xfrm flipV="1">
              <a:off x="4560" y="35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559430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Traces</a:t>
            </a:r>
          </a:p>
        </p:txBody>
      </p:sp>
      <mc:AlternateContent xmlns:mc="http://schemas.openxmlformats.org/markup-compatibility/2006" xmlns:a14="http://schemas.microsoft.com/office/drawing/2010/main">
        <mc:Choice Requires="a14">
          <p:sp>
            <p:nvSpPr>
              <p:cNvPr id="17410" name="Rectangle 2"/>
              <p:cNvSpPr>
                <a:spLocks noGrp="1" noChangeArrowheads="1"/>
              </p:cNvSpPr>
              <p:nvPr>
                <p:ph type="body" idx="1"/>
              </p:nvPr>
            </p:nvSpPr>
            <p:spPr>
              <a:xfrm>
                <a:off x="381600" y="1600009"/>
                <a:ext cx="8534880" cy="2589392"/>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Traces allow </a:t>
                </a:r>
                <a:r>
                  <a:rPr lang="en-US" sz="2400" dirty="0"/>
                  <a:t>us to focus on components’ external behavior.</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Useful for defining correctness.</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A </a:t>
                </a:r>
                <a:r>
                  <a:rPr lang="en-US" sz="2400" dirty="0">
                    <a:solidFill>
                      <a:srgbClr val="A50021"/>
                    </a:solidFill>
                  </a:rPr>
                  <a:t>trace</a:t>
                </a:r>
                <a:r>
                  <a:rPr lang="en-US" sz="2400" dirty="0"/>
                  <a:t> of an execution is the subsequence of external actions in the execution.</a:t>
                </a:r>
              </a:p>
              <a:p>
                <a:pPr marL="781932" lvl="1" indent="-25920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No states, no internal actions.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Denoted </a:t>
                </a:r>
                <a14:m>
                  <m:oMath xmlns:m="http://schemas.openxmlformats.org/officeDocument/2006/math">
                    <m:r>
                      <a:rPr lang="en-US" sz="2000" i="1" dirty="0" smtClean="0">
                        <a:latin typeface="Cambria Math"/>
                      </a:rPr>
                      <m:t>𝑡𝑟𝑎𝑐𝑒</m:t>
                    </m:r>
                    <m:r>
                      <a:rPr lang="en-US" sz="2000" i="1" dirty="0" smtClean="0">
                        <a:latin typeface="Cambria Math"/>
                      </a:rPr>
                      <m:t>(</m:t>
                    </m:r>
                    <m:r>
                      <a:rPr lang="en-US" sz="2000" b="0" i="1" dirty="0" smtClean="0">
                        <a:latin typeface="Cambria Math"/>
                      </a:rPr>
                      <m:t>𝛼</m:t>
                    </m:r>
                    <m:r>
                      <a:rPr lang="en-US" sz="2000" i="1" dirty="0" smtClean="0">
                        <a:latin typeface="Cambria Math"/>
                      </a:rPr>
                      <m:t>)</m:t>
                    </m:r>
                  </m:oMath>
                </a14:m>
                <a:r>
                  <a:rPr lang="en-US" sz="2000" dirty="0"/>
                  <a:t>, where </a:t>
                </a:r>
                <a:r>
                  <a:rPr lang="en-US" sz="2000" dirty="0">
                    <a:latin typeface="Symbol" pitchFamily="18" charset="2"/>
                    <a:sym typeface="Symbol" pitchFamily="18" charset="2"/>
                  </a:rPr>
                  <a:t></a:t>
                </a:r>
                <a:r>
                  <a:rPr lang="en-US" sz="2000" dirty="0"/>
                  <a:t> is an execution.</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Models “observable behavior”.</a:t>
                </a:r>
              </a:p>
            </p:txBody>
          </p:sp>
        </mc:Choice>
        <mc:Fallback xmlns="">
          <p:sp>
            <p:nvSpPr>
              <p:cNvPr id="17410" name="Rectangle 2"/>
              <p:cNvSpPr>
                <a:spLocks noGrp="1" noRot="1" noChangeAspect="1" noMove="1" noResize="1" noEditPoints="1" noAdjustHandles="1" noChangeArrowheads="1" noChangeShapeType="1" noTextEdit="1"/>
              </p:cNvSpPr>
              <p:nvPr>
                <p:ph type="body" idx="1"/>
              </p:nvPr>
            </p:nvSpPr>
            <p:spPr>
              <a:xfrm>
                <a:off x="381600" y="1600009"/>
                <a:ext cx="8534880" cy="2589392"/>
              </a:xfrm>
              <a:blipFill rotWithShape="1">
                <a:blip r:embed="rId3"/>
                <a:stretch>
                  <a:fillRect t="-4941" r="-429" b="-1412"/>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11" name="AutoShape 3"/>
              <p:cNvSpPr>
                <a:spLocks/>
              </p:cNvSpPr>
              <p:nvPr/>
            </p:nvSpPr>
            <p:spPr bwMode="auto">
              <a:xfrm>
                <a:off x="770400" y="4396782"/>
                <a:ext cx="7464960" cy="829527"/>
              </a:xfrm>
              <a:prstGeom prst="roundRect">
                <a:avLst>
                  <a:gd name="adj" fmla="val 171"/>
                </a:avLst>
              </a:prstGeom>
              <a:solidFill>
                <a:srgbClr val="FFFFCC"/>
              </a:solidFill>
              <a:ln w="9525">
                <a:solidFill>
                  <a:srgbClr val="000000"/>
                </a:solidFill>
                <a:round/>
                <a:headEnd/>
                <a:tailEnd type="triangle" w="med" len="med"/>
              </a:ln>
              <a:effectLst/>
              <a:extLst>
                <a:ext uri="{AF507438-7753-43E0-B8FC-AC1667EBCBE1}">
                  <a14:hiddenEffects>
                    <a:effectLst>
                      <a:outerShdw dist="35921" dir="2700000" algn="ctr" rotWithShape="0">
                        <a:srgbClr val="808080"/>
                      </a:outerShdw>
                    </a:effectLst>
                  </a14:hiddenEffects>
                </a:ext>
              </a:extLst>
            </p:spPr>
            <p:txBody>
              <a:bodyPr lIns="81631" tIns="87443" rIns="81631" bIns="40816" anchor="ctr" anchorCtr="1"/>
              <a:lstStyle/>
              <a:p>
                <a:pPr algn="ctr">
                  <a:lnSpc>
                    <a:spcPct val="83000"/>
                  </a:lnSpc>
                  <a:tabLst>
                    <a:tab pos="656650" algn="l"/>
                    <a:tab pos="1313299" algn="l"/>
                    <a:tab pos="1969949" algn="l"/>
                    <a:tab pos="2626599" algn="l"/>
                    <a:tab pos="3283248" algn="l"/>
                    <a:tab pos="3939898" algn="l"/>
                    <a:tab pos="4595108" algn="l"/>
                    <a:tab pos="5253198" algn="l"/>
                    <a:tab pos="5909847" algn="l"/>
                    <a:tab pos="6565057" algn="l"/>
                    <a:tab pos="7221707" algn="l"/>
                  </a:tabLst>
                </a:pPr>
                <a14:m>
                  <m:oMathPara xmlns:m="http://schemas.openxmlformats.org/officeDocument/2006/math">
                    <m:oMathParaPr>
                      <m:jc m:val="centerGroup"/>
                    </m:oMathParaPr>
                    <m:oMath xmlns:m="http://schemas.openxmlformats.org/officeDocument/2006/math">
                      <m:r>
                        <a:rPr lang="en-US" sz="2200" b="0" i="1" dirty="0" smtClean="0">
                          <a:solidFill>
                            <a:srgbClr val="000000"/>
                          </a:solidFill>
                          <a:latin typeface="Cambria Math"/>
                        </a:rPr>
                        <m:t>𝜆</m:t>
                      </m:r>
                      <m:r>
                        <a:rPr lang="en-US" sz="2200" i="1" dirty="0" smtClean="0">
                          <a:solidFill>
                            <a:srgbClr val="000000"/>
                          </a:solidFill>
                          <a:latin typeface="Cambria Math"/>
                        </a:rPr>
                        <m:t>, </m:t>
                      </m:r>
                      <m:r>
                        <a:rPr lang="en-US" sz="2200" i="1" dirty="0">
                          <a:solidFill>
                            <a:srgbClr val="000000"/>
                          </a:solidFill>
                          <a:latin typeface="Cambria Math"/>
                        </a:rPr>
                        <m:t>𝑠𝑒𝑛𝑑</m:t>
                      </m:r>
                      <m:r>
                        <a:rPr lang="en-US" sz="2200" i="1" dirty="0">
                          <a:solidFill>
                            <a:srgbClr val="000000"/>
                          </a:solidFill>
                          <a:latin typeface="Cambria Math"/>
                        </a:rPr>
                        <m:t>(</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𝑠𝑒𝑛𝑑</m:t>
                      </m:r>
                      <m:r>
                        <a:rPr lang="en-US" sz="2200" i="1" dirty="0">
                          <a:solidFill>
                            <a:srgbClr val="000000"/>
                          </a:solidFill>
                          <a:latin typeface="Cambria Math"/>
                        </a:rPr>
                        <m:t>(</m:t>
                      </m:r>
                      <m:r>
                        <a:rPr lang="en-US" sz="2200" i="1" dirty="0">
                          <a:solidFill>
                            <a:srgbClr val="000000"/>
                          </a:solidFill>
                          <a:latin typeface="Cambria Math"/>
                        </a:rPr>
                        <m:t>𝑏</m:t>
                      </m:r>
                      <m:r>
                        <a:rPr lang="en-US" sz="2200" i="1" dirty="0">
                          <a:solidFill>
                            <a:srgbClr val="000000"/>
                          </a:solidFill>
                          <a:latin typeface="Cambria Math"/>
                        </a:rPr>
                        <m:t>), </m:t>
                      </m:r>
                      <m:r>
                        <a:rPr lang="en-US" sz="2200" i="1" dirty="0" err="1">
                          <a:solidFill>
                            <a:srgbClr val="000000"/>
                          </a:solidFill>
                          <a:latin typeface="Cambria Math"/>
                        </a:rPr>
                        <m:t>𝑎𝑏</m:t>
                      </m:r>
                      <m:r>
                        <a:rPr lang="en-US" sz="2200" i="1" dirty="0">
                          <a:solidFill>
                            <a:srgbClr val="000000"/>
                          </a:solidFill>
                          <a:latin typeface="Cambria Math"/>
                        </a:rPr>
                        <m:t>, </m:t>
                      </m:r>
                      <m:r>
                        <a:rPr lang="en-US" sz="2200" i="1" dirty="0">
                          <a:solidFill>
                            <a:srgbClr val="000000"/>
                          </a:solidFill>
                          <a:latin typeface="Cambria Math"/>
                        </a:rPr>
                        <m:t>𝑟𝑒𝑐𝑒𝑖𝑣𝑒</m:t>
                      </m:r>
                      <m:r>
                        <a:rPr lang="en-US" sz="2200" i="1" dirty="0">
                          <a:solidFill>
                            <a:srgbClr val="000000"/>
                          </a:solidFill>
                          <a:latin typeface="Cambria Math"/>
                        </a:rPr>
                        <m:t>(</m:t>
                      </m:r>
                      <m:r>
                        <a:rPr lang="en-US" sz="2200" i="1" dirty="0">
                          <a:solidFill>
                            <a:srgbClr val="000000"/>
                          </a:solidFill>
                          <a:latin typeface="Cambria Math"/>
                        </a:rPr>
                        <m:t>𝑎</m:t>
                      </m:r>
                      <m:r>
                        <a:rPr lang="en-US" sz="2200" i="1" dirty="0">
                          <a:solidFill>
                            <a:srgbClr val="000000"/>
                          </a:solidFill>
                          <a:latin typeface="Cambria Math"/>
                        </a:rPr>
                        <m:t>), </m:t>
                      </m:r>
                      <m:r>
                        <a:rPr lang="en-US" sz="2200" i="1" dirty="0">
                          <a:solidFill>
                            <a:srgbClr val="000000"/>
                          </a:solidFill>
                          <a:latin typeface="Cambria Math"/>
                        </a:rPr>
                        <m:t>𝑏</m:t>
                      </m:r>
                      <m:r>
                        <a:rPr lang="en-US" sz="2200" i="1" dirty="0">
                          <a:solidFill>
                            <a:srgbClr val="000000"/>
                          </a:solidFill>
                          <a:latin typeface="Cambria Math"/>
                        </a:rPr>
                        <m:t>, </m:t>
                      </m:r>
                      <m:r>
                        <a:rPr lang="en-US" sz="2200" i="1" dirty="0">
                          <a:solidFill>
                            <a:srgbClr val="000000"/>
                          </a:solidFill>
                          <a:latin typeface="Cambria Math"/>
                        </a:rPr>
                        <m:t>𝑟𝑒𝑐𝑒𝑖𝑣𝑒</m:t>
                      </m:r>
                      <m:r>
                        <a:rPr lang="en-US" sz="2200" i="1" dirty="0">
                          <a:solidFill>
                            <a:srgbClr val="000000"/>
                          </a:solidFill>
                          <a:latin typeface="Cambria Math"/>
                        </a:rPr>
                        <m:t>(</m:t>
                      </m:r>
                      <m:r>
                        <a:rPr lang="en-US" sz="2200" i="1" dirty="0">
                          <a:solidFill>
                            <a:srgbClr val="000000"/>
                          </a:solidFill>
                          <a:latin typeface="Cambria Math"/>
                        </a:rPr>
                        <m:t>𝑏</m:t>
                      </m:r>
                      <m:r>
                        <a:rPr lang="en-US" sz="2200" i="1" dirty="0" smtClean="0">
                          <a:solidFill>
                            <a:srgbClr val="000000"/>
                          </a:solidFill>
                          <a:latin typeface="Cambria Math"/>
                        </a:rPr>
                        <m:t>),</m:t>
                      </m:r>
                      <m:r>
                        <a:rPr lang="en-US" sz="2200" b="0" i="1" dirty="0" smtClean="0">
                          <a:solidFill>
                            <a:srgbClr val="000000"/>
                          </a:solidFill>
                          <a:latin typeface="Cambria Math"/>
                        </a:rPr>
                        <m:t>𝜆</m:t>
                      </m:r>
                    </m:oMath>
                  </m:oMathPara>
                </a14:m>
                <a:endParaRPr lang="en-US" sz="2200" b="0" dirty="0" smtClean="0">
                  <a:solidFill>
                    <a:srgbClr val="000000"/>
                  </a:solidFill>
                </a:endParaRPr>
              </a:p>
            </p:txBody>
          </p:sp>
        </mc:Choice>
        <mc:Fallback xmlns="">
          <p:sp>
            <p:nvSpPr>
              <p:cNvPr id="17411" name="AutoShape 3"/>
              <p:cNvSpPr>
                <a:spLocks noRot="1" noChangeAspect="1" noMove="1" noResize="1" noEditPoints="1" noAdjustHandles="1" noChangeArrowheads="1" noChangeShapeType="1" noTextEdit="1"/>
              </p:cNvSpPr>
              <p:nvPr/>
            </p:nvSpPr>
            <p:spPr bwMode="auto">
              <a:xfrm>
                <a:off x="770400" y="4396782"/>
                <a:ext cx="7464960" cy="829527"/>
              </a:xfrm>
              <a:prstGeom prst="roundRect">
                <a:avLst>
                  <a:gd name="adj" fmla="val 171"/>
                </a:avLst>
              </a:prstGeom>
              <a:blipFill rotWithShape="1">
                <a:blip r:embed="rId4"/>
                <a:stretch>
                  <a:fillRect/>
                </a:stretch>
              </a:bli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12" name="AutoShape 4"/>
              <p:cNvSpPr>
                <a:spLocks/>
              </p:cNvSpPr>
              <p:nvPr/>
            </p:nvSpPr>
            <p:spPr bwMode="auto">
              <a:xfrm>
                <a:off x="1658880" y="5390487"/>
                <a:ext cx="5806080" cy="830967"/>
              </a:xfrm>
              <a:prstGeom prst="roundRect">
                <a:avLst>
                  <a:gd name="adj" fmla="val 171"/>
                </a:avLst>
              </a:prstGeom>
              <a:solidFill>
                <a:srgbClr val="FFFFCC"/>
              </a:solidFill>
              <a:ln w="9525">
                <a:solidFill>
                  <a:srgbClr val="000000"/>
                </a:solidFill>
                <a:round/>
                <a:headEnd/>
                <a:tailEnd type="triangle" w="med" len="med"/>
              </a:ln>
              <a:effectLst/>
              <a:extLst>
                <a:ext uri="{AF507438-7753-43E0-B8FC-AC1667EBCBE1}">
                  <a14:hiddenEffects>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Lst>
                </a:pPr>
                <a14:m>
                  <m:oMathPara xmlns:m="http://schemas.openxmlformats.org/officeDocument/2006/math">
                    <m:oMathParaPr>
                      <m:jc m:val="centerGroup"/>
                    </m:oMathParaPr>
                    <m:oMath xmlns:m="http://schemas.openxmlformats.org/officeDocument/2006/math">
                      <m:r>
                        <a:rPr lang="en-US" sz="2200" i="1" dirty="0" smtClean="0">
                          <a:solidFill>
                            <a:srgbClr val="000000"/>
                          </a:solidFill>
                          <a:latin typeface="Cambria Math"/>
                        </a:rPr>
                        <m:t>𝑠𝑒𝑛𝑑</m:t>
                      </m:r>
                      <m:r>
                        <a:rPr lang="en-US" sz="2200" i="1" dirty="0" smtClean="0">
                          <a:solidFill>
                            <a:srgbClr val="000000"/>
                          </a:solidFill>
                          <a:latin typeface="Cambria Math"/>
                        </a:rPr>
                        <m:t>(</m:t>
                      </m:r>
                      <m:r>
                        <a:rPr lang="en-US" sz="2200" i="1" dirty="0" smtClean="0">
                          <a:solidFill>
                            <a:srgbClr val="000000"/>
                          </a:solidFill>
                          <a:latin typeface="Cambria Math"/>
                        </a:rPr>
                        <m:t>𝑎</m:t>
                      </m:r>
                      <m:r>
                        <a:rPr lang="en-US" sz="2200" i="1" dirty="0" smtClean="0">
                          <a:solidFill>
                            <a:srgbClr val="000000"/>
                          </a:solidFill>
                          <a:latin typeface="Cambria Math"/>
                        </a:rPr>
                        <m:t>), </m:t>
                      </m:r>
                      <m:r>
                        <a:rPr lang="en-US" sz="2200" i="1" dirty="0" smtClean="0">
                          <a:solidFill>
                            <a:srgbClr val="000000"/>
                          </a:solidFill>
                          <a:latin typeface="Cambria Math"/>
                        </a:rPr>
                        <m:t>𝑠𝑒𝑛𝑑</m:t>
                      </m:r>
                      <m:r>
                        <a:rPr lang="en-US" sz="2200" i="1" dirty="0" smtClean="0">
                          <a:solidFill>
                            <a:srgbClr val="000000"/>
                          </a:solidFill>
                          <a:latin typeface="Cambria Math"/>
                        </a:rPr>
                        <m:t>(</m:t>
                      </m:r>
                      <m:r>
                        <a:rPr lang="en-US" sz="2200" i="1" dirty="0" smtClean="0">
                          <a:solidFill>
                            <a:srgbClr val="000000"/>
                          </a:solidFill>
                          <a:latin typeface="Cambria Math"/>
                        </a:rPr>
                        <m:t>𝑏</m:t>
                      </m:r>
                      <m:r>
                        <a:rPr lang="en-US" sz="2200" i="1" dirty="0" smtClean="0">
                          <a:solidFill>
                            <a:srgbClr val="000000"/>
                          </a:solidFill>
                          <a:latin typeface="Cambria Math"/>
                        </a:rPr>
                        <m:t>), </m:t>
                      </m:r>
                      <m:r>
                        <a:rPr lang="en-US" sz="2200" i="1" dirty="0" smtClean="0">
                          <a:solidFill>
                            <a:srgbClr val="000000"/>
                          </a:solidFill>
                          <a:latin typeface="Cambria Math"/>
                        </a:rPr>
                        <m:t>𝑟𝑒𝑐𝑒𝑖𝑣𝑒</m:t>
                      </m:r>
                      <m:r>
                        <a:rPr lang="en-US" sz="2200" i="1" dirty="0" smtClean="0">
                          <a:solidFill>
                            <a:srgbClr val="000000"/>
                          </a:solidFill>
                          <a:latin typeface="Cambria Math"/>
                        </a:rPr>
                        <m:t>(</m:t>
                      </m:r>
                      <m:r>
                        <a:rPr lang="en-US" sz="2200" i="1" dirty="0" smtClean="0">
                          <a:solidFill>
                            <a:srgbClr val="000000"/>
                          </a:solidFill>
                          <a:latin typeface="Cambria Math"/>
                        </a:rPr>
                        <m:t>𝑎</m:t>
                      </m:r>
                      <m:r>
                        <a:rPr lang="en-US" sz="2200" i="1" dirty="0" smtClean="0">
                          <a:solidFill>
                            <a:srgbClr val="000000"/>
                          </a:solidFill>
                          <a:latin typeface="Cambria Math"/>
                        </a:rPr>
                        <m:t>), </m:t>
                      </m:r>
                      <m:r>
                        <a:rPr lang="en-US" sz="2200" i="1" dirty="0" smtClean="0">
                          <a:solidFill>
                            <a:srgbClr val="000000"/>
                          </a:solidFill>
                          <a:latin typeface="Cambria Math"/>
                        </a:rPr>
                        <m:t>𝑟𝑒𝑐𝑒𝑖𝑣𝑒</m:t>
                      </m:r>
                      <m:r>
                        <a:rPr lang="en-US" sz="2200" i="1" dirty="0" smtClean="0">
                          <a:solidFill>
                            <a:srgbClr val="000000"/>
                          </a:solidFill>
                          <a:latin typeface="Cambria Math"/>
                        </a:rPr>
                        <m:t>(</m:t>
                      </m:r>
                      <m:r>
                        <a:rPr lang="en-US" sz="2200" i="1" dirty="0" smtClean="0">
                          <a:solidFill>
                            <a:srgbClr val="000000"/>
                          </a:solidFill>
                          <a:latin typeface="Cambria Math"/>
                        </a:rPr>
                        <m:t>𝑏</m:t>
                      </m:r>
                      <m:r>
                        <a:rPr lang="en-US" sz="2200" i="1" dirty="0" smtClean="0">
                          <a:solidFill>
                            <a:srgbClr val="000000"/>
                          </a:solidFill>
                          <a:latin typeface="Cambria Math"/>
                        </a:rPr>
                        <m:t>)</m:t>
                      </m:r>
                    </m:oMath>
                  </m:oMathPara>
                </a14:m>
                <a:endParaRPr lang="en-US" sz="2200" dirty="0">
                  <a:solidFill>
                    <a:srgbClr val="000000"/>
                  </a:solidFill>
                </a:endParaRPr>
              </a:p>
            </p:txBody>
          </p:sp>
        </mc:Choice>
        <mc:Fallback xmlns="">
          <p:sp>
            <p:nvSpPr>
              <p:cNvPr id="17412" name="AutoShape 4"/>
              <p:cNvSpPr>
                <a:spLocks noRot="1" noChangeAspect="1" noMove="1" noResize="1" noEditPoints="1" noAdjustHandles="1" noChangeArrowheads="1" noChangeShapeType="1" noTextEdit="1"/>
              </p:cNvSpPr>
              <p:nvPr/>
            </p:nvSpPr>
            <p:spPr bwMode="auto">
              <a:xfrm>
                <a:off x="1658880" y="5390487"/>
                <a:ext cx="5806080" cy="830967"/>
              </a:xfrm>
              <a:prstGeom prst="roundRect">
                <a:avLst>
                  <a:gd name="adj" fmla="val 171"/>
                </a:avLst>
              </a:prstGeom>
              <a:blipFill rotWithShape="1">
                <a:blip r:embed="rId5"/>
                <a:stretch>
                  <a:fillRect/>
                </a:stretch>
              </a:bli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053673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921" y="275070"/>
            <a:ext cx="8229600" cy="3430440"/>
          </a:xfrm>
        </p:spPr>
        <p:txBody>
          <a:bodyPr/>
          <a:lstStyle/>
          <a:p>
            <a:r>
              <a:rPr lang="en-US"/>
              <a:t>Operations on I/O Automata</a:t>
            </a:r>
          </a:p>
        </p:txBody>
      </p:sp>
    </p:spTree>
    <p:extLst>
      <p:ext uri="{BB962C8B-B14F-4D97-AF65-F5344CB8AC3E}">
        <p14:creationId xmlns:p14="http://schemas.microsoft.com/office/powerpoint/2010/main" val="542443006"/>
      </p:ext>
    </p:extLst>
  </p:cSld>
  <p:clrMapOvr>
    <a:masterClrMapping/>
  </p:clrMapOvr>
  <p:transition>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921" y="0"/>
            <a:ext cx="8229600" cy="1417109"/>
          </a:xfrm>
        </p:spPr>
        <p:txBody>
          <a:bodyPr/>
          <a:lstStyle/>
          <a:p>
            <a:r>
              <a:rPr lang="en-US"/>
              <a:t>Operations on I/O automata</a:t>
            </a:r>
          </a:p>
        </p:txBody>
      </p:sp>
      <mc:AlternateContent xmlns:mc="http://schemas.openxmlformats.org/markup-compatibility/2006" xmlns:a14="http://schemas.microsoft.com/office/drawing/2010/main">
        <mc:Choice Requires="a14">
          <p:sp>
            <p:nvSpPr>
              <p:cNvPr id="178179" name="Rectangle 3"/>
              <p:cNvSpPr>
                <a:spLocks noGrp="1" noChangeArrowheads="1"/>
              </p:cNvSpPr>
              <p:nvPr>
                <p:ph type="body" idx="1"/>
              </p:nvPr>
            </p:nvSpPr>
            <p:spPr>
              <a:xfrm>
                <a:off x="381601" y="1355183"/>
                <a:ext cx="8533440" cy="5502817"/>
              </a:xfrm>
            </p:spPr>
            <p:txBody>
              <a:bodyPr/>
              <a:lstStyle/>
              <a:p>
                <a:pPr>
                  <a:lnSpc>
                    <a:spcPct val="90000"/>
                  </a:lnSpc>
                </a:pPr>
                <a:r>
                  <a:rPr lang="en-US" sz="2200" dirty="0" smtClean="0"/>
                  <a:t>To describe how systems are built out of components, the model has operations for </a:t>
                </a:r>
                <a:r>
                  <a:rPr lang="en-US" sz="2200" dirty="0">
                    <a:solidFill>
                      <a:srgbClr val="A50021"/>
                    </a:solidFill>
                  </a:rPr>
                  <a:t>composition, hiding, renaming.</a:t>
                </a:r>
              </a:p>
              <a:p>
                <a:pPr>
                  <a:lnSpc>
                    <a:spcPct val="90000"/>
                  </a:lnSpc>
                </a:pPr>
                <a:r>
                  <a:rPr lang="en-US" sz="2200" dirty="0">
                    <a:solidFill>
                      <a:srgbClr val="A50021"/>
                    </a:solidFill>
                  </a:rPr>
                  <a:t>Composition:  </a:t>
                </a:r>
              </a:p>
              <a:p>
                <a:pPr lvl="1">
                  <a:lnSpc>
                    <a:spcPct val="90000"/>
                  </a:lnSpc>
                </a:pPr>
                <a:r>
                  <a:rPr lang="en-US" sz="1800" dirty="0"/>
                  <a:t>“Put multiple automata together.”</a:t>
                </a:r>
              </a:p>
              <a:p>
                <a:pPr lvl="1">
                  <a:lnSpc>
                    <a:spcPct val="90000"/>
                  </a:lnSpc>
                </a:pPr>
                <a:r>
                  <a:rPr lang="en-US" sz="1800" dirty="0"/>
                  <a:t>Output actions of one may be input actions of others.</a:t>
                </a:r>
              </a:p>
              <a:p>
                <a:pPr lvl="1">
                  <a:lnSpc>
                    <a:spcPct val="90000"/>
                  </a:lnSpc>
                </a:pPr>
                <a:r>
                  <a:rPr lang="en-US" sz="1800" dirty="0"/>
                  <a:t>All components having an action perform steps involving that action together (“synchronize on actions”).</a:t>
                </a:r>
              </a:p>
              <a:p>
                <a:pPr>
                  <a:lnSpc>
                    <a:spcPct val="90000"/>
                  </a:lnSpc>
                </a:pPr>
                <a:r>
                  <a:rPr lang="en-US" sz="2200" dirty="0"/>
                  <a:t>Composing finitely many </a:t>
                </a:r>
                <a:r>
                  <a:rPr lang="en-US" sz="2200" dirty="0" smtClean="0"/>
                  <a:t>(or </a:t>
                </a:r>
                <a:r>
                  <a:rPr lang="en-US" sz="2200" dirty="0" err="1"/>
                  <a:t>countably</a:t>
                </a:r>
                <a:r>
                  <a:rPr lang="en-US" sz="2200" dirty="0"/>
                  <a:t> </a:t>
                </a:r>
                <a:r>
                  <a:rPr lang="en-US" sz="2200" dirty="0" smtClean="0"/>
                  <a:t>many) automata </a:t>
                </a:r>
                <a14:m>
                  <m:oMath xmlns:m="http://schemas.openxmlformats.org/officeDocument/2006/math">
                    <m:sSub>
                      <m:sSubPr>
                        <m:ctrlPr>
                          <a:rPr lang="en-US" sz="2200" b="0" i="1" smtClean="0">
                            <a:latin typeface="Cambria Math"/>
                          </a:rPr>
                        </m:ctrlPr>
                      </m:sSubPr>
                      <m:e>
                        <m:r>
                          <a:rPr lang="en-US" sz="2200" b="0" i="1" smtClean="0">
                            <a:latin typeface="Cambria Math"/>
                          </a:rPr>
                          <m:t>𝐴</m:t>
                        </m:r>
                      </m:e>
                      <m:sub>
                        <m:r>
                          <a:rPr lang="en-US" sz="2200" b="0" i="1" smtClean="0">
                            <a:latin typeface="Cambria Math"/>
                          </a:rPr>
                          <m:t>𝑖</m:t>
                        </m:r>
                      </m:sub>
                    </m:sSub>
                    <m:r>
                      <a:rPr lang="en-US" sz="2200" b="0" i="1" smtClean="0">
                        <a:latin typeface="Cambria Math"/>
                      </a:rPr>
                      <m:t>, </m:t>
                    </m:r>
                    <m:r>
                      <a:rPr lang="en-US" sz="2200" b="0" i="1" smtClean="0">
                        <a:latin typeface="Cambria Math"/>
                      </a:rPr>
                      <m:t>𝑖</m:t>
                    </m:r>
                    <m:r>
                      <a:rPr lang="en-US" sz="2200" b="0" i="1" smtClean="0">
                        <a:latin typeface="Cambria Math"/>
                      </a:rPr>
                      <m:t>∈</m:t>
                    </m:r>
                    <m:r>
                      <a:rPr lang="en-US" sz="2200" b="0" i="1" smtClean="0">
                        <a:latin typeface="Cambria Math"/>
                      </a:rPr>
                      <m:t>𝐼</m:t>
                    </m:r>
                    <m:r>
                      <a:rPr lang="en-US" sz="2200" b="0" i="1" smtClean="0">
                        <a:latin typeface="Cambria Math"/>
                      </a:rPr>
                      <m:t>:</m:t>
                    </m:r>
                  </m:oMath>
                </a14:m>
                <a:endParaRPr lang="en-US" sz="2200" dirty="0"/>
              </a:p>
              <a:p>
                <a:pPr>
                  <a:lnSpc>
                    <a:spcPct val="90000"/>
                  </a:lnSpc>
                </a:pPr>
                <a:r>
                  <a:rPr lang="en-US" sz="2200" dirty="0"/>
                  <a:t>Need compatibility conditions:</a:t>
                </a:r>
              </a:p>
              <a:p>
                <a:pPr lvl="1">
                  <a:lnSpc>
                    <a:spcPct val="90000"/>
                  </a:lnSpc>
                </a:pPr>
                <a:r>
                  <a:rPr lang="en-US" sz="1800" dirty="0"/>
                  <a:t>Internal actions aren’t shared:</a:t>
                </a:r>
              </a:p>
              <a:p>
                <a:pPr lvl="2">
                  <a:lnSpc>
                    <a:spcPct val="90000"/>
                  </a:lnSpc>
                </a:pPr>
                <a14:m>
                  <m:oMath xmlns:m="http://schemas.openxmlformats.org/officeDocument/2006/math">
                    <m:r>
                      <a:rPr lang="en-US" sz="1800" i="1" dirty="0" smtClean="0">
                        <a:latin typeface="Cambria Math"/>
                      </a:rPr>
                      <m:t>𝑖𝑛𝑡</m:t>
                    </m:r>
                    <m:r>
                      <a:rPr lang="en-US" sz="1800" i="1" dirty="0">
                        <a:latin typeface="Cambria Math"/>
                      </a:rPr>
                      <m:t>(</m:t>
                    </m:r>
                    <m:sSub>
                      <m:sSubPr>
                        <m:ctrlPr>
                          <a:rPr lang="en-US" sz="1800" b="0" i="1" dirty="0" smtClean="0">
                            <a:latin typeface="Cambria Math"/>
                          </a:rPr>
                        </m:ctrlPr>
                      </m:sSubPr>
                      <m:e>
                        <m:r>
                          <a:rPr lang="en-US" sz="1800" i="1" dirty="0">
                            <a:latin typeface="Cambria Math"/>
                          </a:rPr>
                          <m:t>𝐴</m:t>
                        </m:r>
                      </m:e>
                      <m:sub>
                        <m:r>
                          <a:rPr lang="en-US" sz="1800" i="1" dirty="0">
                            <a:latin typeface="Cambria Math"/>
                          </a:rPr>
                          <m:t>𝑖</m:t>
                        </m:r>
                      </m:sub>
                    </m:sSub>
                    <m:r>
                      <a:rPr lang="en-US" sz="1800" i="1" dirty="0">
                        <a:latin typeface="Cambria Math"/>
                      </a:rPr>
                      <m:t>) </m:t>
                    </m:r>
                    <m:r>
                      <a:rPr lang="en-US" sz="1800" i="1" dirty="0">
                        <a:latin typeface="Cambria Math"/>
                        <a:sym typeface="Symbol" pitchFamily="18" charset="2"/>
                      </a:rPr>
                      <m:t> </m:t>
                    </m:r>
                    <m:r>
                      <a:rPr lang="en-US" sz="1800" i="1" dirty="0">
                        <a:latin typeface="Cambria Math"/>
                        <a:sym typeface="Symbol" pitchFamily="18" charset="2"/>
                      </a:rPr>
                      <m:t>𝑎𝑐𝑡𝑠</m:t>
                    </m:r>
                    <m:r>
                      <a:rPr lang="en-US" sz="1800" i="1" dirty="0">
                        <a:latin typeface="Cambria Math"/>
                        <a:sym typeface="Symbol" pitchFamily="18" charset="2"/>
                      </a:rPr>
                      <m:t>(</m:t>
                    </m:r>
                    <m:r>
                      <a:rPr lang="en-US" sz="1800" i="1" dirty="0" err="1">
                        <a:latin typeface="Cambria Math"/>
                        <a:sym typeface="Symbol" pitchFamily="18" charset="2"/>
                      </a:rPr>
                      <m:t>𝐴</m:t>
                    </m:r>
                    <m:r>
                      <a:rPr lang="en-US" sz="1800" i="1" baseline="-25000" dirty="0" err="1">
                        <a:latin typeface="Cambria Math"/>
                        <a:sym typeface="Symbol" pitchFamily="18" charset="2"/>
                      </a:rPr>
                      <m:t>𝑗</m:t>
                    </m:r>
                    <m:r>
                      <a:rPr lang="en-US" sz="1800" i="1" dirty="0">
                        <a:latin typeface="Cambria Math"/>
                        <a:sym typeface="Symbol" pitchFamily="18" charset="2"/>
                      </a:rPr>
                      <m:t>) = </m:t>
                    </m:r>
                  </m:oMath>
                </a14:m>
                <a:endParaRPr lang="en-US" sz="1800" dirty="0">
                  <a:sym typeface="Symbol" pitchFamily="18" charset="2"/>
                </a:endParaRPr>
              </a:p>
              <a:p>
                <a:pPr lvl="1">
                  <a:lnSpc>
                    <a:spcPct val="90000"/>
                  </a:lnSpc>
                </a:pPr>
                <a:r>
                  <a:rPr lang="en-US" sz="1800" dirty="0"/>
                  <a:t>Only one automaton controls each output:</a:t>
                </a:r>
              </a:p>
              <a:p>
                <a:pPr lvl="2">
                  <a:lnSpc>
                    <a:spcPct val="90000"/>
                  </a:lnSpc>
                </a:pPr>
                <a14:m>
                  <m:oMath xmlns:m="http://schemas.openxmlformats.org/officeDocument/2006/math">
                    <m:r>
                      <a:rPr lang="en-US" sz="1800" i="1" dirty="0" smtClean="0">
                        <a:latin typeface="Cambria Math"/>
                      </a:rPr>
                      <m:t>𝑜𝑢𝑡</m:t>
                    </m:r>
                    <m:r>
                      <a:rPr lang="en-US" sz="1800" i="1" dirty="0" smtClean="0">
                        <a:latin typeface="Cambria Math"/>
                      </a:rPr>
                      <m:t>(</m:t>
                    </m:r>
                    <m:sSub>
                      <m:sSubPr>
                        <m:ctrlPr>
                          <a:rPr lang="en-US" sz="1800" b="0" i="1" dirty="0" smtClean="0">
                            <a:latin typeface="Cambria Math"/>
                          </a:rPr>
                        </m:ctrlPr>
                      </m:sSubPr>
                      <m:e>
                        <m:r>
                          <a:rPr lang="en-US" sz="1800" i="1" dirty="0" smtClean="0">
                            <a:latin typeface="Cambria Math"/>
                          </a:rPr>
                          <m:t>𝐴</m:t>
                        </m:r>
                      </m:e>
                      <m:sub>
                        <m:r>
                          <a:rPr lang="en-US" sz="1800" i="1" dirty="0" smtClean="0">
                            <a:latin typeface="Cambria Math"/>
                          </a:rPr>
                          <m:t>𝑖</m:t>
                        </m:r>
                      </m:sub>
                    </m:sSub>
                    <m:r>
                      <a:rPr lang="en-US" sz="1800" i="1" dirty="0">
                        <a:latin typeface="Cambria Math"/>
                      </a:rPr>
                      <m:t>) </m:t>
                    </m:r>
                    <m:r>
                      <a:rPr lang="en-US" sz="1800" i="1" dirty="0">
                        <a:latin typeface="Cambria Math"/>
                        <a:sym typeface="Symbol" pitchFamily="18" charset="2"/>
                      </a:rPr>
                      <m:t> </m:t>
                    </m:r>
                    <m:r>
                      <a:rPr lang="en-US" sz="1800" i="1" dirty="0">
                        <a:latin typeface="Cambria Math"/>
                        <a:sym typeface="Symbol" pitchFamily="18" charset="2"/>
                      </a:rPr>
                      <m:t>𝑜𝑢𝑡</m:t>
                    </m:r>
                    <m:r>
                      <a:rPr lang="en-US" sz="1800" i="1" dirty="0">
                        <a:latin typeface="Cambria Math"/>
                        <a:sym typeface="Symbol" pitchFamily="18" charset="2"/>
                      </a:rPr>
                      <m:t>(</m:t>
                    </m:r>
                    <m:r>
                      <a:rPr lang="en-US" sz="1800" i="1" dirty="0" err="1">
                        <a:latin typeface="Cambria Math"/>
                        <a:sym typeface="Symbol" pitchFamily="18" charset="2"/>
                      </a:rPr>
                      <m:t>𝐴</m:t>
                    </m:r>
                    <m:r>
                      <a:rPr lang="en-US" sz="1800" i="1" baseline="-25000" dirty="0" err="1">
                        <a:latin typeface="Cambria Math"/>
                        <a:sym typeface="Symbol" pitchFamily="18" charset="2"/>
                      </a:rPr>
                      <m:t>𝑗</m:t>
                    </m:r>
                    <m:r>
                      <a:rPr lang="en-US" sz="1800" i="1" dirty="0">
                        <a:latin typeface="Cambria Math"/>
                        <a:sym typeface="Symbol" pitchFamily="18" charset="2"/>
                      </a:rPr>
                      <m:t>) = </m:t>
                    </m:r>
                  </m:oMath>
                </a14:m>
                <a:endParaRPr lang="en-US" sz="1800" dirty="0">
                  <a:sym typeface="Symbol" pitchFamily="18" charset="2"/>
                </a:endParaRPr>
              </a:p>
              <a:p>
                <a:pPr lvl="1">
                  <a:lnSpc>
                    <a:spcPct val="90000"/>
                  </a:lnSpc>
                </a:pPr>
                <a:r>
                  <a:rPr lang="en-US" sz="1800" dirty="0"/>
                  <a:t>But output of one automaton can be an input of one or more others.</a:t>
                </a:r>
              </a:p>
              <a:p>
                <a:pPr lvl="1">
                  <a:lnSpc>
                    <a:spcPct val="90000"/>
                  </a:lnSpc>
                </a:pPr>
                <a:r>
                  <a:rPr lang="en-US" sz="1800" dirty="0"/>
                  <a:t>No action is shared by infinitely many </a:t>
                </a:r>
                <a14:m>
                  <m:oMath xmlns:m="http://schemas.openxmlformats.org/officeDocument/2006/math">
                    <m:r>
                      <a:rPr lang="en-US" sz="1800" i="1" dirty="0" smtClean="0">
                        <a:latin typeface="Cambria Math"/>
                      </a:rPr>
                      <m:t>𝐴</m:t>
                    </m:r>
                    <m:r>
                      <a:rPr lang="en-US" sz="1800" i="1" baseline="-25000" dirty="0" err="1">
                        <a:latin typeface="Cambria Math"/>
                      </a:rPr>
                      <m:t>𝑖</m:t>
                    </m:r>
                  </m:oMath>
                </a14:m>
                <a:r>
                  <a:rPr lang="en-US" sz="1800" dirty="0" err="1"/>
                  <a:t>s</a:t>
                </a:r>
                <a:r>
                  <a:rPr lang="en-US" sz="1800" dirty="0"/>
                  <a:t>.</a:t>
                </a:r>
              </a:p>
              <a:p>
                <a:pPr>
                  <a:lnSpc>
                    <a:spcPct val="90000"/>
                  </a:lnSpc>
                </a:pPr>
                <a:endParaRPr lang="en-US" sz="1800" dirty="0"/>
              </a:p>
            </p:txBody>
          </p:sp>
        </mc:Choice>
        <mc:Fallback xmlns="">
          <p:sp>
            <p:nvSpPr>
              <p:cNvPr id="178179" name="Rectangle 3"/>
              <p:cNvSpPr>
                <a:spLocks noGrp="1" noRot="1" noChangeAspect="1" noMove="1" noResize="1" noEditPoints="1" noAdjustHandles="1" noChangeArrowheads="1" noChangeShapeType="1" noTextEdit="1"/>
              </p:cNvSpPr>
              <p:nvPr>
                <p:ph type="body" idx="1"/>
              </p:nvPr>
            </p:nvSpPr>
            <p:spPr>
              <a:xfrm>
                <a:off x="381601" y="1355183"/>
                <a:ext cx="8533440" cy="5502817"/>
              </a:xfrm>
              <a:blipFill rotWithShape="1">
                <a:blip r:embed="rId3"/>
                <a:stretch>
                  <a:fillRect l="-858" t="-1329"/>
                </a:stretch>
              </a:blipFill>
            </p:spPr>
            <p:txBody>
              <a:bodyPr/>
              <a:lstStyle/>
              <a:p>
                <a:r>
                  <a:rPr lang="en-US">
                    <a:noFill/>
                  </a:rPr>
                  <a:t> </a:t>
                </a:r>
              </a:p>
            </p:txBody>
          </p:sp>
        </mc:Fallback>
      </mc:AlternateContent>
    </p:spTree>
    <p:extLst>
      <p:ext uri="{BB962C8B-B14F-4D97-AF65-F5344CB8AC3E}">
        <p14:creationId xmlns:p14="http://schemas.microsoft.com/office/powerpoint/2010/main" val="404379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17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7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817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817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817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Composition of compatible automata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8229600" cy="5029200"/>
              </a:xfrm>
            </p:spPr>
            <p:txBody>
              <a:bodyPr>
                <a:normAutofit/>
              </a:bodyPr>
              <a:lstStyle/>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For two automata A and B (see book for general case).</a:t>
                </a:r>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𝑜𝑢𝑡</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𝑜𝑢𝑡</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𝑜𝑢𝑡</m:t>
                    </m:r>
                    <m:r>
                      <a:rPr lang="en-US" sz="2400" i="1">
                        <a:latin typeface="Cambria Math"/>
                      </a:rPr>
                      <m:t>(</m:t>
                    </m:r>
                    <m:r>
                      <a:rPr lang="en-US" sz="2400" i="1">
                        <a:latin typeface="Cambria Math"/>
                      </a:rPr>
                      <m:t>𝐵</m:t>
                    </m:r>
                    <m:r>
                      <a:rPr lang="en-US" sz="2400" i="1">
                        <a:latin typeface="Cambria Math"/>
                      </a:rPr>
                      <m:t>)</m:t>
                    </m:r>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𝑖𝑛𝑡</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𝑖𝑛𝑡</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𝑖𝑛𝑡</m:t>
                    </m:r>
                    <m:d>
                      <m:dPr>
                        <m:ctrlPr>
                          <a:rPr lang="en-US" sz="2400" i="1">
                            <a:latin typeface="Cambria Math"/>
                          </a:rPr>
                        </m:ctrlPr>
                      </m:dPr>
                      <m:e>
                        <m:r>
                          <a:rPr lang="en-US" sz="2400" i="1">
                            <a:latin typeface="Cambria Math"/>
                          </a:rPr>
                          <m:t>𝐵</m:t>
                        </m:r>
                      </m:e>
                    </m:d>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𝑖𝑛</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𝑖𝑛</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𝑖𝑛</m:t>
                    </m:r>
                    <m:d>
                      <m:dPr>
                        <m:ctrlPr>
                          <a:rPr lang="en-US" sz="2400" i="1">
                            <a:latin typeface="Cambria Math"/>
                          </a:rPr>
                        </m:ctrlPr>
                      </m:dPr>
                      <m:e>
                        <m:r>
                          <a:rPr lang="en-US" sz="2400" i="1">
                            <a:latin typeface="Cambria Math"/>
                          </a:rPr>
                          <m:t>𝐵</m:t>
                        </m:r>
                      </m:e>
                    </m:d>
                    <m:r>
                      <a:rPr lang="en-US" sz="2400" i="1">
                        <a:latin typeface="Cambria Math"/>
                      </a:rPr>
                      <m:t>−(</m:t>
                    </m:r>
                    <m:r>
                      <a:rPr lang="en-US" sz="2400" i="1">
                        <a:latin typeface="Cambria Math"/>
                      </a:rPr>
                      <m:t>𝑜𝑢𝑡</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𝑜𝑢𝑡</m:t>
                    </m:r>
                    <m:d>
                      <m:dPr>
                        <m:ctrlPr>
                          <a:rPr lang="en-US" sz="2400" i="1">
                            <a:latin typeface="Cambria Math"/>
                          </a:rPr>
                        </m:ctrlPr>
                      </m:dPr>
                      <m:e>
                        <m:r>
                          <a:rPr lang="en-US" sz="2400" i="1">
                            <a:latin typeface="Cambria Math"/>
                          </a:rPr>
                          <m:t>𝐵</m:t>
                        </m:r>
                      </m:e>
                    </m:d>
                    <m:r>
                      <a:rPr lang="en-US" sz="2400" i="1">
                        <a:latin typeface="Cambria Math"/>
                      </a:rPr>
                      <m:t>)</m:t>
                    </m:r>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𝑠𝑡𝑎𝑡𝑒𝑠</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𝑠𝑡𝑎𝑡𝑒𝑠</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𝑠𝑡𝑎𝑡𝑒𝑠</m:t>
                    </m:r>
                    <m:r>
                      <a:rPr lang="en-US" sz="2400" i="1">
                        <a:latin typeface="Cambria Math"/>
                      </a:rPr>
                      <m:t>(</m:t>
                    </m:r>
                    <m:r>
                      <a:rPr lang="en-US" sz="2400" i="1">
                        <a:latin typeface="Cambria Math"/>
                      </a:rPr>
                      <m:t>𝐵</m:t>
                    </m:r>
                    <m:r>
                      <a:rPr lang="en-US" sz="2400" i="1">
                        <a:latin typeface="Cambria Math"/>
                      </a:rPr>
                      <m:t>)</m:t>
                    </m:r>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𝑠𝑡𝑎𝑟𝑡</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𝑠𝑡𝑎𝑟𝑡</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𝑠𝑡𝑎𝑟𝑡</m:t>
                    </m:r>
                    <m:d>
                      <m:dPr>
                        <m:ctrlPr>
                          <a:rPr lang="en-US" sz="2400" i="1">
                            <a:latin typeface="Cambria Math"/>
                          </a:rPr>
                        </m:ctrlPr>
                      </m:dPr>
                      <m:e>
                        <m:r>
                          <a:rPr lang="en-US" sz="2400" i="1">
                            <a:latin typeface="Cambria Math"/>
                          </a:rPr>
                          <m:t>𝐵</m:t>
                        </m:r>
                      </m:e>
                    </m:d>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𝑡𝑟𝑎𝑛𝑠</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𝑏</m:t>
                        </m:r>
                      </m:e>
                    </m:d>
                    <m:r>
                      <a:rPr lang="en-US" sz="2400" i="1">
                        <a:latin typeface="Cambria Math"/>
                      </a:rPr>
                      <m:t>:  </m:t>
                    </m:r>
                  </m:oMath>
                </a14:m>
                <a:r>
                  <a:rPr lang="en-US" sz="2400" dirty="0"/>
                  <a:t>includes </a:t>
                </a:r>
                <a14:m>
                  <m:oMath xmlns:m="http://schemas.openxmlformats.org/officeDocument/2006/math">
                    <m:d>
                      <m:dPr>
                        <m:ctrlPr>
                          <a:rPr lang="en-US" sz="2400" i="1">
                            <a:latin typeface="Cambria Math"/>
                          </a:rPr>
                        </m:ctrlPr>
                      </m:dPr>
                      <m:e>
                        <m:r>
                          <a:rPr lang="en-US" sz="2400" i="1">
                            <a:latin typeface="Cambria Math"/>
                          </a:rPr>
                          <m:t>𝑠</m:t>
                        </m:r>
                        <m:r>
                          <a:rPr lang="en-US" sz="2400" i="1">
                            <a:latin typeface="Cambria Math"/>
                          </a:rPr>
                          <m:t>,</m:t>
                        </m:r>
                        <m:r>
                          <a:rPr lang="en-US" sz="2400" i="1">
                            <a:latin typeface="Cambria Math"/>
                          </a:rPr>
                          <m:t>𝜋</m:t>
                        </m:r>
                        <m:r>
                          <a:rPr lang="en-US" sz="2400" i="1">
                            <a:latin typeface="Cambria Math"/>
                          </a:rPr>
                          <m:t>,</m:t>
                        </m:r>
                        <m:sSup>
                          <m:sSupPr>
                            <m:ctrlPr>
                              <a:rPr lang="en-US" sz="2400" i="1">
                                <a:latin typeface="Cambria Math"/>
                              </a:rPr>
                            </m:ctrlPr>
                          </m:sSupPr>
                          <m:e>
                            <m:r>
                              <a:rPr lang="en-US" sz="2400" i="1">
                                <a:latin typeface="Cambria Math"/>
                              </a:rPr>
                              <m:t>𝑠</m:t>
                            </m:r>
                          </m:e>
                          <m:sup>
                            <m:r>
                              <a:rPr lang="en-US" sz="2400" i="1">
                                <a:latin typeface="Cambria Math"/>
                              </a:rPr>
                              <m:t>′</m:t>
                            </m:r>
                          </m:sup>
                        </m:sSup>
                      </m:e>
                    </m:d>
                  </m:oMath>
                </a14:m>
                <a:r>
                  <a:rPr lang="en-US" sz="2400" dirty="0"/>
                  <a:t> iff</a:t>
                </a:r>
              </a:p>
              <a:p>
                <a:pPr marL="1036815" lvl="2" indent="-20880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000" i="1" dirty="0">
                        <a:latin typeface="Cambria Math"/>
                      </a:rPr>
                      <m:t>(</m:t>
                    </m:r>
                    <m:r>
                      <a:rPr lang="en-US" sz="2000" i="1" dirty="0" err="1">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a:latin typeface="Cambria Math"/>
                      </a:rPr>
                      <m:t>𝑡𝑟𝑎𝑛𝑠</m:t>
                    </m:r>
                    <m:r>
                      <a:rPr lang="en-US" sz="2000" i="1" dirty="0">
                        <a:latin typeface="Cambria Math"/>
                      </a:rPr>
                      <m:t>(</m:t>
                    </m:r>
                    <m:r>
                      <a:rPr lang="en-US" sz="2000" i="1" dirty="0">
                        <a:latin typeface="Cambria Math"/>
                      </a:rPr>
                      <m:t>𝐴</m:t>
                    </m:r>
                    <m:r>
                      <a:rPr lang="en-US" sz="2000" i="1" dirty="0">
                        <a:latin typeface="Cambria Math"/>
                      </a:rPr>
                      <m:t>) </m:t>
                    </m:r>
                  </m:oMath>
                </a14:m>
                <a:r>
                  <a:rPr lang="en-US" sz="2000" dirty="0"/>
                  <a:t>if </a:t>
                </a:r>
                <a14:m>
                  <m:oMath xmlns:m="http://schemas.openxmlformats.org/officeDocument/2006/math">
                    <m:r>
                      <a:rPr lang="en-US" sz="2000" i="1" dirty="0">
                        <a:latin typeface="Cambria Math"/>
                        <a:sym typeface="Symbol" pitchFamily="18" charset="2"/>
                      </a:rPr>
                      <m:t>  </m:t>
                    </m:r>
                    <m:r>
                      <a:rPr lang="en-US" sz="2000" i="1" dirty="0">
                        <a:latin typeface="Cambria Math"/>
                      </a:rPr>
                      <m:t>𝑎𝑐𝑡𝑠</m:t>
                    </m:r>
                    <m:r>
                      <a:rPr lang="en-US" sz="2000" i="1" dirty="0">
                        <a:latin typeface="Cambria Math"/>
                      </a:rPr>
                      <m:t>(</m:t>
                    </m:r>
                    <m:r>
                      <a:rPr lang="en-US" sz="2000" i="1" dirty="0">
                        <a:latin typeface="Cambria Math"/>
                      </a:rPr>
                      <m:t>𝐴</m:t>
                    </m:r>
                    <m:r>
                      <a:rPr lang="en-US" sz="2000" i="1" dirty="0">
                        <a:latin typeface="Cambria Math"/>
                      </a:rPr>
                      <m:t>); </m:t>
                    </m:r>
                    <m:r>
                      <a:rPr lang="en-US" sz="2000" i="1" dirty="0" err="1">
                        <a:latin typeface="Cambria Math"/>
                      </a:rPr>
                      <m:t>𝑠</m:t>
                    </m:r>
                    <m:r>
                      <a:rPr lang="en-US" sz="2000" i="1" baseline="-33000" dirty="0" err="1">
                        <a:latin typeface="Cambria Math"/>
                      </a:rPr>
                      <m:t>𝐴</m:t>
                    </m:r>
                    <m:r>
                      <a:rPr lang="en-US" sz="2000" i="1" dirty="0">
                        <a:latin typeface="Cambria Math"/>
                      </a:rPr>
                      <m:t> =</m:t>
                    </m:r>
                    <m:r>
                      <a:rPr lang="en-US" sz="2000" i="1" baseline="-33000"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oMath>
                </a14:m>
                <a:r>
                  <a:rPr lang="en-US" sz="2000" dirty="0"/>
                  <a:t>otherwise.</a:t>
                </a:r>
              </a:p>
              <a:p>
                <a:pPr marL="1036815" lvl="2" indent="-20880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000" i="1" dirty="0">
                        <a:latin typeface="Cambria Math"/>
                      </a:rPr>
                      <m:t>(</m:t>
                    </m:r>
                    <m:r>
                      <a:rPr lang="en-US" sz="2000" i="1" dirty="0" err="1">
                        <a:latin typeface="Cambria Math"/>
                      </a:rPr>
                      <m:t>𝑠</m:t>
                    </m:r>
                    <m:r>
                      <a:rPr lang="en-US" sz="2000" i="1" baseline="-33000" dirty="0" err="1">
                        <a:latin typeface="Cambria Math"/>
                      </a:rPr>
                      <m:t>𝐵</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a:latin typeface="Cambria Math"/>
                      </a:rPr>
                      <m:t>𝑡𝑟𝑎𝑛𝑠</m:t>
                    </m:r>
                    <m:r>
                      <a:rPr lang="en-US" sz="2000" i="1" dirty="0">
                        <a:latin typeface="Cambria Math"/>
                      </a:rPr>
                      <m:t>(</m:t>
                    </m:r>
                    <m:r>
                      <a:rPr lang="en-US" sz="2000" i="1" dirty="0">
                        <a:latin typeface="Cambria Math"/>
                      </a:rPr>
                      <m:t>𝐵</m:t>
                    </m:r>
                    <m:r>
                      <a:rPr lang="en-US" sz="2000" i="1" dirty="0">
                        <a:latin typeface="Cambria Math"/>
                      </a:rPr>
                      <m:t>) </m:t>
                    </m:r>
                  </m:oMath>
                </a14:m>
                <a:r>
                  <a:rPr lang="en-US" sz="2000" dirty="0"/>
                  <a:t>if </a:t>
                </a:r>
                <a14:m>
                  <m:oMath xmlns:m="http://schemas.openxmlformats.org/officeDocument/2006/math">
                    <m:r>
                      <a:rPr lang="en-US" sz="2000" i="1" dirty="0">
                        <a:latin typeface="Cambria Math"/>
                        <a:sym typeface="Symbol" pitchFamily="18" charset="2"/>
                      </a:rPr>
                      <m:t>  </m:t>
                    </m:r>
                    <m:r>
                      <a:rPr lang="en-US" sz="2000" i="1" dirty="0">
                        <a:latin typeface="Cambria Math"/>
                      </a:rPr>
                      <m:t>𝑎𝑐𝑡𝑠</m:t>
                    </m:r>
                    <m:r>
                      <a:rPr lang="en-US" sz="2000" i="1" dirty="0">
                        <a:latin typeface="Cambria Math"/>
                      </a:rPr>
                      <m:t>(</m:t>
                    </m:r>
                    <m:r>
                      <a:rPr lang="en-US" sz="2000" i="1" dirty="0">
                        <a:latin typeface="Cambria Math"/>
                      </a:rPr>
                      <m:t>𝐵</m:t>
                    </m:r>
                    <m:r>
                      <a:rPr lang="en-US" sz="2000" i="1" dirty="0">
                        <a:latin typeface="Cambria Math"/>
                      </a:rPr>
                      <m:t>); </m:t>
                    </m:r>
                    <m:r>
                      <a:rPr lang="en-US" sz="2000" i="1" dirty="0" err="1">
                        <a:latin typeface="Cambria Math"/>
                      </a:rPr>
                      <m:t>𝑠</m:t>
                    </m:r>
                    <m:r>
                      <a:rPr lang="en-US" sz="2000" i="1" baseline="-33000" dirty="0" err="1">
                        <a:latin typeface="Cambria Math"/>
                      </a:rPr>
                      <m:t>𝐵</m:t>
                    </m:r>
                    <m:r>
                      <a:rPr lang="en-US" sz="2000" i="1" dirty="0">
                        <a:latin typeface="Cambria Math"/>
                      </a:rPr>
                      <m:t> =</m:t>
                    </m:r>
                    <m:r>
                      <a:rPr lang="en-US" sz="2000" i="1" baseline="-33000"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oMath>
                </a14:m>
                <a:r>
                  <a:rPr lang="en-US" sz="2000" dirty="0"/>
                  <a:t>otherwise.</a:t>
                </a:r>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a:latin typeface="Cambria Math"/>
                      </a:rPr>
                      <m:t>𝑡𝑎𝑠𝑘𝑠</m:t>
                    </m:r>
                    <m:d>
                      <m:dPr>
                        <m:ctrlPr>
                          <a:rPr lang="en-US" sz="2400" i="1">
                            <a:latin typeface="Cambria Math"/>
                          </a:rPr>
                        </m:ctrlPr>
                      </m:dPr>
                      <m:e>
                        <m:r>
                          <a:rPr lang="en-US" sz="2400" i="1">
                            <a:latin typeface="Cambria Math"/>
                          </a:rPr>
                          <m:t>𝐴</m:t>
                        </m:r>
                        <m:r>
                          <a:rPr lang="en-US" sz="2400" i="1">
                            <a:latin typeface="Cambria Math"/>
                          </a:rPr>
                          <m:t>×</m:t>
                        </m:r>
                        <m:r>
                          <a:rPr lang="en-US" sz="2400" i="1">
                            <a:latin typeface="Cambria Math"/>
                          </a:rPr>
                          <m:t>𝐵</m:t>
                        </m:r>
                      </m:e>
                    </m:d>
                    <m:r>
                      <a:rPr lang="en-US" sz="2400" i="1">
                        <a:latin typeface="Cambria Math"/>
                      </a:rPr>
                      <m:t>=</m:t>
                    </m:r>
                    <m:r>
                      <a:rPr lang="en-US" sz="2400" i="1">
                        <a:latin typeface="Cambria Math"/>
                      </a:rPr>
                      <m:t>𝑡𝑎𝑠𝑘𝑠</m:t>
                    </m:r>
                    <m:d>
                      <m:dPr>
                        <m:ctrlPr>
                          <a:rPr lang="en-US" sz="2400" i="1">
                            <a:latin typeface="Cambria Math"/>
                          </a:rPr>
                        </m:ctrlPr>
                      </m:dPr>
                      <m:e>
                        <m:r>
                          <a:rPr lang="en-US" sz="2400" i="1">
                            <a:latin typeface="Cambria Math"/>
                          </a:rPr>
                          <m:t>𝐴</m:t>
                        </m:r>
                      </m:e>
                    </m:d>
                    <m:r>
                      <a:rPr lang="en-US" sz="2400" i="1">
                        <a:latin typeface="Cambria Math"/>
                      </a:rPr>
                      <m:t>∪</m:t>
                    </m:r>
                    <m:r>
                      <a:rPr lang="en-US" sz="2400" i="1">
                        <a:latin typeface="Cambria Math"/>
                      </a:rPr>
                      <m:t>𝑡𝑎𝑠𝑘𝑠</m:t>
                    </m:r>
                    <m:r>
                      <a:rPr lang="en-US" sz="2400" i="1">
                        <a:latin typeface="Cambria Math"/>
                      </a:rPr>
                      <m:t>(</m:t>
                    </m:r>
                    <m:r>
                      <a:rPr lang="en-US" sz="2400" i="1">
                        <a:latin typeface="Cambria Math"/>
                      </a:rPr>
                      <m:t>𝐵</m:t>
                    </m:r>
                    <m:r>
                      <a:rPr lang="en-US" sz="2400" i="1">
                        <a:latin typeface="Cambria Math"/>
                      </a:rPr>
                      <m:t>)</m:t>
                    </m:r>
                  </m:oMath>
                </a14:m>
                <a:endParaRPr lang="en-US" sz="2400" dirty="0"/>
              </a:p>
              <a:p>
                <a:pPr marL="391686" indent="-293764" defTabSz="414726">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sz="2400" dirty="0"/>
              </a:p>
              <a:p>
                <a:pPr marL="391686" indent="-293764" defTabSz="414726">
                  <a:lnSpc>
                    <a:spcPct val="83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Notation:  </a:t>
                </a:r>
                <a14:m>
                  <m:oMath xmlns:m="http://schemas.openxmlformats.org/officeDocument/2006/math">
                    <m:r>
                      <a:rPr lang="en-US" sz="2400" i="1" dirty="0">
                        <a:latin typeface="Cambria Math"/>
                        <a:sym typeface="Symbol" pitchFamily="18" charset="2"/>
                      </a:rPr>
                      <m:t></m:t>
                    </m:r>
                    <m:r>
                      <a:rPr lang="en-US" sz="2400" i="1" baseline="-25000" dirty="0">
                        <a:latin typeface="Cambria Math"/>
                        <a:sym typeface="Symbol" pitchFamily="18" charset="2"/>
                      </a:rPr>
                      <m:t>𝑖</m:t>
                    </m:r>
                    <m:r>
                      <a:rPr lang="en-US" sz="2400" i="1" baseline="-33000" dirty="0">
                        <a:latin typeface="Cambria Math"/>
                      </a:rPr>
                      <m:t> </m:t>
                    </m:r>
                    <m:r>
                      <a:rPr lang="en-US" sz="2400" i="1" baseline="-25000" dirty="0">
                        <a:latin typeface="Cambria Math"/>
                        <a:sym typeface="Symbol" pitchFamily="18" charset="2"/>
                      </a:rPr>
                      <m:t></m:t>
                    </m:r>
                    <m:r>
                      <a:rPr lang="en-US" sz="2400" i="1" baseline="-33000" dirty="0">
                        <a:latin typeface="Cambria Math"/>
                      </a:rPr>
                      <m:t> </m:t>
                    </m:r>
                    <m:r>
                      <a:rPr lang="en-US" sz="2400" i="1" baseline="-33000" dirty="0">
                        <a:latin typeface="Cambria Math"/>
                      </a:rPr>
                      <m:t>𝐼</m:t>
                    </m:r>
                    <m:r>
                      <a:rPr lang="en-US" sz="2400" baseline="-33000" dirty="0">
                        <a:latin typeface="Cambria Math"/>
                      </a:rPr>
                      <m:t> </m:t>
                    </m:r>
                    <m:sSub>
                      <m:sSubPr>
                        <m:ctrlPr>
                          <a:rPr lang="en-US" sz="2400" i="1">
                            <a:latin typeface="Cambria Math"/>
                          </a:rPr>
                        </m:ctrlPr>
                      </m:sSubPr>
                      <m:e>
                        <m:r>
                          <a:rPr lang="en-US" sz="2400" i="1">
                            <a:latin typeface="Cambria Math"/>
                          </a:rPr>
                          <m:t>𝐴</m:t>
                        </m:r>
                      </m:e>
                      <m:sub>
                        <m:r>
                          <a:rPr lang="en-US" sz="2400" i="1">
                            <a:latin typeface="Cambria Math"/>
                          </a:rPr>
                          <m:t>𝑖</m:t>
                        </m:r>
                      </m:sub>
                    </m:sSub>
                    <m:r>
                      <a:rPr lang="en-US" sz="2400" i="1">
                        <a:latin typeface="Cambria Math"/>
                      </a:rPr>
                      <m:t>, </m:t>
                    </m:r>
                  </m:oMath>
                </a14:m>
                <a:r>
                  <a:rPr lang="en-US" sz="2400" dirty="0"/>
                  <a:t>for composition of </a:t>
                </a:r>
                <a14:m>
                  <m:oMath xmlns:m="http://schemas.openxmlformats.org/officeDocument/2006/math">
                    <m:r>
                      <a:rPr lang="en-US" sz="2400" i="1" dirty="0">
                        <a:latin typeface="Cambria Math"/>
                      </a:rPr>
                      <m:t>𝐴</m:t>
                    </m:r>
                    <m:r>
                      <a:rPr lang="en-US" sz="2400" i="1" baseline="-33000" dirty="0">
                        <a:latin typeface="Cambria Math"/>
                      </a:rPr>
                      <m:t>𝑖</m:t>
                    </m:r>
                  </m:oMath>
                </a14:m>
                <a:r>
                  <a:rPr lang="en-US" sz="2400" dirty="0" smtClean="0"/>
                  <a:t>, </a:t>
                </a:r>
                <a14:m>
                  <m:oMath xmlns:m="http://schemas.openxmlformats.org/officeDocument/2006/math">
                    <m:r>
                      <a:rPr lang="en-US" sz="2400" i="1">
                        <a:latin typeface="Cambria Math"/>
                      </a:rPr>
                      <m:t>𝑖</m:t>
                    </m:r>
                    <m:r>
                      <a:rPr lang="en-US" sz="2400" i="1">
                        <a:latin typeface="Cambria Math"/>
                      </a:rPr>
                      <m:t>∈</m:t>
                    </m:r>
                    <m:r>
                      <a:rPr lang="en-US" sz="2400" i="1">
                        <a:latin typeface="Cambria Math"/>
                      </a:rPr>
                      <m:t>𝐼</m:t>
                    </m:r>
                  </m:oMath>
                </a14:m>
                <a:r>
                  <a:rPr lang="en-US" sz="2400" dirty="0" smtClean="0"/>
                  <a: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1">
                <a:blip r:embed="rId3"/>
                <a:stretch>
                  <a:fillRect t="-1697"/>
                </a:stretch>
              </a:blipFill>
            </p:spPr>
            <p:txBody>
              <a:bodyPr/>
              <a:lstStyle/>
              <a:p>
                <a:r>
                  <a:rPr lang="en-US">
                    <a:noFill/>
                  </a:rPr>
                  <a:t> </a:t>
                </a:r>
              </a:p>
            </p:txBody>
          </p:sp>
        </mc:Fallback>
      </mc:AlternateContent>
    </p:spTree>
    <p:extLst>
      <p:ext uri="{BB962C8B-B14F-4D97-AF65-F5344CB8AC3E}">
        <p14:creationId xmlns:p14="http://schemas.microsoft.com/office/powerpoint/2010/main" val="1959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1658880" y="2281199"/>
            <a:ext cx="1244160" cy="1244291"/>
          </a:xfrm>
          <a:prstGeom prst="ellipse">
            <a:avLst/>
          </a:prstGeom>
          <a:solidFill>
            <a:schemeClr val="accent1"/>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500">
                <a:solidFill>
                  <a:srgbClr val="000000"/>
                </a:solidFill>
              </a:rPr>
              <a:t>p</a:t>
            </a:r>
            <a:r>
              <a:rPr lang="en-US" sz="2500" baseline="-33000">
                <a:solidFill>
                  <a:srgbClr val="000000"/>
                </a:solidFill>
              </a:rPr>
              <a:t>1</a:t>
            </a:r>
          </a:p>
        </p:txBody>
      </p:sp>
      <p:sp>
        <p:nvSpPr>
          <p:cNvPr id="116739" name="Oval 3"/>
          <p:cNvSpPr>
            <a:spLocks noChangeArrowheads="1"/>
          </p:cNvSpPr>
          <p:nvPr/>
        </p:nvSpPr>
        <p:spPr bwMode="auto">
          <a:xfrm>
            <a:off x="3732480" y="2281199"/>
            <a:ext cx="1866240" cy="414764"/>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Lst>
            </a:pPr>
            <a:r>
              <a:rPr lang="en-US" sz="2000">
                <a:solidFill>
                  <a:srgbClr val="000000"/>
                </a:solidFill>
              </a:rPr>
              <a:t>C</a:t>
            </a:r>
            <a:r>
              <a:rPr lang="en-US" sz="2000" baseline="-33000">
                <a:solidFill>
                  <a:srgbClr val="000000"/>
                </a:solidFill>
              </a:rPr>
              <a:t>1,2</a:t>
            </a:r>
          </a:p>
        </p:txBody>
      </p:sp>
      <p:sp>
        <p:nvSpPr>
          <p:cNvPr id="116740" name="Oval 4"/>
          <p:cNvSpPr>
            <a:spLocks noChangeArrowheads="1"/>
          </p:cNvSpPr>
          <p:nvPr/>
        </p:nvSpPr>
        <p:spPr bwMode="auto">
          <a:xfrm>
            <a:off x="6428160" y="2281199"/>
            <a:ext cx="1244160" cy="1244291"/>
          </a:xfrm>
          <a:prstGeom prst="ellipse">
            <a:avLst/>
          </a:prstGeom>
          <a:solidFill>
            <a:schemeClr val="accent1"/>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500">
                <a:solidFill>
                  <a:srgbClr val="000000"/>
                </a:solidFill>
              </a:rPr>
              <a:t>p</a:t>
            </a:r>
            <a:r>
              <a:rPr lang="en-US" sz="2500" baseline="-33000">
                <a:solidFill>
                  <a:srgbClr val="000000"/>
                </a:solidFill>
              </a:rPr>
              <a:t>2</a:t>
            </a:r>
          </a:p>
        </p:txBody>
      </p:sp>
      <p:sp>
        <p:nvSpPr>
          <p:cNvPr id="116741" name="Oval 5"/>
          <p:cNvSpPr>
            <a:spLocks noChangeArrowheads="1"/>
          </p:cNvSpPr>
          <p:nvPr/>
        </p:nvSpPr>
        <p:spPr bwMode="auto">
          <a:xfrm>
            <a:off x="3732480" y="3112167"/>
            <a:ext cx="1866240" cy="413323"/>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Lst>
            </a:pPr>
            <a:r>
              <a:rPr lang="en-US" sz="2000">
                <a:solidFill>
                  <a:srgbClr val="000000"/>
                </a:solidFill>
              </a:rPr>
              <a:t>C</a:t>
            </a:r>
            <a:r>
              <a:rPr lang="en-US" sz="2000" baseline="-33000">
                <a:solidFill>
                  <a:srgbClr val="000000"/>
                </a:solidFill>
              </a:rPr>
              <a:t>2,1</a:t>
            </a:r>
          </a:p>
        </p:txBody>
      </p:sp>
      <p:sp>
        <p:nvSpPr>
          <p:cNvPr id="116742" name="Line 6"/>
          <p:cNvSpPr>
            <a:spLocks noChangeShapeType="1"/>
          </p:cNvSpPr>
          <p:nvPr/>
        </p:nvSpPr>
        <p:spPr bwMode="auto">
          <a:xfrm flipV="1">
            <a:off x="2903040" y="2487142"/>
            <a:ext cx="829440" cy="2102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3" name="Line 7"/>
          <p:cNvSpPr>
            <a:spLocks noChangeShapeType="1"/>
          </p:cNvSpPr>
          <p:nvPr/>
        </p:nvSpPr>
        <p:spPr bwMode="auto">
          <a:xfrm flipH="1" flipV="1">
            <a:off x="2901601" y="3109287"/>
            <a:ext cx="832320" cy="2102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4" name="Line 8"/>
          <p:cNvSpPr>
            <a:spLocks noChangeShapeType="1"/>
          </p:cNvSpPr>
          <p:nvPr/>
        </p:nvSpPr>
        <p:spPr bwMode="auto">
          <a:xfrm>
            <a:off x="5598720" y="2488581"/>
            <a:ext cx="82944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5" name="Line 9"/>
          <p:cNvSpPr>
            <a:spLocks noChangeShapeType="1"/>
          </p:cNvSpPr>
          <p:nvPr/>
        </p:nvSpPr>
        <p:spPr bwMode="auto">
          <a:xfrm flipH="1">
            <a:off x="5597281" y="3112167"/>
            <a:ext cx="832320" cy="2059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6" name="Line 10"/>
          <p:cNvSpPr>
            <a:spLocks noChangeShapeType="1"/>
          </p:cNvSpPr>
          <p:nvPr/>
        </p:nvSpPr>
        <p:spPr bwMode="auto">
          <a:xfrm>
            <a:off x="622080" y="2695963"/>
            <a:ext cx="10368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7" name="Line 11"/>
          <p:cNvSpPr>
            <a:spLocks noChangeShapeType="1"/>
          </p:cNvSpPr>
          <p:nvPr/>
        </p:nvSpPr>
        <p:spPr bwMode="auto">
          <a:xfrm>
            <a:off x="7672320" y="2695963"/>
            <a:ext cx="10368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8" name="Line 12"/>
          <p:cNvSpPr>
            <a:spLocks noChangeShapeType="1"/>
          </p:cNvSpPr>
          <p:nvPr/>
        </p:nvSpPr>
        <p:spPr bwMode="auto">
          <a:xfrm flipH="1">
            <a:off x="620641" y="3112167"/>
            <a:ext cx="1039680" cy="0"/>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49" name="Line 13"/>
          <p:cNvSpPr>
            <a:spLocks noChangeShapeType="1"/>
          </p:cNvSpPr>
          <p:nvPr/>
        </p:nvSpPr>
        <p:spPr bwMode="auto">
          <a:xfrm flipH="1">
            <a:off x="7670881" y="3112167"/>
            <a:ext cx="1039680" cy="0"/>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0" name="Oval 14"/>
          <p:cNvSpPr>
            <a:spLocks/>
          </p:cNvSpPr>
          <p:nvPr/>
        </p:nvSpPr>
        <p:spPr bwMode="auto">
          <a:xfrm>
            <a:off x="165888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16751" name="Oval 15"/>
          <p:cNvSpPr>
            <a:spLocks/>
          </p:cNvSpPr>
          <p:nvPr/>
        </p:nvSpPr>
        <p:spPr bwMode="auto">
          <a:xfrm>
            <a:off x="248832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16752" name="Oval 16"/>
          <p:cNvSpPr>
            <a:spLocks/>
          </p:cNvSpPr>
          <p:nvPr/>
        </p:nvSpPr>
        <p:spPr bwMode="auto">
          <a:xfrm>
            <a:off x="6428161" y="4147636"/>
            <a:ext cx="41328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16753" name="Oval 17"/>
          <p:cNvSpPr>
            <a:spLocks/>
          </p:cNvSpPr>
          <p:nvPr/>
        </p:nvSpPr>
        <p:spPr bwMode="auto">
          <a:xfrm>
            <a:off x="725760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16754" name="Line 18"/>
          <p:cNvSpPr>
            <a:spLocks noChangeShapeType="1"/>
          </p:cNvSpPr>
          <p:nvPr/>
        </p:nvSpPr>
        <p:spPr bwMode="auto">
          <a:xfrm>
            <a:off x="2488320" y="3525490"/>
            <a:ext cx="2073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5" name="Line 19"/>
          <p:cNvSpPr>
            <a:spLocks noChangeShapeType="1"/>
          </p:cNvSpPr>
          <p:nvPr/>
        </p:nvSpPr>
        <p:spPr bwMode="auto">
          <a:xfrm>
            <a:off x="7257600" y="3525490"/>
            <a:ext cx="2073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6" name="Line 20"/>
          <p:cNvSpPr>
            <a:spLocks noChangeShapeType="1"/>
          </p:cNvSpPr>
          <p:nvPr/>
        </p:nvSpPr>
        <p:spPr bwMode="auto">
          <a:xfrm flipH="1">
            <a:off x="2488320" y="5599308"/>
            <a:ext cx="20880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7" name="Line 21"/>
          <p:cNvSpPr>
            <a:spLocks noChangeShapeType="1"/>
          </p:cNvSpPr>
          <p:nvPr/>
        </p:nvSpPr>
        <p:spPr bwMode="auto">
          <a:xfrm flipH="1">
            <a:off x="7256161" y="5599308"/>
            <a:ext cx="21024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8" name="Line 22"/>
          <p:cNvSpPr>
            <a:spLocks noChangeShapeType="1"/>
          </p:cNvSpPr>
          <p:nvPr/>
        </p:nvSpPr>
        <p:spPr bwMode="auto">
          <a:xfrm flipH="1" flipV="1">
            <a:off x="1864801" y="5597868"/>
            <a:ext cx="21024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59" name="Line 23"/>
          <p:cNvSpPr>
            <a:spLocks noChangeShapeType="1"/>
          </p:cNvSpPr>
          <p:nvPr/>
        </p:nvSpPr>
        <p:spPr bwMode="auto">
          <a:xfrm flipH="1" flipV="1">
            <a:off x="6634081" y="5597868"/>
            <a:ext cx="21024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60" name="Line 24"/>
          <p:cNvSpPr>
            <a:spLocks noChangeShapeType="1"/>
          </p:cNvSpPr>
          <p:nvPr/>
        </p:nvSpPr>
        <p:spPr bwMode="auto">
          <a:xfrm flipV="1">
            <a:off x="1866240" y="3524051"/>
            <a:ext cx="2073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61" name="Line 25"/>
          <p:cNvSpPr>
            <a:spLocks noChangeShapeType="1"/>
          </p:cNvSpPr>
          <p:nvPr/>
        </p:nvSpPr>
        <p:spPr bwMode="auto">
          <a:xfrm flipV="1">
            <a:off x="6635521" y="3524051"/>
            <a:ext cx="20592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16762" name="Text Box 26"/>
          <p:cNvSpPr txBox="1">
            <a:spLocks noChangeArrowheads="1"/>
          </p:cNvSpPr>
          <p:nvPr/>
        </p:nvSpPr>
        <p:spPr bwMode="auto">
          <a:xfrm rot="20580000">
            <a:off x="2780640" y="2190471"/>
            <a:ext cx="1127520" cy="375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1,2</a:t>
            </a:r>
          </a:p>
        </p:txBody>
      </p:sp>
      <p:sp>
        <p:nvSpPr>
          <p:cNvPr id="116763" name="Text Box 27"/>
          <p:cNvSpPr txBox="1">
            <a:spLocks noChangeArrowheads="1"/>
          </p:cNvSpPr>
          <p:nvPr/>
        </p:nvSpPr>
        <p:spPr bwMode="auto">
          <a:xfrm rot="20700000">
            <a:off x="5476320" y="3273465"/>
            <a:ext cx="1123200" cy="375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2,1</a:t>
            </a:r>
          </a:p>
        </p:txBody>
      </p:sp>
      <p:sp>
        <p:nvSpPr>
          <p:cNvPr id="116764" name="Text Box 28"/>
          <p:cNvSpPr txBox="1">
            <a:spLocks noChangeArrowheads="1"/>
          </p:cNvSpPr>
          <p:nvPr/>
        </p:nvSpPr>
        <p:spPr bwMode="auto">
          <a:xfrm rot="720000">
            <a:off x="5283361" y="2165987"/>
            <a:ext cx="134352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1,2</a:t>
            </a:r>
          </a:p>
        </p:txBody>
      </p:sp>
      <p:sp>
        <p:nvSpPr>
          <p:cNvPr id="116765" name="Text Box 29"/>
          <p:cNvSpPr txBox="1">
            <a:spLocks noChangeArrowheads="1"/>
          </p:cNvSpPr>
          <p:nvPr/>
        </p:nvSpPr>
        <p:spPr bwMode="auto">
          <a:xfrm rot="840000">
            <a:off x="2754721" y="3323869"/>
            <a:ext cx="133776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2,1</a:t>
            </a:r>
          </a:p>
        </p:txBody>
      </p:sp>
      <p:sp>
        <p:nvSpPr>
          <p:cNvPr id="116766" name="Text Box 30"/>
          <p:cNvSpPr txBox="1">
            <a:spLocks noChangeArrowheads="1"/>
          </p:cNvSpPr>
          <p:nvPr/>
        </p:nvSpPr>
        <p:spPr bwMode="auto">
          <a:xfrm>
            <a:off x="695521" y="2341686"/>
            <a:ext cx="75600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init(v)</a:t>
            </a:r>
            <a:r>
              <a:rPr lang="en-US" baseline="-33000"/>
              <a:t>1</a:t>
            </a:r>
          </a:p>
        </p:txBody>
      </p:sp>
      <p:sp>
        <p:nvSpPr>
          <p:cNvPr id="116767" name="Text Box 31"/>
          <p:cNvSpPr txBox="1">
            <a:spLocks noChangeArrowheads="1"/>
          </p:cNvSpPr>
          <p:nvPr/>
        </p:nvSpPr>
        <p:spPr bwMode="auto">
          <a:xfrm>
            <a:off x="622080" y="3171213"/>
            <a:ext cx="110016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decide(v)</a:t>
            </a:r>
            <a:r>
              <a:rPr lang="en-US" baseline="-33000"/>
              <a:t>1</a:t>
            </a:r>
          </a:p>
        </p:txBody>
      </p:sp>
      <p:sp>
        <p:nvSpPr>
          <p:cNvPr id="116768" name="Rectangle 32"/>
          <p:cNvSpPr>
            <a:spLocks noGrp="1" noChangeArrowheads="1"/>
          </p:cNvSpPr>
          <p:nvPr>
            <p:ph type="title"/>
          </p:nvPr>
        </p:nvSpPr>
        <p:spPr>
          <a:xfrm>
            <a:off x="457920" y="216023"/>
            <a:ext cx="8226720" cy="125869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4100"/>
              <a:t>Composition of channels and consensus processes</a:t>
            </a:r>
          </a:p>
        </p:txBody>
      </p:sp>
    </p:spTree>
    <p:extLst>
      <p:ext uri="{BB962C8B-B14F-4D97-AF65-F5344CB8AC3E}">
        <p14:creationId xmlns:p14="http://schemas.microsoft.com/office/powerpoint/2010/main" val="26216771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Composition: Basic results</a:t>
            </a:r>
          </a:p>
        </p:txBody>
      </p:sp>
      <p:sp>
        <p:nvSpPr>
          <p:cNvPr id="122883" name="Rectangle 3"/>
          <p:cNvSpPr>
            <a:spLocks noGrp="1" noChangeArrowheads="1"/>
          </p:cNvSpPr>
          <p:nvPr>
            <p:ph type="body" idx="1"/>
          </p:nvPr>
        </p:nvSpPr>
        <p:spPr>
          <a:xfrm>
            <a:off x="381600" y="1600009"/>
            <a:ext cx="8534880" cy="3962591"/>
          </a:xfrm>
          <a:ln/>
          <a:extLst>
            <a:ext uri="{91240B29-F687-4F45-9708-019B960494DF}">
              <a14:hiddenLine xmlns:a14="http://schemas.microsoft.com/office/drawing/2010/main" w="9525">
                <a:solidFill>
                  <a:srgbClr val="000000"/>
                </a:solidFill>
                <a:round/>
                <a:headEnd/>
                <a:tailEnd/>
              </a14:hiddenLine>
            </a:ext>
          </a:extLst>
        </p:spPr>
        <p:txBody>
          <a:bodyPr lIns="0" tIns="0" rIns="0" bIns="0">
            <a:normAutofit fontScale="92500"/>
          </a:bodyPr>
          <a:lstStyle/>
          <a:p>
            <a:pPr marL="391686" indent="-29376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Projection</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Execution of composition “looks good” to each component.</a:t>
            </a:r>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Pasting</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If execution “looks good” to each component, it is good overall.</a:t>
            </a:r>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err="1"/>
              <a:t>Substitutivity</a:t>
            </a:r>
            <a:endParaRPr lang="en-US" dirty="0"/>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Can replace a component with one that implements it.</a:t>
            </a:r>
          </a:p>
        </p:txBody>
      </p:sp>
    </p:spTree>
    <p:extLst>
      <p:ext uri="{BB962C8B-B14F-4D97-AF65-F5344CB8AC3E}">
        <p14:creationId xmlns:p14="http://schemas.microsoft.com/office/powerpoint/2010/main" val="1546473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Composition: Basic results</a:t>
            </a:r>
          </a:p>
        </p:txBody>
      </p:sp>
      <mc:AlternateContent xmlns:mc="http://schemas.openxmlformats.org/markup-compatibility/2006" xmlns:a14="http://schemas.microsoft.com/office/drawing/2010/main">
        <mc:Choice Requires="a14">
          <p:sp>
            <p:nvSpPr>
              <p:cNvPr id="124931" name="Rectangle 3"/>
              <p:cNvSpPr>
                <a:spLocks noGrp="1" noChangeArrowheads="1"/>
              </p:cNvSpPr>
              <p:nvPr>
                <p:ph type="body" idx="1"/>
              </p:nvPr>
            </p:nvSpPr>
            <p:spPr>
              <a:xfrm>
                <a:off x="457920" y="1604329"/>
                <a:ext cx="8458560" cy="1962927"/>
              </a:xfrm>
              <a:ln/>
              <a:extLst>
                <a:ext uri="{91240B29-F687-4F45-9708-019B960494DF}">
                  <a14:hiddenLine w="9525">
                    <a:solidFill>
                      <a:srgbClr val="000000"/>
                    </a:solidFill>
                    <a:round/>
                    <a:headEnd/>
                    <a:tailEnd/>
                  </a14:hiddenLine>
                </a:ext>
              </a:extLst>
            </p:spPr>
            <p:txBody>
              <a:bodyPr lIns="0" tIns="0" rIns="0" bIns="0">
                <a:normAutofit/>
              </a:bodyPr>
              <a:lstStyle/>
              <a:p>
                <a:pPr marL="391686" indent="-293764" defTabSz="414726">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solidFill>
                      <a:srgbClr val="A50021"/>
                    </a:solidFill>
                  </a:rPr>
                  <a:t>Theorem 1:  Projection</a:t>
                </a:r>
              </a:p>
              <a:p>
                <a:pPr marL="391686" indent="-29376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t>If</a:t>
                </a:r>
                <a14:m>
                  <m:oMath xmlns:m="http://schemas.openxmlformats.org/officeDocument/2006/math">
                    <m:r>
                      <a:rPr lang="en-US" sz="2800" b="0" i="0" smtClean="0">
                        <a:latin typeface="Cambria Math"/>
                      </a:rPr>
                      <m:t> </m:t>
                    </m:r>
                    <m:r>
                      <a:rPr lang="en-US" sz="2800" b="0" i="1" smtClean="0">
                        <a:latin typeface="Cambria Math"/>
                      </a:rPr>
                      <m:t>𝛼</m:t>
                    </m:r>
                    <m:r>
                      <a:rPr lang="en-US" sz="2800" b="0" i="1" smtClean="0">
                        <a:latin typeface="Cambria Math"/>
                      </a:rPr>
                      <m:t>∈</m:t>
                    </m:r>
                    <m:r>
                      <a:rPr lang="en-US" sz="2800" b="0" i="1" smtClean="0">
                        <a:latin typeface="Cambria Math"/>
                      </a:rPr>
                      <m:t>𝑒𝑥𝑒𝑐𝑠</m:t>
                    </m:r>
                    <m:r>
                      <a:rPr lang="en-US" sz="2800" b="0" i="1" smtClean="0">
                        <a:latin typeface="Cambria Math"/>
                      </a:rPr>
                      <m:t>(</m:t>
                    </m:r>
                    <m:r>
                      <m:rPr>
                        <m:sty m:val="p"/>
                      </m:rPr>
                      <a:rPr lang="en-US" sz="2800" b="0" i="0" smtClean="0">
                        <a:latin typeface="Cambria Math"/>
                      </a:rPr>
                      <m:t>Π</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r>
                      <a:rPr lang="en-US" sz="2800" b="0" i="1" smtClean="0">
                        <a:latin typeface="Cambria Math"/>
                      </a:rPr>
                      <m:t>)</m:t>
                    </m:r>
                  </m:oMath>
                </a14:m>
                <a:r>
                  <a:rPr lang="en-US" sz="2800" dirty="0" smtClean="0"/>
                  <a:t> then </a:t>
                </a:r>
                <a14:m>
                  <m:oMath xmlns:m="http://schemas.openxmlformats.org/officeDocument/2006/math">
                    <m:r>
                      <a:rPr lang="en-US" sz="2800" b="0" i="1" smtClean="0">
                        <a:latin typeface="Cambria Math"/>
                      </a:rPr>
                      <m:t>𝛼</m:t>
                    </m:r>
                    <m:r>
                      <a:rPr lang="en-US" sz="2800" b="0" i="1" smtClean="0">
                        <a:latin typeface="Cambria Math"/>
                      </a:rPr>
                      <m:t>|</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r>
                      <a:rPr lang="en-US" sz="2800" b="0" i="1" smtClean="0">
                        <a:latin typeface="Cambria Math"/>
                      </a:rPr>
                      <m:t>∈</m:t>
                    </m:r>
                    <m:r>
                      <a:rPr lang="en-US" sz="2800" b="0" i="1" smtClean="0">
                        <a:latin typeface="Cambria Math"/>
                      </a:rPr>
                      <m:t>𝑒𝑥𝑒𝑐𝑠</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e>
                    </m:d>
                  </m:oMath>
                </a14:m>
                <a:r>
                  <a:rPr lang="en-US" sz="2800" dirty="0" smtClean="0"/>
                  <a:t> for </a:t>
                </a:r>
                <a:r>
                  <a:rPr lang="en-US" sz="2800" dirty="0"/>
                  <a:t>every </a:t>
                </a:r>
                <a14:m>
                  <m:oMath xmlns:m="http://schemas.openxmlformats.org/officeDocument/2006/math">
                    <m:r>
                      <a:rPr lang="en-US" sz="2800" i="1" dirty="0" smtClean="0">
                        <a:latin typeface="Cambria Math"/>
                      </a:rPr>
                      <m:t>𝑖</m:t>
                    </m:r>
                  </m:oMath>
                </a14:m>
                <a:r>
                  <a:rPr lang="en-US" sz="2800" dirty="0"/>
                  <a:t>.</a:t>
                </a:r>
              </a:p>
              <a:p>
                <a:pPr marL="391686" indent="-29376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t>If </a:t>
                </a:r>
                <a14:m>
                  <m:oMath xmlns:m="http://schemas.openxmlformats.org/officeDocument/2006/math">
                    <m:r>
                      <a:rPr lang="en-US" sz="2800" i="1" dirty="0" smtClean="0">
                        <a:latin typeface="Cambria Math"/>
                        <a:sym typeface="Symbol" pitchFamily="18" charset="2"/>
                      </a:rPr>
                      <m:t></m:t>
                    </m:r>
                    <m:r>
                      <a:rPr lang="en-US" sz="2800" i="1" dirty="0">
                        <a:latin typeface="Cambria Math"/>
                      </a:rPr>
                      <m:t> </m:t>
                    </m:r>
                    <m:r>
                      <a:rPr lang="en-US" sz="2800" i="1" dirty="0">
                        <a:latin typeface="Cambria Math"/>
                        <a:sym typeface="Symbol" pitchFamily="18" charset="2"/>
                      </a:rPr>
                      <m:t></m:t>
                    </m:r>
                    <m:r>
                      <a:rPr lang="en-US" sz="2800" i="1" dirty="0">
                        <a:latin typeface="Cambria Math"/>
                      </a:rPr>
                      <m:t> </m:t>
                    </m:r>
                    <m:r>
                      <a:rPr lang="en-US" sz="2800" i="1" dirty="0">
                        <a:latin typeface="Cambria Math"/>
                      </a:rPr>
                      <m:t>𝑡𝑟𝑎𝑐𝑒𝑠</m:t>
                    </m:r>
                    <m:r>
                      <a:rPr lang="en-US" sz="2800" i="1" dirty="0">
                        <a:latin typeface="Cambria Math"/>
                      </a:rPr>
                      <m:t>(</m:t>
                    </m:r>
                    <m:r>
                      <m:rPr>
                        <m:sty m:val="p"/>
                      </m:rPr>
                      <a:rPr lang="en-US" sz="2800" dirty="0">
                        <a:latin typeface="Cambria Math"/>
                      </a:rPr>
                      <m:t>Π</m:t>
                    </m:r>
                    <m:r>
                      <a:rPr lang="en-US" sz="2800" i="1" dirty="0">
                        <a:latin typeface="Cambria Math"/>
                      </a:rPr>
                      <m:t>𝐴</m:t>
                    </m:r>
                    <m:r>
                      <a:rPr lang="en-US" sz="2800" i="1" baseline="-33000" dirty="0">
                        <a:latin typeface="Cambria Math"/>
                      </a:rPr>
                      <m:t>𝑖</m:t>
                    </m:r>
                    <m:r>
                      <a:rPr lang="en-US" sz="2800" i="1" dirty="0">
                        <a:latin typeface="Cambria Math"/>
                      </a:rPr>
                      <m:t>)</m:t>
                    </m:r>
                  </m:oMath>
                </a14:m>
                <a:r>
                  <a:rPr lang="en-US" sz="2800" dirty="0"/>
                  <a:t> </a:t>
                </a:r>
                <a:r>
                  <a:rPr lang="en-US" sz="2800" dirty="0" smtClean="0"/>
                  <a:t>then </a:t>
                </a:r>
                <a14:m>
                  <m:oMath xmlns:m="http://schemas.openxmlformats.org/officeDocument/2006/math">
                    <m:r>
                      <a:rPr lang="en-US" sz="2800" b="0" i="1" smtClean="0">
                        <a:latin typeface="Cambria Math"/>
                      </a:rPr>
                      <m:t>𝛽</m:t>
                    </m:r>
                    <m:r>
                      <a:rPr lang="en-US" sz="2800" b="0" i="1" smtClean="0">
                        <a:latin typeface="Cambria Math"/>
                      </a:rPr>
                      <m:t>|</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r>
                      <a:rPr lang="en-US" sz="2800" b="0" i="1" smtClean="0">
                        <a:latin typeface="Cambria Math"/>
                      </a:rPr>
                      <m:t>∈</m:t>
                    </m:r>
                    <m:r>
                      <a:rPr lang="en-US" sz="2800" b="0" i="1" smtClean="0">
                        <a:latin typeface="Cambria Math"/>
                      </a:rPr>
                      <m:t>𝑡𝑟𝑎𝑐𝑒𝑠</m:t>
                    </m:r>
                    <m:r>
                      <a:rPr lang="en-US" sz="2800" b="0" i="1" smtClean="0">
                        <a:latin typeface="Cambria Math"/>
                      </a:rPr>
                      <m:t>(</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r>
                      <a:rPr lang="en-US" sz="2800" b="0" i="1" smtClean="0">
                        <a:latin typeface="Cambria Math"/>
                      </a:rPr>
                      <m:t>)</m:t>
                    </m:r>
                  </m:oMath>
                </a14:m>
                <a:r>
                  <a:rPr lang="en-US" sz="2800" dirty="0" smtClean="0"/>
                  <a:t> for </a:t>
                </a:r>
                <a:r>
                  <a:rPr lang="en-US" sz="2800" dirty="0"/>
                  <a:t>every </a:t>
                </a:r>
                <a14:m>
                  <m:oMath xmlns:m="http://schemas.openxmlformats.org/officeDocument/2006/math">
                    <m:r>
                      <a:rPr lang="en-US" sz="2800" i="1" dirty="0" smtClean="0">
                        <a:latin typeface="Cambria Math"/>
                      </a:rPr>
                      <m:t>𝑖</m:t>
                    </m:r>
                  </m:oMath>
                </a14:m>
                <a:r>
                  <a:rPr lang="en-US" sz="2800" dirty="0"/>
                  <a:t>.</a:t>
                </a:r>
              </a:p>
            </p:txBody>
          </p:sp>
        </mc:Choice>
        <mc:Fallback xmlns="">
          <p:sp>
            <p:nvSpPr>
              <p:cNvPr id="124931" name="Rectangle 3"/>
              <p:cNvSpPr>
                <a:spLocks noGrp="1" noRot="1" noChangeAspect="1" noMove="1" noResize="1" noEditPoints="1" noAdjustHandles="1" noChangeArrowheads="1" noChangeShapeType="1" noTextEdit="1"/>
              </p:cNvSpPr>
              <p:nvPr>
                <p:ph type="body" idx="1"/>
              </p:nvPr>
            </p:nvSpPr>
            <p:spPr>
              <a:xfrm>
                <a:off x="457920" y="1604329"/>
                <a:ext cx="8458560" cy="1962927"/>
              </a:xfrm>
              <a:blipFill rotWithShape="1">
                <a:blip r:embed="rId3"/>
                <a:stretch>
                  <a:fillRect l="-1369" t="-4969" r="-1657"/>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953610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Composition: Basic results</a:t>
            </a:r>
          </a:p>
        </p:txBody>
      </p:sp>
      <mc:AlternateContent xmlns:mc="http://schemas.openxmlformats.org/markup-compatibility/2006" xmlns:a14="http://schemas.microsoft.com/office/drawing/2010/main">
        <mc:Choice Requires="a14">
          <p:sp>
            <p:nvSpPr>
              <p:cNvPr id="126979" name="Rectangle 3"/>
              <p:cNvSpPr>
                <a:spLocks noGrp="1" noChangeArrowheads="1"/>
              </p:cNvSpPr>
              <p:nvPr>
                <p:ph type="body" idx="1"/>
              </p:nvPr>
            </p:nvSpPr>
            <p:spPr>
              <a:xfrm>
                <a:off x="457920" y="1604329"/>
                <a:ext cx="8458560" cy="2723326"/>
              </a:xfrm>
              <a:ln/>
              <a:extLst>
                <a:ext uri="{91240B29-F687-4F45-9708-019B960494DF}">
                  <a14:hiddenLine w="9525">
                    <a:solidFill>
                      <a:srgbClr val="000000"/>
                    </a:solidFill>
                    <a:round/>
                    <a:headEnd/>
                    <a:tailEnd/>
                  </a14:hiddenLine>
                </a:ext>
              </a:extLst>
            </p:spPr>
            <p:txBody>
              <a:bodyPr lIns="0" tIns="0" rIns="0" bIns="0">
                <a:normAutofit/>
              </a:bodyPr>
              <a:lstStyle/>
              <a:p>
                <a:pPr marL="391686" indent="-293764" defTabSz="414726">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solidFill>
                      <a:srgbClr val="A50021"/>
                    </a:solidFill>
                  </a:rPr>
                  <a:t>Theorem 2:  Pasting</a:t>
                </a:r>
              </a:p>
              <a:p>
                <a:pPr marL="391686" indent="-293764" defTabSz="414726">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t>Suppose </a:t>
                </a:r>
                <a14:m>
                  <m:oMath xmlns:m="http://schemas.openxmlformats.org/officeDocument/2006/math">
                    <m:r>
                      <a:rPr lang="en-US" sz="2800" i="1" dirty="0" smtClean="0">
                        <a:latin typeface="Cambria Math"/>
                        <a:sym typeface="Symbol" pitchFamily="18" charset="2"/>
                      </a:rPr>
                      <m:t></m:t>
                    </m:r>
                  </m:oMath>
                </a14:m>
                <a:r>
                  <a:rPr lang="en-US" sz="2800" dirty="0"/>
                  <a:t> is a sequence of external actions </a:t>
                </a:r>
                <a:r>
                  <a:rPr lang="en-US" sz="2800" dirty="0" smtClean="0"/>
                  <a:t>of </a:t>
                </a:r>
                <a14:m>
                  <m:oMath xmlns:m="http://schemas.openxmlformats.org/officeDocument/2006/math">
                    <m:r>
                      <m:rPr>
                        <m:sty m:val="p"/>
                      </m:rPr>
                      <a:rPr lang="en-US" sz="2800" b="0" i="0" smtClean="0">
                        <a:latin typeface="Cambria Math"/>
                      </a:rPr>
                      <m:t>Π</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r>
                      <a:rPr lang="en-US" sz="2800" b="0" i="1" smtClean="0">
                        <a:latin typeface="Cambria Math"/>
                      </a:rPr>
                      <m:t>.</m:t>
                    </m:r>
                  </m:oMath>
                </a14:m>
                <a:endParaRPr lang="en-US" sz="2800" dirty="0"/>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If </a:t>
                </a:r>
                <a14:m>
                  <m:oMath xmlns:m="http://schemas.openxmlformats.org/officeDocument/2006/math">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r>
                      <a:rPr lang="en-US" sz="2400" b="0" i="1" smtClean="0">
                        <a:latin typeface="Cambria Math"/>
                      </a:rPr>
                      <m:t>∈</m:t>
                    </m:r>
                    <m:r>
                      <a:rPr lang="en-US" sz="2400" b="0" i="1" smtClean="0">
                        <a:latin typeface="Cambria Math"/>
                      </a:rPr>
                      <m:t>𝑒𝑥𝑒𝑐𝑠</m:t>
                    </m:r>
                    <m:r>
                      <a:rPr lang="en-US" sz="2400" b="0" i="1" smtClean="0">
                        <a:latin typeface="Cambria Math"/>
                      </a:rPr>
                      <m:t>(</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b="0" i="1" smtClean="0">
                        <a:latin typeface="Cambria Math"/>
                      </a:rPr>
                      <m:t>)</m:t>
                    </m:r>
                  </m:oMath>
                </a14:m>
                <a:r>
                  <a:rPr lang="en-US" sz="2400" dirty="0" smtClean="0"/>
                  <a:t> and </a:t>
                </a:r>
                <a14:m>
                  <m:oMath xmlns:m="http://schemas.openxmlformats.org/officeDocument/2006/math">
                    <m:r>
                      <a:rPr lang="en-US" sz="2400" b="0" i="1" smtClean="0">
                        <a:latin typeface="Cambria Math"/>
                      </a:rPr>
                      <m:t>𝛽</m:t>
                    </m:r>
                    <m:r>
                      <a:rPr lang="en-US" sz="2400" b="0" i="1" smtClean="0">
                        <a:latin typeface="Cambria Math"/>
                      </a:rPr>
                      <m:t>|</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b="0" i="1" smtClean="0">
                        <a:latin typeface="Cambria Math"/>
                      </a:rPr>
                      <m:t>=</m:t>
                    </m:r>
                    <m:r>
                      <a:rPr lang="en-US" sz="2400" b="0" i="1" smtClean="0">
                        <a:latin typeface="Cambria Math"/>
                      </a:rPr>
                      <m:t>𝑡𝑟𝑎𝑐𝑒</m:t>
                    </m:r>
                    <m:r>
                      <a:rPr lang="en-US" sz="2400" b="0" i="1" smtClean="0">
                        <a:latin typeface="Cambria Math"/>
                      </a:rPr>
                      <m:t>(</m:t>
                    </m:r>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r>
                      <a:rPr lang="en-US" sz="2400" b="0" i="1" smtClean="0">
                        <a:latin typeface="Cambria Math"/>
                      </a:rPr>
                      <m:t>)</m:t>
                    </m:r>
                  </m:oMath>
                </a14:m>
                <a:r>
                  <a:rPr lang="en-US" sz="2400" dirty="0" smtClean="0"/>
                  <a:t> </a:t>
                </a:r>
                <a14:m>
                  <m:oMath xmlns:m="http://schemas.openxmlformats.org/officeDocument/2006/math">
                    <m:r>
                      <a:rPr lang="en-US" sz="2400" i="1" dirty="0">
                        <a:latin typeface="Cambria Math"/>
                      </a:rPr>
                      <m:t> </m:t>
                    </m:r>
                  </m:oMath>
                </a14:m>
                <a:r>
                  <a:rPr lang="en-US" sz="2400" dirty="0"/>
                  <a:t>for every </a:t>
                </a:r>
                <a14:m>
                  <m:oMath xmlns:m="http://schemas.openxmlformats.org/officeDocument/2006/math">
                    <m:r>
                      <a:rPr lang="en-US" sz="2400" i="1" dirty="0" smtClean="0">
                        <a:latin typeface="Cambria Math"/>
                      </a:rPr>
                      <m:t>𝑖</m:t>
                    </m:r>
                  </m:oMath>
                </a14:m>
                <a:r>
                  <a:rPr lang="en-US" sz="2400" dirty="0"/>
                  <a:t>,</a:t>
                </a:r>
                <a:br>
                  <a:rPr lang="en-US" sz="2400" dirty="0"/>
                </a:br>
                <a:r>
                  <a:rPr lang="en-US" sz="2400" dirty="0"/>
                  <a:t>then there is an execution </a:t>
                </a:r>
                <a:r>
                  <a:rPr lang="en-US" sz="2400" dirty="0">
                    <a:sym typeface="Symbol" pitchFamily="18" charset="2"/>
                  </a:rPr>
                  <a:t></a:t>
                </a:r>
                <a:r>
                  <a:rPr lang="en-US" sz="2400" dirty="0"/>
                  <a:t> of</a:t>
                </a:r>
                <a:r>
                  <a:rPr lang="en-US" sz="2400" dirty="0" smtClean="0"/>
                  <a:t> </a:t>
                </a:r>
                <a14:m>
                  <m:oMath xmlns:m="http://schemas.openxmlformats.org/officeDocument/2006/math">
                    <m:r>
                      <m:rPr>
                        <m:sty m:val="p"/>
                      </m:rPr>
                      <a:rPr lang="en-US" sz="2400">
                        <a:latin typeface="Cambria Math"/>
                      </a:rPr>
                      <m:t>Π</m:t>
                    </m:r>
                    <m:sSub>
                      <m:sSubPr>
                        <m:ctrlPr>
                          <a:rPr lang="en-US" sz="2400" i="1">
                            <a:latin typeface="Cambria Math"/>
                          </a:rPr>
                        </m:ctrlPr>
                      </m:sSubPr>
                      <m:e>
                        <m:r>
                          <a:rPr lang="en-US" sz="2400" i="1">
                            <a:latin typeface="Cambria Math"/>
                          </a:rPr>
                          <m:t>𝐴</m:t>
                        </m:r>
                      </m:e>
                      <m:sub>
                        <m:r>
                          <a:rPr lang="en-US" sz="2400" i="1">
                            <a:latin typeface="Cambria Math"/>
                          </a:rPr>
                          <m:t>𝑖</m:t>
                        </m:r>
                      </m:sub>
                    </m:sSub>
                    <m:r>
                      <a:rPr lang="en-US" sz="2400" i="1" dirty="0">
                        <a:latin typeface="Cambria Math"/>
                      </a:rPr>
                      <m:t> </m:t>
                    </m:r>
                  </m:oMath>
                </a14:m>
                <a:r>
                  <a:rPr lang="en-US" sz="2400" dirty="0"/>
                  <a:t>such </a:t>
                </a:r>
                <a:r>
                  <a:rPr lang="en-US" sz="2400" dirty="0" smtClean="0"/>
                  <a:t>that </a:t>
                </a:r>
                <a14:m>
                  <m:oMath xmlns:m="http://schemas.openxmlformats.org/officeDocument/2006/math">
                    <m:r>
                      <a:rPr lang="en-US" sz="2400" b="0" i="1" smtClean="0">
                        <a:latin typeface="Cambria Math"/>
                      </a:rPr>
                      <m:t>𝛽</m:t>
                    </m:r>
                    <m:r>
                      <a:rPr lang="en-US" sz="2400" b="0" i="1" smtClean="0">
                        <a:latin typeface="Cambria Math"/>
                      </a:rPr>
                      <m:t>=</m:t>
                    </m:r>
                    <m:r>
                      <a:rPr lang="en-US" sz="2400" b="0" i="1" smtClean="0">
                        <a:latin typeface="Cambria Math"/>
                      </a:rPr>
                      <m:t>𝑡𝑟𝑎𝑐𝑒</m:t>
                    </m:r>
                    <m:r>
                      <a:rPr lang="en-US" sz="2400" b="0" i="1" smtClean="0">
                        <a:latin typeface="Cambria Math"/>
                      </a:rPr>
                      <m:t>(</m:t>
                    </m:r>
                    <m:r>
                      <a:rPr lang="en-US" sz="2400" b="0" i="1" smtClean="0">
                        <a:latin typeface="Cambria Math"/>
                      </a:rPr>
                      <m:t>𝛼</m:t>
                    </m:r>
                    <m:r>
                      <a:rPr lang="en-US" sz="2400" b="0" i="1" smtClean="0">
                        <a:latin typeface="Cambria Math"/>
                      </a:rPr>
                      <m:t>) </m:t>
                    </m:r>
                  </m:oMath>
                </a14:m>
                <a:r>
                  <a:rPr lang="en-US" sz="2400" dirty="0" smtClean="0"/>
                  <a:t>and </a:t>
                </a:r>
                <a14:m>
                  <m:oMath xmlns:m="http://schemas.openxmlformats.org/officeDocument/2006/math">
                    <m:sSub>
                      <m:sSubPr>
                        <m:ctrlPr>
                          <a:rPr lang="en-US" sz="2400" b="0" i="1" smtClean="0">
                            <a:latin typeface="Cambria Math"/>
                          </a:rPr>
                        </m:ctrlPr>
                      </m:sSubPr>
                      <m:e>
                        <m:r>
                          <a:rPr lang="en-US" sz="2400" b="0" i="1" smtClean="0">
                            <a:latin typeface="Cambria Math"/>
                          </a:rPr>
                          <m:t>𝛼</m:t>
                        </m:r>
                      </m:e>
                      <m:sub>
                        <m:r>
                          <a:rPr lang="en-US" sz="2400" b="0" i="1" smtClean="0">
                            <a:latin typeface="Cambria Math"/>
                          </a:rPr>
                          <m:t>𝑖</m:t>
                        </m:r>
                      </m:sub>
                    </m:sSub>
                    <m:r>
                      <a:rPr lang="en-US" sz="2400" b="0" i="1" smtClean="0">
                        <a:latin typeface="Cambria Math"/>
                      </a:rPr>
                      <m:t>=</m:t>
                    </m:r>
                    <m:r>
                      <a:rPr lang="en-US" sz="2400" b="0" i="1" smtClean="0">
                        <a:latin typeface="Cambria Math"/>
                      </a:rPr>
                      <m:t>𝛼</m:t>
                    </m:r>
                    <m:r>
                      <a:rPr lang="en-US" sz="2400" b="0" i="1" smtClean="0">
                        <a:latin typeface="Cambria Math"/>
                      </a:rPr>
                      <m:t>|</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i="1" dirty="0">
                        <a:latin typeface="Cambria Math"/>
                      </a:rPr>
                      <m:t> </m:t>
                    </m:r>
                  </m:oMath>
                </a14:m>
                <a:r>
                  <a:rPr lang="en-US" sz="2400" dirty="0"/>
                  <a:t>for every </a:t>
                </a:r>
                <a14:m>
                  <m:oMath xmlns:m="http://schemas.openxmlformats.org/officeDocument/2006/math">
                    <m:r>
                      <a:rPr lang="en-US" sz="2400" i="1" dirty="0" smtClean="0">
                        <a:latin typeface="Cambria Math"/>
                      </a:rPr>
                      <m:t>𝑖</m:t>
                    </m:r>
                  </m:oMath>
                </a14:m>
                <a:r>
                  <a:rPr lang="en-US" sz="2400" dirty="0"/>
                  <a:t>.</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If </a:t>
                </a:r>
                <a14:m>
                  <m:oMath xmlns:m="http://schemas.openxmlformats.org/officeDocument/2006/math">
                    <m:r>
                      <a:rPr lang="en-US" sz="2400" b="0" i="1" smtClean="0">
                        <a:latin typeface="Cambria Math"/>
                      </a:rPr>
                      <m:t>𝛽</m:t>
                    </m:r>
                    <m:r>
                      <a:rPr lang="en-US" sz="2400" b="0" i="1" smtClean="0">
                        <a:latin typeface="Cambria Math"/>
                      </a:rPr>
                      <m:t>|</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b="0" i="1" smtClean="0">
                        <a:latin typeface="Cambria Math"/>
                      </a:rPr>
                      <m:t>∈</m:t>
                    </m:r>
                    <m:r>
                      <a:rPr lang="en-US" sz="2400" b="0" i="1" smtClean="0">
                        <a:latin typeface="Cambria Math"/>
                      </a:rPr>
                      <m:t>𝑡𝑟𝑎𝑐𝑒𝑠</m:t>
                    </m:r>
                    <m:r>
                      <a:rPr lang="en-US" sz="2400" b="0" i="1" smtClean="0">
                        <a:latin typeface="Cambria Math"/>
                      </a:rPr>
                      <m:t>(</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b="0" i="1" smtClean="0">
                        <a:latin typeface="Cambria Math"/>
                      </a:rPr>
                      <m:t>)</m:t>
                    </m:r>
                    <m:r>
                      <a:rPr lang="en-US" sz="2400" i="1" dirty="0">
                        <a:latin typeface="Cambria Math"/>
                      </a:rPr>
                      <m:t> </m:t>
                    </m:r>
                  </m:oMath>
                </a14:m>
                <a:r>
                  <a:rPr lang="en-US" sz="2400" dirty="0"/>
                  <a:t>for every </a:t>
                </a:r>
                <a14:m>
                  <m:oMath xmlns:m="http://schemas.openxmlformats.org/officeDocument/2006/math">
                    <m:r>
                      <a:rPr lang="en-US" sz="2400" i="1" dirty="0" smtClean="0">
                        <a:latin typeface="Cambria Math"/>
                      </a:rPr>
                      <m:t>𝑖</m:t>
                    </m:r>
                  </m:oMath>
                </a14:m>
                <a:r>
                  <a:rPr lang="en-US" sz="2400" dirty="0"/>
                  <a:t> </a:t>
                </a:r>
                <a:r>
                  <a:rPr lang="en-US" sz="2400" dirty="0" smtClean="0"/>
                  <a:t>then </a:t>
                </a:r>
                <a14:m>
                  <m:oMath xmlns:m="http://schemas.openxmlformats.org/officeDocument/2006/math">
                    <m:r>
                      <a:rPr lang="en-US" sz="2400" b="0" i="1" smtClean="0">
                        <a:latin typeface="Cambria Math"/>
                      </a:rPr>
                      <m:t>𝛽</m:t>
                    </m:r>
                    <m:r>
                      <a:rPr lang="en-US" sz="2400" b="0" i="1" smtClean="0">
                        <a:latin typeface="Cambria Math"/>
                      </a:rPr>
                      <m:t>∈</m:t>
                    </m:r>
                    <m:r>
                      <a:rPr lang="en-US" sz="2400" b="0" i="1" smtClean="0">
                        <a:latin typeface="Cambria Math"/>
                      </a:rPr>
                      <m:t>𝑡𝑟𝑎𝑐𝑒𝑠</m:t>
                    </m:r>
                    <m:d>
                      <m:dPr>
                        <m:ctrlPr>
                          <a:rPr lang="en-US" sz="2400" b="0" i="1" smtClean="0">
                            <a:latin typeface="Cambria Math"/>
                          </a:rPr>
                        </m:ctrlPr>
                      </m:dPr>
                      <m:e>
                        <m:r>
                          <m:rPr>
                            <m:sty m:val="p"/>
                          </m:rPr>
                          <a:rPr lang="en-US" sz="2400" b="0" i="0" smtClean="0">
                            <a:latin typeface="Cambria Math"/>
                          </a:rPr>
                          <m:t>Π</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e>
                    </m:d>
                    <m:r>
                      <a:rPr lang="en-US" sz="2400" b="0" i="1" smtClean="0">
                        <a:latin typeface="Cambria Math"/>
                      </a:rPr>
                      <m:t>.</m:t>
                    </m:r>
                  </m:oMath>
                </a14:m>
                <a:endParaRPr lang="en-US" sz="2400" dirty="0"/>
              </a:p>
            </p:txBody>
          </p:sp>
        </mc:Choice>
        <mc:Fallback xmlns="">
          <p:sp>
            <p:nvSpPr>
              <p:cNvPr id="126979" name="Rectangle 3"/>
              <p:cNvSpPr>
                <a:spLocks noGrp="1" noRot="1" noChangeAspect="1" noMove="1" noResize="1" noEditPoints="1" noAdjustHandles="1" noChangeArrowheads="1" noChangeShapeType="1" noTextEdit="1"/>
              </p:cNvSpPr>
              <p:nvPr>
                <p:ph type="body" idx="1"/>
              </p:nvPr>
            </p:nvSpPr>
            <p:spPr>
              <a:xfrm>
                <a:off x="457920" y="1604329"/>
                <a:ext cx="8458560" cy="2723326"/>
              </a:xfrm>
              <a:blipFill rotWithShape="1">
                <a:blip r:embed="rId3"/>
                <a:stretch>
                  <a:fillRect l="-1369" t="-3579" b="-447"/>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6413197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Composition: Basic results</a:t>
            </a:r>
          </a:p>
        </p:txBody>
      </p:sp>
      <mc:AlternateContent xmlns:mc="http://schemas.openxmlformats.org/markup-compatibility/2006">
        <mc:Choice xmlns:a14="http://schemas.microsoft.com/office/drawing/2010/main" Requires="a14">
          <p:sp>
            <p:nvSpPr>
              <p:cNvPr id="129027" name="Rectangle 3"/>
              <p:cNvSpPr>
                <a:spLocks noGrp="1" noChangeArrowheads="1"/>
              </p:cNvSpPr>
              <p:nvPr>
                <p:ph type="body" idx="1"/>
              </p:nvPr>
            </p:nvSpPr>
            <p:spPr>
              <a:xfrm>
                <a:off x="381600" y="1600009"/>
                <a:ext cx="8534880" cy="4879232"/>
              </a:xfrm>
              <a:ln/>
              <a:extLst>
                <a:ext uri="{91240B29-F687-4F45-9708-019B960494DF}">
                  <a14:hiddenLine w="9525">
                    <a:solidFill>
                      <a:srgbClr val="000000"/>
                    </a:solidFill>
                    <a:round/>
                    <a:headEnd/>
                    <a:tailEnd/>
                  </a14:hiddenLine>
                </a:ext>
              </a:extLst>
            </p:spPr>
            <p:txBody>
              <a:bodyPr lIns="0" tIns="0" rIns="0" bIns="0">
                <a:normAutofit/>
              </a:bodyPr>
              <a:lstStyle/>
              <a:p>
                <a:pPr marL="391686" indent="-293764" defTabSz="414726">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solidFill>
                      <a:srgbClr val="A50021"/>
                    </a:solidFill>
                  </a:rPr>
                  <a:t>Theorem 3:  </a:t>
                </a:r>
                <a:r>
                  <a:rPr lang="en-US" dirty="0" err="1">
                    <a:solidFill>
                      <a:srgbClr val="A50021"/>
                    </a:solidFill>
                  </a:rPr>
                  <a:t>Substitutivity</a:t>
                </a:r>
                <a:endParaRPr lang="en-US" dirty="0">
                  <a:solidFill>
                    <a:srgbClr val="A50021"/>
                  </a:solidFill>
                </a:endParaRP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Suppose </a:t>
                </a:r>
                <a14:m>
                  <m:oMath xmlns:m="http://schemas.openxmlformats.org/officeDocument/2006/math">
                    <m:r>
                      <a:rPr lang="en-US" i="1" dirty="0" smtClean="0">
                        <a:latin typeface="Cambria Math"/>
                      </a:rPr>
                      <m:t>𝐴</m:t>
                    </m:r>
                    <m:r>
                      <a:rPr lang="en-US" i="1" baseline="-33000" dirty="0">
                        <a:latin typeface="Cambria Math"/>
                      </a:rPr>
                      <m:t>𝑖</m:t>
                    </m:r>
                    <m:r>
                      <a:rPr lang="en-US" i="1" dirty="0">
                        <a:latin typeface="Cambria Math"/>
                      </a:rPr>
                      <m:t> </m:t>
                    </m:r>
                  </m:oMath>
                </a14:m>
                <a:r>
                  <a:rPr lang="en-US" dirty="0"/>
                  <a:t>and </a:t>
                </a:r>
                <a14:m>
                  <m:oMath xmlns:m="http://schemas.openxmlformats.org/officeDocument/2006/math">
                    <m:r>
                      <a:rPr lang="en-US" i="1" dirty="0" smtClean="0">
                        <a:latin typeface="Cambria Math"/>
                      </a:rPr>
                      <m:t>𝐴</m:t>
                    </m:r>
                    <m:r>
                      <a:rPr lang="en-US" b="0" i="1" dirty="0" smtClean="0">
                        <a:latin typeface="Cambria Math"/>
                      </a:rPr>
                      <m:t>′</m:t>
                    </m:r>
                    <m:r>
                      <a:rPr lang="en-US" i="1" baseline="-33000" dirty="0" err="1">
                        <a:latin typeface="Cambria Math"/>
                      </a:rPr>
                      <m:t>𝑖</m:t>
                    </m:r>
                    <m:r>
                      <a:rPr lang="en-US" i="1" dirty="0">
                        <a:latin typeface="Cambria Math"/>
                      </a:rPr>
                      <m:t> </m:t>
                    </m:r>
                  </m:oMath>
                </a14:m>
                <a:r>
                  <a:rPr lang="en-US" dirty="0"/>
                  <a:t>have the same external signature, </a:t>
                </a:r>
                <a:r>
                  <a:rPr lang="en-US" dirty="0" smtClean="0"/>
                  <a:t>and </a:t>
                </a:r>
                <a14:m>
                  <m:oMath xmlns:m="http://schemas.openxmlformats.org/officeDocument/2006/math">
                    <m:r>
                      <a:rPr lang="en-US" b="0" i="1" smtClean="0">
                        <a:latin typeface="Cambria Math"/>
                      </a:rPr>
                      <m:t>𝑡𝑟𝑎𝑐𝑒𝑠</m:t>
                    </m:r>
                    <m:d>
                      <m:dPr>
                        <m:ctrlPr>
                          <a:rPr lang="en-US" b="0" i="1" smtClean="0">
                            <a:latin typeface="Cambria Math"/>
                          </a:rPr>
                        </m:ctrlPr>
                      </m:dPr>
                      <m:e>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e>
                    </m:d>
                    <m:r>
                      <a:rPr lang="en-US" b="0" i="1" smtClean="0">
                        <a:latin typeface="Cambria Math"/>
                      </a:rPr>
                      <m:t>⊆</m:t>
                    </m:r>
                    <m:r>
                      <a:rPr lang="en-US" b="0" i="1" smtClean="0">
                        <a:latin typeface="Cambria Math"/>
                      </a:rPr>
                      <m:t>𝑡𝑟𝑎𝑐𝑒𝑠</m:t>
                    </m:r>
                    <m:r>
                      <a:rPr lang="en-US" b="0" i="1" smtClean="0">
                        <a:latin typeface="Cambria Math"/>
                      </a:rPr>
                      <m:t>(</m:t>
                    </m:r>
                    <m:sSubSup>
                      <m:sSubSupPr>
                        <m:ctrlPr>
                          <a:rPr lang="en-US" b="0" i="1" smtClean="0">
                            <a:latin typeface="Cambria Math"/>
                          </a:rPr>
                        </m:ctrlPr>
                      </m:sSubSupPr>
                      <m:e>
                        <m:r>
                          <a:rPr lang="en-US" b="0" i="1" smtClean="0">
                            <a:latin typeface="Cambria Math"/>
                          </a:rPr>
                          <m:t>𝐴</m:t>
                        </m:r>
                      </m:e>
                      <m:sub>
                        <m:r>
                          <a:rPr lang="en-US" b="0" i="1" smtClean="0">
                            <a:latin typeface="Cambria Math"/>
                          </a:rPr>
                          <m:t>𝑖</m:t>
                        </m:r>
                      </m:sub>
                      <m:sup>
                        <m:r>
                          <a:rPr lang="en-US" b="0" i="1" smtClean="0">
                            <a:latin typeface="Cambria Math"/>
                          </a:rPr>
                          <m:t>′</m:t>
                        </m:r>
                      </m:sup>
                    </m:sSubSup>
                    <m:r>
                      <a:rPr lang="en-US" b="0" i="1" smtClean="0">
                        <a:latin typeface="Cambria Math"/>
                      </a:rPr>
                      <m:t>)</m:t>
                    </m:r>
                    <m:r>
                      <a:rPr lang="en-US" i="1" dirty="0">
                        <a:latin typeface="Cambria Math"/>
                      </a:rPr>
                      <m:t> </m:t>
                    </m:r>
                  </m:oMath>
                </a14:m>
                <a:r>
                  <a:rPr lang="en-US" dirty="0"/>
                  <a:t>for every </a:t>
                </a:r>
                <a14:m>
                  <m:oMath xmlns:m="http://schemas.openxmlformats.org/officeDocument/2006/math">
                    <m:r>
                      <a:rPr lang="en-US" i="1" dirty="0" smtClean="0">
                        <a:latin typeface="Cambria Math"/>
                      </a:rPr>
                      <m:t>𝑖</m:t>
                    </m:r>
                  </m:oMath>
                </a14:m>
                <a:r>
                  <a:rPr lang="en-US" dirty="0"/>
                  <a:t>.</a:t>
                </a:r>
              </a:p>
              <a:p>
                <a:pPr marL="1175057" lvl="2" indent="-195843"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 kind of “implementation” relationship.</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Then </a:t>
                </a:r>
                <a14:m>
                  <m:oMath xmlns:m="http://schemas.openxmlformats.org/officeDocument/2006/math">
                    <m:r>
                      <a:rPr lang="en-US" b="0" i="1" smtClean="0">
                        <a:latin typeface="Cambria Math"/>
                      </a:rPr>
                      <m:t>𝑡𝑟𝑎𝑐𝑒𝑠</m:t>
                    </m:r>
                    <m:d>
                      <m:dPr>
                        <m:ctrlPr>
                          <a:rPr lang="en-US" b="0" i="1" smtClean="0">
                            <a:latin typeface="Cambria Math"/>
                          </a:rPr>
                        </m:ctrlPr>
                      </m:dPr>
                      <m:e>
                        <m:r>
                          <m:rPr>
                            <m:sty m:val="p"/>
                          </m:rPr>
                          <a:rPr lang="en-US" b="0" i="0" smtClean="0">
                            <a:latin typeface="Cambria Math"/>
                          </a:rPr>
                          <m:t>Π</m:t>
                        </m:r>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e>
                    </m:d>
                    <m:r>
                      <a:rPr lang="en-US" b="0" i="1" smtClean="0">
                        <a:latin typeface="Cambria Math"/>
                      </a:rPr>
                      <m:t>⊆</m:t>
                    </m:r>
                    <m:r>
                      <a:rPr lang="en-US" b="0" i="1" smtClean="0">
                        <a:latin typeface="Cambria Math"/>
                      </a:rPr>
                      <m:t>𝑡𝑟𝑎𝑐𝑒𝑠</m:t>
                    </m:r>
                    <m:d>
                      <m:dPr>
                        <m:ctrlPr>
                          <a:rPr lang="en-US" b="0" i="1" smtClean="0">
                            <a:latin typeface="Cambria Math"/>
                          </a:rPr>
                        </m:ctrlPr>
                      </m:dPr>
                      <m:e>
                        <m:r>
                          <m:rPr>
                            <m:sty m:val="p"/>
                          </m:rPr>
                          <a:rPr lang="en-US" b="0" i="0" smtClean="0">
                            <a:latin typeface="Cambria Math"/>
                          </a:rPr>
                          <m:t>Π</m:t>
                        </m:r>
                        <m:sSubSup>
                          <m:sSubSupPr>
                            <m:ctrlPr>
                              <a:rPr lang="en-US" b="0" i="1" smtClean="0">
                                <a:latin typeface="Cambria Math"/>
                              </a:rPr>
                            </m:ctrlPr>
                          </m:sSubSupPr>
                          <m:e>
                            <m:r>
                              <a:rPr lang="en-US" b="0" i="1" smtClean="0">
                                <a:latin typeface="Cambria Math"/>
                              </a:rPr>
                              <m:t>𝐴</m:t>
                            </m:r>
                          </m:e>
                          <m:sub>
                            <m:r>
                              <a:rPr lang="en-US" b="0" i="1" smtClean="0">
                                <a:latin typeface="Cambria Math"/>
                              </a:rPr>
                              <m:t>𝑖</m:t>
                            </m:r>
                          </m:sub>
                          <m:sup>
                            <m:r>
                              <a:rPr lang="en-US" b="0" i="1" smtClean="0">
                                <a:latin typeface="Cambria Math"/>
                              </a:rPr>
                              <m:t>′</m:t>
                            </m:r>
                          </m:sup>
                        </m:sSubSup>
                      </m:e>
                    </m:d>
                    <m:r>
                      <a:rPr lang="en-US" b="0" i="1" smtClean="0">
                        <a:latin typeface="Cambria Math"/>
                      </a:rPr>
                      <m:t> </m:t>
                    </m:r>
                    <m:r>
                      <a:rPr lang="en-US" i="1" smtClean="0">
                        <a:latin typeface="Cambria Math"/>
                      </a:rPr>
                      <m:t> </m:t>
                    </m:r>
                  </m:oMath>
                </a14:m>
                <a:r>
                  <a:rPr lang="en-US" dirty="0" smtClean="0"/>
                  <a:t>(</a:t>
                </a:r>
                <a:r>
                  <a:rPr lang="en-US" dirty="0"/>
                  <a:t>assuming compatibility</a:t>
                </a:r>
                <a:r>
                  <a:rPr lang="en-US" dirty="0" smtClean="0"/>
                  <a:t>).</a:t>
                </a:r>
                <a:endParaRPr lang="en-US" dirty="0"/>
              </a:p>
              <a:p>
                <a:pPr marL="391686" indent="-293764" defTabSz="414726">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A50021"/>
                    </a:solidFill>
                  </a:rPr>
                  <a:t>Proof:</a:t>
                </a:r>
                <a:r>
                  <a:rPr lang="en-US" dirty="0"/>
                  <a:t>  </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Follows from trace pasting and projection, Theorems 1 and 2.</a:t>
                </a:r>
              </a:p>
            </p:txBody>
          </p:sp>
        </mc:Choice>
        <mc:Fallback>
          <p:sp>
            <p:nvSpPr>
              <p:cNvPr id="129027" name="Rectangle 3"/>
              <p:cNvSpPr>
                <a:spLocks noGrp="1" noRot="1" noChangeAspect="1" noMove="1" noResize="1" noEditPoints="1" noAdjustHandles="1" noChangeArrowheads="1" noChangeShapeType="1" noTextEdit="1"/>
              </p:cNvSpPr>
              <p:nvPr>
                <p:ph type="body" idx="1"/>
              </p:nvPr>
            </p:nvSpPr>
            <p:spPr>
              <a:xfrm>
                <a:off x="381600" y="1600009"/>
                <a:ext cx="8534880" cy="4879232"/>
              </a:xfrm>
              <a:blipFill rotWithShape="1">
                <a:blip r:embed="rId3"/>
                <a:stretch>
                  <a:fillRect l="-1786" t="-2497" r="-257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254813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5"/>
          <p:cNvSpPr>
            <a:spLocks noGrp="1" noChangeArrowheads="1"/>
          </p:cNvSpPr>
          <p:nvPr>
            <p:ph type="title"/>
          </p:nvPr>
        </p:nvSpPr>
        <p:spPr>
          <a:xfrm>
            <a:off x="288001" y="275070"/>
            <a:ext cx="8638560" cy="1142039"/>
          </a:xfrm>
        </p:spPr>
        <p:txBody>
          <a:bodyPr/>
          <a:lstStyle/>
          <a:p>
            <a:r>
              <a:rPr lang="en-US"/>
              <a:t>Other operations on I/O automata</a:t>
            </a:r>
          </a:p>
        </p:txBody>
      </p:sp>
      <p:sp>
        <p:nvSpPr>
          <p:cNvPr id="131078" name="Rectangle 6"/>
          <p:cNvSpPr>
            <a:spLocks noGrp="1" noChangeArrowheads="1"/>
          </p:cNvSpPr>
          <p:nvPr>
            <p:ph type="body" idx="1"/>
          </p:nvPr>
        </p:nvSpPr>
        <p:spPr/>
        <p:txBody>
          <a:bodyPr/>
          <a:lstStyle/>
          <a:p>
            <a:pPr>
              <a:lnSpc>
                <a:spcPct val="90000"/>
              </a:lnSpc>
            </a:pPr>
            <a:r>
              <a:rPr lang="en-US" sz="2900" dirty="0"/>
              <a:t>Hiding</a:t>
            </a:r>
          </a:p>
          <a:p>
            <a:pPr lvl="1">
              <a:lnSpc>
                <a:spcPct val="90000"/>
              </a:lnSpc>
            </a:pPr>
            <a:r>
              <a:rPr lang="en-US" sz="2500" dirty="0" smtClean="0"/>
              <a:t>Reclassify</a:t>
            </a:r>
            <a:r>
              <a:rPr lang="en-US" sz="2500" dirty="0" smtClean="0"/>
              <a:t> </a:t>
            </a:r>
            <a:r>
              <a:rPr lang="en-US" sz="2500" dirty="0"/>
              <a:t>some output </a:t>
            </a:r>
            <a:r>
              <a:rPr lang="en-US" sz="2500" dirty="0" smtClean="0"/>
              <a:t>actions as </a:t>
            </a:r>
            <a:r>
              <a:rPr lang="en-US" sz="2500" dirty="0"/>
              <a:t>internal.</a:t>
            </a:r>
          </a:p>
          <a:p>
            <a:pPr lvl="1">
              <a:lnSpc>
                <a:spcPct val="90000"/>
              </a:lnSpc>
            </a:pPr>
            <a:r>
              <a:rPr lang="en-US" sz="2500" dirty="0"/>
              <a:t>Hides internal communication among components of a system.</a:t>
            </a:r>
          </a:p>
          <a:p>
            <a:pPr>
              <a:lnSpc>
                <a:spcPct val="90000"/>
              </a:lnSpc>
            </a:pPr>
            <a:r>
              <a:rPr lang="en-US" sz="2900" dirty="0"/>
              <a:t>Renaming</a:t>
            </a:r>
          </a:p>
          <a:p>
            <a:pPr lvl="1">
              <a:lnSpc>
                <a:spcPct val="90000"/>
              </a:lnSpc>
            </a:pPr>
            <a:r>
              <a:rPr lang="en-US" sz="2500" dirty="0"/>
              <a:t>Change names of some actions.</a:t>
            </a:r>
          </a:p>
          <a:p>
            <a:pPr lvl="1">
              <a:lnSpc>
                <a:spcPct val="90000"/>
              </a:lnSpc>
            </a:pPr>
            <a:r>
              <a:rPr lang="en-US" sz="2500" dirty="0"/>
              <a:t>Action names are important for specifying component interactions.</a:t>
            </a:r>
          </a:p>
          <a:p>
            <a:pPr lvl="1">
              <a:lnSpc>
                <a:spcPct val="90000"/>
              </a:lnSpc>
            </a:pPr>
            <a:r>
              <a:rPr lang="en-US" sz="2500" dirty="0"/>
              <a:t>E.g., define a “generic” automaton, then rename actions to define many instances to use in a system.</a:t>
            </a:r>
          </a:p>
          <a:p>
            <a:pPr lvl="2">
              <a:lnSpc>
                <a:spcPct val="90000"/>
              </a:lnSpc>
            </a:pPr>
            <a:r>
              <a:rPr lang="en-US" sz="2500" dirty="0"/>
              <a:t>As we did with channel automata.</a:t>
            </a:r>
          </a:p>
        </p:txBody>
      </p:sp>
    </p:spTree>
    <p:extLst>
      <p:ext uri="{BB962C8B-B14F-4D97-AF65-F5344CB8AC3E}">
        <p14:creationId xmlns:p14="http://schemas.microsoft.com/office/powerpoint/2010/main" val="949771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07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0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Correctness Conditions for Commit</a:t>
            </a:r>
          </a:p>
        </p:txBody>
      </p:sp>
      <p:sp>
        <p:nvSpPr>
          <p:cNvPr id="33795" name="Rectangle 3"/>
          <p:cNvSpPr>
            <a:spLocks noGrp="1" noChangeArrowheads="1"/>
          </p:cNvSpPr>
          <p:nvPr>
            <p:ph type="body" idx="1"/>
          </p:nvPr>
        </p:nvSpPr>
        <p:spPr>
          <a:xfrm>
            <a:off x="457200" y="1600200"/>
            <a:ext cx="8229600" cy="4953000"/>
          </a:xfrm>
        </p:spPr>
        <p:txBody>
          <a:bodyPr/>
          <a:lstStyle/>
          <a:p>
            <a:pPr eaLnBrk="1" hangingPunct="1">
              <a:lnSpc>
                <a:spcPct val="90000"/>
              </a:lnSpc>
            </a:pPr>
            <a:r>
              <a:rPr lang="en-US" sz="2400" dirty="0" smtClean="0">
                <a:solidFill>
                  <a:srgbClr val="990033"/>
                </a:solidFill>
              </a:rPr>
              <a:t>Agreement:  </a:t>
            </a:r>
            <a:r>
              <a:rPr lang="en-US" sz="2400" dirty="0" smtClean="0"/>
              <a:t>No two processes decide differently.</a:t>
            </a:r>
          </a:p>
          <a:p>
            <a:pPr eaLnBrk="1" hangingPunct="1">
              <a:lnSpc>
                <a:spcPct val="90000"/>
              </a:lnSpc>
            </a:pPr>
            <a:r>
              <a:rPr lang="en-US" sz="2400" dirty="0" smtClean="0">
                <a:solidFill>
                  <a:srgbClr val="990033"/>
                </a:solidFill>
              </a:rPr>
              <a:t>Validity:  </a:t>
            </a:r>
          </a:p>
          <a:p>
            <a:pPr lvl="1" eaLnBrk="1" hangingPunct="1">
              <a:lnSpc>
                <a:spcPct val="90000"/>
              </a:lnSpc>
            </a:pPr>
            <a:r>
              <a:rPr lang="en-US" sz="2000" dirty="0" smtClean="0"/>
              <a:t>If any process starts with 0 then 0 is the only allowed decision.</a:t>
            </a:r>
          </a:p>
          <a:p>
            <a:pPr lvl="1" eaLnBrk="1" hangingPunct="1">
              <a:lnSpc>
                <a:spcPct val="90000"/>
              </a:lnSpc>
            </a:pPr>
            <a:r>
              <a:rPr lang="en-US" sz="2000" dirty="0" smtClean="0"/>
              <a:t>If all start with 1 and there are no faulty processes then 1 is the only allowed decision.</a:t>
            </a:r>
          </a:p>
          <a:p>
            <a:pPr eaLnBrk="1" hangingPunct="1">
              <a:lnSpc>
                <a:spcPct val="90000"/>
              </a:lnSpc>
            </a:pPr>
            <a:r>
              <a:rPr lang="en-US" sz="2400" dirty="0" smtClean="0"/>
              <a:t>Note </a:t>
            </a:r>
            <a:r>
              <a:rPr lang="en-US" sz="2400" dirty="0" smtClean="0"/>
              <a:t>asymmetry</a:t>
            </a:r>
            <a:r>
              <a:rPr lang="en-US" sz="2400" dirty="0" smtClean="0"/>
              <a:t>:  Guarantee abort (0) if</a:t>
            </a:r>
            <a:r>
              <a:rPr lang="en-US" sz="2400" dirty="0" smtClean="0">
                <a:solidFill>
                  <a:srgbClr val="CC0000"/>
                </a:solidFill>
              </a:rPr>
              <a:t> </a:t>
            </a:r>
            <a:r>
              <a:rPr lang="en-US" sz="2400" dirty="0" smtClean="0">
                <a:solidFill>
                  <a:srgbClr val="990033"/>
                </a:solidFill>
              </a:rPr>
              <a:t>anyone</a:t>
            </a:r>
            <a:r>
              <a:rPr lang="en-US" sz="2400" dirty="0" smtClean="0"/>
              <a:t> wants to abort; guarantee commit (1) if </a:t>
            </a:r>
            <a:r>
              <a:rPr lang="en-US" sz="2400" dirty="0" smtClean="0">
                <a:solidFill>
                  <a:srgbClr val="990033"/>
                </a:solidFill>
              </a:rPr>
              <a:t>everyone</a:t>
            </a:r>
            <a:r>
              <a:rPr lang="en-US" sz="2400" dirty="0" smtClean="0"/>
              <a:t> wants to commit </a:t>
            </a:r>
            <a:r>
              <a:rPr lang="en-US" sz="2400" dirty="0" smtClean="0">
                <a:solidFill>
                  <a:srgbClr val="990033"/>
                </a:solidFill>
              </a:rPr>
              <a:t>and no one fails</a:t>
            </a:r>
            <a:r>
              <a:rPr lang="en-US" sz="2400" dirty="0" smtClean="0"/>
              <a:t> (best case).</a:t>
            </a:r>
          </a:p>
          <a:p>
            <a:pPr eaLnBrk="1" hangingPunct="1">
              <a:lnSpc>
                <a:spcPct val="90000"/>
              </a:lnSpc>
            </a:pPr>
            <a:r>
              <a:rPr lang="en-US" sz="2400" dirty="0" smtClean="0">
                <a:solidFill>
                  <a:srgbClr val="990033"/>
                </a:solidFill>
              </a:rPr>
              <a:t>Termination:</a:t>
            </a:r>
          </a:p>
          <a:p>
            <a:pPr lvl="1" eaLnBrk="1" hangingPunct="1">
              <a:lnSpc>
                <a:spcPct val="90000"/>
              </a:lnSpc>
            </a:pPr>
            <a:r>
              <a:rPr lang="en-US" sz="2000" dirty="0" smtClean="0">
                <a:solidFill>
                  <a:srgbClr val="990033"/>
                </a:solidFill>
              </a:rPr>
              <a:t>Weak termination:  </a:t>
            </a:r>
            <a:r>
              <a:rPr lang="en-US" sz="2000" dirty="0" smtClean="0"/>
              <a:t>If there are no failures then all processes eventually decide.</a:t>
            </a:r>
          </a:p>
          <a:p>
            <a:pPr lvl="1" eaLnBrk="1" hangingPunct="1">
              <a:lnSpc>
                <a:spcPct val="90000"/>
              </a:lnSpc>
            </a:pPr>
            <a:r>
              <a:rPr lang="en-US" sz="2000" dirty="0" smtClean="0">
                <a:solidFill>
                  <a:srgbClr val="990033"/>
                </a:solidFill>
              </a:rPr>
              <a:t>Strong termination (non-blocking condition):  </a:t>
            </a:r>
            <a:r>
              <a:rPr lang="en-US" sz="2000" dirty="0" smtClean="0"/>
              <a:t>(Even if there are failures), all </a:t>
            </a:r>
            <a:r>
              <a:rPr lang="en-US" sz="2000" dirty="0" err="1" smtClean="0"/>
              <a:t>nonfaulty</a:t>
            </a:r>
            <a:r>
              <a:rPr lang="en-US" sz="2000" dirty="0" smtClean="0"/>
              <a:t> processes eventually decide.</a:t>
            </a:r>
          </a:p>
          <a:p>
            <a:pPr eaLnBrk="1" hangingPunct="1">
              <a:lnSpc>
                <a:spcPct val="90000"/>
              </a:lnSpc>
              <a:buFontTx/>
              <a:buNone/>
            </a:pPr>
            <a:endParaRPr lang="en-US" sz="2400" dirty="0" smtClean="0"/>
          </a:p>
        </p:txBody>
      </p:sp>
    </p:spTree>
    <p:extLst>
      <p:ext uri="{BB962C8B-B14F-4D97-AF65-F5344CB8AC3E}">
        <p14:creationId xmlns:p14="http://schemas.microsoft.com/office/powerpoint/2010/main" val="2578686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274638"/>
            <a:ext cx="8229600" cy="3382962"/>
          </a:xfrm>
        </p:spPr>
        <p:txBody>
          <a:bodyPr/>
          <a:lstStyle/>
          <a:p>
            <a:r>
              <a:rPr lang="en-US" dirty="0"/>
              <a:t>Fairness</a:t>
            </a:r>
          </a:p>
        </p:txBody>
      </p:sp>
    </p:spTree>
    <p:extLst>
      <p:ext uri="{BB962C8B-B14F-4D97-AF65-F5344CB8AC3E}">
        <p14:creationId xmlns:p14="http://schemas.microsoft.com/office/powerpoint/2010/main" val="1617528838"/>
      </p:ext>
    </p:extLst>
  </p:cSld>
  <p:clrMapOvr>
    <a:masterClrMapping/>
  </p:clrMapOvr>
  <p:transition>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76200"/>
            <a:ext cx="8229600" cy="1143000"/>
          </a:xfrm>
        </p:spPr>
        <p:txBody>
          <a:bodyPr/>
          <a:lstStyle/>
          <a:p>
            <a:r>
              <a:rPr lang="en-US" dirty="0"/>
              <a:t>Fairness</a:t>
            </a:r>
          </a:p>
        </p:txBody>
      </p:sp>
      <mc:AlternateContent xmlns:mc="http://schemas.openxmlformats.org/markup-compatibility/2006" xmlns:a14="http://schemas.microsoft.com/office/drawing/2010/main">
        <mc:Choice Requires="a14">
          <p:sp>
            <p:nvSpPr>
              <p:cNvPr id="147459" name="Rectangle 3"/>
              <p:cNvSpPr>
                <a:spLocks noGrp="1" noChangeArrowheads="1"/>
              </p:cNvSpPr>
              <p:nvPr>
                <p:ph type="body" idx="1"/>
              </p:nvPr>
            </p:nvSpPr>
            <p:spPr>
              <a:xfrm>
                <a:off x="457200" y="1371600"/>
                <a:ext cx="8229600" cy="5181600"/>
              </a:xfrm>
            </p:spPr>
            <p:txBody>
              <a:bodyPr>
                <a:normAutofit/>
              </a:bodyPr>
              <a:lstStyle/>
              <a:p>
                <a:pPr>
                  <a:lnSpc>
                    <a:spcPct val="80000"/>
                  </a:lnSpc>
                  <a:buSzPct val="45000"/>
                  <a:buFont typeface="Wingdings" pitchFamily="2" charset="2"/>
                  <a:buChar char=""/>
                </a:pPr>
                <a:r>
                  <a:rPr lang="en-US" sz="2400" dirty="0"/>
                  <a:t>Task </a:t>
                </a:r>
                <a14:m>
                  <m:oMath xmlns:m="http://schemas.openxmlformats.org/officeDocument/2006/math">
                    <m:r>
                      <a:rPr lang="en-US" sz="2400" i="1" dirty="0" smtClean="0">
                        <a:latin typeface="Cambria Math"/>
                      </a:rPr>
                      <m:t>𝑇</m:t>
                    </m:r>
                    <m:r>
                      <a:rPr lang="en-US" sz="2400" i="1" dirty="0" smtClean="0">
                        <a:latin typeface="Cambria Math"/>
                      </a:rPr>
                      <m:t> </m:t>
                    </m:r>
                  </m:oMath>
                </a14:m>
                <a:r>
                  <a:rPr lang="en-US" sz="2400" dirty="0" smtClean="0"/>
                  <a:t>(a set </a:t>
                </a:r>
                <a:r>
                  <a:rPr lang="en-US" sz="2400" dirty="0"/>
                  <a:t>of actions) corresponds to a “thread of control”.</a:t>
                </a:r>
              </a:p>
              <a:p>
                <a:pPr>
                  <a:lnSpc>
                    <a:spcPct val="80000"/>
                  </a:lnSpc>
                  <a:buSzPct val="45000"/>
                  <a:buFont typeface="Wingdings" pitchFamily="2" charset="2"/>
                  <a:buChar char=""/>
                </a:pPr>
                <a:r>
                  <a:rPr lang="en-US" sz="2400" dirty="0"/>
                  <a:t>Used to define “fair” executions:  a task that is continuously enabled </a:t>
                </a:r>
                <a:r>
                  <a:rPr lang="en-US" sz="2400" dirty="0" smtClean="0"/>
                  <a:t>eventually takes </a:t>
                </a:r>
                <a:r>
                  <a:rPr lang="en-US" sz="2400" dirty="0"/>
                  <a:t>a step.</a:t>
                </a:r>
              </a:p>
              <a:p>
                <a:pPr>
                  <a:lnSpc>
                    <a:spcPct val="80000"/>
                  </a:lnSpc>
                  <a:buSzPct val="45000"/>
                  <a:buFont typeface="Wingdings" pitchFamily="2" charset="2"/>
                  <a:buChar char=""/>
                </a:pPr>
                <a:r>
                  <a:rPr lang="en-US" sz="2400" dirty="0" smtClean="0"/>
                  <a:t>Tasks are used </a:t>
                </a:r>
                <a:r>
                  <a:rPr lang="en-US" sz="2400" dirty="0"/>
                  <a:t>to </a:t>
                </a:r>
                <a:r>
                  <a:rPr lang="en-US" sz="2400" dirty="0" smtClean="0"/>
                  <a:t>state and prove </a:t>
                </a:r>
                <a:r>
                  <a:rPr lang="en-US" sz="2400" dirty="0" err="1"/>
                  <a:t>liveness</a:t>
                </a:r>
                <a:r>
                  <a:rPr lang="en-US" sz="2400" dirty="0"/>
                  <a:t> properties, e.g., that something eventually happens, like an algorithm terminating</a:t>
                </a:r>
                <a:r>
                  <a:rPr lang="en-US" sz="2400" dirty="0" smtClean="0"/>
                  <a:t>.</a:t>
                </a:r>
              </a:p>
              <a:p>
                <a:pPr>
                  <a:lnSpc>
                    <a:spcPct val="80000"/>
                  </a:lnSpc>
                  <a:buSzPct val="45000"/>
                  <a:buFont typeface="Wingdings" pitchFamily="2" charset="2"/>
                  <a:buChar char=""/>
                </a:pPr>
                <a:endParaRPr lang="en-US" sz="2400" dirty="0"/>
              </a:p>
              <a:p>
                <a:pPr>
                  <a:lnSpc>
                    <a:spcPct val="80000"/>
                  </a:lnSpc>
                  <a:buSzPct val="45000"/>
                  <a:buFont typeface="Wingdings" pitchFamily="2" charset="2"/>
                  <a:buChar char=""/>
                </a:pPr>
                <a:r>
                  <a:rPr lang="en-US" sz="2400" dirty="0"/>
                  <a:t>Formally, </a:t>
                </a:r>
                <a:r>
                  <a:rPr lang="en-US" sz="2400" dirty="0" smtClean="0"/>
                  <a:t>an execution </a:t>
                </a:r>
                <a:r>
                  <a:rPr lang="en-US" sz="2400" dirty="0"/>
                  <a:t>(or fragment) </a:t>
                </a:r>
                <a:r>
                  <a:rPr lang="en-US" sz="2400" dirty="0">
                    <a:sym typeface="Symbol" pitchFamily="18" charset="2"/>
                  </a:rPr>
                  <a:t></a:t>
                </a:r>
                <a:r>
                  <a:rPr lang="en-US" sz="2400" dirty="0"/>
                  <a:t> of </a:t>
                </a:r>
                <a14:m>
                  <m:oMath xmlns:m="http://schemas.openxmlformats.org/officeDocument/2006/math">
                    <m:r>
                      <a:rPr lang="en-US" sz="2400" i="1" dirty="0" smtClean="0">
                        <a:latin typeface="Cambria Math"/>
                      </a:rPr>
                      <m:t>𝐴</m:t>
                    </m:r>
                  </m:oMath>
                </a14:m>
                <a:r>
                  <a:rPr lang="en-US" sz="2400" dirty="0"/>
                  <a:t> is </a:t>
                </a:r>
                <a:r>
                  <a:rPr lang="en-US" sz="2400" dirty="0">
                    <a:solidFill>
                      <a:srgbClr val="A50021"/>
                    </a:solidFill>
                  </a:rPr>
                  <a:t>fair </a:t>
                </a:r>
                <a:r>
                  <a:rPr lang="en-US" sz="2400" dirty="0" smtClean="0">
                    <a:solidFill>
                      <a:schemeClr val="tx1"/>
                    </a:solidFill>
                  </a:rPr>
                  <a:t>to task </a:t>
                </a:r>
                <a14:m>
                  <m:oMath xmlns:m="http://schemas.openxmlformats.org/officeDocument/2006/math">
                    <m:r>
                      <a:rPr lang="en-US" sz="2400" i="1" dirty="0" smtClean="0">
                        <a:solidFill>
                          <a:schemeClr val="tx1"/>
                        </a:solidFill>
                        <a:latin typeface="Cambria Math"/>
                      </a:rPr>
                      <m:t>𝑇</m:t>
                    </m:r>
                  </m:oMath>
                </a14:m>
                <a:r>
                  <a:rPr lang="en-US" sz="2400" dirty="0">
                    <a:solidFill>
                      <a:schemeClr val="tx1"/>
                    </a:solidFill>
                  </a:rPr>
                  <a:t> </a:t>
                </a:r>
                <a:r>
                  <a:rPr lang="en-US" sz="2400" dirty="0"/>
                  <a:t>if one of the following holds: </a:t>
                </a:r>
              </a:p>
              <a:p>
                <a:pPr lvl="1">
                  <a:lnSpc>
                    <a:spcPct val="83000"/>
                  </a:lnSpc>
                  <a:buSzPct val="75000"/>
                  <a:buFont typeface="Symbol" pitchFamily="18" charset="2"/>
                  <a:buChar char=""/>
                </a:pPr>
                <a:r>
                  <a:rPr lang="en-US" sz="2000" dirty="0">
                    <a:sym typeface="Symbol" pitchFamily="18" charset="2"/>
                  </a:rPr>
                  <a:t></a:t>
                </a:r>
                <a:r>
                  <a:rPr lang="en-US" sz="2000" dirty="0"/>
                  <a:t> is finite and </a:t>
                </a:r>
                <a14:m>
                  <m:oMath xmlns:m="http://schemas.openxmlformats.org/officeDocument/2006/math">
                    <m:r>
                      <a:rPr lang="en-US" sz="2000" i="1" dirty="0" smtClean="0">
                        <a:latin typeface="Cambria Math"/>
                      </a:rPr>
                      <m:t>𝑇</m:t>
                    </m:r>
                  </m:oMath>
                </a14:m>
                <a:r>
                  <a:rPr lang="en-US" sz="2000" dirty="0"/>
                  <a:t> is not enabled in the final state of </a:t>
                </a:r>
                <a:r>
                  <a:rPr lang="en-US" sz="2000" dirty="0">
                    <a:sym typeface="Symbol" pitchFamily="18" charset="2"/>
                  </a:rPr>
                  <a:t>.</a:t>
                </a:r>
                <a:endParaRPr lang="en-US" sz="2000" dirty="0"/>
              </a:p>
              <a:p>
                <a:pPr lvl="1">
                  <a:lnSpc>
                    <a:spcPct val="83000"/>
                  </a:lnSpc>
                  <a:buSzPct val="75000"/>
                  <a:buFont typeface="Symbol" pitchFamily="18" charset="2"/>
                  <a:buChar char=""/>
                </a:pPr>
                <a:r>
                  <a:rPr lang="en-US" sz="2000" dirty="0">
                    <a:sym typeface="Symbol" pitchFamily="18" charset="2"/>
                  </a:rPr>
                  <a:t></a:t>
                </a:r>
                <a:r>
                  <a:rPr lang="en-US" sz="2000" dirty="0"/>
                  <a:t> is infinite and contains infinitely many events in </a:t>
                </a:r>
                <a14:m>
                  <m:oMath xmlns:m="http://schemas.openxmlformats.org/officeDocument/2006/math">
                    <m:r>
                      <a:rPr lang="en-US" sz="2000" i="1" dirty="0" smtClean="0">
                        <a:latin typeface="Cambria Math"/>
                      </a:rPr>
                      <m:t>𝑇</m:t>
                    </m:r>
                  </m:oMath>
                </a14:m>
                <a:r>
                  <a:rPr lang="en-US" sz="2000" dirty="0"/>
                  <a:t>.</a:t>
                </a:r>
              </a:p>
              <a:p>
                <a:pPr lvl="1">
                  <a:lnSpc>
                    <a:spcPct val="83000"/>
                  </a:lnSpc>
                  <a:buSzPct val="75000"/>
                  <a:buFont typeface="Symbol" pitchFamily="18" charset="2"/>
                  <a:buChar char=""/>
                </a:pPr>
                <a:r>
                  <a:rPr lang="en-US" sz="2000" dirty="0">
                    <a:sym typeface="Symbol" pitchFamily="18" charset="2"/>
                  </a:rPr>
                  <a:t></a:t>
                </a:r>
                <a:r>
                  <a:rPr lang="en-US" sz="2000" dirty="0"/>
                  <a:t> is infinite and contains infinitely many states in which </a:t>
                </a:r>
                <a14:m>
                  <m:oMath xmlns:m="http://schemas.openxmlformats.org/officeDocument/2006/math">
                    <m:r>
                      <a:rPr lang="en-US" sz="2000" i="1" dirty="0" smtClean="0">
                        <a:latin typeface="Cambria Math"/>
                      </a:rPr>
                      <m:t>𝑇</m:t>
                    </m:r>
                  </m:oMath>
                </a14:m>
                <a:r>
                  <a:rPr lang="en-US" sz="2000" dirty="0"/>
                  <a:t> is not enabled.</a:t>
                </a:r>
                <a:endParaRPr lang="en-US" sz="2000" dirty="0">
                  <a:latin typeface="Symbol" pitchFamily="18" charset="2"/>
                </a:endParaRPr>
              </a:p>
              <a:p>
                <a:pPr>
                  <a:lnSpc>
                    <a:spcPct val="80000"/>
                  </a:lnSpc>
                  <a:buSzPct val="45000"/>
                  <a:buFont typeface="Wingdings" pitchFamily="2" charset="2"/>
                  <a:buChar char=""/>
                </a:pPr>
                <a:r>
                  <a:rPr lang="en-US" sz="2400" dirty="0">
                    <a:sym typeface="Symbol" pitchFamily="18" charset="2"/>
                  </a:rPr>
                  <a:t>Execution </a:t>
                </a:r>
                <a:r>
                  <a:rPr lang="en-US" sz="2400" dirty="0"/>
                  <a:t>of </a:t>
                </a:r>
                <a14:m>
                  <m:oMath xmlns:m="http://schemas.openxmlformats.org/officeDocument/2006/math">
                    <m:r>
                      <a:rPr lang="en-US" sz="2400" i="1" dirty="0" smtClean="0">
                        <a:latin typeface="Cambria Math"/>
                      </a:rPr>
                      <m:t>𝐴</m:t>
                    </m:r>
                  </m:oMath>
                </a14:m>
                <a:r>
                  <a:rPr lang="en-US" sz="2400" dirty="0"/>
                  <a:t> is </a:t>
                </a:r>
                <a:r>
                  <a:rPr lang="en-US" sz="2400" dirty="0">
                    <a:solidFill>
                      <a:srgbClr val="A50021"/>
                    </a:solidFill>
                  </a:rPr>
                  <a:t>fair </a:t>
                </a:r>
                <a:r>
                  <a:rPr lang="en-US" sz="2400" dirty="0"/>
                  <a:t>if it is fair to all tasks of </a:t>
                </a:r>
                <a14:m>
                  <m:oMath xmlns:m="http://schemas.openxmlformats.org/officeDocument/2006/math">
                    <m:r>
                      <a:rPr lang="en-US" sz="2400" i="1" dirty="0" smtClean="0">
                        <a:latin typeface="Cambria Math"/>
                      </a:rPr>
                      <m:t>𝐴</m:t>
                    </m:r>
                  </m:oMath>
                </a14:m>
                <a:r>
                  <a:rPr lang="en-US" sz="2400" dirty="0"/>
                  <a:t>.</a:t>
                </a:r>
              </a:p>
              <a:p>
                <a:pPr>
                  <a:lnSpc>
                    <a:spcPct val="80000"/>
                  </a:lnSpc>
                  <a:buSzPct val="45000"/>
                  <a:buFont typeface="Wingdings" pitchFamily="2" charset="2"/>
                  <a:buChar char=""/>
                </a:pPr>
                <a:r>
                  <a:rPr lang="en-US" sz="2400" dirty="0"/>
                  <a:t>Trace of </a:t>
                </a:r>
                <a14:m>
                  <m:oMath xmlns:m="http://schemas.openxmlformats.org/officeDocument/2006/math">
                    <m:r>
                      <a:rPr lang="en-US" sz="2400" i="1" dirty="0" smtClean="0">
                        <a:latin typeface="Cambria Math"/>
                      </a:rPr>
                      <m:t>𝐴</m:t>
                    </m:r>
                  </m:oMath>
                </a14:m>
                <a:r>
                  <a:rPr lang="en-US" sz="2400" dirty="0"/>
                  <a:t> is </a:t>
                </a:r>
                <a:r>
                  <a:rPr lang="en-US" sz="2400" dirty="0">
                    <a:solidFill>
                      <a:srgbClr val="A50021"/>
                    </a:solidFill>
                  </a:rPr>
                  <a:t>fair</a:t>
                </a:r>
                <a:r>
                  <a:rPr lang="en-US" sz="2400" dirty="0"/>
                  <a:t> if it is the trace of a fair execution of </a:t>
                </a:r>
                <a14:m>
                  <m:oMath xmlns:m="http://schemas.openxmlformats.org/officeDocument/2006/math">
                    <m:r>
                      <a:rPr lang="en-US" sz="2400" i="1" dirty="0" smtClean="0">
                        <a:latin typeface="Cambria Math"/>
                      </a:rPr>
                      <m:t>𝐴</m:t>
                    </m:r>
                  </m:oMath>
                </a14:m>
                <a:r>
                  <a:rPr lang="en-US" sz="2400" dirty="0"/>
                  <a:t>.</a:t>
                </a:r>
              </a:p>
              <a:p>
                <a:pPr>
                  <a:lnSpc>
                    <a:spcPct val="80000"/>
                  </a:lnSpc>
                </a:pPr>
                <a:endParaRPr lang="en-US" sz="2400" dirty="0"/>
              </a:p>
            </p:txBody>
          </p:sp>
        </mc:Choice>
        <mc:Fallback xmlns="">
          <p:sp>
            <p:nvSpPr>
              <p:cNvPr id="147459" name="Rectangle 3"/>
              <p:cNvSpPr>
                <a:spLocks noGrp="1" noRot="1" noChangeAspect="1" noMove="1" noResize="1" noEditPoints="1" noAdjustHandles="1" noChangeArrowheads="1" noChangeShapeType="1" noTextEdit="1"/>
              </p:cNvSpPr>
              <p:nvPr>
                <p:ph type="body" idx="1"/>
              </p:nvPr>
            </p:nvSpPr>
            <p:spPr>
              <a:xfrm>
                <a:off x="457200" y="1371600"/>
                <a:ext cx="8229600" cy="5181600"/>
              </a:xfrm>
              <a:blipFill rotWithShape="1">
                <a:blip r:embed="rId2"/>
                <a:stretch>
                  <a:fillRect t="-2235"/>
                </a:stretch>
              </a:blipFill>
            </p:spPr>
            <p:txBody>
              <a:bodyPr/>
              <a:lstStyle/>
              <a:p>
                <a:r>
                  <a:rPr lang="en-US">
                    <a:noFill/>
                  </a:rPr>
                  <a:t> </a:t>
                </a:r>
              </a:p>
            </p:txBody>
          </p:sp>
        </mc:Fallback>
      </mc:AlternateContent>
    </p:spTree>
    <p:extLst>
      <p:ext uri="{BB962C8B-B14F-4D97-AF65-F5344CB8AC3E}">
        <p14:creationId xmlns:p14="http://schemas.microsoft.com/office/powerpoint/2010/main" val="3506806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9">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745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391686" indent="-29376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Channel  </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Only one task (all receive actions).</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 finite execution of Channel is fair </a:t>
                </a:r>
                <a:r>
                  <a:rPr lang="en-US" dirty="0" err="1"/>
                  <a:t>iff</a:t>
                </a:r>
                <a:r>
                  <a:rPr lang="en-US" dirty="0"/>
                  <a:t> </a:t>
                </a:r>
                <a14:m>
                  <m:oMath xmlns:m="http://schemas.openxmlformats.org/officeDocument/2006/math">
                    <m:r>
                      <a:rPr lang="en-US" i="1" dirty="0">
                        <a:solidFill>
                          <a:schemeClr val="accent1">
                            <a:lumMod val="75000"/>
                          </a:schemeClr>
                        </a:solidFill>
                        <a:latin typeface="Cambria Math"/>
                      </a:rPr>
                      <m:t>𝑞𝑢𝑒𝑢𝑒</m:t>
                    </m:r>
                  </m:oMath>
                </a14:m>
                <a:r>
                  <a:rPr lang="en-US" dirty="0"/>
                  <a:t> is empty at the end.</a:t>
                </a:r>
              </a:p>
              <a:p>
                <a:pPr marL="781932" lvl="1" indent="-259204" defTabSz="414726">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A50021"/>
                    </a:solidFill>
                  </a:rPr>
                  <a:t>Q:</a:t>
                </a:r>
                <a:r>
                  <a:rPr lang="en-US" dirty="0"/>
                  <a:t>  Is every infinite execution of Channel fair?</a:t>
                </a:r>
              </a:p>
              <a:p>
                <a:pPr marL="391686" indent="-29376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Consensus process</a:t>
                </a:r>
              </a:p>
              <a:p>
                <a:pPr marL="781932" lvl="1" indent="-25920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Separate tasks for sending to each other process, and for output.</a:t>
                </a:r>
              </a:p>
              <a:p>
                <a:pPr marL="781932" lvl="1" indent="-259204"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Means it “keeps trying” to do these forever.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2830" r="-74"/>
                </a:stretch>
              </a:blipFill>
            </p:spPr>
            <p:txBody>
              <a:bodyPr/>
              <a:lstStyle/>
              <a:p>
                <a:r>
                  <a:rPr lang="en-US">
                    <a:noFill/>
                  </a:rPr>
                  <a:t> </a:t>
                </a:r>
              </a:p>
            </p:txBody>
          </p:sp>
        </mc:Fallback>
      </mc:AlternateContent>
    </p:spTree>
    <p:extLst>
      <p:ext uri="{BB962C8B-B14F-4D97-AF65-F5344CB8AC3E}">
        <p14:creationId xmlns:p14="http://schemas.microsoft.com/office/powerpoint/2010/main" val="427983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Fairness and composition</a:t>
            </a:r>
          </a:p>
        </p:txBody>
      </p:sp>
      <mc:AlternateContent xmlns:mc="http://schemas.openxmlformats.org/markup-compatibility/2006" xmlns:a14="http://schemas.microsoft.com/office/drawing/2010/main">
        <mc:Choice Requires="a14">
          <p:sp>
            <p:nvSpPr>
              <p:cNvPr id="150531" name="Rectangle 3"/>
              <p:cNvSpPr>
                <a:spLocks noGrp="1" noChangeArrowheads="1"/>
              </p:cNvSpPr>
              <p:nvPr>
                <p:ph type="body" idx="1"/>
              </p:nvPr>
            </p:nvSpPr>
            <p:spPr>
              <a:xfrm>
                <a:off x="217440" y="1600009"/>
                <a:ext cx="8697600" cy="4876352"/>
              </a:xfrm>
            </p:spPr>
            <p:txBody>
              <a:bodyPr>
                <a:normAutofit/>
              </a:bodyPr>
              <a:lstStyle/>
              <a:p>
                <a:pPr>
                  <a:lnSpc>
                    <a:spcPct val="80000"/>
                  </a:lnSpc>
                </a:pPr>
                <a:r>
                  <a:rPr lang="en-US" sz="2400" dirty="0" smtClean="0"/>
                  <a:t>Fairness “behaves nicely” with respect to composition---results analogous to non-fair results:  </a:t>
                </a:r>
              </a:p>
              <a:p>
                <a:pPr>
                  <a:lnSpc>
                    <a:spcPct val="80000"/>
                  </a:lnSpc>
                </a:pPr>
                <a:endParaRPr lang="en-US" sz="2400" dirty="0" smtClean="0"/>
              </a:p>
              <a:p>
                <a:pPr>
                  <a:lnSpc>
                    <a:spcPct val="80000"/>
                  </a:lnSpc>
                </a:pPr>
                <a:r>
                  <a:rPr lang="en-US" sz="2400" dirty="0" smtClean="0">
                    <a:solidFill>
                      <a:srgbClr val="A50021"/>
                    </a:solidFill>
                  </a:rPr>
                  <a:t>Theorem </a:t>
                </a:r>
                <a:r>
                  <a:rPr lang="en-US" sz="2400" dirty="0">
                    <a:solidFill>
                      <a:srgbClr val="A50021"/>
                    </a:solidFill>
                  </a:rPr>
                  <a:t>4:  Projection</a:t>
                </a:r>
              </a:p>
              <a:p>
                <a:pPr lvl="1">
                  <a:lnSpc>
                    <a:spcPct val="80000"/>
                  </a:lnSpc>
                  <a:buSzPct val="75000"/>
                  <a:buFont typeface="Symbol" pitchFamily="18" charset="2"/>
                  <a:buChar char=""/>
                </a:pPr>
                <a:r>
                  <a:rPr lang="en-US" sz="2000" dirty="0" smtClean="0"/>
                  <a:t>If </a:t>
                </a:r>
                <a14:m>
                  <m:oMath xmlns:m="http://schemas.openxmlformats.org/officeDocument/2006/math">
                    <m:r>
                      <a:rPr lang="en-US" sz="2000" b="0" i="1" smtClean="0">
                        <a:latin typeface="Cambria Math"/>
                      </a:rPr>
                      <m:t>𝛼</m:t>
                    </m:r>
                    <m:r>
                      <a:rPr lang="en-US" sz="2000" b="0" i="1" smtClean="0">
                        <a:latin typeface="Cambria Math"/>
                      </a:rPr>
                      <m:t>∈</m:t>
                    </m:r>
                  </m:oMath>
                </a14:m>
                <a:r>
                  <a:rPr lang="en-US" sz="2000" dirty="0" smtClean="0"/>
                  <a:t> </a:t>
                </a:r>
                <a14:m>
                  <m:oMath xmlns:m="http://schemas.openxmlformats.org/officeDocument/2006/math">
                    <m:r>
                      <a:rPr lang="en-US" sz="2000" i="1" dirty="0" err="1">
                        <a:solidFill>
                          <a:srgbClr val="A50021"/>
                        </a:solidFill>
                        <a:latin typeface="Cambria Math"/>
                      </a:rPr>
                      <m:t>𝑓𝑎𝑖𝑟</m:t>
                    </m:r>
                    <m:r>
                      <a:rPr lang="en-US" sz="2000" i="1" dirty="0" err="1">
                        <a:latin typeface="Cambria Math"/>
                      </a:rPr>
                      <m:t>𝑒𝑥𝑒𝑐𝑠</m:t>
                    </m:r>
                    <m:r>
                      <a:rPr lang="en-US" sz="2000" i="1" dirty="0">
                        <a:latin typeface="Cambria Math"/>
                      </a:rPr>
                      <m:t>(</m:t>
                    </m:r>
                    <m:r>
                      <m:rPr>
                        <m:sty m:val="p"/>
                      </m:rPr>
                      <a:rPr lang="en-US" sz="2000" b="0" i="0" dirty="0" smtClean="0">
                        <a:latin typeface="Cambria Math"/>
                      </a:rPr>
                      <m:t>Π</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smtClean="0"/>
                  <a:t>then </a:t>
                </a:r>
                <a14:m>
                  <m:oMath xmlns:m="http://schemas.openxmlformats.org/officeDocument/2006/math">
                    <m:r>
                      <a:rPr lang="en-US" sz="2000" b="0" i="1" smtClean="0">
                        <a:latin typeface="Cambria Math"/>
                      </a:rPr>
                      <m:t>𝛼</m:t>
                    </m:r>
                    <m:r>
                      <a:rPr lang="en-US" sz="2000" b="0" i="1" smtClean="0">
                        <a:latin typeface="Cambria Math"/>
                      </a:rPr>
                      <m:t>|</m:t>
                    </m:r>
                    <m:sSub>
                      <m:sSubPr>
                        <m:ctrlPr>
                          <a:rPr lang="en-US" sz="2000" b="0" i="1" smtClean="0">
                            <a:latin typeface="Cambria Math"/>
                          </a:rPr>
                        </m:ctrlPr>
                      </m:sSubPr>
                      <m:e>
                        <m:r>
                          <a:rPr lang="en-US" sz="2000" b="0" i="1" smtClean="0">
                            <a:latin typeface="Cambria Math"/>
                          </a:rPr>
                          <m:t>𝐴</m:t>
                        </m:r>
                      </m:e>
                      <m:sub>
                        <m:r>
                          <a:rPr lang="en-US" sz="2000" b="0" i="1" smtClean="0">
                            <a:latin typeface="Cambria Math"/>
                          </a:rPr>
                          <m:t>𝑖</m:t>
                        </m:r>
                      </m:sub>
                    </m:sSub>
                    <m:r>
                      <a:rPr lang="en-US" sz="2000" b="0" i="1" smtClean="0">
                        <a:latin typeface="Cambria Math"/>
                      </a:rPr>
                      <m:t>∈</m:t>
                    </m:r>
                    <m:r>
                      <a:rPr lang="en-US" sz="2000" i="1" dirty="0" err="1">
                        <a:solidFill>
                          <a:srgbClr val="A50021"/>
                        </a:solidFill>
                        <a:latin typeface="Cambria Math"/>
                      </a:rPr>
                      <m:t>𝑓𝑎𝑖𝑟</m:t>
                    </m:r>
                    <m:r>
                      <a:rPr lang="en-US" sz="2000" i="1" dirty="0" err="1">
                        <a:latin typeface="Cambria Math"/>
                      </a:rPr>
                      <m:t>𝑒𝑥𝑒𝑐𝑠</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a:t>for every </a:t>
                </a:r>
                <a14:m>
                  <m:oMath xmlns:m="http://schemas.openxmlformats.org/officeDocument/2006/math">
                    <m:r>
                      <a:rPr lang="en-US" sz="2000" i="1" dirty="0" smtClean="0">
                        <a:latin typeface="Cambria Math"/>
                      </a:rPr>
                      <m:t>𝑖</m:t>
                    </m:r>
                  </m:oMath>
                </a14:m>
                <a:r>
                  <a:rPr lang="en-US" sz="2000" dirty="0"/>
                  <a:t>.</a:t>
                </a:r>
              </a:p>
              <a:p>
                <a:pPr lvl="1">
                  <a:lnSpc>
                    <a:spcPct val="80000"/>
                  </a:lnSpc>
                  <a:buSzPct val="75000"/>
                  <a:buFont typeface="Symbol" pitchFamily="18" charset="2"/>
                  <a:buChar char=""/>
                </a:pPr>
                <a:r>
                  <a:rPr lang="en-US" sz="2000" dirty="0" smtClean="0"/>
                  <a:t>If </a:t>
                </a:r>
                <a14:m>
                  <m:oMath xmlns:m="http://schemas.openxmlformats.org/officeDocument/2006/math">
                    <m:r>
                      <a:rPr lang="en-US" sz="2000" b="0" i="1" smtClean="0">
                        <a:latin typeface="Cambria Math"/>
                      </a:rPr>
                      <m:t>𝛽</m:t>
                    </m:r>
                    <m:r>
                      <a:rPr lang="en-US" sz="2000" b="0" i="1" smtClean="0">
                        <a:latin typeface="Cambria Math"/>
                      </a:rPr>
                      <m:t>∈</m:t>
                    </m:r>
                  </m:oMath>
                </a14:m>
                <a:r>
                  <a:rPr lang="en-US" sz="2000" dirty="0" smtClean="0"/>
                  <a:t> </a:t>
                </a:r>
                <a14:m>
                  <m:oMath xmlns:m="http://schemas.openxmlformats.org/officeDocument/2006/math">
                    <m:r>
                      <a:rPr lang="en-US" sz="2000" i="1" dirty="0" err="1">
                        <a:solidFill>
                          <a:srgbClr val="A50021"/>
                        </a:solidFill>
                        <a:latin typeface="Cambria Math"/>
                      </a:rPr>
                      <m:t>𝑓𝑎𝑖𝑟</m:t>
                    </m:r>
                    <m:r>
                      <a:rPr lang="en-US" sz="2000" i="1" dirty="0" err="1">
                        <a:latin typeface="Cambria Math"/>
                      </a:rPr>
                      <m:t>𝑡𝑟𝑎𝑐𝑒𝑠</m:t>
                    </m:r>
                    <m:r>
                      <a:rPr lang="en-US" sz="2000" b="0" i="1" dirty="0" smtClean="0">
                        <a:latin typeface="Cambria Math"/>
                      </a:rPr>
                      <m:t>(</m:t>
                    </m:r>
                    <m:r>
                      <m:rPr>
                        <m:sty m:val="p"/>
                      </m:rPr>
                      <a:rPr lang="en-US" sz="2000" b="0" i="0" dirty="0" smtClean="0">
                        <a:latin typeface="Cambria Math"/>
                      </a:rPr>
                      <m:t>Π</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a:t>then </a:t>
                </a:r>
                <a14:m>
                  <m:oMath xmlns:m="http://schemas.openxmlformats.org/officeDocument/2006/math">
                    <m:r>
                      <a:rPr lang="en-US" sz="2000" b="0" i="1" dirty="0" smtClean="0">
                        <a:latin typeface="Cambria Math"/>
                        <a:sym typeface="Symbol" pitchFamily="18" charset="2"/>
                      </a:rPr>
                      <m:t>𝛽</m:t>
                    </m:r>
                    <m:r>
                      <a:rPr lang="en-US" sz="2000" b="0" i="1" dirty="0" smtClean="0">
                        <a:latin typeface="Cambria Math"/>
                        <a:sym typeface="Symbol" pitchFamily="18" charset="2"/>
                      </a:rPr>
                      <m:t>|</m:t>
                    </m:r>
                    <m:sSub>
                      <m:sSubPr>
                        <m:ctrlPr>
                          <a:rPr lang="en-US" sz="2000" b="0" i="1" dirty="0" smtClean="0">
                            <a:latin typeface="Cambria Math"/>
                            <a:sym typeface="Symbol" pitchFamily="18" charset="2"/>
                          </a:rPr>
                        </m:ctrlPr>
                      </m:sSubPr>
                      <m:e>
                        <m:r>
                          <a:rPr lang="en-US" sz="2000" b="0" i="1" dirty="0" smtClean="0">
                            <a:latin typeface="Cambria Math"/>
                            <a:sym typeface="Symbol" pitchFamily="18" charset="2"/>
                          </a:rPr>
                          <m:t>𝐴</m:t>
                        </m:r>
                      </m:e>
                      <m:sub>
                        <m:r>
                          <a:rPr lang="en-US" sz="2000" b="0" i="1" dirty="0" smtClean="0">
                            <a:latin typeface="Cambria Math"/>
                            <a:sym typeface="Symbol" pitchFamily="18" charset="2"/>
                          </a:rPr>
                          <m:t>𝑖</m:t>
                        </m:r>
                      </m:sub>
                    </m:sSub>
                    <m:r>
                      <a:rPr lang="en-US" sz="2000" b="0" i="1" dirty="0" smtClean="0">
                        <a:latin typeface="Cambria Math"/>
                        <a:sym typeface="Symbol" pitchFamily="18" charset="2"/>
                      </a:rPr>
                      <m:t>∈</m:t>
                    </m:r>
                    <m:r>
                      <a:rPr lang="en-US" sz="2000" i="1" dirty="0">
                        <a:latin typeface="Cambria Math"/>
                      </a:rPr>
                      <m:t> </m:t>
                    </m:r>
                    <m:r>
                      <a:rPr lang="en-US" sz="2000" i="1" dirty="0" err="1">
                        <a:solidFill>
                          <a:srgbClr val="A50021"/>
                        </a:solidFill>
                        <a:latin typeface="Cambria Math"/>
                      </a:rPr>
                      <m:t>𝑓𝑎𝑖𝑟</m:t>
                    </m:r>
                    <m:r>
                      <a:rPr lang="en-US" sz="2000" i="1" dirty="0" err="1">
                        <a:latin typeface="Cambria Math"/>
                      </a:rPr>
                      <m:t>𝑡𝑟𝑎𝑐𝑒𝑠</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a:t>for every </a:t>
                </a:r>
                <a14:m>
                  <m:oMath xmlns:m="http://schemas.openxmlformats.org/officeDocument/2006/math">
                    <m:r>
                      <a:rPr lang="en-US" sz="2000" i="1" dirty="0" smtClean="0">
                        <a:latin typeface="Cambria Math"/>
                      </a:rPr>
                      <m:t>𝑖</m:t>
                    </m:r>
                  </m:oMath>
                </a14:m>
                <a:r>
                  <a:rPr lang="en-US" sz="2000" dirty="0" smtClean="0"/>
                  <a:t>.</a:t>
                </a:r>
              </a:p>
              <a:p>
                <a:pPr lvl="1">
                  <a:lnSpc>
                    <a:spcPct val="80000"/>
                  </a:lnSpc>
                  <a:buSzPct val="75000"/>
                  <a:buFont typeface="Symbol" pitchFamily="18" charset="2"/>
                  <a:buChar char=""/>
                </a:pPr>
                <a:endParaRPr lang="en-US" sz="2000" dirty="0"/>
              </a:p>
              <a:p>
                <a:pPr>
                  <a:lnSpc>
                    <a:spcPct val="80000"/>
                  </a:lnSpc>
                </a:pPr>
                <a:r>
                  <a:rPr lang="en-US" sz="2400" dirty="0" smtClean="0">
                    <a:solidFill>
                      <a:srgbClr val="A50021"/>
                    </a:solidFill>
                  </a:rPr>
                  <a:t>Theorem 5:  Pasting</a:t>
                </a:r>
              </a:p>
              <a:p>
                <a:pPr marL="0" indent="0">
                  <a:lnSpc>
                    <a:spcPct val="80000"/>
                  </a:lnSpc>
                  <a:buNone/>
                </a:pPr>
                <a:r>
                  <a:rPr lang="en-US" sz="2400" dirty="0">
                    <a:solidFill>
                      <a:srgbClr val="A50021"/>
                    </a:solidFill>
                  </a:rPr>
                  <a:t> </a:t>
                </a:r>
                <a:r>
                  <a:rPr lang="en-US" sz="2400" dirty="0" smtClean="0">
                    <a:solidFill>
                      <a:srgbClr val="A50021"/>
                    </a:solidFill>
                  </a:rPr>
                  <a:t>    </a:t>
                </a:r>
                <a:r>
                  <a:rPr lang="en-US" sz="2400" dirty="0" smtClean="0"/>
                  <a:t>Suppose </a:t>
                </a:r>
                <a:r>
                  <a:rPr lang="en-US" sz="2400" dirty="0">
                    <a:latin typeface="Symbol" pitchFamily="18" charset="2"/>
                    <a:sym typeface="Symbol" pitchFamily="18" charset="2"/>
                  </a:rPr>
                  <a:t></a:t>
                </a:r>
                <a:r>
                  <a:rPr lang="en-US" sz="2400" dirty="0"/>
                  <a:t> is a sequence of external actions </a:t>
                </a:r>
                <a:r>
                  <a:rPr lang="en-US" sz="2400" dirty="0" smtClean="0"/>
                  <a:t>of </a:t>
                </a:r>
                <a14:m>
                  <m:oMath xmlns:m="http://schemas.openxmlformats.org/officeDocument/2006/math">
                    <m:r>
                      <m:rPr>
                        <m:sty m:val="p"/>
                      </m:rPr>
                      <a:rPr lang="en-US" sz="2400" b="0" i="0" smtClean="0">
                        <a:latin typeface="Cambria Math"/>
                      </a:rPr>
                      <m:t>Π</m:t>
                    </m:r>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𝑖</m:t>
                        </m:r>
                      </m:sub>
                    </m:sSub>
                    <m:r>
                      <a:rPr lang="en-US" sz="2400" b="0" i="1" smtClean="0">
                        <a:latin typeface="Cambria Math"/>
                      </a:rPr>
                      <m:t>.</m:t>
                    </m:r>
                  </m:oMath>
                </a14:m>
                <a:endParaRPr lang="en-US" sz="2400" dirty="0"/>
              </a:p>
              <a:p>
                <a:pPr lvl="1">
                  <a:lnSpc>
                    <a:spcPct val="80000"/>
                  </a:lnSpc>
                  <a:buSzPct val="75000"/>
                  <a:buFont typeface="Symbol" pitchFamily="18" charset="2"/>
                  <a:buChar char=""/>
                </a:pPr>
                <a:r>
                  <a:rPr lang="en-US" sz="2000" dirty="0"/>
                  <a:t>If </a:t>
                </a:r>
                <a14:m>
                  <m:oMath xmlns:m="http://schemas.openxmlformats.org/officeDocument/2006/math">
                    <m:r>
                      <a:rPr lang="en-US" sz="2000" i="1" dirty="0" smtClean="0">
                        <a:latin typeface="Cambria Math"/>
                        <a:sym typeface="Symbol" pitchFamily="18" charset="2"/>
                      </a:rPr>
                      <m:t></m:t>
                    </m:r>
                    <m:r>
                      <a:rPr lang="en-US" sz="2000" i="1" baseline="-33000" dirty="0">
                        <a:latin typeface="Cambria Math"/>
                      </a:rPr>
                      <m:t>𝑖</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solidFill>
                          <a:srgbClr val="A50021"/>
                        </a:solidFill>
                        <a:latin typeface="Cambria Math"/>
                      </a:rPr>
                      <m:t>𝑓𝑎𝑖𝑟</m:t>
                    </m:r>
                    <m:r>
                      <a:rPr lang="en-US" sz="2000" i="1" dirty="0" err="1">
                        <a:latin typeface="Cambria Math"/>
                      </a:rPr>
                      <m:t>𝑒𝑥𝑒𝑐𝑠</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a:t>and </a:t>
                </a:r>
                <a14:m>
                  <m:oMath xmlns:m="http://schemas.openxmlformats.org/officeDocument/2006/math">
                    <m:r>
                      <a:rPr lang="en-US" sz="2000" i="1" dirty="0" smtClean="0">
                        <a:latin typeface="Cambria Math"/>
                        <a:sym typeface="Symbol" pitchFamily="18" charset="2"/>
                      </a:rPr>
                      <m:t></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 </m:t>
                    </m:r>
                    <m:r>
                      <a:rPr lang="en-US" sz="2000" i="1" dirty="0">
                        <a:latin typeface="Cambria Math"/>
                      </a:rPr>
                      <m:t>𝑡𝑟𝑎𝑐𝑒</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𝛼</m:t>
                        </m:r>
                      </m:e>
                      <m:sub>
                        <m:r>
                          <a:rPr lang="en-US" sz="2000" b="0" i="1" dirty="0" smtClean="0">
                            <a:latin typeface="Cambria Math"/>
                          </a:rPr>
                          <m:t>𝑖</m:t>
                        </m:r>
                      </m:sub>
                    </m:sSub>
                    <m:r>
                      <a:rPr lang="en-US" sz="2000" i="1" dirty="0">
                        <a:latin typeface="Cambria Math"/>
                      </a:rPr>
                      <m:t>) </m:t>
                    </m:r>
                  </m:oMath>
                </a14:m>
                <a:r>
                  <a:rPr lang="en-US" sz="2000" dirty="0"/>
                  <a:t>for every </a:t>
                </a:r>
                <a14:m>
                  <m:oMath xmlns:m="http://schemas.openxmlformats.org/officeDocument/2006/math">
                    <m:r>
                      <a:rPr lang="en-US" sz="2000" i="1" dirty="0" smtClean="0">
                        <a:latin typeface="Cambria Math"/>
                      </a:rPr>
                      <m:t>𝑖</m:t>
                    </m:r>
                  </m:oMath>
                </a14:m>
                <a:r>
                  <a:rPr lang="en-US" sz="2000" dirty="0"/>
                  <a:t>,</a:t>
                </a:r>
                <a:br>
                  <a:rPr lang="en-US" sz="2000" dirty="0"/>
                </a:br>
                <a:r>
                  <a:rPr lang="en-US" sz="2000" dirty="0"/>
                  <a:t>then there is a </a:t>
                </a:r>
                <a:r>
                  <a:rPr lang="en-US" sz="2000" dirty="0">
                    <a:solidFill>
                      <a:srgbClr val="A50021"/>
                    </a:solidFill>
                  </a:rPr>
                  <a:t>fair </a:t>
                </a:r>
                <a:r>
                  <a:rPr lang="en-US" sz="2000" dirty="0"/>
                  <a:t>execution </a:t>
                </a:r>
                <a:r>
                  <a:rPr lang="en-US" sz="2000" dirty="0">
                    <a:sym typeface="Symbol" pitchFamily="18" charset="2"/>
                  </a:rPr>
                  <a:t></a:t>
                </a:r>
                <a:r>
                  <a:rPr lang="en-US" sz="2000" dirty="0"/>
                  <a:t> </a:t>
                </a:r>
                <a:r>
                  <a:rPr lang="en-US" sz="2000" dirty="0" smtClean="0"/>
                  <a:t>of </a:t>
                </a:r>
                <a14:m>
                  <m:oMath xmlns:m="http://schemas.openxmlformats.org/officeDocument/2006/math">
                    <m:r>
                      <m:rPr>
                        <m:sty m:val="p"/>
                      </m:rPr>
                      <a:rPr lang="en-US" sz="2000" b="0" i="0" smtClean="0">
                        <a:latin typeface="Cambria Math"/>
                      </a:rPr>
                      <m:t>Π</m:t>
                    </m:r>
                    <m:sSub>
                      <m:sSubPr>
                        <m:ctrlPr>
                          <a:rPr lang="en-US" sz="2000" b="0" i="1" smtClean="0">
                            <a:latin typeface="Cambria Math"/>
                          </a:rPr>
                        </m:ctrlPr>
                      </m:sSubPr>
                      <m:e>
                        <m:r>
                          <a:rPr lang="en-US" sz="2000" b="0" i="1" smtClean="0">
                            <a:latin typeface="Cambria Math"/>
                          </a:rPr>
                          <m:t>𝐴</m:t>
                        </m:r>
                      </m:e>
                      <m:sub>
                        <m:r>
                          <a:rPr lang="en-US" sz="2000" b="0" i="1" smtClean="0">
                            <a:latin typeface="Cambria Math"/>
                          </a:rPr>
                          <m:t>𝑖</m:t>
                        </m:r>
                      </m:sub>
                    </m:sSub>
                    <m:r>
                      <a:rPr lang="en-US" sz="2000" b="0" i="0" smtClean="0">
                        <a:latin typeface="Cambria Math"/>
                      </a:rPr>
                      <m:t> </m:t>
                    </m:r>
                  </m:oMath>
                </a14:m>
                <a:r>
                  <a:rPr lang="en-US" sz="2000" dirty="0" smtClean="0"/>
                  <a:t>such </a:t>
                </a:r>
                <a:r>
                  <a:rPr lang="en-US" sz="2000" dirty="0"/>
                  <a:t>that </a:t>
                </a:r>
                <a:r>
                  <a:rPr lang="en-US" sz="2000" dirty="0">
                    <a:latin typeface="Symbol" pitchFamily="18" charset="2"/>
                    <a:sym typeface="Symbol" pitchFamily="18" charset="2"/>
                  </a:rPr>
                  <a:t></a:t>
                </a:r>
                <a:r>
                  <a:rPr lang="en-US" sz="2000" dirty="0"/>
                  <a:t> = trace(</a:t>
                </a:r>
                <a:r>
                  <a:rPr lang="en-US" sz="2000" dirty="0">
                    <a:sym typeface="Symbol" pitchFamily="18" charset="2"/>
                  </a:rPr>
                  <a:t></a:t>
                </a:r>
                <a:r>
                  <a:rPr lang="en-US" sz="2000" dirty="0"/>
                  <a:t>) </a:t>
                </a:r>
                <a:r>
                  <a:rPr lang="en-US" sz="2000" dirty="0" smtClean="0"/>
                  <a:t>and </a:t>
                </a:r>
                <a14:m>
                  <m:oMath xmlns:m="http://schemas.openxmlformats.org/officeDocument/2006/math">
                    <m:sSub>
                      <m:sSubPr>
                        <m:ctrlPr>
                          <a:rPr lang="en-US" sz="2000" b="0" i="1" smtClean="0">
                            <a:latin typeface="Cambria Math"/>
                          </a:rPr>
                        </m:ctrlPr>
                      </m:sSubPr>
                      <m:e>
                        <m:r>
                          <a:rPr lang="en-US" sz="2000" b="0" i="1" smtClean="0">
                            <a:latin typeface="Cambria Math"/>
                          </a:rPr>
                          <m:t>𝛼</m:t>
                        </m:r>
                      </m:e>
                      <m:sub>
                        <m:r>
                          <a:rPr lang="en-US" sz="2000" b="0" i="1" smtClean="0">
                            <a:latin typeface="Cambria Math"/>
                          </a:rPr>
                          <m:t>𝑖</m:t>
                        </m:r>
                      </m:sub>
                    </m:sSub>
                    <m:r>
                      <a:rPr lang="en-US" sz="2000" b="0" i="1" smtClean="0">
                        <a:latin typeface="Cambria Math"/>
                      </a:rPr>
                      <m:t>=</m:t>
                    </m:r>
                    <m:r>
                      <a:rPr lang="en-US" sz="2000" b="0" i="1" smtClean="0">
                        <a:latin typeface="Cambria Math"/>
                      </a:rPr>
                      <m:t>𝛼</m:t>
                    </m:r>
                    <m:r>
                      <a:rPr lang="en-US" sz="2000" b="0" i="1" smtClean="0">
                        <a:latin typeface="Cambria Math"/>
                      </a:rPr>
                      <m:t>|</m:t>
                    </m:r>
                    <m:sSub>
                      <m:sSubPr>
                        <m:ctrlPr>
                          <a:rPr lang="en-US" sz="2000" b="0" i="1" smtClean="0">
                            <a:latin typeface="Cambria Math"/>
                          </a:rPr>
                        </m:ctrlPr>
                      </m:sSubPr>
                      <m:e>
                        <m:r>
                          <a:rPr lang="en-US" sz="2000" b="0" i="1" smtClean="0">
                            <a:latin typeface="Cambria Math"/>
                          </a:rPr>
                          <m:t>𝐴</m:t>
                        </m:r>
                      </m:e>
                      <m:sub>
                        <m:r>
                          <a:rPr lang="en-US" sz="2000" b="0" i="1" smtClean="0">
                            <a:latin typeface="Cambria Math"/>
                          </a:rPr>
                          <m:t>𝑖</m:t>
                        </m:r>
                      </m:sub>
                    </m:sSub>
                    <m:r>
                      <a:rPr lang="en-US" sz="2000" b="0" i="0" smtClean="0">
                        <a:latin typeface="Cambria Math"/>
                      </a:rPr>
                      <m:t> </m:t>
                    </m:r>
                  </m:oMath>
                </a14:m>
                <a:r>
                  <a:rPr lang="en-US" sz="2000" dirty="0" smtClean="0"/>
                  <a:t> for </a:t>
                </a:r>
                <a:r>
                  <a:rPr lang="en-US" sz="2000" dirty="0"/>
                  <a:t>every </a:t>
                </a:r>
                <a14:m>
                  <m:oMath xmlns:m="http://schemas.openxmlformats.org/officeDocument/2006/math">
                    <m:r>
                      <a:rPr lang="en-US" sz="2000" i="1" dirty="0" smtClean="0">
                        <a:latin typeface="Cambria Math"/>
                      </a:rPr>
                      <m:t>𝑖</m:t>
                    </m:r>
                    <m:r>
                      <a:rPr lang="en-US" sz="2000" i="1" dirty="0" smtClean="0">
                        <a:latin typeface="Cambria Math"/>
                      </a:rPr>
                      <m:t>.</m:t>
                    </m:r>
                  </m:oMath>
                </a14:m>
                <a:endParaRPr lang="en-US" sz="2000" dirty="0"/>
              </a:p>
              <a:p>
                <a:pPr lvl="1">
                  <a:lnSpc>
                    <a:spcPct val="80000"/>
                  </a:lnSpc>
                  <a:buSzPct val="75000"/>
                  <a:buFont typeface="Symbol" pitchFamily="18" charset="2"/>
                  <a:buChar char=""/>
                </a:pPr>
                <a:r>
                  <a:rPr lang="en-US" sz="2000" dirty="0"/>
                  <a:t>If </a:t>
                </a:r>
                <a14:m>
                  <m:oMath xmlns:m="http://schemas.openxmlformats.org/officeDocument/2006/math">
                    <m:r>
                      <a:rPr lang="en-US" sz="2000" i="1" dirty="0" smtClean="0">
                        <a:latin typeface="Cambria Math"/>
                        <a:sym typeface="Symbol" pitchFamily="18" charset="2"/>
                      </a:rPr>
                      <m:t></m:t>
                    </m:r>
                    <m:r>
                      <a:rPr lang="en-US" sz="2000" i="1" dirty="0">
                        <a:latin typeface="Cambria Math"/>
                      </a:rPr>
                      <m:t> |</m:t>
                    </m:r>
                    <m:sSub>
                      <m:sSubPr>
                        <m:ctrlPr>
                          <a:rPr lang="en-US" sz="2000" b="0" i="1" dirty="0" smtClean="0">
                            <a:latin typeface="Cambria Math"/>
                          </a:rPr>
                        </m:ctrlPr>
                      </m:sSubPr>
                      <m:e>
                        <m:r>
                          <a:rPr lang="en-US" sz="2000" i="1" dirty="0">
                            <a:latin typeface="Cambria Math"/>
                          </a:rPr>
                          <m:t>𝐴</m:t>
                        </m:r>
                      </m:e>
                      <m:sub>
                        <m:r>
                          <a:rPr lang="en-US" sz="2000" b="0" i="1" dirty="0" smtClean="0">
                            <a:latin typeface="Cambria Math"/>
                          </a:rPr>
                          <m:t>𝑖</m:t>
                        </m:r>
                      </m:sub>
                    </m:sSub>
                    <m:r>
                      <a:rPr lang="en-US" sz="2000" b="0" i="1" dirty="0" smtClean="0">
                        <a:latin typeface="Cambria Math"/>
                      </a:rPr>
                      <m:t>∈</m:t>
                    </m:r>
                    <m:r>
                      <a:rPr lang="en-US" sz="2000" i="1" dirty="0" err="1">
                        <a:solidFill>
                          <a:srgbClr val="A50021"/>
                        </a:solidFill>
                        <a:latin typeface="Cambria Math"/>
                      </a:rPr>
                      <m:t>𝑓𝑎𝑖𝑟</m:t>
                    </m:r>
                    <m:r>
                      <a:rPr lang="en-US" sz="2000" i="1" dirty="0" err="1">
                        <a:latin typeface="Cambria Math"/>
                      </a:rPr>
                      <m:t>𝑡𝑟𝑎𝑐𝑒𝑠</m:t>
                    </m:r>
                    <m:r>
                      <a:rPr lang="en-US" sz="2000" i="1" dirty="0">
                        <a:latin typeface="Cambria Math"/>
                      </a:rPr>
                      <m:t>(</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 </m:t>
                    </m:r>
                  </m:oMath>
                </a14:m>
                <a:r>
                  <a:rPr lang="en-US" sz="2000" dirty="0"/>
                  <a:t>for every </a:t>
                </a:r>
                <a14:m>
                  <m:oMath xmlns:m="http://schemas.openxmlformats.org/officeDocument/2006/math">
                    <m:r>
                      <a:rPr lang="en-US" sz="2000" i="1" dirty="0" smtClean="0">
                        <a:latin typeface="Cambria Math"/>
                      </a:rPr>
                      <m:t>𝑖</m:t>
                    </m:r>
                  </m:oMath>
                </a14:m>
                <a:r>
                  <a:rPr lang="en-US" sz="2000" dirty="0"/>
                  <a:t> then </a:t>
                </a:r>
                <a14:m>
                  <m:oMath xmlns:m="http://schemas.openxmlformats.org/officeDocument/2006/math">
                    <m:r>
                      <a:rPr lang="en-US" sz="2000" i="1" dirty="0" smtClean="0">
                        <a:latin typeface="Cambria Math"/>
                        <a:sym typeface="Symbol" pitchFamily="18" charset="2"/>
                      </a:rPr>
                      <m:t></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solidFill>
                          <a:srgbClr val="A50021"/>
                        </a:solidFill>
                        <a:latin typeface="Cambria Math"/>
                      </a:rPr>
                      <m:t>𝑓𝑎𝑖𝑟</m:t>
                    </m:r>
                    <m:r>
                      <a:rPr lang="en-US" sz="2000" i="1" dirty="0" err="1">
                        <a:latin typeface="Cambria Math"/>
                      </a:rPr>
                      <m:t>𝑡𝑟𝑎𝑐𝑒𝑠</m:t>
                    </m:r>
                    <m:r>
                      <a:rPr lang="en-US" sz="2000" i="1" dirty="0">
                        <a:latin typeface="Cambria Math"/>
                      </a:rPr>
                      <m:t>(</m:t>
                    </m:r>
                    <m:r>
                      <m:rPr>
                        <m:sty m:val="p"/>
                      </m:rPr>
                      <a:rPr lang="en-US" sz="2000" b="0" i="0" dirty="0" smtClean="0">
                        <a:latin typeface="Cambria Math"/>
                      </a:rPr>
                      <m:t>Π</m:t>
                    </m:r>
                    <m:sSub>
                      <m:sSubPr>
                        <m:ctrlPr>
                          <a:rPr lang="en-US" sz="2000" b="0" i="1" dirty="0" smtClean="0">
                            <a:latin typeface="Cambria Math"/>
                          </a:rPr>
                        </m:ctrlPr>
                      </m:sSubPr>
                      <m:e>
                        <m:r>
                          <a:rPr lang="en-US" sz="2000" b="0" i="1" dirty="0" smtClean="0">
                            <a:latin typeface="Cambria Math"/>
                          </a:rPr>
                          <m:t>𝐴</m:t>
                        </m:r>
                      </m:e>
                      <m:sub>
                        <m:r>
                          <a:rPr lang="en-US" sz="2000" b="0" i="1" dirty="0" smtClean="0">
                            <a:latin typeface="Cambria Math"/>
                          </a:rPr>
                          <m:t>𝑖</m:t>
                        </m:r>
                      </m:sub>
                    </m:sSub>
                    <m:r>
                      <a:rPr lang="en-US" sz="2000" i="1" dirty="0">
                        <a:latin typeface="Cambria Math"/>
                      </a:rPr>
                      <m:t>).</m:t>
                    </m:r>
                  </m:oMath>
                </a14:m>
                <a:endParaRPr lang="en-US" sz="2000" dirty="0"/>
              </a:p>
            </p:txBody>
          </p:sp>
        </mc:Choice>
        <mc:Fallback xmlns="">
          <p:sp>
            <p:nvSpPr>
              <p:cNvPr id="150531" name="Rectangle 3"/>
              <p:cNvSpPr>
                <a:spLocks noGrp="1" noRot="1" noChangeAspect="1" noMove="1" noResize="1" noEditPoints="1" noAdjustHandles="1" noChangeArrowheads="1" noChangeShapeType="1" noTextEdit="1"/>
              </p:cNvSpPr>
              <p:nvPr>
                <p:ph type="body" idx="1"/>
              </p:nvPr>
            </p:nvSpPr>
            <p:spPr>
              <a:xfrm>
                <a:off x="217440" y="1600009"/>
                <a:ext cx="8697600" cy="4876352"/>
              </a:xfrm>
              <a:blipFill rotWithShape="1">
                <a:blip r:embed="rId2"/>
                <a:stretch>
                  <a:fillRect l="-982" t="-2375"/>
                </a:stretch>
              </a:blipFill>
            </p:spPr>
            <p:txBody>
              <a:bodyPr/>
              <a:lstStyle/>
              <a:p>
                <a:r>
                  <a:rPr lang="en-US">
                    <a:noFill/>
                  </a:rPr>
                  <a:t> </a:t>
                </a:r>
              </a:p>
            </p:txBody>
          </p:sp>
        </mc:Fallback>
      </mc:AlternateContent>
    </p:spTree>
    <p:extLst>
      <p:ext uri="{BB962C8B-B14F-4D97-AF65-F5344CB8AC3E}">
        <p14:creationId xmlns:p14="http://schemas.microsoft.com/office/powerpoint/2010/main" val="3756790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Fairness and composition</a:t>
            </a:r>
          </a:p>
        </p:txBody>
      </p:sp>
      <mc:AlternateContent xmlns:mc="http://schemas.openxmlformats.org/markup-compatibility/2006" xmlns:a14="http://schemas.microsoft.com/office/drawing/2010/main">
        <mc:Choice Requires="a14">
          <p:sp>
            <p:nvSpPr>
              <p:cNvPr id="151555" name="Rectangle 3"/>
              <p:cNvSpPr>
                <a:spLocks noGrp="1" noChangeArrowheads="1"/>
              </p:cNvSpPr>
              <p:nvPr>
                <p:ph type="body" idx="1"/>
              </p:nvPr>
            </p:nvSpPr>
            <p:spPr/>
            <p:txBody>
              <a:bodyPr/>
              <a:lstStyle/>
              <a:p>
                <a:pPr>
                  <a:buSzPct val="45000"/>
                </a:pPr>
                <a:r>
                  <a:rPr lang="en-US" sz="2800" dirty="0" smtClean="0">
                    <a:solidFill>
                      <a:srgbClr val="A50021"/>
                    </a:solidFill>
                  </a:rPr>
                  <a:t>Theorem 6:  </a:t>
                </a:r>
                <a:r>
                  <a:rPr lang="en-US" sz="2800" dirty="0" err="1">
                    <a:solidFill>
                      <a:srgbClr val="A50021"/>
                    </a:solidFill>
                  </a:rPr>
                  <a:t>Substitutivity</a:t>
                </a:r>
                <a:endParaRPr lang="en-US" sz="2800" dirty="0">
                  <a:solidFill>
                    <a:srgbClr val="A50021"/>
                  </a:solidFill>
                </a:endParaRPr>
              </a:p>
              <a:p>
                <a:pPr lvl="1">
                  <a:buSzPct val="75000"/>
                  <a:buFont typeface="Symbol" pitchFamily="18" charset="2"/>
                  <a:buChar char=""/>
                </a:pPr>
                <a:r>
                  <a:rPr lang="en-US" sz="2400" dirty="0"/>
                  <a:t>Suppose </a:t>
                </a:r>
                <a14:m>
                  <m:oMath xmlns:m="http://schemas.openxmlformats.org/officeDocument/2006/math">
                    <m:r>
                      <a:rPr lang="en-US" sz="2400" i="1" dirty="0" smtClean="0">
                        <a:latin typeface="Cambria Math"/>
                      </a:rPr>
                      <m:t>𝐴</m:t>
                    </m:r>
                    <m:r>
                      <a:rPr lang="en-US" sz="2400" i="1" baseline="-33000" dirty="0">
                        <a:latin typeface="Cambria Math"/>
                      </a:rPr>
                      <m:t>𝑖</m:t>
                    </m:r>
                  </m:oMath>
                </a14:m>
                <a:r>
                  <a:rPr lang="en-US" sz="2400" dirty="0"/>
                  <a:t> and </a:t>
                </a:r>
                <a14:m>
                  <m:oMath xmlns:m="http://schemas.openxmlformats.org/officeDocument/2006/math">
                    <m:r>
                      <a:rPr lang="en-US" sz="2400" i="1" dirty="0" smtClean="0">
                        <a:latin typeface="Cambria Math"/>
                      </a:rPr>
                      <m:t>𝐴</m:t>
                    </m:r>
                    <m:r>
                      <a:rPr lang="en-US" sz="2400" i="1" dirty="0" err="1">
                        <a:latin typeface="Cambria Math"/>
                        <a:sym typeface="Symbol" pitchFamily="18" charset="2"/>
                      </a:rPr>
                      <m:t></m:t>
                    </m:r>
                    <m:r>
                      <a:rPr lang="en-US" sz="2400" i="1" baseline="-33000" dirty="0" err="1">
                        <a:latin typeface="Cambria Math"/>
                      </a:rPr>
                      <m:t>𝑖</m:t>
                    </m:r>
                    <m:r>
                      <a:rPr lang="en-US" sz="2400" i="1" dirty="0">
                        <a:latin typeface="Cambria Math"/>
                      </a:rPr>
                      <m:t> </m:t>
                    </m:r>
                  </m:oMath>
                </a14:m>
                <a:r>
                  <a:rPr lang="en-US" sz="2400" dirty="0"/>
                  <a:t>have the same external signature, and </a:t>
                </a:r>
                <a14:m>
                  <m:oMath xmlns:m="http://schemas.openxmlformats.org/officeDocument/2006/math">
                    <m:r>
                      <a:rPr lang="en-US" sz="2400" i="1" dirty="0" smtClean="0">
                        <a:solidFill>
                          <a:srgbClr val="A50021"/>
                        </a:solidFill>
                        <a:latin typeface="Cambria Math"/>
                      </a:rPr>
                      <m:t>𝑓𝑎𝑖𝑟</m:t>
                    </m:r>
                    <m:r>
                      <a:rPr lang="en-US" sz="2400" i="1" dirty="0" err="1">
                        <a:latin typeface="Cambria Math"/>
                      </a:rPr>
                      <m:t>𝑡𝑟𝑎𝑐𝑒𝑠</m:t>
                    </m:r>
                    <m:r>
                      <a:rPr lang="en-US" sz="2400" i="1" dirty="0">
                        <a:latin typeface="Cambria Math"/>
                      </a:rPr>
                      <m:t>(</m:t>
                    </m:r>
                    <m:sSub>
                      <m:sSubPr>
                        <m:ctrlPr>
                          <a:rPr lang="en-US" sz="2400" b="0" i="1" dirty="0" smtClean="0">
                            <a:latin typeface="Cambria Math"/>
                          </a:rPr>
                        </m:ctrlPr>
                      </m:sSubPr>
                      <m:e>
                        <m:r>
                          <a:rPr lang="en-US" sz="2400" b="0" i="1" dirty="0" smtClean="0">
                            <a:latin typeface="Cambria Math"/>
                          </a:rPr>
                          <m:t>𝐴</m:t>
                        </m:r>
                      </m:e>
                      <m:sub>
                        <m:r>
                          <a:rPr lang="en-US" sz="2400" b="0" i="1" dirty="0" smtClean="0">
                            <a:latin typeface="Cambria Math"/>
                          </a:rPr>
                          <m:t>𝑖</m:t>
                        </m:r>
                      </m:sub>
                    </m:sSub>
                    <m:r>
                      <a:rPr lang="en-US" sz="2400" i="1" dirty="0">
                        <a:latin typeface="Cambria Math"/>
                      </a:rPr>
                      <m:t>) </m:t>
                    </m:r>
                    <m:r>
                      <a:rPr lang="en-US" sz="2400" i="1" dirty="0">
                        <a:latin typeface="Cambria Math"/>
                        <a:sym typeface="Symbol" pitchFamily="18" charset="2"/>
                      </a:rPr>
                      <m:t> </m:t>
                    </m:r>
                    <m:r>
                      <a:rPr lang="en-US" sz="2400" i="1" dirty="0" err="1">
                        <a:solidFill>
                          <a:srgbClr val="A50021"/>
                        </a:solidFill>
                        <a:latin typeface="Cambria Math"/>
                        <a:sym typeface="Symbol" pitchFamily="18" charset="2"/>
                      </a:rPr>
                      <m:t>𝑓𝑎𝑖𝑟</m:t>
                    </m:r>
                    <m:r>
                      <a:rPr lang="en-US" sz="2400" i="1" dirty="0" err="1">
                        <a:latin typeface="Cambria Math"/>
                        <a:sym typeface="Symbol" pitchFamily="18" charset="2"/>
                      </a:rPr>
                      <m:t>𝑡𝑟𝑎𝑐𝑒𝑠</m:t>
                    </m:r>
                    <m:r>
                      <a:rPr lang="en-US" sz="2400" i="1" dirty="0">
                        <a:latin typeface="Cambria Math"/>
                        <a:sym typeface="Symbol" pitchFamily="18" charset="2"/>
                      </a:rPr>
                      <m:t>(</m:t>
                    </m:r>
                    <m:sSubSup>
                      <m:sSubSupPr>
                        <m:ctrlPr>
                          <a:rPr lang="en-US" sz="2400" b="0" i="1" dirty="0" smtClean="0">
                            <a:latin typeface="Cambria Math"/>
                            <a:sym typeface="Symbol" pitchFamily="18" charset="2"/>
                          </a:rPr>
                        </m:ctrlPr>
                      </m:sSubSupPr>
                      <m:e>
                        <m:r>
                          <a:rPr lang="en-US" sz="2400" b="0" i="1" dirty="0" smtClean="0">
                            <a:latin typeface="Cambria Math"/>
                            <a:sym typeface="Symbol" pitchFamily="18" charset="2"/>
                          </a:rPr>
                          <m:t>𝐴</m:t>
                        </m:r>
                      </m:e>
                      <m:sub>
                        <m:r>
                          <a:rPr lang="en-US" sz="2400" b="0" i="1" dirty="0" smtClean="0">
                            <a:latin typeface="Cambria Math"/>
                            <a:sym typeface="Symbol" pitchFamily="18" charset="2"/>
                          </a:rPr>
                          <m:t>𝑖</m:t>
                        </m:r>
                      </m:sub>
                      <m:sup>
                        <m:r>
                          <a:rPr lang="en-US" sz="2400" b="0" i="1" dirty="0" smtClean="0">
                            <a:latin typeface="Cambria Math"/>
                            <a:sym typeface="Symbol" pitchFamily="18" charset="2"/>
                          </a:rPr>
                          <m:t>′</m:t>
                        </m:r>
                      </m:sup>
                    </m:sSubSup>
                    <m:r>
                      <a:rPr lang="en-US" sz="2400" i="1" dirty="0">
                        <a:latin typeface="Cambria Math"/>
                      </a:rPr>
                      <m:t>) </m:t>
                    </m:r>
                  </m:oMath>
                </a14:m>
                <a:r>
                  <a:rPr lang="en-US" sz="2400" dirty="0"/>
                  <a:t>for every </a:t>
                </a:r>
                <a14:m>
                  <m:oMath xmlns:m="http://schemas.openxmlformats.org/officeDocument/2006/math">
                    <m:r>
                      <a:rPr lang="en-US" sz="2400" i="1" dirty="0" smtClean="0">
                        <a:latin typeface="Cambria Math"/>
                      </a:rPr>
                      <m:t>𝑖</m:t>
                    </m:r>
                  </m:oMath>
                </a14:m>
                <a:r>
                  <a:rPr lang="en-US" sz="2400" dirty="0"/>
                  <a:t>.</a:t>
                </a:r>
              </a:p>
              <a:p>
                <a:pPr lvl="2">
                  <a:buSzPct val="75000"/>
                  <a:buFont typeface="Symbol" pitchFamily="18" charset="2"/>
                  <a:buChar char=""/>
                </a:pPr>
                <a:r>
                  <a:rPr lang="en-US" sz="2000" dirty="0"/>
                  <a:t>Another kind of “implementation” relationship.</a:t>
                </a:r>
              </a:p>
              <a:p>
                <a:pPr lvl="1">
                  <a:buSzPct val="75000"/>
                  <a:buFont typeface="Symbol" pitchFamily="18" charset="2"/>
                  <a:buChar char=""/>
                </a:pPr>
                <a:r>
                  <a:rPr lang="en-US" sz="2400" dirty="0"/>
                  <a:t>Then </a:t>
                </a:r>
                <a14:m>
                  <m:oMath xmlns:m="http://schemas.openxmlformats.org/officeDocument/2006/math">
                    <m:r>
                      <a:rPr lang="en-US" sz="2400" i="1" dirty="0" smtClean="0">
                        <a:solidFill>
                          <a:srgbClr val="A50021"/>
                        </a:solidFill>
                        <a:latin typeface="Cambria Math"/>
                      </a:rPr>
                      <m:t>𝑓𝑎𝑖𝑟</m:t>
                    </m:r>
                    <m:r>
                      <a:rPr lang="en-US" sz="2400" i="1" dirty="0" err="1">
                        <a:latin typeface="Cambria Math"/>
                      </a:rPr>
                      <m:t>𝑡𝑟𝑎𝑐𝑒𝑠</m:t>
                    </m:r>
                    <m:r>
                      <a:rPr lang="en-US" sz="2400" i="1" dirty="0">
                        <a:latin typeface="Cambria Math"/>
                      </a:rPr>
                      <m:t>(</m:t>
                    </m:r>
                    <m:r>
                      <m:rPr>
                        <m:sty m:val="p"/>
                      </m:rPr>
                      <a:rPr lang="en-US" sz="2400" b="0" i="0" dirty="0" smtClean="0">
                        <a:latin typeface="Cambria Math"/>
                      </a:rPr>
                      <m:t>Π</m:t>
                    </m:r>
                    <m:sSub>
                      <m:sSubPr>
                        <m:ctrlPr>
                          <a:rPr lang="en-US" sz="2400" b="0" i="1" dirty="0" smtClean="0">
                            <a:latin typeface="Cambria Math"/>
                          </a:rPr>
                        </m:ctrlPr>
                      </m:sSubPr>
                      <m:e>
                        <m:r>
                          <a:rPr lang="en-US" sz="2400" b="0" i="1" dirty="0" smtClean="0">
                            <a:latin typeface="Cambria Math"/>
                          </a:rPr>
                          <m:t>𝐴</m:t>
                        </m:r>
                      </m:e>
                      <m:sub>
                        <m:r>
                          <a:rPr lang="en-US" sz="2400" b="0" i="1" dirty="0" smtClean="0">
                            <a:latin typeface="Cambria Math"/>
                          </a:rPr>
                          <m:t>𝑖</m:t>
                        </m:r>
                      </m:sub>
                    </m:sSub>
                    <m:r>
                      <a:rPr lang="en-US" sz="2400" i="1" dirty="0">
                        <a:latin typeface="Cambria Math"/>
                      </a:rPr>
                      <m:t>) </m:t>
                    </m:r>
                    <m:r>
                      <a:rPr lang="en-US" sz="2400" i="1" dirty="0">
                        <a:latin typeface="Cambria Math"/>
                        <a:sym typeface="Symbol" pitchFamily="18" charset="2"/>
                      </a:rPr>
                      <m:t> </m:t>
                    </m:r>
                    <m:r>
                      <a:rPr lang="en-US" sz="2400" i="1" dirty="0" err="1">
                        <a:solidFill>
                          <a:srgbClr val="A50021"/>
                        </a:solidFill>
                        <a:latin typeface="Cambria Math"/>
                        <a:sym typeface="Symbol" pitchFamily="18" charset="2"/>
                      </a:rPr>
                      <m:t>𝑓𝑎𝑖𝑟</m:t>
                    </m:r>
                    <m:r>
                      <a:rPr lang="en-US" sz="2400" i="1" dirty="0" err="1">
                        <a:latin typeface="Cambria Math"/>
                        <a:sym typeface="Symbol" pitchFamily="18" charset="2"/>
                      </a:rPr>
                      <m:t>𝑡𝑟𝑎𝑐𝑒𝑠</m:t>
                    </m:r>
                    <m:r>
                      <a:rPr lang="en-US" sz="2400" i="1" dirty="0">
                        <a:latin typeface="Cambria Math"/>
                        <a:sym typeface="Symbol" pitchFamily="18" charset="2"/>
                      </a:rPr>
                      <m:t>(</m:t>
                    </m:r>
                    <m:r>
                      <m:rPr>
                        <m:sty m:val="p"/>
                      </m:rPr>
                      <a:rPr lang="en-US" sz="2400" b="0" i="0" dirty="0" smtClean="0">
                        <a:latin typeface="Cambria Math"/>
                        <a:sym typeface="Symbol" pitchFamily="18" charset="2"/>
                      </a:rPr>
                      <m:t>Π</m:t>
                    </m:r>
                    <m:sSubSup>
                      <m:sSubSupPr>
                        <m:ctrlPr>
                          <a:rPr lang="en-US" sz="2400" b="0" i="1" dirty="0" smtClean="0">
                            <a:latin typeface="Cambria Math"/>
                            <a:sym typeface="Symbol" pitchFamily="18" charset="2"/>
                          </a:rPr>
                        </m:ctrlPr>
                      </m:sSubSupPr>
                      <m:e>
                        <m:r>
                          <a:rPr lang="en-US" sz="2400" b="0" i="1" dirty="0" smtClean="0">
                            <a:latin typeface="Cambria Math"/>
                            <a:sym typeface="Symbol" pitchFamily="18" charset="2"/>
                          </a:rPr>
                          <m:t>𝐴</m:t>
                        </m:r>
                      </m:e>
                      <m:sub>
                        <m:r>
                          <a:rPr lang="en-US" sz="2400" b="0" i="1" dirty="0" smtClean="0">
                            <a:latin typeface="Cambria Math"/>
                            <a:sym typeface="Symbol" pitchFamily="18" charset="2"/>
                          </a:rPr>
                          <m:t>𝑖</m:t>
                        </m:r>
                      </m:sub>
                      <m:sup>
                        <m:r>
                          <a:rPr lang="en-US" sz="2400" b="0" i="1" dirty="0" smtClean="0">
                            <a:latin typeface="Cambria Math"/>
                            <a:sym typeface="Symbol" pitchFamily="18" charset="2"/>
                          </a:rPr>
                          <m:t>′</m:t>
                        </m:r>
                      </m:sup>
                    </m:sSubSup>
                    <m:r>
                      <a:rPr lang="en-US" sz="2400" i="1" dirty="0">
                        <a:latin typeface="Cambria Math"/>
                      </a:rPr>
                      <m:t>).</m:t>
                    </m:r>
                  </m:oMath>
                </a14:m>
                <a:endParaRPr lang="en-US" sz="2400" dirty="0"/>
              </a:p>
              <a:p>
                <a:endParaRPr lang="en-US" dirty="0"/>
              </a:p>
            </p:txBody>
          </p:sp>
        </mc:Choice>
        <mc:Fallback xmlns="">
          <p:sp>
            <p:nvSpPr>
              <p:cNvPr id="151555" name="Rectangle 3"/>
              <p:cNvSpPr>
                <a:spLocks noGrp="1" noRot="1" noChangeAspect="1" noMove="1" noResize="1" noEditPoints="1" noAdjustHandles="1" noChangeArrowheads="1" noChangeShapeType="1" noTextEdit="1"/>
              </p:cNvSpPr>
              <p:nvPr>
                <p:ph type="body" idx="1"/>
              </p:nvPr>
            </p:nvSpPr>
            <p:spPr>
              <a:blipFill rotWithShape="1">
                <a:blip r:embed="rId2"/>
                <a:stretch>
                  <a:fillRect t="-1213"/>
                </a:stretch>
              </a:blipFill>
            </p:spPr>
            <p:txBody>
              <a:bodyPr/>
              <a:lstStyle/>
              <a:p>
                <a:r>
                  <a:rPr lang="en-US">
                    <a:noFill/>
                  </a:rPr>
                  <a:t> </a:t>
                </a:r>
              </a:p>
            </p:txBody>
          </p:sp>
        </mc:Fallback>
      </mc:AlternateContent>
    </p:spTree>
    <p:extLst>
      <p:ext uri="{BB962C8B-B14F-4D97-AF65-F5344CB8AC3E}">
        <p14:creationId xmlns:p14="http://schemas.microsoft.com/office/powerpoint/2010/main" val="1480750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Oval 2"/>
          <p:cNvSpPr>
            <a:spLocks noChangeArrowheads="1"/>
          </p:cNvSpPr>
          <p:nvPr/>
        </p:nvSpPr>
        <p:spPr bwMode="auto">
          <a:xfrm>
            <a:off x="1658880" y="2281199"/>
            <a:ext cx="1244160" cy="1244291"/>
          </a:xfrm>
          <a:prstGeom prst="ellipse">
            <a:avLst/>
          </a:prstGeom>
          <a:solidFill>
            <a:schemeClr val="accent1"/>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500">
                <a:solidFill>
                  <a:srgbClr val="000000"/>
                </a:solidFill>
              </a:rPr>
              <a:t>p</a:t>
            </a:r>
            <a:r>
              <a:rPr lang="en-US" sz="2500" baseline="-33000">
                <a:solidFill>
                  <a:srgbClr val="000000"/>
                </a:solidFill>
              </a:rPr>
              <a:t>1</a:t>
            </a:r>
          </a:p>
        </p:txBody>
      </p:sp>
      <p:sp>
        <p:nvSpPr>
          <p:cNvPr id="153603" name="Oval 3"/>
          <p:cNvSpPr>
            <a:spLocks noChangeArrowheads="1"/>
          </p:cNvSpPr>
          <p:nvPr/>
        </p:nvSpPr>
        <p:spPr bwMode="auto">
          <a:xfrm>
            <a:off x="3732480" y="2281199"/>
            <a:ext cx="1866240" cy="414764"/>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Lst>
            </a:pPr>
            <a:r>
              <a:rPr lang="en-US" sz="2000">
                <a:solidFill>
                  <a:srgbClr val="000000"/>
                </a:solidFill>
              </a:rPr>
              <a:t>C</a:t>
            </a:r>
            <a:r>
              <a:rPr lang="en-US" sz="2000" baseline="-33000">
                <a:solidFill>
                  <a:srgbClr val="000000"/>
                </a:solidFill>
              </a:rPr>
              <a:t>1,2</a:t>
            </a:r>
          </a:p>
        </p:txBody>
      </p:sp>
      <p:sp>
        <p:nvSpPr>
          <p:cNvPr id="153604" name="Oval 4"/>
          <p:cNvSpPr>
            <a:spLocks noChangeArrowheads="1"/>
          </p:cNvSpPr>
          <p:nvPr/>
        </p:nvSpPr>
        <p:spPr bwMode="auto">
          <a:xfrm>
            <a:off x="6428160" y="2281199"/>
            <a:ext cx="1244160" cy="1244291"/>
          </a:xfrm>
          <a:prstGeom prst="ellipse">
            <a:avLst/>
          </a:prstGeom>
          <a:solidFill>
            <a:schemeClr val="accent1"/>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Lst>
            </a:pPr>
            <a:r>
              <a:rPr lang="en-US" sz="2500">
                <a:solidFill>
                  <a:srgbClr val="000000"/>
                </a:solidFill>
              </a:rPr>
              <a:t>p</a:t>
            </a:r>
            <a:r>
              <a:rPr lang="en-US" sz="2500" baseline="-33000">
                <a:solidFill>
                  <a:srgbClr val="000000"/>
                </a:solidFill>
              </a:rPr>
              <a:t>2</a:t>
            </a:r>
          </a:p>
        </p:txBody>
      </p:sp>
      <p:sp>
        <p:nvSpPr>
          <p:cNvPr id="153605" name="Oval 5"/>
          <p:cNvSpPr>
            <a:spLocks noChangeArrowheads="1"/>
          </p:cNvSpPr>
          <p:nvPr/>
        </p:nvSpPr>
        <p:spPr bwMode="auto">
          <a:xfrm>
            <a:off x="3732480" y="3112167"/>
            <a:ext cx="1866240" cy="413323"/>
          </a:xfrm>
          <a:prstGeom prst="ellipse">
            <a:avLst/>
          </a:prstGeom>
          <a:solidFill>
            <a:srgbClr val="FF9999"/>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Lst>
            </a:pPr>
            <a:r>
              <a:rPr lang="en-US" sz="2000">
                <a:solidFill>
                  <a:srgbClr val="000000"/>
                </a:solidFill>
              </a:rPr>
              <a:t>C</a:t>
            </a:r>
            <a:r>
              <a:rPr lang="en-US" sz="2000" baseline="-33000">
                <a:solidFill>
                  <a:srgbClr val="000000"/>
                </a:solidFill>
              </a:rPr>
              <a:t>2,1</a:t>
            </a:r>
          </a:p>
        </p:txBody>
      </p:sp>
      <p:sp>
        <p:nvSpPr>
          <p:cNvPr id="153606" name="Line 6"/>
          <p:cNvSpPr>
            <a:spLocks noChangeShapeType="1"/>
          </p:cNvSpPr>
          <p:nvPr/>
        </p:nvSpPr>
        <p:spPr bwMode="auto">
          <a:xfrm flipV="1">
            <a:off x="2903040" y="2487142"/>
            <a:ext cx="829440" cy="2102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07" name="Line 7"/>
          <p:cNvSpPr>
            <a:spLocks noChangeShapeType="1"/>
          </p:cNvSpPr>
          <p:nvPr/>
        </p:nvSpPr>
        <p:spPr bwMode="auto">
          <a:xfrm flipH="1" flipV="1">
            <a:off x="2901601" y="3109287"/>
            <a:ext cx="832320" cy="2102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08" name="Line 8"/>
          <p:cNvSpPr>
            <a:spLocks noChangeShapeType="1"/>
          </p:cNvSpPr>
          <p:nvPr/>
        </p:nvSpPr>
        <p:spPr bwMode="auto">
          <a:xfrm>
            <a:off x="5598720" y="2488581"/>
            <a:ext cx="82944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09" name="Line 9"/>
          <p:cNvSpPr>
            <a:spLocks noChangeShapeType="1"/>
          </p:cNvSpPr>
          <p:nvPr/>
        </p:nvSpPr>
        <p:spPr bwMode="auto">
          <a:xfrm flipH="1">
            <a:off x="5597281" y="3112167"/>
            <a:ext cx="832320" cy="2059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0" name="Line 10"/>
          <p:cNvSpPr>
            <a:spLocks noChangeShapeType="1"/>
          </p:cNvSpPr>
          <p:nvPr/>
        </p:nvSpPr>
        <p:spPr bwMode="auto">
          <a:xfrm>
            <a:off x="622080" y="2695963"/>
            <a:ext cx="10368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1" name="Line 11"/>
          <p:cNvSpPr>
            <a:spLocks noChangeShapeType="1"/>
          </p:cNvSpPr>
          <p:nvPr/>
        </p:nvSpPr>
        <p:spPr bwMode="auto">
          <a:xfrm>
            <a:off x="7672320" y="2695963"/>
            <a:ext cx="10368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2" name="Line 12"/>
          <p:cNvSpPr>
            <a:spLocks noChangeShapeType="1"/>
          </p:cNvSpPr>
          <p:nvPr/>
        </p:nvSpPr>
        <p:spPr bwMode="auto">
          <a:xfrm flipH="1">
            <a:off x="620641" y="3112167"/>
            <a:ext cx="1039680" cy="0"/>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3" name="Line 13"/>
          <p:cNvSpPr>
            <a:spLocks noChangeShapeType="1"/>
          </p:cNvSpPr>
          <p:nvPr/>
        </p:nvSpPr>
        <p:spPr bwMode="auto">
          <a:xfrm flipH="1">
            <a:off x="7670881" y="3112167"/>
            <a:ext cx="1039680" cy="0"/>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4" name="Oval 14"/>
          <p:cNvSpPr>
            <a:spLocks/>
          </p:cNvSpPr>
          <p:nvPr/>
        </p:nvSpPr>
        <p:spPr bwMode="auto">
          <a:xfrm>
            <a:off x="165888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53615" name="Oval 15"/>
          <p:cNvSpPr>
            <a:spLocks/>
          </p:cNvSpPr>
          <p:nvPr/>
        </p:nvSpPr>
        <p:spPr bwMode="auto">
          <a:xfrm>
            <a:off x="248832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53616" name="Oval 16"/>
          <p:cNvSpPr>
            <a:spLocks/>
          </p:cNvSpPr>
          <p:nvPr/>
        </p:nvSpPr>
        <p:spPr bwMode="auto">
          <a:xfrm>
            <a:off x="6428161" y="4147636"/>
            <a:ext cx="41328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53617" name="Oval 17"/>
          <p:cNvSpPr>
            <a:spLocks/>
          </p:cNvSpPr>
          <p:nvPr/>
        </p:nvSpPr>
        <p:spPr bwMode="auto">
          <a:xfrm>
            <a:off x="7257600" y="4147636"/>
            <a:ext cx="414720" cy="1451672"/>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153618" name="Line 18"/>
          <p:cNvSpPr>
            <a:spLocks noChangeShapeType="1"/>
          </p:cNvSpPr>
          <p:nvPr/>
        </p:nvSpPr>
        <p:spPr bwMode="auto">
          <a:xfrm>
            <a:off x="2488320" y="3525490"/>
            <a:ext cx="2073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19" name="Line 19"/>
          <p:cNvSpPr>
            <a:spLocks noChangeShapeType="1"/>
          </p:cNvSpPr>
          <p:nvPr/>
        </p:nvSpPr>
        <p:spPr bwMode="auto">
          <a:xfrm>
            <a:off x="7257600" y="3525490"/>
            <a:ext cx="2073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0" name="Line 20"/>
          <p:cNvSpPr>
            <a:spLocks noChangeShapeType="1"/>
          </p:cNvSpPr>
          <p:nvPr/>
        </p:nvSpPr>
        <p:spPr bwMode="auto">
          <a:xfrm flipH="1">
            <a:off x="2488320" y="5599308"/>
            <a:ext cx="20880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1" name="Line 21"/>
          <p:cNvSpPr>
            <a:spLocks noChangeShapeType="1"/>
          </p:cNvSpPr>
          <p:nvPr/>
        </p:nvSpPr>
        <p:spPr bwMode="auto">
          <a:xfrm flipH="1">
            <a:off x="7256161" y="5599308"/>
            <a:ext cx="21024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2" name="Line 22"/>
          <p:cNvSpPr>
            <a:spLocks noChangeShapeType="1"/>
          </p:cNvSpPr>
          <p:nvPr/>
        </p:nvSpPr>
        <p:spPr bwMode="auto">
          <a:xfrm flipH="1" flipV="1">
            <a:off x="1864801" y="5597868"/>
            <a:ext cx="21024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3" name="Line 23"/>
          <p:cNvSpPr>
            <a:spLocks noChangeShapeType="1"/>
          </p:cNvSpPr>
          <p:nvPr/>
        </p:nvSpPr>
        <p:spPr bwMode="auto">
          <a:xfrm flipH="1" flipV="1">
            <a:off x="6634081" y="5597868"/>
            <a:ext cx="21024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4" name="Line 24"/>
          <p:cNvSpPr>
            <a:spLocks noChangeShapeType="1"/>
          </p:cNvSpPr>
          <p:nvPr/>
        </p:nvSpPr>
        <p:spPr bwMode="auto">
          <a:xfrm flipV="1">
            <a:off x="1866240" y="3524051"/>
            <a:ext cx="20736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5" name="Line 25"/>
          <p:cNvSpPr>
            <a:spLocks noChangeShapeType="1"/>
          </p:cNvSpPr>
          <p:nvPr/>
        </p:nvSpPr>
        <p:spPr bwMode="auto">
          <a:xfrm flipV="1">
            <a:off x="6635521" y="3524051"/>
            <a:ext cx="205920" cy="625026"/>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53626" name="Text Box 26"/>
          <p:cNvSpPr txBox="1">
            <a:spLocks noChangeArrowheads="1"/>
          </p:cNvSpPr>
          <p:nvPr/>
        </p:nvSpPr>
        <p:spPr bwMode="auto">
          <a:xfrm rot="20580000">
            <a:off x="2780640" y="2190471"/>
            <a:ext cx="1127520" cy="375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1,2</a:t>
            </a:r>
          </a:p>
        </p:txBody>
      </p:sp>
      <p:sp>
        <p:nvSpPr>
          <p:cNvPr id="153627" name="Text Box 27"/>
          <p:cNvSpPr txBox="1">
            <a:spLocks noChangeArrowheads="1"/>
          </p:cNvSpPr>
          <p:nvPr/>
        </p:nvSpPr>
        <p:spPr bwMode="auto">
          <a:xfrm rot="20700000">
            <a:off x="5476320" y="3273465"/>
            <a:ext cx="1123200" cy="375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r>
              <a:rPr lang="en-US" baseline="-33000"/>
              <a:t>2,1</a:t>
            </a:r>
          </a:p>
        </p:txBody>
      </p:sp>
      <p:sp>
        <p:nvSpPr>
          <p:cNvPr id="153628" name="Text Box 28"/>
          <p:cNvSpPr txBox="1">
            <a:spLocks noChangeArrowheads="1"/>
          </p:cNvSpPr>
          <p:nvPr/>
        </p:nvSpPr>
        <p:spPr bwMode="auto">
          <a:xfrm rot="720000">
            <a:off x="5283361" y="2165987"/>
            <a:ext cx="134352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1,2</a:t>
            </a:r>
          </a:p>
        </p:txBody>
      </p:sp>
      <p:sp>
        <p:nvSpPr>
          <p:cNvPr id="153629" name="Text Box 29"/>
          <p:cNvSpPr txBox="1">
            <a:spLocks noChangeArrowheads="1"/>
          </p:cNvSpPr>
          <p:nvPr/>
        </p:nvSpPr>
        <p:spPr bwMode="auto">
          <a:xfrm rot="840000">
            <a:off x="2754721" y="3323869"/>
            <a:ext cx="133776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 pos="1447800" algn="l"/>
              </a:tabLst>
              <a:defRPr>
                <a:solidFill>
                  <a:srgbClr val="000000"/>
                </a:solidFill>
                <a:latin typeface="Arial" charset="0"/>
                <a:cs typeface="Arial" charset="0"/>
              </a:defRPr>
            </a:lvl1pPr>
            <a:lvl2pPr>
              <a:tabLst>
                <a:tab pos="723900" algn="l"/>
                <a:tab pos="1447800" algn="l"/>
              </a:tabLst>
              <a:defRPr>
                <a:solidFill>
                  <a:srgbClr val="000000"/>
                </a:solidFill>
                <a:latin typeface="Arial" charset="0"/>
                <a:cs typeface="Arial" charset="0"/>
              </a:defRPr>
            </a:lvl2pPr>
            <a:lvl3pPr indent="-230188">
              <a:tabLst>
                <a:tab pos="723900" algn="l"/>
                <a:tab pos="1447800" algn="l"/>
              </a:tabLst>
              <a:defRPr>
                <a:solidFill>
                  <a:srgbClr val="000000"/>
                </a:solidFill>
                <a:latin typeface="Arial" charset="0"/>
                <a:cs typeface="Arial" charset="0"/>
              </a:defRPr>
            </a:lvl3pPr>
            <a:lvl4pPr>
              <a:tabLst>
                <a:tab pos="723900" algn="l"/>
                <a:tab pos="1447800" algn="l"/>
              </a:tabLst>
              <a:defRPr>
                <a:solidFill>
                  <a:srgbClr val="000000"/>
                </a:solidFill>
                <a:latin typeface="Arial" charset="0"/>
                <a:cs typeface="Arial" charset="0"/>
              </a:defRPr>
            </a:lvl4pPr>
            <a:lvl5pPr>
              <a:tabLst>
                <a:tab pos="723900" algn="l"/>
                <a:tab pos="14478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 pos="1447800" algn="l"/>
              </a:tabLst>
              <a:defRPr>
                <a:solidFill>
                  <a:srgbClr val="000000"/>
                </a:solidFill>
                <a:latin typeface="Arial" charset="0"/>
                <a:cs typeface="Arial" charset="0"/>
              </a:defRPr>
            </a:lvl9pPr>
          </a:lstStyle>
          <a:p>
            <a:r>
              <a:rPr lang="en-US"/>
              <a:t>receive(m)</a:t>
            </a:r>
            <a:r>
              <a:rPr lang="en-US" baseline="-33000"/>
              <a:t>2,1</a:t>
            </a:r>
          </a:p>
        </p:txBody>
      </p:sp>
      <p:sp>
        <p:nvSpPr>
          <p:cNvPr id="153630" name="Text Box 30"/>
          <p:cNvSpPr txBox="1">
            <a:spLocks noChangeArrowheads="1"/>
          </p:cNvSpPr>
          <p:nvPr/>
        </p:nvSpPr>
        <p:spPr bwMode="auto">
          <a:xfrm>
            <a:off x="695521" y="2341686"/>
            <a:ext cx="75600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init(v)</a:t>
            </a:r>
            <a:r>
              <a:rPr lang="en-US" baseline="-33000"/>
              <a:t>1</a:t>
            </a:r>
          </a:p>
        </p:txBody>
      </p:sp>
      <p:sp>
        <p:nvSpPr>
          <p:cNvPr id="153631" name="Text Box 31"/>
          <p:cNvSpPr txBox="1">
            <a:spLocks noChangeArrowheads="1"/>
          </p:cNvSpPr>
          <p:nvPr/>
        </p:nvSpPr>
        <p:spPr bwMode="auto">
          <a:xfrm>
            <a:off x="622080" y="3171213"/>
            <a:ext cx="1100160" cy="375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decide(v)</a:t>
            </a:r>
            <a:r>
              <a:rPr lang="en-US" baseline="-33000"/>
              <a:t>1</a:t>
            </a:r>
          </a:p>
        </p:txBody>
      </p:sp>
      <p:sp>
        <p:nvSpPr>
          <p:cNvPr id="153632" name="Rectangle 32"/>
          <p:cNvSpPr>
            <a:spLocks noGrp="1" noChangeArrowheads="1"/>
          </p:cNvSpPr>
          <p:nvPr>
            <p:ph type="title"/>
          </p:nvPr>
        </p:nvSpPr>
        <p:spPr>
          <a:xfrm>
            <a:off x="457920" y="216023"/>
            <a:ext cx="8226720" cy="125869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4100"/>
              <a:t>Composition of channels and consensus processes</a:t>
            </a:r>
          </a:p>
        </p:txBody>
      </p:sp>
      <p:sp>
        <p:nvSpPr>
          <p:cNvPr id="153634" name="Text Box 34"/>
          <p:cNvSpPr txBox="1">
            <a:spLocks noChangeArrowheads="1"/>
          </p:cNvSpPr>
          <p:nvPr/>
        </p:nvSpPr>
        <p:spPr bwMode="auto">
          <a:xfrm>
            <a:off x="3117574" y="4495800"/>
            <a:ext cx="3130826" cy="202274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936" tIns="41469" rIns="82936" bIns="41469">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buFontTx/>
              <a:buNone/>
            </a:pPr>
            <a:r>
              <a:rPr lang="en-US" dirty="0"/>
              <a:t>In fair executions:</a:t>
            </a:r>
          </a:p>
          <a:p>
            <a:pPr>
              <a:buFontTx/>
              <a:buChar char="•"/>
            </a:pPr>
            <a:r>
              <a:rPr lang="en-US" dirty="0"/>
              <a:t> After </a:t>
            </a:r>
            <a:r>
              <a:rPr lang="en-US" dirty="0" err="1"/>
              <a:t>init</a:t>
            </a:r>
            <a:r>
              <a:rPr lang="en-US" dirty="0"/>
              <a:t>, keep sending latest </a:t>
            </a:r>
            <a:r>
              <a:rPr lang="en-US" dirty="0" err="1"/>
              <a:t>val</a:t>
            </a:r>
            <a:r>
              <a:rPr lang="en-US" dirty="0"/>
              <a:t> forever.</a:t>
            </a:r>
          </a:p>
          <a:p>
            <a:pPr>
              <a:buFontTx/>
              <a:buChar char="•"/>
            </a:pPr>
            <a:r>
              <a:rPr lang="en-US" dirty="0"/>
              <a:t> All messages that are sent </a:t>
            </a:r>
            <a:r>
              <a:rPr lang="en-US" dirty="0" smtClean="0"/>
              <a:t>get </a:t>
            </a:r>
            <a:r>
              <a:rPr lang="en-US" dirty="0"/>
              <a:t>delivered.</a:t>
            </a:r>
          </a:p>
          <a:p>
            <a:pPr>
              <a:buFontTx/>
              <a:buChar char="•"/>
            </a:pPr>
            <a:r>
              <a:rPr lang="en-US" dirty="0"/>
              <a:t> </a:t>
            </a:r>
            <a:r>
              <a:rPr lang="en-US" dirty="0"/>
              <a:t>O</a:t>
            </a:r>
            <a:r>
              <a:rPr lang="en-US" dirty="0" smtClean="0"/>
              <a:t>nce the</a:t>
            </a:r>
            <a:r>
              <a:rPr lang="en-US" dirty="0" smtClean="0"/>
              <a:t> </a:t>
            </a:r>
            <a:r>
              <a:rPr lang="en-US" dirty="0"/>
              <a:t>vector is full, </a:t>
            </a:r>
            <a:r>
              <a:rPr lang="en-US" dirty="0" smtClean="0"/>
              <a:t>keep outputting the </a:t>
            </a:r>
            <a:r>
              <a:rPr lang="en-US" dirty="0"/>
              <a:t>latest </a:t>
            </a:r>
            <a:r>
              <a:rPr lang="en-US" dirty="0" smtClean="0"/>
              <a:t>decision.</a:t>
            </a:r>
            <a:endParaRPr lang="en-US" dirty="0"/>
          </a:p>
        </p:txBody>
      </p:sp>
    </p:spTree>
    <p:extLst>
      <p:ext uri="{BB962C8B-B14F-4D97-AF65-F5344CB8AC3E}">
        <p14:creationId xmlns:p14="http://schemas.microsoft.com/office/powerpoint/2010/main" val="166921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Properties and Proof Methods</a:t>
            </a:r>
          </a:p>
        </p:txBody>
      </p:sp>
      <p:sp>
        <p:nvSpPr>
          <p:cNvPr id="152579" name="Rectangle 3"/>
          <p:cNvSpPr>
            <a:spLocks noGrp="1" noChangeArrowheads="1"/>
          </p:cNvSpPr>
          <p:nvPr>
            <p:ph type="body" idx="1"/>
          </p:nvPr>
        </p:nvSpPr>
        <p:spPr/>
        <p:txBody>
          <a:bodyPr/>
          <a:lstStyle/>
          <a:p>
            <a:r>
              <a:rPr lang="en-US"/>
              <a:t>Compositional reasoning</a:t>
            </a:r>
          </a:p>
          <a:p>
            <a:r>
              <a:rPr lang="en-US"/>
              <a:t>Invariants</a:t>
            </a:r>
          </a:p>
          <a:p>
            <a:r>
              <a:rPr lang="en-US"/>
              <a:t>Trace properties</a:t>
            </a:r>
          </a:p>
          <a:p>
            <a:r>
              <a:rPr lang="en-US"/>
              <a:t>Simulation relations</a:t>
            </a:r>
          </a:p>
        </p:txBody>
      </p:sp>
    </p:spTree>
    <p:extLst>
      <p:ext uri="{BB962C8B-B14F-4D97-AF65-F5344CB8AC3E}">
        <p14:creationId xmlns:p14="http://schemas.microsoft.com/office/powerpoint/2010/main" val="3238286073"/>
      </p:ext>
    </p:extLst>
  </p:cSld>
  <p:clrMapOvr>
    <a:masterClrMapping/>
  </p:clrMapOvr>
  <p:transition>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Compositional reasoning</a:t>
            </a:r>
          </a:p>
        </p:txBody>
      </p:sp>
      <p:sp>
        <p:nvSpPr>
          <p:cNvPr id="159747" name="Rectangle 3"/>
          <p:cNvSpPr>
            <a:spLocks noGrp="1" noChangeArrowheads="1"/>
          </p:cNvSpPr>
          <p:nvPr>
            <p:ph type="body" idx="1"/>
          </p:nvPr>
        </p:nvSpPr>
        <p:spPr/>
        <p:txBody>
          <a:bodyPr/>
          <a:lstStyle/>
          <a:p>
            <a:r>
              <a:rPr lang="en-US"/>
              <a:t>Use Theorems 1-6 to infer properties of a system from properties of its components.</a:t>
            </a:r>
          </a:p>
          <a:p>
            <a:r>
              <a:rPr lang="en-US"/>
              <a:t>And vice versa.</a:t>
            </a:r>
          </a:p>
          <a:p>
            <a:endParaRPr lang="en-US"/>
          </a:p>
        </p:txBody>
      </p:sp>
    </p:spTree>
    <p:extLst>
      <p:ext uri="{BB962C8B-B14F-4D97-AF65-F5344CB8AC3E}">
        <p14:creationId xmlns:p14="http://schemas.microsoft.com/office/powerpoint/2010/main" val="2277085356"/>
      </p:ext>
    </p:extLst>
  </p:cSld>
  <p:clrMapOvr>
    <a:masterClrMapping/>
  </p:clrMapOvr>
  <p:transition>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Invariants</a:t>
            </a:r>
          </a:p>
        </p:txBody>
      </p:sp>
      <p:sp>
        <p:nvSpPr>
          <p:cNvPr id="158723" name="Rectangle 3"/>
          <p:cNvSpPr>
            <a:spLocks noGrp="1" noChangeArrowheads="1"/>
          </p:cNvSpPr>
          <p:nvPr>
            <p:ph type="body" idx="1"/>
          </p:nvPr>
        </p:nvSpPr>
        <p:spPr>
          <a:xfrm>
            <a:off x="457200" y="1447800"/>
            <a:ext cx="8229600" cy="5105400"/>
          </a:xfrm>
        </p:spPr>
        <p:txBody>
          <a:bodyPr>
            <a:normAutofit/>
          </a:bodyPr>
          <a:lstStyle/>
          <a:p>
            <a:pPr>
              <a:lnSpc>
                <a:spcPct val="80000"/>
              </a:lnSpc>
              <a:buSzPct val="45000"/>
              <a:buFont typeface="Wingdings" pitchFamily="2" charset="2"/>
              <a:buChar char=""/>
            </a:pPr>
            <a:r>
              <a:rPr lang="en-US" sz="2800" dirty="0"/>
              <a:t>A state is </a:t>
            </a:r>
            <a:r>
              <a:rPr lang="en-US" sz="2800" dirty="0">
                <a:solidFill>
                  <a:srgbClr val="A50021"/>
                </a:solidFill>
              </a:rPr>
              <a:t>reachable </a:t>
            </a:r>
            <a:r>
              <a:rPr lang="en-US" sz="2800" dirty="0"/>
              <a:t>if it appears in some execution (or, at the end of some finite execution).</a:t>
            </a:r>
          </a:p>
          <a:p>
            <a:pPr>
              <a:lnSpc>
                <a:spcPct val="80000"/>
              </a:lnSpc>
              <a:buSzPct val="45000"/>
              <a:buFont typeface="Wingdings" pitchFamily="2" charset="2"/>
              <a:buChar char=""/>
            </a:pPr>
            <a:r>
              <a:rPr lang="en-US" sz="2800" dirty="0"/>
              <a:t>An </a:t>
            </a:r>
            <a:r>
              <a:rPr lang="en-US" sz="2800" dirty="0">
                <a:solidFill>
                  <a:srgbClr val="A50021"/>
                </a:solidFill>
              </a:rPr>
              <a:t>invariant</a:t>
            </a:r>
            <a:r>
              <a:rPr lang="en-US" sz="2800" dirty="0"/>
              <a:t> is a predicate that is true for every reachable state.</a:t>
            </a:r>
          </a:p>
          <a:p>
            <a:pPr>
              <a:lnSpc>
                <a:spcPct val="80000"/>
              </a:lnSpc>
              <a:buSzPct val="45000"/>
              <a:buFont typeface="Wingdings" pitchFamily="2" charset="2"/>
              <a:buChar char=""/>
            </a:pPr>
            <a:r>
              <a:rPr lang="en-US" sz="2800" dirty="0"/>
              <a:t>Most important tool for proving properties of concurrent and distributed algorithms.</a:t>
            </a:r>
          </a:p>
          <a:p>
            <a:pPr>
              <a:lnSpc>
                <a:spcPct val="80000"/>
              </a:lnSpc>
              <a:buSzPct val="45000"/>
              <a:buFont typeface="Wingdings" pitchFamily="2" charset="2"/>
              <a:buChar char=""/>
            </a:pPr>
            <a:r>
              <a:rPr lang="en-US" sz="2800" dirty="0"/>
              <a:t>Proving invariants:</a:t>
            </a:r>
          </a:p>
          <a:p>
            <a:pPr lvl="1">
              <a:lnSpc>
                <a:spcPct val="80000"/>
              </a:lnSpc>
              <a:buSzPct val="75000"/>
              <a:buFont typeface="Symbol" pitchFamily="18" charset="2"/>
              <a:buChar char=""/>
            </a:pPr>
            <a:r>
              <a:rPr lang="en-US" sz="2400" dirty="0"/>
              <a:t>Typically, by induction on length of execution.</a:t>
            </a:r>
          </a:p>
          <a:p>
            <a:pPr lvl="1">
              <a:lnSpc>
                <a:spcPct val="80000"/>
              </a:lnSpc>
              <a:buSzPct val="75000"/>
              <a:buFont typeface="Symbol" pitchFamily="18" charset="2"/>
              <a:buChar char=""/>
            </a:pPr>
            <a:r>
              <a:rPr lang="en-US" sz="2400" dirty="0"/>
              <a:t>Often prove batches of inter-dependent invariants together. </a:t>
            </a:r>
          </a:p>
          <a:p>
            <a:pPr lvl="1">
              <a:lnSpc>
                <a:spcPct val="80000"/>
              </a:lnSpc>
              <a:buSzPct val="75000"/>
              <a:buFont typeface="Symbol" pitchFamily="18" charset="2"/>
              <a:buChar char=""/>
            </a:pPr>
            <a:r>
              <a:rPr lang="en-US" sz="2400" dirty="0"/>
              <a:t>Step granularity is finer than round granularity, so proofs </a:t>
            </a:r>
            <a:r>
              <a:rPr lang="en-US" sz="2400" dirty="0" smtClean="0"/>
              <a:t>are more complicated and detailed </a:t>
            </a:r>
            <a:r>
              <a:rPr lang="en-US" sz="2400" dirty="0"/>
              <a:t>than those for synchronous algorithms.</a:t>
            </a:r>
          </a:p>
        </p:txBody>
      </p:sp>
    </p:spTree>
    <p:extLst>
      <p:ext uri="{BB962C8B-B14F-4D97-AF65-F5344CB8AC3E}">
        <p14:creationId xmlns:p14="http://schemas.microsoft.com/office/powerpoint/2010/main" val="653908657"/>
      </p:ext>
    </p:extLst>
  </p:cSld>
  <p:clrMapOvr>
    <a:masterClrMapping/>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24800" y="0"/>
            <a:ext cx="8229600" cy="1142040"/>
          </a:xfrm>
        </p:spPr>
        <p:txBody>
          <a:bodyPr/>
          <a:lstStyle/>
          <a:p>
            <a:r>
              <a:rPr lang="en-US"/>
              <a:t>Example:  Incrementing</a:t>
            </a:r>
          </a:p>
        </p:txBody>
      </p:sp>
      <mc:AlternateContent xmlns:mc="http://schemas.openxmlformats.org/markup-compatibility/2006" xmlns:a14="http://schemas.microsoft.com/office/drawing/2010/main">
        <mc:Choice Requires="a14">
          <p:sp>
            <p:nvSpPr>
              <p:cNvPr id="182275" name="Rectangle 3"/>
              <p:cNvSpPr>
                <a:spLocks noGrp="1" noChangeArrowheads="1"/>
              </p:cNvSpPr>
              <p:nvPr>
                <p:ph type="body" idx="1"/>
              </p:nvPr>
            </p:nvSpPr>
            <p:spPr>
              <a:xfrm>
                <a:off x="381601" y="1295400"/>
                <a:ext cx="8533440" cy="5180960"/>
              </a:xfrm>
            </p:spPr>
            <p:txBody>
              <a:bodyPr>
                <a:normAutofit/>
              </a:bodyPr>
              <a:lstStyle/>
              <a:p>
                <a:pPr>
                  <a:lnSpc>
                    <a:spcPct val="90000"/>
                  </a:lnSpc>
                </a:pPr>
                <a:r>
                  <a:rPr lang="en-US" sz="2200" dirty="0" smtClean="0"/>
                  <a:t>Two processes, </a:t>
                </a:r>
                <a14:m>
                  <m:oMath xmlns:m="http://schemas.openxmlformats.org/officeDocument/2006/math">
                    <m:r>
                      <a:rPr lang="en-US" sz="2200" i="1" dirty="0" smtClean="0">
                        <a:latin typeface="Cambria Math"/>
                      </a:rPr>
                      <m:t>𝑃</m:t>
                    </m:r>
                    <m:r>
                      <a:rPr lang="en-US" sz="2200" i="1" baseline="-25000" dirty="0">
                        <a:latin typeface="Cambria Math"/>
                      </a:rPr>
                      <m:t>1</m:t>
                    </m:r>
                  </m:oMath>
                </a14:m>
                <a:r>
                  <a:rPr lang="en-US" sz="2200" dirty="0"/>
                  <a:t> and </a:t>
                </a:r>
                <a14:m>
                  <m:oMath xmlns:m="http://schemas.openxmlformats.org/officeDocument/2006/math">
                    <m:r>
                      <a:rPr lang="en-US" sz="2200" i="1" dirty="0" smtClean="0">
                        <a:latin typeface="Cambria Math"/>
                      </a:rPr>
                      <m:t>𝑃</m:t>
                    </m:r>
                    <m:r>
                      <a:rPr lang="en-US" sz="2200" i="1" baseline="-25000" dirty="0">
                        <a:latin typeface="Cambria Math"/>
                      </a:rPr>
                      <m:t>2</m:t>
                    </m:r>
                  </m:oMath>
                </a14:m>
                <a:r>
                  <a:rPr lang="en-US" sz="2200" dirty="0"/>
                  <a:t>, </a:t>
                </a:r>
                <a:r>
                  <a:rPr lang="en-US" sz="2200" dirty="0" smtClean="0"/>
                  <a:t>communicating via channels </a:t>
                </a:r>
                <a14:m>
                  <m:oMath xmlns:m="http://schemas.openxmlformats.org/officeDocument/2006/math">
                    <m:r>
                      <a:rPr lang="en-US" sz="2200" i="1" dirty="0" smtClean="0">
                        <a:latin typeface="Cambria Math"/>
                      </a:rPr>
                      <m:t>𝐶</m:t>
                    </m:r>
                    <m:r>
                      <a:rPr lang="en-US" sz="2200" i="1" baseline="-25000" dirty="0" smtClean="0">
                        <a:latin typeface="Cambria Math"/>
                      </a:rPr>
                      <m:t>12</m:t>
                    </m:r>
                  </m:oMath>
                </a14:m>
                <a:r>
                  <a:rPr lang="en-US" sz="2200" baseline="-25000" dirty="0" smtClean="0"/>
                  <a:t>  </a:t>
                </a:r>
                <a:r>
                  <a:rPr lang="en-US" sz="2200" dirty="0" smtClean="0"/>
                  <a:t>and </a:t>
                </a:r>
                <a14:m>
                  <m:oMath xmlns:m="http://schemas.openxmlformats.org/officeDocument/2006/math">
                    <m:r>
                      <a:rPr lang="en-US" sz="2200" i="1" dirty="0" smtClean="0">
                        <a:latin typeface="Cambria Math"/>
                      </a:rPr>
                      <m:t>𝐶</m:t>
                    </m:r>
                    <m:r>
                      <a:rPr lang="en-US" sz="2200" i="1" baseline="-25000" dirty="0" smtClean="0">
                        <a:latin typeface="Cambria Math"/>
                      </a:rPr>
                      <m:t>21</m:t>
                    </m:r>
                  </m:oMath>
                </a14:m>
                <a:r>
                  <a:rPr lang="en-US" sz="2200" dirty="0" smtClean="0"/>
                  <a:t>:  </a:t>
                </a:r>
                <a14:m>
                  <m:oMath xmlns:m="http://schemas.openxmlformats.org/officeDocument/2006/math">
                    <m:r>
                      <a:rPr lang="en-US" sz="2200" i="1" dirty="0" smtClean="0">
                        <a:solidFill>
                          <a:srgbClr val="A50021"/>
                        </a:solidFill>
                        <a:latin typeface="Cambria Math"/>
                      </a:rPr>
                      <m:t>𝑠𝑒𝑛𝑑</m:t>
                    </m:r>
                    <m:sSub>
                      <m:sSubPr>
                        <m:ctrlPr>
                          <a:rPr lang="en-US" sz="2200" b="0" i="1" dirty="0" smtClean="0">
                            <a:solidFill>
                              <a:srgbClr val="A50021"/>
                            </a:solidFill>
                            <a:latin typeface="Cambria Math"/>
                          </a:rPr>
                        </m:ctrlPr>
                      </m:sSubPr>
                      <m:e>
                        <m:d>
                          <m:dPr>
                            <m:ctrlPr>
                              <a:rPr lang="en-US" sz="2200" i="1" dirty="0" smtClean="0">
                                <a:solidFill>
                                  <a:srgbClr val="A50021"/>
                                </a:solidFill>
                                <a:latin typeface="Cambria Math"/>
                              </a:rPr>
                            </m:ctrlPr>
                          </m:dPr>
                          <m:e>
                            <m:r>
                              <a:rPr lang="en-US" sz="2200" i="1" dirty="0" smtClean="0">
                                <a:solidFill>
                                  <a:srgbClr val="A50021"/>
                                </a:solidFill>
                                <a:latin typeface="Cambria Math"/>
                              </a:rPr>
                              <m:t>𝑣</m:t>
                            </m:r>
                          </m:e>
                        </m:d>
                      </m:e>
                      <m:sub>
                        <m:r>
                          <a:rPr lang="en-US" sz="2200" b="0" i="1" dirty="0" smtClean="0">
                            <a:solidFill>
                              <a:srgbClr val="A50021"/>
                            </a:solidFill>
                            <a:latin typeface="Cambria Math"/>
                          </a:rPr>
                          <m:t>12</m:t>
                        </m:r>
                      </m:sub>
                    </m:sSub>
                    <m:r>
                      <a:rPr lang="en-US" sz="2200" i="1" dirty="0" smtClean="0">
                        <a:solidFill>
                          <a:srgbClr val="A50021"/>
                        </a:solidFill>
                        <a:latin typeface="Cambria Math"/>
                      </a:rPr>
                      <m:t>, </m:t>
                    </m:r>
                    <m:r>
                      <a:rPr lang="en-US" sz="2200" i="1" dirty="0" smtClean="0">
                        <a:solidFill>
                          <a:srgbClr val="A50021"/>
                        </a:solidFill>
                        <a:latin typeface="Cambria Math"/>
                      </a:rPr>
                      <m:t>𝑟𝑒𝑐𝑒𝑖𝑣𝑒</m:t>
                    </m:r>
                    <m:sSub>
                      <m:sSubPr>
                        <m:ctrlPr>
                          <a:rPr lang="en-US" sz="2200" b="0" i="1" dirty="0" smtClean="0">
                            <a:solidFill>
                              <a:srgbClr val="A50021"/>
                            </a:solidFill>
                            <a:latin typeface="Cambria Math"/>
                          </a:rPr>
                        </m:ctrlPr>
                      </m:sSubPr>
                      <m:e>
                        <m:d>
                          <m:dPr>
                            <m:ctrlPr>
                              <a:rPr lang="en-US" sz="2200" i="1" dirty="0" smtClean="0">
                                <a:solidFill>
                                  <a:srgbClr val="A50021"/>
                                </a:solidFill>
                                <a:latin typeface="Cambria Math"/>
                              </a:rPr>
                            </m:ctrlPr>
                          </m:dPr>
                          <m:e>
                            <m:r>
                              <a:rPr lang="en-US" sz="2200" i="1" dirty="0" smtClean="0">
                                <a:solidFill>
                                  <a:srgbClr val="A50021"/>
                                </a:solidFill>
                                <a:latin typeface="Cambria Math"/>
                              </a:rPr>
                              <m:t>𝑣</m:t>
                            </m:r>
                          </m:e>
                        </m:d>
                      </m:e>
                      <m:sub>
                        <m:r>
                          <a:rPr lang="en-US" sz="2200" b="0" i="1" dirty="0" smtClean="0">
                            <a:solidFill>
                              <a:srgbClr val="A50021"/>
                            </a:solidFill>
                            <a:latin typeface="Cambria Math"/>
                          </a:rPr>
                          <m:t>12</m:t>
                        </m:r>
                      </m:sub>
                    </m:sSub>
                    <m:r>
                      <a:rPr lang="en-US" sz="2200" i="1" dirty="0" smtClean="0">
                        <a:solidFill>
                          <a:srgbClr val="A50021"/>
                        </a:solidFill>
                        <a:latin typeface="Cambria Math"/>
                      </a:rPr>
                      <m:t>, </m:t>
                    </m:r>
                    <m:r>
                      <a:rPr lang="en-US" sz="2200" i="1" dirty="0" smtClean="0">
                        <a:solidFill>
                          <a:srgbClr val="A50021"/>
                        </a:solidFill>
                        <a:latin typeface="Cambria Math"/>
                      </a:rPr>
                      <m:t>𝑠𝑒𝑛𝑑</m:t>
                    </m:r>
                    <m:sSub>
                      <m:sSubPr>
                        <m:ctrlPr>
                          <a:rPr lang="en-US" sz="2200" b="0" i="1" dirty="0" smtClean="0">
                            <a:solidFill>
                              <a:srgbClr val="A50021"/>
                            </a:solidFill>
                            <a:latin typeface="Cambria Math"/>
                          </a:rPr>
                        </m:ctrlPr>
                      </m:sSubPr>
                      <m:e>
                        <m:d>
                          <m:dPr>
                            <m:ctrlPr>
                              <a:rPr lang="en-US" sz="2200" i="1" dirty="0" smtClean="0">
                                <a:solidFill>
                                  <a:srgbClr val="A50021"/>
                                </a:solidFill>
                                <a:latin typeface="Cambria Math"/>
                              </a:rPr>
                            </m:ctrlPr>
                          </m:dPr>
                          <m:e>
                            <m:r>
                              <a:rPr lang="en-US" sz="2200" i="1" dirty="0" smtClean="0">
                                <a:solidFill>
                                  <a:srgbClr val="A50021"/>
                                </a:solidFill>
                                <a:latin typeface="Cambria Math"/>
                              </a:rPr>
                              <m:t>𝑣</m:t>
                            </m:r>
                          </m:e>
                        </m:d>
                      </m:e>
                      <m:sub>
                        <m:r>
                          <a:rPr lang="en-US" sz="2200" b="0" i="1" dirty="0" smtClean="0">
                            <a:solidFill>
                              <a:srgbClr val="A50021"/>
                            </a:solidFill>
                            <a:latin typeface="Cambria Math"/>
                          </a:rPr>
                          <m:t>21</m:t>
                        </m:r>
                      </m:sub>
                    </m:sSub>
                    <m:r>
                      <a:rPr lang="en-US" sz="2200" i="1" dirty="0" smtClean="0">
                        <a:solidFill>
                          <a:srgbClr val="A50021"/>
                        </a:solidFill>
                        <a:latin typeface="Cambria Math"/>
                      </a:rPr>
                      <m:t>, </m:t>
                    </m:r>
                    <m:r>
                      <a:rPr lang="en-US" sz="2200" i="1" dirty="0" smtClean="0">
                        <a:solidFill>
                          <a:srgbClr val="A50021"/>
                        </a:solidFill>
                        <a:latin typeface="Cambria Math"/>
                      </a:rPr>
                      <m:t>𝑟𝑒𝑐𝑒𝑖𝑣𝑒</m:t>
                    </m:r>
                    <m:sSub>
                      <m:sSubPr>
                        <m:ctrlPr>
                          <a:rPr lang="en-US" sz="2200" b="0" i="1" dirty="0" smtClean="0">
                            <a:solidFill>
                              <a:srgbClr val="A50021"/>
                            </a:solidFill>
                            <a:latin typeface="Cambria Math"/>
                          </a:rPr>
                        </m:ctrlPr>
                      </m:sSubPr>
                      <m:e>
                        <m:d>
                          <m:dPr>
                            <m:ctrlPr>
                              <a:rPr lang="en-US" sz="2200" i="1" dirty="0" smtClean="0">
                                <a:solidFill>
                                  <a:srgbClr val="A50021"/>
                                </a:solidFill>
                                <a:latin typeface="Cambria Math"/>
                              </a:rPr>
                            </m:ctrlPr>
                          </m:dPr>
                          <m:e>
                            <m:r>
                              <a:rPr lang="en-US" sz="2200" i="1" dirty="0" smtClean="0">
                                <a:solidFill>
                                  <a:srgbClr val="A50021"/>
                                </a:solidFill>
                                <a:latin typeface="Cambria Math"/>
                              </a:rPr>
                              <m:t>𝑣</m:t>
                            </m:r>
                          </m:e>
                        </m:d>
                      </m:e>
                      <m:sub>
                        <m:r>
                          <a:rPr lang="en-US" sz="2200" i="1" dirty="0" smtClean="0">
                            <a:solidFill>
                              <a:srgbClr val="A50021"/>
                            </a:solidFill>
                            <a:latin typeface="Cambria Math"/>
                          </a:rPr>
                          <m:t>21</m:t>
                        </m:r>
                      </m:sub>
                    </m:sSub>
                    <m:r>
                      <a:rPr lang="en-US" sz="2200" i="1" dirty="0" smtClean="0">
                        <a:solidFill>
                          <a:srgbClr val="A50021"/>
                        </a:solidFill>
                        <a:latin typeface="Cambria Math"/>
                      </a:rPr>
                      <m:t>.</m:t>
                    </m:r>
                  </m:oMath>
                </a14:m>
                <a:endParaRPr lang="en-US" sz="2200" dirty="0" smtClean="0">
                  <a:solidFill>
                    <a:srgbClr val="A50021"/>
                  </a:solidFill>
                </a:endParaRPr>
              </a:p>
              <a:p>
                <a:pPr>
                  <a:lnSpc>
                    <a:spcPct val="90000"/>
                  </a:lnSpc>
                </a:pPr>
                <a:r>
                  <a:rPr lang="en-US" sz="2200" dirty="0" smtClean="0"/>
                  <a:t>Each process has a </a:t>
                </a:r>
                <a:r>
                  <a:rPr lang="en-US" sz="2200" dirty="0"/>
                  <a:t>local variable </a:t>
                </a:r>
                <a14:m>
                  <m:oMath xmlns:m="http://schemas.openxmlformats.org/officeDocument/2006/math">
                    <m:r>
                      <a:rPr lang="en-US" sz="2200" i="1" dirty="0" smtClean="0">
                        <a:solidFill>
                          <a:schemeClr val="accent1">
                            <a:lumMod val="75000"/>
                          </a:schemeClr>
                        </a:solidFill>
                        <a:latin typeface="Cambria Math"/>
                      </a:rPr>
                      <m:t>𝑣𝑎𝑙</m:t>
                    </m:r>
                  </m:oMath>
                </a14:m>
                <a:r>
                  <a:rPr lang="en-US" sz="2200" dirty="0"/>
                  <a:t>.</a:t>
                </a:r>
              </a:p>
              <a:p>
                <a:pPr>
                  <a:lnSpc>
                    <a:spcPct val="90000"/>
                  </a:lnSpc>
                </a:pPr>
                <a:r>
                  <a:rPr lang="en-US" sz="2200" dirty="0"/>
                  <a:t>Initially </a:t>
                </a:r>
                <a14:m>
                  <m:oMath xmlns:m="http://schemas.openxmlformats.org/officeDocument/2006/math">
                    <m:r>
                      <a:rPr lang="en-US" sz="2200" i="1" dirty="0" smtClean="0">
                        <a:latin typeface="Cambria Math"/>
                      </a:rPr>
                      <m:t>𝑃</m:t>
                    </m:r>
                    <m:r>
                      <a:rPr lang="en-US" sz="2200" i="1" baseline="-25000" dirty="0">
                        <a:latin typeface="Cambria Math"/>
                      </a:rPr>
                      <m:t>1</m:t>
                    </m:r>
                    <m:r>
                      <a:rPr lang="en-US" sz="2200" i="1" dirty="0">
                        <a:latin typeface="Cambria Math"/>
                      </a:rPr>
                      <m:t>.</m:t>
                    </m:r>
                    <m:r>
                      <a:rPr lang="en-US" sz="2200" i="1" dirty="0" smtClean="0">
                        <a:solidFill>
                          <a:schemeClr val="accent1">
                            <a:lumMod val="75000"/>
                          </a:schemeClr>
                        </a:solidFill>
                        <a:latin typeface="Cambria Math"/>
                      </a:rPr>
                      <m:t>𝑣𝑎𝑙</m:t>
                    </m:r>
                    <m:r>
                      <a:rPr lang="en-US" sz="2200" i="1" dirty="0">
                        <a:latin typeface="Cambria Math"/>
                      </a:rPr>
                      <m:t> = 1</m:t>
                    </m:r>
                  </m:oMath>
                </a14:m>
                <a:r>
                  <a:rPr lang="en-US" sz="2200" dirty="0"/>
                  <a:t>, </a:t>
                </a:r>
                <a14:m>
                  <m:oMath xmlns:m="http://schemas.openxmlformats.org/officeDocument/2006/math">
                    <m:r>
                      <a:rPr lang="en-US" sz="2200" i="1" dirty="0" smtClean="0">
                        <a:latin typeface="Cambria Math"/>
                      </a:rPr>
                      <m:t>𝑃</m:t>
                    </m:r>
                    <m:r>
                      <a:rPr lang="en-US" sz="2200" i="1" baseline="-25000" dirty="0">
                        <a:latin typeface="Cambria Math"/>
                      </a:rPr>
                      <m:t>2</m:t>
                    </m:r>
                    <m:r>
                      <a:rPr lang="en-US" sz="2200" i="1" dirty="0">
                        <a:latin typeface="Cambria Math"/>
                      </a:rPr>
                      <m:t>.</m:t>
                    </m:r>
                    <m:r>
                      <a:rPr lang="en-US" sz="2200" i="1" dirty="0" smtClean="0">
                        <a:solidFill>
                          <a:schemeClr val="accent1">
                            <a:lumMod val="75000"/>
                          </a:schemeClr>
                        </a:solidFill>
                        <a:latin typeface="Cambria Math"/>
                      </a:rPr>
                      <m:t>𝑣𝑎𝑙</m:t>
                    </m:r>
                    <m:r>
                      <a:rPr lang="en-US" sz="2200" i="1" dirty="0">
                        <a:latin typeface="Cambria Math"/>
                      </a:rPr>
                      <m:t> = 2.</m:t>
                    </m:r>
                  </m:oMath>
                </a14:m>
                <a:endParaRPr lang="en-US" sz="2200" dirty="0"/>
              </a:p>
              <a:p>
                <a:pPr>
                  <a:lnSpc>
                    <a:spcPct val="90000"/>
                  </a:lnSpc>
                </a:pPr>
                <a:r>
                  <a:rPr lang="en-US" sz="2200" dirty="0" smtClean="0"/>
                  <a:t>Transitions</a:t>
                </a:r>
                <a:r>
                  <a:rPr lang="en-US" sz="2200" dirty="0"/>
                  <a:t>:</a:t>
                </a:r>
              </a:p>
              <a:p>
                <a:pPr lvl="1">
                  <a:lnSpc>
                    <a:spcPct val="90000"/>
                  </a:lnSpc>
                </a:pPr>
                <a14:m>
                  <m:oMath xmlns:m="http://schemas.openxmlformats.org/officeDocument/2006/math">
                    <m:r>
                      <a:rPr lang="en-US" sz="1800" i="1" dirty="0" smtClean="0">
                        <a:solidFill>
                          <a:srgbClr val="A50021"/>
                        </a:solidFill>
                        <a:latin typeface="Cambria Math"/>
                      </a:rPr>
                      <m:t>𝑠𝑒𝑛𝑑</m:t>
                    </m:r>
                    <m:r>
                      <a:rPr lang="en-US" sz="1800" i="1" dirty="0" smtClean="0">
                        <a:solidFill>
                          <a:srgbClr val="A50021"/>
                        </a:solidFill>
                        <a:latin typeface="Cambria Math"/>
                      </a:rPr>
                      <m:t>(</m:t>
                    </m:r>
                    <m:r>
                      <a:rPr lang="en-US" sz="1800" i="1" dirty="0" smtClean="0">
                        <a:solidFill>
                          <a:srgbClr val="A50021"/>
                        </a:solidFill>
                        <a:latin typeface="Cambria Math"/>
                      </a:rPr>
                      <m:t>𝑣</m:t>
                    </m:r>
                    <m:r>
                      <a:rPr lang="en-US" sz="1800" i="1" dirty="0" smtClean="0">
                        <a:solidFill>
                          <a:srgbClr val="A50021"/>
                        </a:solidFill>
                        <a:latin typeface="Cambria Math"/>
                      </a:rPr>
                      <m:t>)</m:t>
                    </m:r>
                  </m:oMath>
                </a14:m>
                <a:r>
                  <a:rPr lang="en-US" sz="1800" dirty="0">
                    <a:solidFill>
                      <a:srgbClr val="A50021"/>
                    </a:solidFill>
                  </a:rPr>
                  <a:t>,</a:t>
                </a:r>
                <a:r>
                  <a:rPr lang="en-US" sz="1800" dirty="0"/>
                  <a:t> where </a:t>
                </a:r>
                <a14:m>
                  <m:oMath xmlns:m="http://schemas.openxmlformats.org/officeDocument/2006/math">
                    <m:r>
                      <a:rPr lang="en-US" sz="1800" i="1" dirty="0" smtClean="0">
                        <a:latin typeface="Cambria Math"/>
                      </a:rPr>
                      <m:t>𝑣</m:t>
                    </m:r>
                    <m:r>
                      <a:rPr lang="en-US" sz="1800" i="1" dirty="0" smtClean="0">
                        <a:latin typeface="Cambria Math"/>
                      </a:rPr>
                      <m:t> = </m:t>
                    </m:r>
                    <m:r>
                      <a:rPr lang="en-US" sz="1800" i="1" dirty="0" smtClean="0">
                        <a:solidFill>
                          <a:schemeClr val="accent1">
                            <a:lumMod val="75000"/>
                          </a:schemeClr>
                        </a:solidFill>
                        <a:latin typeface="Cambria Math"/>
                      </a:rPr>
                      <m:t>𝑣𝑎𝑙</m:t>
                    </m:r>
                  </m:oMath>
                </a14:m>
                <a:r>
                  <a:rPr lang="en-US" sz="1800" dirty="0"/>
                  <a:t>, at any time.</a:t>
                </a:r>
              </a:p>
              <a:p>
                <a:pPr lvl="1">
                  <a:lnSpc>
                    <a:spcPct val="90000"/>
                  </a:lnSpc>
                </a:pPr>
                <a:r>
                  <a:rPr lang="en-US" sz="1800" dirty="0"/>
                  <a:t>When </a:t>
                </a:r>
                <a14:m>
                  <m:oMath xmlns:m="http://schemas.openxmlformats.org/officeDocument/2006/math">
                    <m:r>
                      <a:rPr lang="en-US" sz="1800" i="1" dirty="0" smtClean="0">
                        <a:solidFill>
                          <a:srgbClr val="A50021"/>
                        </a:solidFill>
                        <a:latin typeface="Cambria Math"/>
                      </a:rPr>
                      <m:t>𝑟𝑒𝑐𝑒𝑖𝑣𝑒</m:t>
                    </m:r>
                    <m:r>
                      <a:rPr lang="en-US" sz="1800" i="1" dirty="0" smtClean="0">
                        <a:solidFill>
                          <a:srgbClr val="A50021"/>
                        </a:solidFill>
                        <a:latin typeface="Cambria Math"/>
                      </a:rPr>
                      <m:t>(</m:t>
                    </m:r>
                    <m:r>
                      <a:rPr lang="en-US" sz="1800" i="1" dirty="0" smtClean="0">
                        <a:solidFill>
                          <a:srgbClr val="A50021"/>
                        </a:solidFill>
                        <a:latin typeface="Cambria Math"/>
                      </a:rPr>
                      <m:t>𝑣</m:t>
                    </m:r>
                    <m:r>
                      <a:rPr lang="en-US" sz="1800" i="1" dirty="0" smtClean="0">
                        <a:solidFill>
                          <a:srgbClr val="A50021"/>
                        </a:solidFill>
                        <a:latin typeface="Cambria Math"/>
                      </a:rPr>
                      <m:t>):  </m:t>
                    </m:r>
                    <m:r>
                      <a:rPr lang="en-US" sz="1800" i="1" dirty="0" smtClean="0">
                        <a:solidFill>
                          <a:schemeClr val="accent1">
                            <a:lumMod val="75000"/>
                          </a:schemeClr>
                        </a:solidFill>
                        <a:latin typeface="Cambria Math"/>
                      </a:rPr>
                      <m:t>𝑣𝑎𝑙</m:t>
                    </m:r>
                    <m:r>
                      <a:rPr lang="en-US" sz="1800" i="1" dirty="0">
                        <a:solidFill>
                          <a:schemeClr val="accent1">
                            <a:lumMod val="75000"/>
                          </a:schemeClr>
                        </a:solidFill>
                        <a:latin typeface="Cambria Math"/>
                      </a:rPr>
                      <m:t> </m:t>
                    </m:r>
                    <m:r>
                      <a:rPr lang="en-US" sz="1800" i="1" dirty="0">
                        <a:latin typeface="Cambria Math"/>
                      </a:rPr>
                      <m:t>:= </m:t>
                    </m:r>
                    <m:r>
                      <a:rPr lang="en-US" sz="1800" i="1" dirty="0">
                        <a:latin typeface="Cambria Math"/>
                      </a:rPr>
                      <m:t>𝑣</m:t>
                    </m:r>
                    <m:r>
                      <a:rPr lang="en-US" sz="1800" i="1" dirty="0">
                        <a:latin typeface="Cambria Math"/>
                      </a:rPr>
                      <m:t> + 1.</m:t>
                    </m:r>
                  </m:oMath>
                </a14:m>
                <a:endParaRPr lang="en-US" sz="1800" dirty="0"/>
              </a:p>
              <a:p>
                <a:pPr>
                  <a:lnSpc>
                    <a:spcPct val="90000"/>
                  </a:lnSpc>
                </a:pPr>
                <a:r>
                  <a:rPr lang="en-US" sz="2200" dirty="0">
                    <a:solidFill>
                      <a:srgbClr val="A50021"/>
                    </a:solidFill>
                  </a:rPr>
                  <a:t>Invariant 1:</a:t>
                </a:r>
                <a:r>
                  <a:rPr lang="en-US" sz="2200" dirty="0"/>
                  <a:t>  </a:t>
                </a:r>
                <a14:m>
                  <m:oMath xmlns:m="http://schemas.openxmlformats.org/officeDocument/2006/math">
                    <m:r>
                      <a:rPr lang="en-US" sz="2200" i="1" dirty="0" smtClean="0">
                        <a:latin typeface="Cambria Math"/>
                      </a:rPr>
                      <m:t>𝑃</m:t>
                    </m:r>
                    <m:r>
                      <a:rPr lang="en-US" sz="2200" i="1" baseline="-25000" dirty="0">
                        <a:latin typeface="Cambria Math"/>
                      </a:rPr>
                      <m:t>1</m:t>
                    </m:r>
                    <m:r>
                      <a:rPr lang="en-US" sz="2200" b="0" i="1" dirty="0" smtClean="0">
                        <a:latin typeface="Cambria Math"/>
                      </a:rPr>
                      <m:t>.</m:t>
                    </m:r>
                    <m:r>
                      <a:rPr lang="en-US" sz="2200" b="0" i="1" dirty="0" smtClean="0">
                        <a:solidFill>
                          <a:schemeClr val="accent1">
                            <a:lumMod val="75000"/>
                          </a:schemeClr>
                        </a:solidFill>
                        <a:latin typeface="Cambria Math"/>
                      </a:rPr>
                      <m:t>𝑣</m:t>
                    </m:r>
                    <m:r>
                      <a:rPr lang="en-US" sz="2200" i="1" dirty="0">
                        <a:solidFill>
                          <a:schemeClr val="accent1">
                            <a:lumMod val="75000"/>
                          </a:schemeClr>
                        </a:solidFill>
                        <a:latin typeface="Cambria Math"/>
                      </a:rPr>
                      <m:t>𝑎𝑙</m:t>
                    </m:r>
                    <m:r>
                      <a:rPr lang="en-US" sz="2200" i="1" dirty="0">
                        <a:latin typeface="Cambria Math"/>
                      </a:rPr>
                      <m:t> </m:t>
                    </m:r>
                  </m:oMath>
                </a14:m>
                <a:r>
                  <a:rPr lang="en-US" sz="2200" dirty="0"/>
                  <a:t>is odd and </a:t>
                </a:r>
                <a14:m>
                  <m:oMath xmlns:m="http://schemas.openxmlformats.org/officeDocument/2006/math">
                    <m:r>
                      <a:rPr lang="en-US" sz="2200" i="1" dirty="0" smtClean="0">
                        <a:latin typeface="Cambria Math"/>
                      </a:rPr>
                      <m:t>𝑃</m:t>
                    </m:r>
                    <m:r>
                      <a:rPr lang="en-US" sz="2200" i="1" baseline="-25000" dirty="0">
                        <a:latin typeface="Cambria Math"/>
                      </a:rPr>
                      <m:t>2</m:t>
                    </m:r>
                    <m:r>
                      <a:rPr lang="en-US" sz="2200" i="1" dirty="0">
                        <a:latin typeface="Cambria Math"/>
                      </a:rPr>
                      <m:t>.</m:t>
                    </m:r>
                    <m:r>
                      <a:rPr lang="en-US" sz="2200" i="1" dirty="0" smtClean="0">
                        <a:solidFill>
                          <a:schemeClr val="accent1">
                            <a:lumMod val="75000"/>
                          </a:schemeClr>
                        </a:solidFill>
                        <a:latin typeface="Cambria Math"/>
                      </a:rPr>
                      <m:t>𝑣𝑎𝑙</m:t>
                    </m:r>
                  </m:oMath>
                </a14:m>
                <a:r>
                  <a:rPr lang="en-US" sz="2200" dirty="0"/>
                  <a:t> is even</a:t>
                </a:r>
              </a:p>
              <a:p>
                <a:pPr>
                  <a:lnSpc>
                    <a:spcPct val="90000"/>
                  </a:lnSpc>
                </a:pPr>
                <a:r>
                  <a:rPr lang="en-US" sz="2200" dirty="0">
                    <a:solidFill>
                      <a:srgbClr val="A50021"/>
                    </a:solidFill>
                  </a:rPr>
                  <a:t>Proof:</a:t>
                </a:r>
                <a:r>
                  <a:rPr lang="en-US" sz="2200" dirty="0"/>
                  <a:t>  By induction. </a:t>
                </a:r>
              </a:p>
              <a:p>
                <a:pPr lvl="1">
                  <a:lnSpc>
                    <a:spcPct val="90000"/>
                  </a:lnSpc>
                </a:pPr>
                <a:r>
                  <a:rPr lang="en-US" sz="1800" dirty="0"/>
                  <a:t>Base:  Yes</a:t>
                </a:r>
              </a:p>
              <a:p>
                <a:pPr lvl="1">
                  <a:lnSpc>
                    <a:spcPct val="90000"/>
                  </a:lnSpc>
                </a:pPr>
                <a:r>
                  <a:rPr lang="en-US" sz="1800" dirty="0"/>
                  <a:t>Inductive step:</a:t>
                </a:r>
              </a:p>
              <a:p>
                <a:pPr lvl="2">
                  <a:lnSpc>
                    <a:spcPct val="90000"/>
                  </a:lnSpc>
                </a:pPr>
                <a:r>
                  <a:rPr lang="en-US" sz="1800" dirty="0"/>
                  <a:t>Cases based on various </a:t>
                </a:r>
                <a:r>
                  <a:rPr lang="en-US" sz="1800" dirty="0" smtClean="0"/>
                  <a:t>kinds of send/receive </a:t>
                </a:r>
                <a:r>
                  <a:rPr lang="en-US" sz="1800" dirty="0"/>
                  <a:t>actions.</a:t>
                </a:r>
              </a:p>
              <a:p>
                <a:pPr lvl="2">
                  <a:lnSpc>
                    <a:spcPct val="90000"/>
                  </a:lnSpc>
                </a:pPr>
                <a:r>
                  <a:rPr lang="en-US" sz="1800" dirty="0"/>
                  <a:t>Strengthen invariant?</a:t>
                </a:r>
              </a:p>
              <a:p>
                <a:pPr lvl="2">
                  <a:lnSpc>
                    <a:spcPct val="90000"/>
                  </a:lnSpc>
                </a:pPr>
                <a:r>
                  <a:rPr lang="en-US" sz="1800" dirty="0" smtClean="0"/>
                  <a:t>Add that any </a:t>
                </a:r>
                <a:r>
                  <a:rPr lang="en-US" sz="1800" dirty="0"/>
                  <a:t>value in </a:t>
                </a:r>
                <a14:m>
                  <m:oMath xmlns:m="http://schemas.openxmlformats.org/officeDocument/2006/math">
                    <m:r>
                      <a:rPr lang="en-US" sz="1800" i="1" dirty="0" smtClean="0">
                        <a:latin typeface="Cambria Math"/>
                      </a:rPr>
                      <m:t>𝐶</m:t>
                    </m:r>
                    <m:r>
                      <a:rPr lang="en-US" sz="1800" i="1" baseline="-25000" dirty="0">
                        <a:latin typeface="Cambria Math"/>
                      </a:rPr>
                      <m:t>12</m:t>
                    </m:r>
                  </m:oMath>
                </a14:m>
                <a:r>
                  <a:rPr lang="en-US" sz="1800" dirty="0"/>
                  <a:t> is </a:t>
                </a:r>
                <a:r>
                  <a:rPr lang="en-US" sz="1800" dirty="0" smtClean="0"/>
                  <a:t>odd, and any </a:t>
                </a:r>
                <a:r>
                  <a:rPr lang="en-US" sz="1800" dirty="0"/>
                  <a:t>value in </a:t>
                </a:r>
                <a14:m>
                  <m:oMath xmlns:m="http://schemas.openxmlformats.org/officeDocument/2006/math">
                    <m:r>
                      <a:rPr lang="en-US" sz="1800" i="1" dirty="0" smtClean="0">
                        <a:latin typeface="Cambria Math"/>
                      </a:rPr>
                      <m:t>𝐶</m:t>
                    </m:r>
                    <m:r>
                      <a:rPr lang="en-US" sz="1800" i="1" baseline="-25000" dirty="0">
                        <a:latin typeface="Cambria Math"/>
                      </a:rPr>
                      <m:t>21</m:t>
                    </m:r>
                  </m:oMath>
                </a14:m>
                <a:r>
                  <a:rPr lang="en-US" sz="1800" dirty="0"/>
                  <a:t> is even.</a:t>
                </a:r>
              </a:p>
            </p:txBody>
          </p:sp>
        </mc:Choice>
        <mc:Fallback xmlns="">
          <p:sp>
            <p:nvSpPr>
              <p:cNvPr id="182275" name="Rectangle 3"/>
              <p:cNvSpPr>
                <a:spLocks noGrp="1" noRot="1" noChangeAspect="1" noMove="1" noResize="1" noEditPoints="1" noAdjustHandles="1" noChangeArrowheads="1" noChangeShapeType="1" noTextEdit="1"/>
              </p:cNvSpPr>
              <p:nvPr>
                <p:ph type="body" idx="1"/>
              </p:nvPr>
            </p:nvSpPr>
            <p:spPr>
              <a:xfrm>
                <a:off x="381601" y="1295400"/>
                <a:ext cx="8533440" cy="5180960"/>
              </a:xfrm>
              <a:blipFill rotWithShape="1">
                <a:blip r:embed="rId3"/>
                <a:stretch>
                  <a:fillRect l="-858" t="-1296"/>
                </a:stretch>
              </a:blipFill>
            </p:spPr>
            <p:txBody>
              <a:bodyPr/>
              <a:lstStyle/>
              <a:p>
                <a:r>
                  <a:rPr lang="en-US">
                    <a:noFill/>
                  </a:rPr>
                  <a:t> </a:t>
                </a:r>
              </a:p>
            </p:txBody>
          </p:sp>
        </mc:Fallback>
      </mc:AlternateContent>
    </p:spTree>
    <p:extLst>
      <p:ext uri="{BB962C8B-B14F-4D97-AF65-F5344CB8AC3E}">
        <p14:creationId xmlns:p14="http://schemas.microsoft.com/office/powerpoint/2010/main" val="7751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227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27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227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27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22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6443"/>
            <a:ext cx="8229600" cy="1143000"/>
          </a:xfrm>
        </p:spPr>
        <p:txBody>
          <a:bodyPr/>
          <a:lstStyle/>
          <a:p>
            <a:pPr eaLnBrk="1" hangingPunct="1"/>
            <a:r>
              <a:rPr lang="en-US" dirty="0" smtClean="0"/>
              <a:t>2-Phase Commit</a:t>
            </a:r>
          </a:p>
        </p:txBody>
      </p:sp>
      <p:sp>
        <p:nvSpPr>
          <p:cNvPr id="34819" name="Rectangle 3"/>
          <p:cNvSpPr>
            <a:spLocks noGrp="1" noChangeArrowheads="1"/>
          </p:cNvSpPr>
          <p:nvPr>
            <p:ph type="body" idx="1"/>
          </p:nvPr>
        </p:nvSpPr>
        <p:spPr>
          <a:xfrm>
            <a:off x="486229" y="1219200"/>
            <a:ext cx="5228771" cy="3581400"/>
          </a:xfrm>
        </p:spPr>
        <p:txBody>
          <a:bodyPr>
            <a:normAutofit/>
          </a:bodyPr>
          <a:lstStyle/>
          <a:p>
            <a:pPr eaLnBrk="1" hangingPunct="1">
              <a:lnSpc>
                <a:spcPct val="80000"/>
              </a:lnSpc>
            </a:pPr>
            <a:r>
              <a:rPr lang="en-US" sz="2400" dirty="0" smtClean="0"/>
              <a:t>Traditional, blocking algorithm (guarantees weak termination only).</a:t>
            </a:r>
          </a:p>
          <a:p>
            <a:pPr eaLnBrk="1" hangingPunct="1">
              <a:lnSpc>
                <a:spcPct val="80000"/>
              </a:lnSpc>
            </a:pPr>
            <a:r>
              <a:rPr lang="en-US" sz="2400" dirty="0" smtClean="0"/>
              <a:t>Assumes distinguished process 1, acts as “coordinator” (leader).</a:t>
            </a:r>
          </a:p>
          <a:p>
            <a:pPr eaLnBrk="1" hangingPunct="1">
              <a:lnSpc>
                <a:spcPct val="80000"/>
              </a:lnSpc>
            </a:pPr>
            <a:r>
              <a:rPr lang="en-US" sz="2400" dirty="0" smtClean="0">
                <a:solidFill>
                  <a:srgbClr val="990033"/>
                </a:solidFill>
              </a:rPr>
              <a:t>Round 1:  </a:t>
            </a:r>
            <a:r>
              <a:rPr lang="en-US" sz="2400" dirty="0" smtClean="0"/>
              <a:t>All send initial values to process 1, who decides.</a:t>
            </a:r>
          </a:p>
          <a:p>
            <a:pPr lvl="1">
              <a:lnSpc>
                <a:spcPct val="80000"/>
              </a:lnSpc>
            </a:pPr>
            <a:r>
              <a:rPr lang="en-US" sz="2000" dirty="0" smtClean="0"/>
              <a:t>If </a:t>
            </a:r>
            <a:r>
              <a:rPr lang="en-US" sz="2000" dirty="0"/>
              <a:t>it sees 0, or doesn’t hear from someone, it decides 0; otherwise it decides 1</a:t>
            </a:r>
            <a:r>
              <a:rPr lang="en-US" sz="2000" dirty="0" smtClean="0"/>
              <a:t>.</a:t>
            </a:r>
          </a:p>
          <a:p>
            <a:pPr eaLnBrk="1" hangingPunct="1">
              <a:lnSpc>
                <a:spcPct val="80000"/>
              </a:lnSpc>
            </a:pPr>
            <a:r>
              <a:rPr lang="en-US" sz="2400" dirty="0" smtClean="0">
                <a:solidFill>
                  <a:srgbClr val="990033"/>
                </a:solidFill>
              </a:rPr>
              <a:t>Round 2:  </a:t>
            </a:r>
            <a:r>
              <a:rPr lang="en-US" sz="2400" dirty="0" smtClean="0"/>
              <a:t>Process 1 sends the decision to everyone else.</a:t>
            </a:r>
          </a:p>
        </p:txBody>
      </p:sp>
      <p:grpSp>
        <p:nvGrpSpPr>
          <p:cNvPr id="34864" name="Group 48"/>
          <p:cNvGrpSpPr>
            <a:grpSpLocks/>
          </p:cNvGrpSpPr>
          <p:nvPr/>
        </p:nvGrpSpPr>
        <p:grpSpPr bwMode="auto">
          <a:xfrm>
            <a:off x="6477000" y="1828800"/>
            <a:ext cx="2286000" cy="1371600"/>
            <a:chOff x="3600" y="2592"/>
            <a:chExt cx="1440" cy="864"/>
          </a:xfrm>
        </p:grpSpPr>
        <p:sp>
          <p:nvSpPr>
            <p:cNvPr id="28682"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8"/>
            <p:cNvSpPr>
              <a:spLocks noChangeShapeType="1"/>
            </p:cNvSpPr>
            <p:nvPr/>
          </p:nvSpPr>
          <p:spPr bwMode="auto">
            <a:xfrm flipH="1">
              <a:off x="360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23"/>
            <p:cNvSpPr>
              <a:spLocks noChangeShapeType="1"/>
            </p:cNvSpPr>
            <p:nvPr/>
          </p:nvSpPr>
          <p:spPr bwMode="auto">
            <a:xfrm flipV="1">
              <a:off x="360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24"/>
            <p:cNvSpPr>
              <a:spLocks noChangeShapeType="1"/>
            </p:cNvSpPr>
            <p:nvPr/>
          </p:nvSpPr>
          <p:spPr bwMode="auto">
            <a:xfrm flipV="1">
              <a:off x="360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Line 39"/>
            <p:cNvSpPr>
              <a:spLocks noChangeShapeType="1"/>
            </p:cNvSpPr>
            <p:nvPr/>
          </p:nvSpPr>
          <p:spPr bwMode="auto">
            <a:xfrm>
              <a:off x="432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43"/>
            <p:cNvSpPr>
              <a:spLocks noChangeShapeType="1"/>
            </p:cNvSpPr>
            <p:nvPr/>
          </p:nvSpPr>
          <p:spPr bwMode="auto">
            <a:xfrm>
              <a:off x="432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44"/>
            <p:cNvSpPr>
              <a:spLocks noChangeShapeType="1"/>
            </p:cNvSpPr>
            <p:nvPr/>
          </p:nvSpPr>
          <p:spPr bwMode="auto">
            <a:xfrm>
              <a:off x="432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34865" name="Text Box 49"/>
              <p:cNvSpPr txBox="1">
                <a:spLocks noChangeArrowheads="1"/>
              </p:cNvSpPr>
              <p:nvPr/>
            </p:nvSpPr>
            <p:spPr bwMode="auto">
              <a:xfrm>
                <a:off x="6019800" y="1676400"/>
                <a:ext cx="47173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dirty="0"/>
              </a:p>
            </p:txBody>
          </p:sp>
        </mc:Choice>
        <mc:Fallback xmlns="">
          <p:sp>
            <p:nvSpPr>
              <p:cNvPr id="34865" name="Text Box 49"/>
              <p:cNvSpPr txBox="1">
                <a:spLocks noRot="1" noChangeAspect="1" noMove="1" noResize="1" noEditPoints="1" noAdjustHandles="1" noChangeArrowheads="1" noChangeShapeType="1" noTextEdit="1"/>
              </p:cNvSpPr>
              <p:nvPr/>
            </p:nvSpPr>
            <p:spPr bwMode="auto">
              <a:xfrm>
                <a:off x="6019800" y="1676400"/>
                <a:ext cx="471732" cy="369332"/>
              </a:xfrm>
              <a:prstGeom prst="rect">
                <a:avLst/>
              </a:prstGeom>
              <a:blipFill rotWithShape="1">
                <a:blip r:embed="rId3"/>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6" name="Text Box 50"/>
              <p:cNvSpPr txBox="1">
                <a:spLocks noChangeArrowheads="1"/>
              </p:cNvSpPr>
              <p:nvPr/>
            </p:nvSpPr>
            <p:spPr bwMode="auto">
              <a:xfrm>
                <a:off x="6019800" y="2133600"/>
                <a:ext cx="4770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dirty="0"/>
              </a:p>
            </p:txBody>
          </p:sp>
        </mc:Choice>
        <mc:Fallback xmlns="">
          <p:sp>
            <p:nvSpPr>
              <p:cNvPr id="34866" name="Text Box 50"/>
              <p:cNvSpPr txBox="1">
                <a:spLocks noRot="1" noChangeAspect="1" noMove="1" noResize="1" noEditPoints="1" noAdjustHandles="1" noChangeArrowheads="1" noChangeShapeType="1" noTextEdit="1"/>
              </p:cNvSpPr>
              <p:nvPr/>
            </p:nvSpPr>
            <p:spPr bwMode="auto">
              <a:xfrm>
                <a:off x="6019800" y="2133600"/>
                <a:ext cx="477054" cy="369332"/>
              </a:xfrm>
              <a:prstGeom prst="rect">
                <a:avLst/>
              </a:prstGeom>
              <a:blipFill rotWithShape="1">
                <a:blip r:embed="rId4"/>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7" name="Text Box 51"/>
              <p:cNvSpPr txBox="1">
                <a:spLocks noChangeArrowheads="1"/>
              </p:cNvSpPr>
              <p:nvPr/>
            </p:nvSpPr>
            <p:spPr bwMode="auto">
              <a:xfrm>
                <a:off x="6019800" y="2514600"/>
                <a:ext cx="4770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dirty="0"/>
              </a:p>
            </p:txBody>
          </p:sp>
        </mc:Choice>
        <mc:Fallback xmlns="">
          <p:sp>
            <p:nvSpPr>
              <p:cNvPr id="34867" name="Text Box 51"/>
              <p:cNvSpPr txBox="1">
                <a:spLocks noRot="1" noChangeAspect="1" noMove="1" noResize="1" noEditPoints="1" noAdjustHandles="1" noChangeArrowheads="1" noChangeShapeType="1" noTextEdit="1"/>
              </p:cNvSpPr>
              <p:nvPr/>
            </p:nvSpPr>
            <p:spPr bwMode="auto">
              <a:xfrm>
                <a:off x="6019800" y="2514600"/>
                <a:ext cx="477054" cy="369332"/>
              </a:xfrm>
              <a:prstGeom prst="rect">
                <a:avLst/>
              </a:prstGeom>
              <a:blipFill rotWithShape="1">
                <a:blip r:embed="rId5"/>
                <a:stretch>
                  <a:fillRect b="-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8" name="Text Box 52"/>
              <p:cNvSpPr txBox="1">
                <a:spLocks noChangeArrowheads="1"/>
              </p:cNvSpPr>
              <p:nvPr/>
            </p:nvSpPr>
            <p:spPr bwMode="auto">
              <a:xfrm>
                <a:off x="6019800" y="2971800"/>
                <a:ext cx="47532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dirty="0"/>
              </a:p>
            </p:txBody>
          </p:sp>
        </mc:Choice>
        <mc:Fallback xmlns="">
          <p:sp>
            <p:nvSpPr>
              <p:cNvPr id="34868" name="Text Box 52"/>
              <p:cNvSpPr txBox="1">
                <a:spLocks noRot="1" noChangeAspect="1" noMove="1" noResize="1" noEditPoints="1" noAdjustHandles="1" noChangeArrowheads="1" noChangeShapeType="1" noTextEdit="1"/>
              </p:cNvSpPr>
              <p:nvPr/>
            </p:nvSpPr>
            <p:spPr bwMode="auto">
              <a:xfrm>
                <a:off x="6019800" y="2971800"/>
                <a:ext cx="475322" cy="369332"/>
              </a:xfrm>
              <a:prstGeom prst="rect">
                <a:avLst/>
              </a:prstGeom>
              <a:blipFill rotWithShape="1">
                <a:blip r:embed="rId6"/>
                <a:stretch>
                  <a:fillRect b="-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4869" name="Rectangle 53"/>
          <p:cNvSpPr>
            <a:spLocks noChangeArrowheads="1"/>
          </p:cNvSpPr>
          <p:nvPr/>
        </p:nvSpPr>
        <p:spPr bwMode="auto">
          <a:xfrm>
            <a:off x="457200" y="4800600"/>
            <a:ext cx="830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r>
              <a:rPr lang="en-US" sz="2400" dirty="0">
                <a:solidFill>
                  <a:srgbClr val="990033"/>
                </a:solidFill>
              </a:rPr>
              <a:t>Q:  </a:t>
            </a:r>
            <a:r>
              <a:rPr lang="en-US" sz="2400" dirty="0"/>
              <a:t>When can </a:t>
            </a:r>
            <a:r>
              <a:rPr lang="en-US" sz="2400" dirty="0" smtClean="0"/>
              <a:t>the processes decide</a:t>
            </a:r>
            <a:r>
              <a:rPr lang="en-US" sz="2400" dirty="0"/>
              <a:t>?</a:t>
            </a:r>
          </a:p>
          <a:p>
            <a:pPr marL="342900" indent="-342900">
              <a:lnSpc>
                <a:spcPct val="80000"/>
              </a:lnSpc>
              <a:spcBef>
                <a:spcPct val="20000"/>
              </a:spcBef>
              <a:buFontTx/>
              <a:buChar char="•"/>
            </a:pPr>
            <a:r>
              <a:rPr lang="en-US" sz="2400" dirty="0"/>
              <a:t>Anyone with initial value 0 can decide at the beginning.</a:t>
            </a:r>
          </a:p>
          <a:p>
            <a:pPr marL="342900" indent="-342900">
              <a:lnSpc>
                <a:spcPct val="80000"/>
              </a:lnSpc>
              <a:spcBef>
                <a:spcPct val="20000"/>
              </a:spcBef>
              <a:buFontTx/>
              <a:buChar char="•"/>
            </a:pPr>
            <a:r>
              <a:rPr lang="en-US" sz="2400" dirty="0"/>
              <a:t>Process 1 decides after receiving round 1 </a:t>
            </a:r>
            <a:r>
              <a:rPr lang="en-US" sz="2400" dirty="0" smtClean="0"/>
              <a:t>messages.</a:t>
            </a:r>
            <a:endParaRPr lang="en-US" sz="2400" dirty="0"/>
          </a:p>
          <a:p>
            <a:pPr marL="342900" indent="-342900">
              <a:lnSpc>
                <a:spcPct val="80000"/>
              </a:lnSpc>
              <a:spcBef>
                <a:spcPct val="20000"/>
              </a:spcBef>
              <a:buFontTx/>
              <a:buChar char="•"/>
            </a:pPr>
            <a:r>
              <a:rPr lang="en-US" sz="2400" dirty="0" smtClean="0"/>
              <a:t>Everyone </a:t>
            </a:r>
            <a:r>
              <a:rPr lang="en-US" sz="2400" dirty="0"/>
              <a:t>else decides after round </a:t>
            </a:r>
            <a:r>
              <a:rPr lang="en-US" sz="2400" dirty="0" smtClean="0"/>
              <a:t>2 (if there are no failures).</a:t>
            </a:r>
            <a:endParaRPr lang="en-US" sz="2400" dirty="0"/>
          </a:p>
        </p:txBody>
      </p:sp>
    </p:spTree>
    <p:extLst>
      <p:ext uri="{BB962C8B-B14F-4D97-AF65-F5344CB8AC3E}">
        <p14:creationId xmlns:p14="http://schemas.microsoft.com/office/powerpoint/2010/main" val="396770996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6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6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6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5" grpId="0"/>
      <p:bldP spid="34866" grpId="0"/>
      <p:bldP spid="34867" grpId="0"/>
      <p:bldP spid="348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24800" y="0"/>
            <a:ext cx="8229600" cy="1142040"/>
          </a:xfrm>
        </p:spPr>
        <p:txBody>
          <a:bodyPr/>
          <a:lstStyle/>
          <a:p>
            <a:r>
              <a:rPr lang="en-US" dirty="0"/>
              <a:t>Example: </a:t>
            </a:r>
            <a:r>
              <a:rPr lang="en-US" dirty="0" smtClean="0"/>
              <a:t> Incrementing</a:t>
            </a:r>
            <a:endParaRPr lang="en-US" dirty="0"/>
          </a:p>
        </p:txBody>
      </p:sp>
      <mc:AlternateContent xmlns:mc="http://schemas.openxmlformats.org/markup-compatibility/2006" xmlns:a14="http://schemas.microsoft.com/office/drawing/2010/main">
        <mc:Choice Requires="a14">
          <p:sp>
            <p:nvSpPr>
              <p:cNvPr id="183299" name="Rectangle 3"/>
              <p:cNvSpPr>
                <a:spLocks noGrp="1" noChangeArrowheads="1"/>
              </p:cNvSpPr>
              <p:nvPr>
                <p:ph type="body" idx="1"/>
              </p:nvPr>
            </p:nvSpPr>
            <p:spPr>
              <a:xfrm>
                <a:off x="381601" y="1216928"/>
                <a:ext cx="8533440" cy="5259432"/>
              </a:xfrm>
            </p:spPr>
            <p:txBody>
              <a:bodyPr>
                <a:normAutofit/>
              </a:bodyPr>
              <a:lstStyle/>
              <a:p>
                <a:pPr>
                  <a:lnSpc>
                    <a:spcPct val="90000"/>
                  </a:lnSpc>
                </a:pPr>
                <a:r>
                  <a:rPr lang="en-US" sz="2200" dirty="0"/>
                  <a:t>Initially </a:t>
                </a:r>
                <a14:m>
                  <m:oMath xmlns:m="http://schemas.openxmlformats.org/officeDocument/2006/math">
                    <m:r>
                      <a:rPr lang="en-US" sz="2200" i="1" dirty="0">
                        <a:latin typeface="Cambria Math"/>
                      </a:rPr>
                      <m:t>𝑃</m:t>
                    </m:r>
                    <m:r>
                      <a:rPr lang="en-US" sz="2200" i="1" baseline="-25000" dirty="0">
                        <a:latin typeface="Cambria Math"/>
                      </a:rPr>
                      <m:t>1</m:t>
                    </m:r>
                    <m:r>
                      <a:rPr lang="en-US" sz="2200" i="1" dirty="0">
                        <a:latin typeface="Cambria Math"/>
                      </a:rPr>
                      <m:t>.</m:t>
                    </m:r>
                    <m:r>
                      <a:rPr lang="en-US" sz="2200" i="1" dirty="0">
                        <a:solidFill>
                          <a:schemeClr val="accent1">
                            <a:lumMod val="75000"/>
                          </a:schemeClr>
                        </a:solidFill>
                        <a:latin typeface="Cambria Math"/>
                      </a:rPr>
                      <m:t>𝑣𝑎𝑙</m:t>
                    </m:r>
                    <m:r>
                      <a:rPr lang="en-US" sz="2200" i="1" dirty="0">
                        <a:latin typeface="Cambria Math"/>
                      </a:rPr>
                      <m:t> = 1</m:t>
                    </m:r>
                  </m:oMath>
                </a14:m>
                <a:r>
                  <a:rPr lang="en-US" sz="2200" dirty="0"/>
                  <a:t>, </a:t>
                </a:r>
                <a14:m>
                  <m:oMath xmlns:m="http://schemas.openxmlformats.org/officeDocument/2006/math">
                    <m:r>
                      <a:rPr lang="en-US" sz="2200" i="1" dirty="0">
                        <a:latin typeface="Cambria Math"/>
                      </a:rPr>
                      <m:t>𝑃</m:t>
                    </m:r>
                    <m:r>
                      <a:rPr lang="en-US" sz="2200" i="1" baseline="-25000" dirty="0">
                        <a:latin typeface="Cambria Math"/>
                      </a:rPr>
                      <m:t>2</m:t>
                    </m:r>
                    <m:r>
                      <a:rPr lang="en-US" sz="2200" i="1" dirty="0">
                        <a:latin typeface="Cambria Math"/>
                      </a:rPr>
                      <m:t>.</m:t>
                    </m:r>
                    <m:r>
                      <a:rPr lang="en-US" sz="2200" i="1" dirty="0">
                        <a:solidFill>
                          <a:schemeClr val="accent1">
                            <a:lumMod val="75000"/>
                          </a:schemeClr>
                        </a:solidFill>
                        <a:latin typeface="Cambria Math"/>
                      </a:rPr>
                      <m:t>𝑣𝑎𝑙</m:t>
                    </m:r>
                    <m:r>
                      <a:rPr lang="en-US" sz="2200" i="1" dirty="0">
                        <a:latin typeface="Cambria Math"/>
                      </a:rPr>
                      <m:t> = 2.</m:t>
                    </m:r>
                  </m:oMath>
                </a14:m>
                <a:endParaRPr lang="en-US" sz="2200" dirty="0"/>
              </a:p>
              <a:p>
                <a:pPr>
                  <a:lnSpc>
                    <a:spcPct val="90000"/>
                  </a:lnSpc>
                </a:pPr>
                <a:r>
                  <a:rPr lang="en-US" sz="2200" dirty="0"/>
                  <a:t>Transitions:</a:t>
                </a:r>
              </a:p>
              <a:p>
                <a:pPr lvl="1">
                  <a:lnSpc>
                    <a:spcPct val="90000"/>
                  </a:lnSpc>
                </a:pPr>
                <a14:m>
                  <m:oMath xmlns:m="http://schemas.openxmlformats.org/officeDocument/2006/math">
                    <m:r>
                      <a:rPr lang="en-US" sz="1800" i="1" dirty="0">
                        <a:solidFill>
                          <a:srgbClr val="A50021"/>
                        </a:solidFill>
                        <a:latin typeface="Cambria Math"/>
                      </a:rPr>
                      <m:t>𝑠𝑒𝑛𝑑</m:t>
                    </m:r>
                    <m:r>
                      <a:rPr lang="en-US" sz="1800" i="1" dirty="0">
                        <a:solidFill>
                          <a:srgbClr val="A50021"/>
                        </a:solidFill>
                        <a:latin typeface="Cambria Math"/>
                      </a:rPr>
                      <m:t>(</m:t>
                    </m:r>
                    <m:r>
                      <a:rPr lang="en-US" sz="1800" i="1" dirty="0">
                        <a:solidFill>
                          <a:srgbClr val="A50021"/>
                        </a:solidFill>
                        <a:latin typeface="Cambria Math"/>
                      </a:rPr>
                      <m:t>𝑣</m:t>
                    </m:r>
                    <m:r>
                      <a:rPr lang="en-US" sz="1800" i="1" dirty="0">
                        <a:solidFill>
                          <a:srgbClr val="A50021"/>
                        </a:solidFill>
                        <a:latin typeface="Cambria Math"/>
                      </a:rPr>
                      <m:t>)</m:t>
                    </m:r>
                  </m:oMath>
                </a14:m>
                <a:r>
                  <a:rPr lang="en-US" sz="1800" dirty="0">
                    <a:solidFill>
                      <a:srgbClr val="A50021"/>
                    </a:solidFill>
                  </a:rPr>
                  <a:t>,</a:t>
                </a:r>
                <a:r>
                  <a:rPr lang="en-US" sz="1800" dirty="0"/>
                  <a:t> where </a:t>
                </a:r>
                <a14:m>
                  <m:oMath xmlns:m="http://schemas.openxmlformats.org/officeDocument/2006/math">
                    <m:r>
                      <a:rPr lang="en-US" sz="1800" i="1" dirty="0">
                        <a:latin typeface="Cambria Math"/>
                      </a:rPr>
                      <m:t>𝑣</m:t>
                    </m:r>
                    <m:r>
                      <a:rPr lang="en-US" sz="1800" i="1" dirty="0">
                        <a:latin typeface="Cambria Math"/>
                      </a:rPr>
                      <m:t> = </m:t>
                    </m:r>
                    <m:r>
                      <a:rPr lang="en-US" sz="1800" i="1" dirty="0">
                        <a:solidFill>
                          <a:schemeClr val="accent1">
                            <a:lumMod val="75000"/>
                          </a:schemeClr>
                        </a:solidFill>
                        <a:latin typeface="Cambria Math"/>
                      </a:rPr>
                      <m:t>𝑣𝑎𝑙</m:t>
                    </m:r>
                  </m:oMath>
                </a14:m>
                <a:r>
                  <a:rPr lang="en-US" sz="1800" dirty="0"/>
                  <a:t>, at any time.</a:t>
                </a:r>
              </a:p>
              <a:p>
                <a:pPr lvl="1">
                  <a:lnSpc>
                    <a:spcPct val="90000"/>
                  </a:lnSpc>
                </a:pPr>
                <a:r>
                  <a:rPr lang="en-US" sz="1800" dirty="0"/>
                  <a:t>When </a:t>
                </a:r>
                <a14:m>
                  <m:oMath xmlns:m="http://schemas.openxmlformats.org/officeDocument/2006/math">
                    <m:r>
                      <a:rPr lang="en-US" sz="1800" i="1" dirty="0">
                        <a:solidFill>
                          <a:srgbClr val="A50021"/>
                        </a:solidFill>
                        <a:latin typeface="Cambria Math"/>
                      </a:rPr>
                      <m:t>𝑟𝑒𝑐𝑒𝑖𝑣𝑒</m:t>
                    </m:r>
                    <m:r>
                      <a:rPr lang="en-US" sz="1800" i="1" dirty="0">
                        <a:solidFill>
                          <a:srgbClr val="A50021"/>
                        </a:solidFill>
                        <a:latin typeface="Cambria Math"/>
                      </a:rPr>
                      <m:t>(</m:t>
                    </m:r>
                    <m:r>
                      <a:rPr lang="en-US" sz="1800" i="1" dirty="0">
                        <a:solidFill>
                          <a:srgbClr val="A50021"/>
                        </a:solidFill>
                        <a:latin typeface="Cambria Math"/>
                      </a:rPr>
                      <m:t>𝑣</m:t>
                    </m:r>
                    <m:r>
                      <a:rPr lang="en-US" sz="1800" i="1" dirty="0">
                        <a:solidFill>
                          <a:srgbClr val="A50021"/>
                        </a:solidFill>
                        <a:latin typeface="Cambria Math"/>
                      </a:rPr>
                      <m:t>):  </m:t>
                    </m:r>
                    <m:r>
                      <a:rPr lang="en-US" sz="1800" i="1" dirty="0">
                        <a:solidFill>
                          <a:schemeClr val="accent1">
                            <a:lumMod val="75000"/>
                          </a:schemeClr>
                        </a:solidFill>
                        <a:latin typeface="Cambria Math"/>
                      </a:rPr>
                      <m:t>𝑣𝑎𝑙</m:t>
                    </m:r>
                    <m:r>
                      <a:rPr lang="en-US" sz="1800" i="1" dirty="0">
                        <a:solidFill>
                          <a:schemeClr val="accent1">
                            <a:lumMod val="75000"/>
                          </a:schemeClr>
                        </a:solidFill>
                        <a:latin typeface="Cambria Math"/>
                      </a:rPr>
                      <m:t> := </m:t>
                    </m:r>
                    <m:r>
                      <a:rPr lang="en-US" sz="1800" i="1" dirty="0">
                        <a:latin typeface="Cambria Math"/>
                      </a:rPr>
                      <m:t>𝑣</m:t>
                    </m:r>
                    <m:r>
                      <a:rPr lang="en-US" sz="1800" i="1" dirty="0">
                        <a:latin typeface="Cambria Math"/>
                      </a:rPr>
                      <m:t> + 1.</m:t>
                    </m:r>
                  </m:oMath>
                </a14:m>
                <a:endParaRPr lang="en-US" sz="1800" dirty="0"/>
              </a:p>
              <a:p>
                <a:pPr>
                  <a:lnSpc>
                    <a:spcPct val="90000"/>
                  </a:lnSpc>
                </a:pPr>
                <a:r>
                  <a:rPr lang="en-US" sz="2200" dirty="0">
                    <a:solidFill>
                      <a:srgbClr val="A50021"/>
                    </a:solidFill>
                  </a:rPr>
                  <a:t>Invariant 1:</a:t>
                </a:r>
                <a:r>
                  <a:rPr lang="en-US" sz="2200" dirty="0"/>
                  <a:t>  </a:t>
                </a:r>
                <a14:m>
                  <m:oMath xmlns:m="http://schemas.openxmlformats.org/officeDocument/2006/math">
                    <m:r>
                      <a:rPr lang="en-US" sz="2200" i="1" dirty="0">
                        <a:latin typeface="Cambria Math"/>
                      </a:rPr>
                      <m:t>𝑃</m:t>
                    </m:r>
                    <m:r>
                      <a:rPr lang="en-US" sz="2200" i="1" baseline="-25000" dirty="0">
                        <a:latin typeface="Cambria Math"/>
                      </a:rPr>
                      <m:t>1</m:t>
                    </m:r>
                    <m:r>
                      <a:rPr lang="en-US" sz="2200" i="1" dirty="0">
                        <a:latin typeface="Cambria Math"/>
                      </a:rPr>
                      <m:t>.</m:t>
                    </m:r>
                    <m:r>
                      <a:rPr lang="en-US" sz="2200" i="1" dirty="0">
                        <a:solidFill>
                          <a:schemeClr val="accent1">
                            <a:lumMod val="75000"/>
                          </a:schemeClr>
                        </a:solidFill>
                        <a:latin typeface="Cambria Math"/>
                      </a:rPr>
                      <m:t>𝑣𝑎𝑙</m:t>
                    </m:r>
                    <m:r>
                      <a:rPr lang="en-US" sz="2200" i="1" dirty="0">
                        <a:latin typeface="Cambria Math"/>
                      </a:rPr>
                      <m:t> </m:t>
                    </m:r>
                  </m:oMath>
                </a14:m>
                <a:r>
                  <a:rPr lang="en-US" sz="2200" dirty="0"/>
                  <a:t>is odd and </a:t>
                </a:r>
                <a14:m>
                  <m:oMath xmlns:m="http://schemas.openxmlformats.org/officeDocument/2006/math">
                    <m:r>
                      <a:rPr lang="en-US" sz="2200" i="1" dirty="0">
                        <a:latin typeface="Cambria Math"/>
                      </a:rPr>
                      <m:t>𝑃</m:t>
                    </m:r>
                    <m:r>
                      <a:rPr lang="en-US" sz="2200" i="1" baseline="-25000" dirty="0">
                        <a:latin typeface="Cambria Math"/>
                      </a:rPr>
                      <m:t>2</m:t>
                    </m:r>
                    <m:r>
                      <a:rPr lang="en-US" sz="2200" i="1" dirty="0">
                        <a:latin typeface="Cambria Math"/>
                      </a:rPr>
                      <m:t>.</m:t>
                    </m:r>
                    <m:r>
                      <a:rPr lang="en-US" sz="2200" i="1" dirty="0">
                        <a:solidFill>
                          <a:schemeClr val="accent1">
                            <a:lumMod val="75000"/>
                          </a:schemeClr>
                        </a:solidFill>
                        <a:latin typeface="Cambria Math"/>
                      </a:rPr>
                      <m:t>𝑣𝑎𝑙</m:t>
                    </m:r>
                  </m:oMath>
                </a14:m>
                <a:r>
                  <a:rPr lang="en-US" sz="2200" dirty="0"/>
                  <a:t> is </a:t>
                </a:r>
                <a:r>
                  <a:rPr lang="en-US" sz="2200" dirty="0" smtClean="0"/>
                  <a:t>even</a:t>
                </a:r>
                <a:endParaRPr lang="en-US" sz="2200" dirty="0"/>
              </a:p>
              <a:p>
                <a:pPr>
                  <a:lnSpc>
                    <a:spcPct val="90000"/>
                  </a:lnSpc>
                </a:pPr>
                <a:r>
                  <a:rPr lang="en-US" sz="2200" dirty="0">
                    <a:solidFill>
                      <a:srgbClr val="A50021"/>
                    </a:solidFill>
                  </a:rPr>
                  <a:t>Invariant 2:</a:t>
                </a:r>
                <a:r>
                  <a:rPr lang="en-US" sz="2200" dirty="0"/>
                  <a:t>  </a:t>
                </a:r>
                <a14:m>
                  <m:oMath xmlns:m="http://schemas.openxmlformats.org/officeDocument/2006/math">
                    <m:r>
                      <a:rPr lang="en-US" sz="2200" i="1" dirty="0" smtClean="0">
                        <a:latin typeface="Cambria Math"/>
                      </a:rPr>
                      <m:t>| </m:t>
                    </m:r>
                    <m:r>
                      <a:rPr lang="en-US" sz="2200" i="1" dirty="0" smtClean="0">
                        <a:latin typeface="Cambria Math"/>
                      </a:rPr>
                      <m:t>𝑃</m:t>
                    </m:r>
                    <m:r>
                      <a:rPr lang="en-US" sz="2200" i="1" baseline="-25000" dirty="0">
                        <a:latin typeface="Cambria Math"/>
                      </a:rPr>
                      <m:t>2</m:t>
                    </m:r>
                    <m:r>
                      <a:rPr lang="en-US" sz="2200" i="1" dirty="0">
                        <a:latin typeface="Cambria Math"/>
                      </a:rPr>
                      <m:t>.</m:t>
                    </m:r>
                    <m:r>
                      <a:rPr lang="en-US" sz="2200" i="1" dirty="0" smtClean="0">
                        <a:solidFill>
                          <a:schemeClr val="accent1">
                            <a:lumMod val="75000"/>
                          </a:schemeClr>
                        </a:solidFill>
                        <a:latin typeface="Cambria Math"/>
                      </a:rPr>
                      <m:t>𝑣𝑎𝑙</m:t>
                    </m:r>
                    <m:r>
                      <a:rPr lang="en-US" sz="2200" i="1" dirty="0" smtClean="0">
                        <a:solidFill>
                          <a:schemeClr val="accent1">
                            <a:lumMod val="75000"/>
                          </a:schemeClr>
                        </a:solidFill>
                        <a:latin typeface="Cambria Math"/>
                      </a:rPr>
                      <m:t> – </m:t>
                    </m:r>
                    <m:r>
                      <a:rPr lang="en-US" sz="2200" i="1" dirty="0">
                        <a:latin typeface="Cambria Math"/>
                      </a:rPr>
                      <m:t>𝑃</m:t>
                    </m:r>
                    <m:r>
                      <a:rPr lang="en-US" sz="2200" i="1" baseline="-25000" dirty="0">
                        <a:latin typeface="Cambria Math"/>
                      </a:rPr>
                      <m:t>1</m:t>
                    </m:r>
                    <m:r>
                      <a:rPr lang="en-US" sz="2200" i="1" dirty="0">
                        <a:latin typeface="Cambria Math"/>
                      </a:rPr>
                      <m:t>.</m:t>
                    </m:r>
                    <m:r>
                      <a:rPr lang="en-US" sz="2200" i="1" dirty="0" smtClean="0">
                        <a:solidFill>
                          <a:schemeClr val="accent1">
                            <a:lumMod val="75000"/>
                          </a:schemeClr>
                        </a:solidFill>
                        <a:latin typeface="Cambria Math"/>
                      </a:rPr>
                      <m:t>𝑣𝑎𝑙</m:t>
                    </m:r>
                    <m:r>
                      <a:rPr lang="en-US" sz="2200" i="1" dirty="0">
                        <a:latin typeface="Cambria Math"/>
                      </a:rPr>
                      <m:t> | </m:t>
                    </m:r>
                    <m:r>
                      <a:rPr lang="en-US" sz="2200" i="1" dirty="0">
                        <a:latin typeface="Cambria Math"/>
                        <a:sym typeface="Symbol" pitchFamily="18" charset="2"/>
                      </a:rPr>
                      <m:t></m:t>
                    </m:r>
                    <m:r>
                      <a:rPr lang="en-US" sz="2200" i="1" dirty="0">
                        <a:latin typeface="Cambria Math"/>
                      </a:rPr>
                      <m:t> 1</m:t>
                    </m:r>
                  </m:oMath>
                </a14:m>
                <a:endParaRPr lang="en-US" sz="2200" dirty="0"/>
              </a:p>
              <a:p>
                <a:pPr>
                  <a:lnSpc>
                    <a:spcPct val="90000"/>
                  </a:lnSpc>
                </a:pPr>
                <a:r>
                  <a:rPr lang="en-US" sz="2200" dirty="0">
                    <a:solidFill>
                      <a:srgbClr val="A50021"/>
                    </a:solidFill>
                  </a:rPr>
                  <a:t>Proof:</a:t>
                </a:r>
                <a:r>
                  <a:rPr lang="en-US" sz="2200" dirty="0"/>
                  <a:t>  By induction.</a:t>
                </a:r>
              </a:p>
              <a:p>
                <a:pPr lvl="1">
                  <a:lnSpc>
                    <a:spcPct val="90000"/>
                  </a:lnSpc>
                </a:pPr>
                <a:r>
                  <a:rPr lang="en-US" sz="1800" dirty="0"/>
                  <a:t>Base:  Yes</a:t>
                </a:r>
              </a:p>
              <a:p>
                <a:pPr lvl="1">
                  <a:lnSpc>
                    <a:spcPct val="90000"/>
                  </a:lnSpc>
                </a:pPr>
                <a:r>
                  <a:rPr lang="en-US" sz="1800" dirty="0"/>
                  <a:t>Inductive step:</a:t>
                </a:r>
              </a:p>
              <a:p>
                <a:pPr lvl="2">
                  <a:lnSpc>
                    <a:spcPct val="90000"/>
                  </a:lnSpc>
                </a:pPr>
                <a:r>
                  <a:rPr lang="en-US" sz="1800" dirty="0"/>
                  <a:t>Cases based on various send/receive actions.</a:t>
                </a:r>
              </a:p>
              <a:p>
                <a:pPr lvl="2">
                  <a:lnSpc>
                    <a:spcPct val="90000"/>
                  </a:lnSpc>
                </a:pPr>
                <a:r>
                  <a:rPr lang="en-US" sz="1800" dirty="0"/>
                  <a:t>Strengthen invariant?</a:t>
                </a:r>
              </a:p>
              <a:p>
                <a:pPr lvl="2">
                  <a:lnSpc>
                    <a:spcPct val="90000"/>
                  </a:lnSpc>
                </a:pPr>
                <a:r>
                  <a:rPr lang="en-US" sz="1800" dirty="0"/>
                  <a:t>LTTR.</a:t>
                </a:r>
              </a:p>
            </p:txBody>
          </p:sp>
        </mc:Choice>
        <mc:Fallback xmlns="">
          <p:sp>
            <p:nvSpPr>
              <p:cNvPr id="183299" name="Rectangle 3"/>
              <p:cNvSpPr>
                <a:spLocks noGrp="1" noRot="1" noChangeAspect="1" noMove="1" noResize="1" noEditPoints="1" noAdjustHandles="1" noChangeArrowheads="1" noChangeShapeType="1" noTextEdit="1"/>
              </p:cNvSpPr>
              <p:nvPr>
                <p:ph type="body" idx="1"/>
              </p:nvPr>
            </p:nvSpPr>
            <p:spPr>
              <a:xfrm>
                <a:off x="381601" y="1216928"/>
                <a:ext cx="8533440" cy="5259432"/>
              </a:xfrm>
              <a:blipFill rotWithShape="1">
                <a:blip r:embed="rId3"/>
                <a:stretch>
                  <a:fillRect l="-858" t="-1276"/>
                </a:stretch>
              </a:blipFill>
            </p:spPr>
            <p:txBody>
              <a:bodyPr/>
              <a:lstStyle/>
              <a:p>
                <a:r>
                  <a:rPr lang="en-US">
                    <a:noFill/>
                  </a:rPr>
                  <a:t> </a:t>
                </a:r>
              </a:p>
            </p:txBody>
          </p:sp>
        </mc:Fallback>
      </mc:AlternateContent>
    </p:spTree>
    <p:extLst>
      <p:ext uri="{BB962C8B-B14F-4D97-AF65-F5344CB8AC3E}">
        <p14:creationId xmlns:p14="http://schemas.microsoft.com/office/powerpoint/2010/main" val="813679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29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29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3299">
                                            <p:txEl>
                                              <p:pRg st="10" end="1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32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Trace properties</a:t>
            </a:r>
          </a:p>
        </p:txBody>
      </p:sp>
      <mc:AlternateContent xmlns:mc="http://schemas.openxmlformats.org/markup-compatibility/2006" xmlns:a14="http://schemas.microsoft.com/office/drawing/2010/main">
        <mc:Choice Requires="a14">
          <p:sp>
            <p:nvSpPr>
              <p:cNvPr id="18434" name="Rectangle 2"/>
              <p:cNvSpPr>
                <a:spLocks noGrp="1" noChangeArrowheads="1"/>
              </p:cNvSpPr>
              <p:nvPr>
                <p:ph type="body" idx="1"/>
              </p:nvPr>
            </p:nvSpPr>
            <p:spPr>
              <a:xfrm>
                <a:off x="381600" y="1600008"/>
                <a:ext cx="8381400" cy="4114991"/>
              </a:xfrm>
              <a:ln/>
              <a:extLst>
                <a:ext uri="{91240B29-F687-4F45-9708-019B960494DF}">
                  <a14:hiddenLine w="9525">
                    <a:solidFill>
                      <a:srgbClr val="000000"/>
                    </a:solidFill>
                    <a:round/>
                    <a:headEnd/>
                    <a:tailEnd/>
                  </a14:hiddenLine>
                </a:ext>
              </a:extLst>
            </p:spPr>
            <p:txBody>
              <a:bodyPr lIns="0" tIns="0" rIns="0" bIns="0">
                <a:normAutofit fontScale="92500" lnSpcReduction="10000"/>
              </a:bodyPr>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t>A trace property is essentially a set of allowable external behavior sequences.</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t>Formally, a </a:t>
                </a:r>
                <a:r>
                  <a:rPr lang="en-US" sz="2800" dirty="0">
                    <a:solidFill>
                      <a:srgbClr val="A50021"/>
                    </a:solidFill>
                  </a:rPr>
                  <a:t>trace property</a:t>
                </a:r>
                <a:r>
                  <a:rPr lang="en-US" sz="2800" dirty="0"/>
                  <a:t> </a:t>
                </a:r>
                <a14:m>
                  <m:oMath xmlns:m="http://schemas.openxmlformats.org/officeDocument/2006/math">
                    <m:r>
                      <a:rPr lang="en-US" sz="2800" i="1" dirty="0" smtClean="0">
                        <a:latin typeface="Cambria Math"/>
                      </a:rPr>
                      <m:t>𝑃</m:t>
                    </m:r>
                  </m:oMath>
                </a14:m>
                <a:r>
                  <a:rPr lang="en-US" sz="2800" dirty="0"/>
                  <a:t> is a pair </a:t>
                </a:r>
                <a:r>
                  <a:rPr lang="en-US" sz="2800" dirty="0" smtClean="0"/>
                  <a:t>consisting of</a:t>
                </a:r>
                <a:r>
                  <a:rPr lang="en-US" sz="2800" dirty="0"/>
                  <a:t>:</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latin typeface="Cambria Math"/>
                      </a:rPr>
                      <m:t>𝑠𝑖𝑔</m:t>
                    </m:r>
                    <m:r>
                      <a:rPr lang="en-US" sz="2400" i="1" dirty="0" smtClean="0">
                        <a:latin typeface="Cambria Math"/>
                      </a:rPr>
                      <m:t>(</m:t>
                    </m:r>
                    <m:r>
                      <a:rPr lang="en-US" sz="2400" i="1" dirty="0" smtClean="0">
                        <a:latin typeface="Cambria Math"/>
                      </a:rPr>
                      <m:t>𝑃</m:t>
                    </m:r>
                    <m:r>
                      <a:rPr lang="en-US" sz="2400" i="1" dirty="0" smtClean="0">
                        <a:latin typeface="Cambria Math"/>
                      </a:rPr>
                      <m:t>)</m:t>
                    </m:r>
                  </m:oMath>
                </a14:m>
                <a:r>
                  <a:rPr lang="en-US" sz="2400" dirty="0"/>
                  <a:t>:  External signature (no internal actions).</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latin typeface="Cambria Math"/>
                      </a:rPr>
                      <m:t>𝑡𝑟𝑎𝑐𝑒𝑠</m:t>
                    </m:r>
                    <m:r>
                      <a:rPr lang="en-US" sz="2400" i="1" dirty="0" smtClean="0">
                        <a:latin typeface="Cambria Math"/>
                      </a:rPr>
                      <m:t>(</m:t>
                    </m:r>
                    <m:r>
                      <a:rPr lang="en-US" sz="2400" i="1" dirty="0" smtClean="0">
                        <a:latin typeface="Cambria Math"/>
                      </a:rPr>
                      <m:t>𝑃</m:t>
                    </m:r>
                    <m:r>
                      <a:rPr lang="en-US" sz="2400" i="1" dirty="0" smtClean="0">
                        <a:latin typeface="Cambria Math"/>
                      </a:rPr>
                      <m:t>)</m:t>
                    </m:r>
                  </m:oMath>
                </a14:m>
                <a:r>
                  <a:rPr lang="en-US" sz="2400" dirty="0"/>
                  <a:t>:  Set of sequences of actions in </a:t>
                </a:r>
                <a14:m>
                  <m:oMath xmlns:m="http://schemas.openxmlformats.org/officeDocument/2006/math">
                    <m:r>
                      <a:rPr lang="en-US" sz="2400" i="1" dirty="0" smtClean="0">
                        <a:latin typeface="Cambria Math"/>
                      </a:rPr>
                      <m:t>𝑠𝑖𝑔</m:t>
                    </m:r>
                    <m:r>
                      <a:rPr lang="en-US" sz="2400" i="1" dirty="0" smtClean="0">
                        <a:latin typeface="Cambria Math"/>
                      </a:rPr>
                      <m:t>(</m:t>
                    </m:r>
                    <m:r>
                      <a:rPr lang="en-US" sz="2400" i="1" dirty="0" smtClean="0">
                        <a:latin typeface="Cambria Math"/>
                      </a:rPr>
                      <m:t>𝑃</m:t>
                    </m:r>
                    <m:r>
                      <a:rPr lang="en-US" sz="2400" i="1" dirty="0" smtClean="0">
                        <a:latin typeface="Cambria Math"/>
                      </a:rPr>
                      <m:t>).</m:t>
                    </m:r>
                  </m:oMath>
                </a14:m>
                <a:endParaRPr lang="en-US" sz="2400" dirty="0" smtClean="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sz="2400" dirty="0"/>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t>Automaton A </a:t>
                </a:r>
                <a:r>
                  <a:rPr lang="en-US" sz="2800" dirty="0">
                    <a:solidFill>
                      <a:srgbClr val="A50021"/>
                    </a:solidFill>
                  </a:rPr>
                  <a:t>satisfies</a:t>
                </a:r>
                <a:r>
                  <a:rPr lang="en-US" sz="2800" dirty="0"/>
                  <a:t> trace property </a:t>
                </a:r>
                <a14:m>
                  <m:oMath xmlns:m="http://schemas.openxmlformats.org/officeDocument/2006/math">
                    <m:r>
                      <a:rPr lang="en-US" sz="2800" i="1" dirty="0" smtClean="0">
                        <a:latin typeface="Cambria Math"/>
                      </a:rPr>
                      <m:t>𝑃</m:t>
                    </m:r>
                  </m:oMath>
                </a14:m>
                <a:r>
                  <a:rPr lang="en-US" sz="2800" dirty="0"/>
                  <a:t> if (two </a:t>
                </a:r>
                <a:r>
                  <a:rPr lang="en-US" sz="2800" dirty="0" smtClean="0"/>
                  <a:t>different, alternative notions, depending on whether we want to consider fairness):</a:t>
                </a:r>
                <a:endParaRPr lang="en-US" sz="28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latin typeface="Cambria Math"/>
                      </a:rPr>
                      <m:t>𝑒𝑥𝑡𝑠𝑖𝑔</m:t>
                    </m:r>
                    <m:r>
                      <a:rPr lang="en-US" sz="2400" i="1" dirty="0">
                        <a:latin typeface="Cambria Math"/>
                      </a:rPr>
                      <m:t>(</m:t>
                    </m:r>
                    <m:r>
                      <a:rPr lang="en-US" sz="2400" i="1" dirty="0">
                        <a:latin typeface="Cambria Math"/>
                      </a:rPr>
                      <m:t>𝐴</m:t>
                    </m:r>
                    <m:r>
                      <a:rPr lang="en-US" sz="2400" i="1" dirty="0">
                        <a:latin typeface="Cambria Math"/>
                      </a:rPr>
                      <m:t>) = </m:t>
                    </m:r>
                    <m:r>
                      <a:rPr lang="en-US" sz="2400" i="1" dirty="0">
                        <a:latin typeface="Cambria Math"/>
                      </a:rPr>
                      <m:t>𝑠𝑖𝑔</m:t>
                    </m:r>
                    <m:r>
                      <a:rPr lang="en-US" sz="2400" i="1" dirty="0">
                        <a:latin typeface="Cambria Math"/>
                      </a:rPr>
                      <m:t>(</m:t>
                    </m:r>
                    <m:r>
                      <a:rPr lang="en-US" sz="2400" i="1" dirty="0">
                        <a:latin typeface="Cambria Math"/>
                      </a:rPr>
                      <m:t>𝑃</m:t>
                    </m:r>
                    <m:r>
                      <a:rPr lang="en-US" sz="2400" i="1" dirty="0">
                        <a:latin typeface="Cambria Math"/>
                      </a:rPr>
                      <m:t>) </m:t>
                    </m:r>
                  </m:oMath>
                </a14:m>
                <a:r>
                  <a:rPr lang="en-US" sz="2400" dirty="0"/>
                  <a:t>and </a:t>
                </a:r>
                <a14:m>
                  <m:oMath xmlns:m="http://schemas.openxmlformats.org/officeDocument/2006/math">
                    <m:r>
                      <a:rPr lang="en-US" sz="2400" i="1" dirty="0" smtClean="0">
                        <a:latin typeface="Cambria Math"/>
                      </a:rPr>
                      <m:t>𝑡𝑟𝑎𝑐𝑒𝑠</m:t>
                    </m:r>
                    <m:d>
                      <m:dPr>
                        <m:ctrlPr>
                          <a:rPr lang="en-US" sz="2400" i="1" dirty="0" smtClean="0">
                            <a:latin typeface="Cambria Math"/>
                          </a:rPr>
                        </m:ctrlPr>
                      </m:dPr>
                      <m:e>
                        <m:r>
                          <a:rPr lang="en-US" sz="2400" i="1" dirty="0" smtClean="0">
                            <a:latin typeface="Cambria Math"/>
                          </a:rPr>
                          <m:t>𝐴</m:t>
                        </m:r>
                      </m:e>
                    </m:d>
                    <m:r>
                      <a:rPr lang="en-US" sz="2400" b="0" i="1" dirty="0" smtClean="0">
                        <a:latin typeface="Cambria Math"/>
                      </a:rPr>
                      <m:t>⊆</m:t>
                    </m:r>
                    <m:r>
                      <a:rPr lang="en-US" sz="2400" i="1" dirty="0" smtClean="0">
                        <a:latin typeface="Cambria Math"/>
                      </a:rPr>
                      <m:t> </m:t>
                    </m:r>
                    <m:r>
                      <a:rPr lang="en-US" sz="2400" i="1" dirty="0">
                        <a:latin typeface="Cambria Math"/>
                      </a:rPr>
                      <m:t>𝑡𝑟𝑎𝑐𝑒𝑠</m:t>
                    </m:r>
                    <m:r>
                      <a:rPr lang="en-US" sz="2400" i="1" dirty="0">
                        <a:latin typeface="Cambria Math"/>
                      </a:rPr>
                      <m:t>(</m:t>
                    </m:r>
                    <m:r>
                      <a:rPr lang="en-US" sz="2400" i="1" dirty="0">
                        <a:latin typeface="Cambria Math"/>
                      </a:rPr>
                      <m:t>𝑃</m:t>
                    </m:r>
                    <m:r>
                      <a:rPr lang="en-US" sz="2400" i="1" dirty="0">
                        <a:latin typeface="Cambria Math"/>
                      </a:rPr>
                      <m:t>)</m:t>
                    </m:r>
                  </m:oMath>
                </a14:m>
                <a:endParaRPr lang="en-US" sz="24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latin typeface="Cambria Math"/>
                      </a:rPr>
                      <m:t>𝑒𝑥𝑡𝑠𝑖𝑔</m:t>
                    </m:r>
                    <m:r>
                      <a:rPr lang="en-US" sz="2400" i="1" dirty="0">
                        <a:latin typeface="Cambria Math"/>
                      </a:rPr>
                      <m:t>(</m:t>
                    </m:r>
                    <m:r>
                      <a:rPr lang="en-US" sz="2400" i="1" dirty="0">
                        <a:latin typeface="Cambria Math"/>
                      </a:rPr>
                      <m:t>𝐴</m:t>
                    </m:r>
                    <m:r>
                      <a:rPr lang="en-US" sz="2400" i="1" dirty="0">
                        <a:latin typeface="Cambria Math"/>
                      </a:rPr>
                      <m:t>) = </m:t>
                    </m:r>
                    <m:r>
                      <a:rPr lang="en-US" sz="2400" i="1" dirty="0">
                        <a:latin typeface="Cambria Math"/>
                      </a:rPr>
                      <m:t>𝑠𝑖𝑔</m:t>
                    </m:r>
                    <m:r>
                      <a:rPr lang="en-US" sz="2400" i="1" dirty="0">
                        <a:latin typeface="Cambria Math"/>
                      </a:rPr>
                      <m:t>(</m:t>
                    </m:r>
                    <m:r>
                      <a:rPr lang="en-US" sz="2400" i="1" dirty="0">
                        <a:latin typeface="Cambria Math"/>
                      </a:rPr>
                      <m:t>𝑃</m:t>
                    </m:r>
                    <m:r>
                      <a:rPr lang="en-US" sz="2400" i="1" dirty="0">
                        <a:latin typeface="Cambria Math"/>
                      </a:rPr>
                      <m:t>) </m:t>
                    </m:r>
                  </m:oMath>
                </a14:m>
                <a:r>
                  <a:rPr lang="en-US" sz="2400" dirty="0"/>
                  <a:t>and </a:t>
                </a:r>
                <a14:m>
                  <m:oMath xmlns:m="http://schemas.openxmlformats.org/officeDocument/2006/math">
                    <m:r>
                      <a:rPr lang="en-US" sz="2400" i="1" dirty="0" smtClean="0">
                        <a:latin typeface="Cambria Math"/>
                      </a:rPr>
                      <m:t>𝑓𝑎𝑖𝑟𝑡𝑟𝑎𝑐𝑒𝑠</m:t>
                    </m:r>
                    <m:d>
                      <m:dPr>
                        <m:ctrlPr>
                          <a:rPr lang="en-US" sz="2400" i="1" dirty="0">
                            <a:latin typeface="Cambria Math"/>
                          </a:rPr>
                        </m:ctrlPr>
                      </m:dPr>
                      <m:e>
                        <m:r>
                          <a:rPr lang="en-US" sz="2400" i="1" dirty="0">
                            <a:latin typeface="Cambria Math"/>
                          </a:rPr>
                          <m:t>𝐴</m:t>
                        </m:r>
                      </m:e>
                    </m:d>
                    <m:r>
                      <a:rPr lang="en-US" sz="2400" b="0" i="1" dirty="0" smtClean="0">
                        <a:latin typeface="Cambria Math"/>
                      </a:rPr>
                      <m:t>⊆</m:t>
                    </m:r>
                    <m:r>
                      <a:rPr lang="en-US" sz="2400" i="1" dirty="0">
                        <a:latin typeface="Cambria Math"/>
                      </a:rPr>
                      <m:t>𝑡𝑟𝑎𝑐𝑒𝑠</m:t>
                    </m:r>
                    <m:r>
                      <a:rPr lang="en-US" sz="2400" i="1" dirty="0">
                        <a:latin typeface="Cambria Math"/>
                      </a:rPr>
                      <m:t>(</m:t>
                    </m:r>
                    <m:r>
                      <a:rPr lang="en-US" sz="2400" i="1" dirty="0">
                        <a:latin typeface="Cambria Math"/>
                      </a:rPr>
                      <m:t>𝑃</m:t>
                    </m:r>
                    <m:r>
                      <a:rPr lang="en-US" sz="2400" i="1" dirty="0">
                        <a:latin typeface="Cambria Math"/>
                      </a:rPr>
                      <m:t>)</m:t>
                    </m:r>
                  </m:oMath>
                </a14:m>
                <a:endParaRPr lang="en-US" sz="2400" dirty="0"/>
              </a:p>
            </p:txBody>
          </p:sp>
        </mc:Choice>
        <mc:Fallback xmlns="">
          <p:sp>
            <p:nvSpPr>
              <p:cNvPr id="18434" name="Rectangle 2"/>
              <p:cNvSpPr>
                <a:spLocks noGrp="1" noRot="1" noChangeAspect="1" noMove="1" noResize="1" noEditPoints="1" noAdjustHandles="1" noChangeArrowheads="1" noChangeShapeType="1" noTextEdit="1"/>
              </p:cNvSpPr>
              <p:nvPr>
                <p:ph type="body" idx="1"/>
              </p:nvPr>
            </p:nvSpPr>
            <p:spPr>
              <a:xfrm>
                <a:off x="381600" y="1600008"/>
                <a:ext cx="8381400" cy="4114991"/>
              </a:xfrm>
              <a:blipFill rotWithShape="1">
                <a:blip r:embed="rId3"/>
                <a:stretch>
                  <a:fillRect t="-4000"/>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022933942"/>
      </p:ext>
    </p:extLst>
  </p:cSld>
  <p:clrMapOvr>
    <a:masterClrMapping/>
  </p:clrMapOvr>
  <p:transition spd="med">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24800" y="0"/>
            <a:ext cx="8229600" cy="1142040"/>
          </a:xfrm>
        </p:spPr>
        <p:txBody>
          <a:bodyPr/>
          <a:lstStyle/>
          <a:p>
            <a:r>
              <a:rPr lang="en-US"/>
              <a:t>Safety and liveness</a:t>
            </a:r>
          </a:p>
        </p:txBody>
      </p:sp>
      <mc:AlternateContent xmlns:mc="http://schemas.openxmlformats.org/markup-compatibility/2006">
        <mc:Choice xmlns:a14="http://schemas.microsoft.com/office/drawing/2010/main" Requires="a14">
          <p:sp>
            <p:nvSpPr>
              <p:cNvPr id="180227" name="Rectangle 3"/>
              <p:cNvSpPr>
                <a:spLocks noGrp="1" noChangeArrowheads="1"/>
              </p:cNvSpPr>
              <p:nvPr>
                <p:ph type="body" idx="1"/>
              </p:nvPr>
            </p:nvSpPr>
            <p:spPr>
              <a:xfrm>
                <a:off x="381601" y="1216928"/>
                <a:ext cx="8533440" cy="5391926"/>
              </a:xfrm>
            </p:spPr>
            <p:txBody>
              <a:bodyPr/>
              <a:lstStyle/>
              <a:p>
                <a:pPr>
                  <a:lnSpc>
                    <a:spcPct val="90000"/>
                  </a:lnSpc>
                </a:pPr>
                <a:r>
                  <a:rPr lang="en-US" sz="2800" dirty="0">
                    <a:solidFill>
                      <a:srgbClr val="A50021"/>
                    </a:solidFill>
                  </a:rPr>
                  <a:t>Safety property:</a:t>
                </a:r>
                <a:r>
                  <a:rPr lang="en-US" sz="2800" dirty="0"/>
                  <a:t>  “Bad” thing doesn't happen:</a:t>
                </a:r>
              </a:p>
              <a:p>
                <a:pPr lvl="1">
                  <a:lnSpc>
                    <a:spcPct val="90000"/>
                  </a:lnSpc>
                </a:pPr>
                <a:r>
                  <a:rPr lang="en-US" sz="2400" dirty="0"/>
                  <a:t>Nonempty (null trace is always safe).</a:t>
                </a:r>
              </a:p>
              <a:p>
                <a:pPr lvl="1">
                  <a:lnSpc>
                    <a:spcPct val="90000"/>
                  </a:lnSpc>
                </a:pPr>
                <a:r>
                  <a:rPr lang="en-US" sz="2400" dirty="0"/>
                  <a:t>Prefix-closed:  Every prefix of a safe trace is safe.</a:t>
                </a:r>
              </a:p>
              <a:p>
                <a:pPr lvl="1">
                  <a:lnSpc>
                    <a:spcPct val="90000"/>
                  </a:lnSpc>
                </a:pPr>
                <a:r>
                  <a:rPr lang="en-US" sz="2400" dirty="0"/>
                  <a:t>Limit-closed:  Limit of sequence of safe traces is safe.</a:t>
                </a:r>
              </a:p>
              <a:p>
                <a:pPr>
                  <a:lnSpc>
                    <a:spcPct val="90000"/>
                  </a:lnSpc>
                </a:pPr>
                <a:r>
                  <a:rPr lang="en-US" sz="2800" dirty="0" err="1">
                    <a:solidFill>
                      <a:srgbClr val="A50021"/>
                    </a:solidFill>
                  </a:rPr>
                  <a:t>Liveness</a:t>
                </a:r>
                <a:r>
                  <a:rPr lang="en-US" sz="2800" dirty="0">
                    <a:solidFill>
                      <a:srgbClr val="A50021"/>
                    </a:solidFill>
                  </a:rPr>
                  <a:t> property:</a:t>
                </a:r>
                <a:r>
                  <a:rPr lang="en-US" sz="2800" dirty="0"/>
                  <a:t>  “Good” thing happens eventually:</a:t>
                </a:r>
              </a:p>
              <a:p>
                <a:pPr lvl="1">
                  <a:lnSpc>
                    <a:spcPct val="90000"/>
                  </a:lnSpc>
                </a:pPr>
                <a:r>
                  <a:rPr lang="en-US" sz="2400" dirty="0"/>
                  <a:t>Every finite sequence over </a:t>
                </a:r>
                <a14:m>
                  <m:oMath xmlns:m="http://schemas.openxmlformats.org/officeDocument/2006/math">
                    <m:r>
                      <a:rPr lang="en-US" sz="2400" i="1" dirty="0" smtClean="0">
                        <a:latin typeface="Cambria Math"/>
                      </a:rPr>
                      <m:t>𝑎𝑐𝑡𝑠</m:t>
                    </m:r>
                    <m:r>
                      <a:rPr lang="en-US" sz="2400" i="1" dirty="0" smtClean="0">
                        <a:latin typeface="Cambria Math"/>
                      </a:rPr>
                      <m:t>(</m:t>
                    </m:r>
                    <m:r>
                      <a:rPr lang="en-US" sz="2400" i="1" dirty="0" smtClean="0">
                        <a:latin typeface="Cambria Math"/>
                      </a:rPr>
                      <m:t>𝑃</m:t>
                    </m:r>
                    <m:r>
                      <a:rPr lang="en-US" sz="2400" i="1" dirty="0" smtClean="0">
                        <a:latin typeface="Cambria Math"/>
                      </a:rPr>
                      <m:t>) </m:t>
                    </m:r>
                  </m:oMath>
                </a14:m>
                <a:r>
                  <a:rPr lang="en-US" sz="2400" dirty="0"/>
                  <a:t>can be extended to a sequence in </a:t>
                </a:r>
                <a14:m>
                  <m:oMath xmlns:m="http://schemas.openxmlformats.org/officeDocument/2006/math">
                    <m:r>
                      <a:rPr lang="en-US" sz="2400" i="1" dirty="0" smtClean="0">
                        <a:latin typeface="Cambria Math"/>
                      </a:rPr>
                      <m:t>𝑡𝑟𝑎𝑐𝑒𝑠</m:t>
                    </m:r>
                    <m:r>
                      <a:rPr lang="en-US" sz="2400" i="1" dirty="0" smtClean="0">
                        <a:latin typeface="Cambria Math"/>
                      </a:rPr>
                      <m:t>(</m:t>
                    </m:r>
                    <m:r>
                      <a:rPr lang="en-US" sz="2400" i="1" dirty="0" smtClean="0">
                        <a:latin typeface="Cambria Math"/>
                      </a:rPr>
                      <m:t>𝑃</m:t>
                    </m:r>
                    <m:r>
                      <a:rPr lang="en-US" sz="2400" i="1" dirty="0" smtClean="0">
                        <a:latin typeface="Cambria Math"/>
                      </a:rPr>
                      <m:t>)</m:t>
                    </m:r>
                  </m:oMath>
                </a14:m>
                <a:r>
                  <a:rPr lang="en-US" sz="2400" dirty="0"/>
                  <a:t>.</a:t>
                </a:r>
              </a:p>
              <a:p>
                <a:pPr lvl="1">
                  <a:lnSpc>
                    <a:spcPct val="90000"/>
                  </a:lnSpc>
                </a:pPr>
                <a:r>
                  <a:rPr lang="en-US" sz="2400" dirty="0"/>
                  <a:t>“It's never too late.”</a:t>
                </a:r>
              </a:p>
              <a:p>
                <a:pPr>
                  <a:lnSpc>
                    <a:spcPct val="90000"/>
                  </a:lnSpc>
                </a:pPr>
                <a:r>
                  <a:rPr lang="en-US" sz="2800" dirty="0"/>
                  <a:t>D</a:t>
                </a:r>
                <a:r>
                  <a:rPr lang="en-US" sz="2800" dirty="0" smtClean="0"/>
                  <a:t>efine </a:t>
                </a:r>
                <a:r>
                  <a:rPr lang="en-US" sz="2800" dirty="0"/>
                  <a:t>safety/liveness for executions similarly</a:t>
                </a:r>
                <a:r>
                  <a:rPr lang="en-US" sz="2800" dirty="0" smtClean="0"/>
                  <a:t>.</a:t>
                </a:r>
                <a:endParaRPr lang="en-US" sz="2800" dirty="0"/>
              </a:p>
            </p:txBody>
          </p:sp>
        </mc:Choice>
        <mc:Fallback>
          <p:sp>
            <p:nvSpPr>
              <p:cNvPr id="180227" name="Rectangle 3"/>
              <p:cNvSpPr>
                <a:spLocks noGrp="1" noRot="1" noChangeAspect="1" noMove="1" noResize="1" noEditPoints="1" noAdjustHandles="1" noChangeArrowheads="1" noChangeShapeType="1" noTextEdit="1"/>
              </p:cNvSpPr>
              <p:nvPr>
                <p:ph type="body" idx="1"/>
              </p:nvPr>
            </p:nvSpPr>
            <p:spPr>
              <a:xfrm>
                <a:off x="381601" y="1216928"/>
                <a:ext cx="8533440" cy="5391926"/>
              </a:xfrm>
              <a:blipFill rotWithShape="1">
                <a:blip r:embed="rId3"/>
                <a:stretch>
                  <a:fillRect l="-1287" t="-1810"/>
                </a:stretch>
              </a:blipFill>
            </p:spPr>
            <p:txBody>
              <a:bodyPr/>
              <a:lstStyle/>
              <a:p>
                <a:r>
                  <a:rPr lang="en-US">
                    <a:noFill/>
                  </a:rPr>
                  <a:t> </a:t>
                </a:r>
              </a:p>
            </p:txBody>
          </p:sp>
        </mc:Fallback>
      </mc:AlternateContent>
    </p:spTree>
    <p:extLst>
      <p:ext uri="{BB962C8B-B14F-4D97-AF65-F5344CB8AC3E}">
        <p14:creationId xmlns:p14="http://schemas.microsoft.com/office/powerpoint/2010/main" val="1018088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2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22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Automata as specifications</a:t>
            </a:r>
          </a:p>
        </p:txBody>
      </p:sp>
      <mc:AlternateContent xmlns:mc="http://schemas.openxmlformats.org/markup-compatibility/2006" xmlns:a14="http://schemas.microsoft.com/office/drawing/2010/main">
        <mc:Choice Requires="a14">
          <p:sp>
            <p:nvSpPr>
              <p:cNvPr id="19461" name="Rectangle 5"/>
              <p:cNvSpPr>
                <a:spLocks noGrp="1" noChangeArrowheads="1"/>
              </p:cNvSpPr>
              <p:nvPr>
                <p:ph type="body" idx="1"/>
              </p:nvPr>
            </p:nvSpPr>
            <p:spPr>
              <a:xfrm>
                <a:off x="381601" y="1600009"/>
                <a:ext cx="8533440" cy="3349792"/>
              </a:xfrm>
            </p:spPr>
            <p:txBody>
              <a:bodyPr/>
              <a:lstStyle/>
              <a:p>
                <a:r>
                  <a:rPr lang="en-US" sz="2800" dirty="0" smtClean="0"/>
                  <a:t>Every I/O automaton specifies a trace property </a:t>
                </a:r>
                <a14:m>
                  <m:oMath xmlns:m="http://schemas.openxmlformats.org/officeDocument/2006/math">
                    <m:r>
                      <a:rPr lang="en-US" sz="2800" i="1" dirty="0" smtClean="0">
                        <a:latin typeface="Cambria Math"/>
                      </a:rPr>
                      <m:t>(</m:t>
                    </m:r>
                    <m:r>
                      <a:rPr lang="en-US" sz="2800" i="1" dirty="0" err="1">
                        <a:latin typeface="Cambria Math"/>
                      </a:rPr>
                      <m:t>𝑒𝑥𝑡𝑠𝑖𝑔</m:t>
                    </m:r>
                    <m:r>
                      <a:rPr lang="en-US" sz="2800" i="1" dirty="0">
                        <a:latin typeface="Cambria Math"/>
                      </a:rPr>
                      <m:t>(</m:t>
                    </m:r>
                    <m:r>
                      <a:rPr lang="en-US" sz="2800" i="1" dirty="0">
                        <a:latin typeface="Cambria Math"/>
                      </a:rPr>
                      <m:t>𝐴</m:t>
                    </m:r>
                    <m:r>
                      <a:rPr lang="en-US" sz="2800" i="1" dirty="0">
                        <a:latin typeface="Cambria Math"/>
                      </a:rPr>
                      <m:t>), </m:t>
                    </m:r>
                    <m:r>
                      <a:rPr lang="en-US" sz="2800" i="1" dirty="0">
                        <a:latin typeface="Cambria Math"/>
                      </a:rPr>
                      <m:t>𝑡𝑟𝑎𝑐𝑒𝑠</m:t>
                    </m:r>
                    <m:r>
                      <a:rPr lang="en-US" sz="2800" i="1" dirty="0">
                        <a:latin typeface="Cambria Math"/>
                      </a:rPr>
                      <m:t>(</m:t>
                    </m:r>
                    <m:r>
                      <a:rPr lang="en-US" sz="2800" i="1" dirty="0">
                        <a:latin typeface="Cambria Math"/>
                      </a:rPr>
                      <m:t>𝐴</m:t>
                    </m:r>
                    <m:r>
                      <a:rPr lang="en-US" sz="2800" i="1" dirty="0">
                        <a:latin typeface="Cambria Math"/>
                      </a:rPr>
                      <m:t>)).</m:t>
                    </m:r>
                  </m:oMath>
                </a14:m>
                <a:endParaRPr lang="en-US" sz="2800" dirty="0"/>
              </a:p>
              <a:p>
                <a:r>
                  <a:rPr lang="en-US" sz="2800" dirty="0"/>
                  <a:t>So we can use an automaton as a problem specification.</a:t>
                </a:r>
              </a:p>
              <a:p>
                <a:r>
                  <a:rPr lang="en-US" sz="2800" dirty="0"/>
                  <a:t>Automaton </a:t>
                </a:r>
                <a14:m>
                  <m:oMath xmlns:m="http://schemas.openxmlformats.org/officeDocument/2006/math">
                    <m:r>
                      <a:rPr lang="en-US" sz="2800" i="1" dirty="0" smtClean="0">
                        <a:latin typeface="Cambria Math"/>
                      </a:rPr>
                      <m:t>𝐴</m:t>
                    </m:r>
                  </m:oMath>
                </a14:m>
                <a:r>
                  <a:rPr lang="en-US" sz="2800" dirty="0"/>
                  <a:t> “implements” automaton </a:t>
                </a:r>
                <a14:m>
                  <m:oMath xmlns:m="http://schemas.openxmlformats.org/officeDocument/2006/math">
                    <m:r>
                      <a:rPr lang="en-US" sz="2800" i="1" dirty="0" smtClean="0">
                        <a:latin typeface="Cambria Math"/>
                      </a:rPr>
                      <m:t>𝐵</m:t>
                    </m:r>
                  </m:oMath>
                </a14:m>
                <a:r>
                  <a:rPr lang="en-US" sz="2800" dirty="0"/>
                  <a:t> if</a:t>
                </a:r>
              </a:p>
              <a:p>
                <a:pPr lvl="1"/>
                <a14:m>
                  <m:oMath xmlns:m="http://schemas.openxmlformats.org/officeDocument/2006/math">
                    <m:r>
                      <a:rPr lang="en-US" sz="2400" i="1" dirty="0" smtClean="0">
                        <a:latin typeface="Cambria Math"/>
                      </a:rPr>
                      <m:t>𝑒𝑥𝑡𝑠𝑖𝑔</m:t>
                    </m:r>
                    <m:r>
                      <a:rPr lang="en-US" sz="2400" i="1" dirty="0">
                        <a:latin typeface="Cambria Math"/>
                      </a:rPr>
                      <m:t>(</m:t>
                    </m:r>
                    <m:r>
                      <a:rPr lang="en-US" sz="2400" i="1" dirty="0">
                        <a:latin typeface="Cambria Math"/>
                      </a:rPr>
                      <m:t>𝐴</m:t>
                    </m:r>
                    <m:r>
                      <a:rPr lang="en-US" sz="2400" i="1" dirty="0">
                        <a:latin typeface="Cambria Math"/>
                      </a:rPr>
                      <m:t>) = </m:t>
                    </m:r>
                    <m:r>
                      <a:rPr lang="en-US" sz="2400" i="1" dirty="0" err="1">
                        <a:latin typeface="Cambria Math"/>
                      </a:rPr>
                      <m:t>𝑒𝑥𝑡𝑠𝑖𝑔</m:t>
                    </m:r>
                    <m:r>
                      <a:rPr lang="en-US" sz="2400" i="1" dirty="0">
                        <a:latin typeface="Cambria Math"/>
                      </a:rPr>
                      <m:t>(</m:t>
                    </m:r>
                    <m:r>
                      <a:rPr lang="en-US" sz="2400" i="1" dirty="0">
                        <a:latin typeface="Cambria Math"/>
                      </a:rPr>
                      <m:t>𝐵</m:t>
                    </m:r>
                    <m:r>
                      <a:rPr lang="en-US" sz="2400" i="1" dirty="0">
                        <a:latin typeface="Cambria Math"/>
                      </a:rPr>
                      <m:t>)</m:t>
                    </m:r>
                  </m:oMath>
                </a14:m>
                <a:endParaRPr lang="en-US" sz="2400" dirty="0"/>
              </a:p>
              <a:p>
                <a:pPr lvl="1"/>
                <a14:m>
                  <m:oMath xmlns:m="http://schemas.openxmlformats.org/officeDocument/2006/math">
                    <m:r>
                      <a:rPr lang="en-US" sz="2400" i="1" dirty="0" smtClean="0">
                        <a:latin typeface="Cambria Math"/>
                      </a:rPr>
                      <m:t>𝑡𝑟𝑎𝑐𝑒𝑠</m:t>
                    </m:r>
                    <m:d>
                      <m:dPr>
                        <m:ctrlPr>
                          <a:rPr lang="en-US" sz="2400" i="1" dirty="0" smtClean="0">
                            <a:latin typeface="Cambria Math"/>
                          </a:rPr>
                        </m:ctrlPr>
                      </m:dPr>
                      <m:e>
                        <m:r>
                          <a:rPr lang="en-US" sz="2400" i="1" dirty="0" smtClean="0">
                            <a:latin typeface="Cambria Math"/>
                          </a:rPr>
                          <m:t>𝐴</m:t>
                        </m:r>
                      </m:e>
                    </m:d>
                    <m:r>
                      <a:rPr lang="en-US" sz="2400" b="0" i="1" dirty="0" smtClean="0">
                        <a:latin typeface="Cambria Math"/>
                      </a:rPr>
                      <m:t>⊆</m:t>
                    </m:r>
                    <m:r>
                      <a:rPr lang="en-US" sz="2400" i="1" dirty="0">
                        <a:latin typeface="Cambria Math"/>
                      </a:rPr>
                      <m:t>𝑡𝑟𝑎𝑐𝑒𝑠</m:t>
                    </m:r>
                    <m:r>
                      <a:rPr lang="en-US" sz="2400" i="1" dirty="0">
                        <a:latin typeface="Cambria Math"/>
                      </a:rPr>
                      <m:t>(</m:t>
                    </m:r>
                    <m:r>
                      <a:rPr lang="en-US" sz="2400" i="1" dirty="0">
                        <a:latin typeface="Cambria Math"/>
                      </a:rPr>
                      <m:t>𝐵</m:t>
                    </m:r>
                    <m:r>
                      <a:rPr lang="en-US" sz="2400" i="1" dirty="0">
                        <a:latin typeface="Cambria Math"/>
                      </a:rPr>
                      <m:t>)</m:t>
                    </m:r>
                  </m:oMath>
                </a14:m>
                <a:endParaRPr lang="en-US" sz="2400" dirty="0"/>
              </a:p>
            </p:txBody>
          </p:sp>
        </mc:Choice>
        <mc:Fallback xmlns="">
          <p:sp>
            <p:nvSpPr>
              <p:cNvPr id="19461" name="Rectangle 5"/>
              <p:cNvSpPr>
                <a:spLocks noGrp="1" noRot="1" noChangeAspect="1" noMove="1" noResize="1" noEditPoints="1" noAdjustHandles="1" noChangeArrowheads="1" noChangeShapeType="1" noTextEdit="1"/>
              </p:cNvSpPr>
              <p:nvPr>
                <p:ph type="body" idx="1"/>
              </p:nvPr>
            </p:nvSpPr>
            <p:spPr>
              <a:xfrm>
                <a:off x="381601" y="1600009"/>
                <a:ext cx="8533440" cy="3349792"/>
              </a:xfrm>
              <a:blipFill rotWithShape="1">
                <a:blip r:embed="rId3"/>
                <a:stretch>
                  <a:fillRect l="-1287" t="-1636" b="-1091"/>
                </a:stretch>
              </a:blipFill>
            </p:spPr>
            <p:txBody>
              <a:bodyPr/>
              <a:lstStyle/>
              <a:p>
                <a:r>
                  <a:rPr lang="en-US">
                    <a:noFill/>
                  </a:rPr>
                  <a:t> </a:t>
                </a:r>
              </a:p>
            </p:txBody>
          </p:sp>
        </mc:Fallback>
      </mc:AlternateContent>
    </p:spTree>
    <p:extLst>
      <p:ext uri="{BB962C8B-B14F-4D97-AF65-F5344CB8AC3E}">
        <p14:creationId xmlns:p14="http://schemas.microsoft.com/office/powerpoint/2010/main" val="1845348671"/>
      </p:ext>
    </p:extLst>
  </p:cSld>
  <p:clrMapOvr>
    <a:masterClrMapping/>
  </p:clrMapOvr>
  <p:transition spd="slow">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Hierarchical proofs</a:t>
            </a:r>
          </a:p>
        </p:txBody>
      </p:sp>
      <p:sp>
        <p:nvSpPr>
          <p:cNvPr id="160771" name="Rectangle 3"/>
          <p:cNvSpPr>
            <a:spLocks noGrp="1" noChangeArrowheads="1"/>
          </p:cNvSpPr>
          <p:nvPr>
            <p:ph type="body" idx="1"/>
          </p:nvPr>
        </p:nvSpPr>
        <p:spPr>
          <a:xfrm>
            <a:off x="381601" y="1600009"/>
            <a:ext cx="6194880" cy="4876352"/>
          </a:xfrm>
        </p:spPr>
        <p:txBody>
          <a:bodyPr/>
          <a:lstStyle/>
          <a:p>
            <a:pPr>
              <a:lnSpc>
                <a:spcPct val="80000"/>
              </a:lnSpc>
            </a:pPr>
            <a:r>
              <a:rPr lang="en-US" sz="2400"/>
              <a:t>Important strategy for proving correctness of complex asynchronous distributed algorithms.</a:t>
            </a:r>
          </a:p>
          <a:p>
            <a:pPr>
              <a:lnSpc>
                <a:spcPct val="80000"/>
              </a:lnSpc>
            </a:pPr>
            <a:r>
              <a:rPr lang="en-US" sz="2400"/>
              <a:t>Define a series of automata, each implementing the previous one (“successive refinement”).</a:t>
            </a:r>
          </a:p>
          <a:p>
            <a:pPr>
              <a:lnSpc>
                <a:spcPct val="80000"/>
              </a:lnSpc>
            </a:pPr>
            <a:r>
              <a:rPr lang="en-US" sz="2400"/>
              <a:t>Highest-level automaton model captures the “real” problem specification.</a:t>
            </a:r>
          </a:p>
          <a:p>
            <a:pPr>
              <a:lnSpc>
                <a:spcPct val="80000"/>
              </a:lnSpc>
            </a:pPr>
            <a:r>
              <a:rPr lang="en-US" sz="2400"/>
              <a:t>Next level is a high-level algorithm description.</a:t>
            </a:r>
          </a:p>
          <a:p>
            <a:pPr>
              <a:lnSpc>
                <a:spcPct val="80000"/>
              </a:lnSpc>
            </a:pPr>
            <a:r>
              <a:rPr lang="en-US" sz="2400"/>
              <a:t>Successive levels represent more and more detailed versions of the algorithm.</a:t>
            </a:r>
          </a:p>
          <a:p>
            <a:pPr>
              <a:lnSpc>
                <a:spcPct val="80000"/>
              </a:lnSpc>
            </a:pPr>
            <a:r>
              <a:rPr lang="en-US" sz="2400"/>
              <a:t>Lowest level is the full algorithm description.</a:t>
            </a:r>
          </a:p>
          <a:p>
            <a:pPr lvl="1">
              <a:lnSpc>
                <a:spcPct val="80000"/>
              </a:lnSpc>
              <a:buFontTx/>
              <a:buNone/>
            </a:pPr>
            <a:endParaRPr lang="en-US" sz="2000"/>
          </a:p>
        </p:txBody>
      </p:sp>
      <p:grpSp>
        <p:nvGrpSpPr>
          <p:cNvPr id="160779" name="Group 11"/>
          <p:cNvGrpSpPr>
            <a:grpSpLocks/>
          </p:cNvGrpSpPr>
          <p:nvPr/>
        </p:nvGrpSpPr>
        <p:grpSpPr bwMode="auto">
          <a:xfrm>
            <a:off x="7200001" y="1562565"/>
            <a:ext cx="1519200" cy="4631526"/>
            <a:chOff x="4999" y="1085"/>
            <a:chExt cx="1056" cy="3216"/>
          </a:xfrm>
        </p:grpSpPr>
        <p:sp>
          <p:nvSpPr>
            <p:cNvPr id="160772" name="Oval 4"/>
            <p:cNvSpPr>
              <a:spLocks noChangeArrowheads="1"/>
            </p:cNvSpPr>
            <p:nvPr/>
          </p:nvSpPr>
          <p:spPr bwMode="auto">
            <a:xfrm>
              <a:off x="4999" y="1085"/>
              <a:ext cx="1056" cy="576"/>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Abstract spec</a:t>
              </a:r>
            </a:p>
          </p:txBody>
        </p:sp>
        <p:grpSp>
          <p:nvGrpSpPr>
            <p:cNvPr id="160778" name="Group 10"/>
            <p:cNvGrpSpPr>
              <a:grpSpLocks/>
            </p:cNvGrpSpPr>
            <p:nvPr/>
          </p:nvGrpSpPr>
          <p:grpSpPr bwMode="auto">
            <a:xfrm>
              <a:off x="4999" y="1997"/>
              <a:ext cx="1056" cy="2304"/>
              <a:chOff x="4999" y="1901"/>
              <a:chExt cx="1056" cy="2304"/>
            </a:xfrm>
          </p:grpSpPr>
          <p:sp>
            <p:nvSpPr>
              <p:cNvPr id="160773" name="Oval 5"/>
              <p:cNvSpPr>
                <a:spLocks noChangeArrowheads="1"/>
              </p:cNvSpPr>
              <p:nvPr/>
            </p:nvSpPr>
            <p:spPr bwMode="auto">
              <a:xfrm>
                <a:off x="4999" y="1901"/>
                <a:ext cx="1056" cy="768"/>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High-level </a:t>
                </a:r>
              </a:p>
              <a:p>
                <a:pPr algn="ctr"/>
                <a:r>
                  <a:rPr lang="en-US"/>
                  <a:t>algorithm </a:t>
                </a:r>
              </a:p>
              <a:p>
                <a:pPr algn="ctr"/>
                <a:r>
                  <a:rPr lang="en-US"/>
                  <a:t>description</a:t>
                </a:r>
              </a:p>
            </p:txBody>
          </p:sp>
          <p:sp>
            <p:nvSpPr>
              <p:cNvPr id="160774" name="Oval 6"/>
              <p:cNvSpPr>
                <a:spLocks noChangeArrowheads="1"/>
              </p:cNvSpPr>
              <p:nvPr/>
            </p:nvSpPr>
            <p:spPr bwMode="auto">
              <a:xfrm>
                <a:off x="4999" y="3245"/>
                <a:ext cx="1056" cy="960"/>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Detailed</a:t>
                </a:r>
              </a:p>
              <a:p>
                <a:pPr algn="ctr"/>
                <a:r>
                  <a:rPr lang="en-US"/>
                  <a:t>Algorithm</a:t>
                </a:r>
              </a:p>
              <a:p>
                <a:pPr algn="ctr"/>
                <a:r>
                  <a:rPr lang="en-US"/>
                  <a:t>description</a:t>
                </a:r>
              </a:p>
            </p:txBody>
          </p:sp>
          <p:sp>
            <p:nvSpPr>
              <p:cNvPr id="160775" name="Line 7"/>
              <p:cNvSpPr>
                <a:spLocks noChangeShapeType="1"/>
              </p:cNvSpPr>
              <p:nvPr/>
            </p:nvSpPr>
            <p:spPr bwMode="auto">
              <a:xfrm>
                <a:off x="5527" y="2813"/>
                <a:ext cx="0" cy="28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0777" name="Line 9"/>
            <p:cNvSpPr>
              <a:spLocks noChangeShapeType="1"/>
            </p:cNvSpPr>
            <p:nvPr/>
          </p:nvSpPr>
          <p:spPr bwMode="auto">
            <a:xfrm flipV="1">
              <a:off x="5527" y="1709"/>
              <a:ext cx="0"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065669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Hierarchical proofs</a:t>
            </a:r>
          </a:p>
        </p:txBody>
      </p:sp>
      <p:sp>
        <p:nvSpPr>
          <p:cNvPr id="162819" name="Rectangle 3"/>
          <p:cNvSpPr>
            <a:spLocks noGrp="1" noChangeArrowheads="1"/>
          </p:cNvSpPr>
          <p:nvPr>
            <p:ph type="body" idx="1"/>
          </p:nvPr>
        </p:nvSpPr>
        <p:spPr>
          <a:xfrm>
            <a:off x="381601" y="1600009"/>
            <a:ext cx="6194880" cy="4876352"/>
          </a:xfrm>
        </p:spPr>
        <p:txBody>
          <a:bodyPr/>
          <a:lstStyle/>
          <a:p>
            <a:pPr>
              <a:lnSpc>
                <a:spcPct val="90000"/>
              </a:lnSpc>
            </a:pPr>
            <a:r>
              <a:rPr lang="en-US" sz="2400"/>
              <a:t>For example:  </a:t>
            </a:r>
          </a:p>
          <a:p>
            <a:pPr lvl="1">
              <a:lnSpc>
                <a:spcPct val="90000"/>
              </a:lnSpc>
            </a:pPr>
            <a:r>
              <a:rPr lang="en-US" sz="2000"/>
              <a:t>High levels centralized, lower levels distributed.</a:t>
            </a:r>
          </a:p>
          <a:p>
            <a:pPr lvl="1">
              <a:lnSpc>
                <a:spcPct val="90000"/>
              </a:lnSpc>
            </a:pPr>
            <a:r>
              <a:rPr lang="en-US" sz="2000"/>
              <a:t>High levels inefficient but simple, lower levels optimized and more complex.</a:t>
            </a:r>
          </a:p>
          <a:p>
            <a:pPr lvl="1">
              <a:lnSpc>
                <a:spcPct val="90000"/>
              </a:lnSpc>
            </a:pPr>
            <a:r>
              <a:rPr lang="en-US" sz="2000"/>
              <a:t>High levels with large granularity steps, lower levels with finer granularity steps.</a:t>
            </a:r>
          </a:p>
          <a:p>
            <a:pPr>
              <a:lnSpc>
                <a:spcPct val="90000"/>
              </a:lnSpc>
            </a:pPr>
            <a:r>
              <a:rPr lang="en-US" sz="2400"/>
              <a:t>In all these cases, lower levels are harder to understand and reason about.</a:t>
            </a:r>
          </a:p>
          <a:p>
            <a:pPr>
              <a:lnSpc>
                <a:spcPct val="90000"/>
              </a:lnSpc>
            </a:pPr>
            <a:r>
              <a:rPr lang="en-US" sz="2400"/>
              <a:t>So instead of reasoning about them directly, relate them to higher-level descriptions.</a:t>
            </a:r>
          </a:p>
          <a:p>
            <a:pPr>
              <a:lnSpc>
                <a:spcPct val="90000"/>
              </a:lnSpc>
            </a:pPr>
            <a:r>
              <a:rPr lang="en-US" sz="2400"/>
              <a:t>Method similar to what we saw for synchronous algorithms.</a:t>
            </a:r>
          </a:p>
        </p:txBody>
      </p:sp>
      <p:grpSp>
        <p:nvGrpSpPr>
          <p:cNvPr id="162820" name="Group 4"/>
          <p:cNvGrpSpPr>
            <a:grpSpLocks/>
          </p:cNvGrpSpPr>
          <p:nvPr/>
        </p:nvGrpSpPr>
        <p:grpSpPr bwMode="auto">
          <a:xfrm>
            <a:off x="7200001" y="1562565"/>
            <a:ext cx="1519200" cy="4631526"/>
            <a:chOff x="4999" y="1085"/>
            <a:chExt cx="1056" cy="3216"/>
          </a:xfrm>
        </p:grpSpPr>
        <p:sp>
          <p:nvSpPr>
            <p:cNvPr id="162821" name="Oval 5"/>
            <p:cNvSpPr>
              <a:spLocks noChangeArrowheads="1"/>
            </p:cNvSpPr>
            <p:nvPr/>
          </p:nvSpPr>
          <p:spPr bwMode="auto">
            <a:xfrm>
              <a:off x="4999" y="1085"/>
              <a:ext cx="1056" cy="576"/>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Abstract spec</a:t>
              </a:r>
            </a:p>
          </p:txBody>
        </p:sp>
        <p:grpSp>
          <p:nvGrpSpPr>
            <p:cNvPr id="162822" name="Group 6"/>
            <p:cNvGrpSpPr>
              <a:grpSpLocks/>
            </p:cNvGrpSpPr>
            <p:nvPr/>
          </p:nvGrpSpPr>
          <p:grpSpPr bwMode="auto">
            <a:xfrm>
              <a:off x="4999" y="1997"/>
              <a:ext cx="1056" cy="2304"/>
              <a:chOff x="4999" y="1901"/>
              <a:chExt cx="1056" cy="2304"/>
            </a:xfrm>
          </p:grpSpPr>
          <p:sp>
            <p:nvSpPr>
              <p:cNvPr id="162823" name="Oval 7"/>
              <p:cNvSpPr>
                <a:spLocks noChangeArrowheads="1"/>
              </p:cNvSpPr>
              <p:nvPr/>
            </p:nvSpPr>
            <p:spPr bwMode="auto">
              <a:xfrm>
                <a:off x="4999" y="1901"/>
                <a:ext cx="1056" cy="768"/>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High-level </a:t>
                </a:r>
              </a:p>
              <a:p>
                <a:pPr algn="ctr"/>
                <a:r>
                  <a:rPr lang="en-US"/>
                  <a:t>algorithm </a:t>
                </a:r>
              </a:p>
              <a:p>
                <a:pPr algn="ctr"/>
                <a:r>
                  <a:rPr lang="en-US"/>
                  <a:t>description</a:t>
                </a:r>
              </a:p>
            </p:txBody>
          </p:sp>
          <p:sp>
            <p:nvSpPr>
              <p:cNvPr id="162824" name="Oval 8"/>
              <p:cNvSpPr>
                <a:spLocks noChangeArrowheads="1"/>
              </p:cNvSpPr>
              <p:nvPr/>
            </p:nvSpPr>
            <p:spPr bwMode="auto">
              <a:xfrm>
                <a:off x="4999" y="3245"/>
                <a:ext cx="1056" cy="960"/>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Detailed</a:t>
                </a:r>
              </a:p>
              <a:p>
                <a:pPr algn="ctr"/>
                <a:r>
                  <a:rPr lang="en-US"/>
                  <a:t>Algorithm</a:t>
                </a:r>
              </a:p>
              <a:p>
                <a:pPr algn="ctr"/>
                <a:r>
                  <a:rPr lang="en-US"/>
                  <a:t>description</a:t>
                </a:r>
              </a:p>
            </p:txBody>
          </p:sp>
          <p:sp>
            <p:nvSpPr>
              <p:cNvPr id="162825" name="Line 9"/>
              <p:cNvSpPr>
                <a:spLocks noChangeShapeType="1"/>
              </p:cNvSpPr>
              <p:nvPr/>
            </p:nvSpPr>
            <p:spPr bwMode="auto">
              <a:xfrm>
                <a:off x="5527" y="2813"/>
                <a:ext cx="0" cy="28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2826" name="Line 10"/>
            <p:cNvSpPr>
              <a:spLocks noChangeShapeType="1"/>
            </p:cNvSpPr>
            <p:nvPr/>
          </p:nvSpPr>
          <p:spPr bwMode="auto">
            <a:xfrm flipV="1">
              <a:off x="5527" y="1709"/>
              <a:ext cx="0"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376086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24800" y="0"/>
            <a:ext cx="8229600" cy="1142040"/>
          </a:xfrm>
        </p:spPr>
        <p:txBody>
          <a:bodyPr/>
          <a:lstStyle/>
          <a:p>
            <a:r>
              <a:rPr lang="en-US"/>
              <a:t>Hierarchical proofs</a:t>
            </a:r>
          </a:p>
        </p:txBody>
      </p:sp>
      <p:sp>
        <p:nvSpPr>
          <p:cNvPr id="164867" name="Rectangle 3"/>
          <p:cNvSpPr>
            <a:spLocks noGrp="1" noChangeArrowheads="1"/>
          </p:cNvSpPr>
          <p:nvPr>
            <p:ph type="body" idx="1"/>
          </p:nvPr>
        </p:nvSpPr>
        <p:spPr>
          <a:xfrm>
            <a:off x="381000" y="1219199"/>
            <a:ext cx="6195480" cy="5181601"/>
          </a:xfrm>
        </p:spPr>
        <p:txBody>
          <a:bodyPr/>
          <a:lstStyle/>
          <a:p>
            <a:pPr>
              <a:lnSpc>
                <a:spcPct val="90000"/>
              </a:lnSpc>
            </a:pPr>
            <a:r>
              <a:rPr lang="en-US" sz="2200" dirty="0"/>
              <a:t>Recall, for synchronous algorithms:</a:t>
            </a:r>
          </a:p>
          <a:p>
            <a:pPr lvl="1">
              <a:lnSpc>
                <a:spcPct val="90000"/>
              </a:lnSpc>
            </a:pPr>
            <a:r>
              <a:rPr lang="en-US" sz="1800" dirty="0"/>
              <a:t>Optimized algorithm runs side-by-side with </a:t>
            </a:r>
            <a:r>
              <a:rPr lang="en-US" sz="1800" dirty="0" err="1"/>
              <a:t>unoptimized</a:t>
            </a:r>
            <a:r>
              <a:rPr lang="en-US" sz="1800" dirty="0"/>
              <a:t> version, and “invariant” proved to relate the states of the two algorithms.</a:t>
            </a:r>
          </a:p>
          <a:p>
            <a:pPr lvl="1">
              <a:lnSpc>
                <a:spcPct val="90000"/>
              </a:lnSpc>
            </a:pPr>
            <a:r>
              <a:rPr lang="en-US" sz="1800" dirty="0"/>
              <a:t>Prove using induction.</a:t>
            </a:r>
          </a:p>
          <a:p>
            <a:pPr>
              <a:lnSpc>
                <a:spcPct val="90000"/>
              </a:lnSpc>
            </a:pPr>
            <a:r>
              <a:rPr lang="en-US" sz="2200" dirty="0"/>
              <a:t>For asynchronous systems, it’s harder:</a:t>
            </a:r>
          </a:p>
          <a:p>
            <a:pPr lvl="1">
              <a:lnSpc>
                <a:spcPct val="90000"/>
              </a:lnSpc>
            </a:pPr>
            <a:r>
              <a:rPr lang="en-US" sz="1800" dirty="0"/>
              <a:t>Asynchronous model has </a:t>
            </a:r>
            <a:r>
              <a:rPr lang="en-US" sz="1800" dirty="0">
                <a:solidFill>
                  <a:srgbClr val="A50021"/>
                </a:solidFill>
              </a:rPr>
              <a:t>more </a:t>
            </a:r>
            <a:r>
              <a:rPr lang="en-US" sz="1800" dirty="0" err="1">
                <a:solidFill>
                  <a:srgbClr val="A50021"/>
                </a:solidFill>
              </a:rPr>
              <a:t>nondeterminism</a:t>
            </a:r>
            <a:r>
              <a:rPr lang="en-US" sz="1800" dirty="0"/>
              <a:t> (in choice of new state, in order of steps).</a:t>
            </a:r>
          </a:p>
          <a:p>
            <a:pPr lvl="1">
              <a:lnSpc>
                <a:spcPct val="90000"/>
              </a:lnSpc>
            </a:pPr>
            <a:r>
              <a:rPr lang="en-US" sz="1800" dirty="0"/>
              <a:t>So, </a:t>
            </a:r>
            <a:r>
              <a:rPr lang="en-US" sz="1800" dirty="0" smtClean="0"/>
              <a:t>it’s harder </a:t>
            </a:r>
            <a:r>
              <a:rPr lang="en-US" sz="1800" dirty="0"/>
              <a:t>to determine which </a:t>
            </a:r>
            <a:r>
              <a:rPr lang="en-US" sz="1800" dirty="0" smtClean="0"/>
              <a:t>executions </a:t>
            </a:r>
            <a:r>
              <a:rPr lang="en-US" sz="1800" dirty="0"/>
              <a:t>to compare.</a:t>
            </a:r>
          </a:p>
          <a:p>
            <a:pPr>
              <a:lnSpc>
                <a:spcPct val="90000"/>
              </a:lnSpc>
            </a:pPr>
            <a:r>
              <a:rPr lang="en-US" sz="2200" dirty="0">
                <a:solidFill>
                  <a:schemeClr val="accent2">
                    <a:lumMod val="75000"/>
                  </a:schemeClr>
                </a:solidFill>
              </a:rPr>
              <a:t>One-way implementation relationship is enough:</a:t>
            </a:r>
          </a:p>
          <a:p>
            <a:pPr lvl="1">
              <a:lnSpc>
                <a:spcPct val="90000"/>
              </a:lnSpc>
            </a:pPr>
            <a:r>
              <a:rPr lang="en-US" sz="1800" dirty="0"/>
              <a:t>For each execution of the lower-level algorithm, there is a corresponding execution of the higher-level algorithm.</a:t>
            </a:r>
          </a:p>
          <a:p>
            <a:pPr lvl="1">
              <a:lnSpc>
                <a:spcPct val="90000"/>
              </a:lnSpc>
            </a:pPr>
            <a:r>
              <a:rPr lang="en-US" sz="1800" dirty="0"/>
              <a:t>“Everything the algorithm does is allowed by the spec.”</a:t>
            </a:r>
          </a:p>
          <a:p>
            <a:pPr lvl="1">
              <a:lnSpc>
                <a:spcPct val="90000"/>
              </a:lnSpc>
            </a:pPr>
            <a:r>
              <a:rPr lang="en-US" sz="1800" dirty="0"/>
              <a:t>Don’t need the other direction:  it doesn’t matter if the algorithm does </a:t>
            </a:r>
            <a:r>
              <a:rPr lang="en-US" sz="1800" dirty="0">
                <a:solidFill>
                  <a:schemeClr val="accent2">
                    <a:lumMod val="75000"/>
                  </a:schemeClr>
                </a:solidFill>
              </a:rPr>
              <a:t>everything</a:t>
            </a:r>
            <a:r>
              <a:rPr lang="en-US" sz="1800" dirty="0">
                <a:solidFill>
                  <a:srgbClr val="A50021"/>
                </a:solidFill>
              </a:rPr>
              <a:t> </a:t>
            </a:r>
            <a:r>
              <a:rPr lang="en-US" sz="1800" dirty="0"/>
              <a:t>that is allowed.</a:t>
            </a:r>
          </a:p>
        </p:txBody>
      </p:sp>
      <p:grpSp>
        <p:nvGrpSpPr>
          <p:cNvPr id="164868" name="Group 4"/>
          <p:cNvGrpSpPr>
            <a:grpSpLocks/>
          </p:cNvGrpSpPr>
          <p:nvPr/>
        </p:nvGrpSpPr>
        <p:grpSpPr bwMode="auto">
          <a:xfrm>
            <a:off x="7200001" y="1562565"/>
            <a:ext cx="1519200" cy="4631526"/>
            <a:chOff x="4999" y="1085"/>
            <a:chExt cx="1056" cy="3216"/>
          </a:xfrm>
        </p:grpSpPr>
        <p:sp>
          <p:nvSpPr>
            <p:cNvPr id="164869" name="Oval 5"/>
            <p:cNvSpPr>
              <a:spLocks noChangeArrowheads="1"/>
            </p:cNvSpPr>
            <p:nvPr/>
          </p:nvSpPr>
          <p:spPr bwMode="auto">
            <a:xfrm>
              <a:off x="4999" y="1085"/>
              <a:ext cx="1056" cy="576"/>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Abstract spec</a:t>
              </a:r>
            </a:p>
          </p:txBody>
        </p:sp>
        <p:grpSp>
          <p:nvGrpSpPr>
            <p:cNvPr id="164870" name="Group 6"/>
            <p:cNvGrpSpPr>
              <a:grpSpLocks/>
            </p:cNvGrpSpPr>
            <p:nvPr/>
          </p:nvGrpSpPr>
          <p:grpSpPr bwMode="auto">
            <a:xfrm>
              <a:off x="4999" y="1997"/>
              <a:ext cx="1056" cy="2304"/>
              <a:chOff x="4999" y="1901"/>
              <a:chExt cx="1056" cy="2304"/>
            </a:xfrm>
          </p:grpSpPr>
          <p:sp>
            <p:nvSpPr>
              <p:cNvPr id="164871" name="Oval 7"/>
              <p:cNvSpPr>
                <a:spLocks noChangeArrowheads="1"/>
              </p:cNvSpPr>
              <p:nvPr/>
            </p:nvSpPr>
            <p:spPr bwMode="auto">
              <a:xfrm>
                <a:off x="4999" y="1901"/>
                <a:ext cx="1056" cy="768"/>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High-level </a:t>
                </a:r>
              </a:p>
              <a:p>
                <a:pPr algn="ctr"/>
                <a:r>
                  <a:rPr lang="en-US"/>
                  <a:t>algorithm </a:t>
                </a:r>
              </a:p>
              <a:p>
                <a:pPr algn="ctr"/>
                <a:r>
                  <a:rPr lang="en-US"/>
                  <a:t>description</a:t>
                </a:r>
              </a:p>
            </p:txBody>
          </p:sp>
          <p:sp>
            <p:nvSpPr>
              <p:cNvPr id="164872" name="Oval 8"/>
              <p:cNvSpPr>
                <a:spLocks noChangeArrowheads="1"/>
              </p:cNvSpPr>
              <p:nvPr/>
            </p:nvSpPr>
            <p:spPr bwMode="auto">
              <a:xfrm>
                <a:off x="4999" y="3245"/>
                <a:ext cx="1056" cy="960"/>
              </a:xfrm>
              <a:prstGeom prst="ellipse">
                <a:avLst/>
              </a:prstGeom>
              <a:solidFill>
                <a:srgbClr val="FF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6" rIns="91430" bIns="45716" anchor="ctr"/>
              <a:lstStyle/>
              <a:p>
                <a:pPr algn="ctr"/>
                <a:r>
                  <a:rPr lang="en-US"/>
                  <a:t>Detailed</a:t>
                </a:r>
              </a:p>
              <a:p>
                <a:pPr algn="ctr"/>
                <a:r>
                  <a:rPr lang="en-US"/>
                  <a:t>Algorithm</a:t>
                </a:r>
              </a:p>
              <a:p>
                <a:pPr algn="ctr"/>
                <a:r>
                  <a:rPr lang="en-US"/>
                  <a:t>description</a:t>
                </a:r>
              </a:p>
            </p:txBody>
          </p:sp>
          <p:sp>
            <p:nvSpPr>
              <p:cNvPr id="164873" name="Line 9"/>
              <p:cNvSpPr>
                <a:spLocks noChangeShapeType="1"/>
              </p:cNvSpPr>
              <p:nvPr/>
            </p:nvSpPr>
            <p:spPr bwMode="auto">
              <a:xfrm>
                <a:off x="5527" y="2813"/>
                <a:ext cx="0" cy="28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874" name="Line 10"/>
            <p:cNvSpPr>
              <a:spLocks noChangeShapeType="1"/>
            </p:cNvSpPr>
            <p:nvPr/>
          </p:nvSpPr>
          <p:spPr bwMode="auto">
            <a:xfrm flipV="1">
              <a:off x="5527" y="1709"/>
              <a:ext cx="0"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248300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8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48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486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4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0482" name="Rectangle 2"/>
              <p:cNvSpPr>
                <a:spLocks noGrp="1" noChangeArrowheads="1"/>
              </p:cNvSpPr>
              <p:nvPr>
                <p:ph type="body" idx="1"/>
              </p:nvPr>
            </p:nvSpPr>
            <p:spPr>
              <a:xfrm>
                <a:off x="424800" y="1493437"/>
                <a:ext cx="8156160" cy="4908035"/>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Most common method of proving that one automaton implements another.</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Assume </a:t>
                </a:r>
                <a14:m>
                  <m:oMath xmlns:m="http://schemas.openxmlformats.org/officeDocument/2006/math">
                    <m:r>
                      <a:rPr lang="en-US" sz="2400" i="1" dirty="0" smtClean="0">
                        <a:latin typeface="Cambria Math"/>
                      </a:rPr>
                      <m:t>𝐴</m:t>
                    </m:r>
                  </m:oMath>
                </a14:m>
                <a:r>
                  <a:rPr lang="en-US" sz="2400" dirty="0"/>
                  <a:t> and </a:t>
                </a:r>
                <a14:m>
                  <m:oMath xmlns:m="http://schemas.openxmlformats.org/officeDocument/2006/math">
                    <m:r>
                      <a:rPr lang="en-US" sz="2400" i="1" dirty="0" smtClean="0">
                        <a:latin typeface="Cambria Math"/>
                      </a:rPr>
                      <m:t>𝐵</m:t>
                    </m:r>
                  </m:oMath>
                </a14:m>
                <a:r>
                  <a:rPr lang="en-US" sz="2400" dirty="0"/>
                  <a:t> have the same </a:t>
                </a:r>
                <a14:m>
                  <m:oMath xmlns:m="http://schemas.openxmlformats.org/officeDocument/2006/math">
                    <m:r>
                      <a:rPr lang="en-US" sz="2400" i="1" dirty="0" smtClean="0">
                        <a:latin typeface="Cambria Math"/>
                      </a:rPr>
                      <m:t>𝑒𝑥𝑡𝑠𝑖𝑔</m:t>
                    </m:r>
                  </m:oMath>
                </a14:m>
                <a:r>
                  <a:rPr lang="en-US" sz="2400" dirty="0"/>
                  <a:t>, and </a:t>
                </a:r>
                <a14:m>
                  <m:oMath xmlns:m="http://schemas.openxmlformats.org/officeDocument/2006/math">
                    <m:r>
                      <a:rPr lang="en-US" sz="2400" i="1" dirty="0" smtClean="0">
                        <a:latin typeface="Cambria Math"/>
                      </a:rPr>
                      <m:t>𝑅</m:t>
                    </m:r>
                  </m:oMath>
                </a14:m>
                <a:r>
                  <a:rPr lang="en-US" sz="2400" dirty="0"/>
                  <a:t> is a </a:t>
                </a:r>
                <a:r>
                  <a:rPr lang="en-US" sz="2400" dirty="0" smtClean="0"/>
                  <a:t>binary relation </a:t>
                </a:r>
                <a:r>
                  <a:rPr lang="en-US" sz="2400" dirty="0"/>
                  <a:t>from </a:t>
                </a:r>
                <a14:m>
                  <m:oMath xmlns:m="http://schemas.openxmlformats.org/officeDocument/2006/math">
                    <m:r>
                      <a:rPr lang="en-US" sz="2400" i="1" dirty="0" smtClean="0">
                        <a:latin typeface="Cambria Math"/>
                      </a:rPr>
                      <m:t>𝑠𝑡𝑎𝑡𝑒𝑠</m:t>
                    </m:r>
                    <m:r>
                      <a:rPr lang="en-US" sz="2400" i="1" dirty="0" smtClean="0">
                        <a:latin typeface="Cambria Math"/>
                      </a:rPr>
                      <m:t>(</m:t>
                    </m:r>
                    <m:r>
                      <a:rPr lang="en-US" sz="2400" i="1" dirty="0" smtClean="0">
                        <a:latin typeface="Cambria Math"/>
                      </a:rPr>
                      <m:t>𝐴</m:t>
                    </m:r>
                    <m:r>
                      <a:rPr lang="en-US" sz="2400" i="1" dirty="0" smtClean="0">
                        <a:latin typeface="Cambria Math"/>
                      </a:rPr>
                      <m:t>)</m:t>
                    </m:r>
                  </m:oMath>
                </a14:m>
                <a:r>
                  <a:rPr lang="en-US" sz="2400" dirty="0"/>
                  <a:t> to </a:t>
                </a:r>
                <a14:m>
                  <m:oMath xmlns:m="http://schemas.openxmlformats.org/officeDocument/2006/math">
                    <m:r>
                      <a:rPr lang="en-US" sz="2400" i="1" dirty="0" smtClean="0">
                        <a:latin typeface="Cambria Math"/>
                      </a:rPr>
                      <m:t>𝑠𝑡𝑎𝑡𝑒𝑠</m:t>
                    </m:r>
                    <m:r>
                      <a:rPr lang="en-US" sz="2400" i="1" dirty="0" smtClean="0">
                        <a:latin typeface="Cambria Math"/>
                      </a:rPr>
                      <m:t>(</m:t>
                    </m:r>
                    <m:r>
                      <a:rPr lang="en-US" sz="2400" i="1" dirty="0" smtClean="0">
                        <a:latin typeface="Cambria Math"/>
                      </a:rPr>
                      <m:t>𝐵</m:t>
                    </m:r>
                    <m:r>
                      <a:rPr lang="en-US" sz="2400" i="1" dirty="0" smtClean="0">
                        <a:latin typeface="Cambria Math"/>
                      </a:rPr>
                      <m:t>)</m:t>
                    </m:r>
                  </m:oMath>
                </a14:m>
                <a:r>
                  <a:rPr lang="en-US" sz="2400" dirty="0"/>
                  <a:t>.</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Then </a:t>
                </a:r>
                <a14:m>
                  <m:oMath xmlns:m="http://schemas.openxmlformats.org/officeDocument/2006/math">
                    <m:r>
                      <a:rPr lang="en-US" sz="2400" i="1" dirty="0" smtClean="0">
                        <a:latin typeface="Cambria Math"/>
                      </a:rPr>
                      <m:t>𝑅</m:t>
                    </m:r>
                  </m:oMath>
                </a14:m>
                <a:r>
                  <a:rPr lang="en-US" sz="2400" dirty="0"/>
                  <a:t> is a </a:t>
                </a:r>
                <a:r>
                  <a:rPr lang="en-US" sz="2400" dirty="0">
                    <a:solidFill>
                      <a:srgbClr val="A50021"/>
                    </a:solidFill>
                  </a:rPr>
                  <a:t>simulation relation</a:t>
                </a:r>
                <a:r>
                  <a:rPr lang="en-US" sz="2400" dirty="0"/>
                  <a:t> from </a:t>
                </a:r>
                <a14:m>
                  <m:oMath xmlns:m="http://schemas.openxmlformats.org/officeDocument/2006/math">
                    <m:r>
                      <a:rPr lang="en-US" sz="2400" i="1" dirty="0" smtClean="0">
                        <a:latin typeface="Cambria Math"/>
                      </a:rPr>
                      <m:t>𝐴</m:t>
                    </m:r>
                  </m:oMath>
                </a14:m>
                <a:r>
                  <a:rPr lang="en-US" sz="2400" dirty="0"/>
                  <a:t> to </a:t>
                </a:r>
                <a14:m>
                  <m:oMath xmlns:m="http://schemas.openxmlformats.org/officeDocument/2006/math">
                    <m:r>
                      <a:rPr lang="en-US" sz="2400" i="1" dirty="0" smtClean="0">
                        <a:latin typeface="Cambria Math"/>
                      </a:rPr>
                      <m:t>𝐵</m:t>
                    </m:r>
                  </m:oMath>
                </a14:m>
                <a:r>
                  <a:rPr lang="en-US" sz="2400" dirty="0"/>
                  <a:t> provided:</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sSub>
                      <m:sSubPr>
                        <m:ctrlPr>
                          <a:rPr lang="en-US" sz="2000" b="0" i="1" smtClean="0">
                            <a:latin typeface="Cambria Math"/>
                          </a:rPr>
                        </m:ctrlPr>
                      </m:sSubPr>
                      <m:e>
                        <m:r>
                          <a:rPr lang="en-US" sz="2000" b="0" i="1" smtClean="0">
                            <a:latin typeface="Cambria Math"/>
                          </a:rPr>
                          <m:t>𝑠</m:t>
                        </m:r>
                      </m:e>
                      <m:sub>
                        <m:r>
                          <a:rPr lang="en-US" sz="2000" b="0" i="1" smtClean="0">
                            <a:latin typeface="Cambria Math"/>
                          </a:rPr>
                          <m:t>𝐴</m:t>
                        </m:r>
                      </m:sub>
                    </m:sSub>
                    <m:r>
                      <a:rPr lang="en-US" sz="2000" b="0" i="1" smtClean="0">
                        <a:latin typeface="Cambria Math"/>
                      </a:rPr>
                      <m:t>∈</m:t>
                    </m:r>
                    <m:r>
                      <a:rPr lang="en-US" sz="2000" b="0" i="1" smtClean="0">
                        <a:latin typeface="Cambria Math"/>
                      </a:rPr>
                      <m:t>𝑠𝑡𝑎𝑟𝑡</m:t>
                    </m:r>
                    <m:d>
                      <m:dPr>
                        <m:ctrlPr>
                          <a:rPr lang="en-US" sz="2000" b="0" i="1" smtClean="0">
                            <a:latin typeface="Cambria Math"/>
                          </a:rPr>
                        </m:ctrlPr>
                      </m:dPr>
                      <m:e>
                        <m:r>
                          <a:rPr lang="en-US" sz="2000" b="0" i="1" smtClean="0">
                            <a:latin typeface="Cambria Math"/>
                          </a:rPr>
                          <m:t>𝐴</m:t>
                        </m:r>
                      </m:e>
                    </m:d>
                  </m:oMath>
                </a14:m>
                <a:r>
                  <a:rPr lang="en-US" sz="2000" dirty="0" smtClean="0"/>
                  <a:t> </a:t>
                </a:r>
                <a:r>
                  <a:rPr lang="en-US" sz="2000" dirty="0"/>
                  <a:t>implies </a:t>
                </a:r>
                <a:r>
                  <a:rPr lang="en-US" sz="2000" dirty="0" smtClean="0"/>
                  <a:t>that there exists </a:t>
                </a:r>
                <a14:m>
                  <m:oMath xmlns:m="http://schemas.openxmlformats.org/officeDocument/2006/math">
                    <m:sSub>
                      <m:sSubPr>
                        <m:ctrlPr>
                          <a:rPr lang="en-US" sz="2000" b="0" i="1" smtClean="0">
                            <a:latin typeface="Cambria Math"/>
                          </a:rPr>
                        </m:ctrlPr>
                      </m:sSubPr>
                      <m:e>
                        <m:r>
                          <a:rPr lang="en-US" sz="2000" b="0" i="1" smtClean="0">
                            <a:latin typeface="Cambria Math"/>
                          </a:rPr>
                          <m:t>𝑠</m:t>
                        </m:r>
                      </m:e>
                      <m:sub>
                        <m:r>
                          <a:rPr lang="en-US" sz="2000" b="0" i="1" smtClean="0">
                            <a:latin typeface="Cambria Math"/>
                          </a:rPr>
                          <m:t>𝐵</m:t>
                        </m:r>
                      </m:sub>
                    </m:sSub>
                    <m:r>
                      <a:rPr lang="en-US" sz="2000" b="0" i="1" smtClean="0">
                        <a:latin typeface="Cambria Math"/>
                      </a:rPr>
                      <m:t>∈</m:t>
                    </m:r>
                    <m:r>
                      <a:rPr lang="en-US" sz="2000" b="0" i="1" smtClean="0">
                        <a:latin typeface="Cambria Math"/>
                      </a:rPr>
                      <m:t>𝑠𝑡𝑎𝑟𝑡</m:t>
                    </m:r>
                    <m:d>
                      <m:dPr>
                        <m:ctrlPr>
                          <a:rPr lang="en-US" sz="2000" b="0" i="1" smtClean="0">
                            <a:latin typeface="Cambria Math"/>
                          </a:rPr>
                        </m:ctrlPr>
                      </m:dPr>
                      <m:e>
                        <m:r>
                          <a:rPr lang="en-US" sz="2000" b="0" i="1" smtClean="0">
                            <a:latin typeface="Cambria Math"/>
                          </a:rPr>
                          <m:t>𝐵</m:t>
                        </m:r>
                      </m:e>
                    </m:d>
                    <m:r>
                      <a:rPr lang="en-US" sz="2000" b="0" i="1" smtClean="0">
                        <a:latin typeface="Cambria Math"/>
                      </a:rPr>
                      <m:t> </m:t>
                    </m:r>
                  </m:oMath>
                </a14:m>
                <a:r>
                  <a:rPr lang="en-US" sz="2000" dirty="0" smtClean="0"/>
                  <a:t>such </a:t>
                </a:r>
                <a:r>
                  <a:rPr lang="en-US" sz="2000" dirty="0"/>
                  <a:t>that </a:t>
                </a:r>
                <a14:m>
                  <m:oMath xmlns:m="http://schemas.openxmlformats.org/officeDocument/2006/math">
                    <m:r>
                      <a:rPr lang="en-US" sz="2000" i="1" dirty="0" smtClean="0">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baseline="-33000" dirty="0" err="1">
                        <a:latin typeface="Cambria Math"/>
                      </a:rPr>
                      <m:t>𝐵</m:t>
                    </m:r>
                    <m:r>
                      <a:rPr lang="en-US" sz="2000" i="1" dirty="0" err="1">
                        <a:latin typeface="Cambria Math"/>
                      </a:rPr>
                      <m:t>.</m:t>
                    </m:r>
                  </m:oMath>
                </a14:m>
                <a:endParaRPr lang="en-US" sz="20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If </a:t>
                </a:r>
                <a14:m>
                  <m:oMath xmlns:m="http://schemas.openxmlformats.org/officeDocument/2006/math">
                    <m:r>
                      <a:rPr lang="en-US" sz="2000" i="1" dirty="0" smtClean="0">
                        <a:latin typeface="Cambria Math"/>
                      </a:rPr>
                      <m:t>𝑠</m:t>
                    </m:r>
                    <m:r>
                      <a:rPr lang="en-US" sz="2000" i="1" baseline="-33000" dirty="0" err="1">
                        <a:latin typeface="Cambria Math"/>
                      </a:rPr>
                      <m:t>𝐴</m:t>
                    </m:r>
                  </m:oMath>
                </a14:m>
                <a:r>
                  <a:rPr lang="en-US" sz="2000" dirty="0"/>
                  <a:t>, </a:t>
                </a:r>
                <a14:m>
                  <m:oMath xmlns:m="http://schemas.openxmlformats.org/officeDocument/2006/math">
                    <m:r>
                      <a:rPr lang="en-US" sz="2000" i="1" dirty="0" smtClean="0">
                        <a:latin typeface="Cambria Math"/>
                      </a:rPr>
                      <m:t>𝑠</m:t>
                    </m:r>
                    <m:r>
                      <a:rPr lang="en-US" sz="2000" i="1" baseline="-33000" dirty="0" err="1">
                        <a:latin typeface="Cambria Math"/>
                      </a:rPr>
                      <m:t>𝐵</m:t>
                    </m:r>
                  </m:oMath>
                </a14:m>
                <a:r>
                  <a:rPr lang="en-US" sz="2000" dirty="0"/>
                  <a:t> are reachable states of </a:t>
                </a:r>
                <a14:m>
                  <m:oMath xmlns:m="http://schemas.openxmlformats.org/officeDocument/2006/math">
                    <m:r>
                      <a:rPr lang="en-US" sz="2000" i="1" dirty="0" smtClean="0">
                        <a:latin typeface="Cambria Math"/>
                      </a:rPr>
                      <m:t>𝐴</m:t>
                    </m:r>
                  </m:oMath>
                </a14:m>
                <a:r>
                  <a:rPr lang="en-US" sz="2000" dirty="0"/>
                  <a:t> and </a:t>
                </a:r>
                <a14:m>
                  <m:oMath xmlns:m="http://schemas.openxmlformats.org/officeDocument/2006/math">
                    <m:r>
                      <a:rPr lang="en-US" sz="2000" i="1" dirty="0" smtClean="0">
                        <a:latin typeface="Cambria Math"/>
                      </a:rPr>
                      <m:t>𝐵</m:t>
                    </m:r>
                  </m:oMath>
                </a14:m>
                <a:r>
                  <a:rPr lang="en-US" sz="2000" dirty="0" smtClean="0"/>
                  <a:t> respectively, </a:t>
                </a:r>
                <a14:m>
                  <m:oMath xmlns:m="http://schemas.openxmlformats.org/officeDocument/2006/math">
                    <m:r>
                      <a:rPr lang="en-US" sz="2000" i="1" dirty="0" smtClean="0">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baseline="-33000" dirty="0" err="1">
                        <a:latin typeface="Cambria Math"/>
                      </a:rPr>
                      <m:t>𝐵</m:t>
                    </m:r>
                  </m:oMath>
                </a14:m>
                <a:r>
                  <a:rPr lang="en-US" sz="2000" dirty="0" smtClean="0"/>
                  <a:t> and </a:t>
                </a:r>
                <a14:m>
                  <m:oMath xmlns:m="http://schemas.openxmlformats.org/officeDocument/2006/math">
                    <m:r>
                      <a:rPr lang="en-US" sz="2000" i="1" dirty="0" smtClean="0">
                        <a:latin typeface="Cambria Math"/>
                      </a:rPr>
                      <m:t>(</m:t>
                    </m:r>
                    <m:r>
                      <a:rPr lang="en-US" sz="2000" i="1" dirty="0" err="1">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oMath>
                </a14:m>
                <a:r>
                  <a:rPr lang="en-US" sz="2000" dirty="0"/>
                  <a:t>is a </a:t>
                </a:r>
                <a:r>
                  <a:rPr lang="en-US" sz="2000" dirty="0" smtClean="0"/>
                  <a:t>step of </a:t>
                </a:r>
                <a14:m>
                  <m:oMath xmlns:m="http://schemas.openxmlformats.org/officeDocument/2006/math">
                    <m:r>
                      <a:rPr lang="en-US" sz="2000" i="1" dirty="0" smtClean="0">
                        <a:latin typeface="Cambria Math"/>
                      </a:rPr>
                      <m:t>𝐴</m:t>
                    </m:r>
                  </m:oMath>
                </a14:m>
                <a:r>
                  <a:rPr lang="en-US" sz="2000" dirty="0" smtClean="0"/>
                  <a:t>, </a:t>
                </a:r>
                <a:r>
                  <a:rPr lang="en-US" sz="2000" dirty="0"/>
                  <a:t>then there is an execution fragment </a:t>
                </a:r>
                <a:r>
                  <a:rPr lang="en-US" sz="2000" dirty="0">
                    <a:sym typeface="Symbol" pitchFamily="18" charset="2"/>
                  </a:rPr>
                  <a:t></a:t>
                </a:r>
                <a:r>
                  <a:rPr lang="en-US" sz="2000" dirty="0"/>
                  <a:t> </a:t>
                </a:r>
                <a:r>
                  <a:rPr lang="en-US" sz="2000" dirty="0" smtClean="0"/>
                  <a:t>of B, starting </a:t>
                </a:r>
                <a:r>
                  <a:rPr lang="en-US" sz="2000" dirty="0"/>
                  <a:t>with </a:t>
                </a:r>
                <a14:m>
                  <m:oMath xmlns:m="http://schemas.openxmlformats.org/officeDocument/2006/math">
                    <m:r>
                      <a:rPr lang="en-US" sz="2000" i="1" dirty="0" smtClean="0">
                        <a:latin typeface="Cambria Math"/>
                      </a:rPr>
                      <m:t>𝑠</m:t>
                    </m:r>
                    <m:r>
                      <a:rPr lang="en-US" sz="2000" i="1" baseline="-33000" dirty="0" err="1">
                        <a:latin typeface="Cambria Math"/>
                      </a:rPr>
                      <m:t>𝐵</m:t>
                    </m:r>
                  </m:oMath>
                </a14:m>
                <a:r>
                  <a:rPr lang="en-US" sz="2000" dirty="0"/>
                  <a:t> and ending with </a:t>
                </a:r>
                <a14:m>
                  <m:oMath xmlns:m="http://schemas.openxmlformats.org/officeDocument/2006/math">
                    <m:r>
                      <a:rPr lang="en-US" sz="2000" i="1" dirty="0" smtClean="0">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oMath>
                </a14:m>
                <a:r>
                  <a:rPr lang="en-US" sz="2000" dirty="0"/>
                  <a:t>such that </a:t>
                </a:r>
                <a14:m>
                  <m:oMath xmlns:m="http://schemas.openxmlformats.org/officeDocument/2006/math">
                    <m:r>
                      <a:rPr lang="en-US" sz="2000" i="1" dirty="0" smtClean="0">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oMath>
                </a14:m>
                <a:r>
                  <a:rPr lang="en-US" sz="2000" dirty="0" smtClean="0"/>
                  <a:t>and </a:t>
                </a:r>
                <a14:m>
                  <m:oMath xmlns:m="http://schemas.openxmlformats.org/officeDocument/2006/math">
                    <m:r>
                      <a:rPr lang="en-US" sz="2000" b="0" i="1" dirty="0" smtClean="0">
                        <a:latin typeface="Cambria Math"/>
                      </a:rPr>
                      <m:t>𝑡𝑟𝑎𝑐𝑒</m:t>
                    </m:r>
                    <m:d>
                      <m:dPr>
                        <m:ctrlPr>
                          <a:rPr lang="en-US" sz="2000" b="0" i="1" dirty="0" smtClean="0">
                            <a:latin typeface="Cambria Math"/>
                          </a:rPr>
                        </m:ctrlPr>
                      </m:dPr>
                      <m:e>
                        <m:r>
                          <a:rPr lang="en-US" sz="2000" b="0" i="1" dirty="0" smtClean="0">
                            <a:latin typeface="Cambria Math"/>
                          </a:rPr>
                          <m:t>𝛽</m:t>
                        </m:r>
                      </m:e>
                    </m:d>
                    <m:r>
                      <a:rPr lang="en-US" sz="2000" b="0" i="1" dirty="0" smtClean="0">
                        <a:latin typeface="Cambria Math"/>
                      </a:rPr>
                      <m:t>=</m:t>
                    </m:r>
                    <m:r>
                      <a:rPr lang="en-US" sz="2000" b="0" i="1" dirty="0" smtClean="0">
                        <a:latin typeface="Cambria Math"/>
                      </a:rPr>
                      <m:t>𝑡𝑟𝑎𝑐𝑒</m:t>
                    </m:r>
                    <m:d>
                      <m:dPr>
                        <m:ctrlPr>
                          <a:rPr lang="en-US" sz="2000" b="0" i="1" dirty="0" smtClean="0">
                            <a:latin typeface="Cambria Math"/>
                          </a:rPr>
                        </m:ctrlPr>
                      </m:dPr>
                      <m:e>
                        <m:r>
                          <a:rPr lang="en-US" sz="2000" b="0" i="1" dirty="0" smtClean="0">
                            <a:latin typeface="Cambria Math"/>
                          </a:rPr>
                          <m:t>𝜋</m:t>
                        </m:r>
                      </m:e>
                    </m:d>
                    <m:r>
                      <a:rPr lang="en-US" sz="2000" b="0" i="1" dirty="0" smtClean="0">
                        <a:latin typeface="Cambria Math"/>
                      </a:rPr>
                      <m:t>. </m:t>
                    </m:r>
                  </m:oMath>
                </a14:m>
                <a:endParaRPr lang="en-US" sz="2000" dirty="0"/>
              </a:p>
            </p:txBody>
          </p:sp>
        </mc:Choice>
        <mc:Fallback xmlns="">
          <p:sp>
            <p:nvSpPr>
              <p:cNvPr id="20482" name="Rectangle 2"/>
              <p:cNvSpPr>
                <a:spLocks noGrp="1" noRot="1" noChangeAspect="1" noMove="1" noResize="1" noEditPoints="1" noAdjustHandles="1" noChangeArrowheads="1" noChangeShapeType="1" noTextEdit="1"/>
              </p:cNvSpPr>
              <p:nvPr>
                <p:ph type="body" idx="1"/>
              </p:nvPr>
            </p:nvSpPr>
            <p:spPr>
              <a:xfrm>
                <a:off x="424800" y="1493437"/>
                <a:ext cx="8156160" cy="4908035"/>
              </a:xfrm>
              <a:blipFill rotWithShape="1">
                <a:blip r:embed="rId3"/>
                <a:stretch>
                  <a:fillRect t="-2733" r="-523"/>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3342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1506" name="Rectangle 2"/>
              <p:cNvSpPr>
                <a:spLocks noGrp="1" noChangeArrowheads="1"/>
              </p:cNvSpPr>
              <p:nvPr>
                <p:ph type="body" idx="1"/>
              </p:nvPr>
            </p:nvSpPr>
            <p:spPr>
              <a:xfrm>
                <a:off x="457920" y="4267200"/>
                <a:ext cx="8076480" cy="2425183"/>
              </a:xfrm>
              <a:noFill/>
              <a:ln/>
              <a:extLst>
                <a:ext uri="{91240B29-F687-4F45-9708-019B960494DF}">
                  <a14:hiddenLine w="9525">
                    <a:solidFill>
                      <a:srgbClr val="000000"/>
                    </a:solidFill>
                    <a:round/>
                    <a:headEnd/>
                    <a:tailEnd/>
                  </a14:hiddenLine>
                </a:ext>
              </a:extLst>
            </p:spPr>
            <p:txBody>
              <a:bodyPr lIns="0" tIns="0" rIns="0" bIns="0">
                <a:normAutofit/>
              </a:bodyPr>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sz="2400" i="1" dirty="0" smtClean="0">
                        <a:latin typeface="Cambria Math"/>
                      </a:rPr>
                      <m:t>𝑅</m:t>
                    </m:r>
                  </m:oMath>
                </a14:m>
                <a:r>
                  <a:rPr lang="en-US" sz="2400" dirty="0"/>
                  <a:t> is a </a:t>
                </a:r>
                <a:r>
                  <a:rPr lang="en-US" sz="2400" dirty="0">
                    <a:solidFill>
                      <a:srgbClr val="A50021"/>
                    </a:solidFill>
                  </a:rPr>
                  <a:t>simulation relation</a:t>
                </a:r>
                <a:r>
                  <a:rPr lang="en-US" sz="2400" dirty="0"/>
                  <a:t> from </a:t>
                </a:r>
                <a14:m>
                  <m:oMath xmlns:m="http://schemas.openxmlformats.org/officeDocument/2006/math">
                    <m:r>
                      <a:rPr lang="en-US" sz="2400" i="1" dirty="0">
                        <a:latin typeface="Cambria Math"/>
                      </a:rPr>
                      <m:t>𝐴</m:t>
                    </m:r>
                  </m:oMath>
                </a14:m>
                <a:r>
                  <a:rPr lang="en-US" sz="2400" dirty="0"/>
                  <a:t> to </a:t>
                </a:r>
                <a14:m>
                  <m:oMath xmlns:m="http://schemas.openxmlformats.org/officeDocument/2006/math">
                    <m:r>
                      <a:rPr lang="en-US" sz="2400" i="1" dirty="0">
                        <a:latin typeface="Cambria Math"/>
                      </a:rPr>
                      <m:t>𝐵</m:t>
                    </m:r>
                  </m:oMath>
                </a14:m>
                <a:r>
                  <a:rPr lang="en-US" sz="2400" dirty="0"/>
                  <a:t> provided:</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sSub>
                      <m:sSubPr>
                        <m:ctrlPr>
                          <a:rPr lang="en-US" sz="2000" i="1">
                            <a:latin typeface="Cambria Math"/>
                          </a:rPr>
                        </m:ctrlPr>
                      </m:sSubPr>
                      <m:e>
                        <m:r>
                          <a:rPr lang="en-US" sz="2000" i="1">
                            <a:latin typeface="Cambria Math"/>
                          </a:rPr>
                          <m:t>𝑠</m:t>
                        </m:r>
                      </m:e>
                      <m:sub>
                        <m:r>
                          <a:rPr lang="en-US" sz="2000" i="1">
                            <a:latin typeface="Cambria Math"/>
                          </a:rPr>
                          <m:t>𝐴</m:t>
                        </m:r>
                      </m:sub>
                    </m:sSub>
                    <m:r>
                      <a:rPr lang="en-US" sz="2000" i="1">
                        <a:latin typeface="Cambria Math"/>
                      </a:rPr>
                      <m:t>∈</m:t>
                    </m:r>
                    <m:r>
                      <a:rPr lang="en-US" sz="2000" i="1">
                        <a:latin typeface="Cambria Math"/>
                      </a:rPr>
                      <m:t>𝑠𝑡𝑎𝑟𝑡</m:t>
                    </m:r>
                    <m:d>
                      <m:dPr>
                        <m:ctrlPr>
                          <a:rPr lang="en-US" sz="2000" i="1">
                            <a:latin typeface="Cambria Math"/>
                          </a:rPr>
                        </m:ctrlPr>
                      </m:dPr>
                      <m:e>
                        <m:r>
                          <a:rPr lang="en-US" sz="2000" i="1">
                            <a:latin typeface="Cambria Math"/>
                          </a:rPr>
                          <m:t>𝐴</m:t>
                        </m:r>
                      </m:e>
                    </m:d>
                  </m:oMath>
                </a14:m>
                <a:r>
                  <a:rPr lang="en-US" sz="2000" dirty="0"/>
                  <a:t> implies that there exists </a:t>
                </a:r>
                <a14:m>
                  <m:oMath xmlns:m="http://schemas.openxmlformats.org/officeDocument/2006/math">
                    <m:sSub>
                      <m:sSubPr>
                        <m:ctrlPr>
                          <a:rPr lang="en-US" sz="2000" i="1">
                            <a:latin typeface="Cambria Math"/>
                          </a:rPr>
                        </m:ctrlPr>
                      </m:sSubPr>
                      <m:e>
                        <m:r>
                          <a:rPr lang="en-US" sz="2000" i="1">
                            <a:latin typeface="Cambria Math"/>
                          </a:rPr>
                          <m:t>𝑠</m:t>
                        </m:r>
                      </m:e>
                      <m:sub>
                        <m:r>
                          <a:rPr lang="en-US" sz="2000" i="1">
                            <a:latin typeface="Cambria Math"/>
                          </a:rPr>
                          <m:t>𝐵</m:t>
                        </m:r>
                      </m:sub>
                    </m:sSub>
                    <m:r>
                      <a:rPr lang="en-US" sz="2000" i="1">
                        <a:latin typeface="Cambria Math"/>
                      </a:rPr>
                      <m:t>∈</m:t>
                    </m:r>
                    <m:r>
                      <a:rPr lang="en-US" sz="2000" i="1">
                        <a:latin typeface="Cambria Math"/>
                      </a:rPr>
                      <m:t>𝑠𝑡𝑎𝑟𝑡</m:t>
                    </m:r>
                    <m:d>
                      <m:dPr>
                        <m:ctrlPr>
                          <a:rPr lang="en-US" sz="2000" i="1">
                            <a:latin typeface="Cambria Math"/>
                          </a:rPr>
                        </m:ctrlPr>
                      </m:dPr>
                      <m:e>
                        <m:r>
                          <a:rPr lang="en-US" sz="2000" i="1">
                            <a:latin typeface="Cambria Math"/>
                          </a:rPr>
                          <m:t>𝐵</m:t>
                        </m:r>
                      </m:e>
                    </m:d>
                    <m:r>
                      <a:rPr lang="en-US" sz="2000" i="1">
                        <a:latin typeface="Cambria Math"/>
                      </a:rPr>
                      <m:t> </m:t>
                    </m:r>
                  </m:oMath>
                </a14:m>
                <a:r>
                  <a:rPr lang="en-US" sz="2000" dirty="0"/>
                  <a:t>such that </a:t>
                </a:r>
                <a14:m>
                  <m:oMath xmlns:m="http://schemas.openxmlformats.org/officeDocument/2006/math">
                    <m:r>
                      <a:rPr lang="en-US" sz="2000" i="1" dirty="0">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baseline="-33000" dirty="0" err="1">
                        <a:latin typeface="Cambria Math"/>
                      </a:rPr>
                      <m:t>𝐵</m:t>
                    </m:r>
                    <m:r>
                      <a:rPr lang="en-US" sz="2000" i="1" dirty="0" err="1">
                        <a:latin typeface="Cambria Math"/>
                      </a:rPr>
                      <m:t>.</m:t>
                    </m:r>
                  </m:oMath>
                </a14:m>
                <a:endParaRPr lang="en-US" sz="2000"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If </a:t>
                </a:r>
                <a14:m>
                  <m:oMath xmlns:m="http://schemas.openxmlformats.org/officeDocument/2006/math">
                    <m:r>
                      <a:rPr lang="en-US" sz="2000" i="1" dirty="0">
                        <a:latin typeface="Cambria Math"/>
                      </a:rPr>
                      <m:t>𝑠</m:t>
                    </m:r>
                    <m:r>
                      <a:rPr lang="en-US" sz="2000" i="1" baseline="-33000" dirty="0" err="1">
                        <a:latin typeface="Cambria Math"/>
                      </a:rPr>
                      <m:t>𝐴</m:t>
                    </m:r>
                  </m:oMath>
                </a14:m>
                <a:r>
                  <a:rPr lang="en-US" sz="2000" dirty="0"/>
                  <a:t>, </a:t>
                </a:r>
                <a14:m>
                  <m:oMath xmlns:m="http://schemas.openxmlformats.org/officeDocument/2006/math">
                    <m:r>
                      <a:rPr lang="en-US" sz="2000" i="1" dirty="0">
                        <a:latin typeface="Cambria Math"/>
                      </a:rPr>
                      <m:t>𝑠</m:t>
                    </m:r>
                    <m:r>
                      <a:rPr lang="en-US" sz="2000" i="1" baseline="-33000" dirty="0" err="1">
                        <a:latin typeface="Cambria Math"/>
                      </a:rPr>
                      <m:t>𝐵</m:t>
                    </m:r>
                  </m:oMath>
                </a14:m>
                <a:r>
                  <a:rPr lang="en-US" sz="2000" dirty="0"/>
                  <a:t> are reachable states of </a:t>
                </a:r>
                <a14:m>
                  <m:oMath xmlns:m="http://schemas.openxmlformats.org/officeDocument/2006/math">
                    <m:r>
                      <a:rPr lang="en-US" sz="2000" i="1" dirty="0">
                        <a:latin typeface="Cambria Math"/>
                      </a:rPr>
                      <m:t>𝐴</m:t>
                    </m:r>
                  </m:oMath>
                </a14:m>
                <a:r>
                  <a:rPr lang="en-US" sz="2000" dirty="0"/>
                  <a:t> and </a:t>
                </a:r>
                <a14:m>
                  <m:oMath xmlns:m="http://schemas.openxmlformats.org/officeDocument/2006/math">
                    <m:r>
                      <a:rPr lang="en-US" sz="2000" i="1" dirty="0">
                        <a:latin typeface="Cambria Math"/>
                      </a:rPr>
                      <m:t>𝐵</m:t>
                    </m:r>
                  </m:oMath>
                </a14:m>
                <a:r>
                  <a:rPr lang="en-US" sz="2000" dirty="0" smtClean="0"/>
                  <a:t>, </a:t>
                </a:r>
                <a14:m>
                  <m:oMath xmlns:m="http://schemas.openxmlformats.org/officeDocument/2006/math">
                    <m:r>
                      <a:rPr lang="en-US" sz="2000" i="1" dirty="0">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baseline="-33000" dirty="0" err="1">
                        <a:latin typeface="Cambria Math"/>
                      </a:rPr>
                      <m:t>𝐵</m:t>
                    </m:r>
                  </m:oMath>
                </a14:m>
                <a:r>
                  <a:rPr lang="en-US" sz="2000" dirty="0"/>
                  <a:t> and </a:t>
                </a:r>
                <a14:m>
                  <m:oMath xmlns:m="http://schemas.openxmlformats.org/officeDocument/2006/math">
                    <m:r>
                      <a:rPr lang="en-US" sz="2000" i="1" dirty="0">
                        <a:latin typeface="Cambria Math"/>
                      </a:rPr>
                      <m:t>(</m:t>
                    </m:r>
                    <m:r>
                      <a:rPr lang="en-US" sz="2000" i="1" dirty="0" err="1">
                        <a:latin typeface="Cambria Math"/>
                      </a:rPr>
                      <m:t>𝑠</m:t>
                    </m:r>
                    <m:r>
                      <a:rPr lang="en-US" sz="2000" i="1" baseline="-33000" dirty="0" err="1">
                        <a:latin typeface="Cambria Math"/>
                      </a:rPr>
                      <m:t>𝐴</m:t>
                    </m:r>
                    <m:r>
                      <a:rPr lang="en-US" sz="2000" i="1" dirty="0">
                        <a:latin typeface="Cambria Math"/>
                      </a:rPr>
                      <m:t>, </m:t>
                    </m:r>
                    <m:r>
                      <a:rPr lang="en-US" sz="2000" i="1" dirty="0">
                        <a:latin typeface="Cambria Math"/>
                        <a:sym typeface="Symbol" pitchFamily="18" charset="2"/>
                      </a:rPr>
                      <m:t></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oMath>
                </a14:m>
                <a:r>
                  <a:rPr lang="en-US" sz="2000" dirty="0"/>
                  <a:t>is a </a:t>
                </a:r>
                <a:r>
                  <a:rPr lang="en-US" sz="2000" dirty="0" smtClean="0"/>
                  <a:t>step, </a:t>
                </a:r>
                <a:r>
                  <a:rPr lang="en-US" sz="2000" dirty="0"/>
                  <a:t>then there is an execution fragment </a:t>
                </a:r>
                <a:r>
                  <a:rPr lang="en-US" sz="2000" dirty="0" smtClean="0">
                    <a:sym typeface="Symbol" pitchFamily="18" charset="2"/>
                  </a:rPr>
                  <a:t></a:t>
                </a:r>
                <a:r>
                  <a:rPr lang="en-US" sz="2000" dirty="0" smtClean="0"/>
                  <a:t> </a:t>
                </a:r>
                <a:r>
                  <a:rPr lang="en-US" sz="2000" dirty="0"/>
                  <a:t>starting with </a:t>
                </a:r>
                <a14:m>
                  <m:oMath xmlns:m="http://schemas.openxmlformats.org/officeDocument/2006/math">
                    <m:r>
                      <a:rPr lang="en-US" sz="2000" i="1" dirty="0">
                        <a:latin typeface="Cambria Math"/>
                      </a:rPr>
                      <m:t>𝑠</m:t>
                    </m:r>
                    <m:r>
                      <a:rPr lang="en-US" sz="2000" i="1" baseline="-33000" dirty="0" err="1">
                        <a:latin typeface="Cambria Math"/>
                      </a:rPr>
                      <m:t>𝐵</m:t>
                    </m:r>
                  </m:oMath>
                </a14:m>
                <a:r>
                  <a:rPr lang="en-US" sz="2000" dirty="0"/>
                  <a:t> and ending with </a:t>
                </a:r>
                <a14:m>
                  <m:oMath xmlns:m="http://schemas.openxmlformats.org/officeDocument/2006/math">
                    <m:r>
                      <a:rPr lang="en-US" sz="2000" i="1" dirty="0">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oMath>
                </a14:m>
                <a:r>
                  <a:rPr lang="en-US" sz="2000" dirty="0"/>
                  <a:t>such that </a:t>
                </a:r>
                <a14:m>
                  <m:oMath xmlns:m="http://schemas.openxmlformats.org/officeDocument/2006/math">
                    <m:r>
                      <a:rPr lang="en-US" sz="2000" i="1" dirty="0">
                        <a:latin typeface="Cambria Math"/>
                      </a:rPr>
                      <m:t>𝑠</m:t>
                    </m:r>
                    <m:r>
                      <a:rPr lang="en-US" sz="2000" i="1" dirty="0" err="1">
                        <a:latin typeface="Cambria Math"/>
                        <a:sym typeface="Symbol" pitchFamily="18" charset="2"/>
                      </a:rPr>
                      <m:t></m:t>
                    </m:r>
                    <m:r>
                      <a:rPr lang="en-US" sz="2000" i="1" baseline="-33000" dirty="0" err="1">
                        <a:latin typeface="Cambria Math"/>
                      </a:rPr>
                      <m:t>𝐴</m:t>
                    </m:r>
                    <m:r>
                      <a:rPr lang="en-US" sz="2000" i="1" dirty="0">
                        <a:latin typeface="Cambria Math"/>
                      </a:rPr>
                      <m:t> </m:t>
                    </m:r>
                    <m:r>
                      <a:rPr lang="en-US" sz="2000" i="1" dirty="0">
                        <a:latin typeface="Cambria Math"/>
                      </a:rPr>
                      <m:t>𝑅</m:t>
                    </m:r>
                    <m:r>
                      <a:rPr lang="en-US" sz="2000" i="1" dirty="0">
                        <a:latin typeface="Cambria Math"/>
                      </a:rPr>
                      <m:t> </m:t>
                    </m:r>
                    <m:r>
                      <a:rPr lang="en-US" sz="2000" i="1" dirty="0" err="1">
                        <a:latin typeface="Cambria Math"/>
                      </a:rPr>
                      <m:t>𝑠</m:t>
                    </m:r>
                    <m:r>
                      <a:rPr lang="en-US" sz="2000" i="1" dirty="0" err="1">
                        <a:latin typeface="Cambria Math"/>
                        <a:sym typeface="Symbol" pitchFamily="18" charset="2"/>
                      </a:rPr>
                      <m:t></m:t>
                    </m:r>
                    <m:r>
                      <a:rPr lang="en-US" sz="2000" i="1" baseline="-33000" dirty="0" err="1">
                        <a:latin typeface="Cambria Math"/>
                      </a:rPr>
                      <m:t>𝐵</m:t>
                    </m:r>
                    <m:r>
                      <a:rPr lang="en-US" sz="2000" i="1" dirty="0">
                        <a:latin typeface="Cambria Math"/>
                      </a:rPr>
                      <m:t> </m:t>
                    </m:r>
                  </m:oMath>
                </a14:m>
                <a:r>
                  <a:rPr lang="en-US" sz="2000" dirty="0"/>
                  <a:t>and</a:t>
                </a:r>
                <a14:m>
                  <m:oMath xmlns:m="http://schemas.openxmlformats.org/officeDocument/2006/math">
                    <m:r>
                      <a:rPr lang="en-US" sz="2000" b="0" i="0" dirty="0" smtClean="0">
                        <a:latin typeface="Cambria Math"/>
                      </a:rPr>
                      <m:t> </m:t>
                    </m:r>
                    <m:r>
                      <a:rPr lang="en-US" sz="2000" i="1" dirty="0">
                        <a:latin typeface="Cambria Math"/>
                      </a:rPr>
                      <m:t>𝑡𝑟𝑎𝑐𝑒</m:t>
                    </m:r>
                    <m:d>
                      <m:dPr>
                        <m:ctrlPr>
                          <a:rPr lang="en-US" sz="2000" i="1" dirty="0">
                            <a:latin typeface="Cambria Math"/>
                          </a:rPr>
                        </m:ctrlPr>
                      </m:dPr>
                      <m:e>
                        <m:r>
                          <a:rPr lang="en-US" sz="2000" i="1" dirty="0">
                            <a:latin typeface="Cambria Math"/>
                          </a:rPr>
                          <m:t>𝛽</m:t>
                        </m:r>
                      </m:e>
                    </m:d>
                    <m:r>
                      <a:rPr lang="en-US" sz="2000" i="1" dirty="0">
                        <a:latin typeface="Cambria Math"/>
                      </a:rPr>
                      <m:t>=</m:t>
                    </m:r>
                    <m:r>
                      <a:rPr lang="en-US" sz="2000" i="1" dirty="0">
                        <a:latin typeface="Cambria Math"/>
                      </a:rPr>
                      <m:t>𝑡𝑟𝑎𝑐𝑒</m:t>
                    </m:r>
                    <m:d>
                      <m:dPr>
                        <m:ctrlPr>
                          <a:rPr lang="en-US" sz="2000" i="1" dirty="0">
                            <a:latin typeface="Cambria Math"/>
                          </a:rPr>
                        </m:ctrlPr>
                      </m:dPr>
                      <m:e>
                        <m:r>
                          <a:rPr lang="en-US" sz="2000" i="1" dirty="0">
                            <a:latin typeface="Cambria Math"/>
                          </a:rPr>
                          <m:t>𝜋</m:t>
                        </m:r>
                      </m:e>
                    </m:d>
                    <m:r>
                      <a:rPr lang="en-US" sz="2000" i="1" dirty="0">
                        <a:latin typeface="Cambria Math"/>
                      </a:rPr>
                      <m:t>. </m:t>
                    </m:r>
                  </m:oMath>
                </a14:m>
                <a:endParaRPr lang="en-US" sz="2000" dirty="0"/>
              </a:p>
              <a:p>
                <a:pPr marL="522728" lvl="1" indent="0">
                  <a:buSzPct val="7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sz="2400" dirty="0"/>
              </a:p>
            </p:txBody>
          </p:sp>
        </mc:Choice>
        <mc:Fallback xmlns="">
          <p:sp>
            <p:nvSpPr>
              <p:cNvPr id="21506" name="Rectangle 2"/>
              <p:cNvSpPr>
                <a:spLocks noGrp="1" noRot="1" noChangeAspect="1" noMove="1" noResize="1" noEditPoints="1" noAdjustHandles="1" noChangeArrowheads="1" noChangeShapeType="1" noTextEdit="1"/>
              </p:cNvSpPr>
              <p:nvPr>
                <p:ph type="body" idx="1"/>
              </p:nvPr>
            </p:nvSpPr>
            <p:spPr>
              <a:xfrm>
                <a:off x="457920" y="4267200"/>
                <a:ext cx="8076480" cy="2425183"/>
              </a:xfrm>
              <a:blipFill rotWithShape="1">
                <a:blip r:embed="rId3"/>
                <a:stretch>
                  <a:fillRect t="-5276"/>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21517" name="Text Box 13"/>
          <p:cNvSpPr txBox="1">
            <a:spLocks noChangeArrowheads="1"/>
          </p:cNvSpPr>
          <p:nvPr/>
        </p:nvSpPr>
        <p:spPr bwMode="auto">
          <a:xfrm>
            <a:off x="4147200" y="2903345"/>
            <a:ext cx="20736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p:grpSp>
        <p:nvGrpSpPr>
          <p:cNvPr id="19" name="Group 17"/>
          <p:cNvGrpSpPr>
            <a:grpSpLocks/>
          </p:cNvGrpSpPr>
          <p:nvPr/>
        </p:nvGrpSpPr>
        <p:grpSpPr bwMode="auto">
          <a:xfrm>
            <a:off x="2223680" y="1219200"/>
            <a:ext cx="4651375" cy="2876550"/>
            <a:chOff x="1728" y="1011"/>
            <a:chExt cx="2930" cy="1812"/>
          </a:xfrm>
        </p:grpSpPr>
        <p:sp>
          <p:nvSpPr>
            <p:cNvPr id="20" name="Text Box 3"/>
            <p:cNvSpPr txBox="1">
              <a:spLocks noChangeArrowheads="1"/>
            </p:cNvSpPr>
            <p:nvPr/>
          </p:nvSpPr>
          <p:spPr bwMode="auto">
            <a:xfrm>
              <a:off x="1728" y="2448"/>
              <a:ext cx="338"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800"/>
                <a:t>s</a:t>
              </a:r>
              <a:r>
                <a:rPr lang="en-US" sz="2800" baseline="-33000"/>
                <a:t>A</a:t>
              </a:r>
            </a:p>
          </p:txBody>
        </p:sp>
        <p:sp>
          <p:nvSpPr>
            <p:cNvPr id="21" name="Text Box 4"/>
            <p:cNvSpPr txBox="1">
              <a:spLocks noChangeArrowheads="1"/>
            </p:cNvSpPr>
            <p:nvPr/>
          </p:nvSpPr>
          <p:spPr bwMode="auto">
            <a:xfrm>
              <a:off x="4176" y="2448"/>
              <a:ext cx="48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800"/>
                <a:t>s</a:t>
              </a:r>
              <a:r>
                <a:rPr lang="en-US">
                  <a:solidFill>
                    <a:schemeClr val="tx1"/>
                  </a:solidFill>
                  <a:sym typeface="Symbol" pitchFamily="18" charset="2"/>
                </a:rPr>
                <a:t></a:t>
              </a:r>
              <a:r>
                <a:rPr lang="en-US" sz="2800" baseline="-33000"/>
                <a:t>A</a:t>
              </a:r>
            </a:p>
          </p:txBody>
        </p:sp>
        <p:sp>
          <p:nvSpPr>
            <p:cNvPr id="22" name="Text Box 5"/>
            <p:cNvSpPr txBox="1">
              <a:spLocks noChangeArrowheads="1"/>
            </p:cNvSpPr>
            <p:nvPr/>
          </p:nvSpPr>
          <p:spPr bwMode="auto">
            <a:xfrm>
              <a:off x="1728" y="1089"/>
              <a:ext cx="338"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800"/>
                <a:t>s</a:t>
              </a:r>
              <a:r>
                <a:rPr lang="en-US" sz="2800" baseline="-33000"/>
                <a:t>B</a:t>
              </a:r>
            </a:p>
          </p:txBody>
        </p:sp>
        <p:sp>
          <p:nvSpPr>
            <p:cNvPr id="23" name="Text Box 6"/>
            <p:cNvSpPr txBox="1">
              <a:spLocks noChangeArrowheads="1"/>
            </p:cNvSpPr>
            <p:nvPr/>
          </p:nvSpPr>
          <p:spPr bwMode="auto">
            <a:xfrm>
              <a:off x="4176" y="1089"/>
              <a:ext cx="43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800"/>
                <a:t>s</a:t>
              </a:r>
              <a:r>
                <a:rPr lang="en-US">
                  <a:solidFill>
                    <a:schemeClr val="tx1"/>
                  </a:solidFill>
                  <a:sym typeface="Symbol" pitchFamily="18" charset="2"/>
                </a:rPr>
                <a:t></a:t>
              </a:r>
              <a:r>
                <a:rPr lang="en-US" sz="2800" baseline="-33000"/>
                <a:t>B</a:t>
              </a:r>
            </a:p>
          </p:txBody>
        </p:sp>
        <p:sp>
          <p:nvSpPr>
            <p:cNvPr id="24" name="Line 7"/>
            <p:cNvSpPr>
              <a:spLocks noChangeShapeType="1"/>
            </p:cNvSpPr>
            <p:nvPr/>
          </p:nvSpPr>
          <p:spPr bwMode="auto">
            <a:xfrm>
              <a:off x="2160" y="2592"/>
              <a:ext cx="2016" cy="1"/>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8"/>
            <p:cNvSpPr>
              <a:spLocks noChangeShapeType="1"/>
            </p:cNvSpPr>
            <p:nvPr/>
          </p:nvSpPr>
          <p:spPr bwMode="auto">
            <a:xfrm>
              <a:off x="1872" y="1440"/>
              <a:ext cx="1" cy="1008"/>
            </a:xfrm>
            <a:prstGeom prst="line">
              <a:avLst/>
            </a:prstGeom>
            <a:noFill/>
            <a:ln w="36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9"/>
            <p:cNvSpPr>
              <a:spLocks noChangeShapeType="1"/>
            </p:cNvSpPr>
            <p:nvPr/>
          </p:nvSpPr>
          <p:spPr bwMode="auto">
            <a:xfrm>
              <a:off x="4320" y="1440"/>
              <a:ext cx="1" cy="1008"/>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10"/>
            <p:cNvSpPr>
              <a:spLocks noChangeShapeType="1"/>
            </p:cNvSpPr>
            <p:nvPr/>
          </p:nvSpPr>
          <p:spPr bwMode="auto">
            <a:xfrm>
              <a:off x="2160" y="1296"/>
              <a:ext cx="2016" cy="1"/>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Text Box 11"/>
            <p:cNvSpPr txBox="1">
              <a:spLocks noChangeArrowheads="1"/>
            </p:cNvSpPr>
            <p:nvPr/>
          </p:nvSpPr>
          <p:spPr bwMode="auto">
            <a:xfrm>
              <a:off x="1925" y="1789"/>
              <a:ext cx="27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800"/>
                <a:t>R</a:t>
              </a:r>
            </a:p>
          </p:txBody>
        </p:sp>
        <p:sp>
          <p:nvSpPr>
            <p:cNvPr id="29" name="Text Box 12"/>
            <p:cNvSpPr txBox="1">
              <a:spLocks noChangeArrowheads="1"/>
            </p:cNvSpPr>
            <p:nvPr/>
          </p:nvSpPr>
          <p:spPr bwMode="auto">
            <a:xfrm>
              <a:off x="4375" y="1789"/>
              <a:ext cx="27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800"/>
                <a:t>R</a:t>
              </a:r>
            </a:p>
          </p:txBody>
        </p:sp>
        <mc:AlternateContent xmlns:mc="http://schemas.openxmlformats.org/markup-compatibility/2006" xmlns:a14="http://schemas.microsoft.com/office/drawing/2010/main">
          <mc:Choice Requires="a14">
            <p:sp>
              <p:nvSpPr>
                <p:cNvPr id="30" name="Text Box 14"/>
                <p:cNvSpPr txBox="1">
                  <a:spLocks noChangeArrowheads="1"/>
                </p:cNvSpPr>
                <p:nvPr/>
              </p:nvSpPr>
              <p:spPr bwMode="auto">
                <a:xfrm>
                  <a:off x="2930" y="2304"/>
                  <a:ext cx="170" cy="35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991" tIns="104964"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m:rPr>
                            <m:sty m:val="p"/>
                          </m:rPr>
                          <a:rPr lang="en-US" sz="2800" b="0" i="1" smtClean="0">
                            <a:latin typeface="Cambria Math"/>
                          </a:rPr>
                          <m:t>π</m:t>
                        </m:r>
                      </m:oMath>
                    </m:oMathPara>
                  </a14:m>
                  <a:endParaRPr lang="en-US" sz="2800" b="0" dirty="0" smtClean="0">
                    <a:latin typeface="Symbol" pitchFamily="18" charset="2"/>
                  </a:endParaRPr>
                </a:p>
                <a:p>
                  <a:pPr>
                    <a:lnSpc>
                      <a:spcPct val="83000"/>
                    </a:lnSpc>
                  </a:pPr>
                  <a:endParaRPr lang="en-US" sz="2800" b="0" dirty="0" smtClean="0">
                    <a:latin typeface="Symbol" pitchFamily="18" charset="2"/>
                  </a:endParaRPr>
                </a:p>
              </p:txBody>
            </p:sp>
          </mc:Choice>
          <mc:Fallback xmlns="">
            <p:sp>
              <p:nvSpPr>
                <p:cNvPr id="30" name="Text Box 14"/>
                <p:cNvSpPr txBox="1">
                  <a:spLocks noRot="1" noChangeAspect="1" noMove="1" noResize="1" noEditPoints="1" noAdjustHandles="1" noChangeArrowheads="1" noChangeShapeType="1" noTextEdit="1"/>
                </p:cNvSpPr>
                <p:nvPr/>
              </p:nvSpPr>
              <p:spPr bwMode="auto">
                <a:xfrm>
                  <a:off x="2930" y="2304"/>
                  <a:ext cx="170" cy="350"/>
                </a:xfrm>
                <a:prstGeom prst="rect">
                  <a:avLst/>
                </a:prstGeom>
                <a:blipFill rotWithShape="1">
                  <a:blip r:embed="rId4"/>
                  <a:stretch>
                    <a:fillRect r="-45455"/>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 Box 15"/>
                <p:cNvSpPr txBox="1">
                  <a:spLocks noChangeArrowheads="1"/>
                </p:cNvSpPr>
                <p:nvPr/>
              </p:nvSpPr>
              <p:spPr bwMode="auto">
                <a:xfrm>
                  <a:off x="2930" y="1011"/>
                  <a:ext cx="170" cy="35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991" tIns="104964"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r>
                          <m:rPr>
                            <m:sty m:val="p"/>
                          </m:rPr>
                          <a:rPr lang="en-US" sz="2800" b="0" i="1" smtClean="0">
                            <a:latin typeface="Cambria Math"/>
                          </a:rPr>
                          <m:t>β</m:t>
                        </m:r>
                      </m:oMath>
                    </m:oMathPara>
                  </a14:m>
                  <a:endParaRPr lang="en-US" sz="2800" b="0" dirty="0" smtClean="0">
                    <a:latin typeface="Symbol" pitchFamily="18" charset="2"/>
                  </a:endParaRPr>
                </a:p>
                <a:p>
                  <a:pPr>
                    <a:lnSpc>
                      <a:spcPct val="83000"/>
                    </a:lnSpc>
                  </a:pPr>
                  <a:endParaRPr lang="en-US" sz="2800" b="0" dirty="0" smtClean="0">
                    <a:latin typeface="Symbol" pitchFamily="18" charset="2"/>
                  </a:endParaRPr>
                </a:p>
              </p:txBody>
            </p:sp>
          </mc:Choice>
          <mc:Fallback xmlns="">
            <p:sp>
              <p:nvSpPr>
                <p:cNvPr id="31" name="Text Box 15"/>
                <p:cNvSpPr txBox="1">
                  <a:spLocks noRot="1" noChangeAspect="1" noMove="1" noResize="1" noEditPoints="1" noAdjustHandles="1" noChangeArrowheads="1" noChangeShapeType="1" noTextEdit="1"/>
                </p:cNvSpPr>
                <p:nvPr/>
              </p:nvSpPr>
              <p:spPr bwMode="auto">
                <a:xfrm>
                  <a:off x="2930" y="1011"/>
                  <a:ext cx="170" cy="350"/>
                </a:xfrm>
                <a:prstGeom prst="rect">
                  <a:avLst/>
                </a:prstGeom>
                <a:blipFill rotWithShape="1">
                  <a:blip r:embed="rId5"/>
                  <a:stretch>
                    <a:fillRect l="-27273" r="-68182" b="-1098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grpSp>
    </p:spTree>
    <p:extLst>
      <p:ext uri="{BB962C8B-B14F-4D97-AF65-F5344CB8AC3E}">
        <p14:creationId xmlns:p14="http://schemas.microsoft.com/office/powerpoint/2010/main" val="1555810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2530" name="Rectangle 2"/>
              <p:cNvSpPr>
                <a:spLocks noGrp="1" noChangeArrowheads="1"/>
              </p:cNvSpPr>
              <p:nvPr>
                <p:ph type="body" idx="1"/>
              </p:nvPr>
            </p:nvSpPr>
            <p:spPr>
              <a:xfrm>
                <a:off x="381600" y="1600009"/>
                <a:ext cx="8534880" cy="3211537"/>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smtClean="0">
                    <a:solidFill>
                      <a:srgbClr val="A50021"/>
                    </a:solidFill>
                  </a:rPr>
                  <a:t>Theorem:</a:t>
                </a:r>
                <a:r>
                  <a:rPr lang="en-US" sz="2800" dirty="0"/>
                  <a:t> If there is a simulation relation from </a:t>
                </a:r>
                <a14:m>
                  <m:oMath xmlns:m="http://schemas.openxmlformats.org/officeDocument/2006/math">
                    <m:r>
                      <a:rPr lang="en-US" sz="2800" i="1" dirty="0" smtClean="0">
                        <a:latin typeface="Cambria Math"/>
                      </a:rPr>
                      <m:t>𝐴</m:t>
                    </m:r>
                  </m:oMath>
                </a14:m>
                <a:r>
                  <a:rPr lang="en-US" sz="2800" dirty="0"/>
                  <a:t> to </a:t>
                </a:r>
                <a14:m>
                  <m:oMath xmlns:m="http://schemas.openxmlformats.org/officeDocument/2006/math">
                    <m:r>
                      <a:rPr lang="en-US" sz="2800" i="1" dirty="0" smtClean="0">
                        <a:latin typeface="Cambria Math"/>
                      </a:rPr>
                      <m:t>𝐵</m:t>
                    </m:r>
                  </m:oMath>
                </a14:m>
                <a:r>
                  <a:rPr lang="en-US" sz="2800" dirty="0"/>
                  <a:t> </a:t>
                </a:r>
                <a:r>
                  <a:rPr lang="en-US" sz="2800" dirty="0" smtClean="0"/>
                  <a:t>then </a:t>
                </a:r>
                <a14:m>
                  <m:oMath xmlns:m="http://schemas.openxmlformats.org/officeDocument/2006/math">
                    <m:r>
                      <a:rPr lang="en-US" sz="2800" b="0" i="1" smtClean="0">
                        <a:latin typeface="Cambria Math"/>
                      </a:rPr>
                      <m:t>𝑡𝑟𝑎𝑐𝑒𝑠</m:t>
                    </m:r>
                    <m:d>
                      <m:dPr>
                        <m:ctrlPr>
                          <a:rPr lang="en-US" sz="2800" b="0" i="1" smtClean="0">
                            <a:latin typeface="Cambria Math"/>
                          </a:rPr>
                        </m:ctrlPr>
                      </m:dPr>
                      <m:e>
                        <m:r>
                          <a:rPr lang="en-US" sz="2800" b="0" i="1" smtClean="0">
                            <a:latin typeface="Cambria Math"/>
                          </a:rPr>
                          <m:t>𝐴</m:t>
                        </m:r>
                      </m:e>
                    </m:d>
                    <m:r>
                      <a:rPr lang="en-US" sz="2800" b="0" i="1" smtClean="0">
                        <a:latin typeface="Cambria Math"/>
                      </a:rPr>
                      <m:t>⊆</m:t>
                    </m:r>
                    <m:r>
                      <a:rPr lang="en-US" sz="2800" b="0" i="1" smtClean="0">
                        <a:latin typeface="Cambria Math"/>
                      </a:rPr>
                      <m:t>𝑡𝑟𝑎𝑐𝑒𝑠</m:t>
                    </m:r>
                    <m:d>
                      <m:dPr>
                        <m:ctrlPr>
                          <a:rPr lang="en-US" sz="2800" b="0" i="1" smtClean="0">
                            <a:latin typeface="Cambria Math"/>
                          </a:rPr>
                        </m:ctrlPr>
                      </m:dPr>
                      <m:e>
                        <m:r>
                          <a:rPr lang="en-US" sz="2800" b="0" i="1" smtClean="0">
                            <a:latin typeface="Cambria Math"/>
                          </a:rPr>
                          <m:t>𝐵</m:t>
                        </m:r>
                      </m:e>
                    </m:d>
                    <m:r>
                      <a:rPr lang="en-US" sz="2800" b="0" i="1" smtClean="0">
                        <a:latin typeface="Cambria Math"/>
                      </a:rPr>
                      <m:t>.</m:t>
                    </m:r>
                  </m:oMath>
                </a14:m>
                <a:r>
                  <a:rPr lang="en-US" sz="2800" dirty="0" smtClean="0"/>
                  <a:t> </a:t>
                </a:r>
                <a:endParaRPr lang="en-US" sz="2800" dirty="0"/>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t>A</a:t>
                </a:r>
                <a:r>
                  <a:rPr lang="en-US" sz="2800" dirty="0" smtClean="0"/>
                  <a:t>ll </a:t>
                </a:r>
                <a:r>
                  <a:rPr lang="en-US" sz="2800" dirty="0"/>
                  <a:t>traces of </a:t>
                </a:r>
                <a14:m>
                  <m:oMath xmlns:m="http://schemas.openxmlformats.org/officeDocument/2006/math">
                    <m:r>
                      <a:rPr lang="en-US" sz="2800" i="1" dirty="0" smtClean="0">
                        <a:latin typeface="Cambria Math"/>
                      </a:rPr>
                      <m:t>𝐴</m:t>
                    </m:r>
                    <m:r>
                      <a:rPr lang="en-US" sz="2800" i="1" dirty="0" smtClean="0">
                        <a:latin typeface="Cambria Math"/>
                      </a:rPr>
                      <m:t>,</m:t>
                    </m:r>
                  </m:oMath>
                </a14:m>
                <a:r>
                  <a:rPr lang="en-US" sz="2800" dirty="0"/>
                  <a:t> not just finite traces.</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solidFill>
                      <a:srgbClr val="A50021"/>
                    </a:solidFill>
                  </a:rPr>
                  <a:t>Proof:</a:t>
                </a:r>
                <a:r>
                  <a:rPr lang="en-US" sz="2800" dirty="0"/>
                  <a:t>  Fix a trace of </a:t>
                </a:r>
                <a14:m>
                  <m:oMath xmlns:m="http://schemas.openxmlformats.org/officeDocument/2006/math">
                    <m:r>
                      <a:rPr lang="en-US" sz="2800" i="1" dirty="0" smtClean="0">
                        <a:latin typeface="Cambria Math"/>
                      </a:rPr>
                      <m:t>𝐴</m:t>
                    </m:r>
                  </m:oMath>
                </a14:m>
                <a:r>
                  <a:rPr lang="en-US" sz="2800" dirty="0"/>
                  <a:t>, arising from a (possibly infinite) execution of </a:t>
                </a:r>
                <a14:m>
                  <m:oMath xmlns:m="http://schemas.openxmlformats.org/officeDocument/2006/math">
                    <m:r>
                      <a:rPr lang="en-US" sz="2800" i="1" dirty="0" smtClean="0">
                        <a:latin typeface="Cambria Math"/>
                      </a:rPr>
                      <m:t>𝐴</m:t>
                    </m:r>
                  </m:oMath>
                </a14:m>
                <a:r>
                  <a:rPr lang="en-US" sz="2800" dirty="0"/>
                  <a:t>.</a:t>
                </a: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800" dirty="0"/>
                  <a:t>Create a corresponding execution of </a:t>
                </a:r>
                <a14:m>
                  <m:oMath xmlns:m="http://schemas.openxmlformats.org/officeDocument/2006/math">
                    <m:r>
                      <a:rPr lang="en-US" sz="2800" i="1" dirty="0" smtClean="0">
                        <a:latin typeface="Cambria Math"/>
                      </a:rPr>
                      <m:t>𝐵</m:t>
                    </m:r>
                  </m:oMath>
                </a14:m>
                <a:r>
                  <a:rPr lang="en-US" sz="2800" dirty="0"/>
                  <a:t>, using an iterative construction.</a:t>
                </a:r>
              </a:p>
            </p:txBody>
          </p:sp>
        </mc:Choice>
        <mc:Fallback xmlns="">
          <p:sp>
            <p:nvSpPr>
              <p:cNvPr id="22530" name="Rectangle 2"/>
              <p:cNvSpPr>
                <a:spLocks noGrp="1" noRot="1" noChangeAspect="1" noMove="1" noResize="1" noEditPoints="1" noAdjustHandles="1" noChangeArrowheads="1" noChangeShapeType="1" noTextEdit="1"/>
              </p:cNvSpPr>
              <p:nvPr>
                <p:ph type="body" idx="1"/>
              </p:nvPr>
            </p:nvSpPr>
            <p:spPr>
              <a:xfrm>
                <a:off x="381600" y="1600009"/>
                <a:ext cx="8534880" cy="3211537"/>
              </a:xfrm>
              <a:blipFill rotWithShape="1">
                <a:blip r:embed="rId3"/>
                <a:stretch>
                  <a:fillRect t="-4364" r="-57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22531" name="Text Box 3"/>
          <p:cNvSpPr txBox="1">
            <a:spLocks noChangeArrowheads="1"/>
          </p:cNvSpPr>
          <p:nvPr/>
        </p:nvSpPr>
        <p:spPr bwMode="auto">
          <a:xfrm>
            <a:off x="920161" y="5221988"/>
            <a:ext cx="694080" cy="538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0,A</a:t>
            </a:r>
          </a:p>
        </p:txBody>
      </p:sp>
      <p:sp>
        <p:nvSpPr>
          <p:cNvPr id="22532" name="Line 4"/>
          <p:cNvSpPr>
            <a:spLocks noChangeShapeType="1"/>
          </p:cNvSpPr>
          <p:nvPr/>
        </p:nvSpPr>
        <p:spPr bwMode="auto">
          <a:xfrm>
            <a:off x="16142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22533" name="Text Box 5"/>
              <p:cNvSpPr txBox="1">
                <a:spLocks noChangeArrowheads="1"/>
              </p:cNvSpPr>
              <p:nvPr/>
            </p:nvSpPr>
            <p:spPr bwMode="auto">
              <a:xfrm>
                <a:off x="155376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𝜋</m:t>
                          </m:r>
                        </m:e>
                        <m:sub>
                          <m:r>
                            <a:rPr lang="en-US" sz="2400" b="0" i="1" smtClean="0">
                              <a:latin typeface="Cambria Math"/>
                            </a:rPr>
                            <m:t>1</m:t>
                          </m:r>
                        </m:sub>
                      </m:sSub>
                    </m:oMath>
                  </m:oMathPara>
                </a14:m>
                <a:endParaRPr lang="en-US" sz="2400" b="0" dirty="0" smtClean="0">
                  <a:latin typeface="Symbol" pitchFamily="18" charset="2"/>
                </a:endParaRPr>
              </a:p>
              <a:p>
                <a:pPr>
                  <a:lnSpc>
                    <a:spcPct val="83000"/>
                  </a:lnSpc>
                </a:pPr>
                <a:endParaRPr lang="en-US" sz="2400" dirty="0" smtClean="0">
                  <a:latin typeface="Symbol" pitchFamily="18" charset="2"/>
                </a:endParaRPr>
              </a:p>
            </p:txBody>
          </p:sp>
        </mc:Choice>
        <mc:Fallback xmlns="">
          <p:sp>
            <p:nvSpPr>
              <p:cNvPr id="22533" name="Text Box 5"/>
              <p:cNvSpPr txBox="1">
                <a:spLocks noRot="1" noChangeAspect="1" noMove="1" noResize="1" noEditPoints="1" noAdjustHandles="1" noChangeArrowheads="1" noChangeShapeType="1" noTextEdit="1"/>
              </p:cNvSpPr>
              <p:nvPr/>
            </p:nvSpPr>
            <p:spPr bwMode="auto">
              <a:xfrm>
                <a:off x="1553760" y="4909476"/>
                <a:ext cx="378720" cy="558779"/>
              </a:xfrm>
              <a:prstGeom prst="rect">
                <a:avLst/>
              </a:prstGeom>
              <a:blipFill rotWithShape="1">
                <a:blip r:embed="rId4"/>
                <a:stretch>
                  <a:fillRect r="-2258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2534" name="Text Box 6"/>
          <p:cNvSpPr txBox="1">
            <a:spLocks noChangeArrowheads="1"/>
          </p:cNvSpPr>
          <p:nvPr/>
        </p:nvSpPr>
        <p:spPr bwMode="auto">
          <a:xfrm>
            <a:off x="22449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dirty="0"/>
              <a:t>s</a:t>
            </a:r>
            <a:r>
              <a:rPr lang="en-US" sz="2500" baseline="-33000" dirty="0"/>
              <a:t>1,A</a:t>
            </a:r>
          </a:p>
        </p:txBody>
      </p:sp>
      <p:sp>
        <p:nvSpPr>
          <p:cNvPr id="22535" name="Line 7"/>
          <p:cNvSpPr>
            <a:spLocks noChangeShapeType="1"/>
          </p:cNvSpPr>
          <p:nvPr/>
        </p:nvSpPr>
        <p:spPr bwMode="auto">
          <a:xfrm>
            <a:off x="29534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22536" name="Text Box 8"/>
              <p:cNvSpPr txBox="1">
                <a:spLocks noChangeArrowheads="1"/>
              </p:cNvSpPr>
              <p:nvPr/>
            </p:nvSpPr>
            <p:spPr bwMode="auto">
              <a:xfrm>
                <a:off x="289152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2</m:t>
                          </m:r>
                        </m:sub>
                      </m:sSub>
                    </m:oMath>
                  </m:oMathPara>
                </a14:m>
                <a:endParaRPr lang="en-US" sz="2500" b="0" dirty="0" smtClean="0">
                  <a:latin typeface="Symbol" pitchFamily="18" charset="2"/>
                </a:endParaRPr>
              </a:p>
            </p:txBody>
          </p:sp>
        </mc:Choice>
        <mc:Fallback xmlns="">
          <p:sp>
            <p:nvSpPr>
              <p:cNvPr id="22536" name="Text Box 8"/>
              <p:cNvSpPr txBox="1">
                <a:spLocks noRot="1" noChangeAspect="1" noMove="1" noResize="1" noEditPoints="1" noAdjustHandles="1" noChangeArrowheads="1" noChangeShapeType="1" noTextEdit="1"/>
              </p:cNvSpPr>
              <p:nvPr/>
            </p:nvSpPr>
            <p:spPr bwMode="auto">
              <a:xfrm>
                <a:off x="2891521" y="4909476"/>
                <a:ext cx="378720" cy="558779"/>
              </a:xfrm>
              <a:prstGeom prst="rect">
                <a:avLst/>
              </a:prstGeom>
              <a:blipFill rotWithShape="1">
                <a:blip r:embed="rId5"/>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2537" name="Text Box 9"/>
          <p:cNvSpPr txBox="1">
            <a:spLocks noChangeArrowheads="1"/>
          </p:cNvSpPr>
          <p:nvPr/>
        </p:nvSpPr>
        <p:spPr bwMode="auto">
          <a:xfrm>
            <a:off x="35841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2,A</a:t>
            </a:r>
          </a:p>
        </p:txBody>
      </p:sp>
      <p:sp>
        <p:nvSpPr>
          <p:cNvPr id="22538" name="Line 10"/>
          <p:cNvSpPr>
            <a:spLocks noChangeShapeType="1"/>
          </p:cNvSpPr>
          <p:nvPr/>
        </p:nvSpPr>
        <p:spPr bwMode="auto">
          <a:xfrm>
            <a:off x="432576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22539" name="Text Box 11"/>
              <p:cNvSpPr txBox="1">
                <a:spLocks noChangeArrowheads="1"/>
              </p:cNvSpPr>
              <p:nvPr/>
            </p:nvSpPr>
            <p:spPr bwMode="auto">
              <a:xfrm>
                <a:off x="426384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3</m:t>
                          </m:r>
                        </m:sub>
                      </m:sSub>
                    </m:oMath>
                  </m:oMathPara>
                </a14:m>
                <a:endParaRPr lang="en-US" sz="2500" b="0" dirty="0" smtClean="0">
                  <a:latin typeface="Symbol" pitchFamily="18" charset="2"/>
                </a:endParaRPr>
              </a:p>
            </p:txBody>
          </p:sp>
        </mc:Choice>
        <mc:Fallback xmlns="">
          <p:sp>
            <p:nvSpPr>
              <p:cNvPr id="22539" name="Text Box 11"/>
              <p:cNvSpPr txBox="1">
                <a:spLocks noRot="1" noChangeAspect="1" noMove="1" noResize="1" noEditPoints="1" noAdjustHandles="1" noChangeArrowheads="1" noChangeShapeType="1" noTextEdit="1"/>
              </p:cNvSpPr>
              <p:nvPr/>
            </p:nvSpPr>
            <p:spPr bwMode="auto">
              <a:xfrm>
                <a:off x="4263840" y="4909476"/>
                <a:ext cx="378720" cy="558779"/>
              </a:xfrm>
              <a:prstGeom prst="rect">
                <a:avLst/>
              </a:prstGeom>
              <a:blipFill rotWithShape="1">
                <a:blip r:embed="rId6"/>
                <a:stretch>
                  <a:fillRect r="-2539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2540" name="Text Box 12"/>
          <p:cNvSpPr txBox="1">
            <a:spLocks noChangeArrowheads="1"/>
          </p:cNvSpPr>
          <p:nvPr/>
        </p:nvSpPr>
        <p:spPr bwMode="auto">
          <a:xfrm>
            <a:off x="4955040"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3,A</a:t>
            </a:r>
          </a:p>
        </p:txBody>
      </p:sp>
      <p:sp>
        <p:nvSpPr>
          <p:cNvPr id="22541" name="Line 13"/>
          <p:cNvSpPr>
            <a:spLocks noChangeShapeType="1"/>
          </p:cNvSpPr>
          <p:nvPr/>
        </p:nvSpPr>
        <p:spPr bwMode="auto">
          <a:xfrm>
            <a:off x="56966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22542" name="Text Box 14"/>
              <p:cNvSpPr txBox="1">
                <a:spLocks noChangeArrowheads="1"/>
              </p:cNvSpPr>
              <p:nvPr/>
            </p:nvSpPr>
            <p:spPr bwMode="auto">
              <a:xfrm>
                <a:off x="563472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4</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2542" name="Text Box 14"/>
              <p:cNvSpPr txBox="1">
                <a:spLocks noRot="1" noChangeAspect="1" noMove="1" noResize="1" noEditPoints="1" noAdjustHandles="1" noChangeArrowheads="1" noChangeShapeType="1" noTextEdit="1"/>
              </p:cNvSpPr>
              <p:nvPr/>
            </p:nvSpPr>
            <p:spPr bwMode="auto">
              <a:xfrm>
                <a:off x="5634720" y="4909476"/>
                <a:ext cx="378720" cy="558779"/>
              </a:xfrm>
              <a:prstGeom prst="rect">
                <a:avLst/>
              </a:prstGeom>
              <a:blipFill rotWithShape="1">
                <a:blip r:embed="rId7"/>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2543" name="Text Box 15"/>
          <p:cNvSpPr txBox="1">
            <a:spLocks noChangeArrowheads="1"/>
          </p:cNvSpPr>
          <p:nvPr/>
        </p:nvSpPr>
        <p:spPr bwMode="auto">
          <a:xfrm>
            <a:off x="632592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4,A</a:t>
            </a:r>
          </a:p>
        </p:txBody>
      </p:sp>
      <p:sp>
        <p:nvSpPr>
          <p:cNvPr id="22544" name="Line 16"/>
          <p:cNvSpPr>
            <a:spLocks noChangeShapeType="1"/>
          </p:cNvSpPr>
          <p:nvPr/>
        </p:nvSpPr>
        <p:spPr bwMode="auto">
          <a:xfrm>
            <a:off x="700272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mc:AlternateContent xmlns:mc="http://schemas.openxmlformats.org/markup-compatibility/2006" xmlns:a14="http://schemas.microsoft.com/office/drawing/2010/main">
        <mc:Choice Requires="a14">
          <p:sp>
            <p:nvSpPr>
              <p:cNvPr id="22545" name="Text Box 17"/>
              <p:cNvSpPr txBox="1">
                <a:spLocks noChangeArrowheads="1"/>
              </p:cNvSpPr>
              <p:nvPr/>
            </p:nvSpPr>
            <p:spPr bwMode="auto">
              <a:xfrm>
                <a:off x="694080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5</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2545" name="Text Box 17"/>
              <p:cNvSpPr txBox="1">
                <a:spLocks noRot="1" noChangeAspect="1" noMove="1" noResize="1" noEditPoints="1" noAdjustHandles="1" noChangeArrowheads="1" noChangeShapeType="1" noTextEdit="1"/>
              </p:cNvSpPr>
              <p:nvPr/>
            </p:nvSpPr>
            <p:spPr bwMode="auto">
              <a:xfrm>
                <a:off x="6940801" y="4909476"/>
                <a:ext cx="378720" cy="558779"/>
              </a:xfrm>
              <a:prstGeom prst="rect">
                <a:avLst/>
              </a:prstGeom>
              <a:blipFill rotWithShape="1">
                <a:blip r:embed="rId8"/>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2546" name="Text Box 18"/>
          <p:cNvSpPr txBox="1">
            <a:spLocks noChangeArrowheads="1"/>
          </p:cNvSpPr>
          <p:nvPr/>
        </p:nvSpPr>
        <p:spPr bwMode="auto">
          <a:xfrm>
            <a:off x="7632001"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5,A</a:t>
            </a:r>
          </a:p>
        </p:txBody>
      </p:sp>
    </p:spTree>
    <p:extLst>
      <p:ext uri="{BB962C8B-B14F-4D97-AF65-F5344CB8AC3E}">
        <p14:creationId xmlns:p14="http://schemas.microsoft.com/office/powerpoint/2010/main" val="18206850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Correctness of 2-Phase Commit</a:t>
            </a:r>
          </a:p>
        </p:txBody>
      </p:sp>
      <p:sp>
        <p:nvSpPr>
          <p:cNvPr id="29699" name="Rectangle 3"/>
          <p:cNvSpPr>
            <a:spLocks noGrp="1" noChangeArrowheads="1"/>
          </p:cNvSpPr>
          <p:nvPr>
            <p:ph type="body" idx="1"/>
          </p:nvPr>
        </p:nvSpPr>
        <p:spPr>
          <a:xfrm>
            <a:off x="381000" y="1600200"/>
            <a:ext cx="6019800" cy="4800600"/>
          </a:xfrm>
        </p:spPr>
        <p:txBody>
          <a:bodyPr/>
          <a:lstStyle/>
          <a:p>
            <a:pPr eaLnBrk="1" hangingPunct="1">
              <a:lnSpc>
                <a:spcPct val="90000"/>
              </a:lnSpc>
            </a:pPr>
            <a:r>
              <a:rPr lang="en-US" sz="2400" dirty="0" smtClean="0">
                <a:solidFill>
                  <a:srgbClr val="990033"/>
                </a:solidFill>
              </a:rPr>
              <a:t>Agreement:</a:t>
            </a:r>
          </a:p>
          <a:p>
            <a:pPr lvl="1" eaLnBrk="1" hangingPunct="1">
              <a:lnSpc>
                <a:spcPct val="90000"/>
              </a:lnSpc>
            </a:pPr>
            <a:r>
              <a:rPr lang="en-US" sz="2000" dirty="0" smtClean="0"/>
              <a:t>Because decision is centralized (and consistent with any individual initial decisions).</a:t>
            </a:r>
          </a:p>
          <a:p>
            <a:pPr eaLnBrk="1" hangingPunct="1">
              <a:lnSpc>
                <a:spcPct val="90000"/>
              </a:lnSpc>
            </a:pPr>
            <a:r>
              <a:rPr lang="en-US" sz="2400" dirty="0" smtClean="0">
                <a:solidFill>
                  <a:srgbClr val="990033"/>
                </a:solidFill>
              </a:rPr>
              <a:t>Validity:</a:t>
            </a:r>
          </a:p>
          <a:p>
            <a:pPr lvl="1" eaLnBrk="1" hangingPunct="1">
              <a:lnSpc>
                <a:spcPct val="90000"/>
              </a:lnSpc>
            </a:pPr>
            <a:r>
              <a:rPr lang="en-US" sz="2000" dirty="0" smtClean="0"/>
              <a:t>Because of how the coordinator decides.</a:t>
            </a:r>
          </a:p>
          <a:p>
            <a:pPr eaLnBrk="1" hangingPunct="1">
              <a:lnSpc>
                <a:spcPct val="90000"/>
              </a:lnSpc>
            </a:pPr>
            <a:r>
              <a:rPr lang="en-US" sz="2400" dirty="0" smtClean="0">
                <a:solidFill>
                  <a:srgbClr val="990033"/>
                </a:solidFill>
              </a:rPr>
              <a:t>Weak termination:</a:t>
            </a:r>
          </a:p>
          <a:p>
            <a:pPr lvl="1" eaLnBrk="1" hangingPunct="1">
              <a:lnSpc>
                <a:spcPct val="90000"/>
              </a:lnSpc>
            </a:pPr>
            <a:r>
              <a:rPr lang="en-US" sz="2000" dirty="0" smtClean="0"/>
              <a:t>If no one fails, </a:t>
            </a:r>
            <a:r>
              <a:rPr lang="en-US" sz="2000" dirty="0" smtClean="0"/>
              <a:t>then everyone </a:t>
            </a:r>
            <a:r>
              <a:rPr lang="en-US" sz="2000" dirty="0" smtClean="0"/>
              <a:t>terminates by </a:t>
            </a:r>
            <a:r>
              <a:rPr lang="en-US" sz="2000" dirty="0" smtClean="0"/>
              <a:t>the end </a:t>
            </a:r>
            <a:r>
              <a:rPr lang="en-US" sz="2000" dirty="0" smtClean="0"/>
              <a:t>of round 2.</a:t>
            </a:r>
          </a:p>
          <a:p>
            <a:pPr eaLnBrk="1" hangingPunct="1">
              <a:lnSpc>
                <a:spcPct val="90000"/>
              </a:lnSpc>
            </a:pPr>
            <a:r>
              <a:rPr lang="en-US" sz="2400" dirty="0" smtClean="0">
                <a:solidFill>
                  <a:srgbClr val="990033"/>
                </a:solidFill>
              </a:rPr>
              <a:t>Strong termination?</a:t>
            </a:r>
          </a:p>
          <a:p>
            <a:pPr lvl="1" eaLnBrk="1" hangingPunct="1">
              <a:lnSpc>
                <a:spcPct val="90000"/>
              </a:lnSpc>
            </a:pPr>
            <a:r>
              <a:rPr lang="en-US" sz="2000" dirty="0" smtClean="0"/>
              <a:t>No:  If </a:t>
            </a:r>
            <a:r>
              <a:rPr lang="en-US" sz="2000" dirty="0" smtClean="0"/>
              <a:t>the coordinator </a:t>
            </a:r>
            <a:r>
              <a:rPr lang="en-US" sz="2000" dirty="0" smtClean="0"/>
              <a:t>fails before sending its round 2 messages, then others with initial value 1 will never terminate.</a:t>
            </a:r>
          </a:p>
        </p:txBody>
      </p:sp>
      <p:grpSp>
        <p:nvGrpSpPr>
          <p:cNvPr id="29700" name="Group 24"/>
          <p:cNvGrpSpPr>
            <a:grpSpLocks/>
          </p:cNvGrpSpPr>
          <p:nvPr/>
        </p:nvGrpSpPr>
        <p:grpSpPr bwMode="auto">
          <a:xfrm>
            <a:off x="6629400" y="4724400"/>
            <a:ext cx="2286000" cy="1371600"/>
            <a:chOff x="4176" y="2976"/>
            <a:chExt cx="1440" cy="864"/>
          </a:xfrm>
        </p:grpSpPr>
        <p:sp>
          <p:nvSpPr>
            <p:cNvPr id="29711" name="Line 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1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0" name="Group 14"/>
          <p:cNvGrpSpPr>
            <a:grpSpLocks/>
          </p:cNvGrpSpPr>
          <p:nvPr/>
        </p:nvGrpSpPr>
        <p:grpSpPr bwMode="auto">
          <a:xfrm>
            <a:off x="6629400" y="1600200"/>
            <a:ext cx="2286000" cy="1371600"/>
            <a:chOff x="3600" y="2592"/>
            <a:chExt cx="1440" cy="864"/>
          </a:xfrm>
        </p:grpSpPr>
        <p:sp>
          <p:nvSpPr>
            <p:cNvPr id="29702"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16"/>
            <p:cNvSpPr>
              <a:spLocks noChangeShapeType="1"/>
            </p:cNvSpPr>
            <p:nvPr/>
          </p:nvSpPr>
          <p:spPr bwMode="auto">
            <a:xfrm flipH="1">
              <a:off x="360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17"/>
            <p:cNvSpPr>
              <a:spLocks noChangeShapeType="1"/>
            </p:cNvSpPr>
            <p:nvPr/>
          </p:nvSpPr>
          <p:spPr bwMode="auto">
            <a:xfrm flipV="1">
              <a:off x="360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18"/>
            <p:cNvSpPr>
              <a:spLocks noChangeShapeType="1"/>
            </p:cNvSpPr>
            <p:nvPr/>
          </p:nvSpPr>
          <p:spPr bwMode="auto">
            <a:xfrm flipV="1">
              <a:off x="360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9"/>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20"/>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21"/>
            <p:cNvSpPr>
              <a:spLocks noChangeShapeType="1"/>
            </p:cNvSpPr>
            <p:nvPr/>
          </p:nvSpPr>
          <p:spPr bwMode="auto">
            <a:xfrm>
              <a:off x="432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22"/>
            <p:cNvSpPr>
              <a:spLocks noChangeShapeType="1"/>
            </p:cNvSpPr>
            <p:nvPr/>
          </p:nvSpPr>
          <p:spPr bwMode="auto">
            <a:xfrm>
              <a:off x="432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23"/>
            <p:cNvSpPr>
              <a:spLocks noChangeShapeType="1"/>
            </p:cNvSpPr>
            <p:nvPr/>
          </p:nvSpPr>
          <p:spPr bwMode="auto">
            <a:xfrm>
              <a:off x="432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43656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9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3554" name="Rectangle 2"/>
              <p:cNvSpPr>
                <a:spLocks noGrp="1" noChangeArrowheads="1"/>
              </p:cNvSpPr>
              <p:nvPr>
                <p:ph type="body" idx="1"/>
              </p:nvPr>
            </p:nvSpPr>
            <p:spPr>
              <a:xfrm>
                <a:off x="381600" y="1600009"/>
                <a:ext cx="8534880" cy="4789943"/>
              </a:xfrm>
              <a:ln/>
              <a:extLst>
                <a:ext uri="{91240B29-F687-4F45-9708-019B960494DF}">
                  <a14:hiddenLine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A50021"/>
                    </a:solidFill>
                  </a:rPr>
                  <a:t>Theorem:</a:t>
                </a:r>
                <a:r>
                  <a:rPr lang="en-US" dirty="0"/>
                  <a:t> If there is a simulation relation from </a:t>
                </a:r>
                <a14:m>
                  <m:oMath xmlns:m="http://schemas.openxmlformats.org/officeDocument/2006/math">
                    <m:r>
                      <a:rPr lang="en-US" i="1" dirty="0" smtClean="0">
                        <a:latin typeface="Cambria Math"/>
                      </a:rPr>
                      <m:t>𝐴</m:t>
                    </m:r>
                  </m:oMath>
                </a14:m>
                <a:r>
                  <a:rPr lang="en-US" dirty="0"/>
                  <a:t> to </a:t>
                </a:r>
                <a14:m>
                  <m:oMath xmlns:m="http://schemas.openxmlformats.org/officeDocument/2006/math">
                    <m:r>
                      <a:rPr lang="en-US" i="1" dirty="0" smtClean="0">
                        <a:latin typeface="Cambria Math"/>
                      </a:rPr>
                      <m:t>𝐵</m:t>
                    </m:r>
                  </m:oMath>
                </a14:m>
                <a:r>
                  <a:rPr lang="en-US" dirty="0"/>
                  <a:t> then </a:t>
                </a:r>
                <a14:m>
                  <m:oMath xmlns:m="http://schemas.openxmlformats.org/officeDocument/2006/math">
                    <m:r>
                      <a:rPr lang="en-US" i="1">
                        <a:latin typeface="Cambria Math"/>
                      </a:rPr>
                      <m:t>𝑡𝑟𝑎𝑐𝑒𝑠</m:t>
                    </m:r>
                    <m:d>
                      <m:dPr>
                        <m:ctrlPr>
                          <a:rPr lang="en-US" i="1">
                            <a:latin typeface="Cambria Math"/>
                          </a:rPr>
                        </m:ctrlPr>
                      </m:dPr>
                      <m:e>
                        <m:r>
                          <a:rPr lang="en-US" i="1">
                            <a:latin typeface="Cambria Math"/>
                          </a:rPr>
                          <m:t>𝐴</m:t>
                        </m:r>
                      </m:e>
                    </m:d>
                    <m:r>
                      <a:rPr lang="en-US" i="1">
                        <a:latin typeface="Cambria Math"/>
                      </a:rPr>
                      <m:t>⊆</m:t>
                    </m:r>
                    <m:r>
                      <a:rPr lang="en-US" i="1">
                        <a:latin typeface="Cambria Math"/>
                      </a:rPr>
                      <m:t>𝑡𝑟𝑎𝑐𝑒𝑠</m:t>
                    </m:r>
                    <m:d>
                      <m:dPr>
                        <m:ctrlPr>
                          <a:rPr lang="en-US" i="1">
                            <a:latin typeface="Cambria Math"/>
                          </a:rPr>
                        </m:ctrlPr>
                      </m:dPr>
                      <m:e>
                        <m:r>
                          <a:rPr lang="en-US" i="1">
                            <a:latin typeface="Cambria Math"/>
                          </a:rPr>
                          <m:t>𝐵</m:t>
                        </m:r>
                      </m:e>
                    </m:d>
                    <m:r>
                      <a:rPr lang="en-US" i="1">
                        <a:latin typeface="Cambria Math"/>
                      </a:rPr>
                      <m:t>.</m:t>
                    </m:r>
                  </m:oMath>
                </a14:m>
                <a:r>
                  <a:rPr lang="en-US" dirty="0"/>
                  <a:t> </a:t>
                </a:r>
              </a:p>
            </p:txBody>
          </p:sp>
        </mc:Choice>
        <mc:Fallback xmlns="">
          <p:sp>
            <p:nvSpPr>
              <p:cNvPr id="23554" name="Rectangle 2"/>
              <p:cNvSpPr>
                <a:spLocks noGrp="1" noRot="1" noChangeAspect="1" noMove="1" noResize="1" noEditPoints="1" noAdjustHandles="1" noChangeArrowheads="1" noChangeShapeType="1" noTextEdit="1"/>
              </p:cNvSpPr>
              <p:nvPr>
                <p:ph type="body" idx="1"/>
              </p:nvPr>
            </p:nvSpPr>
            <p:spPr>
              <a:xfrm>
                <a:off x="381600" y="1600009"/>
                <a:ext cx="8534880" cy="4789943"/>
              </a:xfrm>
              <a:blipFill rotWithShape="1">
                <a:blip r:embed="rId3"/>
                <a:stretch>
                  <a:fillRect l="-71" t="-2417"/>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23555" name="Text Box 3"/>
          <p:cNvSpPr txBox="1">
            <a:spLocks noChangeArrowheads="1"/>
          </p:cNvSpPr>
          <p:nvPr/>
        </p:nvSpPr>
        <p:spPr bwMode="auto">
          <a:xfrm>
            <a:off x="920161" y="5221988"/>
            <a:ext cx="694080" cy="538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0,A</a:t>
            </a:r>
          </a:p>
        </p:txBody>
      </p:sp>
      <p:sp>
        <p:nvSpPr>
          <p:cNvPr id="23556" name="Text Box 4"/>
          <p:cNvSpPr txBox="1">
            <a:spLocks noChangeArrowheads="1"/>
          </p:cNvSpPr>
          <p:nvPr/>
        </p:nvSpPr>
        <p:spPr bwMode="auto">
          <a:xfrm>
            <a:off x="920161" y="3264823"/>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0,B</a:t>
            </a:r>
          </a:p>
        </p:txBody>
      </p:sp>
      <p:sp>
        <p:nvSpPr>
          <p:cNvPr id="23557" name="Line 5"/>
          <p:cNvSpPr>
            <a:spLocks noChangeShapeType="1"/>
          </p:cNvSpPr>
          <p:nvPr/>
        </p:nvSpPr>
        <p:spPr bwMode="auto">
          <a:xfrm>
            <a:off x="16142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58" name="Line 6"/>
          <p:cNvSpPr>
            <a:spLocks noChangeShapeType="1"/>
          </p:cNvSpPr>
          <p:nvPr/>
        </p:nvSpPr>
        <p:spPr bwMode="auto">
          <a:xfrm>
            <a:off x="1127521" y="3768877"/>
            <a:ext cx="1440" cy="1453112"/>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59" name="Text Box 7"/>
          <p:cNvSpPr txBox="1">
            <a:spLocks noChangeArrowheads="1"/>
          </p:cNvSpPr>
          <p:nvPr/>
        </p:nvSpPr>
        <p:spPr bwMode="auto">
          <a:xfrm>
            <a:off x="1203841" y="4271489"/>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3561" name="Text Box 9"/>
          <p:cNvSpPr txBox="1">
            <a:spLocks noChangeArrowheads="1"/>
          </p:cNvSpPr>
          <p:nvPr/>
        </p:nvSpPr>
        <p:spPr bwMode="auto">
          <a:xfrm>
            <a:off x="22449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1,A</a:t>
            </a:r>
          </a:p>
        </p:txBody>
      </p:sp>
      <p:sp>
        <p:nvSpPr>
          <p:cNvPr id="23562" name="Line 10"/>
          <p:cNvSpPr>
            <a:spLocks noChangeShapeType="1"/>
          </p:cNvSpPr>
          <p:nvPr/>
        </p:nvSpPr>
        <p:spPr bwMode="auto">
          <a:xfrm>
            <a:off x="29534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64" name="Text Box 12"/>
          <p:cNvSpPr txBox="1">
            <a:spLocks noChangeArrowheads="1"/>
          </p:cNvSpPr>
          <p:nvPr/>
        </p:nvSpPr>
        <p:spPr bwMode="auto">
          <a:xfrm>
            <a:off x="35841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2,A</a:t>
            </a:r>
          </a:p>
        </p:txBody>
      </p:sp>
      <p:sp>
        <p:nvSpPr>
          <p:cNvPr id="23565" name="Line 13"/>
          <p:cNvSpPr>
            <a:spLocks noChangeShapeType="1"/>
          </p:cNvSpPr>
          <p:nvPr/>
        </p:nvSpPr>
        <p:spPr bwMode="auto">
          <a:xfrm>
            <a:off x="432576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67" name="Text Box 15"/>
          <p:cNvSpPr txBox="1">
            <a:spLocks noChangeArrowheads="1"/>
          </p:cNvSpPr>
          <p:nvPr/>
        </p:nvSpPr>
        <p:spPr bwMode="auto">
          <a:xfrm>
            <a:off x="4955040"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3,A</a:t>
            </a:r>
          </a:p>
        </p:txBody>
      </p:sp>
      <p:sp>
        <p:nvSpPr>
          <p:cNvPr id="23568" name="Line 16"/>
          <p:cNvSpPr>
            <a:spLocks noChangeShapeType="1"/>
          </p:cNvSpPr>
          <p:nvPr/>
        </p:nvSpPr>
        <p:spPr bwMode="auto">
          <a:xfrm>
            <a:off x="56966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70" name="Text Box 18"/>
          <p:cNvSpPr txBox="1">
            <a:spLocks noChangeArrowheads="1"/>
          </p:cNvSpPr>
          <p:nvPr/>
        </p:nvSpPr>
        <p:spPr bwMode="auto">
          <a:xfrm>
            <a:off x="632592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4,A</a:t>
            </a:r>
          </a:p>
        </p:txBody>
      </p:sp>
      <p:sp>
        <p:nvSpPr>
          <p:cNvPr id="23571" name="Line 19"/>
          <p:cNvSpPr>
            <a:spLocks noChangeShapeType="1"/>
          </p:cNvSpPr>
          <p:nvPr/>
        </p:nvSpPr>
        <p:spPr bwMode="auto">
          <a:xfrm>
            <a:off x="700272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3573" name="Text Box 21"/>
          <p:cNvSpPr txBox="1">
            <a:spLocks noChangeArrowheads="1"/>
          </p:cNvSpPr>
          <p:nvPr/>
        </p:nvSpPr>
        <p:spPr bwMode="auto">
          <a:xfrm>
            <a:off x="7632001"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5,A</a:t>
            </a:r>
          </a:p>
        </p:txBody>
      </p:sp>
      <mc:AlternateContent xmlns:mc="http://schemas.openxmlformats.org/markup-compatibility/2006" xmlns:a14="http://schemas.microsoft.com/office/drawing/2010/main">
        <mc:Choice Requires="a14">
          <p:sp>
            <p:nvSpPr>
              <p:cNvPr id="23" name="Text Box 5"/>
              <p:cNvSpPr txBox="1">
                <a:spLocks noChangeArrowheads="1"/>
              </p:cNvSpPr>
              <p:nvPr/>
            </p:nvSpPr>
            <p:spPr bwMode="auto">
              <a:xfrm>
                <a:off x="155376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𝜋</m:t>
                          </m:r>
                        </m:e>
                        <m:sub>
                          <m:r>
                            <a:rPr lang="en-US" sz="2400" b="0" i="1" smtClean="0">
                              <a:latin typeface="Cambria Math"/>
                            </a:rPr>
                            <m:t>1</m:t>
                          </m:r>
                        </m:sub>
                      </m:sSub>
                    </m:oMath>
                  </m:oMathPara>
                </a14:m>
                <a:endParaRPr lang="en-US" sz="2400" b="0" dirty="0" smtClean="0">
                  <a:latin typeface="Symbol" pitchFamily="18" charset="2"/>
                </a:endParaRPr>
              </a:p>
              <a:p>
                <a:pPr>
                  <a:lnSpc>
                    <a:spcPct val="83000"/>
                  </a:lnSpc>
                </a:pPr>
                <a:endParaRPr lang="en-US" sz="2400" dirty="0" smtClean="0">
                  <a:latin typeface="Symbol" pitchFamily="18" charset="2"/>
                </a:endParaRPr>
              </a:p>
            </p:txBody>
          </p:sp>
        </mc:Choice>
        <mc:Fallback xmlns="">
          <p:sp>
            <p:nvSpPr>
              <p:cNvPr id="23" name="Text Box 5"/>
              <p:cNvSpPr txBox="1">
                <a:spLocks noRot="1" noChangeAspect="1" noMove="1" noResize="1" noEditPoints="1" noAdjustHandles="1" noChangeArrowheads="1" noChangeShapeType="1" noTextEdit="1"/>
              </p:cNvSpPr>
              <p:nvPr/>
            </p:nvSpPr>
            <p:spPr bwMode="auto">
              <a:xfrm>
                <a:off x="1553760" y="4909476"/>
                <a:ext cx="378720" cy="558779"/>
              </a:xfrm>
              <a:prstGeom prst="rect">
                <a:avLst/>
              </a:prstGeom>
              <a:blipFill rotWithShape="1">
                <a:blip r:embed="rId4"/>
                <a:stretch>
                  <a:fillRect r="-2258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8"/>
              <p:cNvSpPr txBox="1">
                <a:spLocks noChangeArrowheads="1"/>
              </p:cNvSpPr>
              <p:nvPr/>
            </p:nvSpPr>
            <p:spPr bwMode="auto">
              <a:xfrm>
                <a:off x="289152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2</m:t>
                          </m:r>
                        </m:sub>
                      </m:sSub>
                    </m:oMath>
                  </m:oMathPara>
                </a14:m>
                <a:endParaRPr lang="en-US" sz="2500" b="0" dirty="0" smtClean="0">
                  <a:latin typeface="Symbol" pitchFamily="18" charset="2"/>
                </a:endParaRPr>
              </a:p>
            </p:txBody>
          </p:sp>
        </mc:Choice>
        <mc:Fallback xmlns="">
          <p:sp>
            <p:nvSpPr>
              <p:cNvPr id="24" name="Text Box 8"/>
              <p:cNvSpPr txBox="1">
                <a:spLocks noRot="1" noChangeAspect="1" noMove="1" noResize="1" noEditPoints="1" noAdjustHandles="1" noChangeArrowheads="1" noChangeShapeType="1" noTextEdit="1"/>
              </p:cNvSpPr>
              <p:nvPr/>
            </p:nvSpPr>
            <p:spPr bwMode="auto">
              <a:xfrm>
                <a:off x="2891521" y="4909476"/>
                <a:ext cx="378720" cy="558779"/>
              </a:xfrm>
              <a:prstGeom prst="rect">
                <a:avLst/>
              </a:prstGeom>
              <a:blipFill rotWithShape="1">
                <a:blip r:embed="rId5"/>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 Box 11"/>
              <p:cNvSpPr txBox="1">
                <a:spLocks noChangeArrowheads="1"/>
              </p:cNvSpPr>
              <p:nvPr/>
            </p:nvSpPr>
            <p:spPr bwMode="auto">
              <a:xfrm>
                <a:off x="426384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3</m:t>
                          </m:r>
                        </m:sub>
                      </m:sSub>
                    </m:oMath>
                  </m:oMathPara>
                </a14:m>
                <a:endParaRPr lang="en-US" sz="2500" b="0" dirty="0" smtClean="0">
                  <a:latin typeface="Symbol" pitchFamily="18" charset="2"/>
                </a:endParaRPr>
              </a:p>
            </p:txBody>
          </p:sp>
        </mc:Choice>
        <mc:Fallback xmlns="">
          <p:sp>
            <p:nvSpPr>
              <p:cNvPr id="25" name="Text Box 11"/>
              <p:cNvSpPr txBox="1">
                <a:spLocks noRot="1" noChangeAspect="1" noMove="1" noResize="1" noEditPoints="1" noAdjustHandles="1" noChangeArrowheads="1" noChangeShapeType="1" noTextEdit="1"/>
              </p:cNvSpPr>
              <p:nvPr/>
            </p:nvSpPr>
            <p:spPr bwMode="auto">
              <a:xfrm>
                <a:off x="4263840" y="4909476"/>
                <a:ext cx="378720" cy="558779"/>
              </a:xfrm>
              <a:prstGeom prst="rect">
                <a:avLst/>
              </a:prstGeom>
              <a:blipFill rotWithShape="1">
                <a:blip r:embed="rId6"/>
                <a:stretch>
                  <a:fillRect r="-2539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563472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4</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5634720" y="4909476"/>
                <a:ext cx="378720" cy="558779"/>
              </a:xfrm>
              <a:prstGeom prst="rect">
                <a:avLst/>
              </a:prstGeom>
              <a:blipFill rotWithShape="1">
                <a:blip r:embed="rId7"/>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17"/>
              <p:cNvSpPr txBox="1">
                <a:spLocks noChangeArrowheads="1"/>
              </p:cNvSpPr>
              <p:nvPr/>
            </p:nvSpPr>
            <p:spPr bwMode="auto">
              <a:xfrm>
                <a:off x="694080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5</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7" name="Text Box 17"/>
              <p:cNvSpPr txBox="1">
                <a:spLocks noRot="1" noChangeAspect="1" noMove="1" noResize="1" noEditPoints="1" noAdjustHandles="1" noChangeArrowheads="1" noChangeShapeType="1" noTextEdit="1"/>
              </p:cNvSpPr>
              <p:nvPr/>
            </p:nvSpPr>
            <p:spPr bwMode="auto">
              <a:xfrm>
                <a:off x="6940801" y="4909476"/>
                <a:ext cx="378720" cy="558779"/>
              </a:xfrm>
              <a:prstGeom prst="rect">
                <a:avLst/>
              </a:prstGeom>
              <a:blipFill rotWithShape="1">
                <a:blip r:embed="rId8"/>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673133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4578" name="Rectangle 2"/>
              <p:cNvSpPr>
                <a:spLocks noGrp="1" noChangeArrowheads="1"/>
              </p:cNvSpPr>
              <p:nvPr>
                <p:ph type="body" idx="1"/>
              </p:nvPr>
            </p:nvSpPr>
            <p:spPr>
              <a:xfrm>
                <a:off x="381600" y="1600009"/>
                <a:ext cx="8534880" cy="4789943"/>
              </a:xfrm>
              <a:ln/>
              <a:extLst>
                <a:ext uri="{91240B29-F687-4F45-9708-019B960494DF}">
                  <a14:hiddenLine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A50021"/>
                    </a:solidFill>
                  </a:rPr>
                  <a:t>Theorem:</a:t>
                </a:r>
                <a:r>
                  <a:rPr lang="en-US" dirty="0"/>
                  <a:t> If there is a simulation relation from </a:t>
                </a:r>
                <a14:m>
                  <m:oMath xmlns:m="http://schemas.openxmlformats.org/officeDocument/2006/math">
                    <m:r>
                      <a:rPr lang="en-US" i="1" dirty="0" smtClean="0">
                        <a:latin typeface="Cambria Math"/>
                      </a:rPr>
                      <m:t>𝐴</m:t>
                    </m:r>
                  </m:oMath>
                </a14:m>
                <a:r>
                  <a:rPr lang="en-US" dirty="0"/>
                  <a:t> to </a:t>
                </a:r>
                <a14:m>
                  <m:oMath xmlns:m="http://schemas.openxmlformats.org/officeDocument/2006/math">
                    <m:r>
                      <a:rPr lang="en-US" i="1" dirty="0" smtClean="0">
                        <a:latin typeface="Cambria Math"/>
                      </a:rPr>
                      <m:t>𝐵</m:t>
                    </m:r>
                  </m:oMath>
                </a14:m>
                <a:r>
                  <a:rPr lang="en-US" dirty="0"/>
                  <a:t> then </a:t>
                </a:r>
                <a14:m>
                  <m:oMath xmlns:m="http://schemas.openxmlformats.org/officeDocument/2006/math">
                    <m:r>
                      <a:rPr lang="en-US" i="1">
                        <a:latin typeface="Cambria Math"/>
                      </a:rPr>
                      <m:t>𝑡𝑟𝑎𝑐𝑒𝑠</m:t>
                    </m:r>
                    <m:d>
                      <m:dPr>
                        <m:ctrlPr>
                          <a:rPr lang="en-US" i="1">
                            <a:latin typeface="Cambria Math"/>
                          </a:rPr>
                        </m:ctrlPr>
                      </m:dPr>
                      <m:e>
                        <m:r>
                          <a:rPr lang="en-US" i="1">
                            <a:latin typeface="Cambria Math"/>
                          </a:rPr>
                          <m:t>𝐴</m:t>
                        </m:r>
                      </m:e>
                    </m:d>
                    <m:r>
                      <a:rPr lang="en-US" i="1">
                        <a:latin typeface="Cambria Math"/>
                      </a:rPr>
                      <m:t>⊆</m:t>
                    </m:r>
                    <m:r>
                      <a:rPr lang="en-US" i="1">
                        <a:latin typeface="Cambria Math"/>
                      </a:rPr>
                      <m:t>𝑡𝑟𝑎𝑐𝑒𝑠</m:t>
                    </m:r>
                    <m:d>
                      <m:dPr>
                        <m:ctrlPr>
                          <a:rPr lang="en-US" i="1">
                            <a:latin typeface="Cambria Math"/>
                          </a:rPr>
                        </m:ctrlPr>
                      </m:dPr>
                      <m:e>
                        <m:r>
                          <a:rPr lang="en-US" i="1">
                            <a:latin typeface="Cambria Math"/>
                          </a:rPr>
                          <m:t>𝐵</m:t>
                        </m:r>
                      </m:e>
                    </m:d>
                    <m:r>
                      <a:rPr lang="en-US" i="1">
                        <a:latin typeface="Cambria Math"/>
                      </a:rPr>
                      <m:t>.</m:t>
                    </m:r>
                  </m:oMath>
                </a14:m>
                <a:r>
                  <a:rPr lang="en-US" dirty="0"/>
                  <a:t> </a:t>
                </a:r>
              </a:p>
            </p:txBody>
          </p:sp>
        </mc:Choice>
        <mc:Fallback xmlns="">
          <p:sp>
            <p:nvSpPr>
              <p:cNvPr id="24578" name="Rectangle 2"/>
              <p:cNvSpPr>
                <a:spLocks noGrp="1" noRot="1" noChangeAspect="1" noMove="1" noResize="1" noEditPoints="1" noAdjustHandles="1" noChangeArrowheads="1" noChangeShapeType="1" noTextEdit="1"/>
              </p:cNvSpPr>
              <p:nvPr>
                <p:ph type="body" idx="1"/>
              </p:nvPr>
            </p:nvSpPr>
            <p:spPr>
              <a:xfrm>
                <a:off x="381600" y="1600009"/>
                <a:ext cx="8534880" cy="4789943"/>
              </a:xfrm>
              <a:blipFill rotWithShape="1">
                <a:blip r:embed="rId3"/>
                <a:stretch>
                  <a:fillRect l="-71" t="-2417"/>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24585" name="Text Box 9"/>
          <p:cNvSpPr txBox="1">
            <a:spLocks noChangeArrowheads="1"/>
          </p:cNvSpPr>
          <p:nvPr/>
        </p:nvSpPr>
        <p:spPr bwMode="auto">
          <a:xfrm>
            <a:off x="2579040" y="4697774"/>
            <a:ext cx="20736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p:sp>
        <p:nvSpPr>
          <p:cNvPr id="24588" name="Text Box 12"/>
          <p:cNvSpPr txBox="1">
            <a:spLocks noChangeArrowheads="1"/>
          </p:cNvSpPr>
          <p:nvPr/>
        </p:nvSpPr>
        <p:spPr bwMode="auto">
          <a:xfrm>
            <a:off x="22449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1,A</a:t>
            </a:r>
          </a:p>
        </p:txBody>
      </p:sp>
      <p:grpSp>
        <p:nvGrpSpPr>
          <p:cNvPr id="24605" name="Group 29"/>
          <p:cNvGrpSpPr>
            <a:grpSpLocks/>
          </p:cNvGrpSpPr>
          <p:nvPr/>
        </p:nvGrpSpPr>
        <p:grpSpPr bwMode="auto">
          <a:xfrm>
            <a:off x="920160" y="3061762"/>
            <a:ext cx="2147040" cy="2698843"/>
            <a:chOff x="639" y="2126"/>
            <a:chExt cx="1491" cy="1874"/>
          </a:xfrm>
        </p:grpSpPr>
        <p:sp>
          <p:nvSpPr>
            <p:cNvPr id="24579" name="Text Box 3"/>
            <p:cNvSpPr txBox="1">
              <a:spLocks noChangeArrowheads="1"/>
            </p:cNvSpPr>
            <p:nvPr/>
          </p:nvSpPr>
          <p:spPr bwMode="auto">
            <a:xfrm>
              <a:off x="639" y="3625"/>
              <a:ext cx="48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0,A</a:t>
              </a:r>
            </a:p>
          </p:txBody>
        </p:sp>
        <p:sp>
          <p:nvSpPr>
            <p:cNvPr id="24580" name="Text Box 4"/>
            <p:cNvSpPr txBox="1">
              <a:spLocks noChangeArrowheads="1"/>
            </p:cNvSpPr>
            <p:nvPr/>
          </p:nvSpPr>
          <p:spPr bwMode="auto">
            <a:xfrm>
              <a:off x="639" y="2267"/>
              <a:ext cx="48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0,B</a:t>
              </a:r>
            </a:p>
          </p:txBody>
        </p:sp>
        <p:sp>
          <p:nvSpPr>
            <p:cNvPr id="24581" name="Line 5"/>
            <p:cNvSpPr>
              <a:spLocks noChangeShapeType="1"/>
            </p:cNvSpPr>
            <p:nvPr/>
          </p:nvSpPr>
          <p:spPr bwMode="auto">
            <a:xfrm>
              <a:off x="1121" y="3795"/>
              <a:ext cx="432" cy="1"/>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2" name="Line 6"/>
            <p:cNvSpPr>
              <a:spLocks noChangeShapeType="1"/>
            </p:cNvSpPr>
            <p:nvPr/>
          </p:nvSpPr>
          <p:spPr bwMode="auto">
            <a:xfrm>
              <a:off x="783" y="2617"/>
              <a:ext cx="1" cy="1008"/>
            </a:xfrm>
            <a:prstGeom prst="line">
              <a:avLst/>
            </a:prstGeom>
            <a:noFill/>
            <a:ln w="36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3" name="Line 7"/>
            <p:cNvSpPr>
              <a:spLocks noChangeShapeType="1"/>
            </p:cNvSpPr>
            <p:nvPr/>
          </p:nvSpPr>
          <p:spPr bwMode="auto">
            <a:xfrm>
              <a:off x="1121" y="2431"/>
              <a:ext cx="432" cy="1"/>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4" name="Text Box 8"/>
            <p:cNvSpPr txBox="1">
              <a:spLocks noChangeArrowheads="1"/>
            </p:cNvSpPr>
            <p:nvPr/>
          </p:nvSpPr>
          <p:spPr bwMode="auto">
            <a:xfrm>
              <a:off x="836" y="2966"/>
              <a:ext cx="27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mc:AlternateContent xmlns:mc="http://schemas.openxmlformats.org/markup-compatibility/2006" xmlns:a14="http://schemas.microsoft.com/office/drawing/2010/main">
          <mc:Choice Requires="a14">
            <p:sp>
              <p:nvSpPr>
                <p:cNvPr id="24587" name="Text Box 11"/>
                <p:cNvSpPr txBox="1">
                  <a:spLocks noChangeArrowheads="1"/>
                </p:cNvSpPr>
                <p:nvPr/>
              </p:nvSpPr>
              <p:spPr bwMode="auto">
                <a:xfrm>
                  <a:off x="1079" y="2126"/>
                  <a:ext cx="263" cy="38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991" tIns="104964"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1</m:t>
                            </m:r>
                          </m:sub>
                        </m:sSub>
                      </m:oMath>
                    </m:oMathPara>
                  </a14:m>
                  <a:endParaRPr lang="en-US" sz="2500" baseline="-33000" dirty="0"/>
                </a:p>
              </p:txBody>
            </p:sp>
          </mc:Choice>
          <mc:Fallback xmlns="">
            <p:sp>
              <p:nvSpPr>
                <p:cNvPr id="24587" name="Text Box 11"/>
                <p:cNvSpPr txBox="1">
                  <a:spLocks noRot="1" noChangeAspect="1" noMove="1" noResize="1" noEditPoints="1" noAdjustHandles="1" noChangeArrowheads="1" noChangeShapeType="1" noTextEdit="1"/>
                </p:cNvSpPr>
                <p:nvPr/>
              </p:nvSpPr>
              <p:spPr bwMode="auto">
                <a:xfrm>
                  <a:off x="1079" y="2126"/>
                  <a:ext cx="263" cy="388"/>
                </a:xfrm>
                <a:prstGeom prst="rect">
                  <a:avLst/>
                </a:prstGeom>
                <a:blipFill rotWithShape="1">
                  <a:blip r:embed="rId4"/>
                  <a:stretch>
                    <a:fillRect l="-14516" r="-2419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4589" name="Text Box 13"/>
            <p:cNvSpPr txBox="1">
              <a:spLocks noChangeArrowheads="1"/>
            </p:cNvSpPr>
            <p:nvPr/>
          </p:nvSpPr>
          <p:spPr bwMode="auto">
            <a:xfrm>
              <a:off x="1559" y="2276"/>
              <a:ext cx="571"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1,B</a:t>
              </a:r>
            </a:p>
          </p:txBody>
        </p:sp>
        <p:sp>
          <p:nvSpPr>
            <p:cNvPr id="24590" name="Line 14"/>
            <p:cNvSpPr>
              <a:spLocks noChangeShapeType="1"/>
            </p:cNvSpPr>
            <p:nvPr/>
          </p:nvSpPr>
          <p:spPr bwMode="auto">
            <a:xfrm>
              <a:off x="1703" y="2627"/>
              <a:ext cx="1" cy="1008"/>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91" name="Text Box 15"/>
            <p:cNvSpPr txBox="1">
              <a:spLocks noChangeArrowheads="1"/>
            </p:cNvSpPr>
            <p:nvPr/>
          </p:nvSpPr>
          <p:spPr bwMode="auto">
            <a:xfrm>
              <a:off x="1757" y="2976"/>
              <a:ext cx="27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1" tIns="44996"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grpSp>
      <p:sp>
        <p:nvSpPr>
          <p:cNvPr id="24592" name="Line 16"/>
          <p:cNvSpPr>
            <a:spLocks noChangeShapeType="1"/>
          </p:cNvSpPr>
          <p:nvPr/>
        </p:nvSpPr>
        <p:spPr bwMode="auto">
          <a:xfrm>
            <a:off x="29534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4594" name="Text Box 18"/>
          <p:cNvSpPr txBox="1">
            <a:spLocks noChangeArrowheads="1"/>
          </p:cNvSpPr>
          <p:nvPr/>
        </p:nvSpPr>
        <p:spPr bwMode="auto">
          <a:xfrm>
            <a:off x="35841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2,A</a:t>
            </a:r>
          </a:p>
        </p:txBody>
      </p:sp>
      <p:sp>
        <p:nvSpPr>
          <p:cNvPr id="24595" name="Line 19"/>
          <p:cNvSpPr>
            <a:spLocks noChangeShapeType="1"/>
          </p:cNvSpPr>
          <p:nvPr/>
        </p:nvSpPr>
        <p:spPr bwMode="auto">
          <a:xfrm>
            <a:off x="432576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4597" name="Text Box 21"/>
          <p:cNvSpPr txBox="1">
            <a:spLocks noChangeArrowheads="1"/>
          </p:cNvSpPr>
          <p:nvPr/>
        </p:nvSpPr>
        <p:spPr bwMode="auto">
          <a:xfrm>
            <a:off x="4955040"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3,A</a:t>
            </a:r>
          </a:p>
        </p:txBody>
      </p:sp>
      <p:sp>
        <p:nvSpPr>
          <p:cNvPr id="24598" name="Line 22"/>
          <p:cNvSpPr>
            <a:spLocks noChangeShapeType="1"/>
          </p:cNvSpPr>
          <p:nvPr/>
        </p:nvSpPr>
        <p:spPr bwMode="auto">
          <a:xfrm>
            <a:off x="56966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4600" name="Text Box 24"/>
          <p:cNvSpPr txBox="1">
            <a:spLocks noChangeArrowheads="1"/>
          </p:cNvSpPr>
          <p:nvPr/>
        </p:nvSpPr>
        <p:spPr bwMode="auto">
          <a:xfrm>
            <a:off x="632592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4,A</a:t>
            </a:r>
          </a:p>
        </p:txBody>
      </p:sp>
      <p:sp>
        <p:nvSpPr>
          <p:cNvPr id="24601" name="Line 25"/>
          <p:cNvSpPr>
            <a:spLocks noChangeShapeType="1"/>
          </p:cNvSpPr>
          <p:nvPr/>
        </p:nvSpPr>
        <p:spPr bwMode="auto">
          <a:xfrm>
            <a:off x="700272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4603" name="Text Box 27"/>
          <p:cNvSpPr txBox="1">
            <a:spLocks noChangeArrowheads="1"/>
          </p:cNvSpPr>
          <p:nvPr/>
        </p:nvSpPr>
        <p:spPr bwMode="auto">
          <a:xfrm>
            <a:off x="7632001"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5,A</a:t>
            </a:r>
          </a:p>
        </p:txBody>
      </p:sp>
      <mc:AlternateContent xmlns:mc="http://schemas.openxmlformats.org/markup-compatibility/2006" xmlns:a14="http://schemas.microsoft.com/office/drawing/2010/main">
        <mc:Choice Requires="a14">
          <p:sp>
            <p:nvSpPr>
              <p:cNvPr id="30" name="Text Box 5"/>
              <p:cNvSpPr txBox="1">
                <a:spLocks noChangeArrowheads="1"/>
              </p:cNvSpPr>
              <p:nvPr/>
            </p:nvSpPr>
            <p:spPr bwMode="auto">
              <a:xfrm>
                <a:off x="155376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𝜋</m:t>
                          </m:r>
                        </m:e>
                        <m:sub>
                          <m:r>
                            <a:rPr lang="en-US" sz="2400" b="0" i="1" smtClean="0">
                              <a:latin typeface="Cambria Math"/>
                            </a:rPr>
                            <m:t>1</m:t>
                          </m:r>
                        </m:sub>
                      </m:sSub>
                    </m:oMath>
                  </m:oMathPara>
                </a14:m>
                <a:endParaRPr lang="en-US" sz="2400" b="0" dirty="0" smtClean="0">
                  <a:latin typeface="Symbol" pitchFamily="18" charset="2"/>
                </a:endParaRPr>
              </a:p>
              <a:p>
                <a:pPr>
                  <a:lnSpc>
                    <a:spcPct val="83000"/>
                  </a:lnSpc>
                </a:pPr>
                <a:endParaRPr lang="en-US" sz="2400" dirty="0" smtClean="0">
                  <a:latin typeface="Symbol" pitchFamily="18" charset="2"/>
                </a:endParaRPr>
              </a:p>
            </p:txBody>
          </p:sp>
        </mc:Choice>
        <mc:Fallback xmlns="">
          <p:sp>
            <p:nvSpPr>
              <p:cNvPr id="30" name="Text Box 5"/>
              <p:cNvSpPr txBox="1">
                <a:spLocks noRot="1" noChangeAspect="1" noMove="1" noResize="1" noEditPoints="1" noAdjustHandles="1" noChangeArrowheads="1" noChangeShapeType="1" noTextEdit="1"/>
              </p:cNvSpPr>
              <p:nvPr/>
            </p:nvSpPr>
            <p:spPr bwMode="auto">
              <a:xfrm>
                <a:off x="1553760" y="4909476"/>
                <a:ext cx="378720" cy="558779"/>
              </a:xfrm>
              <a:prstGeom prst="rect">
                <a:avLst/>
              </a:prstGeom>
              <a:blipFill rotWithShape="1">
                <a:blip r:embed="rId5"/>
                <a:stretch>
                  <a:fillRect r="-2258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 Box 8"/>
              <p:cNvSpPr txBox="1">
                <a:spLocks noChangeArrowheads="1"/>
              </p:cNvSpPr>
              <p:nvPr/>
            </p:nvSpPr>
            <p:spPr bwMode="auto">
              <a:xfrm>
                <a:off x="289152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2</m:t>
                          </m:r>
                        </m:sub>
                      </m:sSub>
                    </m:oMath>
                  </m:oMathPara>
                </a14:m>
                <a:endParaRPr lang="en-US" sz="2500" b="0" dirty="0" smtClean="0">
                  <a:latin typeface="Symbol" pitchFamily="18" charset="2"/>
                </a:endParaRPr>
              </a:p>
            </p:txBody>
          </p:sp>
        </mc:Choice>
        <mc:Fallback xmlns="">
          <p:sp>
            <p:nvSpPr>
              <p:cNvPr id="31" name="Text Box 8"/>
              <p:cNvSpPr txBox="1">
                <a:spLocks noRot="1" noChangeAspect="1" noMove="1" noResize="1" noEditPoints="1" noAdjustHandles="1" noChangeArrowheads="1" noChangeShapeType="1" noTextEdit="1"/>
              </p:cNvSpPr>
              <p:nvPr/>
            </p:nvSpPr>
            <p:spPr bwMode="auto">
              <a:xfrm>
                <a:off x="2891521" y="4909476"/>
                <a:ext cx="378720" cy="558779"/>
              </a:xfrm>
              <a:prstGeom prst="rect">
                <a:avLst/>
              </a:prstGeom>
              <a:blipFill rotWithShape="1">
                <a:blip r:embed="rId6"/>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Box 11"/>
              <p:cNvSpPr txBox="1">
                <a:spLocks noChangeArrowheads="1"/>
              </p:cNvSpPr>
              <p:nvPr/>
            </p:nvSpPr>
            <p:spPr bwMode="auto">
              <a:xfrm>
                <a:off x="426384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3</m:t>
                          </m:r>
                        </m:sub>
                      </m:sSub>
                    </m:oMath>
                  </m:oMathPara>
                </a14:m>
                <a:endParaRPr lang="en-US" sz="2500" b="0" dirty="0" smtClean="0">
                  <a:latin typeface="Symbol" pitchFamily="18" charset="2"/>
                </a:endParaRPr>
              </a:p>
            </p:txBody>
          </p:sp>
        </mc:Choice>
        <mc:Fallback xmlns="">
          <p:sp>
            <p:nvSpPr>
              <p:cNvPr id="32" name="Text Box 11"/>
              <p:cNvSpPr txBox="1">
                <a:spLocks noRot="1" noChangeAspect="1" noMove="1" noResize="1" noEditPoints="1" noAdjustHandles="1" noChangeArrowheads="1" noChangeShapeType="1" noTextEdit="1"/>
              </p:cNvSpPr>
              <p:nvPr/>
            </p:nvSpPr>
            <p:spPr bwMode="auto">
              <a:xfrm>
                <a:off x="4263840" y="4909476"/>
                <a:ext cx="378720" cy="558779"/>
              </a:xfrm>
              <a:prstGeom prst="rect">
                <a:avLst/>
              </a:prstGeom>
              <a:blipFill rotWithShape="1">
                <a:blip r:embed="rId7"/>
                <a:stretch>
                  <a:fillRect r="-2539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 Box 14"/>
              <p:cNvSpPr txBox="1">
                <a:spLocks noChangeArrowheads="1"/>
              </p:cNvSpPr>
              <p:nvPr/>
            </p:nvSpPr>
            <p:spPr bwMode="auto">
              <a:xfrm>
                <a:off x="563472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4</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33" name="Text Box 14"/>
              <p:cNvSpPr txBox="1">
                <a:spLocks noRot="1" noChangeAspect="1" noMove="1" noResize="1" noEditPoints="1" noAdjustHandles="1" noChangeArrowheads="1" noChangeShapeType="1" noTextEdit="1"/>
              </p:cNvSpPr>
              <p:nvPr/>
            </p:nvSpPr>
            <p:spPr bwMode="auto">
              <a:xfrm>
                <a:off x="5634720" y="4909476"/>
                <a:ext cx="378720" cy="558779"/>
              </a:xfrm>
              <a:prstGeom prst="rect">
                <a:avLst/>
              </a:prstGeom>
              <a:blipFill rotWithShape="1">
                <a:blip r:embed="rId8"/>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 Box 17"/>
              <p:cNvSpPr txBox="1">
                <a:spLocks noChangeArrowheads="1"/>
              </p:cNvSpPr>
              <p:nvPr/>
            </p:nvSpPr>
            <p:spPr bwMode="auto">
              <a:xfrm>
                <a:off x="694080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5</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34" name="Text Box 17"/>
              <p:cNvSpPr txBox="1">
                <a:spLocks noRot="1" noChangeAspect="1" noMove="1" noResize="1" noEditPoints="1" noAdjustHandles="1" noChangeArrowheads="1" noChangeShapeType="1" noTextEdit="1"/>
              </p:cNvSpPr>
              <p:nvPr/>
            </p:nvSpPr>
            <p:spPr bwMode="auto">
              <a:xfrm>
                <a:off x="6940801" y="4909476"/>
                <a:ext cx="378720" cy="558779"/>
              </a:xfrm>
              <a:prstGeom prst="rect">
                <a:avLst/>
              </a:prstGeom>
              <a:blipFill rotWithShape="1">
                <a:blip r:embed="rId9"/>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285236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Simulation relations</a:t>
            </a:r>
          </a:p>
        </p:txBody>
      </p:sp>
      <mc:AlternateContent xmlns:mc="http://schemas.openxmlformats.org/markup-compatibility/2006" xmlns:a14="http://schemas.microsoft.com/office/drawing/2010/main">
        <mc:Choice Requires="a14">
          <p:sp>
            <p:nvSpPr>
              <p:cNvPr id="25602" name="Rectangle 2"/>
              <p:cNvSpPr>
                <a:spLocks noGrp="1" noChangeArrowheads="1"/>
              </p:cNvSpPr>
              <p:nvPr>
                <p:ph type="body" idx="1"/>
              </p:nvPr>
            </p:nvSpPr>
            <p:spPr>
              <a:xfrm>
                <a:off x="381600" y="1600009"/>
                <a:ext cx="8534880" cy="4789943"/>
              </a:xfrm>
              <a:ln/>
              <a:extLst>
                <a:ext uri="{91240B29-F687-4F45-9708-019B960494DF}">
                  <a14:hiddenLine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solidFill>
                      <a:srgbClr val="A50021"/>
                    </a:solidFill>
                  </a:rPr>
                  <a:t>Theorem:</a:t>
                </a:r>
                <a:r>
                  <a:rPr lang="en-US" dirty="0"/>
                  <a:t> If there is a simulation relation from </a:t>
                </a:r>
                <a14:m>
                  <m:oMath xmlns:m="http://schemas.openxmlformats.org/officeDocument/2006/math">
                    <m:r>
                      <a:rPr lang="en-US" i="1" dirty="0" smtClean="0">
                        <a:latin typeface="Cambria Math"/>
                      </a:rPr>
                      <m:t>𝐴</m:t>
                    </m:r>
                  </m:oMath>
                </a14:m>
                <a:r>
                  <a:rPr lang="en-US" dirty="0"/>
                  <a:t> to </a:t>
                </a:r>
                <a14:m>
                  <m:oMath xmlns:m="http://schemas.openxmlformats.org/officeDocument/2006/math">
                    <m:r>
                      <a:rPr lang="en-US" i="1" dirty="0" smtClean="0">
                        <a:latin typeface="Cambria Math"/>
                      </a:rPr>
                      <m:t>𝐵</m:t>
                    </m:r>
                  </m:oMath>
                </a14:m>
                <a:r>
                  <a:rPr lang="en-US" dirty="0"/>
                  <a:t> then </a:t>
                </a:r>
                <a14:m>
                  <m:oMath xmlns:m="http://schemas.openxmlformats.org/officeDocument/2006/math">
                    <m:r>
                      <a:rPr lang="en-US" i="1">
                        <a:latin typeface="Cambria Math"/>
                      </a:rPr>
                      <m:t>𝑡𝑟𝑎𝑐𝑒𝑠</m:t>
                    </m:r>
                    <m:d>
                      <m:dPr>
                        <m:ctrlPr>
                          <a:rPr lang="en-US" i="1">
                            <a:latin typeface="Cambria Math"/>
                          </a:rPr>
                        </m:ctrlPr>
                      </m:dPr>
                      <m:e>
                        <m:r>
                          <a:rPr lang="en-US" i="1">
                            <a:latin typeface="Cambria Math"/>
                          </a:rPr>
                          <m:t>𝐴</m:t>
                        </m:r>
                      </m:e>
                    </m:d>
                    <m:r>
                      <a:rPr lang="en-US" i="1">
                        <a:latin typeface="Cambria Math"/>
                      </a:rPr>
                      <m:t>⊆</m:t>
                    </m:r>
                    <m:r>
                      <a:rPr lang="en-US" i="1">
                        <a:latin typeface="Cambria Math"/>
                      </a:rPr>
                      <m:t>𝑡𝑟𝑎𝑐𝑒𝑠</m:t>
                    </m:r>
                    <m:d>
                      <m:dPr>
                        <m:ctrlPr>
                          <a:rPr lang="en-US" i="1">
                            <a:latin typeface="Cambria Math"/>
                          </a:rPr>
                        </m:ctrlPr>
                      </m:dPr>
                      <m:e>
                        <m:r>
                          <a:rPr lang="en-US" i="1">
                            <a:latin typeface="Cambria Math"/>
                          </a:rPr>
                          <m:t>𝐵</m:t>
                        </m:r>
                      </m:e>
                    </m:d>
                    <m:r>
                      <a:rPr lang="en-US" i="1">
                        <a:latin typeface="Cambria Math"/>
                      </a:rPr>
                      <m:t>.</m:t>
                    </m:r>
                  </m:oMath>
                </a14:m>
                <a:r>
                  <a:rPr lang="en-US" dirty="0"/>
                  <a:t> </a:t>
                </a:r>
              </a:p>
            </p:txBody>
          </p:sp>
        </mc:Choice>
        <mc:Fallback xmlns="">
          <p:sp>
            <p:nvSpPr>
              <p:cNvPr id="25602" name="Rectangle 2"/>
              <p:cNvSpPr>
                <a:spLocks noGrp="1" noRot="1" noChangeAspect="1" noMove="1" noResize="1" noEditPoints="1" noAdjustHandles="1" noChangeArrowheads="1" noChangeShapeType="1" noTextEdit="1"/>
              </p:cNvSpPr>
              <p:nvPr>
                <p:ph type="body" idx="1"/>
              </p:nvPr>
            </p:nvSpPr>
            <p:spPr>
              <a:xfrm>
                <a:off x="381600" y="1600009"/>
                <a:ext cx="8534880" cy="4789943"/>
              </a:xfrm>
              <a:blipFill rotWithShape="1">
                <a:blip r:embed="rId3"/>
                <a:stretch>
                  <a:fillRect l="-71" t="-2417"/>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25603" name="Text Box 3"/>
          <p:cNvSpPr txBox="1">
            <a:spLocks noChangeArrowheads="1"/>
          </p:cNvSpPr>
          <p:nvPr/>
        </p:nvSpPr>
        <p:spPr bwMode="auto">
          <a:xfrm>
            <a:off x="920161" y="5221988"/>
            <a:ext cx="694080" cy="538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0,A</a:t>
            </a:r>
          </a:p>
        </p:txBody>
      </p:sp>
      <p:sp>
        <p:nvSpPr>
          <p:cNvPr id="25604" name="Text Box 4"/>
          <p:cNvSpPr txBox="1">
            <a:spLocks noChangeArrowheads="1"/>
          </p:cNvSpPr>
          <p:nvPr/>
        </p:nvSpPr>
        <p:spPr bwMode="auto">
          <a:xfrm>
            <a:off x="920161" y="3264823"/>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0,B</a:t>
            </a:r>
          </a:p>
        </p:txBody>
      </p:sp>
      <p:sp>
        <p:nvSpPr>
          <p:cNvPr id="25605" name="Line 5"/>
          <p:cNvSpPr>
            <a:spLocks noChangeShapeType="1"/>
          </p:cNvSpPr>
          <p:nvPr/>
        </p:nvSpPr>
        <p:spPr bwMode="auto">
          <a:xfrm>
            <a:off x="16142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06" name="Line 6"/>
          <p:cNvSpPr>
            <a:spLocks noChangeShapeType="1"/>
          </p:cNvSpPr>
          <p:nvPr/>
        </p:nvSpPr>
        <p:spPr bwMode="auto">
          <a:xfrm>
            <a:off x="1127521" y="3768877"/>
            <a:ext cx="1440" cy="1453112"/>
          </a:xfrm>
          <a:prstGeom prst="line">
            <a:avLst/>
          </a:prstGeom>
          <a:noFill/>
          <a:ln w="36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08" name="Text Box 8"/>
          <p:cNvSpPr txBox="1">
            <a:spLocks noChangeArrowheads="1"/>
          </p:cNvSpPr>
          <p:nvPr/>
        </p:nvSpPr>
        <p:spPr bwMode="auto">
          <a:xfrm>
            <a:off x="1203841" y="4271489"/>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5609" name="Text Box 9"/>
          <p:cNvSpPr txBox="1">
            <a:spLocks noChangeArrowheads="1"/>
          </p:cNvSpPr>
          <p:nvPr/>
        </p:nvSpPr>
        <p:spPr bwMode="auto">
          <a:xfrm>
            <a:off x="2579040" y="4697774"/>
            <a:ext cx="20736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p:sp>
        <p:nvSpPr>
          <p:cNvPr id="25612" name="Text Box 12"/>
          <p:cNvSpPr txBox="1">
            <a:spLocks noChangeArrowheads="1"/>
          </p:cNvSpPr>
          <p:nvPr/>
        </p:nvSpPr>
        <p:spPr bwMode="auto">
          <a:xfrm>
            <a:off x="22449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1,A</a:t>
            </a:r>
          </a:p>
        </p:txBody>
      </p:sp>
      <p:sp>
        <p:nvSpPr>
          <p:cNvPr id="25613" name="Text Box 13"/>
          <p:cNvSpPr txBox="1">
            <a:spLocks noChangeArrowheads="1"/>
          </p:cNvSpPr>
          <p:nvPr/>
        </p:nvSpPr>
        <p:spPr bwMode="auto">
          <a:xfrm>
            <a:off x="2244960" y="3277785"/>
            <a:ext cx="82224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1,B</a:t>
            </a:r>
          </a:p>
        </p:txBody>
      </p:sp>
      <p:sp>
        <p:nvSpPr>
          <p:cNvPr id="25614" name="Line 14"/>
          <p:cNvSpPr>
            <a:spLocks noChangeShapeType="1"/>
          </p:cNvSpPr>
          <p:nvPr/>
        </p:nvSpPr>
        <p:spPr bwMode="auto">
          <a:xfrm>
            <a:off x="2452321" y="3783278"/>
            <a:ext cx="1440" cy="1451672"/>
          </a:xfrm>
          <a:prstGeom prst="line">
            <a:avLst/>
          </a:prstGeom>
          <a:noFill/>
          <a:ln w="36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15" name="Text Box 15"/>
          <p:cNvSpPr txBox="1">
            <a:spLocks noChangeArrowheads="1"/>
          </p:cNvSpPr>
          <p:nvPr/>
        </p:nvSpPr>
        <p:spPr bwMode="auto">
          <a:xfrm>
            <a:off x="2530080" y="4285890"/>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5616" name="Line 16"/>
          <p:cNvSpPr>
            <a:spLocks noChangeShapeType="1"/>
          </p:cNvSpPr>
          <p:nvPr/>
        </p:nvSpPr>
        <p:spPr bwMode="auto">
          <a:xfrm>
            <a:off x="29534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17" name="Line 17"/>
          <p:cNvSpPr>
            <a:spLocks noChangeShapeType="1"/>
          </p:cNvSpPr>
          <p:nvPr/>
        </p:nvSpPr>
        <p:spPr bwMode="auto">
          <a:xfrm>
            <a:off x="2953440" y="3501008"/>
            <a:ext cx="622080" cy="144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18" name="Text Box 18"/>
          <p:cNvSpPr txBox="1">
            <a:spLocks noChangeArrowheads="1"/>
          </p:cNvSpPr>
          <p:nvPr/>
        </p:nvSpPr>
        <p:spPr bwMode="auto">
          <a:xfrm>
            <a:off x="3918240" y="4697774"/>
            <a:ext cx="20736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mc:AlternateContent xmlns:mc="http://schemas.openxmlformats.org/markup-compatibility/2006" xmlns:a14="http://schemas.microsoft.com/office/drawing/2010/main">
        <mc:Choice Requires="a14">
          <p:sp>
            <p:nvSpPr>
              <p:cNvPr id="25620" name="Text Box 20"/>
              <p:cNvSpPr txBox="1">
                <a:spLocks noChangeArrowheads="1"/>
              </p:cNvSpPr>
              <p:nvPr/>
            </p:nvSpPr>
            <p:spPr bwMode="auto">
              <a:xfrm>
                <a:off x="2891521" y="3061761"/>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2</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5620" name="Text Box 20"/>
              <p:cNvSpPr txBox="1">
                <a:spLocks noRot="1" noChangeAspect="1" noMove="1" noResize="1" noEditPoints="1" noAdjustHandles="1" noChangeArrowheads="1" noChangeShapeType="1" noTextEdit="1"/>
              </p:cNvSpPr>
              <p:nvPr/>
            </p:nvSpPr>
            <p:spPr bwMode="auto">
              <a:xfrm>
                <a:off x="2891521" y="3061761"/>
                <a:ext cx="378720" cy="558779"/>
              </a:xfrm>
              <a:prstGeom prst="rect">
                <a:avLst/>
              </a:prstGeom>
              <a:blipFill rotWithShape="1">
                <a:blip r:embed="rId4"/>
                <a:stretch>
                  <a:fillRect l="-16129" r="-2419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5621" name="Text Box 21"/>
          <p:cNvSpPr txBox="1">
            <a:spLocks noChangeArrowheads="1"/>
          </p:cNvSpPr>
          <p:nvPr/>
        </p:nvSpPr>
        <p:spPr bwMode="auto">
          <a:xfrm>
            <a:off x="358416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2,A</a:t>
            </a:r>
          </a:p>
        </p:txBody>
      </p:sp>
      <p:sp>
        <p:nvSpPr>
          <p:cNvPr id="25622" name="Text Box 22"/>
          <p:cNvSpPr txBox="1">
            <a:spLocks noChangeArrowheads="1"/>
          </p:cNvSpPr>
          <p:nvPr/>
        </p:nvSpPr>
        <p:spPr bwMode="auto">
          <a:xfrm>
            <a:off x="3584160" y="3277785"/>
            <a:ext cx="82224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2,B</a:t>
            </a:r>
          </a:p>
        </p:txBody>
      </p:sp>
      <p:sp>
        <p:nvSpPr>
          <p:cNvPr id="25623" name="Line 23"/>
          <p:cNvSpPr>
            <a:spLocks noChangeShapeType="1"/>
          </p:cNvSpPr>
          <p:nvPr/>
        </p:nvSpPr>
        <p:spPr bwMode="auto">
          <a:xfrm>
            <a:off x="3791521" y="3783278"/>
            <a:ext cx="1440" cy="1451672"/>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24" name="Text Box 24"/>
          <p:cNvSpPr txBox="1">
            <a:spLocks noChangeArrowheads="1"/>
          </p:cNvSpPr>
          <p:nvPr/>
        </p:nvSpPr>
        <p:spPr bwMode="auto">
          <a:xfrm>
            <a:off x="3869280" y="4285890"/>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5625" name="Line 25"/>
          <p:cNvSpPr>
            <a:spLocks noChangeShapeType="1"/>
          </p:cNvSpPr>
          <p:nvPr/>
        </p:nvSpPr>
        <p:spPr bwMode="auto">
          <a:xfrm>
            <a:off x="432576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26" name="Line 26"/>
          <p:cNvSpPr>
            <a:spLocks noChangeShapeType="1"/>
          </p:cNvSpPr>
          <p:nvPr/>
        </p:nvSpPr>
        <p:spPr bwMode="auto">
          <a:xfrm>
            <a:off x="4325760" y="3501008"/>
            <a:ext cx="622080" cy="144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27" name="Text Box 27"/>
          <p:cNvSpPr txBox="1">
            <a:spLocks noChangeArrowheads="1"/>
          </p:cNvSpPr>
          <p:nvPr/>
        </p:nvSpPr>
        <p:spPr bwMode="auto">
          <a:xfrm>
            <a:off x="5289120" y="4697774"/>
            <a:ext cx="20736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mc:AlternateContent xmlns:mc="http://schemas.openxmlformats.org/markup-compatibility/2006" xmlns:a14="http://schemas.microsoft.com/office/drawing/2010/main">
        <mc:Choice Requires="a14">
          <p:sp>
            <p:nvSpPr>
              <p:cNvPr id="25629" name="Text Box 29"/>
              <p:cNvSpPr txBox="1">
                <a:spLocks noChangeArrowheads="1"/>
              </p:cNvSpPr>
              <p:nvPr/>
            </p:nvSpPr>
            <p:spPr bwMode="auto">
              <a:xfrm>
                <a:off x="4263840" y="3061761"/>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3</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5629" name="Text Box 29"/>
              <p:cNvSpPr txBox="1">
                <a:spLocks noRot="1" noChangeAspect="1" noMove="1" noResize="1" noEditPoints="1" noAdjustHandles="1" noChangeArrowheads="1" noChangeShapeType="1" noTextEdit="1"/>
              </p:cNvSpPr>
              <p:nvPr/>
            </p:nvSpPr>
            <p:spPr bwMode="auto">
              <a:xfrm>
                <a:off x="4263840" y="3061761"/>
                <a:ext cx="378720" cy="558779"/>
              </a:xfrm>
              <a:prstGeom prst="rect">
                <a:avLst/>
              </a:prstGeom>
              <a:blipFill rotWithShape="1">
                <a:blip r:embed="rId5"/>
                <a:stretch>
                  <a:fillRect l="-15873" r="-2222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5630" name="Text Box 30"/>
          <p:cNvSpPr txBox="1">
            <a:spLocks noChangeArrowheads="1"/>
          </p:cNvSpPr>
          <p:nvPr/>
        </p:nvSpPr>
        <p:spPr bwMode="auto">
          <a:xfrm>
            <a:off x="4955040"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3,A</a:t>
            </a:r>
          </a:p>
        </p:txBody>
      </p:sp>
      <p:sp>
        <p:nvSpPr>
          <p:cNvPr id="25631" name="Text Box 31"/>
          <p:cNvSpPr txBox="1">
            <a:spLocks noChangeArrowheads="1"/>
          </p:cNvSpPr>
          <p:nvPr/>
        </p:nvSpPr>
        <p:spPr bwMode="auto">
          <a:xfrm>
            <a:off x="4955040" y="3277785"/>
            <a:ext cx="82224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3,B</a:t>
            </a:r>
          </a:p>
        </p:txBody>
      </p:sp>
      <p:sp>
        <p:nvSpPr>
          <p:cNvPr id="25632" name="Line 32"/>
          <p:cNvSpPr>
            <a:spLocks noChangeShapeType="1"/>
          </p:cNvSpPr>
          <p:nvPr/>
        </p:nvSpPr>
        <p:spPr bwMode="auto">
          <a:xfrm>
            <a:off x="5162401" y="3783278"/>
            <a:ext cx="1440" cy="1451672"/>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33" name="Text Box 33"/>
          <p:cNvSpPr txBox="1">
            <a:spLocks noChangeArrowheads="1"/>
          </p:cNvSpPr>
          <p:nvPr/>
        </p:nvSpPr>
        <p:spPr bwMode="auto">
          <a:xfrm>
            <a:off x="5241601" y="4285890"/>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5634" name="Line 34"/>
          <p:cNvSpPr>
            <a:spLocks noChangeShapeType="1"/>
          </p:cNvSpPr>
          <p:nvPr/>
        </p:nvSpPr>
        <p:spPr bwMode="auto">
          <a:xfrm>
            <a:off x="569664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35" name="Line 35"/>
          <p:cNvSpPr>
            <a:spLocks noChangeShapeType="1"/>
          </p:cNvSpPr>
          <p:nvPr/>
        </p:nvSpPr>
        <p:spPr bwMode="auto">
          <a:xfrm>
            <a:off x="5696640" y="3501008"/>
            <a:ext cx="622080" cy="144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36" name="Text Box 36"/>
          <p:cNvSpPr txBox="1">
            <a:spLocks noChangeArrowheads="1"/>
          </p:cNvSpPr>
          <p:nvPr/>
        </p:nvSpPr>
        <p:spPr bwMode="auto">
          <a:xfrm>
            <a:off x="6593761" y="4697774"/>
            <a:ext cx="20880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mc:AlternateContent xmlns:mc="http://schemas.openxmlformats.org/markup-compatibility/2006" xmlns:a14="http://schemas.microsoft.com/office/drawing/2010/main">
        <mc:Choice Requires="a14">
          <p:sp>
            <p:nvSpPr>
              <p:cNvPr id="25638" name="Text Box 38"/>
              <p:cNvSpPr txBox="1">
                <a:spLocks noChangeArrowheads="1"/>
              </p:cNvSpPr>
              <p:nvPr/>
            </p:nvSpPr>
            <p:spPr bwMode="auto">
              <a:xfrm>
                <a:off x="5634720" y="3061761"/>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4</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25638" name="Text Box 38"/>
              <p:cNvSpPr txBox="1">
                <a:spLocks noRot="1" noChangeAspect="1" noMove="1" noResize="1" noEditPoints="1" noAdjustHandles="1" noChangeArrowheads="1" noChangeShapeType="1" noTextEdit="1"/>
              </p:cNvSpPr>
              <p:nvPr/>
            </p:nvSpPr>
            <p:spPr bwMode="auto">
              <a:xfrm>
                <a:off x="5634720" y="3061761"/>
                <a:ext cx="378720" cy="558779"/>
              </a:xfrm>
              <a:prstGeom prst="rect">
                <a:avLst/>
              </a:prstGeom>
              <a:blipFill rotWithShape="1">
                <a:blip r:embed="rId6"/>
                <a:stretch>
                  <a:fillRect l="-16129" r="-2096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5639" name="Text Box 39"/>
          <p:cNvSpPr txBox="1">
            <a:spLocks noChangeArrowheads="1"/>
          </p:cNvSpPr>
          <p:nvPr/>
        </p:nvSpPr>
        <p:spPr bwMode="auto">
          <a:xfrm>
            <a:off x="6325921" y="5234950"/>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4,A</a:t>
            </a:r>
          </a:p>
        </p:txBody>
      </p:sp>
      <p:sp>
        <p:nvSpPr>
          <p:cNvPr id="25640" name="Text Box 40"/>
          <p:cNvSpPr txBox="1">
            <a:spLocks noChangeArrowheads="1"/>
          </p:cNvSpPr>
          <p:nvPr/>
        </p:nvSpPr>
        <p:spPr bwMode="auto">
          <a:xfrm>
            <a:off x="6325920" y="3277785"/>
            <a:ext cx="82224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4,B</a:t>
            </a:r>
          </a:p>
        </p:txBody>
      </p:sp>
      <p:sp>
        <p:nvSpPr>
          <p:cNvPr id="25641" name="Line 41"/>
          <p:cNvSpPr>
            <a:spLocks noChangeShapeType="1"/>
          </p:cNvSpPr>
          <p:nvPr/>
        </p:nvSpPr>
        <p:spPr bwMode="auto">
          <a:xfrm>
            <a:off x="6533281" y="3783278"/>
            <a:ext cx="1440" cy="1451672"/>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42" name="Text Box 42"/>
          <p:cNvSpPr txBox="1">
            <a:spLocks noChangeArrowheads="1"/>
          </p:cNvSpPr>
          <p:nvPr/>
        </p:nvSpPr>
        <p:spPr bwMode="auto">
          <a:xfrm>
            <a:off x="6612481" y="4285890"/>
            <a:ext cx="39600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25643" name="Line 43"/>
          <p:cNvSpPr>
            <a:spLocks noChangeShapeType="1"/>
          </p:cNvSpPr>
          <p:nvPr/>
        </p:nvSpPr>
        <p:spPr bwMode="auto">
          <a:xfrm>
            <a:off x="7002720" y="5465375"/>
            <a:ext cx="622080" cy="1440"/>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44" name="Line 44"/>
          <p:cNvSpPr>
            <a:spLocks noChangeShapeType="1"/>
          </p:cNvSpPr>
          <p:nvPr/>
        </p:nvSpPr>
        <p:spPr bwMode="auto">
          <a:xfrm>
            <a:off x="7002720" y="3501008"/>
            <a:ext cx="622080" cy="144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45" name="Text Box 45"/>
          <p:cNvSpPr txBox="1">
            <a:spLocks noChangeArrowheads="1"/>
          </p:cNvSpPr>
          <p:nvPr/>
        </p:nvSpPr>
        <p:spPr bwMode="auto">
          <a:xfrm>
            <a:off x="7967521" y="4697774"/>
            <a:ext cx="208800" cy="338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 </a:t>
            </a:r>
          </a:p>
        </p:txBody>
      </p:sp>
      <mc:AlternateContent xmlns:mc="http://schemas.openxmlformats.org/markup-compatibility/2006" xmlns:a14="http://schemas.microsoft.com/office/drawing/2010/main">
        <mc:Choice Requires="a14">
          <p:sp>
            <p:nvSpPr>
              <p:cNvPr id="25647" name="Text Box 47"/>
              <p:cNvSpPr txBox="1">
                <a:spLocks noChangeArrowheads="1"/>
              </p:cNvSpPr>
              <p:nvPr/>
            </p:nvSpPr>
            <p:spPr bwMode="auto">
              <a:xfrm>
                <a:off x="6940801" y="3061761"/>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5</m:t>
                          </m:r>
                        </m:sub>
                      </m:sSub>
                    </m:oMath>
                  </m:oMathPara>
                </a14:m>
                <a:endParaRPr lang="en-US" sz="2500" b="0" dirty="0" smtClean="0">
                  <a:latin typeface="Symbol" pitchFamily="18" charset="2"/>
                </a:endParaRPr>
              </a:p>
            </p:txBody>
          </p:sp>
        </mc:Choice>
        <mc:Fallback xmlns="">
          <p:sp>
            <p:nvSpPr>
              <p:cNvPr id="25647" name="Text Box 47"/>
              <p:cNvSpPr txBox="1">
                <a:spLocks noRot="1" noChangeAspect="1" noMove="1" noResize="1" noEditPoints="1" noAdjustHandles="1" noChangeArrowheads="1" noChangeShapeType="1" noTextEdit="1"/>
              </p:cNvSpPr>
              <p:nvPr/>
            </p:nvSpPr>
            <p:spPr bwMode="auto">
              <a:xfrm>
                <a:off x="6940801" y="3061761"/>
                <a:ext cx="378720" cy="558779"/>
              </a:xfrm>
              <a:prstGeom prst="rect">
                <a:avLst/>
              </a:prstGeom>
              <a:blipFill rotWithShape="1">
                <a:blip r:embed="rId7"/>
                <a:stretch>
                  <a:fillRect l="-17742" r="-2419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25648" name="Text Box 48"/>
          <p:cNvSpPr txBox="1">
            <a:spLocks noChangeArrowheads="1"/>
          </p:cNvSpPr>
          <p:nvPr/>
        </p:nvSpPr>
        <p:spPr bwMode="auto">
          <a:xfrm>
            <a:off x="7632001" y="5234950"/>
            <a:ext cx="69552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5,A</a:t>
            </a:r>
          </a:p>
        </p:txBody>
      </p:sp>
      <p:sp>
        <p:nvSpPr>
          <p:cNvPr id="25649" name="Text Box 49"/>
          <p:cNvSpPr txBox="1">
            <a:spLocks noChangeArrowheads="1"/>
          </p:cNvSpPr>
          <p:nvPr/>
        </p:nvSpPr>
        <p:spPr bwMode="auto">
          <a:xfrm>
            <a:off x="7632000" y="3277785"/>
            <a:ext cx="82368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s</a:t>
            </a:r>
            <a:r>
              <a:rPr lang="en-US" sz="2500" baseline="-33000"/>
              <a:t>5,B</a:t>
            </a:r>
          </a:p>
        </p:txBody>
      </p:sp>
      <p:sp>
        <p:nvSpPr>
          <p:cNvPr id="25650" name="Line 50"/>
          <p:cNvSpPr>
            <a:spLocks noChangeShapeType="1"/>
          </p:cNvSpPr>
          <p:nvPr/>
        </p:nvSpPr>
        <p:spPr bwMode="auto">
          <a:xfrm>
            <a:off x="7840801" y="3783278"/>
            <a:ext cx="1440" cy="1451672"/>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25651" name="Text Box 51"/>
          <p:cNvSpPr txBox="1">
            <a:spLocks noChangeArrowheads="1"/>
          </p:cNvSpPr>
          <p:nvPr/>
        </p:nvSpPr>
        <p:spPr bwMode="auto">
          <a:xfrm>
            <a:off x="7918560" y="4285890"/>
            <a:ext cx="397440" cy="482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mc:AlternateContent xmlns:mc="http://schemas.openxmlformats.org/markup-compatibility/2006" xmlns:a14="http://schemas.microsoft.com/office/drawing/2010/main">
        <mc:Choice Requires="a14">
          <p:sp>
            <p:nvSpPr>
              <p:cNvPr id="53" name="Text Box 5"/>
              <p:cNvSpPr txBox="1">
                <a:spLocks noChangeArrowheads="1"/>
              </p:cNvSpPr>
              <p:nvPr/>
            </p:nvSpPr>
            <p:spPr bwMode="auto">
              <a:xfrm>
                <a:off x="155376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𝜋</m:t>
                          </m:r>
                        </m:e>
                        <m:sub>
                          <m:r>
                            <a:rPr lang="en-US" sz="2400" b="0" i="1" smtClean="0">
                              <a:latin typeface="Cambria Math"/>
                            </a:rPr>
                            <m:t>1</m:t>
                          </m:r>
                        </m:sub>
                      </m:sSub>
                    </m:oMath>
                  </m:oMathPara>
                </a14:m>
                <a:endParaRPr lang="en-US" sz="2400" b="0" dirty="0" smtClean="0">
                  <a:latin typeface="Symbol" pitchFamily="18" charset="2"/>
                </a:endParaRPr>
              </a:p>
              <a:p>
                <a:pPr>
                  <a:lnSpc>
                    <a:spcPct val="83000"/>
                  </a:lnSpc>
                </a:pPr>
                <a:endParaRPr lang="en-US" sz="2400" dirty="0" smtClean="0">
                  <a:latin typeface="Symbol" pitchFamily="18" charset="2"/>
                </a:endParaRPr>
              </a:p>
            </p:txBody>
          </p:sp>
        </mc:Choice>
        <mc:Fallback xmlns="">
          <p:sp>
            <p:nvSpPr>
              <p:cNvPr id="53" name="Text Box 5"/>
              <p:cNvSpPr txBox="1">
                <a:spLocks noRot="1" noChangeAspect="1" noMove="1" noResize="1" noEditPoints="1" noAdjustHandles="1" noChangeArrowheads="1" noChangeShapeType="1" noTextEdit="1"/>
              </p:cNvSpPr>
              <p:nvPr/>
            </p:nvSpPr>
            <p:spPr bwMode="auto">
              <a:xfrm>
                <a:off x="1553760" y="4909476"/>
                <a:ext cx="378720" cy="558779"/>
              </a:xfrm>
              <a:prstGeom prst="rect">
                <a:avLst/>
              </a:prstGeom>
              <a:blipFill rotWithShape="1">
                <a:blip r:embed="rId8"/>
                <a:stretch>
                  <a:fillRect r="-2258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 Box 8"/>
              <p:cNvSpPr txBox="1">
                <a:spLocks noChangeArrowheads="1"/>
              </p:cNvSpPr>
              <p:nvPr/>
            </p:nvSpPr>
            <p:spPr bwMode="auto">
              <a:xfrm>
                <a:off x="289152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2</m:t>
                          </m:r>
                        </m:sub>
                      </m:sSub>
                    </m:oMath>
                  </m:oMathPara>
                </a14:m>
                <a:endParaRPr lang="en-US" sz="2500" b="0" dirty="0" smtClean="0">
                  <a:latin typeface="Symbol" pitchFamily="18" charset="2"/>
                </a:endParaRPr>
              </a:p>
            </p:txBody>
          </p:sp>
        </mc:Choice>
        <mc:Fallback xmlns="">
          <p:sp>
            <p:nvSpPr>
              <p:cNvPr id="54" name="Text Box 8"/>
              <p:cNvSpPr txBox="1">
                <a:spLocks noRot="1" noChangeAspect="1" noMove="1" noResize="1" noEditPoints="1" noAdjustHandles="1" noChangeArrowheads="1" noChangeShapeType="1" noTextEdit="1"/>
              </p:cNvSpPr>
              <p:nvPr/>
            </p:nvSpPr>
            <p:spPr bwMode="auto">
              <a:xfrm>
                <a:off x="2891521" y="4909476"/>
                <a:ext cx="378720" cy="558779"/>
              </a:xfrm>
              <a:prstGeom prst="rect">
                <a:avLst/>
              </a:prstGeom>
              <a:blipFill rotWithShape="1">
                <a:blip r:embed="rId9"/>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 Box 11"/>
              <p:cNvSpPr txBox="1">
                <a:spLocks noChangeArrowheads="1"/>
              </p:cNvSpPr>
              <p:nvPr/>
            </p:nvSpPr>
            <p:spPr bwMode="auto">
              <a:xfrm>
                <a:off x="426384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3</m:t>
                          </m:r>
                        </m:sub>
                      </m:sSub>
                    </m:oMath>
                  </m:oMathPara>
                </a14:m>
                <a:endParaRPr lang="en-US" sz="2500" b="0" dirty="0" smtClean="0">
                  <a:latin typeface="Symbol" pitchFamily="18" charset="2"/>
                </a:endParaRPr>
              </a:p>
            </p:txBody>
          </p:sp>
        </mc:Choice>
        <mc:Fallback xmlns="">
          <p:sp>
            <p:nvSpPr>
              <p:cNvPr id="55" name="Text Box 11"/>
              <p:cNvSpPr txBox="1">
                <a:spLocks noRot="1" noChangeAspect="1" noMove="1" noResize="1" noEditPoints="1" noAdjustHandles="1" noChangeArrowheads="1" noChangeShapeType="1" noTextEdit="1"/>
              </p:cNvSpPr>
              <p:nvPr/>
            </p:nvSpPr>
            <p:spPr bwMode="auto">
              <a:xfrm>
                <a:off x="4263840" y="4909476"/>
                <a:ext cx="378720" cy="558779"/>
              </a:xfrm>
              <a:prstGeom prst="rect">
                <a:avLst/>
              </a:prstGeom>
              <a:blipFill rotWithShape="1">
                <a:blip r:embed="rId10"/>
                <a:stretch>
                  <a:fillRect r="-2539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 Box 14"/>
              <p:cNvSpPr txBox="1">
                <a:spLocks noChangeArrowheads="1"/>
              </p:cNvSpPr>
              <p:nvPr/>
            </p:nvSpPr>
            <p:spPr bwMode="auto">
              <a:xfrm>
                <a:off x="5634720"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4</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56" name="Text Box 14"/>
              <p:cNvSpPr txBox="1">
                <a:spLocks noRot="1" noChangeAspect="1" noMove="1" noResize="1" noEditPoints="1" noAdjustHandles="1" noChangeArrowheads="1" noChangeShapeType="1" noTextEdit="1"/>
              </p:cNvSpPr>
              <p:nvPr/>
            </p:nvSpPr>
            <p:spPr bwMode="auto">
              <a:xfrm>
                <a:off x="5634720" y="4909476"/>
                <a:ext cx="378720" cy="558779"/>
              </a:xfrm>
              <a:prstGeom prst="rect">
                <a:avLst/>
              </a:prstGeom>
              <a:blipFill rotWithShape="1">
                <a:blip r:embed="rId11"/>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 Box 17"/>
              <p:cNvSpPr txBox="1">
                <a:spLocks noChangeArrowheads="1"/>
              </p:cNvSpPr>
              <p:nvPr/>
            </p:nvSpPr>
            <p:spPr bwMode="auto">
              <a:xfrm>
                <a:off x="6940801" y="4909476"/>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𝜋</m:t>
                          </m:r>
                        </m:e>
                        <m:sub>
                          <m:r>
                            <a:rPr lang="en-US" sz="2500" b="0" i="1" smtClean="0">
                              <a:latin typeface="Cambria Math"/>
                            </a:rPr>
                            <m:t>5</m:t>
                          </m:r>
                        </m:sub>
                      </m:sSub>
                    </m:oMath>
                  </m:oMathPara>
                </a14:m>
                <a:endParaRPr lang="en-US" sz="2500" b="0" dirty="0" smtClean="0">
                  <a:latin typeface="Symbol" pitchFamily="18" charset="2"/>
                </a:endParaRPr>
              </a:p>
              <a:p>
                <a:pPr>
                  <a:lnSpc>
                    <a:spcPct val="83000"/>
                  </a:lnSpc>
                </a:pPr>
                <a:endParaRPr lang="en-US" sz="2500" baseline="-33000" dirty="0"/>
              </a:p>
            </p:txBody>
          </p:sp>
        </mc:Choice>
        <mc:Fallback xmlns="">
          <p:sp>
            <p:nvSpPr>
              <p:cNvPr id="57" name="Text Box 17"/>
              <p:cNvSpPr txBox="1">
                <a:spLocks noRot="1" noChangeAspect="1" noMove="1" noResize="1" noEditPoints="1" noAdjustHandles="1" noChangeArrowheads="1" noChangeShapeType="1" noTextEdit="1"/>
              </p:cNvSpPr>
              <p:nvPr/>
            </p:nvSpPr>
            <p:spPr bwMode="auto">
              <a:xfrm>
                <a:off x="6940801" y="4909476"/>
                <a:ext cx="378720" cy="558779"/>
              </a:xfrm>
              <a:prstGeom prst="rect">
                <a:avLst/>
              </a:prstGeom>
              <a:blipFill rotWithShape="1">
                <a:blip r:embed="rId12"/>
                <a:stretch>
                  <a:fillRect r="-2741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 Box 11"/>
              <p:cNvSpPr txBox="1">
                <a:spLocks noChangeArrowheads="1"/>
              </p:cNvSpPr>
              <p:nvPr/>
            </p:nvSpPr>
            <p:spPr bwMode="auto">
              <a:xfrm>
                <a:off x="1553760" y="3061762"/>
                <a:ext cx="378720" cy="558779"/>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type="triangle" w="med" len="med"/>
                  </a14:hiddenLine>
                </a:ext>
                <a:ext uri="{AF507438-7753-43E0-B8FC-AC1667EBCBE1}">
                  <a14:hiddenEffects>
                    <a:effectLst>
                      <a:outerShdw dist="35921" dir="2700000" algn="ctr" rotWithShape="0">
                        <a:srgbClr val="808080"/>
                      </a:outerShdw>
                    </a:effectLst>
                  </a14:hiddenEffects>
                </a:ext>
              </a:extLst>
            </p:spPr>
            <p:txBody>
              <a:bodyPr wrap="none" lIns="89991" tIns="104964" rIns="89991" bIns="4499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a:rPr>
                            <m:t>𝛽</m:t>
                          </m:r>
                        </m:e>
                        <m:sub>
                          <m:r>
                            <a:rPr lang="en-US" sz="2500" b="0" i="1" smtClean="0">
                              <a:latin typeface="Cambria Math"/>
                            </a:rPr>
                            <m:t>1</m:t>
                          </m:r>
                        </m:sub>
                      </m:sSub>
                    </m:oMath>
                  </m:oMathPara>
                </a14:m>
                <a:endParaRPr lang="en-US" sz="2500" baseline="-33000" dirty="0"/>
              </a:p>
            </p:txBody>
          </p:sp>
        </mc:Choice>
        <mc:Fallback xmlns="">
          <p:sp>
            <p:nvSpPr>
              <p:cNvPr id="58" name="Text Box 11"/>
              <p:cNvSpPr txBox="1">
                <a:spLocks noRot="1" noChangeAspect="1" noMove="1" noResize="1" noEditPoints="1" noAdjustHandles="1" noChangeArrowheads="1" noChangeShapeType="1" noTextEdit="1"/>
              </p:cNvSpPr>
              <p:nvPr/>
            </p:nvSpPr>
            <p:spPr bwMode="auto">
              <a:xfrm>
                <a:off x="1553760" y="3061762"/>
                <a:ext cx="378720" cy="558779"/>
              </a:xfrm>
              <a:prstGeom prst="rect">
                <a:avLst/>
              </a:prstGeom>
              <a:blipFill rotWithShape="1">
                <a:blip r:embed="rId13"/>
                <a:stretch>
                  <a:fillRect l="-14516" r="-2419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59" name="Line 7"/>
          <p:cNvSpPr>
            <a:spLocks noChangeShapeType="1"/>
          </p:cNvSpPr>
          <p:nvPr/>
        </p:nvSpPr>
        <p:spPr bwMode="auto">
          <a:xfrm>
            <a:off x="1614240" y="3501008"/>
            <a:ext cx="622080" cy="1440"/>
          </a:xfrm>
          <a:prstGeom prst="line">
            <a:avLst/>
          </a:prstGeom>
          <a:noFill/>
          <a:ln w="3672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6293846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Example:  Channels</a:t>
            </a:r>
          </a:p>
        </p:txBody>
      </p:sp>
      <mc:AlternateContent xmlns:mc="http://schemas.openxmlformats.org/markup-compatibility/2006" xmlns:a14="http://schemas.microsoft.com/office/drawing/2010/main">
        <mc:Choice Requires="a14">
          <p:sp>
            <p:nvSpPr>
              <p:cNvPr id="166915" name="Rectangle 3"/>
              <p:cNvSpPr>
                <a:spLocks noGrp="1" noChangeArrowheads="1"/>
              </p:cNvSpPr>
              <p:nvPr>
                <p:ph type="body" idx="1"/>
              </p:nvPr>
            </p:nvSpPr>
            <p:spPr>
              <a:xfrm>
                <a:off x="457200" y="1600200"/>
                <a:ext cx="8229600" cy="4876800"/>
              </a:xfrm>
            </p:spPr>
            <p:txBody>
              <a:bodyPr>
                <a:normAutofit fontScale="92500" lnSpcReduction="10000"/>
              </a:bodyPr>
              <a:lstStyle/>
              <a:p>
                <a:pPr>
                  <a:lnSpc>
                    <a:spcPct val="90000"/>
                  </a:lnSpc>
                </a:pPr>
                <a:r>
                  <a:rPr lang="en-US" sz="2800" dirty="0" smtClean="0"/>
                  <a:t>Show two channels implement one.</a:t>
                </a:r>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smtClean="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r>
                  <a:rPr lang="en-US" sz="2800" dirty="0"/>
                  <a:t>Rename some actions.</a:t>
                </a:r>
              </a:p>
              <a:p>
                <a:pPr>
                  <a:lnSpc>
                    <a:spcPct val="90000"/>
                  </a:lnSpc>
                </a:pPr>
                <a:r>
                  <a:rPr lang="en-US" sz="2800" dirty="0" smtClean="0"/>
                  <a:t>Let </a:t>
                </a:r>
                <a14:m>
                  <m:oMath xmlns:m="http://schemas.openxmlformats.org/officeDocument/2006/math">
                    <m:r>
                      <a:rPr lang="en-US" sz="2800" b="0" i="1" smtClean="0">
                        <a:latin typeface="Cambria Math"/>
                      </a:rPr>
                      <m:t>𝐷</m:t>
                    </m:r>
                    <m:r>
                      <a:rPr lang="en-US" sz="2800" b="0" i="1" smtClean="0">
                        <a:latin typeface="Cambria Math"/>
                      </a:rPr>
                      <m:t>=</m:t>
                    </m:r>
                    <m:r>
                      <a:rPr lang="en-US" sz="2800" b="0" i="1" smtClean="0">
                        <a:latin typeface="Cambria Math"/>
                      </a:rPr>
                      <m:t>h𝑖𝑑</m:t>
                    </m:r>
                    <m:sSub>
                      <m:sSubPr>
                        <m:ctrlPr>
                          <a:rPr lang="en-US" sz="2800" b="0" i="1" smtClean="0">
                            <a:latin typeface="Cambria Math"/>
                          </a:rPr>
                        </m:ctrlPr>
                      </m:sSubPr>
                      <m:e>
                        <m:r>
                          <a:rPr lang="en-US" sz="2800" b="0" i="1" smtClean="0">
                            <a:latin typeface="Cambria Math"/>
                          </a:rPr>
                          <m:t>𝑒</m:t>
                        </m:r>
                      </m:e>
                      <m:sub>
                        <m:d>
                          <m:dPr>
                            <m:begChr m:val="{"/>
                            <m:endChr m:val="}"/>
                            <m:ctrlPr>
                              <a:rPr lang="en-US" sz="2800" b="0" i="1" smtClean="0">
                                <a:latin typeface="Cambria Math"/>
                              </a:rPr>
                            </m:ctrlPr>
                          </m:dPr>
                          <m:e>
                            <m:r>
                              <a:rPr lang="en-US" sz="2800" b="0" i="1" smtClean="0">
                                <a:latin typeface="Cambria Math"/>
                              </a:rPr>
                              <m:t>𝑝𝑎𝑠𝑠</m:t>
                            </m:r>
                            <m:d>
                              <m:dPr>
                                <m:ctrlPr>
                                  <a:rPr lang="en-US" sz="2800" b="0" i="1" smtClean="0">
                                    <a:latin typeface="Cambria Math"/>
                                  </a:rPr>
                                </m:ctrlPr>
                              </m:dPr>
                              <m:e>
                                <m:r>
                                  <a:rPr lang="en-US" sz="2800" b="0" i="1" smtClean="0">
                                    <a:latin typeface="Cambria Math"/>
                                  </a:rPr>
                                  <m:t>𝑚</m:t>
                                </m:r>
                              </m:e>
                            </m:d>
                          </m:e>
                        </m:d>
                      </m:sub>
                    </m:sSub>
                  </m:oMath>
                </a14:m>
                <a:r>
                  <a:rPr lang="en-US" sz="2800" dirty="0" smtClean="0"/>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𝐵</m:t>
                    </m:r>
                    <m:r>
                      <a:rPr lang="en-US" sz="2800" b="0" i="0" dirty="0" smtClean="0">
                        <a:latin typeface="Cambria Math"/>
                      </a:rPr>
                      <m:t>.</m:t>
                    </m:r>
                  </m:oMath>
                </a14:m>
                <a:endParaRPr lang="en-US" sz="2800" b="0" dirty="0" smtClean="0"/>
              </a:p>
              <a:p>
                <a:pPr>
                  <a:lnSpc>
                    <a:spcPct val="90000"/>
                  </a:lnSpc>
                </a:pPr>
                <a:r>
                  <a:rPr lang="en-US" sz="2800" dirty="0" smtClean="0"/>
                  <a:t>Show that </a:t>
                </a:r>
                <a14:m>
                  <m:oMath xmlns:m="http://schemas.openxmlformats.org/officeDocument/2006/math">
                    <m:r>
                      <a:rPr lang="en-US" sz="2800" i="1" dirty="0" smtClean="0">
                        <a:latin typeface="Cambria Math"/>
                      </a:rPr>
                      <m:t>𝑡𝑟𝑎𝑐𝑒𝑠</m:t>
                    </m:r>
                    <m:d>
                      <m:dPr>
                        <m:ctrlPr>
                          <a:rPr lang="en-US" sz="2800" i="1" dirty="0" smtClean="0">
                            <a:latin typeface="Cambria Math"/>
                          </a:rPr>
                        </m:ctrlPr>
                      </m:dPr>
                      <m:e>
                        <m:r>
                          <a:rPr lang="en-US" sz="2800" i="1" dirty="0" smtClean="0">
                            <a:latin typeface="Cambria Math"/>
                          </a:rPr>
                          <m:t>𝐷</m:t>
                        </m:r>
                      </m:e>
                    </m:d>
                    <m:r>
                      <a:rPr lang="en-US" sz="2800" b="0" i="1" dirty="0" smtClean="0">
                        <a:latin typeface="Cambria Math"/>
                      </a:rPr>
                      <m:t>⊆</m:t>
                    </m:r>
                    <m:r>
                      <a:rPr lang="en-US" sz="2800" i="1" dirty="0">
                        <a:latin typeface="Cambria Math"/>
                      </a:rPr>
                      <m:t>𝑡𝑟𝑎𝑐𝑒𝑠</m:t>
                    </m:r>
                    <m:r>
                      <a:rPr lang="en-US" sz="2800" i="1" dirty="0">
                        <a:latin typeface="Cambria Math"/>
                      </a:rPr>
                      <m:t>(</m:t>
                    </m:r>
                    <m:r>
                      <a:rPr lang="en-US" sz="2800" i="1" dirty="0">
                        <a:latin typeface="Cambria Math"/>
                      </a:rPr>
                      <m:t>𝐶</m:t>
                    </m:r>
                    <m:r>
                      <a:rPr lang="en-US" sz="2800" i="1" dirty="0">
                        <a:latin typeface="Cambria Math"/>
                      </a:rPr>
                      <m:t>).</m:t>
                    </m:r>
                  </m:oMath>
                </a14:m>
                <a:endParaRPr lang="en-US" sz="2800" dirty="0"/>
              </a:p>
            </p:txBody>
          </p:sp>
        </mc:Choice>
        <mc:Fallback xmlns="">
          <p:sp>
            <p:nvSpPr>
              <p:cNvPr id="166915" name="Rectangle 3"/>
              <p:cNvSpPr>
                <a:spLocks noGrp="1" noRot="1" noChangeAspect="1" noMove="1" noResize="1" noEditPoints="1" noAdjustHandles="1" noChangeArrowheads="1" noChangeShapeType="1" noTextEdit="1"/>
              </p:cNvSpPr>
              <p:nvPr>
                <p:ph type="body" idx="1"/>
              </p:nvPr>
            </p:nvSpPr>
            <p:spPr>
              <a:xfrm>
                <a:off x="457200" y="1600200"/>
                <a:ext cx="8229600" cy="4876800"/>
              </a:xfrm>
              <a:blipFill rotWithShape="1">
                <a:blip r:embed="rId2"/>
                <a:stretch>
                  <a:fillRect l="-1111" t="-2500" b="-1625"/>
                </a:stretch>
              </a:blipFill>
            </p:spPr>
            <p:txBody>
              <a:bodyPr/>
              <a:lstStyle/>
              <a:p>
                <a:r>
                  <a:rPr lang="en-US">
                    <a:noFill/>
                  </a:rPr>
                  <a:t> </a:t>
                </a:r>
              </a:p>
            </p:txBody>
          </p:sp>
        </mc:Fallback>
      </mc:AlternateContent>
      <p:grpSp>
        <p:nvGrpSpPr>
          <p:cNvPr id="166917" name="Group 5"/>
          <p:cNvGrpSpPr>
            <a:grpSpLocks/>
          </p:cNvGrpSpPr>
          <p:nvPr/>
        </p:nvGrpSpPr>
        <p:grpSpPr bwMode="auto">
          <a:xfrm>
            <a:off x="632160" y="4051146"/>
            <a:ext cx="8074080" cy="622145"/>
            <a:chOff x="381" y="1152"/>
            <a:chExt cx="5607" cy="432"/>
          </a:xfrm>
        </p:grpSpPr>
        <p:sp>
          <p:nvSpPr>
            <p:cNvPr id="166918" name="Oval 6"/>
            <p:cNvSpPr>
              <a:spLocks/>
            </p:cNvSpPr>
            <p:nvPr/>
          </p:nvSpPr>
          <p:spPr bwMode="auto">
            <a:xfrm>
              <a:off x="3540" y="1296"/>
              <a:ext cx="1440"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Lst>
              </a:pPr>
              <a:r>
                <a:rPr lang="en-US" sz="2500">
                  <a:solidFill>
                    <a:srgbClr val="000000"/>
                  </a:solidFill>
                </a:rPr>
                <a:t>A</a:t>
              </a:r>
            </a:p>
          </p:txBody>
        </p:sp>
        <p:sp>
          <p:nvSpPr>
            <p:cNvPr id="166919" name="Line 7"/>
            <p:cNvSpPr>
              <a:spLocks noChangeShapeType="1"/>
            </p:cNvSpPr>
            <p:nvPr/>
          </p:nvSpPr>
          <p:spPr bwMode="auto">
            <a:xfrm>
              <a:off x="381" y="1440"/>
              <a:ext cx="855"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920" name="Line 8"/>
            <p:cNvSpPr>
              <a:spLocks noChangeShapeType="1"/>
            </p:cNvSpPr>
            <p:nvPr/>
          </p:nvSpPr>
          <p:spPr bwMode="auto">
            <a:xfrm>
              <a:off x="4980" y="1440"/>
              <a:ext cx="1008"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921" name="Text Box 9"/>
            <p:cNvSpPr txBox="1">
              <a:spLocks noChangeArrowheads="1"/>
            </p:cNvSpPr>
            <p:nvPr/>
          </p:nvSpPr>
          <p:spPr bwMode="auto">
            <a:xfrm>
              <a:off x="389" y="1152"/>
              <a:ext cx="70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166922" name="Text Box 10"/>
            <p:cNvSpPr txBox="1">
              <a:spLocks noChangeArrowheads="1"/>
            </p:cNvSpPr>
            <p:nvPr/>
          </p:nvSpPr>
          <p:spPr bwMode="auto">
            <a:xfrm>
              <a:off x="4972" y="1152"/>
              <a:ext cx="86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
          <p:nvSpPr>
            <p:cNvPr id="166923" name="Oval 11"/>
            <p:cNvSpPr>
              <a:spLocks/>
            </p:cNvSpPr>
            <p:nvPr/>
          </p:nvSpPr>
          <p:spPr bwMode="auto">
            <a:xfrm>
              <a:off x="1236" y="1296"/>
              <a:ext cx="1440"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Lst>
              </a:pPr>
              <a:r>
                <a:rPr lang="en-US" sz="2500">
                  <a:solidFill>
                    <a:srgbClr val="000000"/>
                  </a:solidFill>
                </a:rPr>
                <a:t>B</a:t>
              </a:r>
            </a:p>
          </p:txBody>
        </p:sp>
        <p:sp>
          <p:nvSpPr>
            <p:cNvPr id="166924" name="Line 12"/>
            <p:cNvSpPr>
              <a:spLocks noChangeShapeType="1"/>
            </p:cNvSpPr>
            <p:nvPr/>
          </p:nvSpPr>
          <p:spPr bwMode="auto">
            <a:xfrm>
              <a:off x="2676" y="1440"/>
              <a:ext cx="856"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925" name="Text Box 13"/>
            <p:cNvSpPr txBox="1">
              <a:spLocks noChangeArrowheads="1"/>
            </p:cNvSpPr>
            <p:nvPr/>
          </p:nvSpPr>
          <p:spPr bwMode="auto">
            <a:xfrm>
              <a:off x="2702" y="1152"/>
              <a:ext cx="695"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pass(m)</a:t>
              </a:r>
            </a:p>
          </p:txBody>
        </p:sp>
      </p:grpSp>
      <p:grpSp>
        <p:nvGrpSpPr>
          <p:cNvPr id="166926" name="Group 14"/>
          <p:cNvGrpSpPr>
            <a:grpSpLocks/>
          </p:cNvGrpSpPr>
          <p:nvPr/>
        </p:nvGrpSpPr>
        <p:grpSpPr bwMode="auto">
          <a:xfrm>
            <a:off x="1186561" y="2461219"/>
            <a:ext cx="6426720" cy="622145"/>
            <a:chOff x="1008" y="1152"/>
            <a:chExt cx="4464" cy="432"/>
          </a:xfrm>
        </p:grpSpPr>
        <p:sp>
          <p:nvSpPr>
            <p:cNvPr id="166927" name="Oval 15"/>
            <p:cNvSpPr>
              <a:spLocks/>
            </p:cNvSpPr>
            <p:nvPr/>
          </p:nvSpPr>
          <p:spPr bwMode="auto">
            <a:xfrm>
              <a:off x="2160" y="1296"/>
              <a:ext cx="2016"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 pos="2626599" algn="l"/>
                </a:tabLst>
              </a:pPr>
              <a:r>
                <a:rPr lang="en-US" sz="2500">
                  <a:solidFill>
                    <a:srgbClr val="000000"/>
                  </a:solidFill>
                </a:rPr>
                <a:t>C</a:t>
              </a:r>
            </a:p>
          </p:txBody>
        </p:sp>
        <p:sp>
          <p:nvSpPr>
            <p:cNvPr id="166928" name="Line 16"/>
            <p:cNvSpPr>
              <a:spLocks noChangeShapeType="1"/>
            </p:cNvSpPr>
            <p:nvPr/>
          </p:nvSpPr>
          <p:spPr bwMode="auto">
            <a:xfrm>
              <a:off x="1008" y="1440"/>
              <a:ext cx="1152"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929" name="Line 17"/>
            <p:cNvSpPr>
              <a:spLocks noChangeShapeType="1"/>
            </p:cNvSpPr>
            <p:nvPr/>
          </p:nvSpPr>
          <p:spPr bwMode="auto">
            <a:xfrm>
              <a:off x="4176" y="1440"/>
              <a:ext cx="1296"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6930" name="Text Box 18"/>
            <p:cNvSpPr txBox="1">
              <a:spLocks noChangeArrowheads="1"/>
            </p:cNvSpPr>
            <p:nvPr/>
          </p:nvSpPr>
          <p:spPr bwMode="auto">
            <a:xfrm>
              <a:off x="1152" y="1152"/>
              <a:ext cx="70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166931" name="Text Box 19"/>
            <p:cNvSpPr txBox="1">
              <a:spLocks noChangeArrowheads="1"/>
            </p:cNvSpPr>
            <p:nvPr/>
          </p:nvSpPr>
          <p:spPr bwMode="auto">
            <a:xfrm>
              <a:off x="4236" y="1152"/>
              <a:ext cx="86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grpSp>
      <p:sp>
        <p:nvSpPr>
          <p:cNvPr id="166938" name="Line 26"/>
          <p:cNvSpPr>
            <a:spLocks noChangeShapeType="1"/>
          </p:cNvSpPr>
          <p:nvPr/>
        </p:nvSpPr>
        <p:spPr bwMode="auto">
          <a:xfrm flipV="1">
            <a:off x="4364640" y="3358433"/>
            <a:ext cx="0" cy="48533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31308956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Recall:  Channel automaton</a:t>
            </a:r>
          </a:p>
        </p:txBody>
      </p:sp>
      <mc:AlternateContent xmlns:mc="http://schemas.openxmlformats.org/markup-compatibility/2006" xmlns:a14="http://schemas.microsoft.com/office/drawing/2010/main">
        <mc:Choice Requires="a14">
          <p:sp>
            <p:nvSpPr>
              <p:cNvPr id="91139" name="Rectangle 3"/>
              <p:cNvSpPr>
                <a:spLocks noGrp="1" noChangeArrowheads="1"/>
              </p:cNvSpPr>
              <p:nvPr>
                <p:ph type="body" idx="1"/>
              </p:nvPr>
            </p:nvSpPr>
            <p:spPr>
              <a:xfrm>
                <a:off x="480960" y="2695963"/>
                <a:ext cx="8228160" cy="3980578"/>
              </a:xfrm>
              <a:ln/>
              <a:extLst>
                <a:ext uri="{91240B29-F687-4F45-9708-019B960494DF}">
                  <a14:hiddenLine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Reliable unidirectional FIFO channel.</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latin typeface="Cambria Math"/>
                      </a:rPr>
                      <m:t>𝑠𝑖𝑔</m:t>
                    </m:r>
                  </m:oMath>
                </a14:m>
                <a:endParaRPr lang="en-US"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Input actions: </a:t>
                </a:r>
                <a:r>
                  <a:rPr lang="en-US" dirty="0" smtClean="0"/>
                  <a:t> </a:t>
                </a:r>
                <a14:m>
                  <m:oMath xmlns:m="http://schemas.openxmlformats.org/officeDocument/2006/math">
                    <m:r>
                      <a:rPr lang="en-US" i="1" dirty="0" smtClean="0">
                        <a:solidFill>
                          <a:schemeClr val="accent2">
                            <a:lumMod val="75000"/>
                          </a:schemeClr>
                        </a:solidFill>
                        <a:latin typeface="Cambria Math"/>
                      </a:rPr>
                      <m:t>𝑠𝑒𝑛𝑑</m:t>
                    </m:r>
                    <m:d>
                      <m:dPr>
                        <m:ctrlPr>
                          <a:rPr lang="en-US" i="1" dirty="0" smtClean="0">
                            <a:solidFill>
                              <a:schemeClr val="accent2">
                                <a:lumMod val="75000"/>
                              </a:schemeClr>
                            </a:solidFill>
                            <a:latin typeface="Cambria Math"/>
                          </a:rPr>
                        </m:ctrlPr>
                      </m:dPr>
                      <m:e>
                        <m:r>
                          <a:rPr lang="en-US" i="1" dirty="0" smtClean="0">
                            <a:solidFill>
                              <a:schemeClr val="accent2">
                                <a:lumMod val="75000"/>
                              </a:schemeClr>
                            </a:solidFill>
                            <a:latin typeface="Cambria Math"/>
                          </a:rPr>
                          <m:t>𝑚</m:t>
                        </m:r>
                      </m:e>
                    </m:d>
                    <m:r>
                      <a:rPr lang="en-US" i="1" dirty="0">
                        <a:solidFill>
                          <a:schemeClr val="accent2">
                            <a:lumMod val="75000"/>
                          </a:schemeClr>
                        </a:solidFill>
                        <a:latin typeface="Cambria Math"/>
                      </a:rPr>
                      <m:t>, </m:t>
                    </m:r>
                    <m:r>
                      <a:rPr lang="en-US" i="1" dirty="0">
                        <a:latin typeface="Cambria Math"/>
                      </a:rPr>
                      <m:t>𝑚</m:t>
                    </m:r>
                    <m:r>
                      <a:rPr lang="en-US" b="0" i="1" dirty="0" smtClean="0">
                        <a:latin typeface="Cambria Math"/>
                      </a:rPr>
                      <m:t>∈</m:t>
                    </m:r>
                    <m:r>
                      <a:rPr lang="en-US" i="1" dirty="0">
                        <a:latin typeface="Cambria Math"/>
                      </a:rPr>
                      <m:t>𝑀</m:t>
                    </m:r>
                  </m:oMath>
                </a14:m>
                <a:endParaRPr lang="en-US"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output actions: </a:t>
                </a:r>
                <a:r>
                  <a:rPr lang="en-US" dirty="0" smtClean="0"/>
                  <a:t> </a:t>
                </a:r>
                <a14:m>
                  <m:oMath xmlns:m="http://schemas.openxmlformats.org/officeDocument/2006/math">
                    <m:r>
                      <a:rPr lang="en-US" i="1" dirty="0" smtClean="0">
                        <a:solidFill>
                          <a:schemeClr val="accent2">
                            <a:lumMod val="75000"/>
                          </a:schemeClr>
                        </a:solidFill>
                        <a:latin typeface="Cambria Math"/>
                      </a:rPr>
                      <m:t>𝑟𝑒𝑐𝑒𝑖𝑣𝑒</m:t>
                    </m:r>
                    <m:d>
                      <m:dPr>
                        <m:ctrlPr>
                          <a:rPr lang="en-US" i="1" dirty="0" smtClean="0">
                            <a:solidFill>
                              <a:schemeClr val="accent2">
                                <a:lumMod val="75000"/>
                              </a:schemeClr>
                            </a:solidFill>
                            <a:latin typeface="Cambria Math"/>
                          </a:rPr>
                        </m:ctrlPr>
                      </m:dPr>
                      <m:e>
                        <m:r>
                          <a:rPr lang="en-US" i="1" dirty="0" smtClean="0">
                            <a:solidFill>
                              <a:schemeClr val="accent2">
                                <a:lumMod val="75000"/>
                              </a:schemeClr>
                            </a:solidFill>
                            <a:latin typeface="Cambria Math"/>
                          </a:rPr>
                          <m:t>𝑚</m:t>
                        </m:r>
                      </m:e>
                    </m:d>
                    <m:r>
                      <a:rPr lang="en-US" i="1" dirty="0">
                        <a:solidFill>
                          <a:schemeClr val="accent2">
                            <a:lumMod val="75000"/>
                          </a:schemeClr>
                        </a:solidFill>
                        <a:latin typeface="Cambria Math"/>
                      </a:rPr>
                      <m:t>, </m:t>
                    </m:r>
                    <m:r>
                      <a:rPr lang="en-US" i="1" dirty="0">
                        <a:latin typeface="Cambria Math"/>
                      </a:rPr>
                      <m:t>𝑚</m:t>
                    </m:r>
                    <m:r>
                      <a:rPr lang="en-US" b="0" i="1" dirty="0" smtClean="0">
                        <a:latin typeface="Cambria Math"/>
                      </a:rPr>
                      <m:t>∈</m:t>
                    </m:r>
                    <m:r>
                      <a:rPr lang="en-US" i="1" dirty="0">
                        <a:latin typeface="Cambria Math"/>
                      </a:rPr>
                      <m:t>𝑀</m:t>
                    </m:r>
                  </m:oMath>
                </a14:m>
                <a:endParaRPr lang="en-US"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N</a:t>
                </a:r>
                <a:r>
                  <a:rPr lang="en-US" dirty="0" smtClean="0"/>
                  <a:t>o </a:t>
                </a:r>
                <a:r>
                  <a:rPr lang="en-US" dirty="0"/>
                  <a:t>internal actions</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latin typeface="Cambria Math"/>
                      </a:rPr>
                      <m:t>𝑠𝑡𝑎𝑡𝑒𝑠</m:t>
                    </m:r>
                    <m:r>
                      <a:rPr lang="en-US" i="1" dirty="0" smtClean="0">
                        <a:latin typeface="Cambria Math"/>
                      </a:rPr>
                      <m:t> </m:t>
                    </m:r>
                  </m:oMath>
                </a14:m>
                <a:endParaRPr lang="en-US" dirty="0"/>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1">
                            <a:lumMod val="75000"/>
                          </a:schemeClr>
                        </a:solidFill>
                        <a:latin typeface="Cambria Math"/>
                      </a:rPr>
                      <m:t>𝑞𝑢𝑒𝑢𝑒</m:t>
                    </m:r>
                  </m:oMath>
                </a14:m>
                <a:r>
                  <a:rPr lang="en-US" dirty="0"/>
                  <a:t>:  FIFO queue of </a:t>
                </a:r>
                <a14:m>
                  <m:oMath xmlns:m="http://schemas.openxmlformats.org/officeDocument/2006/math">
                    <m:r>
                      <a:rPr lang="en-US" i="1" dirty="0" smtClean="0">
                        <a:latin typeface="Cambria Math"/>
                      </a:rPr>
                      <m:t>𝑀</m:t>
                    </m:r>
                  </m:oMath>
                </a14:m>
                <a:r>
                  <a:rPr lang="en-US" dirty="0"/>
                  <a:t>, initially empty</a:t>
                </a:r>
              </a:p>
            </p:txBody>
          </p:sp>
        </mc:Choice>
        <mc:Fallback xmlns="">
          <p:sp>
            <p:nvSpPr>
              <p:cNvPr id="91139" name="Rectangle 3"/>
              <p:cNvSpPr>
                <a:spLocks noGrp="1" noRot="1" noChangeAspect="1" noMove="1" noResize="1" noEditPoints="1" noAdjustHandles="1" noChangeArrowheads="1" noChangeShapeType="1" noTextEdit="1"/>
              </p:cNvSpPr>
              <p:nvPr>
                <p:ph type="body" idx="1"/>
              </p:nvPr>
            </p:nvSpPr>
            <p:spPr>
              <a:xfrm>
                <a:off x="480960" y="2695963"/>
                <a:ext cx="8228160" cy="3980578"/>
              </a:xfrm>
              <a:blipFill rotWithShape="1">
                <a:blip r:embed="rId3"/>
                <a:stretch>
                  <a:fillRect l="-74" t="-3063"/>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grpSp>
        <p:nvGrpSpPr>
          <p:cNvPr id="91145" name="Group 9"/>
          <p:cNvGrpSpPr>
            <a:grpSpLocks/>
          </p:cNvGrpSpPr>
          <p:nvPr/>
        </p:nvGrpSpPr>
        <p:grpSpPr bwMode="auto">
          <a:xfrm>
            <a:off x="1451520" y="1659054"/>
            <a:ext cx="6428160" cy="622145"/>
            <a:chOff x="1008" y="1152"/>
            <a:chExt cx="4464" cy="432"/>
          </a:xfrm>
        </p:grpSpPr>
        <p:sp>
          <p:nvSpPr>
            <p:cNvPr id="91140" name="Oval 4"/>
            <p:cNvSpPr>
              <a:spLocks/>
            </p:cNvSpPr>
            <p:nvPr/>
          </p:nvSpPr>
          <p:spPr bwMode="auto">
            <a:xfrm>
              <a:off x="2160" y="1296"/>
              <a:ext cx="2016"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 pos="2626599" algn="l"/>
                </a:tabLst>
              </a:pPr>
              <a:r>
                <a:rPr lang="en-US" sz="2500">
                  <a:solidFill>
                    <a:srgbClr val="000000"/>
                  </a:solidFill>
                </a:rPr>
                <a:t>C</a:t>
              </a:r>
            </a:p>
          </p:txBody>
        </p:sp>
        <p:sp>
          <p:nvSpPr>
            <p:cNvPr id="91141" name="Line 5"/>
            <p:cNvSpPr>
              <a:spLocks noChangeShapeType="1"/>
            </p:cNvSpPr>
            <p:nvPr/>
          </p:nvSpPr>
          <p:spPr bwMode="auto">
            <a:xfrm>
              <a:off x="1008" y="1440"/>
              <a:ext cx="1152"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2" name="Line 6"/>
            <p:cNvSpPr>
              <a:spLocks noChangeShapeType="1"/>
            </p:cNvSpPr>
            <p:nvPr/>
          </p:nvSpPr>
          <p:spPr bwMode="auto">
            <a:xfrm>
              <a:off x="4176" y="1440"/>
              <a:ext cx="1296"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3" name="Text Box 7"/>
            <p:cNvSpPr txBox="1">
              <a:spLocks noChangeArrowheads="1"/>
            </p:cNvSpPr>
            <p:nvPr/>
          </p:nvSpPr>
          <p:spPr bwMode="auto">
            <a:xfrm>
              <a:off x="1152" y="1152"/>
              <a:ext cx="70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91144" name="Text Box 8"/>
            <p:cNvSpPr txBox="1">
              <a:spLocks noChangeArrowheads="1"/>
            </p:cNvSpPr>
            <p:nvPr/>
          </p:nvSpPr>
          <p:spPr bwMode="auto">
            <a:xfrm>
              <a:off x="4236" y="1152"/>
              <a:ext cx="86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grpSp>
    </p:spTree>
    <p:extLst>
      <p:ext uri="{BB962C8B-B14F-4D97-AF65-F5344CB8AC3E}">
        <p14:creationId xmlns:p14="http://schemas.microsoft.com/office/powerpoint/2010/main" val="28940481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Channel automaton</a:t>
            </a:r>
          </a:p>
        </p:txBody>
      </p:sp>
      <mc:AlternateContent xmlns:mc="http://schemas.openxmlformats.org/markup-compatibility/2006" xmlns:a14="http://schemas.microsoft.com/office/drawing/2010/main">
        <mc:Choice Requires="a14">
          <p:sp>
            <p:nvSpPr>
              <p:cNvPr id="93187" name="Rectangle 3"/>
              <p:cNvSpPr>
                <a:spLocks noGrp="1" noChangeArrowheads="1"/>
              </p:cNvSpPr>
              <p:nvPr>
                <p:ph type="body" idx="1"/>
              </p:nvPr>
            </p:nvSpPr>
            <p:spPr>
              <a:xfrm>
                <a:off x="480960" y="2695963"/>
                <a:ext cx="8228160" cy="3732872"/>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latin typeface="Cambria Math"/>
                      </a:rPr>
                      <m:t>𝑡𝑟𝑎𝑛𝑠</m:t>
                    </m:r>
                  </m:oMath>
                </a14:m>
                <a:endParaRPr lang="en-US"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2">
                            <a:lumMod val="75000"/>
                          </a:schemeClr>
                        </a:solidFill>
                        <a:latin typeface="Cambria Math"/>
                      </a:rPr>
                      <m:t>𝑠𝑒𝑛𝑑</m:t>
                    </m:r>
                    <m:r>
                      <a:rPr lang="en-US" i="1" dirty="0" smtClean="0">
                        <a:solidFill>
                          <a:schemeClr val="accent2">
                            <a:lumMod val="75000"/>
                          </a:schemeClr>
                        </a:solidFill>
                        <a:latin typeface="Cambria Math"/>
                      </a:rPr>
                      <m:t>(</m:t>
                    </m:r>
                    <m:r>
                      <a:rPr lang="en-US" i="1" dirty="0" smtClean="0">
                        <a:solidFill>
                          <a:schemeClr val="accent2">
                            <a:lumMod val="75000"/>
                          </a:schemeClr>
                        </a:solidFill>
                        <a:latin typeface="Cambria Math"/>
                      </a:rPr>
                      <m:t>𝑚</m:t>
                    </m:r>
                    <m:r>
                      <a:rPr lang="en-US" i="1" dirty="0" smtClean="0">
                        <a:solidFill>
                          <a:schemeClr val="accent2">
                            <a:lumMod val="75000"/>
                          </a:schemeClr>
                        </a:solidFill>
                        <a:latin typeface="Cambria Math"/>
                      </a:rPr>
                      <m:t>)</m:t>
                    </m:r>
                  </m:oMath>
                </a14:m>
                <a:endParaRPr lang="en-US"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add </a:t>
                </a:r>
                <a14:m>
                  <m:oMath xmlns:m="http://schemas.openxmlformats.org/officeDocument/2006/math">
                    <m:r>
                      <a:rPr lang="en-US" i="1" dirty="0" smtClean="0">
                        <a:latin typeface="Cambria Math"/>
                      </a:rPr>
                      <m:t>𝑚</m:t>
                    </m:r>
                  </m:oMath>
                </a14:m>
                <a:r>
                  <a:rPr lang="en-US" dirty="0"/>
                  <a:t> to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solidFill>
                          <a:schemeClr val="accent2">
                            <a:lumMod val="75000"/>
                          </a:schemeClr>
                        </a:solidFill>
                        <a:latin typeface="Cambria Math"/>
                      </a:rPr>
                      <m:t>𝑟𝑒𝑐𝑒𝑖𝑣𝑒</m:t>
                    </m:r>
                    <m:r>
                      <a:rPr lang="en-US" i="1" dirty="0" smtClean="0">
                        <a:solidFill>
                          <a:schemeClr val="accent2">
                            <a:lumMod val="75000"/>
                          </a:schemeClr>
                        </a:solidFill>
                        <a:latin typeface="Cambria Math"/>
                      </a:rPr>
                      <m:t>(</m:t>
                    </m:r>
                    <m:r>
                      <a:rPr lang="en-US" i="1" dirty="0" smtClean="0">
                        <a:solidFill>
                          <a:schemeClr val="accent2">
                            <a:lumMod val="75000"/>
                          </a:schemeClr>
                        </a:solidFill>
                        <a:latin typeface="Cambria Math"/>
                      </a:rPr>
                      <m:t>𝑚</m:t>
                    </m:r>
                    <m:r>
                      <a:rPr lang="en-US" i="1" dirty="0" smtClean="0">
                        <a:solidFill>
                          <a:schemeClr val="accent2">
                            <a:lumMod val="75000"/>
                          </a:schemeClr>
                        </a:solidFill>
                        <a:latin typeface="Cambria Math"/>
                      </a:rPr>
                      <m:t>)</m:t>
                    </m:r>
                  </m:oMath>
                </a14:m>
                <a:endParaRPr lang="en-US" dirty="0">
                  <a:solidFill>
                    <a:schemeClr val="accent2">
                      <a:lumMod val="75000"/>
                    </a:schemeClr>
                  </a:solidFill>
                </a:endParaRP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precondition: </a:t>
                </a:r>
                <a14:m>
                  <m:oMath xmlns:m="http://schemas.openxmlformats.org/officeDocument/2006/math">
                    <m:r>
                      <a:rPr lang="en-US" i="1" dirty="0" smtClean="0">
                        <a:latin typeface="Cambria Math"/>
                      </a:rPr>
                      <m:t>𝑚</m:t>
                    </m:r>
                    <m:r>
                      <a:rPr lang="en-US" i="1" dirty="0" smtClean="0">
                        <a:latin typeface="Cambria Math"/>
                      </a:rPr>
                      <m:t> = </m:t>
                    </m:r>
                    <m:r>
                      <a:rPr lang="en-US" i="1" dirty="0" smtClean="0">
                        <a:latin typeface="Cambria Math"/>
                      </a:rPr>
                      <m:t>h𝑒𝑎𝑑</m:t>
                    </m:r>
                    <m:r>
                      <a:rPr lang="en-US" i="1" dirty="0" smtClean="0">
                        <a:latin typeface="Cambria Math"/>
                      </a:rPr>
                      <m:t>(</m:t>
                    </m:r>
                    <m:r>
                      <a:rPr lang="en-US" i="1" dirty="0" smtClean="0">
                        <a:solidFill>
                          <a:schemeClr val="accent1">
                            <a:lumMod val="75000"/>
                          </a:schemeClr>
                        </a:solidFill>
                        <a:latin typeface="Cambria Math"/>
                      </a:rPr>
                      <m:t>𝑞𝑢𝑒𝑢𝑒</m:t>
                    </m:r>
                    <m:r>
                      <a:rPr lang="en-US" i="1" dirty="0">
                        <a:latin typeface="Cambria Math"/>
                      </a:rPr>
                      <m:t>)</m:t>
                    </m:r>
                  </m:oMath>
                </a14:m>
                <a:endParaRPr lang="en-US" dirty="0"/>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effect: remove head of </a:t>
                </a:r>
                <a14:m>
                  <m:oMath xmlns:m="http://schemas.openxmlformats.org/officeDocument/2006/math">
                    <m:r>
                      <a:rPr lang="en-US" i="1" dirty="0" smtClean="0">
                        <a:solidFill>
                          <a:schemeClr val="accent1">
                            <a:lumMod val="75000"/>
                          </a:schemeClr>
                        </a:solidFill>
                        <a:latin typeface="Cambria Math"/>
                      </a:rPr>
                      <m:t>𝑞𝑢𝑒𝑢𝑒</m:t>
                    </m:r>
                  </m:oMath>
                </a14:m>
                <a:endParaRPr lang="en-US" dirty="0">
                  <a:solidFill>
                    <a:schemeClr val="accent1">
                      <a:lumMod val="75000"/>
                    </a:schemeClr>
                  </a:solidFill>
                </a:endParaRPr>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14:m>
                  <m:oMath xmlns:m="http://schemas.openxmlformats.org/officeDocument/2006/math">
                    <m:r>
                      <a:rPr lang="en-US" i="1" dirty="0" smtClean="0">
                        <a:latin typeface="Cambria Math"/>
                      </a:rPr>
                      <m:t>𝑡𝑎𝑠𝑘𝑠</m:t>
                    </m:r>
                  </m:oMath>
                </a14:m>
                <a:endParaRPr lang="en-US" dirty="0"/>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All </a:t>
                </a:r>
                <a14:m>
                  <m:oMath xmlns:m="http://schemas.openxmlformats.org/officeDocument/2006/math">
                    <m:r>
                      <a:rPr lang="en-US" i="1" dirty="0" smtClean="0">
                        <a:solidFill>
                          <a:schemeClr val="accent2">
                            <a:lumMod val="75000"/>
                          </a:schemeClr>
                        </a:solidFill>
                        <a:latin typeface="Cambria Math"/>
                      </a:rPr>
                      <m:t>𝑟𝑒𝑐𝑒𝑖𝑣𝑒</m:t>
                    </m:r>
                  </m:oMath>
                </a14:m>
                <a:r>
                  <a:rPr lang="en-US" dirty="0"/>
                  <a:t> actions in one task</a:t>
                </a:r>
              </a:p>
            </p:txBody>
          </p:sp>
        </mc:Choice>
        <mc:Fallback xmlns="">
          <p:sp>
            <p:nvSpPr>
              <p:cNvPr id="93187" name="Rectangle 3"/>
              <p:cNvSpPr>
                <a:spLocks noGrp="1" noRot="1" noChangeAspect="1" noMove="1" noResize="1" noEditPoints="1" noAdjustHandles="1" noChangeArrowheads="1" noChangeShapeType="1" noTextEdit="1"/>
              </p:cNvSpPr>
              <p:nvPr>
                <p:ph type="body" idx="1"/>
              </p:nvPr>
            </p:nvSpPr>
            <p:spPr>
              <a:xfrm>
                <a:off x="480960" y="2695963"/>
                <a:ext cx="8228160" cy="3732872"/>
              </a:xfrm>
              <a:blipFill rotWithShape="1">
                <a:blip r:embed="rId3"/>
                <a:stretch>
                  <a:fillRect b="-212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93188" name="Oval 4"/>
          <p:cNvSpPr>
            <a:spLocks/>
          </p:cNvSpPr>
          <p:nvPr/>
        </p:nvSpPr>
        <p:spPr bwMode="auto">
          <a:xfrm>
            <a:off x="3110400" y="1866436"/>
            <a:ext cx="290304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 pos="2626599" algn="l"/>
              </a:tabLst>
            </a:pPr>
            <a:r>
              <a:rPr lang="en-US" sz="2500">
                <a:solidFill>
                  <a:srgbClr val="000000"/>
                </a:solidFill>
              </a:rPr>
              <a:t>C</a:t>
            </a:r>
          </a:p>
        </p:txBody>
      </p:sp>
      <p:sp>
        <p:nvSpPr>
          <p:cNvPr id="93189" name="Line 5"/>
          <p:cNvSpPr>
            <a:spLocks noChangeShapeType="1"/>
          </p:cNvSpPr>
          <p:nvPr/>
        </p:nvSpPr>
        <p:spPr bwMode="auto">
          <a:xfrm>
            <a:off x="1451520" y="2073818"/>
            <a:ext cx="165888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3190" name="Line 6"/>
          <p:cNvSpPr>
            <a:spLocks noChangeShapeType="1"/>
          </p:cNvSpPr>
          <p:nvPr/>
        </p:nvSpPr>
        <p:spPr bwMode="auto">
          <a:xfrm>
            <a:off x="6013440" y="2073818"/>
            <a:ext cx="18662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3191" name="Text Box 7"/>
          <p:cNvSpPr txBox="1">
            <a:spLocks noChangeArrowheads="1"/>
          </p:cNvSpPr>
          <p:nvPr/>
        </p:nvSpPr>
        <p:spPr bwMode="auto">
          <a:xfrm>
            <a:off x="1658881" y="1659054"/>
            <a:ext cx="101232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93192" name="Text Box 8"/>
          <p:cNvSpPr txBox="1">
            <a:spLocks noChangeArrowheads="1"/>
          </p:cNvSpPr>
          <p:nvPr/>
        </p:nvSpPr>
        <p:spPr bwMode="auto">
          <a:xfrm>
            <a:off x="6099840" y="1659054"/>
            <a:ext cx="12513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Tree>
    <p:extLst>
      <p:ext uri="{BB962C8B-B14F-4D97-AF65-F5344CB8AC3E}">
        <p14:creationId xmlns:p14="http://schemas.microsoft.com/office/powerpoint/2010/main" val="6100828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17440" y="315394"/>
            <a:ext cx="892656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Composing two channel automata</a:t>
            </a:r>
          </a:p>
        </p:txBody>
      </p:sp>
      <mc:AlternateContent xmlns:mc="http://schemas.openxmlformats.org/markup-compatibility/2006" xmlns:a14="http://schemas.microsoft.com/office/drawing/2010/main">
        <mc:Choice Requires="a14">
          <p:sp>
            <p:nvSpPr>
              <p:cNvPr id="95235" name="Rectangle 3"/>
              <p:cNvSpPr>
                <a:spLocks noGrp="1" noChangeArrowheads="1"/>
              </p:cNvSpPr>
              <p:nvPr>
                <p:ph type="body" idx="1"/>
              </p:nvPr>
            </p:nvSpPr>
            <p:spPr>
              <a:xfrm>
                <a:off x="560160" y="2895600"/>
                <a:ext cx="8202840" cy="3352800"/>
              </a:xfrm>
              <a:ln/>
              <a:extLst>
                <a:ext uri="{91240B29-F687-4F45-9708-019B960494DF}">
                  <a14:hiddenLine w="9525">
                    <a:solidFill>
                      <a:srgbClr val="000000"/>
                    </a:solidFill>
                    <a:round/>
                    <a:headEnd/>
                    <a:tailEnd/>
                  </a14:hiddenLine>
                </a:ext>
              </a:extLst>
            </p:spPr>
            <p:txBody>
              <a:bodyPr lIns="0" tIns="0" rIns="0" bIns="0">
                <a:noAutofit/>
              </a:bodyPr>
              <a:lstStyle/>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Output of </a:t>
                </a:r>
                <a14:m>
                  <m:oMath xmlns:m="http://schemas.openxmlformats.org/officeDocument/2006/math">
                    <m:r>
                      <a:rPr lang="en-US" sz="2400" i="1" dirty="0" smtClean="0">
                        <a:latin typeface="Cambria Math"/>
                      </a:rPr>
                      <m:t>𝐵</m:t>
                    </m:r>
                  </m:oMath>
                </a14:m>
                <a:r>
                  <a:rPr lang="en-US" sz="2400" dirty="0"/>
                  <a:t> is input of </a:t>
                </a:r>
                <a14:m>
                  <m:oMath xmlns:m="http://schemas.openxmlformats.org/officeDocument/2006/math">
                    <m:r>
                      <a:rPr lang="en-US" sz="2400" i="1" dirty="0" smtClean="0">
                        <a:latin typeface="Cambria Math"/>
                      </a:rPr>
                      <m:t>𝐴</m:t>
                    </m:r>
                  </m:oMath>
                </a14:m>
                <a:endParaRPr lang="en-US" sz="2400" dirty="0"/>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Rename </a:t>
                </a:r>
                <a14:m>
                  <m:oMath xmlns:m="http://schemas.openxmlformats.org/officeDocument/2006/math">
                    <m:r>
                      <a:rPr lang="en-US" sz="2000" i="1" dirty="0" smtClean="0">
                        <a:solidFill>
                          <a:schemeClr val="accent2">
                            <a:lumMod val="75000"/>
                          </a:schemeClr>
                        </a:solidFill>
                        <a:latin typeface="Cambria Math"/>
                      </a:rPr>
                      <m:t>𝑟𝑒𝑐𝑒𝑖𝑣𝑒</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 </a:t>
                </a:r>
                <a:r>
                  <a:rPr lang="en-US" sz="2000" dirty="0"/>
                  <a:t>of </a:t>
                </a:r>
                <a14:m>
                  <m:oMath xmlns:m="http://schemas.openxmlformats.org/officeDocument/2006/math">
                    <m:r>
                      <a:rPr lang="en-US" sz="2000" i="1" dirty="0" smtClean="0">
                        <a:latin typeface="Cambria Math"/>
                      </a:rPr>
                      <m:t>𝐵</m:t>
                    </m:r>
                  </m:oMath>
                </a14:m>
                <a:r>
                  <a:rPr lang="en-US" sz="2000" dirty="0"/>
                  <a:t> and </a:t>
                </a:r>
                <a14:m>
                  <m:oMath xmlns:m="http://schemas.openxmlformats.org/officeDocument/2006/math">
                    <m:r>
                      <a:rPr lang="en-US" sz="2000" i="1" dirty="0" smtClean="0">
                        <a:solidFill>
                          <a:schemeClr val="accent2">
                            <a:lumMod val="75000"/>
                          </a:schemeClr>
                        </a:solidFill>
                        <a:latin typeface="Cambria Math"/>
                      </a:rPr>
                      <m:t>𝑠𝑒𝑛𝑑</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 </m:t>
                    </m:r>
                  </m:oMath>
                </a14:m>
                <a:r>
                  <a:rPr lang="en-US" sz="2000" dirty="0"/>
                  <a:t>of </a:t>
                </a:r>
                <a14:m>
                  <m:oMath xmlns:m="http://schemas.openxmlformats.org/officeDocument/2006/math">
                    <m:r>
                      <a:rPr lang="en-US" sz="2000" i="1" dirty="0" smtClean="0">
                        <a:latin typeface="Cambria Math"/>
                      </a:rPr>
                      <m:t>𝐴</m:t>
                    </m:r>
                  </m:oMath>
                </a14:m>
                <a:r>
                  <a:rPr lang="en-US" sz="2000" dirty="0"/>
                  <a:t> to </a:t>
                </a:r>
                <a14:m>
                  <m:oMath xmlns:m="http://schemas.openxmlformats.org/officeDocument/2006/math">
                    <m:r>
                      <a:rPr lang="en-US" sz="2000" i="1" dirty="0" smtClean="0">
                        <a:solidFill>
                          <a:schemeClr val="accent2">
                            <a:lumMod val="75000"/>
                          </a:schemeClr>
                        </a:solidFill>
                        <a:latin typeface="Cambria Math"/>
                      </a:rPr>
                      <m:t>𝑝𝑎𝑠𝑠</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a:t>
                </a:r>
                <a:endParaRPr lang="en-US" sz="2000" dirty="0"/>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Claim </a:t>
                </a:r>
                <a14:m>
                  <m:oMath xmlns:m="http://schemas.openxmlformats.org/officeDocument/2006/math">
                    <m:r>
                      <a:rPr lang="en-US" sz="2400" i="1">
                        <a:latin typeface="Cambria Math"/>
                      </a:rPr>
                      <m:t>𝐷</m:t>
                    </m:r>
                    <m:r>
                      <a:rPr lang="en-US" sz="2400" i="1">
                        <a:latin typeface="Cambria Math"/>
                      </a:rPr>
                      <m:t>=</m:t>
                    </m:r>
                    <m:r>
                      <a:rPr lang="en-US" sz="2400" i="1">
                        <a:latin typeface="Cambria Math"/>
                      </a:rPr>
                      <m:t>h𝑖𝑑</m:t>
                    </m:r>
                    <m:sSub>
                      <m:sSubPr>
                        <m:ctrlPr>
                          <a:rPr lang="en-US" sz="2400" i="1">
                            <a:latin typeface="Cambria Math"/>
                          </a:rPr>
                        </m:ctrlPr>
                      </m:sSubPr>
                      <m:e>
                        <m:r>
                          <a:rPr lang="en-US" sz="2400" i="1">
                            <a:latin typeface="Cambria Math"/>
                          </a:rPr>
                          <m:t>𝑒</m:t>
                        </m:r>
                      </m:e>
                      <m:sub>
                        <m:d>
                          <m:dPr>
                            <m:begChr m:val="{"/>
                            <m:endChr m:val="}"/>
                            <m:ctrlPr>
                              <a:rPr lang="en-US" sz="2400" i="1">
                                <a:latin typeface="Cambria Math"/>
                              </a:rPr>
                            </m:ctrlPr>
                          </m:dPr>
                          <m:e>
                            <m:r>
                              <a:rPr lang="en-US" sz="2400" i="1" smtClean="0">
                                <a:solidFill>
                                  <a:schemeClr val="accent2">
                                    <a:lumMod val="75000"/>
                                  </a:schemeClr>
                                </a:solidFill>
                                <a:latin typeface="Cambria Math"/>
                              </a:rPr>
                              <m:t>𝑝𝑎𝑠𝑠</m:t>
                            </m:r>
                            <m:d>
                              <m:dPr>
                                <m:ctrlPr>
                                  <a:rPr lang="en-US" sz="2400" i="1">
                                    <a:solidFill>
                                      <a:schemeClr val="accent2">
                                        <a:lumMod val="75000"/>
                                      </a:schemeClr>
                                    </a:solidFill>
                                    <a:latin typeface="Cambria Math"/>
                                  </a:rPr>
                                </m:ctrlPr>
                              </m:dPr>
                              <m:e>
                                <m:r>
                                  <a:rPr lang="en-US" sz="2400" i="1">
                                    <a:solidFill>
                                      <a:schemeClr val="accent2">
                                        <a:lumMod val="75000"/>
                                      </a:schemeClr>
                                    </a:solidFill>
                                    <a:latin typeface="Cambria Math"/>
                                  </a:rPr>
                                  <m:t>𝑚</m:t>
                                </m:r>
                              </m:e>
                            </m:d>
                          </m:e>
                        </m:d>
                      </m:sub>
                    </m:sSub>
                    <m:r>
                      <a:rPr lang="en-US" sz="2400" b="0" i="1" smtClean="0">
                        <a:latin typeface="Cambria Math"/>
                      </a:rPr>
                      <m:t> </m:t>
                    </m:r>
                    <m:r>
                      <a:rPr lang="en-US" sz="2400" i="1" dirty="0">
                        <a:latin typeface="Cambria Math"/>
                      </a:rPr>
                      <m:t>𝐴</m:t>
                    </m:r>
                    <m:r>
                      <a:rPr lang="en-US" sz="2400" i="1" dirty="0">
                        <a:latin typeface="Cambria Math"/>
                      </a:rPr>
                      <m:t>×</m:t>
                    </m:r>
                    <m:r>
                      <a:rPr lang="en-US" sz="2400" i="1" dirty="0">
                        <a:latin typeface="Cambria Math"/>
                      </a:rPr>
                      <m:t>𝐵</m:t>
                    </m:r>
                    <m:r>
                      <a:rPr lang="en-US" sz="2400" b="0" i="0" dirty="0" smtClean="0">
                        <a:latin typeface="Cambria Math"/>
                      </a:rPr>
                      <m:t> </m:t>
                    </m:r>
                  </m:oMath>
                </a14:m>
                <a:r>
                  <a:rPr lang="en-US" sz="2400" dirty="0" smtClean="0"/>
                  <a:t>implements </a:t>
                </a:r>
                <a14:m>
                  <m:oMath xmlns:m="http://schemas.openxmlformats.org/officeDocument/2006/math">
                    <m:r>
                      <a:rPr lang="en-US" sz="2400" i="1" dirty="0" smtClean="0">
                        <a:latin typeface="Cambria Math"/>
                      </a:rPr>
                      <m:t>𝐶</m:t>
                    </m:r>
                  </m:oMath>
                </a14:m>
                <a:r>
                  <a:rPr lang="en-US" sz="2400" dirty="0" smtClean="0"/>
                  <a:t>.</a:t>
                </a:r>
                <a:endParaRPr lang="en-US" sz="2400" dirty="0"/>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Define </a:t>
                </a:r>
                <a:r>
                  <a:rPr lang="en-US" sz="2400" dirty="0" smtClean="0"/>
                  <a:t>relation </a:t>
                </a:r>
                <a14:m>
                  <m:oMath xmlns:m="http://schemas.openxmlformats.org/officeDocument/2006/math">
                    <m:r>
                      <a:rPr lang="en-US" sz="2400" i="1" dirty="0" smtClean="0">
                        <a:latin typeface="Cambria Math"/>
                      </a:rPr>
                      <m:t>𝑅</m:t>
                    </m:r>
                  </m:oMath>
                </a14:m>
                <a:r>
                  <a:rPr lang="en-US" sz="2400" dirty="0"/>
                  <a:t>:</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smtClean="0"/>
                  <a:t>For </a:t>
                </a:r>
                <a14:m>
                  <m:oMath xmlns:m="http://schemas.openxmlformats.org/officeDocument/2006/math">
                    <m:r>
                      <a:rPr lang="en-US" sz="2000" b="0" i="1" smtClean="0">
                        <a:latin typeface="Cambria Math"/>
                      </a:rPr>
                      <m:t>𝑠</m:t>
                    </m:r>
                    <m:r>
                      <a:rPr lang="en-US" sz="2000" b="0" i="1" smtClean="0">
                        <a:latin typeface="Cambria Math"/>
                      </a:rPr>
                      <m:t>∈</m:t>
                    </m:r>
                    <m:r>
                      <a:rPr lang="en-US" sz="2000" b="0" i="1" smtClean="0">
                        <a:latin typeface="Cambria Math"/>
                      </a:rPr>
                      <m:t>𝑠𝑡𝑎𝑡𝑒𝑠</m:t>
                    </m:r>
                    <m:r>
                      <a:rPr lang="en-US" sz="2000" b="0" i="1" smtClean="0">
                        <a:latin typeface="Cambria Math"/>
                      </a:rPr>
                      <m:t>(</m:t>
                    </m:r>
                    <m:r>
                      <a:rPr lang="en-US" sz="2000" b="0" i="1" smtClean="0">
                        <a:latin typeface="Cambria Math"/>
                      </a:rPr>
                      <m:t>𝐷</m:t>
                    </m:r>
                    <m:r>
                      <a:rPr lang="en-US" sz="2000" b="0" i="1" smtClean="0">
                        <a:latin typeface="Cambria Math"/>
                      </a:rPr>
                      <m:t>)</m:t>
                    </m:r>
                  </m:oMath>
                </a14:m>
                <a:r>
                  <a:rPr lang="en-US" sz="2000" dirty="0" smtClean="0"/>
                  <a:t> and </a:t>
                </a:r>
                <a14:m>
                  <m:oMath xmlns:m="http://schemas.openxmlformats.org/officeDocument/2006/math">
                    <m:r>
                      <a:rPr lang="en-US" sz="2000" b="0" i="1" smtClean="0">
                        <a:latin typeface="Cambria Math"/>
                      </a:rPr>
                      <m:t>𝑢</m:t>
                    </m:r>
                    <m:r>
                      <a:rPr lang="en-US" sz="2000" b="0" i="1" smtClean="0">
                        <a:latin typeface="Cambria Math"/>
                      </a:rPr>
                      <m:t>∈</m:t>
                    </m:r>
                    <m:r>
                      <a:rPr lang="en-US" sz="2000" b="0" i="1" smtClean="0">
                        <a:latin typeface="Cambria Math"/>
                      </a:rPr>
                      <m:t>𝑠𝑡𝑎𝑡𝑒𝑠</m:t>
                    </m:r>
                    <m:r>
                      <a:rPr lang="en-US" sz="2000" b="0" i="1" smtClean="0">
                        <a:latin typeface="Cambria Math"/>
                      </a:rPr>
                      <m:t>(</m:t>
                    </m:r>
                    <m:r>
                      <a:rPr lang="en-US" sz="2000" b="0" i="1" smtClean="0">
                        <a:latin typeface="Cambria Math"/>
                      </a:rPr>
                      <m:t>𝐶</m:t>
                    </m:r>
                    <m:r>
                      <a:rPr lang="en-US" sz="2000" b="0" i="1" smtClean="0">
                        <a:latin typeface="Cambria Math"/>
                      </a:rPr>
                      <m:t>)</m:t>
                    </m:r>
                  </m:oMath>
                </a14:m>
                <a:r>
                  <a:rPr lang="en-US" sz="2000" dirty="0" smtClean="0"/>
                  <a:t>, define  </a:t>
                </a:r>
                <a14:m>
                  <m:oMath xmlns:m="http://schemas.openxmlformats.org/officeDocument/2006/math">
                    <m:r>
                      <a:rPr lang="en-US" sz="2000" i="1" dirty="0" smtClean="0">
                        <a:solidFill>
                          <a:schemeClr val="tx1"/>
                        </a:solidFill>
                        <a:latin typeface="Cambria Math"/>
                      </a:rPr>
                      <m:t>𝑠</m:t>
                    </m:r>
                    <m:r>
                      <a:rPr lang="en-US" sz="2000" i="1" dirty="0">
                        <a:solidFill>
                          <a:schemeClr val="tx1"/>
                        </a:solidFill>
                        <a:latin typeface="Cambria Math"/>
                      </a:rPr>
                      <m:t> </m:t>
                    </m:r>
                    <m:r>
                      <a:rPr lang="en-US" sz="2000" i="1" dirty="0">
                        <a:solidFill>
                          <a:schemeClr val="tx1"/>
                        </a:solidFill>
                        <a:latin typeface="Cambria Math"/>
                      </a:rPr>
                      <m:t>𝑅</m:t>
                    </m:r>
                    <m:r>
                      <a:rPr lang="en-US" sz="2000" i="1" dirty="0">
                        <a:solidFill>
                          <a:schemeClr val="tx1"/>
                        </a:solidFill>
                        <a:latin typeface="Cambria Math"/>
                      </a:rPr>
                      <m:t> </m:t>
                    </m:r>
                    <m:r>
                      <a:rPr lang="en-US" sz="2000" i="1" dirty="0">
                        <a:solidFill>
                          <a:schemeClr val="tx1"/>
                        </a:solidFill>
                        <a:latin typeface="Cambria Math"/>
                      </a:rPr>
                      <m:t>𝑢</m:t>
                    </m:r>
                    <m:r>
                      <a:rPr lang="en-US" sz="2000" i="1" dirty="0">
                        <a:solidFill>
                          <a:schemeClr val="tx1"/>
                        </a:solidFill>
                        <a:latin typeface="Cambria Math"/>
                      </a:rPr>
                      <m:t> </m:t>
                    </m:r>
                  </m:oMath>
                </a14:m>
                <a:r>
                  <a:rPr lang="en-US" sz="2000" dirty="0" err="1"/>
                  <a:t>iff</a:t>
                </a:r>
                <a:r>
                  <a:rPr lang="en-US" sz="2000" dirty="0"/>
                  <a:t> </a:t>
                </a:r>
                <a14:m>
                  <m:oMath xmlns:m="http://schemas.openxmlformats.org/officeDocument/2006/math">
                    <m:r>
                      <a:rPr lang="en-US" sz="2000" i="1" dirty="0" smtClean="0">
                        <a:latin typeface="Cambria Math"/>
                      </a:rPr>
                      <m:t>𝑢</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t> is the concatenation </a:t>
                </a:r>
                <a:r>
                  <a:rPr lang="en-US" sz="2000" dirty="0" smtClean="0">
                    <a:solidFill>
                      <a:schemeClr val="tx1"/>
                    </a:solidFill>
                  </a:rPr>
                  <a:t>of </a:t>
                </a:r>
                <a14:m>
                  <m:oMath xmlns:m="http://schemas.openxmlformats.org/officeDocument/2006/math">
                    <m:r>
                      <a:rPr lang="en-US" sz="2000" i="1" dirty="0" smtClean="0">
                        <a:solidFill>
                          <a:schemeClr val="tx1"/>
                        </a:solidFill>
                        <a:latin typeface="Cambria Math"/>
                      </a:rPr>
                      <m:t>𝑠</m:t>
                    </m:r>
                    <m:r>
                      <a:rPr lang="en-US" sz="2000" i="1" dirty="0" smtClean="0">
                        <a:solidFill>
                          <a:schemeClr val="tx1"/>
                        </a:solidFill>
                        <a:latin typeface="Cambria Math"/>
                      </a:rPr>
                      <m:t>.</m:t>
                    </m:r>
                    <m:r>
                      <a:rPr lang="en-US" sz="2000" i="1" dirty="0" smtClean="0">
                        <a:solidFill>
                          <a:schemeClr val="tx1"/>
                        </a:solidFill>
                        <a:latin typeface="Cambria Math"/>
                      </a:rPr>
                      <m:t>𝐴</m:t>
                    </m:r>
                    <m:r>
                      <a:rPr lang="en-US" sz="2000" i="1" dirty="0" smtClean="0">
                        <a:solidFill>
                          <a:schemeClr val="tx1"/>
                        </a:solidFill>
                        <a:latin typeface="Cambria Math"/>
                      </a:rPr>
                      <m:t>.</m:t>
                    </m:r>
                    <m:r>
                      <a:rPr lang="en-US" sz="2000" i="1" dirty="0" smtClean="0">
                        <a:solidFill>
                          <a:schemeClr val="accent1">
                            <a:lumMod val="75000"/>
                          </a:schemeClr>
                        </a:solidFill>
                        <a:latin typeface="Cambria Math"/>
                      </a:rPr>
                      <m:t>𝑞𝑢𝑒𝑢𝑒</m:t>
                    </m:r>
                  </m:oMath>
                </a14:m>
                <a:r>
                  <a:rPr lang="en-US" sz="2000" dirty="0">
                    <a:solidFill>
                      <a:schemeClr val="accent1">
                        <a:lumMod val="75000"/>
                      </a:schemeClr>
                    </a:solidFill>
                  </a:rPr>
                  <a:t> </a:t>
                </a:r>
                <a:r>
                  <a:rPr lang="en-US" sz="2000" dirty="0" smtClean="0">
                    <a:solidFill>
                      <a:schemeClr val="tx1"/>
                    </a:solidFill>
                  </a:rPr>
                  <a:t>and </a:t>
                </a:r>
                <a14:m>
                  <m:oMath xmlns:m="http://schemas.openxmlformats.org/officeDocument/2006/math">
                    <m:r>
                      <a:rPr lang="en-US" sz="2000" i="1" dirty="0" smtClean="0">
                        <a:solidFill>
                          <a:schemeClr val="tx1"/>
                        </a:solidFill>
                        <a:latin typeface="Cambria Math"/>
                      </a:rPr>
                      <m:t>𝑠</m:t>
                    </m:r>
                    <m:r>
                      <a:rPr lang="en-US" sz="2000" i="1" dirty="0" smtClean="0">
                        <a:solidFill>
                          <a:schemeClr val="tx1"/>
                        </a:solidFill>
                        <a:latin typeface="Cambria Math"/>
                      </a:rPr>
                      <m:t>.</m:t>
                    </m:r>
                    <m:r>
                      <a:rPr lang="en-US" sz="2000" i="1" dirty="0" smtClean="0">
                        <a:solidFill>
                          <a:schemeClr val="tx1"/>
                        </a:solidFill>
                        <a:latin typeface="Cambria Math"/>
                      </a:rPr>
                      <m:t>𝐵</m:t>
                    </m:r>
                    <m:r>
                      <a:rPr lang="en-US" sz="2000" i="1" dirty="0" smtClean="0">
                        <a:solidFill>
                          <a:schemeClr val="tx1"/>
                        </a:solidFill>
                        <a:latin typeface="Cambria Math"/>
                      </a:rPr>
                      <m:t>.</m:t>
                    </m:r>
                    <m:r>
                      <a:rPr lang="en-US" sz="2000" i="1" dirty="0" smtClean="0">
                        <a:solidFill>
                          <a:schemeClr val="accent1">
                            <a:lumMod val="75000"/>
                          </a:schemeClr>
                        </a:solidFill>
                        <a:latin typeface="Cambria Math"/>
                      </a:rPr>
                      <m:t>𝑞𝑢𝑒𝑢𝑒</m:t>
                    </m:r>
                    <m:r>
                      <a:rPr lang="en-US" sz="2000" b="0" i="1" dirty="0" smtClean="0">
                        <a:solidFill>
                          <a:schemeClr val="accent1">
                            <a:lumMod val="75000"/>
                          </a:schemeClr>
                        </a:solidFill>
                        <a:latin typeface="Cambria Math"/>
                      </a:rPr>
                      <m:t>.</m:t>
                    </m:r>
                  </m:oMath>
                </a14:m>
                <a:endParaRPr lang="en-US" sz="2000" dirty="0">
                  <a:solidFill>
                    <a:schemeClr val="accent1">
                      <a:lumMod val="75000"/>
                    </a:schemeClr>
                  </a:solidFill>
                </a:endParaRPr>
              </a:p>
              <a:p>
                <a:pPr marL="391686" indent="-293764">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Proof that </a:t>
                </a:r>
                <a14:m>
                  <m:oMath xmlns:m="http://schemas.openxmlformats.org/officeDocument/2006/math">
                    <m:r>
                      <a:rPr lang="en-US" sz="2400" i="1" dirty="0" smtClean="0">
                        <a:latin typeface="Cambria Math"/>
                      </a:rPr>
                      <m:t>𝑅</m:t>
                    </m:r>
                  </m:oMath>
                </a14:m>
                <a:r>
                  <a:rPr lang="en-US" sz="2400" dirty="0" smtClean="0"/>
                  <a:t> </a:t>
                </a:r>
                <a:r>
                  <a:rPr lang="en-US" sz="2400" dirty="0"/>
                  <a:t>is a simulation relation:</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Start condition:  All queues are empty, so start states correspond.</a:t>
                </a:r>
              </a:p>
              <a:p>
                <a:pPr marL="781932" lvl="1" indent="-259204">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Step condition:  Define “step correspondence”:</a:t>
                </a:r>
              </a:p>
            </p:txBody>
          </p:sp>
        </mc:Choice>
        <mc:Fallback xmlns="">
          <p:sp>
            <p:nvSpPr>
              <p:cNvPr id="95235" name="Rectangle 3"/>
              <p:cNvSpPr>
                <a:spLocks noGrp="1" noRot="1" noChangeAspect="1" noMove="1" noResize="1" noEditPoints="1" noAdjustHandles="1" noChangeArrowheads="1" noChangeShapeType="1" noTextEdit="1"/>
              </p:cNvSpPr>
              <p:nvPr>
                <p:ph type="body" idx="1"/>
              </p:nvPr>
            </p:nvSpPr>
            <p:spPr>
              <a:xfrm>
                <a:off x="560160" y="2895600"/>
                <a:ext cx="8202840" cy="3352800"/>
              </a:xfrm>
              <a:blipFill rotWithShape="1">
                <a:blip r:embed="rId3"/>
                <a:stretch>
                  <a:fillRect t="-4727" r="-669"/>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grpSp>
        <p:nvGrpSpPr>
          <p:cNvPr id="95244" name="Group 12"/>
          <p:cNvGrpSpPr>
            <a:grpSpLocks/>
          </p:cNvGrpSpPr>
          <p:nvPr/>
        </p:nvGrpSpPr>
        <p:grpSpPr bwMode="auto">
          <a:xfrm>
            <a:off x="548640" y="1659054"/>
            <a:ext cx="8074080" cy="622145"/>
            <a:chOff x="381" y="1152"/>
            <a:chExt cx="5607" cy="432"/>
          </a:xfrm>
        </p:grpSpPr>
        <p:sp>
          <p:nvSpPr>
            <p:cNvPr id="95236" name="Oval 4"/>
            <p:cNvSpPr>
              <a:spLocks/>
            </p:cNvSpPr>
            <p:nvPr/>
          </p:nvSpPr>
          <p:spPr bwMode="auto">
            <a:xfrm>
              <a:off x="3540" y="1296"/>
              <a:ext cx="1440"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Lst>
              </a:pPr>
              <a:r>
                <a:rPr lang="en-US" sz="2500">
                  <a:solidFill>
                    <a:srgbClr val="000000"/>
                  </a:solidFill>
                </a:rPr>
                <a:t>A</a:t>
              </a:r>
            </a:p>
          </p:txBody>
        </p:sp>
        <p:sp>
          <p:nvSpPr>
            <p:cNvPr id="95237" name="Line 5"/>
            <p:cNvSpPr>
              <a:spLocks noChangeShapeType="1"/>
            </p:cNvSpPr>
            <p:nvPr/>
          </p:nvSpPr>
          <p:spPr bwMode="auto">
            <a:xfrm>
              <a:off x="381" y="1440"/>
              <a:ext cx="855"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38" name="Line 6"/>
            <p:cNvSpPr>
              <a:spLocks noChangeShapeType="1"/>
            </p:cNvSpPr>
            <p:nvPr/>
          </p:nvSpPr>
          <p:spPr bwMode="auto">
            <a:xfrm>
              <a:off x="4980" y="1440"/>
              <a:ext cx="1008"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39" name="Text Box 7"/>
            <p:cNvSpPr txBox="1">
              <a:spLocks noChangeArrowheads="1"/>
            </p:cNvSpPr>
            <p:nvPr/>
          </p:nvSpPr>
          <p:spPr bwMode="auto">
            <a:xfrm>
              <a:off x="389" y="1152"/>
              <a:ext cx="703"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95240" name="Text Box 8"/>
            <p:cNvSpPr txBox="1">
              <a:spLocks noChangeArrowheads="1"/>
            </p:cNvSpPr>
            <p:nvPr/>
          </p:nvSpPr>
          <p:spPr bwMode="auto">
            <a:xfrm>
              <a:off x="4972" y="1152"/>
              <a:ext cx="86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
          <p:nvSpPr>
            <p:cNvPr id="95241" name="Oval 9"/>
            <p:cNvSpPr>
              <a:spLocks/>
            </p:cNvSpPr>
            <p:nvPr/>
          </p:nvSpPr>
          <p:spPr bwMode="auto">
            <a:xfrm>
              <a:off x="1236" y="1296"/>
              <a:ext cx="1440" cy="288"/>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8990" tIns="53994" rIns="98990" bIns="53994" anchor="ctr" anchorCtr="1"/>
            <a:lstStyle/>
            <a:p>
              <a:pPr algn="ctr">
                <a:tabLst>
                  <a:tab pos="656650" algn="l"/>
                  <a:tab pos="1313299" algn="l"/>
                  <a:tab pos="1969949" algn="l"/>
                </a:tabLst>
              </a:pPr>
              <a:r>
                <a:rPr lang="en-US" sz="2500">
                  <a:solidFill>
                    <a:srgbClr val="000000"/>
                  </a:solidFill>
                </a:rPr>
                <a:t>B</a:t>
              </a:r>
            </a:p>
          </p:txBody>
        </p:sp>
        <p:sp>
          <p:nvSpPr>
            <p:cNvPr id="95242" name="Line 10"/>
            <p:cNvSpPr>
              <a:spLocks noChangeShapeType="1"/>
            </p:cNvSpPr>
            <p:nvPr/>
          </p:nvSpPr>
          <p:spPr bwMode="auto">
            <a:xfrm>
              <a:off x="2676" y="1440"/>
              <a:ext cx="856" cy="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3" name="Text Box 11"/>
            <p:cNvSpPr txBox="1">
              <a:spLocks noChangeArrowheads="1"/>
            </p:cNvSpPr>
            <p:nvPr/>
          </p:nvSpPr>
          <p:spPr bwMode="auto">
            <a:xfrm>
              <a:off x="2702" y="1152"/>
              <a:ext cx="695"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91" tIns="44996" rIns="89991" bIns="4499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pass(m)</a:t>
              </a:r>
            </a:p>
          </p:txBody>
        </p:sp>
      </p:grpSp>
    </p:spTree>
    <p:extLst>
      <p:ext uri="{BB962C8B-B14F-4D97-AF65-F5344CB8AC3E}">
        <p14:creationId xmlns:p14="http://schemas.microsoft.com/office/powerpoint/2010/main" val="38292488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17440" y="315394"/>
            <a:ext cx="87782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Composing two channel automata</a:t>
            </a:r>
          </a:p>
        </p:txBody>
      </p:sp>
      <mc:AlternateContent xmlns:mc="http://schemas.openxmlformats.org/markup-compatibility/2006" xmlns:a14="http://schemas.microsoft.com/office/drawing/2010/main">
        <mc:Choice Requires="a14">
          <p:sp>
            <p:nvSpPr>
              <p:cNvPr id="97283" name="Rectangle 3"/>
              <p:cNvSpPr>
                <a:spLocks noGrp="1" noChangeArrowheads="1"/>
              </p:cNvSpPr>
              <p:nvPr>
                <p:ph type="body" idx="1"/>
              </p:nvPr>
            </p:nvSpPr>
            <p:spPr>
              <a:xfrm>
                <a:off x="414720" y="3505200"/>
                <a:ext cx="8348280" cy="3100775"/>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smtClean="0"/>
                  <a:t>Step correspondence: </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For each </a:t>
                </a:r>
                <a:r>
                  <a:rPr lang="en-US" sz="2000" dirty="0" smtClean="0"/>
                  <a:t>step </a:t>
                </a:r>
                <a14:m>
                  <m:oMath xmlns:m="http://schemas.openxmlformats.org/officeDocument/2006/math">
                    <m:d>
                      <m:dPr>
                        <m:ctrlPr>
                          <a:rPr lang="en-US" sz="2000" b="0" i="1" smtClean="0">
                            <a:latin typeface="Cambria Math"/>
                          </a:rPr>
                        </m:ctrlPr>
                      </m:dPr>
                      <m:e>
                        <m:r>
                          <a:rPr lang="en-US" sz="2000" b="0" i="1" smtClean="0">
                            <a:latin typeface="Cambria Math"/>
                          </a:rPr>
                          <m:t>𝑠</m:t>
                        </m:r>
                        <m:r>
                          <a:rPr lang="en-US" sz="2000" b="0" i="1" smtClean="0">
                            <a:latin typeface="Cambria Math"/>
                          </a:rPr>
                          <m:t>,</m:t>
                        </m:r>
                        <m:r>
                          <a:rPr lang="en-US" sz="2000" b="0" i="1" smtClean="0">
                            <a:latin typeface="Cambria Math"/>
                          </a:rPr>
                          <m:t>𝜋</m:t>
                        </m:r>
                        <m:r>
                          <a:rPr lang="en-US" sz="2000" b="0" i="1" smtClean="0">
                            <a:latin typeface="Cambria Math"/>
                          </a:rPr>
                          <m:t>,</m:t>
                        </m:r>
                        <m:sSup>
                          <m:sSupPr>
                            <m:ctrlPr>
                              <a:rPr lang="en-US" sz="2000" b="0" i="1" smtClean="0">
                                <a:latin typeface="Cambria Math"/>
                              </a:rPr>
                            </m:ctrlPr>
                          </m:sSupPr>
                          <m:e>
                            <m:r>
                              <a:rPr lang="en-US" sz="2000" b="0" i="1" smtClean="0">
                                <a:latin typeface="Cambria Math"/>
                              </a:rPr>
                              <m:t>𝑠</m:t>
                            </m:r>
                          </m:e>
                          <m:sup>
                            <m:r>
                              <a:rPr lang="en-US" sz="2000" b="0" i="1" smtClean="0">
                                <a:latin typeface="Cambria Math"/>
                              </a:rPr>
                              <m:t>′</m:t>
                            </m:r>
                          </m:sup>
                        </m:sSup>
                      </m:e>
                    </m:d>
                    <m:r>
                      <a:rPr lang="en-US" sz="2000" b="0" i="1" smtClean="0">
                        <a:latin typeface="Cambria Math"/>
                      </a:rPr>
                      <m:t>∈</m:t>
                    </m:r>
                    <m:r>
                      <a:rPr lang="en-US" sz="2000" b="0" i="1" smtClean="0">
                        <a:latin typeface="Cambria Math"/>
                      </a:rPr>
                      <m:t>𝑡𝑟𝑎𝑛𝑠</m:t>
                    </m:r>
                    <m:r>
                      <a:rPr lang="en-US" sz="2000" b="0" i="1" smtClean="0">
                        <a:latin typeface="Cambria Math"/>
                      </a:rPr>
                      <m:t>(</m:t>
                    </m:r>
                    <m:r>
                      <a:rPr lang="en-US" sz="2000" b="0" i="1" smtClean="0">
                        <a:latin typeface="Cambria Math"/>
                      </a:rPr>
                      <m:t>𝐷</m:t>
                    </m:r>
                    <m:r>
                      <a:rPr lang="en-US" sz="2000" b="0" i="1" smtClean="0">
                        <a:latin typeface="Cambria Math"/>
                      </a:rPr>
                      <m:t>)</m:t>
                    </m:r>
                  </m:oMath>
                </a14:m>
                <a:r>
                  <a:rPr lang="en-US" sz="2000" dirty="0" smtClean="0"/>
                  <a:t> and </a:t>
                </a:r>
                <a14:m>
                  <m:oMath xmlns:m="http://schemas.openxmlformats.org/officeDocument/2006/math">
                    <m:r>
                      <a:rPr lang="en-US" sz="2000" i="1" dirty="0" smtClean="0">
                        <a:latin typeface="Cambria Math"/>
                      </a:rPr>
                      <m:t>𝑢</m:t>
                    </m:r>
                  </m:oMath>
                </a14:m>
                <a:r>
                  <a:rPr lang="en-US" sz="2000" dirty="0"/>
                  <a:t> such that </a:t>
                </a:r>
                <a14:m>
                  <m:oMath xmlns:m="http://schemas.openxmlformats.org/officeDocument/2006/math">
                    <m:r>
                      <a:rPr lang="en-US" sz="2000" i="1" dirty="0" smtClean="0">
                        <a:latin typeface="Cambria Math"/>
                      </a:rPr>
                      <m:t>𝑠</m:t>
                    </m:r>
                    <m:r>
                      <a:rPr lang="en-US" sz="2000" i="1" dirty="0" smtClean="0">
                        <a:latin typeface="Cambria Math"/>
                      </a:rPr>
                      <m:t> </m:t>
                    </m:r>
                    <m:r>
                      <a:rPr lang="en-US" sz="2000" i="1" dirty="0" smtClean="0">
                        <a:latin typeface="Cambria Math"/>
                      </a:rPr>
                      <m:t>𝑅</m:t>
                    </m:r>
                    <m:r>
                      <a:rPr lang="en-US" sz="2000" i="1" dirty="0" smtClean="0">
                        <a:latin typeface="Cambria Math"/>
                      </a:rPr>
                      <m:t> </m:t>
                    </m:r>
                    <m:r>
                      <a:rPr lang="en-US" sz="2000" i="1" dirty="0" smtClean="0">
                        <a:latin typeface="Cambria Math"/>
                      </a:rPr>
                      <m:t>𝑢</m:t>
                    </m:r>
                  </m:oMath>
                </a14:m>
                <a:r>
                  <a:rPr lang="en-US" sz="2000" dirty="0"/>
                  <a:t>, define execution fragment </a:t>
                </a:r>
                <a:r>
                  <a:rPr lang="en-US" sz="2000" dirty="0">
                    <a:sym typeface="Symbol" pitchFamily="18" charset="2"/>
                  </a:rPr>
                  <a:t></a:t>
                </a:r>
                <a:r>
                  <a:rPr lang="en-US" sz="2000" dirty="0"/>
                  <a:t> of </a:t>
                </a:r>
                <a14:m>
                  <m:oMath xmlns:m="http://schemas.openxmlformats.org/officeDocument/2006/math">
                    <m:r>
                      <a:rPr lang="en-US" sz="2000" i="1" dirty="0" smtClean="0">
                        <a:latin typeface="Cambria Math"/>
                      </a:rPr>
                      <m:t>𝐶</m:t>
                    </m:r>
                  </m:oMath>
                </a14:m>
                <a:r>
                  <a:rPr lang="en-US" sz="2000" dirty="0"/>
                  <a:t>:</a:t>
                </a:r>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Starts with </a:t>
                </a:r>
                <a14:m>
                  <m:oMath xmlns:m="http://schemas.openxmlformats.org/officeDocument/2006/math">
                    <m:r>
                      <a:rPr lang="en-US" sz="2000" i="1" dirty="0" smtClean="0">
                        <a:latin typeface="Cambria Math"/>
                      </a:rPr>
                      <m:t>𝑢</m:t>
                    </m:r>
                  </m:oMath>
                </a14:m>
                <a:r>
                  <a:rPr lang="en-US" sz="2000" dirty="0"/>
                  <a:t>, ends with </a:t>
                </a:r>
                <a14:m>
                  <m:oMath xmlns:m="http://schemas.openxmlformats.org/officeDocument/2006/math">
                    <m:r>
                      <a:rPr lang="en-US" sz="2000" i="1" dirty="0" smtClean="0">
                        <a:latin typeface="Cambria Math"/>
                      </a:rPr>
                      <m:t>𝑢</m:t>
                    </m:r>
                    <m:r>
                      <a:rPr lang="en-US" sz="2000" i="1" dirty="0">
                        <a:latin typeface="Cambria Math"/>
                        <a:sym typeface="Symbol" pitchFamily="18" charset="2"/>
                      </a:rPr>
                      <m:t></m:t>
                    </m:r>
                  </m:oMath>
                </a14:m>
                <a:r>
                  <a:rPr lang="en-US" sz="2000" dirty="0"/>
                  <a:t> such that </a:t>
                </a:r>
                <a14:m>
                  <m:oMath xmlns:m="http://schemas.openxmlformats.org/officeDocument/2006/math">
                    <m:r>
                      <a:rPr lang="en-US" sz="2000" i="1" dirty="0" smtClean="0">
                        <a:latin typeface="Cambria Math"/>
                      </a:rPr>
                      <m:t>𝑠</m:t>
                    </m:r>
                    <m:r>
                      <a:rPr lang="en-US" sz="2000" i="1" dirty="0">
                        <a:latin typeface="Cambria Math"/>
                        <a:sym typeface="Symbol" pitchFamily="18" charset="2"/>
                      </a:rPr>
                      <m:t></m:t>
                    </m:r>
                    <m:r>
                      <a:rPr lang="en-US" sz="2000" i="1" dirty="0">
                        <a:latin typeface="Cambria Math"/>
                      </a:rPr>
                      <m:t> </m:t>
                    </m:r>
                    <m:r>
                      <a:rPr lang="en-US" sz="2000" i="1" dirty="0">
                        <a:latin typeface="Cambria Math"/>
                      </a:rPr>
                      <m:t>𝑅</m:t>
                    </m:r>
                    <m:r>
                      <a:rPr lang="en-US" sz="2000" i="1" dirty="0">
                        <a:latin typeface="Cambria Math"/>
                      </a:rPr>
                      <m:t> </m:t>
                    </m:r>
                    <m:r>
                      <a:rPr lang="en-US" sz="2000" i="1" dirty="0">
                        <a:latin typeface="Cambria Math"/>
                      </a:rPr>
                      <m:t>𝑢</m:t>
                    </m:r>
                    <m:r>
                      <a:rPr lang="en-US" sz="2000" i="1" dirty="0">
                        <a:latin typeface="Cambria Math"/>
                        <a:sym typeface="Symbol" pitchFamily="18" charset="2"/>
                      </a:rPr>
                      <m:t>.</m:t>
                    </m:r>
                  </m:oMath>
                </a14:m>
                <a:endParaRPr lang="en-US" sz="2000" dirty="0"/>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trace(</a:t>
                </a:r>
                <a:r>
                  <a:rPr lang="en-US" sz="2000" dirty="0">
                    <a:sym typeface="Symbol" pitchFamily="18" charset="2"/>
                  </a:rPr>
                  <a:t></a:t>
                </a:r>
                <a:r>
                  <a:rPr lang="en-US" sz="2000" dirty="0"/>
                  <a:t>) = trace(</a:t>
                </a:r>
                <a:r>
                  <a:rPr lang="en-US" sz="2000" dirty="0">
                    <a:sym typeface="Symbol" pitchFamily="18" charset="2"/>
                  </a:rPr>
                  <a:t></a:t>
                </a:r>
                <a:r>
                  <a:rPr lang="en-US" sz="2000" dirty="0"/>
                  <a:t>)</a:t>
                </a:r>
              </a:p>
              <a:p>
                <a:pPr marL="781932" lvl="1" indent="-259204">
                  <a:lnSpc>
                    <a:spcPct val="9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Here, actions in </a:t>
                </a:r>
                <a:r>
                  <a:rPr lang="en-US" sz="2000" dirty="0">
                    <a:sym typeface="Symbol" pitchFamily="18" charset="2"/>
                  </a:rPr>
                  <a:t></a:t>
                </a:r>
                <a:r>
                  <a:rPr lang="en-US" sz="2000" dirty="0"/>
                  <a:t> </a:t>
                </a:r>
                <a:r>
                  <a:rPr lang="en-US" sz="2000" dirty="0" smtClean="0"/>
                  <a:t>depend </a:t>
                </a:r>
                <a:r>
                  <a:rPr lang="en-US" sz="2000" dirty="0"/>
                  <a:t>only on </a:t>
                </a:r>
                <a:r>
                  <a:rPr lang="en-US" sz="2000" dirty="0">
                    <a:sym typeface="Symbol" pitchFamily="18" charset="2"/>
                  </a:rPr>
                  <a:t></a:t>
                </a:r>
                <a:r>
                  <a:rPr lang="en-US" sz="2000" dirty="0"/>
                  <a:t>, and uniquely determine </a:t>
                </a:r>
                <a:r>
                  <a:rPr lang="en-US" sz="2000" dirty="0" smtClean="0"/>
                  <a:t>the states.</a:t>
                </a:r>
                <a:endParaRPr lang="en-US" sz="2000" dirty="0"/>
              </a:p>
              <a:p>
                <a:pPr marL="1175057" lvl="2" indent="-19584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Same action if external, empty sequence if internal.</a:t>
                </a:r>
              </a:p>
            </p:txBody>
          </p:sp>
        </mc:Choice>
        <mc:Fallback xmlns="">
          <p:sp>
            <p:nvSpPr>
              <p:cNvPr id="97283" name="Rectangle 3"/>
              <p:cNvSpPr>
                <a:spLocks noGrp="1" noRot="1" noChangeAspect="1" noMove="1" noResize="1" noEditPoints="1" noAdjustHandles="1" noChangeArrowheads="1" noChangeShapeType="1" noTextEdit="1"/>
              </p:cNvSpPr>
              <p:nvPr>
                <p:ph type="body" idx="1"/>
              </p:nvPr>
            </p:nvSpPr>
            <p:spPr>
              <a:xfrm>
                <a:off x="414720" y="3505200"/>
                <a:ext cx="8348280" cy="3100775"/>
              </a:xfrm>
              <a:blipFill rotWithShape="1">
                <a:blip r:embed="rId3"/>
                <a:stretch>
                  <a:fillRect t="-4126"/>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97284" name="Oval 4"/>
          <p:cNvSpPr>
            <a:spLocks/>
          </p:cNvSpPr>
          <p:nvPr/>
        </p:nvSpPr>
        <p:spPr bwMode="auto">
          <a:xfrm>
            <a:off x="5097600" y="1866436"/>
            <a:ext cx="207360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Lst>
            </a:pPr>
            <a:r>
              <a:rPr lang="en-US" sz="2500">
                <a:solidFill>
                  <a:srgbClr val="000000"/>
                </a:solidFill>
              </a:rPr>
              <a:t>A</a:t>
            </a:r>
          </a:p>
        </p:txBody>
      </p:sp>
      <p:sp>
        <p:nvSpPr>
          <p:cNvPr id="97285" name="Line 5"/>
          <p:cNvSpPr>
            <a:spLocks noChangeShapeType="1"/>
          </p:cNvSpPr>
          <p:nvPr/>
        </p:nvSpPr>
        <p:spPr bwMode="auto">
          <a:xfrm>
            <a:off x="548640" y="2073818"/>
            <a:ext cx="12312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7286" name="Line 6"/>
          <p:cNvSpPr>
            <a:spLocks noChangeShapeType="1"/>
          </p:cNvSpPr>
          <p:nvPr/>
        </p:nvSpPr>
        <p:spPr bwMode="auto">
          <a:xfrm>
            <a:off x="7171200" y="2073818"/>
            <a:ext cx="145152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7287" name="Text Box 7"/>
          <p:cNvSpPr txBox="1">
            <a:spLocks noChangeArrowheads="1"/>
          </p:cNvSpPr>
          <p:nvPr/>
        </p:nvSpPr>
        <p:spPr bwMode="auto">
          <a:xfrm>
            <a:off x="560160" y="1659054"/>
            <a:ext cx="10137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97288" name="Text Box 8"/>
          <p:cNvSpPr txBox="1">
            <a:spLocks noChangeArrowheads="1"/>
          </p:cNvSpPr>
          <p:nvPr/>
        </p:nvSpPr>
        <p:spPr bwMode="auto">
          <a:xfrm>
            <a:off x="7159680" y="1659054"/>
            <a:ext cx="12513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
        <p:nvSpPr>
          <p:cNvPr id="97289" name="Oval 9"/>
          <p:cNvSpPr>
            <a:spLocks/>
          </p:cNvSpPr>
          <p:nvPr/>
        </p:nvSpPr>
        <p:spPr bwMode="auto">
          <a:xfrm>
            <a:off x="1779840" y="1866436"/>
            <a:ext cx="207360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Lst>
            </a:pPr>
            <a:r>
              <a:rPr lang="en-US" sz="2500">
                <a:solidFill>
                  <a:srgbClr val="000000"/>
                </a:solidFill>
              </a:rPr>
              <a:t>B</a:t>
            </a:r>
          </a:p>
        </p:txBody>
      </p:sp>
      <p:sp>
        <p:nvSpPr>
          <p:cNvPr id="97290" name="Line 10"/>
          <p:cNvSpPr>
            <a:spLocks noChangeShapeType="1"/>
          </p:cNvSpPr>
          <p:nvPr/>
        </p:nvSpPr>
        <p:spPr bwMode="auto">
          <a:xfrm>
            <a:off x="3853440" y="2073818"/>
            <a:ext cx="12326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7291" name="Text Box 11"/>
          <p:cNvSpPr txBox="1">
            <a:spLocks noChangeArrowheads="1"/>
          </p:cNvSpPr>
          <p:nvPr/>
        </p:nvSpPr>
        <p:spPr bwMode="auto">
          <a:xfrm>
            <a:off x="3890881" y="1659054"/>
            <a:ext cx="100080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pass(m)</a:t>
            </a:r>
          </a:p>
        </p:txBody>
      </p:sp>
      <p:sp>
        <p:nvSpPr>
          <p:cNvPr id="97292" name="AutoShape 12"/>
          <p:cNvSpPr>
            <a:spLocks noChangeArrowheads="1"/>
          </p:cNvSpPr>
          <p:nvPr/>
        </p:nvSpPr>
        <p:spPr bwMode="auto">
          <a:xfrm>
            <a:off x="622080" y="2488581"/>
            <a:ext cx="7879680" cy="623586"/>
          </a:xfrm>
          <a:prstGeom prst="roundRect">
            <a:avLst>
              <a:gd name="adj" fmla="val 231"/>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200">
                <a:solidFill>
                  <a:srgbClr val="000000"/>
                </a:solidFill>
              </a:rPr>
              <a:t>s R u iff u.queue is concatenation of s.A.queue and s.B.queue</a:t>
            </a:r>
          </a:p>
        </p:txBody>
      </p:sp>
    </p:spTree>
    <p:extLst>
      <p:ext uri="{BB962C8B-B14F-4D97-AF65-F5344CB8AC3E}">
        <p14:creationId xmlns:p14="http://schemas.microsoft.com/office/powerpoint/2010/main" val="1076735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920" y="315394"/>
            <a:ext cx="8231040" cy="1061391"/>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Composing two channel automata</a:t>
            </a:r>
          </a:p>
        </p:txBody>
      </p:sp>
      <mc:AlternateContent xmlns:mc="http://schemas.openxmlformats.org/markup-compatibility/2006" xmlns:a14="http://schemas.microsoft.com/office/drawing/2010/main">
        <mc:Choice Requires="a14">
          <p:sp>
            <p:nvSpPr>
              <p:cNvPr id="99331" name="Rectangle 3"/>
              <p:cNvSpPr>
                <a:spLocks noGrp="1" noChangeArrowheads="1"/>
              </p:cNvSpPr>
              <p:nvPr>
                <p:ph type="body" idx="1"/>
              </p:nvPr>
            </p:nvSpPr>
            <p:spPr>
              <a:xfrm>
                <a:off x="414720" y="3221619"/>
                <a:ext cx="8501760" cy="3250421"/>
              </a:xfrm>
              <a:ln/>
              <a:extLst>
                <a:ext uri="{91240B29-F687-4F45-9708-019B960494DF}">
                  <a14:hiddenLine w="9525">
                    <a:solidFill>
                      <a:srgbClr val="000000"/>
                    </a:solidFill>
                    <a:round/>
                    <a:headEnd/>
                    <a:tailEnd/>
                  </a14:hiddenLine>
                </a:ext>
              </a:extLst>
            </p:spPr>
            <p:txBody>
              <a:bodyPr lIns="0" tIns="0" rIns="0" bIns="0"/>
              <a:lstStyle/>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Step correspondence: </a:t>
                </a:r>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ym typeface="Symbol" pitchFamily="18" charset="2"/>
                  </a:rPr>
                  <a:t></a:t>
                </a:r>
                <a:r>
                  <a:rPr lang="en-US" sz="2000" dirty="0"/>
                  <a:t> </a:t>
                </a:r>
                <a14:m>
                  <m:oMath xmlns:m="http://schemas.openxmlformats.org/officeDocument/2006/math">
                    <m:r>
                      <a:rPr lang="en-US" sz="2000" i="1" dirty="0" smtClean="0">
                        <a:latin typeface="Cambria Math"/>
                      </a:rPr>
                      <m:t>=</m:t>
                    </m:r>
                    <m:r>
                      <a:rPr lang="en-US" sz="2000" i="1" dirty="0" smtClean="0">
                        <a:solidFill>
                          <a:schemeClr val="accent2">
                            <a:lumMod val="75000"/>
                          </a:schemeClr>
                        </a:solidFill>
                        <a:latin typeface="Cambria Math"/>
                      </a:rPr>
                      <m:t>𝑠𝑒𝑛𝑑</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 </m:t>
                    </m:r>
                  </m:oMath>
                </a14:m>
                <a:r>
                  <a:rPr lang="en-US" sz="2000" dirty="0"/>
                  <a:t>in </a:t>
                </a:r>
                <a14:m>
                  <m:oMath xmlns:m="http://schemas.openxmlformats.org/officeDocument/2006/math">
                    <m:r>
                      <a:rPr lang="en-US" sz="2000" i="1" dirty="0" smtClean="0">
                        <a:latin typeface="Cambria Math"/>
                      </a:rPr>
                      <m:t>𝐷</m:t>
                    </m:r>
                  </m:oMath>
                </a14:m>
                <a:r>
                  <a:rPr lang="en-US" sz="2000" dirty="0"/>
                  <a:t> corresponds to </a:t>
                </a:r>
                <a14:m>
                  <m:oMath xmlns:m="http://schemas.openxmlformats.org/officeDocument/2006/math">
                    <m:r>
                      <a:rPr lang="en-US" sz="2000" i="1" dirty="0" smtClean="0">
                        <a:solidFill>
                          <a:schemeClr val="accent2">
                            <a:lumMod val="75000"/>
                          </a:schemeClr>
                        </a:solidFill>
                        <a:latin typeface="Cambria Math"/>
                      </a:rPr>
                      <m:t>𝑠𝑒𝑛𝑑</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 </m:t>
                    </m:r>
                  </m:oMath>
                </a14:m>
                <a:r>
                  <a:rPr lang="en-US" sz="2000" dirty="0"/>
                  <a:t>in </a:t>
                </a:r>
                <a14:m>
                  <m:oMath xmlns:m="http://schemas.openxmlformats.org/officeDocument/2006/math">
                    <m:r>
                      <a:rPr lang="en-US" sz="2000" i="1" dirty="0" smtClean="0">
                        <a:latin typeface="Cambria Math"/>
                      </a:rPr>
                      <m:t>𝐶</m:t>
                    </m:r>
                  </m:oMath>
                </a14:m>
                <a:endParaRPr lang="en-US" sz="2000" dirty="0"/>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ym typeface="Symbol" pitchFamily="18" charset="2"/>
                  </a:rPr>
                  <a:t></a:t>
                </a:r>
                <a:r>
                  <a:rPr lang="en-US" sz="2000" dirty="0"/>
                  <a:t> </a:t>
                </a:r>
                <a14:m>
                  <m:oMath xmlns:m="http://schemas.openxmlformats.org/officeDocument/2006/math">
                    <m:r>
                      <a:rPr lang="en-US" sz="2000" i="1" dirty="0" smtClean="0">
                        <a:latin typeface="Cambria Math"/>
                      </a:rPr>
                      <m:t>=</m:t>
                    </m:r>
                    <m:r>
                      <a:rPr lang="en-US" sz="2000" i="1" dirty="0" smtClean="0">
                        <a:solidFill>
                          <a:schemeClr val="accent2">
                            <a:lumMod val="75000"/>
                          </a:schemeClr>
                        </a:solidFill>
                        <a:latin typeface="Cambria Math"/>
                      </a:rPr>
                      <m:t>𝑟𝑒𝑐𝑒𝑖𝑣𝑒</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 </a:t>
                </a:r>
                <a:r>
                  <a:rPr lang="en-US" sz="2000" dirty="0"/>
                  <a:t>in </a:t>
                </a:r>
                <a14:m>
                  <m:oMath xmlns:m="http://schemas.openxmlformats.org/officeDocument/2006/math">
                    <m:r>
                      <a:rPr lang="en-US" sz="2000" i="1" dirty="0" smtClean="0">
                        <a:latin typeface="Cambria Math"/>
                      </a:rPr>
                      <m:t>𝐷</m:t>
                    </m:r>
                  </m:oMath>
                </a14:m>
                <a:r>
                  <a:rPr lang="en-US" sz="2000" dirty="0"/>
                  <a:t> corresponds to </a:t>
                </a:r>
                <a14:m>
                  <m:oMath xmlns:m="http://schemas.openxmlformats.org/officeDocument/2006/math">
                    <m:r>
                      <a:rPr lang="en-US" sz="2000" i="1" dirty="0" smtClean="0">
                        <a:solidFill>
                          <a:schemeClr val="accent2">
                            <a:lumMod val="75000"/>
                          </a:schemeClr>
                        </a:solidFill>
                        <a:latin typeface="Cambria Math"/>
                      </a:rPr>
                      <m:t>𝑟𝑒𝑐𝑒𝑖𝑣𝑒</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 </a:t>
                </a:r>
                <a:r>
                  <a:rPr lang="en-US" sz="2000" dirty="0"/>
                  <a:t>in </a:t>
                </a:r>
                <a14:m>
                  <m:oMath xmlns:m="http://schemas.openxmlformats.org/officeDocument/2006/math">
                    <m:r>
                      <a:rPr lang="en-US" sz="2000" i="1" dirty="0" smtClean="0">
                        <a:latin typeface="Cambria Math"/>
                      </a:rPr>
                      <m:t>𝐶</m:t>
                    </m:r>
                  </m:oMath>
                </a14:m>
                <a:endParaRPr lang="en-US" sz="2000" dirty="0"/>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sym typeface="Symbol" pitchFamily="18" charset="2"/>
                  </a:rPr>
                  <a:t></a:t>
                </a:r>
                <a:r>
                  <a:rPr lang="en-US" sz="2000" dirty="0"/>
                  <a:t> </a:t>
                </a:r>
                <a14:m>
                  <m:oMath xmlns:m="http://schemas.openxmlformats.org/officeDocument/2006/math">
                    <m:r>
                      <a:rPr lang="en-US" sz="2000" i="1" dirty="0" smtClean="0">
                        <a:latin typeface="Cambria Math"/>
                      </a:rPr>
                      <m:t>=</m:t>
                    </m:r>
                    <m:r>
                      <a:rPr lang="en-US" sz="2000" i="1" dirty="0" smtClean="0">
                        <a:solidFill>
                          <a:schemeClr val="accent2">
                            <a:lumMod val="75000"/>
                          </a:schemeClr>
                        </a:solidFill>
                        <a:latin typeface="Cambria Math"/>
                      </a:rPr>
                      <m:t>𝑝𝑎𝑠𝑠</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 </a:t>
                </a:r>
                <a:r>
                  <a:rPr lang="en-US" sz="2000" dirty="0"/>
                  <a:t>in </a:t>
                </a:r>
                <a14:m>
                  <m:oMath xmlns:m="http://schemas.openxmlformats.org/officeDocument/2006/math">
                    <m:r>
                      <a:rPr lang="en-US" sz="2000" i="1" dirty="0" smtClean="0">
                        <a:latin typeface="Cambria Math"/>
                      </a:rPr>
                      <m:t>𝐷</m:t>
                    </m:r>
                    <m:r>
                      <a:rPr lang="en-US" sz="2000" i="1" dirty="0" smtClean="0">
                        <a:latin typeface="Cambria Math"/>
                      </a:rPr>
                      <m:t> </m:t>
                    </m:r>
                  </m:oMath>
                </a14:m>
                <a:r>
                  <a:rPr lang="en-US" sz="2000" dirty="0"/>
                  <a:t>corresponds to </a:t>
                </a:r>
                <a:r>
                  <a:rPr lang="en-US" sz="2000" dirty="0">
                    <a:sym typeface="Symbol" pitchFamily="18" charset="2"/>
                  </a:rPr>
                  <a:t></a:t>
                </a:r>
                <a:r>
                  <a:rPr lang="en-US" sz="2000" dirty="0"/>
                  <a:t> in </a:t>
                </a:r>
                <a14:m>
                  <m:oMath xmlns:m="http://schemas.openxmlformats.org/officeDocument/2006/math">
                    <m:r>
                      <a:rPr lang="en-US" sz="2000" i="1" dirty="0" smtClean="0">
                        <a:latin typeface="Cambria Math"/>
                      </a:rPr>
                      <m:t>𝐶</m:t>
                    </m:r>
                  </m:oMath>
                </a14:m>
                <a:endParaRPr lang="en-US" sz="2000" dirty="0"/>
              </a:p>
              <a:p>
                <a:pPr marL="391686" indent="-293764">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Verify that this works:</a:t>
                </a:r>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Same external actions (yes).</a:t>
                </a:r>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Actions of </a:t>
                </a:r>
                <a14:m>
                  <m:oMath xmlns:m="http://schemas.openxmlformats.org/officeDocument/2006/math">
                    <m:r>
                      <a:rPr lang="en-US" sz="2000" i="1" dirty="0" smtClean="0">
                        <a:latin typeface="Cambria Math"/>
                      </a:rPr>
                      <m:t>𝐶</m:t>
                    </m:r>
                  </m:oMath>
                </a14:m>
                <a:r>
                  <a:rPr lang="en-US" sz="2000" dirty="0"/>
                  <a:t> are enabled.</a:t>
                </a:r>
              </a:p>
              <a:p>
                <a:pPr marL="781932" lvl="1" indent="-25920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000" dirty="0"/>
                  <a:t>Final states related by relation </a:t>
                </a:r>
                <a14:m>
                  <m:oMath xmlns:m="http://schemas.openxmlformats.org/officeDocument/2006/math">
                    <m:r>
                      <a:rPr lang="en-US" sz="2000" i="1" dirty="0" smtClean="0">
                        <a:latin typeface="Cambria Math"/>
                      </a:rPr>
                      <m:t>𝑅</m:t>
                    </m:r>
                  </m:oMath>
                </a14:m>
                <a:r>
                  <a:rPr lang="en-US" sz="2000" dirty="0"/>
                  <a:t>.</a:t>
                </a:r>
              </a:p>
              <a:p>
                <a:pPr marL="391686" indent="-293764">
                  <a:lnSpc>
                    <a:spcPct val="83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400" dirty="0"/>
                  <a:t>Routine case analysis:</a:t>
                </a:r>
              </a:p>
            </p:txBody>
          </p:sp>
        </mc:Choice>
        <mc:Fallback xmlns="">
          <p:sp>
            <p:nvSpPr>
              <p:cNvPr id="99331" name="Rectangle 3"/>
              <p:cNvSpPr>
                <a:spLocks noGrp="1" noRot="1" noChangeAspect="1" noMove="1" noResize="1" noEditPoints="1" noAdjustHandles="1" noChangeArrowheads="1" noChangeShapeType="1" noTextEdit="1"/>
              </p:cNvSpPr>
              <p:nvPr>
                <p:ph type="body" idx="1"/>
              </p:nvPr>
            </p:nvSpPr>
            <p:spPr>
              <a:xfrm>
                <a:off x="414720" y="3221619"/>
                <a:ext cx="8501760" cy="3250421"/>
              </a:xfrm>
              <a:blipFill rotWithShape="1">
                <a:blip r:embed="rId3"/>
                <a:stretch>
                  <a:fillRect l="-502" t="-3933"/>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99332" name="Oval 4"/>
          <p:cNvSpPr>
            <a:spLocks/>
          </p:cNvSpPr>
          <p:nvPr/>
        </p:nvSpPr>
        <p:spPr bwMode="auto">
          <a:xfrm>
            <a:off x="5097600" y="1866436"/>
            <a:ext cx="207360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Lst>
            </a:pPr>
            <a:r>
              <a:rPr lang="en-US" sz="2500">
                <a:solidFill>
                  <a:srgbClr val="000000"/>
                </a:solidFill>
              </a:rPr>
              <a:t>A</a:t>
            </a:r>
          </a:p>
        </p:txBody>
      </p:sp>
      <p:sp>
        <p:nvSpPr>
          <p:cNvPr id="99333" name="Line 5"/>
          <p:cNvSpPr>
            <a:spLocks noChangeShapeType="1"/>
          </p:cNvSpPr>
          <p:nvPr/>
        </p:nvSpPr>
        <p:spPr bwMode="auto">
          <a:xfrm>
            <a:off x="548640" y="2073818"/>
            <a:ext cx="123120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9334" name="Line 6"/>
          <p:cNvSpPr>
            <a:spLocks noChangeShapeType="1"/>
          </p:cNvSpPr>
          <p:nvPr/>
        </p:nvSpPr>
        <p:spPr bwMode="auto">
          <a:xfrm>
            <a:off x="7171200" y="2073818"/>
            <a:ext cx="145152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9335" name="Text Box 7"/>
          <p:cNvSpPr txBox="1">
            <a:spLocks noChangeArrowheads="1"/>
          </p:cNvSpPr>
          <p:nvPr/>
        </p:nvSpPr>
        <p:spPr bwMode="auto">
          <a:xfrm>
            <a:off x="560160" y="1659054"/>
            <a:ext cx="10137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send(m)</a:t>
            </a:r>
          </a:p>
        </p:txBody>
      </p:sp>
      <p:sp>
        <p:nvSpPr>
          <p:cNvPr id="99336" name="Text Box 8"/>
          <p:cNvSpPr txBox="1">
            <a:spLocks noChangeArrowheads="1"/>
          </p:cNvSpPr>
          <p:nvPr/>
        </p:nvSpPr>
        <p:spPr bwMode="auto">
          <a:xfrm>
            <a:off x="7159680" y="1659054"/>
            <a:ext cx="125136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receive(m)</a:t>
            </a:r>
          </a:p>
        </p:txBody>
      </p:sp>
      <p:sp>
        <p:nvSpPr>
          <p:cNvPr id="99337" name="Oval 9"/>
          <p:cNvSpPr>
            <a:spLocks/>
          </p:cNvSpPr>
          <p:nvPr/>
        </p:nvSpPr>
        <p:spPr bwMode="auto">
          <a:xfrm>
            <a:off x="1779840" y="1866436"/>
            <a:ext cx="2073600" cy="414764"/>
          </a:xfrm>
          <a:prstGeom prst="ellipse">
            <a:avLst/>
          </a:prstGeom>
          <a:solidFill>
            <a:srgbClr val="FF9999"/>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9794" tIns="48978" rIns="89794" bIns="48978" anchor="ctr" anchorCtr="1"/>
          <a:lstStyle/>
          <a:p>
            <a:pPr algn="ctr">
              <a:tabLst>
                <a:tab pos="656650" algn="l"/>
                <a:tab pos="1313299" algn="l"/>
                <a:tab pos="1969949" algn="l"/>
              </a:tabLst>
            </a:pPr>
            <a:r>
              <a:rPr lang="en-US" sz="2500">
                <a:solidFill>
                  <a:srgbClr val="000000"/>
                </a:solidFill>
              </a:rPr>
              <a:t>B</a:t>
            </a:r>
          </a:p>
        </p:txBody>
      </p:sp>
      <p:sp>
        <p:nvSpPr>
          <p:cNvPr id="99338" name="Line 10"/>
          <p:cNvSpPr>
            <a:spLocks noChangeShapeType="1"/>
          </p:cNvSpPr>
          <p:nvPr/>
        </p:nvSpPr>
        <p:spPr bwMode="auto">
          <a:xfrm>
            <a:off x="3853440" y="2073818"/>
            <a:ext cx="1232640" cy="1441"/>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99339" name="Text Box 11"/>
          <p:cNvSpPr txBox="1">
            <a:spLocks noChangeArrowheads="1"/>
          </p:cNvSpPr>
          <p:nvPr/>
        </p:nvSpPr>
        <p:spPr bwMode="auto">
          <a:xfrm>
            <a:off x="3890881" y="1659054"/>
            <a:ext cx="1000800" cy="370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pass(m)</a:t>
            </a:r>
          </a:p>
        </p:txBody>
      </p:sp>
      <p:sp>
        <p:nvSpPr>
          <p:cNvPr id="99340" name="AutoShape 12"/>
          <p:cNvSpPr>
            <a:spLocks noChangeArrowheads="1"/>
          </p:cNvSpPr>
          <p:nvPr/>
        </p:nvSpPr>
        <p:spPr bwMode="auto">
          <a:xfrm>
            <a:off x="622080" y="2488581"/>
            <a:ext cx="7879680" cy="623586"/>
          </a:xfrm>
          <a:prstGeom prst="roundRect">
            <a:avLst>
              <a:gd name="adj" fmla="val 231"/>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200">
                <a:solidFill>
                  <a:srgbClr val="000000"/>
                </a:solidFill>
              </a:rPr>
              <a:t>s R u iff u.queue is concatenation of s.A.queue and s.B.queue</a:t>
            </a:r>
          </a:p>
        </p:txBody>
      </p:sp>
    </p:spTree>
    <p:extLst>
      <p:ext uri="{BB962C8B-B14F-4D97-AF65-F5344CB8AC3E}">
        <p14:creationId xmlns:p14="http://schemas.microsoft.com/office/powerpoint/2010/main" val="18424110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7938" name="Rectangle 2"/>
              <p:cNvSpPr>
                <a:spLocks noGrp="1" noChangeArrowheads="1"/>
              </p:cNvSpPr>
              <p:nvPr>
                <p:ph type="title"/>
              </p:nvPr>
            </p:nvSpPr>
            <p:spPr/>
            <p:txBody>
              <a:bodyPr/>
              <a:lstStyle/>
              <a:p>
                <a:r>
                  <a:rPr lang="en-US" sz="4100" dirty="0"/>
                  <a:t>Showing </a:t>
                </a:r>
                <a14:m>
                  <m:oMath xmlns:m="http://schemas.openxmlformats.org/officeDocument/2006/math">
                    <m:r>
                      <a:rPr lang="en-US" sz="4100" i="1" dirty="0" smtClean="0">
                        <a:latin typeface="Cambria Math"/>
                      </a:rPr>
                      <m:t>𝑅</m:t>
                    </m:r>
                  </m:oMath>
                </a14:m>
                <a:r>
                  <a:rPr lang="en-US" sz="4100" dirty="0"/>
                  <a:t> is a simulation relation</a:t>
                </a:r>
              </a:p>
            </p:txBody>
          </p:sp>
        </mc:Choice>
        <mc:Fallback xmlns="">
          <p:sp>
            <p:nvSpPr>
              <p:cNvPr id="167938" name="Rectangle 2"/>
              <p:cNvSpPr>
                <a:spLocks noGrp="1" noRot="1" noChangeAspect="1" noMove="1" noResize="1" noEditPoints="1" noAdjustHandles="1" noChangeArrowheads="1" noChangeShapeType="1" noTextEdit="1"/>
              </p:cNvSpPr>
              <p:nvPr>
                <p:ph type="title"/>
              </p:nvPr>
            </p:nvSpPr>
            <p:spPr>
              <a:blipFill rotWithShape="1">
                <a:blip r:embed="rId2"/>
                <a:stretch>
                  <a:fillRect b="-4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939" name="Rectangle 3"/>
              <p:cNvSpPr>
                <a:spLocks noGrp="1" noChangeArrowheads="1"/>
              </p:cNvSpPr>
              <p:nvPr>
                <p:ph type="body" idx="1"/>
              </p:nvPr>
            </p:nvSpPr>
            <p:spPr>
              <a:xfrm>
                <a:off x="381601" y="2253837"/>
                <a:ext cx="8533440" cy="4604163"/>
              </a:xfrm>
            </p:spPr>
            <p:txBody>
              <a:bodyPr/>
              <a:lstStyle/>
              <a:p>
                <a:pPr>
                  <a:lnSpc>
                    <a:spcPct val="90000"/>
                  </a:lnSpc>
                </a:pPr>
                <a:r>
                  <a:rPr lang="en-US" sz="2400" dirty="0"/>
                  <a:t>Case 1:  </a:t>
                </a:r>
                <a:r>
                  <a:rPr lang="en-US" sz="2400" dirty="0">
                    <a:sym typeface="Symbol" pitchFamily="18" charset="2"/>
                  </a:rPr>
                  <a:t></a:t>
                </a:r>
                <a:r>
                  <a:rPr lang="en-US" sz="2400" dirty="0"/>
                  <a:t> </a:t>
                </a:r>
                <a14:m>
                  <m:oMath xmlns:m="http://schemas.openxmlformats.org/officeDocument/2006/math">
                    <m:r>
                      <a:rPr lang="en-US" sz="2400" i="1" dirty="0" smtClean="0">
                        <a:latin typeface="Cambria Math"/>
                      </a:rPr>
                      <m:t>=</m:t>
                    </m:r>
                    <m:r>
                      <a:rPr lang="en-US" sz="2400" i="1" dirty="0" smtClean="0">
                        <a:solidFill>
                          <a:schemeClr val="accent2">
                            <a:lumMod val="75000"/>
                          </a:schemeClr>
                        </a:solidFill>
                        <a:latin typeface="Cambria Math"/>
                      </a:rPr>
                      <m:t>𝑠𝑒𝑛𝑑</m:t>
                    </m:r>
                    <m:r>
                      <a:rPr lang="en-US" sz="2400" i="1" dirty="0" smtClean="0">
                        <a:solidFill>
                          <a:schemeClr val="accent2">
                            <a:lumMod val="75000"/>
                          </a:schemeClr>
                        </a:solidFill>
                        <a:latin typeface="Cambria Math"/>
                      </a:rPr>
                      <m:t>(</m:t>
                    </m:r>
                    <m:r>
                      <a:rPr lang="en-US" sz="2400" i="1" dirty="0" smtClean="0">
                        <a:solidFill>
                          <a:schemeClr val="accent2">
                            <a:lumMod val="75000"/>
                          </a:schemeClr>
                        </a:solidFill>
                        <a:latin typeface="Cambria Math"/>
                      </a:rPr>
                      <m:t>𝑚</m:t>
                    </m:r>
                    <m:r>
                      <a:rPr lang="en-US" sz="2400" i="1" dirty="0" smtClean="0">
                        <a:solidFill>
                          <a:schemeClr val="accent2">
                            <a:lumMod val="75000"/>
                          </a:schemeClr>
                        </a:solidFill>
                        <a:latin typeface="Cambria Math"/>
                      </a:rPr>
                      <m:t>)</m:t>
                    </m:r>
                  </m:oMath>
                </a14:m>
                <a:endParaRPr lang="en-US" sz="2400" dirty="0">
                  <a:solidFill>
                    <a:schemeClr val="accent2">
                      <a:lumMod val="75000"/>
                    </a:schemeClr>
                  </a:solidFill>
                </a:endParaRPr>
              </a:p>
              <a:p>
                <a:pPr lvl="1">
                  <a:lnSpc>
                    <a:spcPct val="90000"/>
                  </a:lnSpc>
                </a:pPr>
                <a:r>
                  <a:rPr lang="en-US" sz="2000" dirty="0"/>
                  <a:t>No enabling issues (input).</a:t>
                </a:r>
              </a:p>
              <a:p>
                <a:pPr lvl="1">
                  <a:lnSpc>
                    <a:spcPct val="90000"/>
                  </a:lnSpc>
                </a:pPr>
                <a:r>
                  <a:rPr lang="en-US" sz="2000" dirty="0"/>
                  <a:t>Must </a:t>
                </a:r>
                <a:r>
                  <a:rPr lang="en-US" sz="2000" dirty="0" smtClean="0"/>
                  <a:t>check that </a:t>
                </a:r>
                <a14:m>
                  <m:oMath xmlns:m="http://schemas.openxmlformats.org/officeDocument/2006/math">
                    <m:r>
                      <a:rPr lang="en-US" sz="2000" i="1" dirty="0" smtClean="0">
                        <a:latin typeface="Cambria Math"/>
                      </a:rPr>
                      <m:t>𝑠</m:t>
                    </m:r>
                    <m:r>
                      <a:rPr lang="en-US" sz="2000" i="1" dirty="0">
                        <a:latin typeface="Cambria Math"/>
                        <a:sym typeface="Symbol" pitchFamily="18" charset="2"/>
                      </a:rPr>
                      <m:t></m:t>
                    </m:r>
                    <m:r>
                      <a:rPr lang="en-US" sz="2000" i="1" dirty="0">
                        <a:latin typeface="Cambria Math"/>
                      </a:rPr>
                      <m:t> </m:t>
                    </m:r>
                    <m:r>
                      <a:rPr lang="en-US" sz="2000" i="1" dirty="0">
                        <a:latin typeface="Cambria Math"/>
                      </a:rPr>
                      <m:t>𝑅</m:t>
                    </m:r>
                    <m:r>
                      <a:rPr lang="en-US" sz="2000" i="1" dirty="0">
                        <a:latin typeface="Cambria Math"/>
                      </a:rPr>
                      <m:t> </m:t>
                    </m:r>
                    <m:r>
                      <a:rPr lang="en-US" sz="2000" i="1" dirty="0">
                        <a:latin typeface="Cambria Math"/>
                      </a:rPr>
                      <m:t>𝑢</m:t>
                    </m:r>
                    <m:r>
                      <a:rPr lang="en-US" sz="2000" i="1" dirty="0">
                        <a:latin typeface="Cambria Math"/>
                        <a:sym typeface="Symbol" pitchFamily="18" charset="2"/>
                      </a:rPr>
                      <m:t></m:t>
                    </m:r>
                    <m:r>
                      <a:rPr lang="en-US" sz="2000" i="1" dirty="0">
                        <a:latin typeface="Cambria Math"/>
                      </a:rPr>
                      <m:t>.</m:t>
                    </m:r>
                  </m:oMath>
                </a14:m>
                <a:endParaRPr lang="en-US" sz="2000" dirty="0"/>
              </a:p>
              <a:p>
                <a:pPr lvl="2">
                  <a:lnSpc>
                    <a:spcPct val="90000"/>
                  </a:lnSpc>
                </a:pPr>
                <a:r>
                  <a:rPr lang="en-US" sz="1800" dirty="0"/>
                  <a:t>Since </a:t>
                </a:r>
                <a14:m>
                  <m:oMath xmlns:m="http://schemas.openxmlformats.org/officeDocument/2006/math">
                    <m:r>
                      <a:rPr lang="en-US" sz="1800" i="1" dirty="0" smtClean="0">
                        <a:latin typeface="Cambria Math"/>
                      </a:rPr>
                      <m:t>𝑠</m:t>
                    </m:r>
                    <m:r>
                      <a:rPr lang="en-US" sz="1800" i="1" dirty="0" smtClean="0">
                        <a:latin typeface="Cambria Math"/>
                      </a:rPr>
                      <m:t> </m:t>
                    </m:r>
                    <m:r>
                      <a:rPr lang="en-US" sz="1800" i="1" dirty="0" smtClean="0">
                        <a:latin typeface="Cambria Math"/>
                      </a:rPr>
                      <m:t>𝑅</m:t>
                    </m:r>
                    <m:r>
                      <a:rPr lang="en-US" sz="1800" i="1" dirty="0" smtClean="0">
                        <a:latin typeface="Cambria Math"/>
                      </a:rPr>
                      <m:t> </m:t>
                    </m:r>
                    <m:r>
                      <a:rPr lang="en-US" sz="1800" i="1" dirty="0" smtClean="0">
                        <a:latin typeface="Cambria Math"/>
                      </a:rPr>
                      <m:t>𝑢</m:t>
                    </m:r>
                  </m:oMath>
                </a14:m>
                <a:r>
                  <a:rPr lang="en-US" sz="1800" dirty="0"/>
                  <a:t>, </a:t>
                </a:r>
                <a14:m>
                  <m:oMath xmlns:m="http://schemas.openxmlformats.org/officeDocument/2006/math">
                    <m:r>
                      <a:rPr lang="en-US" sz="1800" i="1" dirty="0" smtClean="0">
                        <a:latin typeface="Cambria Math"/>
                      </a:rPr>
                      <m:t>𝑢</m:t>
                    </m:r>
                    <m:r>
                      <a:rPr lang="en-US" sz="1800" i="1" dirty="0" smtClean="0">
                        <a:latin typeface="Cambria Math"/>
                      </a:rPr>
                      <m:t>.</m:t>
                    </m:r>
                    <m:r>
                      <a:rPr lang="en-US" sz="1800" i="1" dirty="0" smtClean="0">
                        <a:solidFill>
                          <a:schemeClr val="accent1">
                            <a:lumMod val="75000"/>
                          </a:schemeClr>
                        </a:solidFill>
                        <a:latin typeface="Cambria Math"/>
                      </a:rPr>
                      <m:t>𝑞𝑢𝑒𝑢𝑒</m:t>
                    </m:r>
                  </m:oMath>
                </a14:m>
                <a:r>
                  <a:rPr lang="en-US" sz="1800" dirty="0"/>
                  <a:t> is the concatenation of </a:t>
                </a:r>
                <a14:m>
                  <m:oMath xmlns:m="http://schemas.openxmlformats.org/officeDocument/2006/math">
                    <m:r>
                      <a:rPr lang="en-US" sz="1800" i="1" dirty="0" smtClean="0">
                        <a:latin typeface="Cambria Math"/>
                      </a:rPr>
                      <m:t>𝑠</m:t>
                    </m:r>
                    <m:r>
                      <a:rPr lang="en-US" sz="1800" i="1" dirty="0" smtClean="0">
                        <a:latin typeface="Cambria Math"/>
                      </a:rPr>
                      <m:t>.</m:t>
                    </m:r>
                    <m:r>
                      <a:rPr lang="en-US" sz="1800" i="1" dirty="0" smtClean="0">
                        <a:latin typeface="Cambria Math"/>
                      </a:rPr>
                      <m:t>𝐴</m:t>
                    </m:r>
                    <m:r>
                      <a:rPr lang="en-US" sz="1800" i="1" dirty="0" smtClean="0">
                        <a:latin typeface="Cambria Math"/>
                      </a:rPr>
                      <m:t>.</m:t>
                    </m:r>
                    <m:r>
                      <a:rPr lang="en-US" sz="1800" i="1" dirty="0" smtClean="0">
                        <a:solidFill>
                          <a:schemeClr val="accent1">
                            <a:lumMod val="75000"/>
                          </a:schemeClr>
                        </a:solidFill>
                        <a:latin typeface="Cambria Math"/>
                      </a:rPr>
                      <m:t>𝑞𝑢𝑒𝑢𝑒</m:t>
                    </m:r>
                  </m:oMath>
                </a14:m>
                <a:r>
                  <a:rPr lang="en-US" sz="1800" dirty="0"/>
                  <a:t> and </a:t>
                </a:r>
                <a14:m>
                  <m:oMath xmlns:m="http://schemas.openxmlformats.org/officeDocument/2006/math">
                    <m:r>
                      <a:rPr lang="en-US" sz="1800" i="1" dirty="0" smtClean="0">
                        <a:latin typeface="Cambria Math"/>
                      </a:rPr>
                      <m:t>𝑠</m:t>
                    </m:r>
                    <m:r>
                      <a:rPr lang="en-US" sz="1800" i="1" dirty="0" smtClean="0">
                        <a:latin typeface="Cambria Math"/>
                      </a:rPr>
                      <m:t>.</m:t>
                    </m:r>
                    <m:r>
                      <a:rPr lang="en-US" sz="1800" i="1" dirty="0" smtClean="0">
                        <a:latin typeface="Cambria Math"/>
                      </a:rPr>
                      <m:t>𝐵</m:t>
                    </m:r>
                    <m:r>
                      <a:rPr lang="en-US" sz="1800" i="1" dirty="0" smtClean="0">
                        <a:latin typeface="Cambria Math"/>
                      </a:rPr>
                      <m:t>.</m:t>
                    </m:r>
                    <m:r>
                      <a:rPr lang="en-US" sz="1800" i="1" dirty="0" smtClean="0">
                        <a:solidFill>
                          <a:schemeClr val="accent1">
                            <a:lumMod val="75000"/>
                          </a:schemeClr>
                        </a:solidFill>
                        <a:latin typeface="Cambria Math"/>
                      </a:rPr>
                      <m:t>𝑞𝑢𝑒𝑢𝑒</m:t>
                    </m:r>
                  </m:oMath>
                </a14:m>
                <a:r>
                  <a:rPr lang="en-US" sz="1800" dirty="0"/>
                  <a:t>.</a:t>
                </a:r>
              </a:p>
              <a:p>
                <a:pPr lvl="2">
                  <a:lnSpc>
                    <a:spcPct val="90000"/>
                  </a:lnSpc>
                </a:pPr>
                <a:r>
                  <a:rPr lang="en-US" sz="1800" dirty="0"/>
                  <a:t>Adding the same </a:t>
                </a:r>
                <a14:m>
                  <m:oMath xmlns:m="http://schemas.openxmlformats.org/officeDocument/2006/math">
                    <m:r>
                      <a:rPr lang="en-US" sz="1800" i="1" dirty="0" smtClean="0">
                        <a:latin typeface="Cambria Math"/>
                      </a:rPr>
                      <m:t>𝑚</m:t>
                    </m:r>
                  </m:oMath>
                </a14:m>
                <a:r>
                  <a:rPr lang="en-US" sz="1800" dirty="0"/>
                  <a:t> to the end of </a:t>
                </a:r>
                <a14:m>
                  <m:oMath xmlns:m="http://schemas.openxmlformats.org/officeDocument/2006/math">
                    <m:r>
                      <a:rPr lang="en-US" sz="1800" i="1" dirty="0" smtClean="0">
                        <a:latin typeface="Cambria Math"/>
                      </a:rPr>
                      <m:t>𝑢</m:t>
                    </m:r>
                    <m:r>
                      <a:rPr lang="en-US" sz="1800" i="1" dirty="0" smtClean="0">
                        <a:latin typeface="Cambria Math"/>
                      </a:rPr>
                      <m:t>.</m:t>
                    </m:r>
                    <m:r>
                      <a:rPr lang="en-US" sz="1800" i="1" dirty="0" smtClean="0">
                        <a:solidFill>
                          <a:schemeClr val="accent1">
                            <a:lumMod val="75000"/>
                          </a:schemeClr>
                        </a:solidFill>
                        <a:latin typeface="Cambria Math"/>
                      </a:rPr>
                      <m:t>𝑞𝑢𝑒𝑢𝑒</m:t>
                    </m:r>
                    <m:r>
                      <a:rPr lang="en-US" sz="1800" i="1" dirty="0">
                        <a:latin typeface="Cambria Math"/>
                      </a:rPr>
                      <m:t> </m:t>
                    </m:r>
                  </m:oMath>
                </a14:m>
                <a:r>
                  <a:rPr lang="en-US" sz="1800" dirty="0"/>
                  <a:t>and </a:t>
                </a:r>
                <a14:m>
                  <m:oMath xmlns:m="http://schemas.openxmlformats.org/officeDocument/2006/math">
                    <m:r>
                      <a:rPr lang="en-US" sz="1800" i="1" dirty="0" smtClean="0">
                        <a:latin typeface="Cambria Math"/>
                      </a:rPr>
                      <m:t>𝑠</m:t>
                    </m:r>
                    <m:r>
                      <a:rPr lang="en-US" sz="1800" i="1" dirty="0" smtClean="0">
                        <a:latin typeface="Cambria Math"/>
                      </a:rPr>
                      <m:t>.</m:t>
                    </m:r>
                    <m:r>
                      <a:rPr lang="en-US" sz="1800" i="1" dirty="0" smtClean="0">
                        <a:latin typeface="Cambria Math"/>
                      </a:rPr>
                      <m:t>𝐵</m:t>
                    </m:r>
                    <m:r>
                      <a:rPr lang="en-US" sz="1800" i="1" dirty="0" smtClean="0">
                        <a:latin typeface="Cambria Math"/>
                      </a:rPr>
                      <m:t>.</m:t>
                    </m:r>
                    <m:r>
                      <a:rPr lang="en-US" sz="1800" i="1" dirty="0" smtClean="0">
                        <a:solidFill>
                          <a:schemeClr val="accent1">
                            <a:lumMod val="75000"/>
                          </a:schemeClr>
                        </a:solidFill>
                        <a:latin typeface="Cambria Math"/>
                      </a:rPr>
                      <m:t>𝑞𝑢𝑒𝑢𝑒</m:t>
                    </m:r>
                  </m:oMath>
                </a14:m>
                <a:r>
                  <a:rPr lang="en-US" sz="1800" dirty="0">
                    <a:solidFill>
                      <a:schemeClr val="accent1">
                        <a:lumMod val="75000"/>
                      </a:schemeClr>
                    </a:solidFill>
                  </a:rPr>
                  <a:t> </a:t>
                </a:r>
                <a:r>
                  <a:rPr lang="en-US" sz="1800" dirty="0"/>
                  <a:t>maintains the correspondence.</a:t>
                </a:r>
              </a:p>
              <a:p>
                <a:pPr>
                  <a:lnSpc>
                    <a:spcPct val="90000"/>
                  </a:lnSpc>
                </a:pPr>
                <a:r>
                  <a:rPr lang="en-US" sz="2400" dirty="0"/>
                  <a:t>Case 2:  </a:t>
                </a:r>
                <a:r>
                  <a:rPr lang="en-US" sz="2400" dirty="0">
                    <a:sym typeface="Symbol" pitchFamily="18" charset="2"/>
                  </a:rPr>
                  <a:t></a:t>
                </a:r>
                <a:r>
                  <a:rPr lang="en-US" sz="2400" dirty="0"/>
                  <a:t> </a:t>
                </a:r>
                <a14:m>
                  <m:oMath xmlns:m="http://schemas.openxmlformats.org/officeDocument/2006/math">
                    <m:r>
                      <a:rPr lang="en-US" sz="2400" i="1" dirty="0" smtClean="0">
                        <a:latin typeface="Cambria Math"/>
                      </a:rPr>
                      <m:t>= </m:t>
                    </m:r>
                    <m:r>
                      <a:rPr lang="en-US" sz="2400" i="1" dirty="0" smtClean="0">
                        <a:solidFill>
                          <a:schemeClr val="accent2">
                            <a:lumMod val="75000"/>
                          </a:schemeClr>
                        </a:solidFill>
                        <a:latin typeface="Cambria Math"/>
                      </a:rPr>
                      <m:t>𝑟𝑒𝑐𝑒𝑖𝑣𝑒</m:t>
                    </m:r>
                    <m:r>
                      <a:rPr lang="en-US" sz="2400" i="1" dirty="0" smtClean="0">
                        <a:solidFill>
                          <a:schemeClr val="accent2">
                            <a:lumMod val="75000"/>
                          </a:schemeClr>
                        </a:solidFill>
                        <a:latin typeface="Cambria Math"/>
                      </a:rPr>
                      <m:t>(</m:t>
                    </m:r>
                    <m:r>
                      <a:rPr lang="en-US" sz="2400" i="1" dirty="0" smtClean="0">
                        <a:solidFill>
                          <a:schemeClr val="accent2">
                            <a:lumMod val="75000"/>
                          </a:schemeClr>
                        </a:solidFill>
                        <a:latin typeface="Cambria Math"/>
                      </a:rPr>
                      <m:t>𝑚</m:t>
                    </m:r>
                    <m:r>
                      <a:rPr lang="en-US" sz="2400" i="1" dirty="0" smtClean="0">
                        <a:solidFill>
                          <a:schemeClr val="accent2">
                            <a:lumMod val="75000"/>
                          </a:schemeClr>
                        </a:solidFill>
                        <a:latin typeface="Cambria Math"/>
                      </a:rPr>
                      <m:t>)</m:t>
                    </m:r>
                  </m:oMath>
                </a14:m>
                <a:endParaRPr lang="en-US" sz="2400" dirty="0">
                  <a:solidFill>
                    <a:schemeClr val="accent2">
                      <a:lumMod val="75000"/>
                    </a:schemeClr>
                  </a:solidFill>
                </a:endParaRPr>
              </a:p>
              <a:p>
                <a:pPr lvl="1">
                  <a:lnSpc>
                    <a:spcPct val="90000"/>
                  </a:lnSpc>
                </a:pPr>
                <a:r>
                  <a:rPr lang="en-US" sz="2000" dirty="0"/>
                  <a:t>Enabling:  Check that </a:t>
                </a:r>
                <a14:m>
                  <m:oMath xmlns:m="http://schemas.openxmlformats.org/officeDocument/2006/math">
                    <m:r>
                      <a:rPr lang="en-US" sz="2000" i="1" dirty="0" smtClean="0">
                        <a:solidFill>
                          <a:schemeClr val="accent2">
                            <a:lumMod val="75000"/>
                          </a:schemeClr>
                        </a:solidFill>
                        <a:latin typeface="Cambria Math"/>
                      </a:rPr>
                      <m:t>𝑟𝑒𝑐𝑒𝑖𝑣𝑒</m:t>
                    </m:r>
                    <m:r>
                      <a:rPr lang="en-US" sz="2000" i="1" dirty="0" smtClean="0">
                        <a:solidFill>
                          <a:schemeClr val="accent2">
                            <a:lumMod val="75000"/>
                          </a:schemeClr>
                        </a:solidFill>
                        <a:latin typeface="Cambria Math"/>
                      </a:rPr>
                      <m:t>(</m:t>
                    </m:r>
                    <m:r>
                      <a:rPr lang="en-US" sz="2000" i="1" dirty="0" smtClean="0">
                        <a:solidFill>
                          <a:schemeClr val="accent2">
                            <a:lumMod val="75000"/>
                          </a:schemeClr>
                        </a:solidFill>
                        <a:latin typeface="Cambria Math"/>
                      </a:rPr>
                      <m:t>𝑚</m:t>
                    </m:r>
                    <m:r>
                      <a:rPr lang="en-US" sz="2000" i="1" dirty="0" smtClean="0">
                        <a:solidFill>
                          <a:schemeClr val="accent2">
                            <a:lumMod val="75000"/>
                          </a:schemeClr>
                        </a:solidFill>
                        <a:latin typeface="Cambria Math"/>
                      </a:rPr>
                      <m:t>)</m:t>
                    </m:r>
                  </m:oMath>
                </a14:m>
                <a:r>
                  <a:rPr lang="en-US" sz="2000" dirty="0">
                    <a:solidFill>
                      <a:schemeClr val="accent2">
                        <a:lumMod val="75000"/>
                      </a:schemeClr>
                    </a:solidFill>
                  </a:rPr>
                  <a:t>, </a:t>
                </a:r>
                <a:r>
                  <a:rPr lang="en-US" sz="2000" dirty="0"/>
                  <a:t>for the same </a:t>
                </a:r>
                <a14:m>
                  <m:oMath xmlns:m="http://schemas.openxmlformats.org/officeDocument/2006/math">
                    <m:r>
                      <a:rPr lang="en-US" sz="2000" i="1" dirty="0" smtClean="0">
                        <a:latin typeface="Cambria Math"/>
                      </a:rPr>
                      <m:t>𝑚</m:t>
                    </m:r>
                  </m:oMath>
                </a14:m>
                <a:r>
                  <a:rPr lang="en-US" sz="2000" dirty="0"/>
                  <a:t>, is also enabled in </a:t>
                </a:r>
                <a14:m>
                  <m:oMath xmlns:m="http://schemas.openxmlformats.org/officeDocument/2006/math">
                    <m:r>
                      <a:rPr lang="en-US" sz="2000" i="1" dirty="0" smtClean="0">
                        <a:latin typeface="Cambria Math"/>
                      </a:rPr>
                      <m:t>𝑢</m:t>
                    </m:r>
                  </m:oMath>
                </a14:m>
                <a:r>
                  <a:rPr lang="en-US" sz="2000" dirty="0"/>
                  <a:t>.</a:t>
                </a:r>
              </a:p>
              <a:p>
                <a:pPr lvl="2">
                  <a:lnSpc>
                    <a:spcPct val="90000"/>
                  </a:lnSpc>
                </a:pPr>
                <a:r>
                  <a:rPr lang="en-US" sz="1800" dirty="0"/>
                  <a:t>We know that </a:t>
                </a:r>
                <a14:m>
                  <m:oMath xmlns:m="http://schemas.openxmlformats.org/officeDocument/2006/math">
                    <m:r>
                      <a:rPr lang="en-US" sz="1800" i="1" dirty="0" smtClean="0">
                        <a:latin typeface="Cambria Math"/>
                      </a:rPr>
                      <m:t>𝑚</m:t>
                    </m:r>
                  </m:oMath>
                </a14:m>
                <a:r>
                  <a:rPr lang="en-US" sz="1800" dirty="0"/>
                  <a:t> is first on </a:t>
                </a:r>
                <a14:m>
                  <m:oMath xmlns:m="http://schemas.openxmlformats.org/officeDocument/2006/math">
                    <m:r>
                      <a:rPr lang="en-US" sz="1800" i="1" dirty="0" smtClean="0">
                        <a:latin typeface="Cambria Math"/>
                      </a:rPr>
                      <m:t>𝑠</m:t>
                    </m:r>
                    <m:r>
                      <a:rPr lang="en-US" sz="1800" i="1" dirty="0" smtClean="0">
                        <a:latin typeface="Cambria Math"/>
                      </a:rPr>
                      <m:t>.</m:t>
                    </m:r>
                    <m:r>
                      <a:rPr lang="en-US" sz="1800" i="1" dirty="0" smtClean="0">
                        <a:latin typeface="Cambria Math"/>
                      </a:rPr>
                      <m:t>𝐴</m:t>
                    </m:r>
                    <m:r>
                      <a:rPr lang="en-US" sz="1800" i="1" dirty="0" smtClean="0">
                        <a:latin typeface="Cambria Math"/>
                      </a:rPr>
                      <m:t>.</m:t>
                    </m:r>
                    <m:r>
                      <a:rPr lang="en-US" sz="1800" i="1" dirty="0" smtClean="0">
                        <a:solidFill>
                          <a:schemeClr val="accent1">
                            <a:lumMod val="75000"/>
                          </a:schemeClr>
                        </a:solidFill>
                        <a:latin typeface="Cambria Math"/>
                      </a:rPr>
                      <m:t>𝑞𝑢𝑒𝑢𝑒</m:t>
                    </m:r>
                    <m:r>
                      <a:rPr lang="en-US" sz="1800" i="1" dirty="0">
                        <a:latin typeface="Cambria Math"/>
                      </a:rPr>
                      <m:t>.</m:t>
                    </m:r>
                  </m:oMath>
                </a14:m>
                <a:endParaRPr lang="en-US" sz="1800" dirty="0"/>
              </a:p>
              <a:p>
                <a:pPr lvl="2">
                  <a:lnSpc>
                    <a:spcPct val="90000"/>
                  </a:lnSpc>
                </a:pPr>
                <a:r>
                  <a:rPr lang="en-US" sz="1800" dirty="0"/>
                  <a:t>Since </a:t>
                </a:r>
                <a14:m>
                  <m:oMath xmlns:m="http://schemas.openxmlformats.org/officeDocument/2006/math">
                    <m:r>
                      <a:rPr lang="en-US" sz="1800" i="1" dirty="0" smtClean="0">
                        <a:latin typeface="Cambria Math"/>
                      </a:rPr>
                      <m:t>𝑠</m:t>
                    </m:r>
                    <m:r>
                      <a:rPr lang="en-US" sz="1800" i="1" dirty="0" smtClean="0">
                        <a:latin typeface="Cambria Math"/>
                      </a:rPr>
                      <m:t> </m:t>
                    </m:r>
                    <m:r>
                      <a:rPr lang="en-US" sz="1800" i="1" dirty="0" smtClean="0">
                        <a:latin typeface="Cambria Math"/>
                      </a:rPr>
                      <m:t>𝑅</m:t>
                    </m:r>
                    <m:r>
                      <a:rPr lang="en-US" sz="1800" i="1" dirty="0" smtClean="0">
                        <a:latin typeface="Cambria Math"/>
                      </a:rPr>
                      <m:t> </m:t>
                    </m:r>
                    <m:r>
                      <a:rPr lang="en-US" sz="1800" i="1" dirty="0" smtClean="0">
                        <a:latin typeface="Cambria Math"/>
                      </a:rPr>
                      <m:t>𝑢</m:t>
                    </m:r>
                  </m:oMath>
                </a14:m>
                <a:r>
                  <a:rPr lang="en-US" sz="1800" dirty="0"/>
                  <a:t>, </a:t>
                </a:r>
                <a14:m>
                  <m:oMath xmlns:m="http://schemas.openxmlformats.org/officeDocument/2006/math">
                    <m:r>
                      <a:rPr lang="en-US" sz="1800" i="1" dirty="0" smtClean="0">
                        <a:latin typeface="Cambria Math"/>
                      </a:rPr>
                      <m:t>𝑚</m:t>
                    </m:r>
                  </m:oMath>
                </a14:m>
                <a:r>
                  <a:rPr lang="en-US" sz="1800" dirty="0"/>
                  <a:t> is </a:t>
                </a:r>
                <a:r>
                  <a:rPr lang="en-US" sz="1800" dirty="0" smtClean="0"/>
                  <a:t>also first </a:t>
                </a:r>
                <a:r>
                  <a:rPr lang="en-US" sz="1800" dirty="0"/>
                  <a:t>on </a:t>
                </a:r>
                <a14:m>
                  <m:oMath xmlns:m="http://schemas.openxmlformats.org/officeDocument/2006/math">
                    <m:r>
                      <a:rPr lang="en-US" sz="1800" i="1" dirty="0" smtClean="0">
                        <a:latin typeface="Cambria Math"/>
                      </a:rPr>
                      <m:t>𝑢</m:t>
                    </m:r>
                    <m:r>
                      <a:rPr lang="en-US" sz="1800" i="1" dirty="0" smtClean="0">
                        <a:latin typeface="Cambria Math"/>
                      </a:rPr>
                      <m:t>.</m:t>
                    </m:r>
                    <m:r>
                      <a:rPr lang="en-US" sz="1800" i="1" dirty="0" smtClean="0">
                        <a:solidFill>
                          <a:schemeClr val="accent1">
                            <a:lumMod val="75000"/>
                          </a:schemeClr>
                        </a:solidFill>
                        <a:latin typeface="Cambria Math"/>
                      </a:rPr>
                      <m:t>𝑞𝑢𝑒𝑢𝑒</m:t>
                    </m:r>
                    <m:r>
                      <a:rPr lang="en-US" sz="1800" i="1" dirty="0">
                        <a:latin typeface="Cambria Math"/>
                      </a:rPr>
                      <m:t>.</m:t>
                    </m:r>
                  </m:oMath>
                </a14:m>
                <a:endParaRPr lang="en-US" sz="1800" dirty="0"/>
              </a:p>
              <a:p>
                <a:pPr lvl="2">
                  <a:lnSpc>
                    <a:spcPct val="90000"/>
                  </a:lnSpc>
                </a:pPr>
                <a:r>
                  <a:rPr lang="en-US" sz="1800" dirty="0"/>
                  <a:t>So </a:t>
                </a:r>
                <a14:m>
                  <m:oMath xmlns:m="http://schemas.openxmlformats.org/officeDocument/2006/math">
                    <m:r>
                      <a:rPr lang="en-US" sz="1800" i="1" dirty="0" smtClean="0">
                        <a:solidFill>
                          <a:schemeClr val="accent2">
                            <a:lumMod val="75000"/>
                          </a:schemeClr>
                        </a:solidFill>
                        <a:latin typeface="Cambria Math"/>
                      </a:rPr>
                      <m:t>𝑟𝑒𝑐𝑒𝑖𝑣𝑒</m:t>
                    </m:r>
                    <m:r>
                      <a:rPr lang="en-US" sz="1800" i="1" dirty="0" smtClean="0">
                        <a:solidFill>
                          <a:schemeClr val="accent2">
                            <a:lumMod val="75000"/>
                          </a:schemeClr>
                        </a:solidFill>
                        <a:latin typeface="Cambria Math"/>
                      </a:rPr>
                      <m:t>(</m:t>
                    </m:r>
                    <m:r>
                      <a:rPr lang="en-US" sz="1800" i="1" dirty="0" smtClean="0">
                        <a:solidFill>
                          <a:schemeClr val="accent2">
                            <a:lumMod val="75000"/>
                          </a:schemeClr>
                        </a:solidFill>
                        <a:latin typeface="Cambria Math"/>
                      </a:rPr>
                      <m:t>𝑚</m:t>
                    </m:r>
                    <m:r>
                      <a:rPr lang="en-US" sz="1800" i="1" dirty="0" smtClean="0">
                        <a:solidFill>
                          <a:schemeClr val="accent2">
                            <a:lumMod val="75000"/>
                          </a:schemeClr>
                        </a:solidFill>
                        <a:latin typeface="Cambria Math"/>
                      </a:rPr>
                      <m:t>) </m:t>
                    </m:r>
                  </m:oMath>
                </a14:m>
                <a:r>
                  <a:rPr lang="en-US" sz="1800" dirty="0" smtClean="0"/>
                  <a:t>is enabled </a:t>
                </a:r>
                <a:r>
                  <a:rPr lang="en-US" sz="1800" dirty="0"/>
                  <a:t>in </a:t>
                </a:r>
                <a14:m>
                  <m:oMath xmlns:m="http://schemas.openxmlformats.org/officeDocument/2006/math">
                    <m:r>
                      <a:rPr lang="en-US" sz="1800" i="1" dirty="0" smtClean="0">
                        <a:latin typeface="Cambria Math"/>
                      </a:rPr>
                      <m:t>𝑢</m:t>
                    </m:r>
                  </m:oMath>
                </a14:m>
                <a:r>
                  <a:rPr lang="en-US" sz="1800" dirty="0"/>
                  <a:t>.</a:t>
                </a:r>
              </a:p>
              <a:p>
                <a:pPr lvl="1">
                  <a:lnSpc>
                    <a:spcPct val="90000"/>
                  </a:lnSpc>
                </a:pPr>
                <a14:m>
                  <m:oMath xmlns:m="http://schemas.openxmlformats.org/officeDocument/2006/math">
                    <m:r>
                      <a:rPr lang="en-US" sz="2000" i="1" dirty="0" smtClean="0">
                        <a:latin typeface="Cambria Math"/>
                      </a:rPr>
                      <m:t>𝑠</m:t>
                    </m:r>
                    <m:r>
                      <a:rPr lang="en-US" sz="2000" i="1" dirty="0">
                        <a:latin typeface="Cambria Math"/>
                        <a:sym typeface="Symbol" pitchFamily="18" charset="2"/>
                      </a:rPr>
                      <m:t></m:t>
                    </m:r>
                    <m:r>
                      <a:rPr lang="en-US" sz="2000" i="1" dirty="0">
                        <a:latin typeface="Cambria Math"/>
                      </a:rPr>
                      <m:t> </m:t>
                    </m:r>
                    <m:r>
                      <a:rPr lang="en-US" sz="2000" i="1" dirty="0">
                        <a:latin typeface="Cambria Math"/>
                      </a:rPr>
                      <m:t>𝑅</m:t>
                    </m:r>
                    <m:r>
                      <a:rPr lang="en-US" sz="2000" i="1" dirty="0">
                        <a:latin typeface="Cambria Math"/>
                      </a:rPr>
                      <m:t> </m:t>
                    </m:r>
                    <m:r>
                      <a:rPr lang="en-US" sz="2000" i="1" dirty="0">
                        <a:latin typeface="Cambria Math"/>
                      </a:rPr>
                      <m:t>𝑢</m:t>
                    </m:r>
                    <m:r>
                      <a:rPr lang="en-US" sz="2000" i="1" dirty="0">
                        <a:latin typeface="Cambria Math"/>
                        <a:sym typeface="Symbol" pitchFamily="18" charset="2"/>
                      </a:rPr>
                      <m:t></m:t>
                    </m:r>
                  </m:oMath>
                </a14:m>
                <a:r>
                  <a:rPr lang="en-US" sz="2000" dirty="0"/>
                  <a:t>:  Since </a:t>
                </a:r>
                <a14:m>
                  <m:oMath xmlns:m="http://schemas.openxmlformats.org/officeDocument/2006/math">
                    <m:r>
                      <a:rPr lang="en-US" sz="2000" i="1" dirty="0" smtClean="0">
                        <a:latin typeface="Cambria Math"/>
                      </a:rPr>
                      <m:t>𝑚</m:t>
                    </m:r>
                  </m:oMath>
                </a14:m>
                <a:r>
                  <a:rPr lang="en-US" sz="2000" dirty="0"/>
                  <a:t> </a:t>
                </a:r>
                <a:r>
                  <a:rPr lang="en-US" sz="2000" dirty="0" smtClean="0"/>
                  <a:t>is removed </a:t>
                </a:r>
                <a:r>
                  <a:rPr lang="en-US" sz="2000" dirty="0"/>
                  <a:t>from both </a:t>
                </a:r>
                <a14:m>
                  <m:oMath xmlns:m="http://schemas.openxmlformats.org/officeDocument/2006/math">
                    <m:r>
                      <a:rPr lang="en-US" sz="2000" i="1" dirty="0" smtClean="0">
                        <a:latin typeface="Cambria Math"/>
                      </a:rPr>
                      <m:t>𝑠</m:t>
                    </m:r>
                    <m:r>
                      <a:rPr lang="en-US" sz="2000" i="1" dirty="0" smtClean="0">
                        <a:latin typeface="Cambria Math"/>
                      </a:rPr>
                      <m:t>.</m:t>
                    </m:r>
                    <m:r>
                      <a:rPr lang="en-US" sz="2000" i="1" dirty="0" smtClean="0">
                        <a:latin typeface="Cambria Math"/>
                      </a:rPr>
                      <m:t>𝐴</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solidFill>
                      <a:schemeClr val="accent1">
                        <a:lumMod val="75000"/>
                      </a:schemeClr>
                    </a:solidFill>
                  </a:rPr>
                  <a:t> </a:t>
                </a:r>
                <a:r>
                  <a:rPr lang="en-US" sz="2000" dirty="0"/>
                  <a:t>and </a:t>
                </a:r>
                <a14:m>
                  <m:oMath xmlns:m="http://schemas.openxmlformats.org/officeDocument/2006/math">
                    <m:r>
                      <a:rPr lang="en-US" sz="2000" i="1" dirty="0" smtClean="0">
                        <a:latin typeface="Cambria Math"/>
                      </a:rPr>
                      <m:t>𝑢</m:t>
                    </m:r>
                    <m:r>
                      <a:rPr lang="en-US" sz="2000" i="1" dirty="0" smtClean="0">
                        <a:latin typeface="Cambria Math"/>
                      </a:rPr>
                      <m:t>.</m:t>
                    </m:r>
                    <m:r>
                      <a:rPr lang="en-US" sz="2000" i="1" dirty="0" smtClean="0">
                        <a:solidFill>
                          <a:schemeClr val="accent1">
                            <a:lumMod val="75000"/>
                          </a:schemeClr>
                        </a:solidFill>
                        <a:latin typeface="Cambria Math"/>
                      </a:rPr>
                      <m:t>𝑞𝑢𝑒𝑢𝑒</m:t>
                    </m:r>
                    <m:r>
                      <a:rPr lang="en-US" sz="2000" i="1" dirty="0">
                        <a:latin typeface="Cambria Math"/>
                      </a:rPr>
                      <m:t>.</m:t>
                    </m:r>
                  </m:oMath>
                </a14:m>
                <a:endParaRPr lang="en-US" sz="2000" dirty="0"/>
              </a:p>
            </p:txBody>
          </p:sp>
        </mc:Choice>
        <mc:Fallback xmlns="">
          <p:sp>
            <p:nvSpPr>
              <p:cNvPr id="167939" name="Rectangle 3"/>
              <p:cNvSpPr>
                <a:spLocks noGrp="1" noRot="1" noChangeAspect="1" noMove="1" noResize="1" noEditPoints="1" noAdjustHandles="1" noChangeArrowheads="1" noChangeShapeType="1" noTextEdit="1"/>
              </p:cNvSpPr>
              <p:nvPr>
                <p:ph type="body" idx="1"/>
              </p:nvPr>
            </p:nvSpPr>
            <p:spPr>
              <a:xfrm>
                <a:off x="381601" y="2253837"/>
                <a:ext cx="8533440" cy="4604163"/>
              </a:xfrm>
              <a:blipFill rotWithShape="1">
                <a:blip r:embed="rId3"/>
                <a:stretch>
                  <a:fillRect l="-1001" t="-2119"/>
                </a:stretch>
              </a:blipFill>
            </p:spPr>
            <p:txBody>
              <a:bodyPr/>
              <a:lstStyle/>
              <a:p>
                <a:r>
                  <a:rPr lang="en-US">
                    <a:noFill/>
                  </a:rPr>
                  <a:t> </a:t>
                </a:r>
              </a:p>
            </p:txBody>
          </p:sp>
        </mc:Fallback>
      </mc:AlternateContent>
      <p:sp>
        <p:nvSpPr>
          <p:cNvPr id="167940" name="AutoShape 4"/>
          <p:cNvSpPr>
            <a:spLocks noChangeArrowheads="1"/>
          </p:cNvSpPr>
          <p:nvPr/>
        </p:nvSpPr>
        <p:spPr bwMode="auto">
          <a:xfrm>
            <a:off x="563040" y="1424310"/>
            <a:ext cx="7879680" cy="622145"/>
          </a:xfrm>
          <a:prstGeom prst="roundRect">
            <a:avLst>
              <a:gd name="adj" fmla="val 231"/>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200">
                <a:solidFill>
                  <a:srgbClr val="000000"/>
                </a:solidFill>
              </a:rPr>
              <a:t>s R u iff u.queue is concatenation of s.A.queue and s.B.queue</a:t>
            </a:r>
          </a:p>
        </p:txBody>
      </p:sp>
    </p:spTree>
    <p:extLst>
      <p:ext uri="{BB962C8B-B14F-4D97-AF65-F5344CB8AC3E}">
        <p14:creationId xmlns:p14="http://schemas.microsoft.com/office/powerpoint/2010/main" val="606245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Add a termination protocol?</a:t>
            </a:r>
          </a:p>
        </p:txBody>
      </p:sp>
      <p:sp>
        <p:nvSpPr>
          <p:cNvPr id="40963" name="Rectangle 3"/>
          <p:cNvSpPr>
            <a:spLocks noGrp="1" noChangeArrowheads="1"/>
          </p:cNvSpPr>
          <p:nvPr>
            <p:ph type="body" idx="1"/>
          </p:nvPr>
        </p:nvSpPr>
        <p:spPr>
          <a:xfrm>
            <a:off x="457200" y="1600200"/>
            <a:ext cx="5943600" cy="4525963"/>
          </a:xfrm>
        </p:spPr>
        <p:txBody>
          <a:bodyPr/>
          <a:lstStyle/>
          <a:p>
            <a:pPr eaLnBrk="1" hangingPunct="1">
              <a:lnSpc>
                <a:spcPct val="90000"/>
              </a:lnSpc>
            </a:pPr>
            <a:r>
              <a:rPr lang="en-US" sz="2400" dirty="0" smtClean="0"/>
              <a:t>We might try to add a termination protocol:  other processes try to detect failure of coordinator and finish agreeing on their own.</a:t>
            </a:r>
          </a:p>
          <a:p>
            <a:pPr eaLnBrk="1" hangingPunct="1">
              <a:lnSpc>
                <a:spcPct val="90000"/>
              </a:lnSpc>
            </a:pPr>
            <a:r>
              <a:rPr lang="en-US" sz="2400" dirty="0" smtClean="0"/>
              <a:t>But this can’t always work:  </a:t>
            </a:r>
          </a:p>
          <a:p>
            <a:pPr lvl="1" eaLnBrk="1" hangingPunct="1">
              <a:lnSpc>
                <a:spcPct val="90000"/>
              </a:lnSpc>
            </a:pPr>
            <a:r>
              <a:rPr lang="en-US" sz="2000" dirty="0" smtClean="0"/>
              <a:t>If initial values are 0,1,1,1, then by validity, everyone is required to decide 0.</a:t>
            </a:r>
          </a:p>
          <a:p>
            <a:pPr lvl="1" eaLnBrk="1" hangingPunct="1">
              <a:lnSpc>
                <a:spcPct val="90000"/>
              </a:lnSpc>
            </a:pPr>
            <a:r>
              <a:rPr lang="en-US" sz="2000" dirty="0" smtClean="0"/>
              <a:t>If initial values are 1,1,1,1 and process 1 fails just after deciding, and before sending out its round 2 messages, then:</a:t>
            </a:r>
          </a:p>
          <a:p>
            <a:pPr lvl="2" eaLnBrk="1" hangingPunct="1">
              <a:lnSpc>
                <a:spcPct val="90000"/>
              </a:lnSpc>
            </a:pPr>
            <a:r>
              <a:rPr lang="en-US" sz="1800" dirty="0"/>
              <a:t>P</a:t>
            </a:r>
            <a:r>
              <a:rPr lang="en-US" sz="1800" dirty="0" smtClean="0"/>
              <a:t>rocess 1 </a:t>
            </a:r>
            <a:r>
              <a:rPr lang="en-US" sz="1800" dirty="0" smtClean="0"/>
              <a:t>decides </a:t>
            </a:r>
            <a:r>
              <a:rPr lang="en-US" sz="1800" dirty="0" smtClean="0"/>
              <a:t>1.</a:t>
            </a:r>
          </a:p>
          <a:p>
            <a:pPr lvl="2" eaLnBrk="1" hangingPunct="1">
              <a:lnSpc>
                <a:spcPct val="90000"/>
              </a:lnSpc>
            </a:pPr>
            <a:r>
              <a:rPr lang="en-US" sz="1800" dirty="0" smtClean="0"/>
              <a:t>By agreement, others must decide 1.</a:t>
            </a:r>
          </a:p>
          <a:p>
            <a:pPr lvl="1" eaLnBrk="1" hangingPunct="1">
              <a:lnSpc>
                <a:spcPct val="90000"/>
              </a:lnSpc>
            </a:pPr>
            <a:r>
              <a:rPr lang="en-US" sz="2000" dirty="0" smtClean="0"/>
              <a:t>But the other processes can’t distinguish these two situations.</a:t>
            </a:r>
          </a:p>
          <a:p>
            <a:pPr eaLnBrk="1" hangingPunct="1">
              <a:lnSpc>
                <a:spcPct val="90000"/>
              </a:lnSpc>
              <a:buFontTx/>
              <a:buNone/>
            </a:pPr>
            <a:endParaRPr lang="en-US" sz="2400" dirty="0" smtClean="0"/>
          </a:p>
          <a:p>
            <a:pPr eaLnBrk="1" hangingPunct="1">
              <a:lnSpc>
                <a:spcPct val="90000"/>
              </a:lnSpc>
            </a:pPr>
            <a:endParaRPr lang="en-US" sz="2400" dirty="0" smtClean="0"/>
          </a:p>
        </p:txBody>
      </p:sp>
      <p:grpSp>
        <p:nvGrpSpPr>
          <p:cNvPr id="30724" name="Group 4"/>
          <p:cNvGrpSpPr>
            <a:grpSpLocks/>
          </p:cNvGrpSpPr>
          <p:nvPr/>
        </p:nvGrpSpPr>
        <p:grpSpPr bwMode="auto">
          <a:xfrm>
            <a:off x="6629400" y="1600200"/>
            <a:ext cx="2286000" cy="1371600"/>
            <a:chOff x="4176" y="2976"/>
            <a:chExt cx="1440" cy="864"/>
          </a:xfrm>
        </p:grpSpPr>
        <p:sp>
          <p:nvSpPr>
            <p:cNvPr id="30749" name="Line 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0" name="Line 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1" name="Line 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2" name="Line 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3" name="Line 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4" name="Line 1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2" name="Group 22"/>
          <p:cNvGrpSpPr>
            <a:grpSpLocks/>
          </p:cNvGrpSpPr>
          <p:nvPr/>
        </p:nvGrpSpPr>
        <p:grpSpPr bwMode="auto">
          <a:xfrm>
            <a:off x="6324600" y="3048000"/>
            <a:ext cx="2590800" cy="1662113"/>
            <a:chOff x="3984" y="1920"/>
            <a:chExt cx="1632" cy="1047"/>
          </a:xfrm>
        </p:grpSpPr>
        <p:grpSp>
          <p:nvGrpSpPr>
            <p:cNvPr id="30738" name="Group 11"/>
            <p:cNvGrpSpPr>
              <a:grpSpLocks/>
            </p:cNvGrpSpPr>
            <p:nvPr/>
          </p:nvGrpSpPr>
          <p:grpSpPr bwMode="auto">
            <a:xfrm>
              <a:off x="4176" y="2016"/>
              <a:ext cx="1440" cy="864"/>
              <a:chOff x="4176" y="2976"/>
              <a:chExt cx="1440" cy="864"/>
            </a:xfrm>
          </p:grpSpPr>
          <p:sp>
            <p:nvSpPr>
              <p:cNvPr id="30743" name="Line 12"/>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13"/>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5" name="Line 14"/>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Line 15"/>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7" name="Line 16"/>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8" name="Line 17"/>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39" name="Text Box 18"/>
            <p:cNvSpPr txBox="1">
              <a:spLocks noChangeArrowheads="1"/>
            </p:cNvSpPr>
            <p:nvPr/>
          </p:nvSpPr>
          <p:spPr bwMode="auto">
            <a:xfrm>
              <a:off x="3984" y="192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0</a:t>
              </a:r>
            </a:p>
          </p:txBody>
        </p:sp>
        <p:sp>
          <p:nvSpPr>
            <p:cNvPr id="30740" name="Text Box 19"/>
            <p:cNvSpPr txBox="1">
              <a:spLocks noChangeArrowheads="1"/>
            </p:cNvSpPr>
            <p:nvPr/>
          </p:nvSpPr>
          <p:spPr bwMode="auto">
            <a:xfrm>
              <a:off x="3984" y="22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41" name="Text Box 20"/>
            <p:cNvSpPr txBox="1">
              <a:spLocks noChangeArrowheads="1"/>
            </p:cNvSpPr>
            <p:nvPr/>
          </p:nvSpPr>
          <p:spPr bwMode="auto">
            <a:xfrm>
              <a:off x="3984" y="24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42" name="Text Box 21"/>
            <p:cNvSpPr txBox="1">
              <a:spLocks noChangeArrowheads="1"/>
            </p:cNvSpPr>
            <p:nvPr/>
          </p:nvSpPr>
          <p:spPr bwMode="auto">
            <a:xfrm>
              <a:off x="3984" y="27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grpSp>
      <p:grpSp>
        <p:nvGrpSpPr>
          <p:cNvPr id="40983" name="Group 23"/>
          <p:cNvGrpSpPr>
            <a:grpSpLocks/>
          </p:cNvGrpSpPr>
          <p:nvPr/>
        </p:nvGrpSpPr>
        <p:grpSpPr bwMode="auto">
          <a:xfrm>
            <a:off x="6324600" y="4953000"/>
            <a:ext cx="2590800" cy="1662113"/>
            <a:chOff x="3984" y="1920"/>
            <a:chExt cx="1632" cy="1047"/>
          </a:xfrm>
        </p:grpSpPr>
        <p:grpSp>
          <p:nvGrpSpPr>
            <p:cNvPr id="30727" name="Group 24"/>
            <p:cNvGrpSpPr>
              <a:grpSpLocks/>
            </p:cNvGrpSpPr>
            <p:nvPr/>
          </p:nvGrpSpPr>
          <p:grpSpPr bwMode="auto">
            <a:xfrm>
              <a:off x="4176" y="2016"/>
              <a:ext cx="1440" cy="864"/>
              <a:chOff x="4176" y="2976"/>
              <a:chExt cx="1440" cy="864"/>
            </a:xfrm>
          </p:grpSpPr>
          <p:sp>
            <p:nvSpPr>
              <p:cNvPr id="30732" name="Line 2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Line 2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Line 2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2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2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3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8" name="Text Box 31"/>
            <p:cNvSpPr txBox="1">
              <a:spLocks noChangeArrowheads="1"/>
            </p:cNvSpPr>
            <p:nvPr/>
          </p:nvSpPr>
          <p:spPr bwMode="auto">
            <a:xfrm>
              <a:off x="3984" y="192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29" name="Text Box 32"/>
            <p:cNvSpPr txBox="1">
              <a:spLocks noChangeArrowheads="1"/>
            </p:cNvSpPr>
            <p:nvPr/>
          </p:nvSpPr>
          <p:spPr bwMode="auto">
            <a:xfrm>
              <a:off x="3984" y="22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30" name="Text Box 33"/>
            <p:cNvSpPr txBox="1">
              <a:spLocks noChangeArrowheads="1"/>
            </p:cNvSpPr>
            <p:nvPr/>
          </p:nvSpPr>
          <p:spPr bwMode="auto">
            <a:xfrm>
              <a:off x="3984" y="24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31" name="Text Box 34"/>
            <p:cNvSpPr txBox="1">
              <a:spLocks noChangeArrowheads="1"/>
            </p:cNvSpPr>
            <p:nvPr/>
          </p:nvSpPr>
          <p:spPr bwMode="auto">
            <a:xfrm>
              <a:off x="3984" y="27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grpSp>
    </p:spTree>
    <p:extLst>
      <p:ext uri="{BB962C8B-B14F-4D97-AF65-F5344CB8AC3E}">
        <p14:creationId xmlns:p14="http://schemas.microsoft.com/office/powerpoint/2010/main" val="1796649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z="4100"/>
              <a:t>Showing R is a simulation relation</a:t>
            </a:r>
          </a:p>
        </p:txBody>
      </p:sp>
      <mc:AlternateContent xmlns:mc="http://schemas.openxmlformats.org/markup-compatibility/2006" xmlns:a14="http://schemas.microsoft.com/office/drawing/2010/main">
        <mc:Choice Requires="a14">
          <p:sp>
            <p:nvSpPr>
              <p:cNvPr id="168963" name="Rectangle 3"/>
              <p:cNvSpPr>
                <a:spLocks noGrp="1" noChangeArrowheads="1"/>
              </p:cNvSpPr>
              <p:nvPr>
                <p:ph type="body" idx="1"/>
              </p:nvPr>
            </p:nvSpPr>
            <p:spPr>
              <a:xfrm>
                <a:off x="381601" y="2253837"/>
                <a:ext cx="6019199" cy="3613563"/>
              </a:xfrm>
            </p:spPr>
            <p:txBody>
              <a:bodyPr>
                <a:normAutofit/>
              </a:bodyPr>
              <a:lstStyle/>
              <a:p>
                <a:pPr>
                  <a:lnSpc>
                    <a:spcPct val="90000"/>
                  </a:lnSpc>
                </a:pPr>
                <a:r>
                  <a:rPr lang="en-US" sz="2600" dirty="0"/>
                  <a:t>Case 3:  </a:t>
                </a:r>
                <a:r>
                  <a:rPr lang="en-US" sz="2600" dirty="0">
                    <a:sym typeface="Symbol" pitchFamily="18" charset="2"/>
                  </a:rPr>
                  <a:t></a:t>
                </a:r>
                <a:r>
                  <a:rPr lang="en-US" sz="2600" dirty="0"/>
                  <a:t> </a:t>
                </a:r>
                <a14:m>
                  <m:oMath xmlns:m="http://schemas.openxmlformats.org/officeDocument/2006/math">
                    <m:r>
                      <a:rPr lang="en-US" sz="2600" i="1" dirty="0" smtClean="0">
                        <a:latin typeface="Cambria Math"/>
                      </a:rPr>
                      <m:t>= </m:t>
                    </m:r>
                    <m:r>
                      <a:rPr lang="en-US" sz="2600" i="1" dirty="0" smtClean="0">
                        <a:solidFill>
                          <a:schemeClr val="accent2">
                            <a:lumMod val="75000"/>
                          </a:schemeClr>
                        </a:solidFill>
                        <a:latin typeface="Cambria Math"/>
                      </a:rPr>
                      <m:t>𝑝𝑎𝑠𝑠</m:t>
                    </m:r>
                    <m:r>
                      <a:rPr lang="en-US" sz="2600" i="1" dirty="0" smtClean="0">
                        <a:solidFill>
                          <a:schemeClr val="accent2">
                            <a:lumMod val="75000"/>
                          </a:schemeClr>
                        </a:solidFill>
                        <a:latin typeface="Cambria Math"/>
                      </a:rPr>
                      <m:t>(</m:t>
                    </m:r>
                    <m:r>
                      <a:rPr lang="en-US" sz="2600" i="1" dirty="0" smtClean="0">
                        <a:solidFill>
                          <a:schemeClr val="accent2">
                            <a:lumMod val="75000"/>
                          </a:schemeClr>
                        </a:solidFill>
                        <a:latin typeface="Cambria Math"/>
                      </a:rPr>
                      <m:t>𝑚</m:t>
                    </m:r>
                    <m:r>
                      <a:rPr lang="en-US" sz="2600" i="1" dirty="0" smtClean="0">
                        <a:solidFill>
                          <a:schemeClr val="accent2">
                            <a:lumMod val="75000"/>
                          </a:schemeClr>
                        </a:solidFill>
                        <a:latin typeface="Cambria Math"/>
                      </a:rPr>
                      <m:t>)</m:t>
                    </m:r>
                  </m:oMath>
                </a14:m>
                <a:endParaRPr lang="en-US" sz="2600" dirty="0">
                  <a:solidFill>
                    <a:schemeClr val="accent2">
                      <a:lumMod val="75000"/>
                    </a:schemeClr>
                  </a:solidFill>
                </a:endParaRPr>
              </a:p>
              <a:p>
                <a:pPr lvl="1">
                  <a:lnSpc>
                    <a:spcPct val="90000"/>
                  </a:lnSpc>
                </a:pPr>
                <a:r>
                  <a:rPr lang="en-US" sz="2200" dirty="0"/>
                  <a:t>No enabling issues (since no high-level steps are involved).</a:t>
                </a:r>
              </a:p>
              <a:p>
                <a:pPr lvl="1">
                  <a:lnSpc>
                    <a:spcPct val="90000"/>
                  </a:lnSpc>
                </a:pPr>
                <a:r>
                  <a:rPr lang="en-US" sz="2200" dirty="0"/>
                  <a:t>Must check </a:t>
                </a:r>
                <a14:m>
                  <m:oMath xmlns:m="http://schemas.openxmlformats.org/officeDocument/2006/math">
                    <m:r>
                      <a:rPr lang="en-US" sz="2200" i="1" dirty="0" smtClean="0">
                        <a:latin typeface="Cambria Math"/>
                      </a:rPr>
                      <m:t>𝑠</m:t>
                    </m:r>
                    <m:r>
                      <a:rPr lang="en-US" sz="2200" i="1" dirty="0">
                        <a:latin typeface="Cambria Math"/>
                        <a:sym typeface="Symbol" pitchFamily="18" charset="2"/>
                      </a:rPr>
                      <m:t></m:t>
                    </m:r>
                    <m:r>
                      <a:rPr lang="en-US" sz="2200" i="1" dirty="0">
                        <a:latin typeface="Cambria Math"/>
                      </a:rPr>
                      <m:t> </m:t>
                    </m:r>
                    <m:r>
                      <a:rPr lang="en-US" sz="2200" i="1" dirty="0">
                        <a:latin typeface="Cambria Math"/>
                      </a:rPr>
                      <m:t>𝑅</m:t>
                    </m:r>
                    <m:r>
                      <a:rPr lang="en-US" sz="2200" i="1" dirty="0">
                        <a:latin typeface="Cambria Math"/>
                      </a:rPr>
                      <m:t> </m:t>
                    </m:r>
                    <m:r>
                      <a:rPr lang="en-US" sz="2200" i="1" dirty="0">
                        <a:latin typeface="Cambria Math"/>
                      </a:rPr>
                      <m:t>𝑢</m:t>
                    </m:r>
                    <m:r>
                      <a:rPr lang="en-US" sz="2200" i="1" dirty="0">
                        <a:latin typeface="Cambria Math"/>
                      </a:rPr>
                      <m:t>:</m:t>
                    </m:r>
                  </m:oMath>
                </a14:m>
                <a:endParaRPr lang="en-US" sz="2200" dirty="0"/>
              </a:p>
              <a:p>
                <a:pPr lvl="2">
                  <a:lnSpc>
                    <a:spcPct val="90000"/>
                  </a:lnSpc>
                </a:pPr>
                <a:r>
                  <a:rPr lang="en-US" sz="2000" dirty="0"/>
                  <a:t>Since </a:t>
                </a:r>
                <a14:m>
                  <m:oMath xmlns:m="http://schemas.openxmlformats.org/officeDocument/2006/math">
                    <m:r>
                      <a:rPr lang="en-US" sz="2000" i="1" dirty="0" smtClean="0">
                        <a:latin typeface="Cambria Math"/>
                      </a:rPr>
                      <m:t>𝑠</m:t>
                    </m:r>
                    <m:r>
                      <a:rPr lang="en-US" sz="2000" i="1" dirty="0" smtClean="0">
                        <a:latin typeface="Cambria Math"/>
                      </a:rPr>
                      <m:t> </m:t>
                    </m:r>
                    <m:r>
                      <a:rPr lang="en-US" sz="2000" i="1" dirty="0" smtClean="0">
                        <a:latin typeface="Cambria Math"/>
                      </a:rPr>
                      <m:t>𝑅</m:t>
                    </m:r>
                    <m:r>
                      <a:rPr lang="en-US" sz="2000" i="1" dirty="0" smtClean="0">
                        <a:latin typeface="Cambria Math"/>
                      </a:rPr>
                      <m:t> </m:t>
                    </m:r>
                    <m:r>
                      <a:rPr lang="en-US" sz="2000" i="1" dirty="0" smtClean="0">
                        <a:latin typeface="Cambria Math"/>
                      </a:rPr>
                      <m:t>𝑢</m:t>
                    </m:r>
                  </m:oMath>
                </a14:m>
                <a:r>
                  <a:rPr lang="en-US" sz="2000" dirty="0"/>
                  <a:t>, </a:t>
                </a:r>
                <a14:m>
                  <m:oMath xmlns:m="http://schemas.openxmlformats.org/officeDocument/2006/math">
                    <m:r>
                      <a:rPr lang="en-US" sz="2000" i="1" dirty="0" smtClean="0">
                        <a:latin typeface="Cambria Math"/>
                      </a:rPr>
                      <m:t>𝑢</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t> is the concatenation of </a:t>
                </a:r>
                <a14:m>
                  <m:oMath xmlns:m="http://schemas.openxmlformats.org/officeDocument/2006/math">
                    <m:r>
                      <a:rPr lang="en-US" sz="2000" i="1" dirty="0" smtClean="0">
                        <a:latin typeface="Cambria Math"/>
                      </a:rPr>
                      <m:t>𝑠</m:t>
                    </m:r>
                    <m:r>
                      <a:rPr lang="en-US" sz="2000" i="1" dirty="0" smtClean="0">
                        <a:latin typeface="Cambria Math"/>
                      </a:rPr>
                      <m:t>.</m:t>
                    </m:r>
                    <m:r>
                      <a:rPr lang="en-US" sz="2000" i="1" dirty="0" smtClean="0">
                        <a:latin typeface="Cambria Math"/>
                      </a:rPr>
                      <m:t>𝐴</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t> and </a:t>
                </a:r>
                <a14:m>
                  <m:oMath xmlns:m="http://schemas.openxmlformats.org/officeDocument/2006/math">
                    <m:r>
                      <a:rPr lang="en-US" sz="2000" i="1" dirty="0" smtClean="0">
                        <a:latin typeface="Cambria Math"/>
                      </a:rPr>
                      <m:t>𝑠</m:t>
                    </m:r>
                    <m:r>
                      <a:rPr lang="en-US" sz="2000" i="1" dirty="0" smtClean="0">
                        <a:latin typeface="Cambria Math"/>
                      </a:rPr>
                      <m:t>.</m:t>
                    </m:r>
                    <m:r>
                      <a:rPr lang="en-US" sz="2000" i="1" dirty="0" smtClean="0">
                        <a:latin typeface="Cambria Math"/>
                      </a:rPr>
                      <m:t>𝐵</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solidFill>
                      <a:schemeClr val="accent1">
                        <a:lumMod val="75000"/>
                      </a:schemeClr>
                    </a:solidFill>
                  </a:rPr>
                  <a:t>.</a:t>
                </a:r>
                <a:endParaRPr lang="en-US" sz="2000" dirty="0"/>
              </a:p>
              <a:p>
                <a:pPr lvl="2">
                  <a:lnSpc>
                    <a:spcPct val="90000"/>
                  </a:lnSpc>
                </a:pPr>
                <a:r>
                  <a:rPr lang="en-US" sz="2000" dirty="0" smtClean="0"/>
                  <a:t>The concatenation of the queues is </a:t>
                </a:r>
                <a:r>
                  <a:rPr lang="en-US" sz="2000" dirty="0"/>
                  <a:t>unchanged as a result of this step, so also </a:t>
                </a:r>
                <a14:m>
                  <m:oMath xmlns:m="http://schemas.openxmlformats.org/officeDocument/2006/math">
                    <m:r>
                      <a:rPr lang="en-US" sz="2000" i="1" dirty="0" smtClean="0">
                        <a:latin typeface="Cambria Math"/>
                      </a:rPr>
                      <m:t>𝑢</m:t>
                    </m:r>
                    <m:r>
                      <a:rPr lang="en-US" sz="2000" i="1" dirty="0" smtClean="0">
                        <a:latin typeface="Cambria Math"/>
                      </a:rPr>
                      <m:t>.</m:t>
                    </m:r>
                    <m:r>
                      <a:rPr lang="en-US" sz="2000" i="1" dirty="0" smtClean="0">
                        <a:solidFill>
                          <a:schemeClr val="accent1">
                            <a:lumMod val="75000"/>
                          </a:schemeClr>
                        </a:solidFill>
                        <a:latin typeface="Cambria Math"/>
                      </a:rPr>
                      <m:t>𝑞𝑢𝑒𝑢𝑒</m:t>
                    </m:r>
                  </m:oMath>
                </a14:m>
                <a:r>
                  <a:rPr lang="en-US" sz="2000" dirty="0">
                    <a:solidFill>
                      <a:schemeClr val="accent1">
                        <a:lumMod val="75000"/>
                      </a:schemeClr>
                    </a:solidFill>
                  </a:rPr>
                  <a:t> </a:t>
                </a:r>
                <a:r>
                  <a:rPr lang="en-US" sz="2000" dirty="0"/>
                  <a:t>is the concatenation of </a:t>
                </a:r>
                <a14:m>
                  <m:oMath xmlns:m="http://schemas.openxmlformats.org/officeDocument/2006/math">
                    <m:r>
                      <a:rPr lang="en-US" sz="2000" i="1" dirty="0" smtClean="0">
                        <a:latin typeface="Cambria Math"/>
                      </a:rPr>
                      <m:t>𝑠</m:t>
                    </m:r>
                    <m:r>
                      <a:rPr lang="en-US" sz="2000" i="1" dirty="0">
                        <a:latin typeface="Cambria Math"/>
                        <a:sym typeface="Symbol" pitchFamily="18" charset="2"/>
                      </a:rPr>
                      <m:t></m:t>
                    </m:r>
                    <m:r>
                      <a:rPr lang="en-US" sz="2000" i="1" dirty="0">
                        <a:latin typeface="Cambria Math"/>
                      </a:rPr>
                      <m:t>.</m:t>
                    </m:r>
                    <m:r>
                      <a:rPr lang="en-US" sz="2000" i="1" dirty="0" err="1">
                        <a:latin typeface="Cambria Math"/>
                      </a:rPr>
                      <m:t>𝐴</m:t>
                    </m:r>
                    <m:r>
                      <a:rPr lang="en-US" sz="2000" i="1" dirty="0" err="1">
                        <a:latin typeface="Cambria Math"/>
                      </a:rPr>
                      <m:t>.</m:t>
                    </m:r>
                    <m:r>
                      <a:rPr lang="en-US" sz="2000" i="1" dirty="0" smtClean="0">
                        <a:solidFill>
                          <a:schemeClr val="accent1">
                            <a:lumMod val="75000"/>
                          </a:schemeClr>
                        </a:solidFill>
                        <a:latin typeface="Cambria Math"/>
                      </a:rPr>
                      <m:t>𝑞𝑢𝑒𝑢𝑒</m:t>
                    </m:r>
                    <m:r>
                      <a:rPr lang="en-US" sz="2000" i="1" dirty="0">
                        <a:latin typeface="Cambria Math"/>
                      </a:rPr>
                      <m:t> </m:t>
                    </m:r>
                  </m:oMath>
                </a14:m>
                <a:r>
                  <a:rPr lang="en-US" sz="2000" dirty="0"/>
                  <a:t>and </a:t>
                </a:r>
                <a14:m>
                  <m:oMath xmlns:m="http://schemas.openxmlformats.org/officeDocument/2006/math">
                    <m:r>
                      <a:rPr lang="en-US" sz="2000" i="1" dirty="0" smtClean="0">
                        <a:latin typeface="Cambria Math"/>
                      </a:rPr>
                      <m:t>𝑠</m:t>
                    </m:r>
                    <m:r>
                      <a:rPr lang="en-US" sz="2000" i="1" dirty="0">
                        <a:latin typeface="Cambria Math"/>
                        <a:sym typeface="Symbol" pitchFamily="18" charset="2"/>
                      </a:rPr>
                      <m:t></m:t>
                    </m:r>
                    <m:r>
                      <a:rPr lang="en-US" sz="2000" i="1" dirty="0">
                        <a:latin typeface="Cambria Math"/>
                      </a:rPr>
                      <m:t>.</m:t>
                    </m:r>
                    <m:r>
                      <a:rPr lang="en-US" sz="2000" i="1" dirty="0" err="1">
                        <a:latin typeface="Cambria Math"/>
                      </a:rPr>
                      <m:t>𝐵</m:t>
                    </m:r>
                    <m:r>
                      <a:rPr lang="en-US" sz="2000" i="1" dirty="0" err="1">
                        <a:latin typeface="Cambria Math"/>
                      </a:rPr>
                      <m:t>.</m:t>
                    </m:r>
                    <m:r>
                      <a:rPr lang="en-US" sz="2000" i="1" dirty="0" smtClean="0">
                        <a:solidFill>
                          <a:schemeClr val="accent1">
                            <a:lumMod val="75000"/>
                          </a:schemeClr>
                        </a:solidFill>
                        <a:latin typeface="Cambria Math"/>
                      </a:rPr>
                      <m:t>𝑞𝑢𝑒𝑢𝑒</m:t>
                    </m:r>
                  </m:oMath>
                </a14:m>
                <a:r>
                  <a:rPr lang="en-US" sz="2000" dirty="0">
                    <a:solidFill>
                      <a:schemeClr val="accent1">
                        <a:lumMod val="75000"/>
                      </a:schemeClr>
                    </a:solidFill>
                  </a:rPr>
                  <a:t>.</a:t>
                </a:r>
                <a:endParaRPr lang="en-US" sz="2000" dirty="0"/>
              </a:p>
            </p:txBody>
          </p:sp>
        </mc:Choice>
        <mc:Fallback xmlns="">
          <p:sp>
            <p:nvSpPr>
              <p:cNvPr id="168963" name="Rectangle 3"/>
              <p:cNvSpPr>
                <a:spLocks noGrp="1" noRot="1" noChangeAspect="1" noMove="1" noResize="1" noEditPoints="1" noAdjustHandles="1" noChangeArrowheads="1" noChangeShapeType="1" noTextEdit="1"/>
              </p:cNvSpPr>
              <p:nvPr>
                <p:ph type="body" idx="1"/>
              </p:nvPr>
            </p:nvSpPr>
            <p:spPr>
              <a:xfrm>
                <a:off x="381601" y="2253837"/>
                <a:ext cx="6019199" cy="3613563"/>
              </a:xfrm>
              <a:blipFill rotWithShape="1">
                <a:blip r:embed="rId3"/>
                <a:stretch>
                  <a:fillRect l="-1621" t="-2867" r="-912"/>
                </a:stretch>
              </a:blipFill>
            </p:spPr>
            <p:txBody>
              <a:bodyPr/>
              <a:lstStyle/>
              <a:p>
                <a:r>
                  <a:rPr lang="en-US">
                    <a:noFill/>
                  </a:rPr>
                  <a:t> </a:t>
                </a:r>
              </a:p>
            </p:txBody>
          </p:sp>
        </mc:Fallback>
      </mc:AlternateContent>
      <p:sp>
        <p:nvSpPr>
          <p:cNvPr id="168964" name="AutoShape 4"/>
          <p:cNvSpPr>
            <a:spLocks noChangeArrowheads="1"/>
          </p:cNvSpPr>
          <p:nvPr/>
        </p:nvSpPr>
        <p:spPr bwMode="auto">
          <a:xfrm>
            <a:off x="563040" y="1424310"/>
            <a:ext cx="7879680" cy="622145"/>
          </a:xfrm>
          <a:prstGeom prst="roundRect">
            <a:avLst>
              <a:gd name="adj" fmla="val 231"/>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nchor="ctr" anchorCtr="1"/>
          <a:lstStyle/>
          <a:p>
            <a:pPr algn="ct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sz="2200">
                <a:solidFill>
                  <a:srgbClr val="000000"/>
                </a:solidFill>
              </a:rPr>
              <a:t>s R u iff u.queue is concatenation of s.A.queue and s.B.queue</a:t>
            </a:r>
          </a:p>
        </p:txBody>
      </p:sp>
      <p:sp>
        <p:nvSpPr>
          <p:cNvPr id="168966" name="Text Box 6"/>
          <p:cNvSpPr txBox="1">
            <a:spLocks noChangeArrowheads="1"/>
          </p:cNvSpPr>
          <p:nvPr/>
        </p:nvSpPr>
        <p:spPr bwMode="auto">
          <a:xfrm>
            <a:off x="6645601" y="4827387"/>
            <a:ext cx="69408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 s</a:t>
            </a:r>
          </a:p>
        </p:txBody>
      </p:sp>
      <p:sp>
        <p:nvSpPr>
          <p:cNvPr id="168967" name="Text Box 7"/>
          <p:cNvSpPr txBox="1">
            <a:spLocks noChangeArrowheads="1"/>
          </p:cNvSpPr>
          <p:nvPr/>
        </p:nvSpPr>
        <p:spPr bwMode="auto">
          <a:xfrm>
            <a:off x="6645601" y="2871662"/>
            <a:ext cx="694080" cy="540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 u</a:t>
            </a:r>
            <a:endParaRPr lang="en-US" sz="2500" baseline="-33000"/>
          </a:p>
        </p:txBody>
      </p:sp>
      <p:sp>
        <p:nvSpPr>
          <p:cNvPr id="168968" name="Line 8"/>
          <p:cNvSpPr>
            <a:spLocks noChangeShapeType="1"/>
          </p:cNvSpPr>
          <p:nvPr/>
        </p:nvSpPr>
        <p:spPr bwMode="auto">
          <a:xfrm>
            <a:off x="7339681" y="5072213"/>
            <a:ext cx="964800" cy="15842"/>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68969" name="Line 9"/>
          <p:cNvSpPr>
            <a:spLocks noChangeShapeType="1"/>
          </p:cNvSpPr>
          <p:nvPr/>
        </p:nvSpPr>
        <p:spPr bwMode="auto">
          <a:xfrm>
            <a:off x="6852961" y="3375715"/>
            <a:ext cx="1440" cy="1451672"/>
          </a:xfrm>
          <a:prstGeom prst="line">
            <a:avLst/>
          </a:prstGeom>
          <a:noFill/>
          <a:ln w="3672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68971" name="Text Box 11"/>
          <p:cNvSpPr txBox="1">
            <a:spLocks noChangeArrowheads="1"/>
          </p:cNvSpPr>
          <p:nvPr/>
        </p:nvSpPr>
        <p:spPr bwMode="auto">
          <a:xfrm>
            <a:off x="6783840" y="3843764"/>
            <a:ext cx="39600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168972" name="Text Box 12"/>
          <p:cNvSpPr txBox="1">
            <a:spLocks noChangeArrowheads="1"/>
          </p:cNvSpPr>
          <p:nvPr/>
        </p:nvSpPr>
        <p:spPr bwMode="auto">
          <a:xfrm>
            <a:off x="7200000" y="5157182"/>
            <a:ext cx="377280" cy="55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1" tIns="95213"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a:lnSpc>
                <a:spcPct val="83000"/>
              </a:lnSpc>
            </a:pPr>
            <a:r>
              <a:rPr lang="en-US" sz="2200"/>
              <a:t>pass(m)</a:t>
            </a:r>
          </a:p>
        </p:txBody>
      </p:sp>
      <p:sp>
        <p:nvSpPr>
          <p:cNvPr id="168975" name="Line 15"/>
          <p:cNvSpPr>
            <a:spLocks noChangeShapeType="1"/>
          </p:cNvSpPr>
          <p:nvPr/>
        </p:nvSpPr>
        <p:spPr bwMode="auto">
          <a:xfrm>
            <a:off x="7129440" y="3290746"/>
            <a:ext cx="1313280" cy="1589927"/>
          </a:xfrm>
          <a:prstGeom prst="line">
            <a:avLst/>
          </a:prstGeom>
          <a:noFill/>
          <a:ln w="3672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168976" name="Text Box 16"/>
          <p:cNvSpPr txBox="1">
            <a:spLocks noChangeArrowheads="1"/>
          </p:cNvSpPr>
          <p:nvPr/>
        </p:nvSpPr>
        <p:spPr bwMode="auto">
          <a:xfrm>
            <a:off x="7613280" y="3567255"/>
            <a:ext cx="396000" cy="48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500"/>
              <a:t>R</a:t>
            </a:r>
          </a:p>
        </p:txBody>
      </p:sp>
      <p:sp>
        <p:nvSpPr>
          <p:cNvPr id="168977" name="Text Box 17"/>
          <p:cNvSpPr txBox="1">
            <a:spLocks noChangeArrowheads="1"/>
          </p:cNvSpPr>
          <p:nvPr/>
        </p:nvSpPr>
        <p:spPr bwMode="auto">
          <a:xfrm>
            <a:off x="8235361" y="4811546"/>
            <a:ext cx="694080" cy="54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40816" rIns="81631" bIns="40816"/>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sz="2500"/>
              <a:t> s</a:t>
            </a:r>
            <a:r>
              <a:rPr lang="en-US">
                <a:solidFill>
                  <a:schemeClr val="tx1"/>
                </a:solidFill>
                <a:sym typeface="Symbol" pitchFamily="18" charset="2"/>
              </a:rPr>
              <a:t></a:t>
            </a:r>
          </a:p>
        </p:txBody>
      </p:sp>
    </p:spTree>
    <p:extLst>
      <p:ext uri="{BB962C8B-B14F-4D97-AF65-F5344CB8AC3E}">
        <p14:creationId xmlns:p14="http://schemas.microsoft.com/office/powerpoint/2010/main" val="27749163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a:t>Next lecture</a:t>
            </a:r>
          </a:p>
        </p:txBody>
      </p:sp>
      <p:sp>
        <p:nvSpPr>
          <p:cNvPr id="32770" name="Rectangle 2"/>
          <p:cNvSpPr>
            <a:spLocks noGrp="1" noChangeArrowheads="1"/>
          </p:cNvSpPr>
          <p:nvPr>
            <p:ph type="body" idx="1"/>
          </p:nvPr>
        </p:nvSpPr>
        <p:spPr>
          <a:xfrm>
            <a:off x="381600" y="1600009"/>
            <a:ext cx="8534880" cy="4879232"/>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A bit more on safety and </a:t>
            </a:r>
            <a:r>
              <a:rPr lang="en-US" dirty="0" err="1" smtClean="0"/>
              <a:t>liveness</a:t>
            </a:r>
            <a:r>
              <a:rPr lang="en-US" dirty="0" smtClean="0"/>
              <a:t> properties.</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smtClean="0"/>
              <a:t>Then, </a:t>
            </a:r>
            <a:r>
              <a:rPr lang="en-US" dirty="0"/>
              <a:t>b</a:t>
            </a:r>
            <a:r>
              <a:rPr lang="en-US" dirty="0" smtClean="0"/>
              <a:t>asic </a:t>
            </a:r>
            <a:r>
              <a:rPr lang="en-US" dirty="0"/>
              <a:t>asynchronous network algorithms:</a:t>
            </a:r>
          </a:p>
          <a:p>
            <a:pPr marL="781932" lvl="1" indent="-259204">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Leader election</a:t>
            </a:r>
          </a:p>
          <a:p>
            <a:pPr marL="781932" lvl="1" indent="-259204">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Breadth-first search</a:t>
            </a:r>
          </a:p>
          <a:p>
            <a:pPr marL="781932" lvl="1" indent="-259204">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Shortest paths</a:t>
            </a:r>
          </a:p>
          <a:p>
            <a:pPr marL="781932" lvl="1" indent="-259204">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Spanning trees.</a:t>
            </a:r>
          </a:p>
          <a:p>
            <a:pPr marL="391686" indent="-293764">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Reading:</a:t>
            </a:r>
          </a:p>
          <a:p>
            <a:pPr marL="781932" lvl="1" indent="-259204">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r>
              <a:rPr lang="en-US" dirty="0"/>
              <a:t>Chapters 14 and 15</a:t>
            </a:r>
          </a:p>
          <a:p>
            <a:pPr marL="391686" indent="-293764">
              <a:buSzPct val="45000"/>
              <a:buNone/>
              <a:tabLst>
                <a:tab pos="656650" algn="l"/>
                <a:tab pos="1313299" algn="l"/>
                <a:tab pos="1969949" algn="l"/>
                <a:tab pos="2626599" algn="l"/>
                <a:tab pos="3283248" algn="l"/>
                <a:tab pos="3939898" algn="l"/>
                <a:tab pos="4595108" algn="l"/>
                <a:tab pos="5253198" algn="l"/>
                <a:tab pos="5909847" algn="l"/>
                <a:tab pos="6565057" algn="l"/>
                <a:tab pos="7221707" algn="l"/>
                <a:tab pos="7879796" algn="l"/>
              </a:tabLst>
            </a:pPr>
            <a:endParaRPr lang="en-US" dirty="0"/>
          </a:p>
        </p:txBody>
      </p:sp>
    </p:spTree>
    <p:extLst>
      <p:ext uri="{BB962C8B-B14F-4D97-AF65-F5344CB8AC3E}">
        <p14:creationId xmlns:p14="http://schemas.microsoft.com/office/powerpoint/2010/main" val="874347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Complexity of 2-phase commit</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p:txBody>
              <a:bodyPr/>
              <a:lstStyle/>
              <a:p>
                <a:pPr eaLnBrk="1" hangingPunct="1"/>
                <a:r>
                  <a:rPr lang="en-US" dirty="0" smtClean="0"/>
                  <a:t>Time:  </a:t>
                </a:r>
              </a:p>
              <a:p>
                <a:pPr lvl="1" eaLnBrk="1" hangingPunct="1"/>
                <a14:m>
                  <m:oMath xmlns:m="http://schemas.openxmlformats.org/officeDocument/2006/math">
                    <m:r>
                      <a:rPr lang="en-US" i="1" dirty="0" smtClean="0">
                        <a:latin typeface="Cambria Math"/>
                      </a:rPr>
                      <m:t>2</m:t>
                    </m:r>
                  </m:oMath>
                </a14:m>
                <a:r>
                  <a:rPr lang="en-US" dirty="0" smtClean="0"/>
                  <a:t> rounds</a:t>
                </a:r>
              </a:p>
              <a:p>
                <a:pPr eaLnBrk="1" hangingPunct="1"/>
                <a:r>
                  <a:rPr lang="en-US" dirty="0" smtClean="0"/>
                  <a:t>Communication:  </a:t>
                </a:r>
              </a:p>
              <a:p>
                <a:pPr lvl="1" eaLnBrk="1" hangingPunct="1"/>
                <a:r>
                  <a:rPr lang="en-US" dirty="0" smtClean="0"/>
                  <a:t>At most </a:t>
                </a:r>
                <a14:m>
                  <m:oMath xmlns:m="http://schemas.openxmlformats.org/officeDocument/2006/math">
                    <m:r>
                      <a:rPr lang="en-US" i="1" dirty="0" smtClean="0">
                        <a:latin typeface="Cambria Math"/>
                      </a:rPr>
                      <m:t>2</m:t>
                    </m:r>
                    <m:r>
                      <a:rPr lang="en-US" i="1" dirty="0" smtClean="0">
                        <a:latin typeface="Cambria Math"/>
                      </a:rPr>
                      <m:t>𝑛</m:t>
                    </m:r>
                  </m:oMath>
                </a14:m>
                <a:r>
                  <a:rPr lang="en-US" dirty="0" smtClean="0"/>
                  <a:t> messages</a:t>
                </a: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369458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68539</TotalTime>
  <Words>8414</Words>
  <Application>Microsoft Office PowerPoint</Application>
  <PresentationFormat>On-screen Show (4:3)</PresentationFormat>
  <Paragraphs>1076</Paragraphs>
  <Slides>81</Slides>
  <Notes>57</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6.852: Distributed Algorithms Fall, 2015</vt:lpstr>
      <vt:lpstr>Today’s plan</vt:lpstr>
      <vt:lpstr>Distributed Commit</vt:lpstr>
      <vt:lpstr>Distributed Commit</vt:lpstr>
      <vt:lpstr>Correctness Conditions for Commit</vt:lpstr>
      <vt:lpstr>2-Phase Commit</vt:lpstr>
      <vt:lpstr>Correctness of 2-Phase Commit</vt:lpstr>
      <vt:lpstr>Add a termination protocol?</vt:lpstr>
      <vt:lpstr>Complexity of 2-phase commit</vt:lpstr>
      <vt:lpstr>3-Phase Commit [Skeen]</vt:lpstr>
      <vt:lpstr>3-Phase Commit</vt:lpstr>
      <vt:lpstr>3-Phase Commit</vt:lpstr>
      <vt:lpstr>Correctness conditions (so far)</vt:lpstr>
      <vt:lpstr>3-Phase Commit</vt:lpstr>
      <vt:lpstr>Correctness</vt:lpstr>
      <vt:lpstr>Complexity</vt:lpstr>
      <vt:lpstr>Practical issues for 3-phase commit</vt:lpstr>
      <vt:lpstr>Paxos consensus algorithm [Lamport]</vt:lpstr>
      <vt:lpstr>A Lower Bound for Commit</vt:lpstr>
      <vt:lpstr>Information flow in a communication pattern</vt:lpstr>
      <vt:lpstr>Proof of the Lemma</vt:lpstr>
      <vt:lpstr>Proof of the Lemma</vt:lpstr>
      <vt:lpstr>Asynchronous Systems</vt:lpstr>
      <vt:lpstr>Asynchronous systems</vt:lpstr>
      <vt:lpstr>Asynchronous network: Processes and channels</vt:lpstr>
      <vt:lpstr>Asynchronous shared-memory system:  Processes and objects</vt:lpstr>
      <vt:lpstr>Specifying problems and systems</vt:lpstr>
      <vt:lpstr>Input/Output Automata</vt:lpstr>
      <vt:lpstr>Input/Output Automata</vt:lpstr>
      <vt:lpstr>Input/Output Automaton</vt:lpstr>
      <vt:lpstr>Input/Output Automaton, formally</vt:lpstr>
      <vt:lpstr>Remarks</vt:lpstr>
      <vt:lpstr>Example:  Channel automaton</vt:lpstr>
      <vt:lpstr>Channel automaton</vt:lpstr>
      <vt:lpstr>Channel automaton</vt:lpstr>
      <vt:lpstr>A process</vt:lpstr>
      <vt:lpstr>Executions</vt:lpstr>
      <vt:lpstr>Execution fragments</vt:lpstr>
      <vt:lpstr>Invariants and reachable states</vt:lpstr>
      <vt:lpstr>Traces</vt:lpstr>
      <vt:lpstr>Operations on I/O Automata</vt:lpstr>
      <vt:lpstr>Operations on I/O automata</vt:lpstr>
      <vt:lpstr>Composition of compatible automata</vt:lpstr>
      <vt:lpstr>Composition of channels and consensus processes</vt:lpstr>
      <vt:lpstr>Composition: Basic results</vt:lpstr>
      <vt:lpstr>Composition: Basic results</vt:lpstr>
      <vt:lpstr>Composition: Basic results</vt:lpstr>
      <vt:lpstr>Composition: Basic results</vt:lpstr>
      <vt:lpstr>Other operations on I/O automata</vt:lpstr>
      <vt:lpstr>Fairness</vt:lpstr>
      <vt:lpstr>Fairness</vt:lpstr>
      <vt:lpstr>Example</vt:lpstr>
      <vt:lpstr>Fairness and composition</vt:lpstr>
      <vt:lpstr>Fairness and composition</vt:lpstr>
      <vt:lpstr>Composition of channels and consensus processes</vt:lpstr>
      <vt:lpstr>Properties and Proof Methods</vt:lpstr>
      <vt:lpstr>Compositional reasoning</vt:lpstr>
      <vt:lpstr>Invariants</vt:lpstr>
      <vt:lpstr>Example:  Incrementing</vt:lpstr>
      <vt:lpstr>Example:  Incrementing</vt:lpstr>
      <vt:lpstr>Trace properties</vt:lpstr>
      <vt:lpstr>Safety and liveness</vt:lpstr>
      <vt:lpstr>Automata as specifications</vt:lpstr>
      <vt:lpstr>Hierarchical proofs</vt:lpstr>
      <vt:lpstr>Hierarchical proofs</vt:lpstr>
      <vt:lpstr>Hierarchical proofs</vt:lpstr>
      <vt:lpstr>Simulation relations</vt:lpstr>
      <vt:lpstr>Simulation relations</vt:lpstr>
      <vt:lpstr>Simulation relations</vt:lpstr>
      <vt:lpstr>Simulation relations</vt:lpstr>
      <vt:lpstr>Simulation relations</vt:lpstr>
      <vt:lpstr>Simulation relations</vt:lpstr>
      <vt:lpstr>Example:  Channels</vt:lpstr>
      <vt:lpstr>Recall:  Channel automaton</vt:lpstr>
      <vt:lpstr>Channel automaton</vt:lpstr>
      <vt:lpstr>Composing two channel automata</vt:lpstr>
      <vt:lpstr>Composing two channel automata</vt:lpstr>
      <vt:lpstr>Composing two channel automata</vt:lpstr>
      <vt:lpstr>Showing R is a simulation relation</vt:lpstr>
      <vt:lpstr>Showing R is a simulation relation</vt:lpstr>
      <vt:lpstr>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 for Wireless Networks</dc:title>
  <dc:creator>Nancy Lynch</dc:creator>
  <cp:lastModifiedBy>Nancy Lynch</cp:lastModifiedBy>
  <cp:revision>2730</cp:revision>
  <dcterms:created xsi:type="dcterms:W3CDTF">2012-01-05T23:07:25Z</dcterms:created>
  <dcterms:modified xsi:type="dcterms:W3CDTF">2015-10-07T19:57:21Z</dcterms:modified>
</cp:coreProperties>
</file>