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56" r:id="rId2"/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79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304" r:id="rId43"/>
    <p:sldId id="303" r:id="rId44"/>
    <p:sldId id="296" r:id="rId45"/>
    <p:sldId id="305" r:id="rId46"/>
    <p:sldId id="297" r:id="rId47"/>
    <p:sldId id="302" r:id="rId48"/>
    <p:sldId id="298" r:id="rId49"/>
    <p:sldId id="301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56AF3"/>
    <a:srgbClr val="4B4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714" y="-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34" d="100"/>
          <a:sy n="34" d="100"/>
        </p:scale>
        <p:origin x="-223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19F1C-7EC5-4D57-8D99-F118FD420EAB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F71D7-1763-425B-9469-0670136A9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088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F71D7-1763-425B-9469-0670136A9D3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35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5F71D7-1763-425B-9469-0670136A9D3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9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48355E-5807-4AE9-8E6C-9179D3ECBF30}" type="datetimeFigureOut">
              <a:rPr lang="en-IN" smtClean="0"/>
              <a:t>20-11-2010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D353EAAB-1F7B-4B02-993D-254BF7AB428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Advanced Encryption standard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Rijndeal</a:t>
            </a:r>
            <a:r>
              <a:rPr lang="en-US" dirty="0" smtClean="0"/>
              <a:t> block cipher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46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process that takes the input of the plain text and use the cipher key to generate the cipher text.</a:t>
            </a:r>
          </a:p>
          <a:p>
            <a:endParaRPr lang="en-US" dirty="0"/>
          </a:p>
          <a:p>
            <a:r>
              <a:rPr lang="en-US" dirty="0" smtClean="0"/>
              <a:t>Iterated Block Cipher</a:t>
            </a:r>
          </a:p>
          <a:p>
            <a:endParaRPr lang="en-US" dirty="0"/>
          </a:p>
          <a:p>
            <a:r>
              <a:rPr lang="en-US" dirty="0" smtClean="0"/>
              <a:t>Key Size 128, 256 &amp; 192.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98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07904" y="2492896"/>
            <a:ext cx="2880320" cy="194421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/>
          <p:cNvGrpSpPr/>
          <p:nvPr/>
        </p:nvGrpSpPr>
        <p:grpSpPr>
          <a:xfrm>
            <a:off x="4705502" y="990334"/>
            <a:ext cx="936104" cy="1440160"/>
            <a:chOff x="4705502" y="990334"/>
            <a:chExt cx="936104" cy="1440160"/>
          </a:xfrm>
        </p:grpSpPr>
        <p:sp>
          <p:nvSpPr>
            <p:cNvPr id="5" name="Down Arrow 4"/>
            <p:cNvSpPr/>
            <p:nvPr/>
          </p:nvSpPr>
          <p:spPr>
            <a:xfrm>
              <a:off x="4705502" y="990334"/>
              <a:ext cx="936104" cy="1440160"/>
            </a:xfrm>
            <a:prstGeom prst="down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4671567" y="1446203"/>
              <a:ext cx="1003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ABCDEF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80012" y="4558384"/>
            <a:ext cx="936104" cy="1440160"/>
            <a:chOff x="4572000" y="4625251"/>
            <a:chExt cx="936104" cy="1440160"/>
          </a:xfrm>
        </p:grpSpPr>
        <p:sp>
          <p:nvSpPr>
            <p:cNvPr id="6" name="Down Arrow 5"/>
            <p:cNvSpPr/>
            <p:nvPr/>
          </p:nvSpPr>
          <p:spPr>
            <a:xfrm>
              <a:off x="4572000" y="4625251"/>
              <a:ext cx="936104" cy="1440160"/>
            </a:xfrm>
            <a:prstGeom prst="down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3181" y="5115115"/>
              <a:ext cx="11065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</a:rPr>
                <a:t>10ea0v12</a:t>
              </a:r>
              <a:endParaRPr lang="en-IN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67744" y="2996952"/>
            <a:ext cx="1440160" cy="936104"/>
            <a:chOff x="2267744" y="2996952"/>
            <a:chExt cx="1440160" cy="936104"/>
          </a:xfrm>
        </p:grpSpPr>
        <p:sp>
          <p:nvSpPr>
            <p:cNvPr id="4" name="Down Arrow 3"/>
            <p:cNvSpPr/>
            <p:nvPr/>
          </p:nvSpPr>
          <p:spPr>
            <a:xfrm rot="16200000">
              <a:off x="2519772" y="2744924"/>
              <a:ext cx="936104" cy="1440160"/>
            </a:xfrm>
            <a:prstGeom prst="downArrow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18300" y="3280338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1010101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64172" y="3172615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Encryption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338273"/>
            <a:ext cx="118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Plain Text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600" y="3286292"/>
            <a:ext cx="130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Cipher Key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67451" y="6165304"/>
            <a:ext cx="130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Cipher Text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7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Encryption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AddRound Key</a:t>
            </a:r>
          </a:p>
          <a:p>
            <a:endParaRPr lang="en-US" sz="2400" dirty="0"/>
          </a:p>
          <a:p>
            <a:r>
              <a:rPr lang="en-US" sz="2400" dirty="0" smtClean="0"/>
              <a:t>(N-1) Rounds </a:t>
            </a:r>
          </a:p>
          <a:p>
            <a:pPr lvl="1"/>
            <a:r>
              <a:rPr lang="en-US" sz="2000" dirty="0" err="1" smtClean="0"/>
              <a:t>ByteSub</a:t>
            </a:r>
            <a:endParaRPr lang="en-US" sz="2000" dirty="0" smtClean="0"/>
          </a:p>
          <a:p>
            <a:pPr lvl="1"/>
            <a:r>
              <a:rPr lang="en-US" sz="2000" dirty="0" err="1" smtClean="0"/>
              <a:t>ShiftRow</a:t>
            </a:r>
            <a:endParaRPr lang="en-US" sz="2000" dirty="0" smtClean="0"/>
          </a:p>
          <a:p>
            <a:pPr lvl="1"/>
            <a:r>
              <a:rPr lang="en-US" sz="2000" dirty="0" err="1" smtClean="0"/>
              <a:t>MixColumn</a:t>
            </a:r>
            <a:endParaRPr lang="en-US" sz="2000" dirty="0" smtClean="0"/>
          </a:p>
          <a:p>
            <a:pPr lvl="1"/>
            <a:r>
              <a:rPr lang="en-US" sz="2000" dirty="0" err="1" smtClean="0"/>
              <a:t>AddRoundKey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Final Round</a:t>
            </a:r>
          </a:p>
          <a:p>
            <a:pPr lvl="1"/>
            <a:r>
              <a:rPr lang="en-US" sz="2000" dirty="0" err="1" smtClean="0"/>
              <a:t>ByteSub</a:t>
            </a:r>
            <a:endParaRPr lang="en-US" sz="2000" dirty="0" smtClean="0"/>
          </a:p>
          <a:p>
            <a:pPr lvl="1"/>
            <a:r>
              <a:rPr lang="en-US" sz="2000" dirty="0" err="1" smtClean="0"/>
              <a:t>ShiftRow</a:t>
            </a:r>
            <a:endParaRPr lang="en-US" sz="2000" dirty="0" smtClean="0"/>
          </a:p>
          <a:p>
            <a:pPr lvl="1"/>
            <a:r>
              <a:rPr lang="en-US" sz="2000" dirty="0" err="1" smtClean="0"/>
              <a:t>AddRoundKey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195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and Block Round Combination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195635"/>
              </p:ext>
            </p:extLst>
          </p:nvPr>
        </p:nvGraphicFramePr>
        <p:xfrm>
          <a:off x="2771800" y="2708920"/>
          <a:ext cx="4608512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  <a:gridCol w="1152128"/>
                <a:gridCol w="1152128"/>
                <a:gridCol w="1152128"/>
              </a:tblGrid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Nb</a:t>
                      </a:r>
                      <a:r>
                        <a:rPr lang="en-US" dirty="0" smtClean="0"/>
                        <a:t>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Nb</a:t>
                      </a:r>
                      <a:r>
                        <a:rPr lang="en-US" dirty="0" smtClean="0"/>
                        <a:t>=6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Nb</a:t>
                      </a:r>
                      <a:r>
                        <a:rPr lang="en-US" dirty="0" smtClean="0"/>
                        <a:t>=8</a:t>
                      </a:r>
                      <a:endParaRPr lang="en-IN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Nr=4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Nr=6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Nr=8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92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7996" y="332656"/>
            <a:ext cx="1618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I</a:t>
            </a:r>
            <a:r>
              <a:rPr lang="en-US" sz="4000" dirty="0" smtClean="0">
                <a:solidFill>
                  <a:schemeClr val="bg1"/>
                </a:solidFill>
              </a:rPr>
              <a:t>nput</a:t>
            </a:r>
            <a:endParaRPr lang="en-IN" sz="40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48828"/>
              </p:ext>
            </p:extLst>
          </p:nvPr>
        </p:nvGraphicFramePr>
        <p:xfrm>
          <a:off x="1043608" y="2132856"/>
          <a:ext cx="2327920" cy="1959992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38500" dist="50800" dir="5400000" sy="-100000" algn="bl" rotWithShape="0"/>
                </a:effectLst>
                <a:tableStyleId>{073A0DAA-6AF3-43AB-8588-CEC1D06C72B9}</a:tableStyleId>
              </a:tblPr>
              <a:tblGrid>
                <a:gridCol w="581980"/>
                <a:gridCol w="581980"/>
                <a:gridCol w="581980"/>
                <a:gridCol w="581980"/>
              </a:tblGrid>
              <a:tr h="48999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E0</a:t>
                      </a:r>
                      <a:endParaRPr lang="en-IN" sz="2400" dirty="0"/>
                    </a:p>
                  </a:txBody>
                  <a:tcPr/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37</a:t>
                      </a:r>
                      <a:endParaRPr lang="en-IN" sz="2400" dirty="0"/>
                    </a:p>
                  </a:txBody>
                  <a:tcPr/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F6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30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07</a:t>
                      </a:r>
                      <a:endParaRPr lang="en-IN" sz="2400" dirty="0"/>
                    </a:p>
                  </a:txBody>
                  <a:tcPr/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A8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A2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34</a:t>
                      </a:r>
                      <a:endParaRPr lang="en-IN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1963"/>
              </p:ext>
            </p:extLst>
          </p:nvPr>
        </p:nvGraphicFramePr>
        <p:xfrm>
          <a:off x="5652120" y="2132856"/>
          <a:ext cx="2327920" cy="1959992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300" endPos="38500" dist="50800" dir="5400000" sy="-100000" algn="bl" rotWithShape="0"/>
                </a:effectLst>
                <a:tableStyleId>{2D5ABB26-0587-4C30-8999-92F81FD0307C}</a:tableStyleId>
              </a:tblPr>
              <a:tblGrid>
                <a:gridCol w="581980"/>
                <a:gridCol w="581980"/>
                <a:gridCol w="581980"/>
                <a:gridCol w="581980"/>
              </a:tblGrid>
              <a:tr h="48999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2b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28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Ab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09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7e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Ae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F7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Cf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15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D2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15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4f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489998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16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A6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88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3c</a:t>
                      </a:r>
                      <a:endParaRPr lang="en-IN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19672" y="1412776"/>
            <a:ext cx="104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State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72200" y="1393612"/>
            <a:ext cx="78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Key</a:t>
            </a:r>
            <a:endParaRPr lang="en-IN" sz="2800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225021"/>
              </p:ext>
            </p:extLst>
          </p:nvPr>
        </p:nvGraphicFramePr>
        <p:xfrm>
          <a:off x="4978361" y="5661248"/>
          <a:ext cx="457735" cy="365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735"/>
              </a:tblGrid>
              <a:tr h="324232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43</a:t>
                      </a:r>
                      <a:endParaRPr lang="en-IN" sz="1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860032" y="5157192"/>
            <a:ext cx="3672408" cy="1521460"/>
            <a:chOff x="4860032" y="5157192"/>
            <a:chExt cx="3672408" cy="1521460"/>
          </a:xfrm>
        </p:grpSpPr>
        <p:sp>
          <p:nvSpPr>
            <p:cNvPr id="11" name="TextBox 10"/>
            <p:cNvSpPr txBox="1"/>
            <p:nvPr/>
          </p:nvSpPr>
          <p:spPr>
            <a:xfrm>
              <a:off x="4860032" y="5157192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H</a:t>
              </a:r>
              <a:r>
                <a:rPr lang="en-US" dirty="0" smtClean="0">
                  <a:solidFill>
                    <a:schemeClr val="bg1"/>
                  </a:solidFill>
                </a:rPr>
                <a:t>exadecimal notation :-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5796136" y="5733256"/>
              <a:ext cx="2736304" cy="945396"/>
              <a:chOff x="5796136" y="5733256"/>
              <a:chExt cx="2736304" cy="945396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5796136" y="5733256"/>
                <a:ext cx="27363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bg1"/>
                    </a:solidFill>
                  </a:rPr>
                  <a:t>=  0100 	0011	(1 Byte)</a:t>
                </a:r>
                <a:endParaRPr lang="en-IN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5" name="Group 24"/>
              <p:cNvGrpSpPr/>
              <p:nvPr/>
            </p:nvGrpSpPr>
            <p:grpSpPr>
              <a:xfrm>
                <a:off x="6212928" y="6064396"/>
                <a:ext cx="951360" cy="614256"/>
                <a:chOff x="6212928" y="6064396"/>
                <a:chExt cx="951360" cy="614256"/>
              </a:xfrm>
            </p:grpSpPr>
            <p:sp>
              <p:nvSpPr>
                <p:cNvPr id="16" name="Down Arrow 15"/>
                <p:cNvSpPr/>
                <p:nvPr/>
              </p:nvSpPr>
              <p:spPr>
                <a:xfrm>
                  <a:off x="6275752" y="6064396"/>
                  <a:ext cx="192895" cy="236349"/>
                </a:xfrm>
                <a:prstGeom prst="down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7" name="Down Arrow 16"/>
                <p:cNvSpPr/>
                <p:nvPr/>
              </p:nvSpPr>
              <p:spPr>
                <a:xfrm>
                  <a:off x="6899385" y="6064396"/>
                  <a:ext cx="192895" cy="236349"/>
                </a:xfrm>
                <a:prstGeom prst="downArrow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6212928" y="6309320"/>
                  <a:ext cx="3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4</a:t>
                  </a:r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6875426" y="6309320"/>
                  <a:ext cx="288862" cy="3052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chemeClr val="bg1"/>
                      </a:solidFill>
                    </a:rPr>
                    <a:t>3</a:t>
                  </a:r>
                  <a:endParaRPr lang="en-IN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1285729" y="4509120"/>
            <a:ext cx="6333644" cy="1731967"/>
            <a:chOff x="1285729" y="4509120"/>
            <a:chExt cx="6333644" cy="1731967"/>
          </a:xfrm>
        </p:grpSpPr>
        <p:sp>
          <p:nvSpPr>
            <p:cNvPr id="20" name="Down Arrow 19"/>
            <p:cNvSpPr/>
            <p:nvPr/>
          </p:nvSpPr>
          <p:spPr>
            <a:xfrm>
              <a:off x="2141126" y="4509120"/>
              <a:ext cx="233422" cy="648072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Down Arrow 20"/>
            <p:cNvSpPr/>
            <p:nvPr/>
          </p:nvSpPr>
          <p:spPr>
            <a:xfrm>
              <a:off x="6647265" y="4509120"/>
              <a:ext cx="233422" cy="648072"/>
            </a:xfrm>
            <a:prstGeom prst="down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85729" y="5526524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E</a:t>
              </a:r>
              <a:r>
                <a:rPr lang="en-US" b="1" dirty="0" smtClean="0">
                  <a:solidFill>
                    <a:schemeClr val="bg1"/>
                  </a:solidFill>
                </a:rPr>
                <a:t>ncryption Process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675157" y="5594756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K</a:t>
              </a:r>
              <a:r>
                <a:rPr lang="en-US" b="1" dirty="0" smtClean="0">
                  <a:solidFill>
                    <a:schemeClr val="bg1"/>
                  </a:solidFill>
                </a:rPr>
                <a:t>ey</a:t>
              </a:r>
            </a:p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Schedule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765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2537609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E</a:t>
            </a:r>
            <a:r>
              <a:rPr lang="en-US" sz="4000" dirty="0" smtClean="0">
                <a:solidFill>
                  <a:schemeClr val="bg1"/>
                </a:solidFill>
              </a:rPr>
              <a:t>ncryption Process</a:t>
            </a:r>
            <a:endParaRPr lang="en-IN" sz="4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-31297"/>
            <a:ext cx="10335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7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0000"/>
                </a:solidFill>
              </a:rPr>
              <a:t>E</a:t>
            </a:r>
            <a:r>
              <a:rPr lang="en-US" sz="4800" dirty="0">
                <a:solidFill>
                  <a:schemeClr val="bg1"/>
                </a:solidFill>
              </a:rPr>
              <a:t>ncryption Process</a:t>
            </a:r>
            <a:endParaRPr lang="en-IN" sz="48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12" y="1859553"/>
            <a:ext cx="5529808" cy="44497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656" y="2145203"/>
            <a:ext cx="216024" cy="1779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67744" y="350100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9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67744" y="6093296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Cipher text</a:t>
            </a:r>
            <a:endParaRPr lang="en-IN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22" y="5157192"/>
            <a:ext cx="1742678" cy="155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0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15449E-6 C -0.00157 0.10639 -0.00209 0.20976 -0.00105 0.31753 C -0.00087 0.33627 0.00138 0.33534 0.01562 0.33673 C 0.02708 0.34182 0.03072 0.33904 0.04687 0.33812 C 0.05468 0.33673 0.06076 0.33488 0.06875 0.33395 C 0.07361 0.32979 0.0776 0.32956 0.08333 0.3284 C 0.08819 0.32632 0.08941 0.3254 0.09062 0.31892 C 0.09184 0.30065 0.09253 0.29857 0.09791 0.28469 C 0.09756 0.22803 0.09791 0.17137 0.09687 0.11494 C 0.0967 0.10708 0.09201 0.10454 0.0875 0.10269 C 0.08645 0.10222 0.08437 0.1013 0.08437 0.10153 C 0.05503 0.10292 0.03472 0.10269 0.00625 0.10384 C 0.00451 0.1043 0.00225 0.10338 0.00104 0.10523 C -0.00035 0.10731 0.00017 0.11078 4.72222E-6 0.11356 C -0.0007 0.12905 0.0026 0.14663 -0.00417 0.16004 C -0.00382 0.21115 -0.00382 0.26226 -0.00313 0.31337 C -0.00296 0.32355 0.00052 0.32956 0.00729 0.33257 C 0.02187 0.33025 0.03697 0.3291 0.05104 0.33534 C 0.06406 0.33442 0.07326 0.33442 0.08437 0.32702 C 0.0875 0.32123 0.08697 0.31476 0.08854 0.30805 C 0.08958 0.30319 0.09149 0.29903 0.0927 0.29418 C 0.0934 0.27706 0.09236 0.26943 0.09583 0.25602 C 0.1 0.21716 0.09756 0.2433 0.09583 0.15588 C 0.09548 0.14084 0.09079 0.12928 0.08854 0.11494 C 0.08802 0.11171 0.08888 0.10615 0.08645 0.10523 C 0.08211 0.10361 0.07743 0.1043 0.07291 0.10384 C 0.06406 0.10777 0.05399 0.10407 0.04479 0.10269 C 0.03125 0.10292 0.01753 0.10107 0.00416 0.10384 C 0.00208 0.1043 0.0026 0.10939 0.00208 0.11217 C 0.00069 0.11934 0.00191 0.1161 -0.00105 0.12165 C -0.0007 0.19149 -0.0007 0.26134 4.72222E-6 0.33118 C 4.72222E-6 0.33765 0.00069 0.3365 0.00416 0.33812 C 0.01006 0.33557 0.01597 0.33349 0.02187 0.33118 C 0.03333 0.3328 0.04461 0.33442 0.05625 0.33534 C 0.06406 0.33881 0.07239 0.3365 0.0802 0.33395 C 0.0842 0.33048 0.08697 0.33095 0.08958 0.32563 C 0.09062 0.30851 0.09027 0.26781 0.09479 0.25856 C 0.09618 0.25 0.09687 0.24075 0.09895 0.23266 C 0.09861 0.19797 0.09861 0.16328 0.09791 0.12859 C 0.09774 0.12072 0.09427 0.11194 0.08854 0.10939 C 0.08472 0.10222 0.07829 0.10245 0.07187 0.1013 C 0.05746 0.10153 0.02135 0.08973 0.00208 0.10662 C 0.00138 0.12998 0.00086 0.14593 -0.00313 0.16698 C -0.00417 0.19311 -0.00209 0.20791 -0.0073 0.2285 C -0.00921 0.24538 -0.00903 0.2396 -0.0073 0.2655 C -0.00678 0.27382 -0.00122 0.28516 4.72222E-6 0.29418 C 0.00156 0.3062 0.0026 0.32748 0.00312 0.33534 C 0.00746 0.33418 0.01145 0.33303 0.01562 0.33118 C 0.02309 0.33233 0.02934 0.33395 0.03645 0.33673 C 0.04392 0.33349 0.03454 0.33673 0.04375 0.33673 C 0.04635 0.33673 0.04843 0.33418 0.05104 0.33395 C 0.06215 0.33303 0.07326 0.33303 0.08437 0.33257 C 0.08576 0.33164 0.0875 0.33118 0.08854 0.32979 C 0.08906 0.3291 0.09062 0.32031 0.09062 0.32054 C 0.09201 0.31383 0.09305 0.30666 0.09583 0.30111 C 0.09704 0.29279 0.09566 0.28701 0.09375 0.27914 C 0.09444 0.25856 0.09566 0.23821 0.09583 0.21763 C 0.096 0.18617 0.09583 0.15449 0.09479 0.12304 C 0.09427 0.10384 0.07343 0.10315 0.0625 0.09852 C 0.05156 0.09945 0.04774 0.10014 0.03854 0.10269 C 0.02673 0.11032 0.03975 0.10269 0.01145 0.10662 C 0.0092 0.10685 0.0052 0.10939 0.0052 0.10962 C 0.0026 0.11471 0.00156 0.12049 -0.00105 0.12581 C -0.00157 0.17183 0.0026 0.19357 -0.00625 0.2285 C -0.00591 0.25902 -0.00591 0.28978 -0.00521 0.32031 C -0.00487 0.33927 0.01753 0.33488 0.025 0.33534 C 0.0309 0.33719 0.0368 0.33812 0.0427 0.3395 C 0.04739 0.34066 0.05156 0.3432 0.05625 0.34482 C 0.06666 0.34274 0.07013 0.3432 0.07812 0.33812 C 0.08142 0.33233 0.0835 0.33072 0.08854 0.3284 C 0.08958 0.32285 0.09079 0.31869 0.0927 0.31337 C 0.09305 0.30296 0.09288 0.29233 0.09375 0.28192 C 0.09427 0.27637 0.09704 0.26874 0.09791 0.26272 C 0.09756 0.22341 0.09756 0.18432 0.09687 0.14501 C 0.0967 0.13691 0.09774 0.1235 0.09062 0.12026 C 0.0875 0.10824 0.08923 0.11356 0.08125 0.10662 C 0.0809 0.10523 0.08107 0.10338 0.0802 0.10269 C 0.07847 0.10107 0.07395 0.09991 0.07395 0.10014 C 0.04878 0.1013 0.02274 0.09575 4.72222E-6 0.11078 C -0.01007 0.1642 4.72222E-6 0.2204 -0.00417 0.27498 C -0.00296 0.34529 -0.01719 0.32863 0.00416 0.33812 C 0.03125 0.33742 0.05156 0.33835 0.07708 0.33673 C 0.08506 0.33326 0.08263 0.33233 0.08854 0.32702 C 0.08993 0.32146 0.09236 0.31568 0.09479 0.3106 C 0.09687 0.27799 0.09531 0.30597 0.09687 0.25324 C 0.09722 0.2396 0.09548 0.2167 0.10208 0.20398 C 0.10173 0.1864 0.10416 0.13344 0.09166 0.11356 C 0.08871 0.1087 0.08246 0.10824 0.07812 0.10662 C 0.0717 0.1043 0.06579 0.1006 0.05937 0.09852 C 0.04548 0.09899 0.03159 0.09829 0.0177 0.09991 C 0.01597 0.10014 0.0151 0.10292 0.01354 0.10384 C 0.01059 0.10592 0.00538 0.10685 0.00208 0.10801 C 0.00017 0.11332 -0.00105 0.11749 -0.00209 0.12304 C -0.00261 0.17762 -0.00434 0.27868 -0.00209 0.33395 C -0.00191 0.33904 0.00555 0.33603 0.00937 0.33673 C 0.02725 0.33603 0.06927 0.34228 0.08645 0.32702 C 0.0868 0.32563 0.08697 0.32447 0.0875 0.32308 C 0.08802 0.3217 0.08906 0.32054 0.08958 0.31892 C 0.09045 0.31615 0.09166 0.3106 0.09166 0.31083 C 0.09201 0.30019 0.09079 0.28053 0.09479 0.26827 C 0.09947 0.25393 0.09479 0.27128 0.09791 0.25717 C 0.09861 0.25463 0.1 0.24908 0.1 0.24931 C 0.09965 0.213 0.09965 0.17692 0.09895 0.14084 C 0.09878 0.13437 0.09409 0.12419 0.0927 0.11772 C 0.0927 0.11795 0.09114 0.1087 0.09062 0.10801 C 0.08732 0.10361 0.07812 0.09991 0.07812 0.10014 C 0.07569 0.09991 0.01041 0.08372 -0.00105 0.11356 C -0.00139 0.12974 -0.00087 0.14963 -0.00313 0.16698 C -0.00417 0.17554 -0.00782 0.18317 -0.00938 0.19149 C -0.00799 0.33765 -0.01042 0.26457 -0.00521 0.32031 C -0.00452 0.34066 -0.00382 0.35939 4.72222E-6 0.37905 C 0.00347 0.44889 -0.00105 0.43247 -0.00105 0.58719 " pathEditMode="fixed" rAng="0" ptsTypes="ffffffffffffffffffffffffffffffffffffffffffffffffffffffffffffffffffffffffffffffffffffffffffffffffffffffffffffffff">
                                      <p:cBhvr>
                                        <p:cTn id="23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0" y="2934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>
                <a:solidFill>
                  <a:schemeClr val="bg1"/>
                </a:solidFill>
              </a:rPr>
              <a:t>ransformations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3848" y="2708920"/>
            <a:ext cx="3250704" cy="2157865"/>
          </a:xfrm>
        </p:spPr>
        <p:txBody>
          <a:bodyPr>
            <a:normAutofit fontScale="92500"/>
          </a:bodyPr>
          <a:lstStyle/>
          <a:p>
            <a:pPr marL="633222" indent="-51435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ub Byte</a:t>
            </a:r>
          </a:p>
          <a:p>
            <a:pPr marL="633222" indent="-51435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hift Rows</a:t>
            </a:r>
          </a:p>
          <a:p>
            <a:pPr marL="633222" indent="-51435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chemeClr val="bg1"/>
                </a:solidFill>
              </a:rPr>
              <a:t>ix Column</a:t>
            </a:r>
          </a:p>
          <a:p>
            <a:pPr marL="633222" indent="-514350">
              <a:buClr>
                <a:schemeClr val="tx2">
                  <a:lumMod val="75000"/>
                </a:schemeClr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ddRound Key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27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1.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chemeClr val="bg1"/>
                </a:solidFill>
              </a:rPr>
              <a:t>ubByte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717012"/>
              </p:ext>
            </p:extLst>
          </p:nvPr>
        </p:nvGraphicFramePr>
        <p:xfrm>
          <a:off x="2915816" y="2492896"/>
          <a:ext cx="5435600" cy="37833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19405"/>
                <a:gridCol w="319405"/>
                <a:gridCol w="319405"/>
                <a:gridCol w="319405"/>
                <a:gridCol w="319405"/>
                <a:gridCol w="319405"/>
                <a:gridCol w="319405"/>
                <a:gridCol w="319405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</a:tblGrid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r>
                        <a:rPr lang="en-IN" sz="1100" dirty="0" smtClean="0">
                          <a:effectLst/>
                        </a:rPr>
                        <a:t> 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16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92080" y="19795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S-Box</a:t>
            </a:r>
            <a:endParaRPr lang="en-IN" b="1" dirty="0"/>
          </a:p>
        </p:txBody>
      </p:sp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241201"/>
              </p:ext>
            </p:extLst>
          </p:nvPr>
        </p:nvGraphicFramePr>
        <p:xfrm>
          <a:off x="467544" y="1772816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91</a:t>
                      </a:r>
                      <a:endParaRPr lang="en-IN" sz="14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a0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9a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E9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3d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F4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C6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E3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E2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8d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2b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2a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7287696"/>
              </p:ext>
            </p:extLst>
          </p:nvPr>
        </p:nvGraphicFramePr>
        <p:xfrm>
          <a:off x="467544" y="1772816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91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a0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9a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E9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3d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F4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C6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E3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E2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8d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2b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2a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232553"/>
              </p:ext>
            </p:extLst>
          </p:nvPr>
        </p:nvGraphicFramePr>
        <p:xfrm>
          <a:off x="2915816" y="2492896"/>
          <a:ext cx="5435600" cy="37833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19405"/>
                <a:gridCol w="319405"/>
                <a:gridCol w="319405"/>
                <a:gridCol w="319405"/>
                <a:gridCol w="319405"/>
                <a:gridCol w="319405"/>
                <a:gridCol w="319405"/>
                <a:gridCol w="319405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</a:tblGrid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</a:t>
                      </a:r>
                      <a:r>
                        <a:rPr lang="en-IN" sz="1100" dirty="0" smtClean="0">
                          <a:effectLst/>
                        </a:rPr>
                        <a:t> 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7c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8c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16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780524"/>
              </p:ext>
            </p:extLst>
          </p:nvPr>
        </p:nvGraphicFramePr>
        <p:xfrm>
          <a:off x="2915816" y="2492896"/>
          <a:ext cx="5435600" cy="37833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19405"/>
                <a:gridCol w="319405"/>
                <a:gridCol w="319405"/>
                <a:gridCol w="319405"/>
                <a:gridCol w="319405"/>
                <a:gridCol w="319405"/>
                <a:gridCol w="319405"/>
                <a:gridCol w="319405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</a:tblGrid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  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3b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FF0000"/>
                          </a:solidFill>
                          <a:effectLst/>
                        </a:rPr>
                        <a:t>90</a:t>
                      </a:r>
                      <a:endParaRPr lang="en-IN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</a:rPr>
                        <a:t>Db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16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25967"/>
              </p:ext>
            </p:extLst>
          </p:nvPr>
        </p:nvGraphicFramePr>
        <p:xfrm>
          <a:off x="2915816" y="2492896"/>
          <a:ext cx="5435600" cy="378333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319405"/>
                <a:gridCol w="319405"/>
                <a:gridCol w="319405"/>
                <a:gridCol w="319405"/>
                <a:gridCol w="319405"/>
                <a:gridCol w="319405"/>
                <a:gridCol w="319405"/>
                <a:gridCol w="319405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  <a:gridCol w="320040"/>
              </a:tblGrid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smtClean="0">
                          <a:effectLst/>
                        </a:rPr>
                        <a:t>  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5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7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20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3b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solidFill>
                            <a:srgbClr val="FF0000"/>
                          </a:solidFill>
                          <a:effectLst/>
                        </a:rPr>
                        <a:t>90</a:t>
                      </a:r>
                      <a:endParaRPr lang="en-IN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b="1" dirty="0">
                          <a:solidFill>
                            <a:srgbClr val="0000FF"/>
                          </a:solidFill>
                          <a:effectLst/>
                        </a:rPr>
                        <a:t>8</a:t>
                      </a:r>
                      <a:r>
                        <a:rPr lang="en-IN" sz="1200" b="1" dirty="0">
                          <a:solidFill>
                            <a:srgbClr val="0000FF"/>
                          </a:solidFill>
                          <a:effectLst/>
                        </a:rPr>
                        <a:t>1</a:t>
                      </a:r>
                      <a:endParaRPr lang="en-IN" sz="1200" b="1" dirty="0">
                        <a:solidFill>
                          <a:srgbClr val="0000FF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 err="1">
                          <a:effectLst/>
                        </a:rPr>
                        <a:t>Db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rgbClr val="FFC000"/>
                    </a:solidFill>
                  </a:tcPr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ba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A6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70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03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35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1e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87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ce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55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47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F0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8c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A1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89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E6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42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68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41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99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2d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0f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B0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54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bb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16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3546741"/>
              </p:ext>
            </p:extLst>
          </p:nvPr>
        </p:nvGraphicFramePr>
        <p:xfrm>
          <a:off x="467544" y="1772816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FF0000"/>
                          </a:solidFill>
                        </a:rPr>
                        <a:t>81</a:t>
                      </a:r>
                      <a:endParaRPr lang="en-IN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a0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9a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E9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3d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F4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C6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E3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E2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8d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2b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2a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3273506"/>
              </p:ext>
            </p:extLst>
          </p:nvPr>
        </p:nvGraphicFramePr>
        <p:xfrm>
          <a:off x="467544" y="1772816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81</a:t>
                      </a:r>
                      <a:endParaRPr lang="en-IN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a0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9a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E9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3d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F4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C6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E3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E2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8d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2b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2a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08</a:t>
                      </a:r>
                      <a:endParaRPr lang="en-IN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50998"/>
              </p:ext>
            </p:extLst>
          </p:nvPr>
        </p:nvGraphicFramePr>
        <p:xfrm>
          <a:off x="467544" y="1772816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0000FF"/>
                          </a:solidFill>
                        </a:rPr>
                        <a:t>81</a:t>
                      </a:r>
                      <a:endParaRPr lang="en-IN" sz="14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b8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1e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27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Bf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B4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41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98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5d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52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0000FF"/>
                          </a:solidFill>
                        </a:rPr>
                        <a:t>Ae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F1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E5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30</a:t>
                      </a:r>
                      <a:endParaRPr lang="en-IN" sz="16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229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2.</a:t>
            </a:r>
            <a:r>
              <a:rPr lang="en-US" dirty="0" smtClean="0">
                <a:solidFill>
                  <a:srgbClr val="FF0000"/>
                </a:solidFill>
              </a:rPr>
              <a:t> S</a:t>
            </a:r>
            <a:r>
              <a:rPr lang="en-US" dirty="0" smtClean="0">
                <a:solidFill>
                  <a:schemeClr val="bg1"/>
                </a:solidFill>
              </a:rPr>
              <a:t>hift Row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0441755"/>
              </p:ext>
            </p:extLst>
          </p:nvPr>
        </p:nvGraphicFramePr>
        <p:xfrm>
          <a:off x="1403648" y="2564904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689713" y="3284984"/>
            <a:ext cx="2160240" cy="381642"/>
            <a:chOff x="3491880" y="2924944"/>
            <a:chExt cx="2160240" cy="381642"/>
          </a:xfrm>
        </p:grpSpPr>
        <p:sp>
          <p:nvSpPr>
            <p:cNvPr id="5" name="Left Arrow 4"/>
            <p:cNvSpPr/>
            <p:nvPr/>
          </p:nvSpPr>
          <p:spPr>
            <a:xfrm>
              <a:off x="3491880" y="2996952"/>
              <a:ext cx="360040" cy="237626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211960" y="2924944"/>
              <a:ext cx="1440160" cy="38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Shift  2 Byte</a:t>
              </a:r>
              <a:endParaRPr lang="en-IN" b="1" dirty="0"/>
            </a:p>
          </p:txBody>
        </p:sp>
      </p:grp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8404865"/>
              </p:ext>
            </p:extLst>
          </p:nvPr>
        </p:nvGraphicFramePr>
        <p:xfrm>
          <a:off x="1403648" y="2564904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41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27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3689713" y="2933671"/>
            <a:ext cx="2160240" cy="381642"/>
            <a:chOff x="3491880" y="2924944"/>
            <a:chExt cx="2160240" cy="381642"/>
          </a:xfrm>
        </p:grpSpPr>
        <p:sp>
          <p:nvSpPr>
            <p:cNvPr id="10" name="Left Arrow 9"/>
            <p:cNvSpPr/>
            <p:nvPr/>
          </p:nvSpPr>
          <p:spPr>
            <a:xfrm>
              <a:off x="3491880" y="2996952"/>
              <a:ext cx="360040" cy="237626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11960" y="2924944"/>
              <a:ext cx="1440160" cy="38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Shift  1 Byte</a:t>
              </a:r>
              <a:endParaRPr lang="en-IN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689713" y="3666626"/>
            <a:ext cx="2160240" cy="381642"/>
            <a:chOff x="3491880" y="2924944"/>
            <a:chExt cx="2160240" cy="381642"/>
          </a:xfrm>
        </p:grpSpPr>
        <p:sp>
          <p:nvSpPr>
            <p:cNvPr id="13" name="Left Arrow 12"/>
            <p:cNvSpPr/>
            <p:nvPr/>
          </p:nvSpPr>
          <p:spPr>
            <a:xfrm>
              <a:off x="3491880" y="2996952"/>
              <a:ext cx="360040" cy="237626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11960" y="2924944"/>
              <a:ext cx="1440160" cy="381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Shift  3 Byte</a:t>
              </a:r>
              <a:endParaRPr lang="en-IN" b="1" dirty="0"/>
            </a:p>
          </p:txBody>
        </p:sp>
      </p:grpSp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295093"/>
              </p:ext>
            </p:extLst>
          </p:nvPr>
        </p:nvGraphicFramePr>
        <p:xfrm>
          <a:off x="1403648" y="2568258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98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5d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41145"/>
              </p:ext>
            </p:extLst>
          </p:nvPr>
        </p:nvGraphicFramePr>
        <p:xfrm>
          <a:off x="1403648" y="2565908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5d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rgbClr val="FF0000"/>
                          </a:solidFill>
                        </a:rPr>
                        <a:t>98</a:t>
                      </a:r>
                      <a:endParaRPr lang="en-IN" sz="16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562893"/>
              </p:ext>
            </p:extLst>
          </p:nvPr>
        </p:nvGraphicFramePr>
        <p:xfrm>
          <a:off x="1403648" y="2565908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5d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rgbClr val="FF0000"/>
                          </a:solidFill>
                        </a:rPr>
                        <a:t>Ae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F1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E5</a:t>
                      </a:r>
                      <a:endParaRPr lang="en-IN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058927"/>
              </p:ext>
            </p:extLst>
          </p:nvPr>
        </p:nvGraphicFramePr>
        <p:xfrm>
          <a:off x="1403648" y="2565908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5d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FF0000"/>
                          </a:solidFill>
                        </a:rPr>
                        <a:t>Ae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F1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E5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23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32212" y="1052736"/>
            <a:ext cx="60486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Guided By…</a:t>
            </a:r>
          </a:p>
          <a:p>
            <a:endParaRPr lang="en-US" dirty="0"/>
          </a:p>
          <a:p>
            <a:r>
              <a:rPr lang="en-US" sz="3200" dirty="0" smtClean="0"/>
              <a:t>Prof.  </a:t>
            </a:r>
            <a:r>
              <a:rPr lang="en-US" sz="3200" dirty="0" err="1" smtClean="0">
                <a:solidFill>
                  <a:srgbClr val="FF0000"/>
                </a:solidFill>
              </a:rPr>
              <a:t>V</a:t>
            </a:r>
            <a:r>
              <a:rPr lang="en-US" sz="3200" dirty="0" err="1" smtClean="0"/>
              <a:t>ivaksha</a:t>
            </a:r>
            <a:r>
              <a:rPr lang="en-US" sz="3200" dirty="0" smtClean="0"/>
              <a:t> Jariwala</a:t>
            </a:r>
            <a:endParaRPr lang="en-IN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148064" y="4667652"/>
            <a:ext cx="36449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Created By:-</a:t>
            </a:r>
          </a:p>
          <a:p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alpan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Randeri</a:t>
            </a:r>
            <a:endParaRPr lang="en-US" sz="32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32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ivek</a:t>
            </a:r>
            <a:r>
              <a:rPr lang="en-US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Calibri" pitchFamily="34" charset="0"/>
              </a:rPr>
              <a:t>Champaneria</a:t>
            </a:r>
            <a:endParaRPr lang="en-IN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0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/>
      <p:bldP spid="9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3.</a:t>
            </a:r>
            <a:r>
              <a:rPr lang="en-US" dirty="0" smtClean="0">
                <a:solidFill>
                  <a:srgbClr val="FF0000"/>
                </a:solidFill>
              </a:rPr>
              <a:t> M</a:t>
            </a:r>
            <a:r>
              <a:rPr lang="en-US" dirty="0" smtClean="0">
                <a:solidFill>
                  <a:schemeClr val="bg1"/>
                </a:solidFill>
              </a:rPr>
              <a:t>ix Columns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579046"/>
              </p:ext>
            </p:extLst>
          </p:nvPr>
        </p:nvGraphicFramePr>
        <p:xfrm>
          <a:off x="1403648" y="2565908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5d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FF0000"/>
                          </a:solidFill>
                        </a:rPr>
                        <a:t>Ae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F1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E5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7723614"/>
              </p:ext>
            </p:extLst>
          </p:nvPr>
        </p:nvGraphicFramePr>
        <p:xfrm>
          <a:off x="1403648" y="2564904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5d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rgbClr val="FF0000"/>
                          </a:solidFill>
                        </a:rPr>
                        <a:t>Ae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F1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FF0000"/>
                          </a:solidFill>
                        </a:rPr>
                        <a:t>E5</a:t>
                      </a:r>
                      <a:endParaRPr lang="en-IN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36796"/>
              </p:ext>
            </p:extLst>
          </p:nvPr>
        </p:nvGraphicFramePr>
        <p:xfrm>
          <a:off x="3923928" y="4077072"/>
          <a:ext cx="3837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5d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4572000" y="4725144"/>
            <a:ext cx="72008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242212"/>
              </p:ext>
            </p:extLst>
          </p:nvPr>
        </p:nvGraphicFramePr>
        <p:xfrm>
          <a:off x="5137166" y="4033180"/>
          <a:ext cx="1535832" cy="152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958"/>
                <a:gridCol w="383958"/>
                <a:gridCol w="383958"/>
                <a:gridCol w="383958"/>
              </a:tblGrid>
              <a:tr h="381986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986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986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81986"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03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01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IN" sz="14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Left Bracket 8"/>
          <p:cNvSpPr/>
          <p:nvPr/>
        </p:nvSpPr>
        <p:spPr>
          <a:xfrm>
            <a:off x="4851181" y="3933056"/>
            <a:ext cx="288032" cy="165618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Bracket 9"/>
          <p:cNvSpPr/>
          <p:nvPr/>
        </p:nvSpPr>
        <p:spPr>
          <a:xfrm>
            <a:off x="6588224" y="3933056"/>
            <a:ext cx="288032" cy="1656184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Equal 10"/>
          <p:cNvSpPr/>
          <p:nvPr/>
        </p:nvSpPr>
        <p:spPr>
          <a:xfrm>
            <a:off x="7092280" y="4365104"/>
            <a:ext cx="576064" cy="720080"/>
          </a:xfrm>
          <a:prstGeom prst="mathEqual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99613"/>
              </p:ext>
            </p:extLst>
          </p:nvPr>
        </p:nvGraphicFramePr>
        <p:xfrm>
          <a:off x="7956376" y="4077072"/>
          <a:ext cx="383704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en-IN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878406"/>
              </p:ext>
            </p:extLst>
          </p:nvPr>
        </p:nvGraphicFramePr>
        <p:xfrm>
          <a:off x="1403648" y="2564904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1e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en-IN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Ae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0857391"/>
              </p:ext>
            </p:extLst>
          </p:nvPr>
        </p:nvGraphicFramePr>
        <p:xfrm>
          <a:off x="1403648" y="2537390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4c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4.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chemeClr val="bg1"/>
                </a:solidFill>
              </a:rPr>
              <a:t>ddRound Key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944622"/>
              </p:ext>
            </p:extLst>
          </p:nvPr>
        </p:nvGraphicFramePr>
        <p:xfrm>
          <a:off x="1403648" y="2537390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4c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041887"/>
              </p:ext>
            </p:extLst>
          </p:nvPr>
        </p:nvGraphicFramePr>
        <p:xfrm>
          <a:off x="6732240" y="2564904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2a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Fa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6c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Fe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2c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7825660"/>
              </p:ext>
            </p:extLst>
          </p:nvPr>
        </p:nvGraphicFramePr>
        <p:xfrm>
          <a:off x="1403648" y="2564904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04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4c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768002"/>
              </p:ext>
            </p:extLst>
          </p:nvPr>
        </p:nvGraphicFramePr>
        <p:xfrm>
          <a:off x="6732240" y="2564904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88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2a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Fa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6c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Fe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2c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05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04248" y="206084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Round Key</a:t>
            </a:r>
            <a:endParaRPr lang="en-IN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62529"/>
              </p:ext>
            </p:extLst>
          </p:nvPr>
        </p:nvGraphicFramePr>
        <p:xfrm>
          <a:off x="4427984" y="4725144"/>
          <a:ext cx="383704" cy="139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4830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48305">
                <a:tc>
                  <a:txBody>
                    <a:bodyPr/>
                    <a:lstStyle/>
                    <a:p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</a:rPr>
                        <a:t>Fa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4830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Fe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  <a:tr h="34830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405343"/>
              </p:ext>
            </p:extLst>
          </p:nvPr>
        </p:nvGraphicFramePr>
        <p:xfrm>
          <a:off x="3131840" y="4725144"/>
          <a:ext cx="383704" cy="139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4830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O4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4830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4830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34830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e5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Flowchart: Or 10"/>
          <p:cNvSpPr/>
          <p:nvPr/>
        </p:nvSpPr>
        <p:spPr>
          <a:xfrm>
            <a:off x="3779911" y="5246644"/>
            <a:ext cx="270587" cy="270587"/>
          </a:xfrm>
          <a:prstGeom prst="flowChartOr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Equal 11"/>
          <p:cNvSpPr/>
          <p:nvPr/>
        </p:nvSpPr>
        <p:spPr>
          <a:xfrm>
            <a:off x="5076056" y="5060069"/>
            <a:ext cx="720080" cy="656792"/>
          </a:xfrm>
          <a:prstGeom prst="mathEqual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39446"/>
              </p:ext>
            </p:extLst>
          </p:nvPr>
        </p:nvGraphicFramePr>
        <p:xfrm>
          <a:off x="6156176" y="4748334"/>
          <a:ext cx="383704" cy="139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704"/>
              </a:tblGrid>
              <a:tr h="348305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IN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4830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9c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4830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7f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48305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chemeClr val="tx1"/>
                          </a:solidFill>
                        </a:rPr>
                        <a:t>f2</a:t>
                      </a:r>
                      <a:endParaRPr lang="en-IN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322087"/>
              </p:ext>
            </p:extLst>
          </p:nvPr>
        </p:nvGraphicFramePr>
        <p:xfrm>
          <a:off x="1403648" y="2564904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E0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9c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Cb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F8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06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7f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f2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4c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104762"/>
              </p:ext>
            </p:extLst>
          </p:nvPr>
        </p:nvGraphicFramePr>
        <p:xfrm>
          <a:off x="1403648" y="2564904"/>
          <a:ext cx="1666528" cy="143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632"/>
                <a:gridCol w="416632"/>
                <a:gridCol w="416632"/>
                <a:gridCol w="416632"/>
              </a:tblGrid>
              <a:tr h="359538"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6b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02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9c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9f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5b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6a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7f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 smtClean="0">
                          <a:solidFill>
                            <a:schemeClr val="tx1"/>
                          </a:solidFill>
                        </a:rPr>
                        <a:t>Ea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  <a:tr h="359538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f2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2b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en-IN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51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627784" y="2671752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This Transformation are applied to      9  Rounds.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The Final Round does not contain Mix Column Transform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5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84894"/>
          </a:xfrm>
        </p:spPr>
      </p:pic>
    </p:spTree>
    <p:extLst>
      <p:ext uri="{BB962C8B-B14F-4D97-AF65-F5344CB8AC3E}">
        <p14:creationId xmlns:p14="http://schemas.microsoft.com/office/powerpoint/2010/main" val="309606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905204"/>
          </a:xfrm>
        </p:spPr>
      </p:pic>
    </p:spTree>
    <p:extLst>
      <p:ext uri="{BB962C8B-B14F-4D97-AF65-F5344CB8AC3E}">
        <p14:creationId xmlns:p14="http://schemas.microsoft.com/office/powerpoint/2010/main" val="10047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5816" y="2537609"/>
            <a:ext cx="338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K</a:t>
            </a:r>
            <a:r>
              <a:rPr lang="en-US" sz="4000" dirty="0" smtClean="0">
                <a:solidFill>
                  <a:schemeClr val="bg1"/>
                </a:solidFill>
              </a:rPr>
              <a:t>ey 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</a:rPr>
              <a:t>Schedule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9144000" cy="68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2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" y="29796"/>
            <a:ext cx="9141267" cy="6896359"/>
          </a:xfrm>
        </p:spPr>
      </p:pic>
    </p:spTree>
    <p:extLst>
      <p:ext uri="{BB962C8B-B14F-4D97-AF65-F5344CB8AC3E}">
        <p14:creationId xmlns:p14="http://schemas.microsoft.com/office/powerpoint/2010/main" val="32633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4"/>
            <a:ext cx="9144000" cy="684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" y="0"/>
            <a:ext cx="909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7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1743"/>
            <a:ext cx="8229600" cy="4625609"/>
          </a:xfrm>
        </p:spPr>
        <p:txBody>
          <a:bodyPr>
            <a:normAutofit/>
          </a:bodyPr>
          <a:lstStyle/>
          <a:p>
            <a:r>
              <a:rPr lang="en-IN" dirty="0"/>
              <a:t>	Introduction</a:t>
            </a:r>
          </a:p>
          <a:p>
            <a:r>
              <a:rPr lang="en-IN" dirty="0"/>
              <a:t>	Data Encryption Standard </a:t>
            </a:r>
          </a:p>
          <a:p>
            <a:r>
              <a:rPr lang="en-IN" dirty="0"/>
              <a:t>	Advanced Encryption Standard</a:t>
            </a:r>
          </a:p>
          <a:p>
            <a:r>
              <a:rPr lang="en-IN" dirty="0"/>
              <a:t>	</a:t>
            </a:r>
            <a:r>
              <a:rPr lang="en-IN" dirty="0" err="1"/>
              <a:t>Rijndael</a:t>
            </a:r>
            <a:endParaRPr lang="en-IN" dirty="0"/>
          </a:p>
          <a:p>
            <a:r>
              <a:rPr lang="en-IN" dirty="0"/>
              <a:t>	Encryption Algorithm</a:t>
            </a:r>
          </a:p>
          <a:p>
            <a:r>
              <a:rPr lang="en-IN" dirty="0"/>
              <a:t>	Decryption Algorithm</a:t>
            </a:r>
          </a:p>
          <a:p>
            <a:r>
              <a:rPr lang="en-IN" dirty="0"/>
              <a:t>	</a:t>
            </a:r>
            <a:r>
              <a:rPr lang="en-IN" dirty="0" smtClean="0"/>
              <a:t>Strength </a:t>
            </a:r>
            <a:endParaRPr lang="en-IN" dirty="0"/>
          </a:p>
          <a:p>
            <a:r>
              <a:rPr lang="en-IN" dirty="0"/>
              <a:t>	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62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" y="0"/>
            <a:ext cx="909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" y="0"/>
            <a:ext cx="911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4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" y="0"/>
            <a:ext cx="910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3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" y="0"/>
            <a:ext cx="912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80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5"/>
            <a:ext cx="9144000" cy="68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7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5" y="0"/>
            <a:ext cx="9135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" y="0"/>
            <a:ext cx="911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" y="0"/>
            <a:ext cx="91261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60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" y="0"/>
            <a:ext cx="9108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7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" y="0"/>
            <a:ext cx="909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Advanced Encryption </a:t>
            </a:r>
            <a:r>
              <a:rPr lang="en-IN" sz="2400" dirty="0" smtClean="0"/>
              <a:t>Standard </a:t>
            </a:r>
            <a:r>
              <a:rPr lang="en-IN" sz="2400" dirty="0"/>
              <a:t>will be the new standard cryptographic algorithm for use by </a:t>
            </a:r>
            <a:r>
              <a:rPr lang="en-IN" sz="2400" dirty="0" smtClean="0"/>
              <a:t>U.S.Goverment organizations </a:t>
            </a:r>
            <a:r>
              <a:rPr lang="en-IN" sz="2400" dirty="0"/>
              <a:t>to protect sensitive </a:t>
            </a:r>
            <a:r>
              <a:rPr lang="en-IN" sz="2400" dirty="0" smtClean="0"/>
              <a:t>information.</a:t>
            </a:r>
          </a:p>
          <a:p>
            <a:endParaRPr lang="en-US" sz="2400" dirty="0"/>
          </a:p>
          <a:p>
            <a:r>
              <a:rPr lang="en-US" sz="2400" dirty="0" smtClean="0"/>
              <a:t>Winner from 5 finalist is </a:t>
            </a:r>
            <a:r>
              <a:rPr lang="en-US" sz="2400" dirty="0" err="1" smtClean="0"/>
              <a:t>Rijndeal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AES and </a:t>
            </a:r>
            <a:r>
              <a:rPr lang="en-US" sz="2400" dirty="0" err="1" smtClean="0"/>
              <a:t>Rijndeal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Developer of </a:t>
            </a:r>
            <a:r>
              <a:rPr lang="en-US" sz="2400" dirty="0" err="1" smtClean="0"/>
              <a:t>Rijndeal</a:t>
            </a:r>
            <a:r>
              <a:rPr lang="en-IN" sz="2400" dirty="0" smtClean="0"/>
              <a:t> 	</a:t>
            </a:r>
            <a:br>
              <a:rPr lang="en-IN" sz="2400" dirty="0" smtClean="0"/>
            </a:br>
            <a:r>
              <a:rPr lang="en-IN" sz="2400" dirty="0" smtClean="0"/>
              <a:t>Belgian </a:t>
            </a:r>
            <a:r>
              <a:rPr lang="en-IN" sz="2400" dirty="0"/>
              <a:t>cryptographers Vincent </a:t>
            </a:r>
            <a:r>
              <a:rPr lang="en-IN" sz="2400" b="1" dirty="0" err="1"/>
              <a:t>Rij</a:t>
            </a:r>
            <a:r>
              <a:rPr lang="en-IN" sz="2400" dirty="0" err="1"/>
              <a:t>men</a:t>
            </a:r>
            <a:r>
              <a:rPr lang="en-IN" sz="2400" dirty="0"/>
              <a:t> </a:t>
            </a:r>
            <a:r>
              <a:rPr lang="en-IN" sz="2400" dirty="0" smtClean="0"/>
              <a:t> and </a:t>
            </a:r>
            <a:r>
              <a:rPr lang="en-IN" sz="2400" dirty="0"/>
              <a:t>Joan </a:t>
            </a:r>
            <a:r>
              <a:rPr lang="en-IN" sz="2400" b="1" dirty="0" err="1"/>
              <a:t>Dae</a:t>
            </a:r>
            <a:r>
              <a:rPr lang="en-IN" sz="2400" dirty="0" err="1"/>
              <a:t>men</a:t>
            </a:r>
            <a:r>
              <a:rPr lang="en-IN" sz="2400" dirty="0"/>
              <a:t> </a:t>
            </a:r>
            <a:r>
              <a:rPr lang="en-IN" sz="2400" dirty="0" smtClean="0"/>
              <a:t>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3303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" y="0"/>
            <a:ext cx="9117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Algorithm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200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Rijndael</a:t>
            </a:r>
            <a:r>
              <a:rPr lang="en-US" sz="2400" dirty="0" smtClean="0"/>
              <a:t> ( State, </a:t>
            </a:r>
            <a:r>
              <a:rPr lang="en-US" sz="2400" dirty="0" err="1" smtClean="0"/>
              <a:t>CipherKey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KeyExpansion</a:t>
            </a:r>
            <a:r>
              <a:rPr lang="en-US" sz="2400" dirty="0" smtClean="0"/>
              <a:t>(</a:t>
            </a:r>
            <a:r>
              <a:rPr lang="en-US" sz="2400" dirty="0" err="1" smtClean="0"/>
              <a:t>CipherKey,ExpandedKey</a:t>
            </a:r>
            <a:r>
              <a:rPr lang="en-US" sz="2400" dirty="0" smtClean="0"/>
              <a:t>);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err="1" smtClean="0"/>
              <a:t>AddRoundKey</a:t>
            </a:r>
            <a:r>
              <a:rPr lang="en-US" sz="2400" dirty="0" smtClean="0"/>
              <a:t>( </a:t>
            </a:r>
            <a:r>
              <a:rPr lang="en-US" sz="2400" dirty="0" err="1" smtClean="0"/>
              <a:t>CipherKey</a:t>
            </a:r>
            <a:r>
              <a:rPr lang="en-US" sz="2400" dirty="0" smtClean="0"/>
              <a:t>, </a:t>
            </a:r>
            <a:r>
              <a:rPr lang="en-US" sz="2400" dirty="0" err="1" smtClean="0"/>
              <a:t>ExtendedKey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For(i=1 ; i&lt;Nr-1 ; i++)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{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Round(</a:t>
            </a:r>
            <a:r>
              <a:rPr lang="en-US" sz="2400" dirty="0" err="1" smtClean="0"/>
              <a:t>State,RoundKey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FinalRoundKey</a:t>
            </a:r>
            <a:r>
              <a:rPr lang="en-US" sz="2400" dirty="0" smtClean="0"/>
              <a:t>(</a:t>
            </a:r>
            <a:r>
              <a:rPr lang="en-US" sz="2400" dirty="0" err="1" smtClean="0"/>
              <a:t>State,ExpandedKey+Nb</a:t>
            </a:r>
            <a:r>
              <a:rPr lang="en-US" sz="2400" dirty="0" smtClean="0"/>
              <a:t>*Nr);</a:t>
            </a:r>
            <a:endParaRPr lang="en-US" sz="2400" dirty="0" smtClean="0"/>
          </a:p>
          <a:p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75879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smtClean="0"/>
              <a:t>Round(</a:t>
            </a:r>
            <a:r>
              <a:rPr lang="en-US" dirty="0" err="1" smtClean="0"/>
              <a:t>State,RoundKey</a:t>
            </a:r>
            <a:r>
              <a:rPr lang="en-US" dirty="0" smtClean="0"/>
              <a:t>)</a:t>
            </a:r>
          </a:p>
          <a:p>
            <a:pPr marL="118872" indent="0">
              <a:buNone/>
            </a:pPr>
            <a:r>
              <a:rPr lang="en-US" dirty="0" smtClean="0"/>
              <a:t>{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 smtClean="0"/>
              <a:t>ByteSub</a:t>
            </a:r>
            <a:r>
              <a:rPr lang="en-US" dirty="0" smtClean="0"/>
              <a:t>(State);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 smtClean="0"/>
              <a:t>ShiftRow</a:t>
            </a:r>
            <a:r>
              <a:rPr lang="en-US" dirty="0" smtClean="0"/>
              <a:t>(State);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 smtClean="0"/>
              <a:t>MixColumn</a:t>
            </a:r>
            <a:r>
              <a:rPr lang="en-US" dirty="0" smtClean="0"/>
              <a:t>(State);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 smtClean="0"/>
              <a:t>AddRoundKey</a:t>
            </a:r>
            <a:r>
              <a:rPr lang="en-US" dirty="0" smtClean="0"/>
              <a:t>(State);</a:t>
            </a:r>
          </a:p>
          <a:p>
            <a:pPr marL="118872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51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5" y="3778050"/>
            <a:ext cx="5134023" cy="30461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Decryption Process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1700808"/>
            <a:ext cx="720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Initial Round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AddRoundKey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Decryption Round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InvShiftRows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InvSubBytes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InvMixcolumn</a:t>
            </a:r>
            <a:r>
              <a:rPr lang="en-IN" sz="2400" dirty="0" smtClean="0"/>
              <a:t>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AddRoundKey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Final Round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InvShiftRows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InvSubBytes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AddRoundKey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87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jalpAn\AppData\Local\Microsoft\Windows\Temporary Internet Files\Content.IE5\GS0Z0Y3O\MC90002348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968" y="3774642"/>
            <a:ext cx="2684957" cy="264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6"/>
          <a:stretch/>
        </p:blipFill>
        <p:spPr>
          <a:xfrm>
            <a:off x="2555776" y="135086"/>
            <a:ext cx="3627437" cy="6318250"/>
          </a:xfrm>
          <a:effectLst>
            <a:glow rad="736600">
              <a:schemeClr val="tx2">
                <a:lumMod val="75000"/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40320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8872" indent="0">
              <a:buNone/>
            </a:pPr>
            <a:r>
              <a:rPr lang="en-US" dirty="0" err="1" smtClean="0"/>
              <a:t>InvRound</a:t>
            </a:r>
            <a:r>
              <a:rPr lang="en-US" dirty="0" smtClean="0"/>
              <a:t>(</a:t>
            </a:r>
            <a:r>
              <a:rPr lang="en-US" dirty="0" err="1" smtClean="0"/>
              <a:t>State,ExpandedKey</a:t>
            </a:r>
            <a:r>
              <a:rPr lang="en-US" dirty="0" smtClean="0"/>
              <a:t>[i])</a:t>
            </a:r>
          </a:p>
          <a:p>
            <a:pPr marL="118872" indent="0">
              <a:buNone/>
            </a:pPr>
            <a:r>
              <a:rPr lang="en-US" dirty="0" smtClean="0"/>
              <a:t>{</a:t>
            </a:r>
          </a:p>
          <a:p>
            <a:pPr marL="118872" indent="0">
              <a:buNone/>
            </a:pPr>
            <a:r>
              <a:rPr lang="en-US" dirty="0" smtClean="0"/>
              <a:t>	</a:t>
            </a:r>
            <a:r>
              <a:rPr lang="en-US" dirty="0" err="1"/>
              <a:t>InvAddRoundKey</a:t>
            </a:r>
            <a:r>
              <a:rPr lang="en-US" dirty="0"/>
              <a:t>(</a:t>
            </a:r>
            <a:r>
              <a:rPr lang="en-US" dirty="0" err="1"/>
              <a:t>State,ExpandedKey</a:t>
            </a:r>
            <a:r>
              <a:rPr lang="en-US" dirty="0"/>
              <a:t>[i]);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/>
              <a:t>InvMixColumn</a:t>
            </a:r>
            <a:r>
              <a:rPr lang="en-US" dirty="0"/>
              <a:t>(State);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 smtClean="0"/>
              <a:t>InvShiftRow</a:t>
            </a:r>
            <a:r>
              <a:rPr lang="en-US" dirty="0" smtClean="0"/>
              <a:t>(State);</a:t>
            </a:r>
          </a:p>
          <a:p>
            <a:pPr marL="118872" indent="0">
              <a:buNone/>
            </a:pPr>
            <a:r>
              <a:rPr lang="en-US" dirty="0"/>
              <a:t>	</a:t>
            </a:r>
            <a:r>
              <a:rPr lang="en-US" dirty="0" err="1"/>
              <a:t>InvByteSub</a:t>
            </a:r>
            <a:r>
              <a:rPr lang="en-US" dirty="0"/>
              <a:t>(State);</a:t>
            </a:r>
          </a:p>
          <a:p>
            <a:pPr marL="118872" indent="0">
              <a:buNone/>
            </a:pPr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05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jalpAn\AppData\Local\Microsoft\Windows\Temporary Internet Files\Content.IE5\MCYYOAFA\MM900336408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212976"/>
            <a:ext cx="3332956" cy="333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 of </a:t>
            </a:r>
            <a:r>
              <a:rPr lang="en-US" dirty="0" err="1" smtClean="0"/>
              <a:t>Rijndael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Rich algebraic structure</a:t>
            </a:r>
          </a:p>
          <a:p>
            <a:endParaRPr lang="en-US" dirty="0" smtClean="0"/>
          </a:p>
          <a:p>
            <a:r>
              <a:rPr lang="en-US" dirty="0" smtClean="0"/>
              <a:t>Low memory Requirement</a:t>
            </a:r>
          </a:p>
          <a:p>
            <a:endParaRPr lang="en-US" dirty="0" smtClean="0"/>
          </a:p>
          <a:p>
            <a:r>
              <a:rPr lang="en-US" dirty="0" smtClean="0"/>
              <a:t>Resistance from Brute </a:t>
            </a:r>
            <a:r>
              <a:rPr lang="en-US" dirty="0" err="1" smtClean="0"/>
              <a:t>Froce</a:t>
            </a: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71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1743"/>
            <a:ext cx="8229600" cy="4625609"/>
          </a:xfrm>
        </p:spPr>
        <p:txBody>
          <a:bodyPr>
            <a:normAutofit/>
          </a:bodyPr>
          <a:lstStyle/>
          <a:p>
            <a:r>
              <a:rPr lang="en-IN" dirty="0"/>
              <a:t>	Introduction</a:t>
            </a:r>
          </a:p>
          <a:p>
            <a:r>
              <a:rPr lang="en-IN" dirty="0"/>
              <a:t>	Data Encryption Standard </a:t>
            </a:r>
          </a:p>
          <a:p>
            <a:r>
              <a:rPr lang="en-IN" dirty="0"/>
              <a:t>	Advanced Encryption Standard</a:t>
            </a:r>
          </a:p>
          <a:p>
            <a:r>
              <a:rPr lang="en-IN" dirty="0"/>
              <a:t>	</a:t>
            </a:r>
            <a:r>
              <a:rPr lang="en-IN" dirty="0" err="1"/>
              <a:t>Rijndael</a:t>
            </a:r>
            <a:endParaRPr lang="en-IN" dirty="0"/>
          </a:p>
          <a:p>
            <a:r>
              <a:rPr lang="en-IN" dirty="0"/>
              <a:t>	Encryption Algorithm</a:t>
            </a:r>
          </a:p>
          <a:p>
            <a:r>
              <a:rPr lang="en-IN" dirty="0"/>
              <a:t>	Decryption Algorithm</a:t>
            </a:r>
          </a:p>
          <a:p>
            <a:r>
              <a:rPr lang="en-IN" dirty="0"/>
              <a:t>	</a:t>
            </a:r>
            <a:r>
              <a:rPr lang="en-IN" dirty="0" smtClean="0"/>
              <a:t>Strength </a:t>
            </a:r>
            <a:endParaRPr lang="en-IN" dirty="0"/>
          </a:p>
          <a:p>
            <a:r>
              <a:rPr lang="en-IN" dirty="0"/>
              <a:t>	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95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96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H A N K   Y O U </a:t>
            </a:r>
            <a:endParaRPr lang="en-IN" dirty="0"/>
          </a:p>
        </p:txBody>
      </p:sp>
      <p:pic>
        <p:nvPicPr>
          <p:cNvPr id="1026" name="Picture 2" descr="C:\Users\jalpAn\AppData\Local\Microsoft\Windows\Temporary Internet Files\Content.IE5\GS0Z0Y3O\MC900433820[1]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714" y="3173526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Encryption Standard (DES)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data encryption standard developed by IBM under the auspices of the United States Government</a:t>
            </a:r>
            <a:r>
              <a:rPr lang="en-IN" sz="2400" dirty="0" smtClean="0"/>
              <a:t>.</a:t>
            </a:r>
          </a:p>
          <a:p>
            <a:pPr marL="118872" indent="0">
              <a:buNone/>
            </a:pPr>
            <a:endParaRPr lang="en-IN" sz="2400" dirty="0" smtClean="0"/>
          </a:p>
          <a:p>
            <a:r>
              <a:rPr lang="en-IN" sz="2400" dirty="0"/>
              <a:t>The </a:t>
            </a:r>
            <a:r>
              <a:rPr lang="en-IN" sz="2400" i="1" dirty="0" smtClean="0"/>
              <a:t>DES</a:t>
            </a:r>
            <a:r>
              <a:rPr lang="en-IN" sz="2400" dirty="0" smtClean="0"/>
              <a:t> </a:t>
            </a:r>
            <a:r>
              <a:rPr lang="en-IN" sz="2400" dirty="0"/>
              <a:t>is a block cipher was selected by the National Bureau of Standards as an official Federal Information Processing Standard (FIPS) for </a:t>
            </a:r>
            <a:r>
              <a:rPr lang="en-IN" sz="2400" dirty="0" smtClean="0"/>
              <a:t>the</a:t>
            </a:r>
            <a:r>
              <a:rPr lang="en-IN" sz="2400" dirty="0"/>
              <a:t> United States in </a:t>
            </a:r>
            <a:r>
              <a:rPr lang="en-IN" sz="2400" dirty="0" smtClean="0"/>
              <a:t>1976.</a:t>
            </a:r>
          </a:p>
          <a:p>
            <a:endParaRPr lang="en-US" sz="2400" dirty="0" smtClean="0"/>
          </a:p>
          <a:p>
            <a:r>
              <a:rPr lang="en-US" sz="2400" dirty="0" smtClean="0"/>
              <a:t>Insecure</a:t>
            </a:r>
          </a:p>
          <a:p>
            <a:endParaRPr lang="en-US" sz="2400" dirty="0"/>
          </a:p>
          <a:p>
            <a:r>
              <a:rPr lang="en-US" sz="2400" dirty="0" smtClean="0"/>
              <a:t>Broken within the 22 </a:t>
            </a:r>
            <a:r>
              <a:rPr lang="en-US" sz="2400" dirty="0" err="1" smtClean="0"/>
              <a:t>hrs</a:t>
            </a:r>
            <a:r>
              <a:rPr lang="en-US" sz="2400" dirty="0" smtClean="0"/>
              <a:t> and 15 </a:t>
            </a:r>
            <a:r>
              <a:rPr lang="en-US" sz="2400" dirty="0" err="1" smtClean="0"/>
              <a:t>mins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Need for new algorithm.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68" y="4919202"/>
            <a:ext cx="1930836" cy="189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1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Advanced Encryption Standard (AES)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AES is a symmetric encryption algorithm processing data in block of 128 bits</a:t>
            </a:r>
            <a:r>
              <a:rPr lang="en-IN" sz="2400" dirty="0" smtClean="0"/>
              <a:t>.</a:t>
            </a:r>
          </a:p>
          <a:p>
            <a:endParaRPr lang="en-US" sz="2400" dirty="0"/>
          </a:p>
          <a:p>
            <a:r>
              <a:rPr lang="en-IN" sz="2400" dirty="0"/>
              <a:t>AES-128, AES-192 and </a:t>
            </a:r>
            <a:r>
              <a:rPr lang="en-IN" sz="2400" dirty="0" smtClean="0"/>
              <a:t>AES-256</a:t>
            </a:r>
          </a:p>
          <a:p>
            <a:endParaRPr lang="en-US" sz="2400" dirty="0"/>
          </a:p>
          <a:p>
            <a:r>
              <a:rPr lang="en-US" sz="2400" dirty="0" smtClean="0"/>
              <a:t>Background</a:t>
            </a:r>
          </a:p>
          <a:p>
            <a:endParaRPr lang="en-US" sz="2400" dirty="0" smtClean="0"/>
          </a:p>
          <a:p>
            <a:r>
              <a:rPr lang="en-US" sz="2400" dirty="0" smtClean="0"/>
              <a:t>Main </a:t>
            </a:r>
            <a:r>
              <a:rPr lang="en-IN" sz="2400" dirty="0"/>
              <a:t>C</a:t>
            </a:r>
            <a:r>
              <a:rPr lang="en-IN" sz="2400" dirty="0" smtClean="0"/>
              <a:t>riteria</a:t>
            </a:r>
            <a:r>
              <a:rPr lang="en-US" sz="2400" dirty="0" smtClean="0"/>
              <a:t> of Strong Algorithm</a:t>
            </a:r>
          </a:p>
          <a:p>
            <a:pPr lvl="1"/>
            <a:r>
              <a:rPr lang="en-US" sz="2000" dirty="0" smtClean="0"/>
              <a:t>Unable to find unencrypted text if key in unknown.</a:t>
            </a:r>
            <a:br>
              <a:rPr lang="en-US" sz="2000" dirty="0" smtClean="0"/>
            </a:br>
            <a:endParaRPr lang="en-US" sz="2000" dirty="0"/>
          </a:p>
          <a:p>
            <a:r>
              <a:rPr lang="en-US" sz="2400" dirty="0" smtClean="0"/>
              <a:t>Two Properties</a:t>
            </a:r>
          </a:p>
          <a:p>
            <a:pPr lvl="1"/>
            <a:r>
              <a:rPr lang="en-US" sz="2000" dirty="0" smtClean="0"/>
              <a:t>Brute Force</a:t>
            </a:r>
          </a:p>
          <a:p>
            <a:pPr lvl="1"/>
            <a:r>
              <a:rPr lang="en-US" sz="2000" dirty="0" smtClean="0"/>
              <a:t>Long Range of Keys</a:t>
            </a:r>
          </a:p>
          <a:p>
            <a:endParaRPr lang="en-US" sz="2400" dirty="0" smtClean="0"/>
          </a:p>
          <a:p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5731111"/>
            <a:ext cx="2362448" cy="101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6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25272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Encryption must be done properly</a:t>
            </a:r>
          </a:p>
          <a:p>
            <a:endParaRPr lang="en-US" dirty="0"/>
          </a:p>
          <a:p>
            <a:r>
              <a:rPr lang="en-US" dirty="0" smtClean="0"/>
              <a:t>Strong Keys</a:t>
            </a:r>
          </a:p>
          <a:p>
            <a:endParaRPr lang="en-US" dirty="0"/>
          </a:p>
          <a:p>
            <a:r>
              <a:rPr lang="en-US" dirty="0" smtClean="0"/>
              <a:t>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152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Rijndeal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Block Cipher</a:t>
            </a:r>
          </a:p>
          <a:p>
            <a:endParaRPr lang="en-US" sz="2400" dirty="0" smtClean="0"/>
          </a:p>
          <a:p>
            <a:r>
              <a:rPr lang="en-US" sz="2400" dirty="0" smtClean="0"/>
              <a:t>Efficient and Secure</a:t>
            </a:r>
          </a:p>
          <a:p>
            <a:endParaRPr lang="en-US" sz="2400" dirty="0"/>
          </a:p>
          <a:p>
            <a:r>
              <a:rPr lang="en-US" sz="2400" dirty="0" smtClean="0"/>
              <a:t>An iterated Block Cipher</a:t>
            </a:r>
          </a:p>
          <a:p>
            <a:endParaRPr lang="en-US" sz="2400" dirty="0"/>
          </a:p>
          <a:p>
            <a:r>
              <a:rPr lang="en-IN" sz="2400" dirty="0"/>
              <a:t>D</a:t>
            </a:r>
            <a:r>
              <a:rPr lang="en-IN" sz="2400" dirty="0" smtClean="0"/>
              <a:t>eveloped </a:t>
            </a:r>
            <a:r>
              <a:rPr lang="en-IN" sz="2400" dirty="0"/>
              <a:t>by Belgian cryptographers </a:t>
            </a:r>
            <a:r>
              <a:rPr lang="en-IN" sz="2400" b="1" dirty="0"/>
              <a:t>Joan </a:t>
            </a:r>
            <a:r>
              <a:rPr lang="en-IN" sz="2400" b="1" dirty="0" err="1"/>
              <a:t>Daemen</a:t>
            </a:r>
            <a:r>
              <a:rPr lang="en-IN" sz="2400" b="1" dirty="0"/>
              <a:t> </a:t>
            </a:r>
            <a:r>
              <a:rPr lang="en-IN" sz="2400" dirty="0"/>
              <a:t>of </a:t>
            </a:r>
            <a:r>
              <a:rPr lang="en-IN" sz="2000" dirty="0"/>
              <a:t>Proton World International </a:t>
            </a:r>
            <a:r>
              <a:rPr lang="en-IN" sz="2400" dirty="0"/>
              <a:t>and </a:t>
            </a:r>
            <a:r>
              <a:rPr lang="en-IN" sz="2400" b="1" dirty="0"/>
              <a:t>Vincent </a:t>
            </a:r>
            <a:r>
              <a:rPr lang="en-IN" sz="2400" b="1" dirty="0" err="1"/>
              <a:t>Rijmen</a:t>
            </a:r>
            <a:r>
              <a:rPr lang="en-IN" sz="2400" b="1" dirty="0"/>
              <a:t> </a:t>
            </a:r>
            <a:r>
              <a:rPr lang="en-IN" sz="2400" dirty="0"/>
              <a:t>of </a:t>
            </a:r>
            <a:r>
              <a:rPr lang="en-IN" sz="2000" dirty="0" err="1"/>
              <a:t>Kathlieke</a:t>
            </a:r>
            <a:r>
              <a:rPr lang="en-IN" sz="2000" dirty="0"/>
              <a:t> </a:t>
            </a:r>
            <a:r>
              <a:rPr lang="en-IN" sz="2000" dirty="0" err="1" smtClean="0"/>
              <a:t>Universiteit</a:t>
            </a:r>
            <a:r>
              <a:rPr lang="en-IN" sz="2000" dirty="0" smtClean="0"/>
              <a:t> </a:t>
            </a:r>
            <a:r>
              <a:rPr lang="en-IN" sz="2000" dirty="0"/>
              <a:t>Leuven . </a:t>
            </a:r>
            <a:endParaRPr lang="en-IN" sz="2000" dirty="0" smtClean="0"/>
          </a:p>
          <a:p>
            <a:endParaRPr lang="en-US" sz="2400" dirty="0"/>
          </a:p>
          <a:p>
            <a:r>
              <a:rPr lang="en-US" sz="2400" dirty="0" smtClean="0"/>
              <a:t>Best Combination of  Security, Implementation &amp; Efficiency.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2877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alpAn\AppData\Local\Microsoft\Windows\Temporary Internet Files\Content.IE5\PND5ECQE\MC900437946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39" y="4293096"/>
            <a:ext cx="2706574" cy="24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Criteria of </a:t>
            </a:r>
            <a:r>
              <a:rPr lang="en-US" dirty="0" err="1" smtClean="0"/>
              <a:t>Rijndeal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Resistance from all known attack</a:t>
            </a:r>
          </a:p>
          <a:p>
            <a:endParaRPr lang="en-US" dirty="0"/>
          </a:p>
          <a:p>
            <a:r>
              <a:rPr lang="en-US" dirty="0" smtClean="0"/>
              <a:t>Speed and Code Compactness on a wide range of platforms.</a:t>
            </a:r>
          </a:p>
          <a:p>
            <a:endParaRPr lang="en-US" dirty="0"/>
          </a:p>
          <a:p>
            <a:r>
              <a:rPr lang="en-US" dirty="0" smtClean="0"/>
              <a:t>Design Simplicity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92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1961</Words>
  <Application>Microsoft Office PowerPoint</Application>
  <PresentationFormat>On-screen Show (4:3)</PresentationFormat>
  <Paragraphs>1767</Paragraphs>
  <Slides>49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0" baseType="lpstr">
      <vt:lpstr>Module</vt:lpstr>
      <vt:lpstr>Advanced Encryption standard</vt:lpstr>
      <vt:lpstr>PowerPoint Presentation</vt:lpstr>
      <vt:lpstr>Index</vt:lpstr>
      <vt:lpstr>Introduction</vt:lpstr>
      <vt:lpstr>Data Encryption Standard (DES)</vt:lpstr>
      <vt:lpstr>Advanced Encryption Standard (AES)</vt:lpstr>
      <vt:lpstr>PowerPoint Presentation</vt:lpstr>
      <vt:lpstr>Rijndeal</vt:lpstr>
      <vt:lpstr>Design Criteria of Rijndeal</vt:lpstr>
      <vt:lpstr>Encryption Process</vt:lpstr>
      <vt:lpstr>PowerPoint Presentation</vt:lpstr>
      <vt:lpstr>Encryption Steps</vt:lpstr>
      <vt:lpstr>Key and Block Round Combination</vt:lpstr>
      <vt:lpstr>PowerPoint Presentation</vt:lpstr>
      <vt:lpstr>PowerPoint Presentation</vt:lpstr>
      <vt:lpstr>Encryption Process</vt:lpstr>
      <vt:lpstr>Transformations</vt:lpstr>
      <vt:lpstr> 1. SubByte</vt:lpstr>
      <vt:lpstr>2. Shift Row</vt:lpstr>
      <vt:lpstr>3. Mix Columns</vt:lpstr>
      <vt:lpstr>4. AddRound Key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Algorithm</vt:lpstr>
      <vt:lpstr>Algorithm</vt:lpstr>
      <vt:lpstr>Decryption Process</vt:lpstr>
      <vt:lpstr>PowerPoint Presentation</vt:lpstr>
      <vt:lpstr>Algorithm</vt:lpstr>
      <vt:lpstr>Strength of Rijndael</vt:lpstr>
      <vt:lpstr>Index</vt:lpstr>
      <vt:lpstr>Conclusion</vt:lpstr>
      <vt:lpstr>T H A N K   Y O U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Encryption standard</dc:title>
  <dc:creator>jalpAn</dc:creator>
  <cp:lastModifiedBy>jalpAn</cp:lastModifiedBy>
  <cp:revision>46</cp:revision>
  <dcterms:created xsi:type="dcterms:W3CDTF">2010-10-28T15:16:59Z</dcterms:created>
  <dcterms:modified xsi:type="dcterms:W3CDTF">2010-11-20T06:31:43Z</dcterms:modified>
</cp:coreProperties>
</file>