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24" r:id="rId9"/>
    <p:sldId id="257" r:id="rId10"/>
    <p:sldId id="274" r:id="rId11"/>
    <p:sldId id="325" r:id="rId12"/>
    <p:sldId id="326" r:id="rId13"/>
    <p:sldId id="259" r:id="rId14"/>
    <p:sldId id="285" r:id="rId15"/>
    <p:sldId id="328" r:id="rId16"/>
    <p:sldId id="329" r:id="rId17"/>
    <p:sldId id="303" r:id="rId18"/>
    <p:sldId id="330" r:id="rId19"/>
    <p:sldId id="260" r:id="rId20"/>
    <p:sldId id="295" r:id="rId21"/>
    <p:sldId id="266" r:id="rId22"/>
    <p:sldId id="268" r:id="rId23"/>
    <p:sldId id="269" r:id="rId24"/>
    <p:sldId id="270" r:id="rId25"/>
    <p:sldId id="331" r:id="rId26"/>
    <p:sldId id="271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62" d="100"/>
          <a:sy n="62" d="100"/>
        </p:scale>
        <p:origin x="1500" y="33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Last Lecture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12.1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2143B7-3892-4825-8660-0B7668BED7C1}"/>
              </a:ext>
            </a:extLst>
          </p:cNvPr>
          <p:cNvSpPr txBox="1"/>
          <p:nvPr/>
        </p:nvSpPr>
        <p:spPr>
          <a:xfrm>
            <a:off x="2362200" y="5410200"/>
            <a:ext cx="457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 don’t know what your data means, you can’t possibly manipulate it correctly!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3600" dirty="0"/>
              <a:t>3. Use contracts and purpose statements to specify the intended behavior of your 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9530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Writing out the contract and purpose statement </a:t>
            </a:r>
            <a:r>
              <a:rPr lang="en-US" i="1" dirty="0"/>
              <a:t>before</a:t>
            </a:r>
            <a:r>
              <a:rPr lang="en-US" dirty="0"/>
              <a:t> you code will help you plan.</a:t>
            </a:r>
          </a:p>
          <a:p>
            <a:r>
              <a:rPr lang="en-US" dirty="0"/>
              <a:t>The person who calls your function should never have to read your implementation to figure out what your function returns.</a:t>
            </a:r>
          </a:p>
          <a:p>
            <a:r>
              <a:rPr lang="en-US" dirty="0"/>
              <a:t>If you use good function names, the reader will have a good head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BD07F48-22AD-417C-ACAE-C383BB7F1551}"/>
              </a:ext>
            </a:extLst>
          </p:cNvPr>
          <p:cNvSpPr/>
          <p:nvPr/>
        </p:nvSpPr>
        <p:spPr>
          <a:xfrm>
            <a:off x="5486400" y="2286000"/>
            <a:ext cx="3276600" cy="1934210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you don’t know what your function is supposed to do, how can you possibly write it?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B366481-5453-4D51-A84E-6BE249AE72F7}"/>
              </a:ext>
            </a:extLst>
          </p:cNvPr>
          <p:cNvSpPr/>
          <p:nvPr/>
        </p:nvSpPr>
        <p:spPr>
          <a:xfrm>
            <a:off x="5700781" y="4419600"/>
            <a:ext cx="3062219" cy="2472292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the reader doesn’t know what your function is supposed to do, how can they possibly understand your code?</a:t>
            </a:r>
          </a:p>
        </p:txBody>
      </p:sp>
    </p:spTree>
    <p:extLst>
      <p:ext uri="{BB962C8B-B14F-4D97-AF65-F5344CB8AC3E}">
        <p14:creationId xmlns:p14="http://schemas.microsoft.com/office/powerpoint/2010/main" val="23275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Use Invariants to Limit Your Function's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Your function may need to rely on information that is not under its control and not represented in its contract.</a:t>
            </a:r>
          </a:p>
          <a:p>
            <a:r>
              <a:rPr lang="en-US" dirty="0"/>
              <a:t>Record this assumption as an invariant (</a:t>
            </a:r>
            <a:r>
              <a:rPr lang="en-US" b="1" dirty="0"/>
              <a:t>WHERE</a:t>
            </a:r>
            <a:r>
              <a:rPr lang="en-US" dirty="0"/>
              <a:t> clause).</a:t>
            </a:r>
          </a:p>
          <a:p>
            <a:r>
              <a:rPr lang="en-US" dirty="0"/>
              <a:t>The function is only responsible for giving the right answer for inputs that satisfy the invariant.</a:t>
            </a:r>
          </a:p>
          <a:p>
            <a:r>
              <a:rPr lang="en-US" dirty="0"/>
              <a:t>The caller is responsible for making sure that the invariant is satisfied.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5. Use functions and methods that produce and consume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model makes it easy to create examples and test data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Easier to test</a:t>
            </a:r>
          </a:p>
          <a:p>
            <a:r>
              <a:rPr lang="en-US" dirty="0"/>
              <a:t>You can test your functions independently, without worrying about the order of the tests.</a:t>
            </a:r>
          </a:p>
          <a:p>
            <a:r>
              <a:rPr lang="en-US" dirty="0"/>
              <a:t>Your function shouldn’t have side-effects unless that’s its purpose.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Use state only to share information between distant parts of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to use state in exactly two situations:</a:t>
            </a:r>
          </a:p>
          <a:p>
            <a:pPr lvl="1"/>
            <a:r>
              <a:rPr lang="en-US" dirty="0"/>
              <a:t>you need an object with stable identity to send messages to or ask questions of (e.g. the players)</a:t>
            </a:r>
          </a:p>
          <a:p>
            <a:pPr lvl="1"/>
            <a:r>
              <a:rPr lang="en-US" dirty="0"/>
              <a:t>you need to construct cyclic structures </a:t>
            </a:r>
          </a:p>
          <a:p>
            <a:r>
              <a:rPr lang="en-US" dirty="0"/>
              <a:t>Sometimes you need state, but less often than you might think</a:t>
            </a:r>
          </a:p>
          <a:p>
            <a:pPr lvl="1"/>
            <a:r>
              <a:rPr lang="en-US" dirty="0"/>
              <a:t>Java, C++, etc. lead you to use state more often than you should.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84F97-E979-4982-86A2-D82AE8220967}"/>
              </a:ext>
            </a:extLst>
          </p:cNvPr>
          <p:cNvGrpSpPr/>
          <p:nvPr/>
        </p:nvGrpSpPr>
        <p:grpSpPr>
          <a:xfrm>
            <a:off x="7086600" y="3505200"/>
            <a:ext cx="1143000" cy="304800"/>
            <a:chOff x="3276600" y="1981200"/>
            <a:chExt cx="3200400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38396-6D39-42A0-9DB6-472779A3DDD3}"/>
                </a:ext>
              </a:extLst>
            </p:cNvPr>
            <p:cNvSpPr/>
            <p:nvPr/>
          </p:nvSpPr>
          <p:spPr>
            <a:xfrm>
              <a:off x="3276600" y="19812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A27DFD-5A7E-47F6-B7D6-F252CF85626D}"/>
                </a:ext>
              </a:extLst>
            </p:cNvPr>
            <p:cNvSpPr/>
            <p:nvPr/>
          </p:nvSpPr>
          <p:spPr>
            <a:xfrm>
              <a:off x="5181600" y="19812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BE2B37-EECB-493D-9955-3C29841E544F}"/>
                </a:ext>
              </a:extLst>
            </p:cNvPr>
            <p:cNvCxnSpPr/>
            <p:nvPr/>
          </p:nvCxnSpPr>
          <p:spPr>
            <a:xfrm>
              <a:off x="4191000" y="2133600"/>
              <a:ext cx="990600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39119F-AEC2-4748-AAC8-B043250B0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2362200"/>
              <a:ext cx="838200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7. Use interfaces to limit dependencies between different parts of your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865"/>
            <a:ext cx="8229600" cy="4521298"/>
          </a:xfrm>
        </p:spPr>
        <p:txBody>
          <a:bodyPr>
            <a:normAutofit/>
          </a:bodyPr>
          <a:lstStyle/>
          <a:p>
            <a:r>
              <a:rPr lang="en-US" dirty="0"/>
              <a:t>Always manipulate your data through a set of functions.</a:t>
            </a:r>
          </a:p>
          <a:p>
            <a:r>
              <a:rPr lang="en-US" dirty="0"/>
              <a:t>That way, if you change the representation of your data, you won’t have to change other parts of your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important things to remember...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A382BA7-6265-41DC-B516-2F721C5CD945}"/>
              </a:ext>
            </a:extLst>
          </p:cNvPr>
          <p:cNvSpPr/>
          <p:nvPr/>
        </p:nvSpPr>
        <p:spPr>
          <a:xfrm>
            <a:off x="5105400" y="3646808"/>
            <a:ext cx="3276600" cy="1934210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Remember, this is a </a:t>
            </a:r>
            <a:r>
              <a:rPr lang="en-US" i="1" dirty="0">
                <a:solidFill>
                  <a:srgbClr val="FF0000"/>
                </a:solidFill>
              </a:rPr>
              <a:t>process</a:t>
            </a:r>
            <a:r>
              <a:rPr lang="en-US" dirty="0"/>
              <a:t>, not a set of deliverables. 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one function/method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is good.  Period.</a:t>
            </a:r>
          </a:p>
          <a:p>
            <a:r>
              <a:rPr lang="en-US" dirty="0"/>
              <a:t>Big is bad.  Period.</a:t>
            </a:r>
          </a:p>
          <a:p>
            <a:r>
              <a:rPr lang="en-US" dirty="0"/>
              <a:t>If you have complicated junk in your function, you must have put it there for a reason.  Turn it into a separate function so you can test it.</a:t>
            </a:r>
          </a:p>
          <a:p>
            <a:r>
              <a:rPr lang="en-US" dirty="0">
                <a:cs typeface="Consolas" panose="020B0609020204030204" pitchFamily="49" charset="0"/>
              </a:rPr>
              <a:t>If you can’t think of a good name for your help function, then you are probably doing it wrong.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pattern.</a:t>
            </a:r>
          </a:p>
          <a:p>
            <a:r>
              <a:rPr lang="en-US" dirty="0"/>
              <a:t>But don't generalize until you know what the pattern is.</a:t>
            </a:r>
          </a:p>
          <a:p>
            <a:pPr lvl="1"/>
            <a:r>
              <a:rPr lang="en-US" dirty="0"/>
              <a:t>It's OK to copy &amp; paste for a while until you see the pattern.   But be sure to replace them all with good generalizations.  Your testers and maintainers will thank you.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Reinvent the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other people’s code, libraries, etc. whenever possible (and legal).</a:t>
            </a:r>
          </a:p>
          <a:p>
            <a:r>
              <a:rPr lang="en-US" dirty="0"/>
              <a:t>You aren’t (or shouldn’t be) paid by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You need never be afraid of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the 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relevant information from the world? </a:t>
            </a:r>
          </a:p>
          <a:p>
            <a:r>
              <a:rPr lang="en-US" dirty="0"/>
              <a:t>How should it be represented as data?</a:t>
            </a:r>
          </a:p>
          <a:p>
            <a:r>
              <a:rPr lang="en-US" dirty="0"/>
              <a:t>What is the purpose of this system/function/method?</a:t>
            </a:r>
          </a:p>
          <a:p>
            <a:r>
              <a:rPr lang="en-US" dirty="0"/>
              <a:t>How should I go from purpose to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you know how to write down the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Definitions and Interpretations</a:t>
            </a:r>
          </a:p>
          <a:p>
            <a:r>
              <a:rPr lang="en-US" dirty="0"/>
              <a:t>Contracts and Purpose Statements</a:t>
            </a:r>
          </a:p>
          <a:p>
            <a:r>
              <a:rPr lang="en-US" dirty="0"/>
              <a:t>Examples and Tests</a:t>
            </a:r>
          </a:p>
          <a:p>
            <a:r>
              <a:rPr lang="en-US" dirty="0"/>
              <a:t>Design Strategies</a:t>
            </a:r>
          </a:p>
          <a:p>
            <a:endParaRPr lang="en-US" sz="800" dirty="0"/>
          </a:p>
          <a:p>
            <a:r>
              <a:rPr lang="en-US" sz="2400" dirty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49BD1-DEC1-4C67-BAC8-2D5AF892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get ‘</a:t>
            </a:r>
            <a:r>
              <a:rPr lang="en-US" dirty="0" err="1"/>
              <a:t>em</a:t>
            </a:r>
            <a:r>
              <a:rPr lang="en-US" dirty="0"/>
              <a:t>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And good luck!</a:t>
            </a:r>
          </a:p>
          <a:p>
            <a:pPr algn="ctr">
              <a:buNone/>
            </a:pPr>
            <a:r>
              <a:rPr lang="en-US" dirty="0"/>
              <a:t>Stay in touch.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                    --Prof. 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programs should look like this: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programs should look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never, ever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74320325"/>
              </p:ext>
            </p:extLst>
          </p:nvPr>
        </p:nvGraphicFramePr>
        <p:xfrm>
          <a:off x="457200" y="304800"/>
          <a:ext cx="8153400" cy="59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38173675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Key Practices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527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1.  Write programs that people can read, understand, and modify.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613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2. </a:t>
                      </a:r>
                      <a:r>
                        <a:rPr lang="en-US" sz="2200" baseline="0" dirty="0"/>
                        <a:t> Represent information as data; interpret data as information.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9263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3. Use contracts and purpose statements to specify the intended</a:t>
                      </a:r>
                      <a:r>
                        <a:rPr lang="en-US" sz="2200" baseline="0" dirty="0"/>
                        <a:t> behavior of your functions and methods.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5265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4. Use invariants to limit your functions’ responsibility.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6528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5. Use functions</a:t>
                      </a:r>
                      <a:r>
                        <a:rPr lang="en-US" sz="2200" baseline="0" dirty="0"/>
                        <a:t> and methods that produce and consume values.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7675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6. Use state only to share information</a:t>
                      </a:r>
                      <a:r>
                        <a:rPr lang="en-US" sz="2200" baseline="0" dirty="0"/>
                        <a:t> between distant parts of the program.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7611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7. Use interfaces</a:t>
                      </a:r>
                      <a:r>
                        <a:rPr lang="en-US" sz="2200" baseline="0" dirty="0"/>
                        <a:t> to limit dependencies between different parts of your program.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5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1. Write programs that people can read, understand, and 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write programs so others can read them</a:t>
            </a:r>
          </a:p>
          <a:p>
            <a:pPr lvl="1"/>
            <a:r>
              <a:rPr lang="en-US" dirty="0"/>
              <a:t>Bosses, customers, maintainers, etc.</a:t>
            </a:r>
          </a:p>
          <a:p>
            <a:pPr lvl="1"/>
            <a:r>
              <a:rPr lang="en-US" dirty="0"/>
              <a:t>This means an older version of you, too</a:t>
            </a:r>
          </a:p>
          <a:p>
            <a:r>
              <a:rPr lang="en-US" dirty="0"/>
              <a:t>You work with others as you develop programs</a:t>
            </a:r>
          </a:p>
          <a:p>
            <a:pPr lvl="1"/>
            <a:r>
              <a:rPr lang="en-US" dirty="0"/>
              <a:t>The earlier you articulate your thinking, the earlier you can catch flaws</a:t>
            </a:r>
          </a:p>
          <a:p>
            <a:pPr lvl="1"/>
            <a:r>
              <a:rPr lang="en-US" dirty="0"/>
              <a:t>The earlier you catch flaws, the easier/cheaper they are to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1119</Words>
  <Application>Microsoft Office PowerPoint</Application>
  <PresentationFormat>On-screen Show (4:3)</PresentationFormat>
  <Paragraphs>165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1. Write programs that people can read, understand, and modify</vt:lpstr>
      <vt:lpstr>2. Represent Information as Data; Interpret Data as Information</vt:lpstr>
      <vt:lpstr>3. Use contracts and purpose statements to specify the intended behavior of your functions and methods</vt:lpstr>
      <vt:lpstr>4. Use Invariants to Limit Your Function's Responsibility</vt:lpstr>
      <vt:lpstr>5. Use functions and methods that produce and consume values</vt:lpstr>
      <vt:lpstr>6. Use state only to share information between distant parts of the program.</vt:lpstr>
      <vt:lpstr>7. Use interfaces to limit dependencies between different parts of your program.</vt:lpstr>
      <vt:lpstr>Other important things to remember...</vt:lpstr>
      <vt:lpstr>The Function Design Recipe</vt:lpstr>
      <vt:lpstr>The Shape of the Program Follows the Shape of the Data</vt:lpstr>
      <vt:lpstr>Design one function/method per task</vt:lpstr>
      <vt:lpstr>Don't Repeat Yourself</vt:lpstr>
      <vt:lpstr>Don't Reinvent the Wheel</vt:lpstr>
      <vt:lpstr>Summary:  You need never be afraid of this:</vt:lpstr>
      <vt:lpstr>You know the questions to ask</vt:lpstr>
      <vt:lpstr>And you know how to write down the answers</vt:lpstr>
      <vt:lpstr>PowerPoint Presentation</vt:lpstr>
      <vt:lpstr>Go get ‘em!!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58</cp:revision>
  <cp:lastPrinted>2013-04-10T19:16:14Z</cp:lastPrinted>
  <dcterms:created xsi:type="dcterms:W3CDTF">2006-08-16T00:00:00Z</dcterms:created>
  <dcterms:modified xsi:type="dcterms:W3CDTF">2017-12-04T14:07:50Z</dcterms:modified>
</cp:coreProperties>
</file>