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7" r:id="rId2"/>
    <p:sldId id="351" r:id="rId3"/>
    <p:sldId id="322" r:id="rId4"/>
    <p:sldId id="324" r:id="rId5"/>
    <p:sldId id="320" r:id="rId6"/>
    <p:sldId id="325" r:id="rId7"/>
    <p:sldId id="341" r:id="rId8"/>
    <p:sldId id="329" r:id="rId9"/>
    <p:sldId id="342" r:id="rId10"/>
    <p:sldId id="330" r:id="rId11"/>
    <p:sldId id="343" r:id="rId12"/>
    <p:sldId id="331" r:id="rId13"/>
    <p:sldId id="332" r:id="rId14"/>
    <p:sldId id="344" r:id="rId15"/>
    <p:sldId id="333" r:id="rId16"/>
    <p:sldId id="334" r:id="rId17"/>
    <p:sldId id="350" r:id="rId18"/>
    <p:sldId id="335" r:id="rId19"/>
    <p:sldId id="345" r:id="rId20"/>
    <p:sldId id="346" r:id="rId21"/>
    <p:sldId id="336" r:id="rId22"/>
    <p:sldId id="337" r:id="rId23"/>
    <p:sldId id="338" r:id="rId24"/>
    <p:sldId id="347" r:id="rId25"/>
    <p:sldId id="339" r:id="rId26"/>
    <p:sldId id="316" r:id="rId27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e Sacco" initials="" lastIdx="1" clrIdx="0"/>
  <p:cmAuthor id="1" name="beth rochefort" initials="b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 autoAdjust="0"/>
    <p:restoredTop sz="88704" autoAdjust="0"/>
  </p:normalViewPr>
  <p:slideViewPr>
    <p:cSldViewPr snapToGrid="0" snapToObjects="1">
      <p:cViewPr varScale="1">
        <p:scale>
          <a:sx n="59" d="100"/>
          <a:sy n="59" d="100"/>
        </p:scale>
        <p:origin x="1269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2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/>
      <dgm:spPr/>
      <dgm:t>
        <a:bodyPr/>
        <a:lstStyle/>
        <a:p>
          <a:r>
            <a:rPr lang="en-US" dirty="0"/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21C8EE31-AEBF-47B2-ADDE-34FDFA6BF6DC}">
      <dgm:prSet phldrT="[Text]" custT="1"/>
      <dgm:spPr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19050" tIns="12700" rIns="19050" bIns="12700" numCol="1" spcCol="1270" anchor="ctr" anchorCtr="0"/>
        <a:lstStyle/>
        <a:p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gm:t>
    </dgm:pt>
    <dgm:pt modelId="{08DF2FDD-3A60-4E03-8D9E-10C265EC9121}" type="parTrans" cxnId="{62C2F0F4-284D-4D02-8F32-BB76663AFA1F}">
      <dgm:prSet/>
      <dgm:spPr/>
      <dgm:t>
        <a:bodyPr/>
        <a:lstStyle/>
        <a:p>
          <a:endParaRPr lang="en-US"/>
        </a:p>
      </dgm:t>
    </dgm:pt>
    <dgm:pt modelId="{FFC06923-B3D1-4430-8195-28C90DC2D93A}" type="sibTrans" cxnId="{62C2F0F4-284D-4D02-8F32-BB76663AFA1F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2"/>
      <dgm:spPr/>
    </dgm:pt>
    <dgm:pt modelId="{7E3D7089-292B-46E8-B4F0-ADC3733C52BD}" type="pres">
      <dgm:prSet presAssocID="{DDB8B436-9528-434E-BD0F-6EB4D2ACB929}" presName="childText" presStyleLbl="bgAcc1" presStyleIdx="0" presStyleCnt="12" custLinFactNeighborX="1979" custLinFactNeighborY="-422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2"/>
      <dgm:spPr/>
    </dgm:pt>
    <dgm:pt modelId="{CF0B1CD2-0FC3-49A4-A520-B01A6C3CCB95}" type="pres">
      <dgm:prSet presAssocID="{F221EA58-7488-4550-B7A5-965344CA7EAE}" presName="childText" presStyleLbl="bgAcc1" presStyleIdx="1" presStyleCnt="12">
        <dgm:presLayoutVars>
          <dgm:bulletEnabled val="1"/>
        </dgm:presLayoutVars>
      </dgm:prSet>
      <dgm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2"/>
      <dgm:spPr/>
    </dgm:pt>
    <dgm:pt modelId="{C5878689-67F2-4E3D-8C9B-392F50C32024}" type="pres">
      <dgm:prSet presAssocID="{B1CEE35E-20B6-4A0B-B1E8-D4F40E3162E1}" presName="childText" presStyleLbl="bgAcc1" presStyleIdx="2" presStyleCnt="12">
        <dgm:presLayoutVars>
          <dgm:bulletEnabled val="1"/>
        </dgm:presLayoutVars>
      </dgm:prSet>
      <dgm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2"/>
      <dgm:spPr/>
    </dgm:pt>
    <dgm:pt modelId="{3B0CF9DF-CC55-47FF-BECE-903E70F9D2DE}" type="pres">
      <dgm:prSet presAssocID="{1CBBDDB5-026A-42BF-8805-ACAC57AA5DC3}" presName="childText" presStyleLbl="bgAcc1" presStyleIdx="3" presStyleCnt="12">
        <dgm:presLayoutVars>
          <dgm:bulletEnabled val="1"/>
        </dgm:presLayoutVars>
      </dgm:prSet>
      <dgm:spPr/>
    </dgm:pt>
    <dgm:pt modelId="{7DFA9A08-1F84-4CF2-9E63-7F6E7C219F76}" type="pres">
      <dgm:prSet presAssocID="{D39C6496-6307-4FC4-9D55-DB6DA94D051F}" presName="Name13" presStyleLbl="parChTrans1D2" presStyleIdx="4" presStyleCnt="12"/>
      <dgm:spPr/>
    </dgm:pt>
    <dgm:pt modelId="{9C3E65C4-9266-43CB-B08F-79811ABF047A}" type="pres">
      <dgm:prSet presAssocID="{A7945ECA-2D01-4C03-9AED-9E3EEAAF0F2C}" presName="childText" presStyleLbl="bgAcc1" presStyleIdx="4" presStyleCnt="12">
        <dgm:presLayoutVars>
          <dgm:bulletEnabled val="1"/>
        </dgm:presLayoutVars>
      </dgm:prSet>
      <dgm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</dgm:spPr>
    </dgm:pt>
    <dgm:pt modelId="{35FE4D4C-3CA0-4CCA-8F9D-1668C574961B}" type="pres">
      <dgm:prSet presAssocID="{08DF2FDD-3A60-4E03-8D9E-10C265EC9121}" presName="Name13" presStyleLbl="parChTrans1D2" presStyleIdx="5" presStyleCnt="12"/>
      <dgm:spPr/>
    </dgm:pt>
    <dgm:pt modelId="{375B2884-C079-4ABC-AF46-CC7B31EF2123}" type="pres">
      <dgm:prSet presAssocID="{21C8EE31-AEBF-47B2-ADDE-34FDFA6BF6DC}" presName="childText" presStyleLbl="bgAcc1" presStyleIdx="5" presStyleCnt="12">
        <dgm:presLayoutVars>
          <dgm:bulletEnabled val="1"/>
        </dgm:presLayoutVars>
      </dgm:prSet>
      <dgm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</dgm:spPr>
    </dgm:pt>
    <dgm:pt modelId="{16CFAB30-3E6A-44D7-A45D-E3066E142053}" type="pres">
      <dgm:prSet presAssocID="{FD74BA91-6D78-44B3-BF01-4D49723F4718}" presName="Name13" presStyleLbl="parChTrans1D2" presStyleIdx="6" presStyleCnt="12"/>
      <dgm:spPr/>
    </dgm:pt>
    <dgm:pt modelId="{5F9726AA-E8AD-4C5C-A0CA-2350C4F8CAFA}" type="pres">
      <dgm:prSet presAssocID="{B0B0FACC-C24A-4552-82AB-C8FE8246DEF8}" presName="childText" presStyleLbl="bgAcc1" presStyleIdx="6" presStyleCnt="12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7" presStyleCnt="12"/>
      <dgm:spPr/>
    </dgm:pt>
    <dgm:pt modelId="{5A2BB121-DDEE-46A8-AC09-18496F773E62}" type="pres">
      <dgm:prSet presAssocID="{3C02419B-DA6A-4FDB-972F-4F8DC3AD08E3}" presName="childText" presStyleLbl="bgAcc1" presStyleIdx="7" presStyleCnt="12" custScaleY="11569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8" presStyleCnt="12"/>
      <dgm:spPr/>
    </dgm:pt>
    <dgm:pt modelId="{EDB6085A-8F2B-4B84-887D-9DD4BEC6E4E1}" type="pres">
      <dgm:prSet presAssocID="{C217CF6C-69F6-4F1F-BFEF-F03F51825445}" presName="childText" presStyleLbl="bgAcc1" presStyleIdx="8" presStyleCnt="12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9" presStyleCnt="12"/>
      <dgm:spPr/>
    </dgm:pt>
    <dgm:pt modelId="{291D5A65-BA4D-4BF4-8D0F-050F9D81FBB6}" type="pres">
      <dgm:prSet presAssocID="{D6553791-8532-4952-AC46-957A80E6F455}" presName="childText" presStyleLbl="bgAcc1" presStyleIdx="9" presStyleCnt="12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10" presStyleCnt="12"/>
      <dgm:spPr/>
    </dgm:pt>
    <dgm:pt modelId="{88C17E61-7A2A-46D7-AC95-5E562286A33E}" type="pres">
      <dgm:prSet presAssocID="{23FBFCAF-D268-4C4D-8359-092F33A19BD5}" presName="childText" presStyleLbl="bgAcc1" presStyleIdx="10" presStyleCnt="12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1" presStyleCnt="12"/>
      <dgm:spPr/>
    </dgm:pt>
    <dgm:pt modelId="{1B267FF2-7D4F-4C45-AA7C-4EA638A9F1C5}" type="pres">
      <dgm:prSet presAssocID="{BE7D634C-5542-4AE8-B044-37802A6A19BF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052CFA2E-CA41-4AC1-AB22-4D2537CA2312}" type="presOf" srcId="{21C8EE31-AEBF-47B2-ADDE-34FDFA6BF6DC}" destId="{375B2884-C079-4ABC-AF46-CC7B31EF2123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91710C5C-CFE2-4A9F-AAD2-9CA95718FBE0}" type="presOf" srcId="{08DF2FDD-3A60-4E03-8D9E-10C265EC9121}" destId="{35FE4D4C-3CA0-4CCA-8F9D-1668C574961B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4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62C2F0F4-284D-4D02-8F32-BB76663AFA1F}" srcId="{ED0B78BF-E006-4732-B48C-2ADC9E2EF39A}" destId="{21C8EE31-AEBF-47B2-ADDE-34FDFA6BF6DC}" srcOrd="2" destOrd="0" parTransId="{08DF2FDD-3A60-4E03-8D9E-10C265EC9121}" sibTransId="{FFC06923-B3D1-4430-8195-28C90DC2D93A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3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1C9EC978-49C4-44B1-B7F0-A80918C3CC4C}" type="presParOf" srcId="{5E7F2D45-2508-495B-A708-02E0FD5F2314}" destId="{35FE4D4C-3CA0-4CCA-8F9D-1668C574961B}" srcOrd="4" destOrd="0" presId="urn:microsoft.com/office/officeart/2005/8/layout/hierarchy3"/>
    <dgm:cxn modelId="{B79D566C-42D9-42A8-9C46-AA22B87D15A7}" type="presParOf" srcId="{5E7F2D45-2508-495B-A708-02E0FD5F2314}" destId="{375B2884-C079-4ABC-AF46-CC7B31EF2123}" srcOrd="5" destOrd="0" presId="urn:microsoft.com/office/officeart/2005/8/layout/hierarchy3"/>
    <dgm:cxn modelId="{B64B3C35-7E92-47FF-A43C-7E75EABB7DE0}" type="presParOf" srcId="{5E7F2D45-2508-495B-A708-02E0FD5F2314}" destId="{16CFAB30-3E6A-44D7-A45D-E3066E142053}" srcOrd="6" destOrd="0" presId="urn:microsoft.com/office/officeart/2005/8/layout/hierarchy3"/>
    <dgm:cxn modelId="{86D49351-D3C9-48A1-88EA-44A93353F587}" type="presParOf" srcId="{5E7F2D45-2508-495B-A708-02E0FD5F2314}" destId="{5F9726AA-E8AD-4C5C-A0CA-2350C4F8CAFA}" srcOrd="7" destOrd="0" presId="urn:microsoft.com/office/officeart/2005/8/layout/hierarchy3"/>
    <dgm:cxn modelId="{91C1DB7D-DADE-48E1-9C3F-D33F6FC84386}" type="presParOf" srcId="{5E7F2D45-2508-495B-A708-02E0FD5F2314}" destId="{0ECF28DA-9925-4B5B-97B1-BDA459502114}" srcOrd="8" destOrd="0" presId="urn:microsoft.com/office/officeart/2005/8/layout/hierarchy3"/>
    <dgm:cxn modelId="{7A09BA7C-9EDC-496E-8A6D-4B0744B8C88D}" type="presParOf" srcId="{5E7F2D45-2508-495B-A708-02E0FD5F2314}" destId="{5A2BB121-DDEE-46A8-AC09-18496F773E62}" srcOrd="9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912316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Basic Principles</a:t>
          </a:r>
        </a:p>
      </dsp:txBody>
      <dsp:txXfrm>
        <a:off x="930188" y="18244"/>
        <a:ext cx="1184646" cy="574451"/>
      </dsp:txXfrm>
    </dsp:sp>
    <dsp:sp modelId="{360B229B-0F55-45E5-A55A-DDDBDBD1C921}">
      <dsp:nvSpPr>
        <dsp:cNvPr id="0" name=""/>
        <dsp:cNvSpPr/>
      </dsp:nvSpPr>
      <dsp:spPr>
        <a:xfrm>
          <a:off x="1034355" y="610567"/>
          <a:ext cx="141360" cy="431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890"/>
              </a:lnTo>
              <a:lnTo>
                <a:pt x="141360" y="431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1175715" y="737359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Designing Data</a:t>
          </a:r>
        </a:p>
      </dsp:txBody>
      <dsp:txXfrm>
        <a:off x="1193587" y="755231"/>
        <a:ext cx="940568" cy="574451"/>
      </dsp:txXfrm>
    </dsp:sp>
    <dsp:sp modelId="{BC1B1EA4-129C-44F6-935B-BA646A7A2AA3}">
      <dsp:nvSpPr>
        <dsp:cNvPr id="0" name=""/>
        <dsp:cNvSpPr/>
      </dsp:nvSpPr>
      <dsp:spPr>
        <a:xfrm>
          <a:off x="1034355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1156394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1174266" y="1543732"/>
        <a:ext cx="940568" cy="574451"/>
      </dsp:txXfrm>
    </dsp:sp>
    <dsp:sp modelId="{F5AE7053-0C33-481C-8BFB-D2DAFB4C4294}">
      <dsp:nvSpPr>
        <dsp:cNvPr id="0" name=""/>
        <dsp:cNvSpPr/>
      </dsp:nvSpPr>
      <dsp:spPr>
        <a:xfrm>
          <a:off x="1034355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1156394" y="2288604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</a:t>
          </a:r>
          <a:r>
            <a:rPr lang="en-US" sz="1000" kern="1200" dirty="0"/>
            <a:t> Systems</a:t>
          </a:r>
        </a:p>
      </dsp:txBody>
      <dsp:txXfrm>
        <a:off x="1174266" y="2306476"/>
        <a:ext cx="940568" cy="574451"/>
      </dsp:txXfrm>
    </dsp:sp>
    <dsp:sp modelId="{F1C18E15-3E91-476D-8B13-25AD56BC4B13}">
      <dsp:nvSpPr>
        <dsp:cNvPr id="0" name=""/>
        <dsp:cNvSpPr/>
      </dsp:nvSpPr>
      <dsp:spPr>
        <a:xfrm>
          <a:off x="2437804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Tools and Techniques</a:t>
          </a:r>
        </a:p>
      </dsp:txBody>
      <dsp:txXfrm>
        <a:off x="2455676" y="18244"/>
        <a:ext cx="1184646" cy="574451"/>
      </dsp:txXfrm>
    </dsp:sp>
    <dsp:sp modelId="{2564A6E5-875B-4BC6-B983-AA12C064A019}">
      <dsp:nvSpPr>
        <dsp:cNvPr id="0" name=""/>
        <dsp:cNvSpPr/>
      </dsp:nvSpPr>
      <dsp:spPr>
        <a:xfrm>
          <a:off x="2559843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81882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Computing with Lists</a:t>
          </a:r>
        </a:p>
      </dsp:txBody>
      <dsp:txXfrm>
        <a:off x="2699754" y="780988"/>
        <a:ext cx="940568" cy="574451"/>
      </dsp:txXfrm>
    </dsp:sp>
    <dsp:sp modelId="{7DFA9A08-1F84-4CF2-9E63-7F6E7C219F76}">
      <dsp:nvSpPr>
        <dsp:cNvPr id="0" name=""/>
        <dsp:cNvSpPr/>
      </dsp:nvSpPr>
      <dsp:spPr>
        <a:xfrm>
          <a:off x="2559843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81882" y="1525860"/>
          <a:ext cx="976312" cy="610195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Trees and Graphs</a:t>
          </a:r>
        </a:p>
      </dsp:txBody>
      <dsp:txXfrm>
        <a:off x="2699754" y="1543732"/>
        <a:ext cx="940568" cy="574451"/>
      </dsp:txXfrm>
    </dsp:sp>
    <dsp:sp modelId="{35FE4D4C-3CA0-4CCA-8F9D-1668C574961B}">
      <dsp:nvSpPr>
        <dsp:cNvPr id="0" name=""/>
        <dsp:cNvSpPr/>
      </dsp:nvSpPr>
      <dsp:spPr>
        <a:xfrm>
          <a:off x="2559843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2884-C079-4ABC-AF46-CC7B31EF2123}">
      <dsp:nvSpPr>
        <dsp:cNvPr id="0" name=""/>
        <dsp:cNvSpPr/>
      </dsp:nvSpPr>
      <dsp:spPr>
        <a:xfrm>
          <a:off x="2681882" y="2288604"/>
          <a:ext cx="976312" cy="610195"/>
        </a:xfrm>
        <a:prstGeom prst="roundRect">
          <a:avLst>
            <a:gd name="adj" fmla="val 10000"/>
          </a:avLst>
        </a:prstGeom>
        <a:solidFill>
          <a:srgbClr val="C0504D">
            <a:lumMod val="60000"/>
            <a:lumOff val="40000"/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</a:t>
          </a:r>
          <a:r>
            <a:rPr lang="en-US" sz="1000" kern="1200" dirty="0"/>
            <a:t> with Higher-Order Functions</a:t>
          </a:r>
        </a:p>
      </dsp:txBody>
      <dsp:txXfrm>
        <a:off x="2699754" y="2306476"/>
        <a:ext cx="940568" cy="574451"/>
      </dsp:txXfrm>
    </dsp:sp>
    <dsp:sp modelId="{16CFAB30-3E6A-44D7-A45D-E3066E142053}">
      <dsp:nvSpPr>
        <dsp:cNvPr id="0" name=""/>
        <dsp:cNvSpPr/>
      </dsp:nvSpPr>
      <dsp:spPr>
        <a:xfrm>
          <a:off x="2559843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81882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Designing with Invariants</a:t>
          </a:r>
        </a:p>
      </dsp:txBody>
      <dsp:txXfrm>
        <a:off x="2699754" y="3069220"/>
        <a:ext cx="940568" cy="574451"/>
      </dsp:txXfrm>
    </dsp:sp>
    <dsp:sp modelId="{0ECF28DA-9925-4B5B-97B1-BDA459502114}">
      <dsp:nvSpPr>
        <dsp:cNvPr id="0" name=""/>
        <dsp:cNvSpPr/>
      </dsp:nvSpPr>
      <dsp:spPr>
        <a:xfrm>
          <a:off x="2559843" y="610567"/>
          <a:ext cx="122039" cy="3556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6495"/>
              </a:lnTo>
              <a:lnTo>
                <a:pt x="122039" y="3556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81882" y="3814092"/>
          <a:ext cx="976312" cy="705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Thinking about Efficiency</a:t>
          </a:r>
        </a:p>
      </dsp:txBody>
      <dsp:txXfrm>
        <a:off x="2702558" y="3834768"/>
        <a:ext cx="934960" cy="664589"/>
      </dsp:txXfrm>
    </dsp:sp>
    <dsp:sp modelId="{3DB7ADFA-DCAB-4034-9F43-B860EBE864E8}">
      <dsp:nvSpPr>
        <dsp:cNvPr id="0" name=""/>
        <dsp:cNvSpPr/>
      </dsp:nvSpPr>
      <dsp:spPr>
        <a:xfrm>
          <a:off x="3963292" y="372"/>
          <a:ext cx="1220390" cy="610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Object-Oriented Programming</a:t>
          </a:r>
        </a:p>
      </dsp:txBody>
      <dsp:txXfrm>
        <a:off x="3981164" y="18244"/>
        <a:ext cx="1184646" cy="574451"/>
      </dsp:txXfrm>
    </dsp:sp>
    <dsp:sp modelId="{278D3975-9588-4A95-85BD-D062BB0AE1A4}">
      <dsp:nvSpPr>
        <dsp:cNvPr id="0" name=""/>
        <dsp:cNvSpPr/>
      </dsp:nvSpPr>
      <dsp:spPr>
        <a:xfrm>
          <a:off x="4085332" y="610567"/>
          <a:ext cx="122039" cy="45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646"/>
              </a:lnTo>
              <a:lnTo>
                <a:pt x="122039" y="4576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207371" y="763116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Interfaces and Classes</a:t>
          </a:r>
        </a:p>
      </dsp:txBody>
      <dsp:txXfrm>
        <a:off x="4225243" y="780988"/>
        <a:ext cx="940568" cy="574451"/>
      </dsp:txXfrm>
    </dsp:sp>
    <dsp:sp modelId="{FF100697-267A-4BC5-8DA9-B1F7321DFE84}">
      <dsp:nvSpPr>
        <dsp:cNvPr id="0" name=""/>
        <dsp:cNvSpPr/>
      </dsp:nvSpPr>
      <dsp:spPr>
        <a:xfrm>
          <a:off x="4085332" y="610567"/>
          <a:ext cx="122039" cy="122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0390"/>
              </a:lnTo>
              <a:lnTo>
                <a:pt x="122039" y="1220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207371" y="1525860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Inheritance</a:t>
          </a:r>
        </a:p>
      </dsp:txBody>
      <dsp:txXfrm>
        <a:off x="4225243" y="1543732"/>
        <a:ext cx="940568" cy="574451"/>
      </dsp:txXfrm>
    </dsp:sp>
    <dsp:sp modelId="{6B27DFF3-3021-4E99-BF73-829A6255425D}">
      <dsp:nvSpPr>
        <dsp:cNvPr id="0" name=""/>
        <dsp:cNvSpPr/>
      </dsp:nvSpPr>
      <dsp:spPr>
        <a:xfrm>
          <a:off x="4085332" y="610567"/>
          <a:ext cx="122039" cy="198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134"/>
              </a:lnTo>
              <a:lnTo>
                <a:pt x="122039" y="1983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207371" y="2288604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Objects with Mutable State</a:t>
          </a:r>
        </a:p>
      </dsp:txBody>
      <dsp:txXfrm>
        <a:off x="4225243" y="2306476"/>
        <a:ext cx="940568" cy="574451"/>
      </dsp:txXfrm>
    </dsp:sp>
    <dsp:sp modelId="{E8A2D34D-9B35-4804-BD08-DC4453907292}">
      <dsp:nvSpPr>
        <dsp:cNvPr id="0" name=""/>
        <dsp:cNvSpPr/>
      </dsp:nvSpPr>
      <dsp:spPr>
        <a:xfrm>
          <a:off x="4085332" y="610567"/>
          <a:ext cx="122039" cy="274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78"/>
              </a:lnTo>
              <a:lnTo>
                <a:pt x="122039" y="2745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207371" y="3051348"/>
          <a:ext cx="976312" cy="610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Efficiency, Part 2</a:t>
          </a:r>
        </a:p>
      </dsp:txBody>
      <dsp:txXfrm>
        <a:off x="4225243" y="3069220"/>
        <a:ext cx="940568" cy="574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F8F25F6-E1EF-4065-8525-42EDEBD9BD22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0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2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53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6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6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8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9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94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7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5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6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73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3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Generalizing Similar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/>
              <a:t>Lesson 6.1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find-cat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find-cat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StringList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GIVEN: a list of strings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/>
              <a:t>"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cat" is in the given list.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StringList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(find-cat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(or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(string=? (first los) "cat")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(find-cat (rest los)))]))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(find-cat (list "cat" "dog" "weasel")) true)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(find-cat (list "elephant" "weasel"))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repeated work there!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boss is happy, but you are less happy; what if the next day, he asks you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find-elephant</a:t>
            </a:r>
            <a:r>
              <a:rPr lang="en-US" dirty="0"/>
              <a:t>?</a:t>
            </a:r>
          </a:p>
          <a:p>
            <a:r>
              <a:rPr lang="en-US" dirty="0"/>
              <a:t>You feel like you are wasting a lot of time!</a:t>
            </a:r>
          </a:p>
          <a:p>
            <a:r>
              <a:rPr lang="en-US" dirty="0"/>
              <a:t>Let’s see just how alike these functions were.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functions are very similar: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find-dog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(or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(string=?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(first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"dog"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         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find-dog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(rest los)))]))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find-cat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(or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(string=?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(first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"cat"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find-cat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(rest los)))]))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3276600" y="1524000"/>
            <a:ext cx="2590800" cy="484632"/>
          </a:xfrm>
          <a:prstGeom prst="leftRightArrow">
            <a:avLst/>
          </a:prstGeom>
          <a:solidFill>
            <a:srgbClr val="FF0000">
              <a:alpha val="12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3048000" y="4114800"/>
            <a:ext cx="2895600" cy="484632"/>
          </a:xfrm>
          <a:prstGeom prst="leftRightArrow">
            <a:avLst/>
          </a:prstGeom>
          <a:solidFill>
            <a:schemeClr val="accent3">
              <a:alpha val="5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8728" y="5408965"/>
            <a:ext cx="607995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only differences between the functions are their names, and the fact that one refers to “dog” and the other refers to “cat”.</a:t>
            </a:r>
          </a:p>
        </p:txBody>
      </p:sp>
    </p:spTree>
    <p:extLst>
      <p:ext uri="{BB962C8B-B14F-4D97-AF65-F5344CB8AC3E}">
        <p14:creationId xmlns:p14="http://schemas.microsoft.com/office/powerpoint/2010/main" val="7523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generalize them by adding an argument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;; find-animal :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StringList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 the given string is in the given list of strings.</a:t>
            </a:r>
          </a:p>
          <a:p>
            <a:pPr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(define (find-animal los </a:t>
            </a:r>
            <a:r>
              <a:rPr lang="en-US" sz="21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1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       (string=? (first los) </a:t>
            </a:r>
            <a:r>
              <a:rPr lang="en-US" sz="21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)          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         (find-animal (rest los) </a:t>
            </a:r>
            <a:r>
              <a:rPr lang="en-US" sz="2100" b="1" dirty="0" err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100" b="1" dirty="0">
                <a:latin typeface="Consolas" pitchFamily="49" charset="0"/>
                <a:cs typeface="Consolas" pitchFamily="49" charset="0"/>
              </a:rPr>
              <a:t>))]))</a:t>
            </a:r>
          </a:p>
          <a:p>
            <a:pPr>
              <a:buNone/>
            </a:pPr>
            <a:endParaRPr lang="en-US" sz="21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(check-expect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(find-animal (list "cat" "elephant" "weasel") "elephant")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(check-expect 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(find-animal (list "cat" "elephant" "weasel") "beaver")</a:t>
            </a:r>
          </a:p>
          <a:p>
            <a:pPr>
              <a:buNone/>
            </a:pPr>
            <a:r>
              <a:rPr lang="en-US" sz="2100" b="1" dirty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6380" y="6126163"/>
            <a:ext cx="338488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Nothing mysterious here!</a:t>
            </a:r>
          </a:p>
        </p:txBody>
      </p:sp>
    </p:spTree>
    <p:extLst>
      <p:ext uri="{BB962C8B-B14F-4D97-AF65-F5344CB8AC3E}">
        <p14:creationId xmlns:p14="http://schemas.microsoft.com/office/powerpoint/2010/main" val="294484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we do here?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two functions differ only in a few places, add extra arguments for those places. </a:t>
            </a:r>
          </a:p>
          <a:p>
            <a:r>
              <a:rPr lang="en-US" b="1" dirty="0"/>
              <a:t>find-dog</a:t>
            </a:r>
            <a:r>
              <a:rPr lang="en-US" dirty="0"/>
              <a:t> and </a:t>
            </a:r>
            <a:r>
              <a:rPr lang="en-US" b="1" dirty="0"/>
              <a:t>find-cat</a:t>
            </a:r>
            <a:r>
              <a:rPr lang="en-US" dirty="0"/>
              <a:t> can be generalized to get </a:t>
            </a:r>
            <a:r>
              <a:rPr lang="en-US" b="1" dirty="0"/>
              <a:t>find-animal</a:t>
            </a:r>
            <a:r>
              <a:rPr lang="en-US" dirty="0"/>
              <a:t>.  We replace a constant, like </a:t>
            </a:r>
            <a:r>
              <a:rPr lang="en-US" b="1" dirty="0"/>
              <a:t>"dog"</a:t>
            </a:r>
            <a:r>
              <a:rPr lang="en-US" dirty="0"/>
              <a:t> or </a:t>
            </a:r>
            <a:r>
              <a:rPr lang="en-US" b="1" dirty="0"/>
              <a:t>"cat"</a:t>
            </a:r>
            <a:r>
              <a:rPr lang="en-US" dirty="0"/>
              <a:t> with an argument, here </a:t>
            </a:r>
            <a:r>
              <a:rPr lang="en-US" b="1" dirty="0"/>
              <a:t>str</a:t>
            </a:r>
            <a:r>
              <a:rPr lang="en-US" dirty="0"/>
              <a:t>.</a:t>
            </a:r>
          </a:p>
          <a:p>
            <a:r>
              <a:rPr lang="en-US" dirty="0"/>
              <a:t>Moving common code to a single function with some extra arguments is what is often called "refactoring".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functions were special cases of a more general function.</a:t>
            </a:r>
          </a:p>
          <a:p>
            <a:r>
              <a:rPr lang="en-US" dirty="0"/>
              <a:t>The more general function takes extra arguments that express the differences.</a:t>
            </a:r>
          </a:p>
          <a:p>
            <a:r>
              <a:rPr lang="en-US" dirty="0"/>
              <a:t>The arguments "specialize" the function.</a:t>
            </a:r>
          </a:p>
          <a:p>
            <a:r>
              <a:rPr lang="en-US" dirty="0"/>
              <a:t>Must make sure that we can to specialize back to our original functions: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Confirm that the original functions can still be expressed.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(find-dog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(find-animal los "dog"))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(find-cat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los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(find-animal los "cat"))</a:t>
            </a:r>
          </a:p>
          <a:p>
            <a:pPr>
              <a:buNone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(define (find-elephant los)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(find-animal los "elephant"))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8589" y="5889234"/>
            <a:ext cx="312821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find-elephant</a:t>
            </a:r>
            <a:r>
              <a:rPr lang="en-US" sz="2400" dirty="0"/>
              <a:t> is now a one-liner.  Yay!</a:t>
            </a:r>
          </a:p>
        </p:txBody>
      </p:sp>
    </p:spTree>
    <p:extLst>
      <p:ext uri="{BB962C8B-B14F-4D97-AF65-F5344CB8AC3E}">
        <p14:creationId xmlns:p14="http://schemas.microsoft.com/office/powerpoint/2010/main" val="144676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strategy?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;; STRATEGY: Use template for </a:t>
            </a:r>
            <a:r>
              <a:rPr lang="en-US" sz="1800" dirty="0" err="1"/>
              <a:t>StringList</a:t>
            </a:r>
            <a:r>
              <a:rPr lang="en-US" sz="1800" dirty="0"/>
              <a:t> on </a:t>
            </a:r>
            <a:r>
              <a:rPr lang="en-US" sz="1800" dirty="0" err="1"/>
              <a:t>los</a:t>
            </a:r>
            <a:endParaRPr lang="en-US" sz="1800" dirty="0"/>
          </a:p>
          <a:p>
            <a:r>
              <a:rPr lang="en-US" sz="1800" dirty="0"/>
              <a:t>(define (find-animal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</a:t>
            </a:r>
          </a:p>
          <a:p>
            <a:r>
              <a:rPr lang="en-US" sz="1800" dirty="0"/>
              <a:t>  (cond</a:t>
            </a:r>
          </a:p>
          <a:p>
            <a:r>
              <a:rPr lang="en-US" sz="1800" dirty="0"/>
              <a:t>    [(empty? </a:t>
            </a:r>
            <a:r>
              <a:rPr lang="en-US" sz="1800" dirty="0" err="1"/>
              <a:t>los</a:t>
            </a:r>
            <a:r>
              <a:rPr lang="en-US" sz="1800" dirty="0"/>
              <a:t>) false]</a:t>
            </a:r>
          </a:p>
          <a:p>
            <a:r>
              <a:rPr lang="en-US" sz="1800" dirty="0"/>
              <a:t>    [else (or </a:t>
            </a:r>
          </a:p>
          <a:p>
            <a:r>
              <a:rPr lang="en-US" sz="1800" dirty="0"/>
              <a:t>           (string=? (first </a:t>
            </a:r>
            <a:r>
              <a:rPr lang="en-US" sz="1800" dirty="0" err="1"/>
              <a:t>los</a:t>
            </a:r>
            <a:r>
              <a:rPr lang="en-US" sz="1800" dirty="0"/>
              <a:t>)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           </a:t>
            </a:r>
          </a:p>
          <a:p>
            <a:r>
              <a:rPr lang="en-US" sz="1800" dirty="0"/>
              <a:t>           (find-animal (rest </a:t>
            </a:r>
            <a:r>
              <a:rPr lang="en-US" sz="1800" dirty="0" err="1"/>
              <a:t>los</a:t>
            </a:r>
            <a:r>
              <a:rPr lang="en-US" sz="1800" dirty="0"/>
              <a:t>) </a:t>
            </a:r>
            <a:r>
              <a:rPr lang="en-US" sz="1800" dirty="0" err="1">
                <a:solidFill>
                  <a:schemeClr val="accent3"/>
                </a:solidFill>
              </a:rPr>
              <a:t>str</a:t>
            </a:r>
            <a:r>
              <a:rPr lang="en-US" sz="1800" dirty="0"/>
              <a:t>))]))</a:t>
            </a:r>
          </a:p>
          <a:p>
            <a:endParaRPr lang="en-US" sz="1800" dirty="0"/>
          </a:p>
          <a:p>
            <a:r>
              <a:rPr lang="en-US" sz="1800" dirty="0"/>
              <a:t>;; STRATEGY: </a:t>
            </a:r>
            <a:r>
              <a:rPr lang="en-US" sz="1800" dirty="0">
                <a:solidFill>
                  <a:srgbClr val="FF0000"/>
                </a:solidFill>
              </a:rPr>
              <a:t>Call a more general function</a:t>
            </a:r>
          </a:p>
          <a:p>
            <a:r>
              <a:rPr lang="en-US" sz="1800" dirty="0"/>
              <a:t>(define (find-dog </a:t>
            </a:r>
            <a:r>
              <a:rPr lang="en-US" sz="1800" dirty="0" err="1"/>
              <a:t>los</a:t>
            </a:r>
            <a:r>
              <a:rPr lang="en-US" sz="1800" dirty="0"/>
              <a:t>)</a:t>
            </a:r>
          </a:p>
          <a:p>
            <a:r>
              <a:rPr lang="en-US" sz="1800" dirty="0"/>
              <a:t>  (find-animal </a:t>
            </a:r>
            <a:r>
              <a:rPr lang="en-US" sz="1800" dirty="0" err="1"/>
              <a:t>los</a:t>
            </a:r>
            <a:r>
              <a:rPr lang="en-US" sz="1800" dirty="0"/>
              <a:t> "dog"))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9446" y="4119824"/>
            <a:ext cx="2567354" cy="187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could describe this as "call a simpler function", but it seems more accurate to describe this as calling a </a:t>
            </a:r>
            <a:r>
              <a:rPr lang="en-US" i="1" dirty="0">
                <a:solidFill>
                  <a:srgbClr val="FF0000"/>
                </a:solidFill>
              </a:rPr>
              <a:t>more general </a:t>
            </a:r>
            <a:r>
              <a:rPr lang="en-US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9446" y="2086289"/>
            <a:ext cx="2567354" cy="773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this function we are still using the 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7165" y="5446207"/>
            <a:ext cx="2280976" cy="552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Don't get all anxious about the difference.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3969099" y="2473151"/>
            <a:ext cx="2150347" cy="3102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5848141" y="5627077"/>
            <a:ext cx="271305" cy="9546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2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the new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test the new definitions, comment out the old definitions.  This can be accomplished by using the Racket menu item for "comment out with semicolons".  </a:t>
            </a:r>
          </a:p>
          <a:p>
            <a:r>
              <a:rPr lang="en-US" dirty="0"/>
              <a:t>An entire parenthesized expression can also be commented out by prefixing it with </a:t>
            </a:r>
            <a:r>
              <a:rPr lang="en-US" b="1" dirty="0"/>
              <a:t>#;</a:t>
            </a:r>
            <a:r>
              <a:rPr lang="en-US" dirty="0"/>
              <a:t>  (see the Help Desk for details).</a:t>
            </a:r>
          </a:p>
          <a:p>
            <a:r>
              <a:rPr lang="en-US" dirty="0"/>
              <a:t>Do NOT use the Racket menu item "comment out in a box"—the result will be that your Racket file is converted to a form that is no longer plain text, and will not be viewable with ordinary tools (text editors, web browsers, etc.).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file should now look like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#;(define (find-dog los) ...)</a:t>
            </a:r>
          </a:p>
          <a:p>
            <a:r>
              <a:rPr lang="en-US" dirty="0"/>
              <a:t>#;(define (find-cat </a:t>
            </a:r>
            <a:r>
              <a:rPr lang="en-US" dirty="0" err="1"/>
              <a:t>los</a:t>
            </a:r>
            <a:r>
              <a:rPr lang="en-US" dirty="0"/>
              <a:t>) ...)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(define (find-animal los </a:t>
            </a:r>
            <a:r>
              <a:rPr lang="en-US" dirty="0" err="1"/>
              <a:t>str</a:t>
            </a:r>
            <a:r>
              <a:rPr lang="en-US" dirty="0"/>
              <a:t>) ...)</a:t>
            </a:r>
          </a:p>
          <a:p>
            <a:r>
              <a:rPr lang="en-US" dirty="0"/>
              <a:t>(define (find-dog los)</a:t>
            </a:r>
          </a:p>
          <a:p>
            <a:r>
              <a:rPr lang="en-US" dirty="0"/>
              <a:t>  (find-animal los "dog"))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30095" y="2969711"/>
            <a:ext cx="505670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 old definitions are commented 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9021" y="6117997"/>
            <a:ext cx="563885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sz="2400" dirty="0"/>
              <a:t> now refers to the new definition</a:t>
            </a:r>
          </a:p>
        </p:txBody>
      </p:sp>
    </p:spTree>
    <p:extLst>
      <p:ext uri="{BB962C8B-B14F-4D97-AF65-F5344CB8AC3E}">
        <p14:creationId xmlns:p14="http://schemas.microsoft.com/office/powerpoint/2010/main" val="344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30837597"/>
              </p:ext>
            </p:extLst>
          </p:nvPr>
        </p:nvGraphicFramePr>
        <p:xfrm>
          <a:off x="1524000" y="1727994"/>
          <a:ext cx="6096000" cy="452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37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your old tests should work WITHOUT CHANGE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(find-dog (list "cat" "dog" "weasel")) </a:t>
            </a:r>
          </a:p>
          <a:p>
            <a:r>
              <a:rPr lang="en-US" sz="2400" dirty="0"/>
              <a:t>  true)</a:t>
            </a:r>
          </a:p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(find-dog (list "cat" "elephant" "weasel"))</a:t>
            </a:r>
          </a:p>
          <a:p>
            <a:r>
              <a:rPr lang="en-US" sz="2400" dirty="0"/>
              <a:t>  false)</a:t>
            </a:r>
          </a:p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(find-cat (list "cat" "dog" "weasel")) </a:t>
            </a:r>
          </a:p>
          <a:p>
            <a:r>
              <a:rPr lang="en-US" sz="2400" dirty="0"/>
              <a:t>  true)</a:t>
            </a:r>
          </a:p>
          <a:p>
            <a:r>
              <a:rPr lang="en-US" sz="2400" dirty="0"/>
              <a:t>(check-equal? </a:t>
            </a:r>
          </a:p>
          <a:p>
            <a:r>
              <a:rPr lang="en-US" sz="2400" dirty="0"/>
              <a:t>  (find-cat (list "elephant" "weasel")) </a:t>
            </a:r>
          </a:p>
          <a:p>
            <a:r>
              <a:rPr lang="en-US" sz="2400" dirty="0"/>
              <a:t>  false)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6778" y="5085892"/>
            <a:ext cx="4844716" cy="156966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new definitions of </a:t>
            </a:r>
            <a:r>
              <a:rPr lang="en-US" sz="2400" b="1" dirty="0"/>
              <a:t>find-dog</a:t>
            </a:r>
            <a:r>
              <a:rPr lang="en-US" sz="2400" dirty="0"/>
              <a:t> and </a:t>
            </a:r>
            <a:r>
              <a:rPr lang="en-US" sz="2400" b="1" dirty="0"/>
              <a:t>find-cat</a:t>
            </a:r>
            <a:r>
              <a:rPr lang="en-US" sz="2400" dirty="0"/>
              <a:t> are the only ones visible, so these are now testing the new definitions.</a:t>
            </a:r>
          </a:p>
        </p:txBody>
      </p:sp>
    </p:spTree>
    <p:extLst>
      <p:ext uri="{BB962C8B-B14F-4D97-AF65-F5344CB8AC3E}">
        <p14:creationId xmlns:p14="http://schemas.microsoft.com/office/powerpoint/2010/main" val="52265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Pizza!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2955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Data Definitions: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Topping is a String.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Pizza is represented as a list of Toppings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INTERP: a pizza is a list of toppings, listed from top to bottom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Pizza -&gt; ??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(define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[(empty? p) ...]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[else (... (first p)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          (pizza-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(rest p)))]))</a:t>
            </a:r>
          </a:p>
          <a:p>
            <a:pPr marL="0" indent="0"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Examples: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plain-pizza empty)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cheese-pizza (list "cheese"))</a:t>
            </a:r>
          </a:p>
          <a:p>
            <a:pPr marL="0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anchovies-cheese-pizza (list "anchovies" "cheese"))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55711" y="3785937"/>
            <a:ext cx="4475747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toppings are listed in a certain order, so we must explain the order in the interpretation.</a:t>
            </a:r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6307015" y="2968283"/>
            <a:ext cx="486570" cy="8176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852738" y="2668172"/>
            <a:ext cx="2823410" cy="3001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80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replace-all-anchovies-with-onions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replace-all-anchovies-with-onions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  : Pizza -&gt; Pizza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GIVEN: a pizza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RETURNS: a pizza like the given pizza, but with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onions in place of each layer </a:t>
            </a:r>
            <a:r>
              <a:rPr lang="en-US" b="1">
                <a:latin typeface="Consolas" pitchFamily="49" charset="0"/>
                <a:cs typeface="Consolas" pitchFamily="49" charset="0"/>
              </a:rPr>
              <a:t>of anchovies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(replace-all-anchovies-with-onions p)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p) empty]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(if (string=? (first p) "anchovies")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(cons "onions"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(replace-all-anchovies-with-onions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 (rest p)))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(cons (first p)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(replace-all-anchovies-with-onions           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 (rest p))))]))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8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+mj-lt"/>
                <a:cs typeface="Consolas" pitchFamily="49" charset="0"/>
              </a:rPr>
              <a:t>We can generalize over onions to get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replace-all-anchovies</a:t>
            </a:r>
            <a:r>
              <a:rPr lang="en-US" dirty="0">
                <a:latin typeface="+mj-lt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replace-all-anchovies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 : Pizza Topping -&gt; Pizza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pizza and a topping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pizza like the given pizza,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all anchovies replaced by the given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topping.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8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cs typeface="Consolas" pitchFamily="49" charset="0"/>
              </a:rPr>
              <a:t>Generalize over anchovies to get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replace-topping</a:t>
            </a:r>
            <a:r>
              <a:rPr lang="en-US" dirty="0"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replace-topping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 : Pizza Topping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Topping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Pizza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GIVEN: a pizza and two toppings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pizza like the given one,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all instances of the first topping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replaced by the second one.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 will sometimes differ only in choice of data items.</a:t>
            </a:r>
          </a:p>
          <a:p>
            <a:r>
              <a:rPr lang="en-US" dirty="0"/>
              <a:t>Functions can be generalized by adding new argument(s) for the differences.</a:t>
            </a:r>
          </a:p>
          <a:p>
            <a:r>
              <a:rPr lang="en-US" dirty="0"/>
              <a:t>No magic here, but we will do the same thing in more interesting ways in </a:t>
            </a:r>
            <a:r>
              <a:rPr lang="en-US"/>
              <a:t>the following lessons.</a:t>
            </a:r>
            <a:endParaRPr lang="en-US" dirty="0"/>
          </a:p>
          <a:p>
            <a:r>
              <a:rPr lang="en-US" dirty="0"/>
              <a:t>Confirm the original functions work before generalizing.</a:t>
            </a:r>
          </a:p>
          <a:p>
            <a:r>
              <a:rPr lang="en-US" dirty="0"/>
              <a:t>Test functions by renaming the originals and running the same tests.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2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06-1-1-find-dog.rkt and 06-1-2-pizza.rkt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6.1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generalization is to avoid having to repeat code, whether the code is identical or slightly different.   </a:t>
            </a:r>
          </a:p>
          <a:p>
            <a:r>
              <a:rPr lang="en-US" dirty="0"/>
              <a:t>In this sequence of lessons, you will learn how to do this, starting with very simple situations, then covering more and more complex situations.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Slogans for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write the same code twice</a:t>
            </a:r>
          </a:p>
          <a:p>
            <a:pPr lvl="1"/>
            <a:r>
              <a:rPr lang="en-US" dirty="0"/>
              <a:t>Don’t repeat yourself</a:t>
            </a:r>
          </a:p>
          <a:p>
            <a:pPr lvl="1"/>
            <a:r>
              <a:rPr lang="en-US" dirty="0"/>
              <a:t>Single Point of Control </a:t>
            </a:r>
          </a:p>
          <a:p>
            <a:pPr lvl="2"/>
            <a:r>
              <a:rPr lang="en-US" dirty="0"/>
              <a:t>fix each bug only once</a:t>
            </a:r>
          </a:p>
          <a:p>
            <a:pPr lvl="2"/>
            <a:r>
              <a:rPr lang="en-US" dirty="0"/>
              <a:t>easier maintenance, modification</a:t>
            </a:r>
          </a:p>
          <a:p>
            <a:r>
              <a:rPr lang="en-US" dirty="0"/>
              <a:t>Copy and Paste is bad practice</a:t>
            </a:r>
          </a:p>
          <a:p>
            <a:r>
              <a:rPr lang="en-US" dirty="0"/>
              <a:t>Also known as: 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1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Generalizing a constant to a variable</a:t>
            </a:r>
          </a:p>
          <a:p>
            <a:r>
              <a:rPr lang="en-US" dirty="0"/>
              <a:t>Generalizing over functions</a:t>
            </a:r>
          </a:p>
          <a:p>
            <a:r>
              <a:rPr lang="en-US" dirty="0"/>
              <a:t>Using prepackaged generalizations: map, </a:t>
            </a:r>
            <a:r>
              <a:rPr lang="en-US" dirty="0" err="1"/>
              <a:t>foldr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 </a:t>
            </a:r>
          </a:p>
          <a:p>
            <a:pPr lvl="1"/>
            <a:r>
              <a:rPr lang="en-US" dirty="0"/>
              <a:t>recognize when two functions differ only by a constant</a:t>
            </a:r>
          </a:p>
          <a:p>
            <a:pPr lvl="1"/>
            <a:r>
              <a:rPr lang="en-US" dirty="0"/>
              <a:t>rewrite the two functions using a single more general function</a:t>
            </a:r>
          </a:p>
          <a:p>
            <a:pPr lvl="1"/>
            <a:r>
              <a:rPr lang="en-US" dirty="0"/>
              <a:t>test your new function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6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the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boss comes to you and asks you to write a function called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find-dog</a:t>
            </a:r>
            <a:r>
              <a:rPr lang="en-US" dirty="0"/>
              <a:t>.  </a:t>
            </a:r>
          </a:p>
          <a:p>
            <a:r>
              <a:rPr lang="en-US" dirty="0"/>
              <a:t>You follow the design recipe, write the code, and test it.  </a:t>
            </a:r>
          </a:p>
          <a:p>
            <a:r>
              <a:rPr lang="en-US" dirty="0"/>
              <a:t>Your boss and you are both happy.</a:t>
            </a:r>
          </a:p>
          <a:p>
            <a:r>
              <a:rPr lang="en-US" dirty="0"/>
              <a:t>Here’s what you wrote: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6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find-dog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find-dog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StringList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GIVEN: a list of strings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RETURNS: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"dog" is in the given list.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StringList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los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(find-dog los)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los) false]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(or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(string=? (first los) "dog")          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(find-dog (rest los)))]))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"dog" "weasel")) true)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(check-equal? (find-dog (list "cat" "elephant" "weasel"))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continues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morning, your boss comes to you and asks you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find-cat</a:t>
            </a:r>
            <a:r>
              <a:rPr lang="en-US" dirty="0"/>
              <a:t>.  </a:t>
            </a:r>
          </a:p>
          <a:p>
            <a:r>
              <a:rPr lang="en-US" dirty="0"/>
              <a:t>You follow the design recipe, write the code, and test it.  </a:t>
            </a:r>
          </a:p>
          <a:p>
            <a:r>
              <a:rPr lang="en-US" dirty="0"/>
              <a:t>Here’s what you wrote: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0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9bdb439280ae62b6f8eb94983805bed1146"/>
  <p:tag name="ISPRING_RESOURCE_PATHS_HASH_PRESENTER" val="e6fb8062466d24fd7b40c9e75563b17d8c786c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9050"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</TotalTime>
  <Words>1876</Words>
  <Application>Microsoft Office PowerPoint</Application>
  <PresentationFormat>On-screen Show (4:3)</PresentationFormat>
  <Paragraphs>297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Generalizing Similar Functions</vt:lpstr>
      <vt:lpstr>Module 06</vt:lpstr>
      <vt:lpstr>Generalization</vt:lpstr>
      <vt:lpstr>Slogans for Generalization</vt:lpstr>
      <vt:lpstr>Module Outline</vt:lpstr>
      <vt:lpstr>Learning Objectives for this Lesson</vt:lpstr>
      <vt:lpstr>Imagine the following:</vt:lpstr>
      <vt:lpstr>find-dog</vt:lpstr>
      <vt:lpstr>The story continues</vt:lpstr>
      <vt:lpstr>find-cat</vt:lpstr>
      <vt:lpstr>A lot of repeated work there!</vt:lpstr>
      <vt:lpstr>These functions are very similar:</vt:lpstr>
      <vt:lpstr>So generalize them by adding an argument</vt:lpstr>
      <vt:lpstr>What did we do here?</vt:lpstr>
      <vt:lpstr>Generalization</vt:lpstr>
      <vt:lpstr>Confirm that the original functions can still be expressed.</vt:lpstr>
      <vt:lpstr>What's the strategy?</vt:lpstr>
      <vt:lpstr>How to test the new definitions</vt:lpstr>
      <vt:lpstr>Your file should now look like this:</vt:lpstr>
      <vt:lpstr>Now your old tests should work WITHOUT CHANGE</vt:lpstr>
      <vt:lpstr>Another Example: Pizza!</vt:lpstr>
      <vt:lpstr>replace-all-anchovies-with-onions</vt:lpstr>
      <vt:lpstr>Opportunities for Generalization</vt:lpstr>
      <vt:lpstr>Opportunities for Generalization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90</cp:revision>
  <dcterms:created xsi:type="dcterms:W3CDTF">2010-06-24T16:22:15Z</dcterms:created>
  <dcterms:modified xsi:type="dcterms:W3CDTF">2017-10-18T19:57:31Z</dcterms:modified>
</cp:coreProperties>
</file>