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6"/>
  </p:notesMasterIdLst>
  <p:sldIdLst>
    <p:sldId id="257" r:id="rId2"/>
    <p:sldId id="280" r:id="rId3"/>
    <p:sldId id="320" r:id="rId4"/>
    <p:sldId id="340" r:id="rId5"/>
    <p:sldId id="322" r:id="rId6"/>
    <p:sldId id="323" r:id="rId7"/>
    <p:sldId id="324" r:id="rId8"/>
    <p:sldId id="341" r:id="rId9"/>
    <p:sldId id="325" r:id="rId10"/>
    <p:sldId id="328" r:id="rId11"/>
    <p:sldId id="329" r:id="rId12"/>
    <p:sldId id="330" r:id="rId13"/>
    <p:sldId id="355" r:id="rId14"/>
    <p:sldId id="332" r:id="rId15"/>
    <p:sldId id="333" r:id="rId16"/>
    <p:sldId id="342" r:id="rId17"/>
    <p:sldId id="334" r:id="rId18"/>
    <p:sldId id="335" r:id="rId19"/>
    <p:sldId id="344" r:id="rId20"/>
    <p:sldId id="343" r:id="rId21"/>
    <p:sldId id="336" r:id="rId22"/>
    <p:sldId id="349" r:id="rId23"/>
    <p:sldId id="337" r:id="rId24"/>
    <p:sldId id="350" r:id="rId25"/>
    <p:sldId id="338" r:id="rId26"/>
    <p:sldId id="351" r:id="rId27"/>
    <p:sldId id="345" r:id="rId28"/>
    <p:sldId id="354" r:id="rId29"/>
    <p:sldId id="347" r:id="rId30"/>
    <p:sldId id="346" r:id="rId31"/>
    <p:sldId id="352" r:id="rId32"/>
    <p:sldId id="353" r:id="rId33"/>
    <p:sldId id="293" r:id="rId34"/>
    <p:sldId id="294" r:id="rId35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 userDrawn="1">
          <p15:clr>
            <a:srgbClr val="A4A3A4"/>
          </p15:clr>
        </p15:guide>
        <p15:guide id="2" pos="523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th rochefort" initials="br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8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0" autoAdjust="0"/>
    <p:restoredTop sz="89513" autoAdjust="0"/>
  </p:normalViewPr>
  <p:slideViewPr>
    <p:cSldViewPr>
      <p:cViewPr varScale="1">
        <p:scale>
          <a:sx n="56" d="100"/>
          <a:sy n="56" d="100"/>
        </p:scale>
        <p:origin x="1500" y="30"/>
      </p:cViewPr>
      <p:guideLst>
        <p:guide orient="horz" pos="1104"/>
        <p:guide pos="52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9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70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78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8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68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25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22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7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57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84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69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21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21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3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7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2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7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8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14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9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3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5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9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5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9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9.xml"/><Relationship Id="rId1" Type="http://schemas.openxmlformats.org/officeDocument/2006/relationships/video" Target="https://www.youtube.com/embed/WzBt8637-uM" TargetMode="External"/><Relationship Id="rId5" Type="http://schemas.openxmlformats.org/officeDocument/2006/relationships/hyperlink" Target="http://youtu.be/WzBt8637-uM" TargetMode="Externa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9.xml"/><Relationship Id="rId1" Type="http://schemas.openxmlformats.org/officeDocument/2006/relationships/video" Target="https://www.youtube.com/embed/g0X6OKvUB40" TargetMode="External"/><Relationship Id="rId4" Type="http://schemas.openxmlformats.org/officeDocument/2006/relationships/hyperlink" Target="http://youtu.be/g0X6OKvUB40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Rewriting your function using map and </a:t>
            </a:r>
            <a:r>
              <a:rPr lang="en-US" dirty="0" err="1"/>
              <a:t>foldr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/>
              <a:t>Lesson 6.5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2" name="Picture 11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2012-2014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candidate for </a:t>
            </a:r>
            <a:r>
              <a:rPr lang="en-US" b="1" dirty="0"/>
              <a:t>map</a:t>
            </a:r>
            <a:r>
              <a:rPr lang="en-US" dirty="0"/>
              <a:t> or </a:t>
            </a:r>
            <a:r>
              <a:rPr lang="en-US" b="1" dirty="0" err="1"/>
              <a:t>foldr</a:t>
            </a:r>
            <a:r>
              <a:rPr lang="en-US" dirty="0"/>
              <a:t> looks like this: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(define (f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 a b c)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[(empty?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...]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[else (...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       (first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       (f (rest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a b c))]))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24600" y="2209800"/>
            <a:ext cx="19050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takes a list and some other arguments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0" y="5410200"/>
            <a:ext cx="25146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recurs on the rest of the list; other arguments don't change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5082570"/>
            <a:ext cx="4724400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Here are the things that make your use of a template a candidate for one of the list abstractions.</a:t>
            </a:r>
          </a:p>
        </p:txBody>
      </p:sp>
      <p:cxnSp>
        <p:nvCxnSpPr>
          <p:cNvPr id="12" name="Straight Arrow Connector 11"/>
          <p:cNvCxnSpPr>
            <a:stCxn id="7" idx="0"/>
          </p:cNvCxnSpPr>
          <p:nvPr/>
        </p:nvCxnSpPr>
        <p:spPr>
          <a:xfrm flipH="1" flipV="1">
            <a:off x="4419600" y="4495800"/>
            <a:ext cx="2171700" cy="914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1"/>
          </p:cNvCxnSpPr>
          <p:nvPr/>
        </p:nvCxnSpPr>
        <p:spPr>
          <a:xfrm flipH="1" flipV="1">
            <a:off x="4419600" y="1905000"/>
            <a:ext cx="190500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468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candidate for </a:t>
            </a:r>
            <a:r>
              <a:rPr lang="en-US" b="1" dirty="0"/>
              <a:t>map</a:t>
            </a:r>
            <a:r>
              <a:rPr lang="en-US" dirty="0"/>
              <a:t> looks like this: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;; f : XList ...  -&gt;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YList</a:t>
            </a:r>
            <a:endParaRPr lang="en-US" sz="26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(define (f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 a b c)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[(empty?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]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[else (</a:t>
            </a:r>
            <a:r>
              <a:rPr lang="en-US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cons</a:t>
            </a:r>
            <a:endParaRPr lang="en-US" sz="2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       (... (first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a b c)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       (f (rest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a b c))]))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72200" y="2986881"/>
            <a:ext cx="13716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empty</a:t>
            </a:r>
            <a:r>
              <a:rPr lang="en-US" dirty="0"/>
              <a:t> here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14400" y="5137150"/>
            <a:ext cx="14478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cons</a:t>
            </a:r>
            <a:r>
              <a:rPr lang="en-US" dirty="0"/>
              <a:t> here</a:t>
            </a:r>
          </a:p>
        </p:txBody>
      </p:sp>
      <p:cxnSp>
        <p:nvCxnSpPr>
          <p:cNvPr id="16" name="Straight Arrow Connector 15"/>
          <p:cNvCxnSpPr>
            <a:stCxn id="11" idx="1"/>
          </p:cNvCxnSpPr>
          <p:nvPr/>
        </p:nvCxnSpPr>
        <p:spPr>
          <a:xfrm flipH="1" flipV="1">
            <a:off x="4648200" y="3352800"/>
            <a:ext cx="1524000" cy="9128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0"/>
          </p:cNvCxnSpPr>
          <p:nvPr/>
        </p:nvCxnSpPr>
        <p:spPr>
          <a:xfrm flipV="1">
            <a:off x="1638300" y="3962400"/>
            <a:ext cx="723900" cy="11747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781800" y="1647825"/>
            <a:ext cx="2063292" cy="10667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  <a:cs typeface="Consolas" pitchFamily="49" charset="0"/>
              </a:rPr>
              <a:t>Function takes a list and some other arguments, and  returns a list</a:t>
            </a: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6101892" y="2022465"/>
            <a:ext cx="679908" cy="15876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385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candidate for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andmap</a:t>
            </a:r>
            <a:r>
              <a:rPr lang="en-US" dirty="0"/>
              <a:t> looks like this: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;; f : XList ... -&gt; Bool</a:t>
            </a: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(define (f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 a b c)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[(empty?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]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[else (</a:t>
            </a:r>
            <a:r>
              <a:rPr lang="en-US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and</a:t>
            </a:r>
            <a:endParaRPr lang="en-US" sz="2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       (... (first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a b c)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       (f (rest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a b c))]))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11478" y="2751441"/>
            <a:ext cx="13716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here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0" y="4724401"/>
            <a:ext cx="14478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and</a:t>
            </a:r>
            <a:r>
              <a:rPr lang="en-US" dirty="0"/>
              <a:t> here</a:t>
            </a:r>
          </a:p>
        </p:txBody>
      </p:sp>
      <p:cxnSp>
        <p:nvCxnSpPr>
          <p:cNvPr id="16" name="Straight Arrow Connector 15"/>
          <p:cNvCxnSpPr>
            <a:stCxn id="11" idx="1"/>
          </p:cNvCxnSpPr>
          <p:nvPr/>
        </p:nvCxnSpPr>
        <p:spPr>
          <a:xfrm flipH="1">
            <a:off x="4419600" y="3208641"/>
            <a:ext cx="1791878" cy="1293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0"/>
          </p:cNvCxnSpPr>
          <p:nvPr/>
        </p:nvCxnSpPr>
        <p:spPr>
          <a:xfrm flipV="1">
            <a:off x="1485900" y="3962401"/>
            <a:ext cx="95250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211478" y="1456426"/>
            <a:ext cx="2322922" cy="10648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onsolas" pitchFamily="49" charset="0"/>
              </a:rPr>
              <a:t>Function takes a list and some other arguments, and  returns a </a:t>
            </a:r>
            <a:r>
              <a:rPr lang="en-US" dirty="0" err="1">
                <a:cs typeface="Consolas" pitchFamily="49" charset="0"/>
              </a:rPr>
              <a:t>boolean</a:t>
            </a:r>
            <a:endParaRPr lang="en-US" dirty="0">
              <a:cs typeface="Consolas" pitchFamily="49" charset="0"/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5411378" y="1900306"/>
            <a:ext cx="800100" cy="885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292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candidate for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ormap</a:t>
            </a:r>
            <a:r>
              <a:rPr lang="en-US" dirty="0"/>
              <a:t> looks like this: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;; f : XList ... -&gt; Bool</a:t>
            </a: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(define (f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 a b c)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[(empty?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]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[else (</a:t>
            </a:r>
            <a:r>
              <a:rPr lang="en-US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or</a:t>
            </a:r>
            <a:endParaRPr lang="en-US" sz="2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       (... (first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a b c)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       (f (rest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a b c))]))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11478" y="2751441"/>
            <a:ext cx="13716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False </a:t>
            </a:r>
            <a:r>
              <a:rPr lang="en-US" dirty="0"/>
              <a:t>here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0" y="4724401"/>
            <a:ext cx="14478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or </a:t>
            </a:r>
            <a:r>
              <a:rPr lang="en-US" dirty="0"/>
              <a:t>here</a:t>
            </a:r>
          </a:p>
        </p:txBody>
      </p:sp>
      <p:cxnSp>
        <p:nvCxnSpPr>
          <p:cNvPr id="16" name="Straight Arrow Connector 15"/>
          <p:cNvCxnSpPr>
            <a:stCxn id="11" idx="1"/>
          </p:cNvCxnSpPr>
          <p:nvPr/>
        </p:nvCxnSpPr>
        <p:spPr>
          <a:xfrm flipH="1">
            <a:off x="4572000" y="3208641"/>
            <a:ext cx="1639478" cy="693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0"/>
          </p:cNvCxnSpPr>
          <p:nvPr/>
        </p:nvCxnSpPr>
        <p:spPr>
          <a:xfrm flipV="1">
            <a:off x="1485900" y="3962400"/>
            <a:ext cx="800100" cy="76200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3" idx="1"/>
          </p:cNvCxnSpPr>
          <p:nvPr/>
        </p:nvCxnSpPr>
        <p:spPr>
          <a:xfrm flipH="1" flipV="1">
            <a:off x="5411378" y="1900306"/>
            <a:ext cx="800100" cy="15222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211478" y="1520118"/>
            <a:ext cx="2322922" cy="10648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onsolas" pitchFamily="49" charset="0"/>
              </a:rPr>
              <a:t>Function takes a list and some other arguments, and  returns a </a:t>
            </a:r>
            <a:r>
              <a:rPr lang="en-US" dirty="0" err="1">
                <a:cs typeface="Consolas" pitchFamily="49" charset="0"/>
              </a:rPr>
              <a:t>boolean</a:t>
            </a:r>
            <a:endParaRPr lang="en-US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493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candidate for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foldr</a:t>
            </a:r>
            <a:r>
              <a:rPr lang="en-US" dirty="0"/>
              <a:t> looks like this: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;; f : XList ... -&gt; ??</a:t>
            </a: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(define (f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 a b c)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[(empty?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...]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[else (...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       (first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       (f (rest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a b c))]))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24400" y="2415381"/>
            <a:ext cx="3962400" cy="144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and none of the above patterns (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map</a:t>
            </a:r>
            <a:r>
              <a:rPr lang="en-US" sz="2400" dirty="0"/>
              <a:t>,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andmap</a:t>
            </a:r>
            <a:r>
              <a:rPr lang="en-US" sz="2400" dirty="0"/>
              <a:t>,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ormap</a:t>
            </a:r>
            <a:r>
              <a:rPr lang="en-US" sz="2400" dirty="0"/>
              <a:t>) apply. </a:t>
            </a:r>
          </a:p>
        </p:txBody>
      </p:sp>
    </p:spTree>
    <p:extLst>
      <p:ext uri="{BB962C8B-B14F-4D97-AF65-F5344CB8AC3E}">
        <p14:creationId xmlns:p14="http://schemas.microsoft.com/office/powerpoint/2010/main" val="1540381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candidate for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filter</a:t>
            </a:r>
            <a:r>
              <a:rPr lang="en-US" dirty="0"/>
              <a:t> looks like this: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;; f : XList ... -&gt; XList</a:t>
            </a: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(define (f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 a b c)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[(empty?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empty]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[else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(if (... (first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 a b c)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(cons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(first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(f (rest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 a b c))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(f (rest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 a b c))]))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3722" y="5916614"/>
            <a:ext cx="25146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recurs on the rest of the list; other arguments don't change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04901" y="2732610"/>
            <a:ext cx="19050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makes a decision based on the first element of the list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6957" y="4063319"/>
            <a:ext cx="22860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test is true, includes the first element in the answer</a:t>
            </a:r>
          </a:p>
        </p:txBody>
      </p:sp>
      <p:sp>
        <p:nvSpPr>
          <p:cNvPr id="16" name="Freeform 15"/>
          <p:cNvSpPr/>
          <p:nvPr/>
        </p:nvSpPr>
        <p:spPr>
          <a:xfrm>
            <a:off x="1551853" y="5263471"/>
            <a:ext cx="1580606" cy="666206"/>
          </a:xfrm>
          <a:custGeom>
            <a:avLst/>
            <a:gdLst>
              <a:gd name="connsiteX0" fmla="*/ 0 w 1580606"/>
              <a:gd name="connsiteY0" fmla="*/ 666206 h 666206"/>
              <a:gd name="connsiteX1" fmla="*/ 522515 w 1580606"/>
              <a:gd name="connsiteY1" fmla="*/ 222069 h 666206"/>
              <a:gd name="connsiteX2" fmla="*/ 1580606 w 1580606"/>
              <a:gd name="connsiteY2" fmla="*/ 0 h 666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0606" h="666206">
                <a:moveTo>
                  <a:pt x="0" y="666206"/>
                </a:moveTo>
                <a:cubicBezTo>
                  <a:pt x="129540" y="499654"/>
                  <a:pt x="259081" y="333103"/>
                  <a:pt x="522515" y="222069"/>
                </a:cubicBezTo>
                <a:cubicBezTo>
                  <a:pt x="785949" y="111035"/>
                  <a:pt x="1183277" y="55517"/>
                  <a:pt x="1580606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956802" y="5635763"/>
            <a:ext cx="875211" cy="293914"/>
          </a:xfrm>
          <a:custGeom>
            <a:avLst/>
            <a:gdLst>
              <a:gd name="connsiteX0" fmla="*/ 0 w 875211"/>
              <a:gd name="connsiteY0" fmla="*/ 293914 h 293914"/>
              <a:gd name="connsiteX1" fmla="*/ 431074 w 875211"/>
              <a:gd name="connsiteY1" fmla="*/ 32657 h 293914"/>
              <a:gd name="connsiteX2" fmla="*/ 875211 w 875211"/>
              <a:gd name="connsiteY2" fmla="*/ 97971 h 29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5211" h="293914">
                <a:moveTo>
                  <a:pt x="0" y="293914"/>
                </a:moveTo>
                <a:cubicBezTo>
                  <a:pt x="142603" y="179614"/>
                  <a:pt x="285206" y="65314"/>
                  <a:pt x="431074" y="32657"/>
                </a:cubicBezTo>
                <a:cubicBezTo>
                  <a:pt x="576942" y="0"/>
                  <a:pt x="726076" y="48985"/>
                  <a:pt x="875211" y="97971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19800" y="1456426"/>
            <a:ext cx="2667000" cy="10648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onsolas" pitchFamily="49" charset="0"/>
              </a:rPr>
              <a:t>Function takes a list and some other arguments, and  returns a list of the same type.</a:t>
            </a:r>
          </a:p>
        </p:txBody>
      </p:sp>
      <p:cxnSp>
        <p:nvCxnSpPr>
          <p:cNvPr id="9" name="Elbow Connector 8"/>
          <p:cNvCxnSpPr>
            <a:stCxn id="11" idx="1"/>
          </p:cNvCxnSpPr>
          <p:nvPr/>
        </p:nvCxnSpPr>
        <p:spPr>
          <a:xfrm rot="10800000" flipV="1">
            <a:off x="4953001" y="3189810"/>
            <a:ext cx="2051901" cy="315390"/>
          </a:xfrm>
          <a:prstGeom prst="bentConnector3">
            <a:avLst>
              <a:gd name="adj1" fmla="val 1000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</p:cNvCxnSpPr>
          <p:nvPr/>
        </p:nvCxnSpPr>
        <p:spPr>
          <a:xfrm>
            <a:off x="2432957" y="4520519"/>
            <a:ext cx="754380" cy="12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894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Patterns for using higher-order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We've looked at which uses of the list template might be rewritten using higher-order functions.</a:t>
            </a:r>
          </a:p>
          <a:p>
            <a:r>
              <a:rPr lang="en-US" dirty="0"/>
              <a:t>Next we'll look at what the function will look like when it's rewritten.</a:t>
            </a:r>
          </a:p>
          <a:p>
            <a:r>
              <a:rPr lang="en-US" dirty="0"/>
              <a:t>The exact form of the rewritten definition will be different for each of the abstraction functions (</a:t>
            </a:r>
            <a:r>
              <a:rPr lang="en-US" b="1" dirty="0"/>
              <a:t>map</a:t>
            </a:r>
            <a:r>
              <a:rPr lang="en-US" dirty="0"/>
              <a:t>, </a:t>
            </a:r>
            <a:r>
              <a:rPr lang="en-US" b="1" dirty="0"/>
              <a:t>filter</a:t>
            </a:r>
            <a:r>
              <a:rPr lang="en-US" dirty="0"/>
              <a:t>, </a:t>
            </a:r>
            <a:r>
              <a:rPr lang="en-US" b="1" dirty="0" err="1"/>
              <a:t>foldr</a:t>
            </a:r>
            <a:r>
              <a:rPr lang="en-US" dirty="0"/>
              <a:t>, etc.).  Lets look at each of those.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44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pattern for using a HOF 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list-fn : XList -&gt; ??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(list-fn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(local (; contract for combiner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(define (combiner ...) ...))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(abstraction combiner ...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)))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57200" y="4136571"/>
            <a:ext cx="5209311" cy="728561"/>
            <a:chOff x="457200" y="4136571"/>
            <a:chExt cx="5209311" cy="728561"/>
          </a:xfrm>
        </p:grpSpPr>
        <p:sp>
          <p:nvSpPr>
            <p:cNvPr id="4" name="TextBox 3"/>
            <p:cNvSpPr txBox="1"/>
            <p:nvPr/>
          </p:nvSpPr>
          <p:spPr>
            <a:xfrm>
              <a:off x="457200" y="4495800"/>
              <a:ext cx="5209311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Choose your abstraction from the ones in Chapter 16.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667000" y="4136571"/>
              <a:ext cx="174171" cy="348343"/>
            </a:xfrm>
            <a:custGeom>
              <a:avLst/>
              <a:gdLst>
                <a:gd name="connsiteX0" fmla="*/ 174171 w 174171"/>
                <a:gd name="connsiteY0" fmla="*/ 348343 h 348343"/>
                <a:gd name="connsiteX1" fmla="*/ 0 w 174171"/>
                <a:gd name="connsiteY1" fmla="*/ 0 h 348343"/>
                <a:gd name="connsiteX2" fmla="*/ 0 w 174171"/>
                <a:gd name="connsiteY2" fmla="*/ 0 h 34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4171" h="348343">
                  <a:moveTo>
                    <a:pt x="174171" y="34834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77988" y="1752600"/>
            <a:ext cx="6129841" cy="3860631"/>
            <a:chOff x="2077988" y="1752600"/>
            <a:chExt cx="6129841" cy="3860631"/>
          </a:xfrm>
        </p:grpSpPr>
        <p:sp>
          <p:nvSpPr>
            <p:cNvPr id="5" name="TextBox 4"/>
            <p:cNvSpPr txBox="1"/>
            <p:nvPr/>
          </p:nvSpPr>
          <p:spPr>
            <a:xfrm>
              <a:off x="2077988" y="4966900"/>
              <a:ext cx="4876800" cy="64633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The contract for your combiner depends on which abstraction you choose.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5780314" y="1752600"/>
              <a:ext cx="2427515" cy="3211286"/>
            </a:xfrm>
            <a:custGeom>
              <a:avLst/>
              <a:gdLst>
                <a:gd name="connsiteX0" fmla="*/ 0 w 2427515"/>
                <a:gd name="connsiteY0" fmla="*/ 3211286 h 3211286"/>
                <a:gd name="connsiteX1" fmla="*/ 2340429 w 2427515"/>
                <a:gd name="connsiteY1" fmla="*/ 381000 h 3211286"/>
                <a:gd name="connsiteX2" fmla="*/ 522515 w 2427515"/>
                <a:gd name="connsiteY2" fmla="*/ 925286 h 3211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7515" h="3211286">
                  <a:moveTo>
                    <a:pt x="0" y="3211286"/>
                  </a:moveTo>
                  <a:cubicBezTo>
                    <a:pt x="1126671" y="1986643"/>
                    <a:pt x="2253343" y="762000"/>
                    <a:pt x="2340429" y="381000"/>
                  </a:cubicBezTo>
                  <a:cubicBezTo>
                    <a:pt x="2427515" y="0"/>
                    <a:pt x="1475015" y="462643"/>
                    <a:pt x="522515" y="925286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472063" y="4071257"/>
            <a:ext cx="5671937" cy="2290074"/>
            <a:chOff x="3472063" y="4071257"/>
            <a:chExt cx="5671937" cy="2290074"/>
          </a:xfrm>
        </p:grpSpPr>
        <p:sp>
          <p:nvSpPr>
            <p:cNvPr id="6" name="TextBox 5"/>
            <p:cNvSpPr txBox="1"/>
            <p:nvPr/>
          </p:nvSpPr>
          <p:spPr>
            <a:xfrm>
              <a:off x="3472063" y="5715000"/>
              <a:ext cx="5671937" cy="64633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The arguments for  the different abstractions are different.</a:t>
              </a:r>
            </a:p>
            <a:p>
              <a:r>
                <a:rPr lang="en-US" dirty="0"/>
                <a:t>If this were </a:t>
              </a:r>
              <a:r>
                <a:rPr lang="en-US" dirty="0" err="1"/>
                <a:t>foldr</a:t>
              </a:r>
              <a:r>
                <a:rPr lang="en-US" dirty="0"/>
                <a:t>, the base would go here.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6096000" y="4071257"/>
              <a:ext cx="2126343" cy="1654629"/>
            </a:xfrm>
            <a:custGeom>
              <a:avLst/>
              <a:gdLst>
                <a:gd name="connsiteX0" fmla="*/ 1785257 w 2126343"/>
                <a:gd name="connsiteY0" fmla="*/ 1654629 h 1654629"/>
                <a:gd name="connsiteX1" fmla="*/ 1828800 w 2126343"/>
                <a:gd name="connsiteY1" fmla="*/ 707572 h 1654629"/>
                <a:gd name="connsiteX2" fmla="*/ 0 w 2126343"/>
                <a:gd name="connsiteY2" fmla="*/ 0 h 165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6343" h="1654629">
                  <a:moveTo>
                    <a:pt x="1785257" y="1654629"/>
                  </a:moveTo>
                  <a:cubicBezTo>
                    <a:pt x="1955800" y="1318986"/>
                    <a:pt x="2126343" y="983343"/>
                    <a:pt x="1828800" y="707572"/>
                  </a:cubicBezTo>
                  <a:cubicBezTo>
                    <a:pt x="1531257" y="431801"/>
                    <a:pt x="765628" y="215900"/>
                    <a:pt x="0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883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 for using an HOF: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map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list-fn : XList -&gt;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YList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(list-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(local (; operator : X -&gt; Y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; purpose statement for operator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(define (operator x) ...))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(map operator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)))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4800600"/>
            <a:ext cx="8153400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Here is the pattern for a use of </a:t>
            </a:r>
            <a:r>
              <a:rPr lang="en-US" sz="2400" b="1" dirty="0"/>
              <a:t>map</a:t>
            </a:r>
            <a:r>
              <a:rPr lang="en-US" sz="2400" dirty="0"/>
              <a:t>.  It is necessary to fill in the right data definitions for </a:t>
            </a:r>
            <a:r>
              <a:rPr lang="en-US" sz="2400" b="1" dirty="0"/>
              <a:t>X</a:t>
            </a:r>
            <a:r>
              <a:rPr lang="en-US" sz="2400" dirty="0"/>
              <a:t> and </a:t>
            </a:r>
            <a:r>
              <a:rPr lang="en-US" sz="2400" b="1" dirty="0"/>
              <a:t>Y</a:t>
            </a:r>
            <a:r>
              <a:rPr lang="en-US" sz="2400" dirty="0"/>
              <a:t>. It isn’t necessary to make the operator a local function or lambda, but if you do, you must write a contract and purpose statement (also examples if they are needed to clarify purpose).</a:t>
            </a:r>
          </a:p>
        </p:txBody>
      </p:sp>
    </p:spTree>
    <p:extLst>
      <p:ext uri="{BB962C8B-B14F-4D97-AF65-F5344CB8AC3E}">
        <p14:creationId xmlns:p14="http://schemas.microsoft.com/office/powerpoint/2010/main" val="1737506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 you could use lambda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list-fn : XList -&gt;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YList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(list-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(map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; X -&gt; Y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; purpose statement for operator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(lambda (x) ...))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)))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lesson, we will learn to recognize when your function is suitable for replacement by one of the built-in HOFs (</a:t>
            </a:r>
            <a:r>
              <a:rPr lang="en-US" b="1" dirty="0"/>
              <a:t>map</a:t>
            </a:r>
            <a:r>
              <a:rPr lang="en-US" dirty="0"/>
              <a:t>, </a:t>
            </a:r>
            <a:r>
              <a:rPr lang="en-US" b="1" dirty="0"/>
              <a:t>filter</a:t>
            </a:r>
            <a:r>
              <a:rPr lang="en-US" dirty="0"/>
              <a:t>, </a:t>
            </a:r>
            <a:r>
              <a:rPr lang="en-US" b="1" dirty="0" err="1"/>
              <a:t>foldr</a:t>
            </a:r>
            <a:r>
              <a:rPr lang="en-US" dirty="0"/>
              <a:t>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00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;; STRATEGY: Use template for </a:t>
            </a:r>
            <a:r>
              <a:rPr lang="en-US" dirty="0" err="1"/>
              <a:t>ListOfNumber</a:t>
            </a:r>
            <a:r>
              <a:rPr lang="en-US" dirty="0"/>
              <a:t> on </a:t>
            </a:r>
            <a:r>
              <a:rPr lang="en-US" dirty="0" err="1"/>
              <a:t>lon</a:t>
            </a:r>
            <a:endParaRPr lang="en-US" dirty="0"/>
          </a:p>
          <a:p>
            <a:r>
              <a:rPr lang="en-US" dirty="0"/>
              <a:t>(define (add-x-to-each x </a:t>
            </a:r>
            <a:r>
              <a:rPr lang="en-US" dirty="0" err="1"/>
              <a:t>lon</a:t>
            </a:r>
            <a:r>
              <a:rPr lang="en-US" dirty="0"/>
              <a:t>)</a:t>
            </a:r>
          </a:p>
          <a:p>
            <a:r>
              <a:rPr lang="en-US" dirty="0"/>
              <a:t>  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  [(empty? </a:t>
            </a:r>
            <a:r>
              <a:rPr lang="en-US" dirty="0" err="1"/>
              <a:t>lon</a:t>
            </a:r>
            <a:r>
              <a:rPr lang="en-US" dirty="0"/>
              <a:t>) empty]</a:t>
            </a:r>
          </a:p>
          <a:p>
            <a:r>
              <a:rPr lang="en-US" dirty="0"/>
              <a:t>      [(else (cons</a:t>
            </a:r>
          </a:p>
          <a:p>
            <a:r>
              <a:rPr lang="en-US" dirty="0"/>
              <a:t>               (</a:t>
            </a:r>
            <a:r>
              <a:rPr lang="en-US" dirty="0">
                <a:solidFill>
                  <a:srgbClr val="92D050"/>
                </a:solidFill>
              </a:rPr>
              <a:t>+ x </a:t>
            </a:r>
            <a:r>
              <a:rPr lang="en-US" dirty="0"/>
              <a:t>(first </a:t>
            </a:r>
            <a:r>
              <a:rPr lang="en-US" dirty="0" err="1"/>
              <a:t>lon</a:t>
            </a:r>
            <a:r>
              <a:rPr lang="en-US" dirty="0"/>
              <a:t>))</a:t>
            </a:r>
          </a:p>
          <a:p>
            <a:r>
              <a:rPr lang="en-US" dirty="0"/>
              <a:t>               (add1-to-each x (rest </a:t>
            </a:r>
            <a:r>
              <a:rPr lang="en-US" dirty="0" err="1"/>
              <a:t>lon</a:t>
            </a:r>
            <a:r>
              <a:rPr lang="en-US" dirty="0"/>
              <a:t>))))]))</a:t>
            </a:r>
          </a:p>
          <a:p>
            <a:endParaRPr lang="en-US" dirty="0"/>
          </a:p>
          <a:p>
            <a:r>
              <a:rPr lang="en-US" dirty="0"/>
              <a:t>;; strategy: Use HOF map on </a:t>
            </a:r>
            <a:r>
              <a:rPr lang="en-US" dirty="0" err="1"/>
              <a:t>lon</a:t>
            </a:r>
            <a:r>
              <a:rPr lang="en-US" dirty="0"/>
              <a:t>.</a:t>
            </a:r>
          </a:p>
          <a:p>
            <a:r>
              <a:rPr lang="en-US" dirty="0"/>
              <a:t>(define (add-x-to-each x </a:t>
            </a:r>
            <a:r>
              <a:rPr lang="en-US" dirty="0" err="1"/>
              <a:t>lon</a:t>
            </a:r>
            <a:r>
              <a:rPr lang="en-US" dirty="0"/>
              <a:t>)</a:t>
            </a:r>
          </a:p>
          <a:p>
            <a:r>
              <a:rPr lang="en-US" dirty="0"/>
              <a:t>   (map</a:t>
            </a:r>
          </a:p>
          <a:p>
            <a:r>
              <a:rPr lang="en-US" dirty="0"/>
              <a:t>     ;; Number -&gt; Number</a:t>
            </a:r>
          </a:p>
          <a:p>
            <a:r>
              <a:rPr lang="en-US" dirty="0"/>
              <a:t>     (lambda (n) (+ x n))</a:t>
            </a:r>
          </a:p>
          <a:p>
            <a:r>
              <a:rPr lang="en-US" dirty="0"/>
              <a:t>     </a:t>
            </a:r>
            <a:r>
              <a:rPr lang="en-US" dirty="0" err="1"/>
              <a:t>lon</a:t>
            </a:r>
            <a:r>
              <a:rPr lang="en-US" dirty="0"/>
              <a:t>))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57800" y="3932933"/>
            <a:ext cx="38862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Here's an original function, and  what we get after we've converted it to use map.  Here I've used lambda, but I could have used a local instead.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952610"/>
            <a:ext cx="45720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one is so simple you don't need a purpose statement for the </a:t>
            </a:r>
            <a:r>
              <a:rPr lang="en-US" b="1" dirty="0"/>
              <a:t>lambda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5963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 for using a HOF: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list-fn : XList -&gt; XList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(list-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(local (; X -&gt; Boolean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; purpose statement for test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(define (test x) ...))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(filter test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)))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24200" y="4724400"/>
            <a:ext cx="48768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Similarly, here is the pattern for a use of </a:t>
            </a:r>
            <a:r>
              <a:rPr lang="en-US" sz="2400" b="1" dirty="0"/>
              <a:t>filter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6330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you could use lambda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;; list-</a:t>
            </a:r>
            <a:r>
              <a:rPr lang="en-US" sz="2800" dirty="0" err="1"/>
              <a:t>fn</a:t>
            </a:r>
            <a:r>
              <a:rPr lang="en-US" sz="2800" dirty="0"/>
              <a:t> : XList -&gt; XList</a:t>
            </a:r>
          </a:p>
          <a:p>
            <a:r>
              <a:rPr lang="en-US" sz="2800" dirty="0"/>
              <a:t>(define (list-</a:t>
            </a:r>
            <a:r>
              <a:rPr lang="en-US" sz="2800" dirty="0" err="1"/>
              <a:t>fn</a:t>
            </a:r>
            <a:r>
              <a:rPr lang="en-US" sz="2800" dirty="0"/>
              <a:t> </a:t>
            </a:r>
            <a:r>
              <a:rPr lang="en-US" sz="2800" dirty="0" err="1"/>
              <a:t>lst</a:t>
            </a:r>
            <a:r>
              <a:rPr lang="en-US" sz="2800" dirty="0"/>
              <a:t>)</a:t>
            </a:r>
          </a:p>
          <a:p>
            <a:r>
              <a:rPr lang="en-US" sz="2800" dirty="0"/>
              <a:t>  (filter</a:t>
            </a:r>
          </a:p>
          <a:p>
            <a:r>
              <a:rPr lang="en-US" sz="2800" dirty="0"/>
              <a:t>    ; X -&gt; Boolean</a:t>
            </a:r>
          </a:p>
          <a:p>
            <a:r>
              <a:rPr lang="en-US" sz="2800" dirty="0"/>
              <a:t>    ; purpose statement for the test</a:t>
            </a:r>
          </a:p>
          <a:p>
            <a:r>
              <a:rPr lang="en-US" sz="2800" dirty="0"/>
              <a:t>    (lambda (x) ...)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lst</a:t>
            </a:r>
            <a:r>
              <a:rPr lang="en-US" sz="2800" dirty="0"/>
              <a:t>))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17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Pattern for using an HOF: </a:t>
            </a:r>
            <a:r>
              <a:rPr lang="en-US" b="1" dirty="0" err="1"/>
              <a:t>andmap</a:t>
            </a:r>
            <a:r>
              <a:rPr lang="en-US" dirty="0"/>
              <a:t>/</a:t>
            </a:r>
            <a:r>
              <a:rPr lang="en-US" b="1" dirty="0" err="1"/>
              <a:t>ormap</a:t>
            </a:r>
            <a:r>
              <a:rPr lang="en-US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list-fn : XList -&gt; Boolean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(list-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(local (; X -&gt; Boolean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; purpose statement for test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(define (test x) ...))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andmap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ormap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test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)))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47800" y="5331766"/>
            <a:ext cx="343025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Either </a:t>
            </a:r>
            <a:r>
              <a:rPr lang="en-US" sz="2400" b="1" dirty="0" err="1"/>
              <a:t>andmap</a:t>
            </a:r>
            <a:r>
              <a:rPr lang="en-US" sz="2400" dirty="0"/>
              <a:t> or </a:t>
            </a:r>
            <a:r>
              <a:rPr lang="en-US" sz="2400" b="1" dirty="0" err="1"/>
              <a:t>ormap</a:t>
            </a:r>
            <a:r>
              <a:rPr lang="en-US" sz="2400" dirty="0"/>
              <a:t>.</a:t>
            </a:r>
          </a:p>
        </p:txBody>
      </p:sp>
      <p:cxnSp>
        <p:nvCxnSpPr>
          <p:cNvPr id="5" name="Straight Arrow Connector 4"/>
          <p:cNvCxnSpPr>
            <a:stCxn id="9" idx="0"/>
          </p:cNvCxnSpPr>
          <p:nvPr/>
        </p:nvCxnSpPr>
        <p:spPr>
          <a:xfrm flipH="1" flipV="1">
            <a:off x="2667000" y="4724400"/>
            <a:ext cx="495925" cy="6073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26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 an HOF with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lambda</a:t>
            </a:r>
            <a:r>
              <a:rPr lang="en-US" dirty="0"/>
              <a:t> : </a:t>
            </a:r>
            <a:r>
              <a:rPr lang="en-US" b="1" dirty="0" err="1"/>
              <a:t>andmap</a:t>
            </a:r>
            <a:r>
              <a:rPr lang="en-US" dirty="0"/>
              <a:t>/</a:t>
            </a:r>
            <a:r>
              <a:rPr lang="en-US" b="1" dirty="0" err="1"/>
              <a:t>ormap</a:t>
            </a:r>
            <a:r>
              <a:rPr lang="en-US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list-fn : XList -&gt; Boolean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(list-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andmap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ormap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; X -&gt; Boolean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; purpose statement for the test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(lambda (x) ...)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67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 for using an HOF: </a:t>
            </a:r>
            <a:r>
              <a:rPr lang="en-US" b="1" dirty="0" err="1"/>
              <a:t>foldr</a:t>
            </a:r>
            <a:r>
              <a:rPr lang="en-US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list-fn : XList -&gt; Y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(list-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(local (; X Y -&gt; Y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; purpose statement for combiner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(define (combiner x y) ...))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foldr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combiner base-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)))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7106" y="4876800"/>
            <a:ext cx="565289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Finally, here is the pattern for a use of </a:t>
            </a:r>
            <a:r>
              <a:rPr lang="en-US" sz="2400" b="1" dirty="0" err="1"/>
              <a:t>foldr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5774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Pattern for using an HOF with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lambda</a:t>
            </a:r>
            <a:r>
              <a:rPr lang="en-US" dirty="0"/>
              <a:t>: </a:t>
            </a:r>
            <a:r>
              <a:rPr lang="en-US" b="1" dirty="0" err="1"/>
              <a:t>foldr</a:t>
            </a:r>
            <a:r>
              <a:rPr lang="en-US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ListOf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&lt;X&gt; -&gt; Y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(list-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foldr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; X Y -&gt; Y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; purpose statement for combiner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(lambda (first-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elt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ans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-for-rest) ...)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base-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val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          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0" y="5728602"/>
            <a:ext cx="3962400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These variable names remind you where the values come from.</a:t>
            </a:r>
          </a:p>
        </p:txBody>
      </p:sp>
      <p:sp>
        <p:nvSpPr>
          <p:cNvPr id="7" name="Freeform 6"/>
          <p:cNvSpPr/>
          <p:nvPr/>
        </p:nvSpPr>
        <p:spPr>
          <a:xfrm>
            <a:off x="4557713" y="4757738"/>
            <a:ext cx="1385887" cy="971550"/>
          </a:xfrm>
          <a:custGeom>
            <a:avLst/>
            <a:gdLst>
              <a:gd name="connsiteX0" fmla="*/ 1385887 w 1385887"/>
              <a:gd name="connsiteY0" fmla="*/ 971550 h 971550"/>
              <a:gd name="connsiteX1" fmla="*/ 0 w 1385887"/>
              <a:gd name="connsiteY1" fmla="*/ 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85887" h="971550">
                <a:moveTo>
                  <a:pt x="1385887" y="97155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929313" y="4743450"/>
            <a:ext cx="514350" cy="971550"/>
          </a:xfrm>
          <a:custGeom>
            <a:avLst/>
            <a:gdLst>
              <a:gd name="connsiteX0" fmla="*/ 0 w 514350"/>
              <a:gd name="connsiteY0" fmla="*/ 971550 h 971550"/>
              <a:gd name="connsiteX1" fmla="*/ 514350 w 514350"/>
              <a:gd name="connsiteY1" fmla="*/ 28575 h 971550"/>
              <a:gd name="connsiteX2" fmla="*/ 514350 w 514350"/>
              <a:gd name="connsiteY2" fmla="*/ 28575 h 971550"/>
              <a:gd name="connsiteX3" fmla="*/ 514350 w 514350"/>
              <a:gd name="connsiteY3" fmla="*/ 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" h="971550">
                <a:moveTo>
                  <a:pt x="0" y="971550"/>
                </a:moveTo>
                <a:lnTo>
                  <a:pt x="514350" y="28575"/>
                </a:lnTo>
                <a:lnTo>
                  <a:pt x="514350" y="28575"/>
                </a:lnTo>
                <a:lnTo>
                  <a:pt x="514350" y="0"/>
                </a:ln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64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Recognizing Opportunities for using HOF's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Once you get the idea, you can anticipate when you can use an HOF, and apply it directly.</a:t>
            </a:r>
          </a:p>
          <a:p>
            <a:r>
              <a:rPr lang="en-US" dirty="0"/>
              <a:t>If your function treats all members of the list in the same way, then your function is a candidate.</a:t>
            </a:r>
          </a:p>
          <a:p>
            <a:pPr lvl="1"/>
            <a:r>
              <a:rPr lang="en-US" dirty="0"/>
              <a:t>remove-evens        --Yes, all elements are included if they are even.</a:t>
            </a:r>
          </a:p>
          <a:p>
            <a:pPr lvl="1"/>
            <a:r>
              <a:rPr lang="en-US" dirty="0"/>
              <a:t>count-trues             --Yes, all elements are counted if they are </a:t>
            </a:r>
            <a:r>
              <a:rPr lang="en-US" b="1" dirty="0"/>
              <a:t>true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remove-first-even  --No, elements after the first even are treated differently.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61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strategy?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now on, you can use HOFs anywhere.  </a:t>
            </a:r>
          </a:p>
          <a:p>
            <a:r>
              <a:rPr lang="en-US" dirty="0"/>
              <a:t>So you could write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(filter some-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fcn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(robot-history r))</a:t>
            </a:r>
          </a:p>
          <a:p>
            <a:r>
              <a:rPr lang="en-US" dirty="0"/>
              <a:t>For your strategy you could write</a:t>
            </a:r>
          </a:p>
          <a:p>
            <a:pPr lvl="1"/>
            <a:r>
              <a:rPr lang="en-US" dirty="0"/>
              <a:t>Use template for Robot on r   OR</a:t>
            </a:r>
          </a:p>
          <a:p>
            <a:pPr lvl="1"/>
            <a:r>
              <a:rPr lang="en-US" dirty="0"/>
              <a:t>Use HOF filter on (robot-history r)</a:t>
            </a:r>
          </a:p>
          <a:p>
            <a:r>
              <a:rPr lang="en-US" dirty="0"/>
              <a:t>Either would be OK.  Use whichever one best describes how your whole function works.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03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HOF should I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Key: look at the contracts</a:t>
            </a:r>
          </a:p>
          <a:p>
            <a:r>
              <a:rPr lang="en-US" dirty="0"/>
              <a:t>Here's a recipe, followed by a video demonstration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7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 the end of this lesson you should be able to:</a:t>
            </a:r>
          </a:p>
          <a:p>
            <a:pPr lvl="1"/>
            <a:r>
              <a:rPr lang="en-US" dirty="0"/>
              <a:t>Use the built-in HOFs for processing lists found in ISL.</a:t>
            </a:r>
          </a:p>
          <a:p>
            <a:pPr lvl="1"/>
            <a:r>
              <a:rPr lang="en-US" dirty="0"/>
              <a:t>Recognize the HOF that's appropriate for your function.</a:t>
            </a:r>
          </a:p>
          <a:p>
            <a:pPr lvl="1"/>
            <a:r>
              <a:rPr lang="en-US" dirty="0"/>
              <a:t>Follow a recipe for converting your use of a template into a use of a HOF.</a:t>
            </a:r>
          </a:p>
          <a:p>
            <a:pPr lvl="1"/>
            <a:r>
              <a:rPr lang="en-US" dirty="0"/>
              <a:t>Follow a recipe for defining a new function using  a HOF.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42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094230"/>
              </p:ext>
            </p:extLst>
          </p:nvPr>
        </p:nvGraphicFramePr>
        <p:xfrm>
          <a:off x="914400" y="777240"/>
          <a:ext cx="731520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Recipe for Using a Higher-Order Function to process a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1. Write the contract,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purpose statement, and examples for your function.  Does your function process a list?  Does it treat all members of the list in</a:t>
                      </a:r>
                      <a:r>
                        <a:rPr lang="en-US" sz="2400" baseline="0" dirty="0"/>
                        <a:t> more or less the same way?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2. C</a:t>
                      </a:r>
                      <a:r>
                        <a:rPr lang="en-US" sz="2400" baseline="0" dirty="0"/>
                        <a:t>hoose a function from </a:t>
                      </a:r>
                      <a:r>
                        <a:rPr lang="en-US" sz="2400" baseline="0"/>
                        <a:t>Chapter 16 </a:t>
                      </a:r>
                      <a:r>
                        <a:rPr lang="en-US" sz="2400" baseline="0" dirty="0"/>
                        <a:t>whose contract matches yours.  What choices for X, Y, etc. match your contract?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3. Create a copy of the pattern for the function. What</a:t>
                      </a:r>
                      <a:r>
                        <a:rPr lang="en-US" sz="2400" baseline="0" dirty="0"/>
                        <a:t> is the contract for the combiner?  What is its purpose?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4.  Define the combiner function.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5.  Test as usual.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71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27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Video Demonstration: Using an HOF (part 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4" name="WzBt8637-uM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46667" y="1752600"/>
            <a:ext cx="7450667" cy="4191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278562"/>
            <a:ext cx="182880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5"/>
              </a:rPr>
              <a:t>YouTube link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124200" y="6096000"/>
            <a:ext cx="5029200" cy="6442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Remember: We don't write </a:t>
            </a:r>
            <a:r>
              <a:rPr lang="en-US" b="1" dirty="0" err="1">
                <a:solidFill>
                  <a:schemeClr val="tx1"/>
                </a:solidFill>
              </a:rPr>
              <a:t>ListOf</a:t>
            </a:r>
            <a:r>
              <a:rPr lang="en-US" b="1" dirty="0">
                <a:solidFill>
                  <a:schemeClr val="tx1"/>
                </a:solidFill>
              </a:rPr>
              <a:t>&lt;X&gt; </a:t>
            </a:r>
            <a:r>
              <a:rPr lang="en-US" dirty="0">
                <a:solidFill>
                  <a:schemeClr val="tx1"/>
                </a:solidFill>
              </a:rPr>
              <a:t>any more; we write </a:t>
            </a:r>
            <a:r>
              <a:rPr lang="en-US" b="1" dirty="0">
                <a:solidFill>
                  <a:schemeClr val="tx1"/>
                </a:solidFill>
              </a:rPr>
              <a:t>XList</a:t>
            </a:r>
            <a:r>
              <a:rPr lang="en-US" dirty="0">
                <a:solidFill>
                  <a:schemeClr val="tx1"/>
                </a:solidFill>
              </a:rPr>
              <a:t> instead.  </a:t>
            </a:r>
          </a:p>
        </p:txBody>
      </p:sp>
    </p:spTree>
    <p:extLst>
      <p:ext uri="{BB962C8B-B14F-4D97-AF65-F5344CB8AC3E}">
        <p14:creationId xmlns:p14="http://schemas.microsoft.com/office/powerpoint/2010/main" val="3822358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Video Demonstration: Using an HOF (part 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4" name="g0X6OKvUB40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38200" y="1752600"/>
            <a:ext cx="7450667" cy="4191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6356350"/>
            <a:ext cx="175260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4"/>
              </a:rPr>
              <a:t>YouTube link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794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Use pre-built HOFs for processing lists found in ISL.</a:t>
            </a:r>
          </a:p>
          <a:p>
            <a:pPr lvl="1"/>
            <a:r>
              <a:rPr lang="en-US" dirty="0"/>
              <a:t>Recognize the pre-built HOF that's appropriate for your function.</a:t>
            </a:r>
          </a:p>
          <a:p>
            <a:pPr lvl="1"/>
            <a:r>
              <a:rPr lang="en-US" dirty="0"/>
              <a:t>Follow the recipe for converting your use of a template into a use of an HOF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71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06-5-1-sets.rkt in the Examples folder.</a:t>
            </a:r>
          </a:p>
          <a:p>
            <a:r>
              <a:rPr lang="en-US" dirty="0"/>
              <a:t>If you have questions about this lesson, ask them on the Discussion Board.</a:t>
            </a:r>
          </a:p>
          <a:p>
            <a:r>
              <a:rPr lang="en-US" dirty="0"/>
              <a:t>Do Guided </a:t>
            </a:r>
            <a:r>
              <a:rPr lang="en-US"/>
              <a:t>Practice 6.5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6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many ways to generalize functions built using the </a:t>
            </a:r>
            <a:r>
              <a:rPr lang="en-US" b="1" dirty="0"/>
              <a:t>XList</a:t>
            </a:r>
            <a:r>
              <a:rPr lang="en-US" dirty="0"/>
              <a:t> template.  The textbook refers to these as </a:t>
            </a:r>
            <a:r>
              <a:rPr lang="en-US" i="1" dirty="0"/>
              <a:t>the list abstractions</a:t>
            </a:r>
            <a:r>
              <a:rPr lang="en-US" dirty="0"/>
              <a:t>.  </a:t>
            </a:r>
          </a:p>
          <a:p>
            <a:r>
              <a:rPr lang="en-US" dirty="0"/>
              <a:t>We prefer the word </a:t>
            </a:r>
            <a:r>
              <a:rPr lang="en-US" i="1" dirty="0"/>
              <a:t>generalization</a:t>
            </a:r>
            <a:r>
              <a:rPr lang="en-US" dirty="0"/>
              <a:t>, since abstraction can mean many things.</a:t>
            </a:r>
          </a:p>
          <a:p>
            <a:r>
              <a:rPr lang="en-US" dirty="0"/>
              <a:t>Chapter 16 of </a:t>
            </a:r>
            <a:r>
              <a:rPr lang="en-US" dirty="0" err="1"/>
              <a:t>HtDP</a:t>
            </a:r>
            <a:r>
              <a:rPr lang="en-US" dirty="0"/>
              <a:t>/2e gives a helpful list of the built-in list abstractions in ISL.  </a:t>
            </a:r>
          </a:p>
          <a:p>
            <a:r>
              <a:rPr lang="en-US" dirty="0"/>
              <a:t>We've seen most of these before, but let's look at them all together.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54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720840"/>
            <a:ext cx="8686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map : (X -&gt; Y) XList 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YList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RETURNS: a list by applying f to each item of the given ;; list.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that is, (map f (list x_1 ...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x_n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           = (list (f x_1) ... (f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x_n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(map f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alox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...) </a:t>
            </a:r>
          </a:p>
          <a:p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foldr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: (X Y -&gt; Y) Y XList -&gt; Y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applies f on the elements of the given list from right to ;; left, starting with base.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foldr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f base (list x_1 ...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x_n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  = (f x_1 ... (f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x_n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base))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foldr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f base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alox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...)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Pre-built HOFs for lists (1)</a:t>
            </a:r>
            <a:br>
              <a:rPr lang="en-US" dirty="0"/>
            </a:br>
            <a:r>
              <a:rPr lang="en-US" dirty="0"/>
              <a:t>(Chapter 16 of </a:t>
            </a:r>
            <a:r>
              <a:rPr lang="en-US" dirty="0" err="1"/>
              <a:t>HtDP</a:t>
            </a:r>
            <a:r>
              <a:rPr lang="en-US" dirty="0"/>
              <a:t>/2e)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510301" y="4800600"/>
            <a:ext cx="3557499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book doesn't use the GIVEN/RETURNS form for purpose statements.  But you still need to do so for the functions you write.</a:t>
            </a:r>
          </a:p>
        </p:txBody>
      </p:sp>
    </p:spTree>
    <p:extLst>
      <p:ext uri="{BB962C8B-B14F-4D97-AF65-F5344CB8AC3E}">
        <p14:creationId xmlns:p14="http://schemas.microsoft.com/office/powerpoint/2010/main" val="851141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720840"/>
            <a:ext cx="8686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build-list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NonNegInt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NonNegInt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X) -&gt; XList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RETURNS: (list (f 0) ... (f (- n 1)))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(build-list n f) ...)</a:t>
            </a:r>
          </a:p>
          <a:p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filter : (X -&gt; Boolean) XList -&gt; XList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RETURNS: the list from all items on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alox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for which p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holds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(filter p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alox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...)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Pre-built HOFs for lists (2)</a:t>
            </a:r>
            <a:br>
              <a:rPr lang="en-US" dirty="0"/>
            </a:br>
            <a:r>
              <a:rPr lang="en-US" dirty="0"/>
              <a:t>(Chapter 16)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6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905000"/>
            <a:ext cx="838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andmap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(X -&gt; Boolean) XList -&gt; Boolean 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;; determines whether p holds for every item on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alox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;; that is,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andmap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p (list x_1 ...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x_n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 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;;           = (and (p x_1) ... (p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x_n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 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andmap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p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alox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...) </a:t>
            </a:r>
          </a:p>
          <a:p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ormap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(X -&gt; Boolean) XList -&gt; Boolean 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;; determines whether p holds for at least one item on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alox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;; that is,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ormap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p (list x_1 ...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x_n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 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;;           = (or (p x_1) ... (p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x_n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 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ormap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p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alox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...)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Pre-built HOFs for lists (3)</a:t>
            </a:r>
            <a:br>
              <a:rPr lang="en-US" dirty="0"/>
            </a:br>
            <a:r>
              <a:rPr lang="en-US" dirty="0"/>
              <a:t>(Chapter 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44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these should I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write a recipe to help you decide which of these functions to use, if any.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9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902964"/>
              </p:ext>
            </p:extLst>
          </p:nvPr>
        </p:nvGraphicFramePr>
        <p:xfrm>
          <a:off x="914400" y="18288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4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Recipe for Rewriting</a:t>
                      </a:r>
                      <a:r>
                        <a:rPr lang="en-US" sz="2400" baseline="0" dirty="0"/>
                        <a:t> your function to use</a:t>
                      </a:r>
                      <a:r>
                        <a:rPr lang="en-US" sz="2400" dirty="0"/>
                        <a:t> the Pre-Built</a:t>
                      </a:r>
                      <a:r>
                        <a:rPr lang="en-US" sz="2400" baseline="0" dirty="0"/>
                        <a:t> HOFs for lists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558">
                <a:tc>
                  <a:txBody>
                    <a:bodyPr/>
                    <a:lstStyle/>
                    <a:p>
                      <a:r>
                        <a:rPr lang="en-US" sz="2400" dirty="0"/>
                        <a:t>1.</a:t>
                      </a:r>
                      <a:r>
                        <a:rPr lang="en-US" sz="2400" baseline="0" dirty="0"/>
                        <a:t> Start with your function definition, written using the template for some list data.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558">
                <a:tc>
                  <a:txBody>
                    <a:bodyPr/>
                    <a:lstStyle/>
                    <a:p>
                      <a:r>
                        <a:rPr lang="en-US" sz="2400" dirty="0"/>
                        <a:t>2. Determine whether</a:t>
                      </a:r>
                      <a:r>
                        <a:rPr lang="en-US" sz="2400" baseline="0" dirty="0"/>
                        <a:t> the function is a candidate for using one of the built-in HOFs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434">
                <a:tc>
                  <a:txBody>
                    <a:bodyPr/>
                    <a:lstStyle/>
                    <a:p>
                      <a:r>
                        <a:rPr lang="en-US" sz="2400" dirty="0"/>
                        <a:t>3. Determine which built-in HOF is appropriate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558">
                <a:tc>
                  <a:txBody>
                    <a:bodyPr/>
                    <a:lstStyle/>
                    <a:p>
                      <a:r>
                        <a:rPr lang="en-US" sz="2400" dirty="0"/>
                        <a:t>4. Rewrite your function using the built-in</a:t>
                      </a:r>
                      <a:r>
                        <a:rPr lang="en-US" sz="2400" baseline="0" dirty="0"/>
                        <a:t> abstraction.  The new strategy is "Use HOF ..."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558">
                <a:tc>
                  <a:txBody>
                    <a:bodyPr/>
                    <a:lstStyle/>
                    <a:p>
                      <a:r>
                        <a:rPr lang="en-US" sz="2400" dirty="0"/>
                        <a:t>5. Comment out the old definition.  Do not change the contract, purpose statement, examples, or tests.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Recipe for Rewriting Your Function to Use the Pre-Built HOFs for lists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164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32c4153e5d9a12be7a8cf4b227354fb9174d462"/>
  <p:tag name="ISPRING_RESOURCE_PATHS_HASH_PRESENTER" val="5474cc24756e76b39569a77af92dc531fea2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4510</TotalTime>
  <Words>2147</Words>
  <Application>Microsoft Office PowerPoint</Application>
  <PresentationFormat>On-screen Show (4:3)</PresentationFormat>
  <Paragraphs>313</Paragraphs>
  <Slides>34</Slides>
  <Notes>13</Notes>
  <HiddenSlides>0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Rewriting your function using map and foldr</vt:lpstr>
      <vt:lpstr>Introduction</vt:lpstr>
      <vt:lpstr>Learning Objectives</vt:lpstr>
      <vt:lpstr>Introduction</vt:lpstr>
      <vt:lpstr>Pre-built HOFs for lists (1) (Chapter 16 of HtDP/2e)</vt:lpstr>
      <vt:lpstr>Pre-built HOFs for lists (2) (Chapter 16)</vt:lpstr>
      <vt:lpstr>Pre-built HOFs for lists (3) (Chapter 16)</vt:lpstr>
      <vt:lpstr>Which of these should I use?</vt:lpstr>
      <vt:lpstr>Recipe for Rewriting Your Function to Use the Pre-Built HOFs for lists</vt:lpstr>
      <vt:lpstr>A candidate for map or foldr looks like this:</vt:lpstr>
      <vt:lpstr>A candidate for map looks like this:</vt:lpstr>
      <vt:lpstr>A candidate for andmap looks like this:</vt:lpstr>
      <vt:lpstr>A candidate for ormap looks like this:</vt:lpstr>
      <vt:lpstr>A candidate for foldr looks like this:</vt:lpstr>
      <vt:lpstr>A candidate for filter looks like this:</vt:lpstr>
      <vt:lpstr>Patterns for using higher-order functions</vt:lpstr>
      <vt:lpstr>General pattern for using a HOF on lists</vt:lpstr>
      <vt:lpstr>Pattern for using an HOF: map </vt:lpstr>
      <vt:lpstr>Or you could use lambda</vt:lpstr>
      <vt:lpstr>Example</vt:lpstr>
      <vt:lpstr>Pattern for using a HOF: filter</vt:lpstr>
      <vt:lpstr>Or you could use lambda</vt:lpstr>
      <vt:lpstr>Pattern for using an HOF: andmap/ormap </vt:lpstr>
      <vt:lpstr>Using  an HOF with lambda : andmap/ormap </vt:lpstr>
      <vt:lpstr>Pattern for using an HOF: foldr </vt:lpstr>
      <vt:lpstr>Pattern for using an HOF with lambda: foldr </vt:lpstr>
      <vt:lpstr>Recognizing Opportunities for using HOF's</vt:lpstr>
      <vt:lpstr>What’s the strategy?</vt:lpstr>
      <vt:lpstr>Which HOF should I use?</vt:lpstr>
      <vt:lpstr>PowerPoint Presentation</vt:lpstr>
      <vt:lpstr>Video Demonstration: Using an HOF (part 1)</vt:lpstr>
      <vt:lpstr>Video Demonstration: Using an HOF (part 2)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202</cp:revision>
  <dcterms:created xsi:type="dcterms:W3CDTF">2010-06-24T16:22:15Z</dcterms:created>
  <dcterms:modified xsi:type="dcterms:W3CDTF">2017-10-18T19:56:23Z</dcterms:modified>
</cp:coreProperties>
</file>