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256" r:id="rId2"/>
    <p:sldId id="267" r:id="rId3"/>
    <p:sldId id="283" r:id="rId4"/>
    <p:sldId id="319" r:id="rId5"/>
    <p:sldId id="323" r:id="rId6"/>
    <p:sldId id="315" r:id="rId7"/>
    <p:sldId id="313" r:id="rId8"/>
    <p:sldId id="316" r:id="rId9"/>
    <p:sldId id="317" r:id="rId10"/>
    <p:sldId id="301" r:id="rId11"/>
    <p:sldId id="288" r:id="rId12"/>
    <p:sldId id="328" r:id="rId13"/>
    <p:sldId id="326" r:id="rId14"/>
    <p:sldId id="327" r:id="rId15"/>
    <p:sldId id="320" r:id="rId16"/>
    <p:sldId id="329" r:id="rId17"/>
    <p:sldId id="305" r:id="rId18"/>
    <p:sldId id="306" r:id="rId19"/>
    <p:sldId id="293" r:id="rId20"/>
    <p:sldId id="330" r:id="rId21"/>
    <p:sldId id="310" r:id="rId22"/>
    <p:sldId id="289" r:id="rId23"/>
    <p:sldId id="297" r:id="rId24"/>
    <p:sldId id="291" r:id="rId25"/>
    <p:sldId id="295" r:id="rId26"/>
    <p:sldId id="292" r:id="rId27"/>
    <p:sldId id="321" r:id="rId28"/>
    <p:sldId id="294" r:id="rId29"/>
    <p:sldId id="331" r:id="rId30"/>
    <p:sldId id="322" r:id="rId31"/>
    <p:sldId id="311" r:id="rId32"/>
    <p:sldId id="272" r:id="rId33"/>
    <p:sldId id="312"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6684" autoAdjust="0"/>
  </p:normalViewPr>
  <p:slideViewPr>
    <p:cSldViewPr>
      <p:cViewPr varScale="1">
        <p:scale>
          <a:sx n="40" d="100"/>
          <a:sy n="40" d="100"/>
        </p:scale>
        <p:origin x="1221" y="33"/>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DE9B3-31FB-4CEB-98C8-D7B6CFC76B62}" type="datetimeFigureOut">
              <a:rPr lang="en-US" smtClean="0"/>
              <a:pPr/>
              <a:t>11/8/2017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76E050-E992-427E-914D-D11B843CAC07}" type="slidenum">
              <a:rPr lang="en-US" smtClean="0"/>
              <a:pPr/>
              <a:t>‹#›</a:t>
            </a:fld>
            <a:endParaRPr lang="en-US"/>
          </a:p>
        </p:txBody>
      </p:sp>
    </p:spTree>
    <p:extLst>
      <p:ext uri="{BB962C8B-B14F-4D97-AF65-F5344CB8AC3E}">
        <p14:creationId xmlns:p14="http://schemas.microsoft.com/office/powerpoint/2010/main" val="1688425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a:t>
            </a:fld>
            <a:endParaRPr lang="en-US"/>
          </a:p>
        </p:txBody>
      </p:sp>
    </p:spTree>
    <p:extLst>
      <p:ext uri="{BB962C8B-B14F-4D97-AF65-F5344CB8AC3E}">
        <p14:creationId xmlns:p14="http://schemas.microsoft.com/office/powerpoint/2010/main" val="15527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6E050-E992-427E-914D-D11B843CAC07}" type="slidenum">
              <a:rPr lang="en-US" smtClean="0"/>
              <a:pPr/>
              <a:t>4</a:t>
            </a:fld>
            <a:endParaRPr lang="en-US"/>
          </a:p>
        </p:txBody>
      </p:sp>
    </p:spTree>
    <p:extLst>
      <p:ext uri="{BB962C8B-B14F-4D97-AF65-F5344CB8AC3E}">
        <p14:creationId xmlns:p14="http://schemas.microsoft.com/office/powerpoint/2010/main" val="2129791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3C86B6F-9679-C544-B86B-D18AA0460570}" type="slidenum">
              <a:rPr lang="en-US" smtClean="0"/>
              <a:t>17</a:t>
            </a:fld>
            <a:endParaRPr lang="en-US"/>
          </a:p>
        </p:txBody>
      </p:sp>
    </p:spTree>
    <p:extLst>
      <p:ext uri="{BB962C8B-B14F-4D97-AF65-F5344CB8AC3E}">
        <p14:creationId xmlns:p14="http://schemas.microsoft.com/office/powerpoint/2010/main" val="308523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86B6F-9679-C544-B86B-D18AA0460570}" type="slidenum">
              <a:rPr lang="en-US" smtClean="0"/>
              <a:t>18</a:t>
            </a:fld>
            <a:endParaRPr lang="en-US"/>
          </a:p>
        </p:txBody>
      </p:sp>
    </p:spTree>
    <p:extLst>
      <p:ext uri="{BB962C8B-B14F-4D97-AF65-F5344CB8AC3E}">
        <p14:creationId xmlns:p14="http://schemas.microsoft.com/office/powerpoint/2010/main" val="36513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9842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4084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0368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82540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13383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47079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5519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0463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6665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49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1038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850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4331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3018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068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7204949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Design Recipe using Classes</a:t>
            </a:r>
          </a:p>
        </p:txBody>
      </p:sp>
      <p:sp>
        <p:nvSpPr>
          <p:cNvPr id="3" name="Subtitle 2"/>
          <p:cNvSpPr>
            <a:spLocks noGrp="1"/>
          </p:cNvSpPr>
          <p:nvPr>
            <p:ph type="subTitle" idx="1"/>
          </p:nvPr>
        </p:nvSpPr>
        <p:spPr/>
        <p:txBody>
          <a:bodyPr/>
          <a:lstStyle/>
          <a:p>
            <a:r>
              <a:rPr lang="en-US" dirty="0"/>
              <a:t>CS 5010 Program Design Paradigms</a:t>
            </a:r>
          </a:p>
          <a:p>
            <a:r>
              <a:rPr lang="en-US" dirty="0"/>
              <a:t>"</a:t>
            </a:r>
            <a:r>
              <a:rPr lang="en-US" dirty="0" err="1"/>
              <a:t>Bootcamp</a:t>
            </a:r>
            <a:r>
              <a:rPr lang="en-US" dirty="0"/>
              <a:t>"</a:t>
            </a:r>
          </a:p>
          <a:p>
            <a:r>
              <a:rPr lang="en-US" dirty="0"/>
              <a:t>Lesson 9.5</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idx="1"/>
          </p:nvPr>
        </p:nvSpPr>
        <p:spPr>
          <a:xfrm>
            <a:off x="457200" y="1600200"/>
            <a:ext cx="8686800" cy="4525963"/>
          </a:xfrm>
        </p:spPr>
        <p:txBody>
          <a:bodyPr>
            <a:normAutofit fontScale="40000" lnSpcReduction="20000"/>
          </a:bodyPr>
          <a:lstStyle/>
          <a:p>
            <a:pPr marL="0" indent="0">
              <a:buNone/>
            </a:pPr>
            <a:r>
              <a:rPr lang="en-US" sz="2200" b="1" dirty="0">
                <a:latin typeface="Consolas" pitchFamily="49" charset="0"/>
                <a:cs typeface="Consolas" pitchFamily="49" charset="0"/>
              </a:rPr>
              <a:t>       </a:t>
            </a:r>
            <a:r>
              <a:rPr lang="en-US" sz="2800" b="1" dirty="0">
                <a:latin typeface="Consolas" pitchFamily="49" charset="0"/>
                <a:cs typeface="Consolas" pitchFamily="49" charset="0"/>
              </a:rPr>
              <a:t>// Constructor template for Bomb:</a:t>
            </a:r>
          </a:p>
          <a:p>
            <a:pPr marL="0" indent="0">
              <a:buNone/>
            </a:pPr>
            <a:r>
              <a:rPr lang="en-US" sz="2800" b="1" dirty="0">
                <a:latin typeface="Consolas" pitchFamily="49" charset="0"/>
                <a:cs typeface="Consolas" pitchFamily="49" charset="0"/>
              </a:rPr>
              <a:t>      //     new Bomb(x, y)</a:t>
            </a:r>
          </a:p>
          <a:p>
            <a:pPr marL="0" indent="0">
              <a:buNone/>
            </a:pPr>
            <a:r>
              <a:rPr lang="en-US" sz="2800" b="1" dirty="0">
                <a:latin typeface="Consolas" pitchFamily="49" charset="0"/>
                <a:cs typeface="Consolas" pitchFamily="49" charset="0"/>
              </a:rPr>
              <a:t>      // Interpretation:</a:t>
            </a:r>
          </a:p>
          <a:p>
            <a:pPr marL="0" indent="0">
              <a:buNone/>
            </a:pPr>
            <a:r>
              <a:rPr lang="en-US" sz="2800" b="1" dirty="0">
                <a:latin typeface="Consolas" pitchFamily="49" charset="0"/>
                <a:cs typeface="Consolas" pitchFamily="49" charset="0"/>
              </a:rPr>
              <a:t>      //     x and y are the x and y coordinates for the center of this bomb</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class Bomb implements Widget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x;                // x coordinate for this bomb's center</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y;                // y coordinate for this bomb's center</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 image for displaying the bomb</a:t>
            </a:r>
          </a:p>
          <a:p>
            <a:pPr marL="0" indent="0">
              <a:buNone/>
            </a:pPr>
            <a:r>
              <a:rPr lang="en-US" sz="2800" b="1" dirty="0">
                <a:latin typeface="Consolas" pitchFamily="49" charset="0"/>
                <a:cs typeface="Consolas" pitchFamily="49" charset="0"/>
              </a:rPr>
              <a:t>          // (declared static to avoid creating a separate image</a:t>
            </a:r>
          </a:p>
          <a:p>
            <a:pPr marL="0" indent="0">
              <a:buNone/>
            </a:pPr>
            <a:r>
              <a:rPr lang="en-US" sz="2800" b="1" dirty="0">
                <a:latin typeface="Consolas" pitchFamily="49" charset="0"/>
                <a:cs typeface="Consolas" pitchFamily="49" charset="0"/>
              </a:rPr>
              <a:t>          // for every bomb we create)</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static Image BOMB_IMG = </a:t>
            </a:r>
            <a:r>
              <a:rPr lang="en-US" sz="2800" b="1" dirty="0" err="1">
                <a:latin typeface="Consolas" pitchFamily="49" charset="0"/>
                <a:cs typeface="Consolas" pitchFamily="49" charset="0"/>
              </a:rPr>
              <a:t>Image.circle</a:t>
            </a:r>
            <a:r>
              <a:rPr lang="en-US" sz="2800" b="1" dirty="0">
                <a:latin typeface="Consolas" pitchFamily="49" charset="0"/>
                <a:cs typeface="Consolas" pitchFamily="49" charset="0"/>
              </a:rPr>
              <a:t> (10, "solid", "red");</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static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SPEED = 8; // the bomb's speed, in pixels/tick</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Bomb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x,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y) {</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this.x</a:t>
            </a:r>
            <a:r>
              <a:rPr lang="en-US" sz="2800" b="1" dirty="0">
                <a:latin typeface="Consolas" pitchFamily="49" charset="0"/>
                <a:cs typeface="Consolas" pitchFamily="49" charset="0"/>
              </a:rPr>
              <a:t> = x;</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this.y</a:t>
            </a:r>
            <a:r>
              <a:rPr lang="en-US" sz="2800" b="1" dirty="0">
                <a:latin typeface="Consolas" pitchFamily="49" charset="0"/>
                <a:cs typeface="Consolas" pitchFamily="49" charset="0"/>
              </a:rPr>
              <a:t> = y;</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254716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happened to the Observer Template?</a:t>
            </a:r>
          </a:p>
        </p:txBody>
      </p:sp>
      <p:sp>
        <p:nvSpPr>
          <p:cNvPr id="3" name="Content Placeholder 2"/>
          <p:cNvSpPr>
            <a:spLocks noGrp="1"/>
          </p:cNvSpPr>
          <p:nvPr>
            <p:ph idx="1"/>
          </p:nvPr>
        </p:nvSpPr>
        <p:spPr/>
        <p:txBody>
          <a:bodyPr>
            <a:normAutofit fontScale="92500" lnSpcReduction="10000"/>
          </a:bodyPr>
          <a:lstStyle/>
          <a:p>
            <a:r>
              <a:rPr lang="en-US" dirty="0"/>
              <a:t>An interface is implicitly itemization data</a:t>
            </a:r>
          </a:p>
          <a:p>
            <a:r>
              <a:rPr lang="en-US" dirty="0"/>
              <a:t>Each class that implements the interface is like an alternative of the itemization data.</a:t>
            </a:r>
          </a:p>
          <a:p>
            <a:r>
              <a:rPr lang="en-US" dirty="0"/>
              <a:t>The object system does all the </a:t>
            </a:r>
            <a:r>
              <a:rPr lang="en-US" b="1" dirty="0" err="1"/>
              <a:t>cond</a:t>
            </a:r>
            <a:r>
              <a:rPr lang="en-US" dirty="0" err="1"/>
              <a:t>'s</a:t>
            </a:r>
            <a:r>
              <a:rPr lang="en-US" dirty="0"/>
              <a:t> for you.</a:t>
            </a:r>
          </a:p>
          <a:p>
            <a:r>
              <a:rPr lang="en-US" dirty="0"/>
              <a:t>All that's left for you to do is to write the right-hand side of each </a:t>
            </a:r>
            <a:r>
              <a:rPr lang="en-US" b="1" dirty="0" err="1"/>
              <a:t>cond</a:t>
            </a:r>
            <a:r>
              <a:rPr lang="en-US" dirty="0"/>
              <a:t>-line.</a:t>
            </a:r>
          </a:p>
          <a:p>
            <a:pPr lvl="1"/>
            <a:r>
              <a:rPr lang="en-US" dirty="0"/>
              <a:t>When referring to the fields of </a:t>
            </a:r>
            <a:r>
              <a:rPr lang="en-US" b="1" dirty="0"/>
              <a:t>this</a:t>
            </a:r>
            <a:r>
              <a:rPr lang="en-US" dirty="0"/>
              <a:t> object, you can use fields instead of selectors.</a:t>
            </a:r>
          </a:p>
          <a:p>
            <a:pPr lvl="1"/>
            <a:r>
              <a:rPr lang="en-US" dirty="0"/>
              <a:t>So there's no need for a separate  observer template. (Yay!)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FA3F-8630-4A07-8984-5CDDEE9089BF}"/>
              </a:ext>
            </a:extLst>
          </p:cNvPr>
          <p:cNvSpPr>
            <a:spLocks noGrp="1"/>
          </p:cNvSpPr>
          <p:nvPr>
            <p:ph type="title"/>
          </p:nvPr>
        </p:nvSpPr>
        <p:spPr/>
        <p:txBody>
          <a:bodyPr/>
          <a:lstStyle/>
          <a:p>
            <a:r>
              <a:rPr lang="en-US" dirty="0"/>
              <a:t>Coding Standards, Part 1</a:t>
            </a:r>
          </a:p>
        </p:txBody>
      </p:sp>
      <p:sp>
        <p:nvSpPr>
          <p:cNvPr id="3" name="Content Placeholder 2">
            <a:extLst>
              <a:ext uri="{FF2B5EF4-FFF2-40B4-BE49-F238E27FC236}">
                <a16:creationId xmlns:a16="http://schemas.microsoft.com/office/drawing/2014/main" id="{876E1BCC-FCF3-442C-AA30-298925367D4F}"/>
              </a:ext>
            </a:extLst>
          </p:cNvPr>
          <p:cNvSpPr>
            <a:spLocks noGrp="1"/>
          </p:cNvSpPr>
          <p:nvPr>
            <p:ph idx="1"/>
          </p:nvPr>
        </p:nvSpPr>
        <p:spPr/>
        <p:txBody>
          <a:bodyPr>
            <a:normAutofit fontScale="62500" lnSpcReduction="20000"/>
          </a:bodyPr>
          <a:lstStyle/>
          <a:p>
            <a:r>
              <a:rPr lang="en-US" dirty="0"/>
              <a:t>A public method is a method whose definition begins with </a:t>
            </a:r>
            <a:r>
              <a:rPr lang="en-US" b="1" dirty="0"/>
              <a:t>public</a:t>
            </a:r>
            <a:r>
              <a:rPr lang="en-US" dirty="0"/>
              <a:t>.</a:t>
            </a:r>
          </a:p>
          <a:p>
            <a:pPr lvl="1"/>
            <a:r>
              <a:rPr lang="en-US" dirty="0"/>
              <a:t>If a method is listed in an interface, its definition must be public. (The Java compiler enforces this.)</a:t>
            </a:r>
          </a:p>
          <a:p>
            <a:pPr lvl="1"/>
            <a:r>
              <a:rPr lang="en-US" dirty="0"/>
              <a:t>If a method overrides a method inherited from </a:t>
            </a:r>
            <a:r>
              <a:rPr lang="en-US" b="1" dirty="0"/>
              <a:t>Object</a:t>
            </a:r>
            <a:r>
              <a:rPr lang="en-US" dirty="0"/>
              <a:t>, its definition must be public. (The Java compiler enforces this.)</a:t>
            </a:r>
          </a:p>
          <a:p>
            <a:pPr lvl="1"/>
            <a:r>
              <a:rPr lang="en-US" dirty="0"/>
              <a:t>A static method (such as </a:t>
            </a:r>
            <a:r>
              <a:rPr lang="en-US" b="1" dirty="0"/>
              <a:t>main</a:t>
            </a:r>
            <a:r>
              <a:rPr lang="en-US" dirty="0"/>
              <a:t>) may be public.</a:t>
            </a:r>
          </a:p>
          <a:p>
            <a:r>
              <a:rPr lang="en-US" dirty="0"/>
              <a:t>Every public method of the class MUST</a:t>
            </a:r>
          </a:p>
          <a:p>
            <a:pPr lvl="1"/>
            <a:r>
              <a:rPr lang="en-US" dirty="0"/>
              <a:t>be listed in an interface the class implements, or</a:t>
            </a:r>
          </a:p>
          <a:p>
            <a:pPr lvl="1"/>
            <a:r>
              <a:rPr lang="en-US" dirty="0"/>
              <a:t>override a method inherited from </a:t>
            </a:r>
            <a:r>
              <a:rPr lang="en-US" b="1" dirty="0"/>
              <a:t>Object</a:t>
            </a:r>
            <a:r>
              <a:rPr lang="en-US" dirty="0"/>
              <a:t>, or</a:t>
            </a:r>
          </a:p>
          <a:p>
            <a:pPr lvl="1"/>
            <a:r>
              <a:rPr lang="en-US" dirty="0"/>
              <a:t>be a static method (such as </a:t>
            </a:r>
            <a:r>
              <a:rPr lang="en-US" b="1" dirty="0"/>
              <a:t>main</a:t>
            </a:r>
            <a:r>
              <a:rPr lang="en-US" dirty="0"/>
              <a:t>).</a:t>
            </a:r>
          </a:p>
          <a:p>
            <a:r>
              <a:rPr lang="en-US" dirty="0"/>
              <a:t>Your class may also define non-public help methods. If a help method is called only from within the class, then it should be declared </a:t>
            </a:r>
            <a:r>
              <a:rPr lang="en-US" b="1" dirty="0"/>
              <a:t>private</a:t>
            </a:r>
            <a:r>
              <a:rPr lang="en-US" dirty="0"/>
              <a:t>.</a:t>
            </a:r>
          </a:p>
          <a:p>
            <a:r>
              <a:rPr lang="en-US" dirty="0"/>
              <a:t>Your non-public methods should come after all of the public methods.</a:t>
            </a:r>
          </a:p>
          <a:p>
            <a:r>
              <a:rPr lang="en-US" dirty="0"/>
              <a:t>You must not declare anything to be </a:t>
            </a:r>
            <a:r>
              <a:rPr lang="en-US" b="1" dirty="0"/>
              <a:t>protected</a:t>
            </a:r>
            <a:r>
              <a:rPr lang="en-US" dirty="0"/>
              <a:t>.</a:t>
            </a:r>
          </a:p>
        </p:txBody>
      </p:sp>
      <p:sp>
        <p:nvSpPr>
          <p:cNvPr id="4" name="Slide Number Placeholder 3">
            <a:extLst>
              <a:ext uri="{FF2B5EF4-FFF2-40B4-BE49-F238E27FC236}">
                <a16:creationId xmlns:a16="http://schemas.microsoft.com/office/drawing/2014/main" id="{2523D933-3BE1-43F0-A859-1B0A05401FF4}"/>
              </a:ext>
            </a:extLst>
          </p:cNvPr>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01177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A8D4-AE71-4C9D-9A94-262A4C2D29E1}"/>
              </a:ext>
            </a:extLst>
          </p:cNvPr>
          <p:cNvSpPr>
            <a:spLocks noGrp="1"/>
          </p:cNvSpPr>
          <p:nvPr>
            <p:ph type="title"/>
          </p:nvPr>
        </p:nvSpPr>
        <p:spPr/>
        <p:txBody>
          <a:bodyPr/>
          <a:lstStyle/>
          <a:p>
            <a:r>
              <a:rPr lang="en-US" dirty="0"/>
              <a:t>What happened to </a:t>
            </a:r>
            <a:r>
              <a:rPr lang="en-US" b="1" dirty="0"/>
              <a:t>protected</a:t>
            </a:r>
            <a:r>
              <a:rPr lang="en-US" dirty="0"/>
              <a:t>?</a:t>
            </a:r>
          </a:p>
        </p:txBody>
      </p:sp>
      <p:sp>
        <p:nvSpPr>
          <p:cNvPr id="3" name="Content Placeholder 2">
            <a:extLst>
              <a:ext uri="{FF2B5EF4-FFF2-40B4-BE49-F238E27FC236}">
                <a16:creationId xmlns:a16="http://schemas.microsoft.com/office/drawing/2014/main" id="{E7C274CC-5AC9-4927-8428-F327BDAE2A73}"/>
              </a:ext>
            </a:extLst>
          </p:cNvPr>
          <p:cNvSpPr>
            <a:spLocks noGrp="1"/>
          </p:cNvSpPr>
          <p:nvPr>
            <p:ph idx="1"/>
          </p:nvPr>
        </p:nvSpPr>
        <p:spPr/>
        <p:txBody>
          <a:bodyPr/>
          <a:lstStyle/>
          <a:p>
            <a:r>
              <a:rPr lang="en-US" dirty="0"/>
              <a:t>In Java, declaring something to be protected makes it less protected, so programmers who are new to Java seldom use that keyword correctly. Java's protected keyword does have a few legitimate uses, but those uses are beyond the scope of this course.</a:t>
            </a:r>
          </a:p>
        </p:txBody>
      </p:sp>
      <p:sp>
        <p:nvSpPr>
          <p:cNvPr id="4" name="Slide Number Placeholder 3">
            <a:extLst>
              <a:ext uri="{FF2B5EF4-FFF2-40B4-BE49-F238E27FC236}">
                <a16:creationId xmlns:a16="http://schemas.microsoft.com/office/drawing/2014/main" id="{2F5ED402-9FD2-4157-AD30-2B1228E38017}"/>
              </a:ext>
            </a:extLst>
          </p:cNvPr>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273217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40DF-138D-46C8-BD17-F55597CB094F}"/>
              </a:ext>
            </a:extLst>
          </p:cNvPr>
          <p:cNvSpPr>
            <a:spLocks noGrp="1"/>
          </p:cNvSpPr>
          <p:nvPr>
            <p:ph type="title"/>
          </p:nvPr>
        </p:nvSpPr>
        <p:spPr/>
        <p:txBody>
          <a:bodyPr/>
          <a:lstStyle/>
          <a:p>
            <a:r>
              <a:rPr lang="en-US" dirty="0"/>
              <a:t>Coding Standards, Part 2</a:t>
            </a:r>
          </a:p>
        </p:txBody>
      </p:sp>
      <p:sp>
        <p:nvSpPr>
          <p:cNvPr id="3" name="Content Placeholder 2">
            <a:extLst>
              <a:ext uri="{FF2B5EF4-FFF2-40B4-BE49-F238E27FC236}">
                <a16:creationId xmlns:a16="http://schemas.microsoft.com/office/drawing/2014/main" id="{3D74B21F-580B-4C38-9506-FE7644D54EF1}"/>
              </a:ext>
            </a:extLst>
          </p:cNvPr>
          <p:cNvSpPr>
            <a:spLocks noGrp="1"/>
          </p:cNvSpPr>
          <p:nvPr>
            <p:ph idx="1"/>
          </p:nvPr>
        </p:nvSpPr>
        <p:spPr/>
        <p:txBody>
          <a:bodyPr>
            <a:normAutofit fontScale="77500" lnSpcReduction="20000"/>
          </a:bodyPr>
          <a:lstStyle/>
          <a:p>
            <a:r>
              <a:rPr lang="en-US" dirty="0"/>
              <a:t>Interface and class names begin with a capital letter. Instead of using a hyphen to separate words in the name of a type or class, use Camel Case, as in </a:t>
            </a:r>
            <a:r>
              <a:rPr lang="en-US" b="1" dirty="0" err="1"/>
              <a:t>StupidRobot</a:t>
            </a:r>
            <a:r>
              <a:rPr lang="en-US" dirty="0"/>
              <a:t>.</a:t>
            </a:r>
          </a:p>
          <a:p>
            <a:r>
              <a:rPr lang="en-US" dirty="0"/>
              <a:t>Variable and method names begin with a lower-case letter. Instead of using a hyphen to separate words in a variable or method name, use Camel Case: </a:t>
            </a:r>
            <a:r>
              <a:rPr lang="en-US" b="1" dirty="0" err="1"/>
              <a:t>addToScene</a:t>
            </a:r>
            <a:r>
              <a:rPr lang="en-US" dirty="0"/>
              <a:t> instead of </a:t>
            </a:r>
            <a:r>
              <a:rPr lang="en-US" b="1" dirty="0"/>
              <a:t>add-to-scene</a:t>
            </a:r>
            <a:r>
              <a:rPr lang="en-US" dirty="0"/>
              <a:t>.</a:t>
            </a:r>
          </a:p>
          <a:p>
            <a:r>
              <a:rPr lang="en-US" dirty="0"/>
              <a:t>Constant names are entirely in upper case, using underscores instead of hyphens to separate words in a constant's name: </a:t>
            </a:r>
            <a:r>
              <a:rPr lang="en-US" b="1" dirty="0"/>
              <a:t>BOMB_IMAGE </a:t>
            </a:r>
            <a:r>
              <a:rPr lang="en-US" dirty="0"/>
              <a:t>instead of </a:t>
            </a:r>
            <a:r>
              <a:rPr lang="en-US" b="1" dirty="0"/>
              <a:t>BOMB-IMAGE</a:t>
            </a:r>
            <a:r>
              <a:rPr lang="en-US" dirty="0"/>
              <a:t>.</a:t>
            </a:r>
          </a:p>
          <a:p>
            <a:pPr lvl="1"/>
            <a:r>
              <a:rPr lang="en-US" dirty="0"/>
              <a:t>In Java, the definition of a constant begins with </a:t>
            </a:r>
            <a:r>
              <a:rPr lang="en-US" b="1" dirty="0"/>
              <a:t>static final</a:t>
            </a:r>
            <a:r>
              <a:rPr lang="en-US" dirty="0"/>
              <a:t>.</a:t>
            </a:r>
          </a:p>
        </p:txBody>
      </p:sp>
      <p:sp>
        <p:nvSpPr>
          <p:cNvPr id="4" name="Slide Number Placeholder 3">
            <a:extLst>
              <a:ext uri="{FF2B5EF4-FFF2-40B4-BE49-F238E27FC236}">
                <a16:creationId xmlns:a16="http://schemas.microsoft.com/office/drawing/2014/main" id="{6D61E70B-62A0-47F2-9615-6D0FB3C8F955}"/>
              </a:ext>
            </a:extLst>
          </p:cNvPr>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24095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Coding Standards Illustrated</a:t>
            </a:r>
          </a:p>
        </p:txBody>
      </p:sp>
      <p:sp>
        <p:nvSpPr>
          <p:cNvPr id="7" name="Content Placeholder 6"/>
          <p:cNvSpPr>
            <a:spLocks noGrp="1"/>
          </p:cNvSpPr>
          <p:nvPr>
            <p:ph sz="half" idx="1"/>
          </p:nvPr>
        </p:nvSpPr>
        <p:spPr>
          <a:xfrm>
            <a:off x="457200" y="1600200"/>
            <a:ext cx="4175760" cy="4525963"/>
          </a:xfrm>
        </p:spPr>
        <p:txBody>
          <a:bodyPr>
            <a:normAutofit fontScale="70000" lnSpcReduction="20000"/>
          </a:bodyPr>
          <a:lstStyle/>
          <a:p>
            <a:r>
              <a:rPr lang="en-US" dirty="0"/>
              <a:t>;; A Foo is an object of any class that implements Foo&lt;%&gt;</a:t>
            </a:r>
          </a:p>
          <a:p>
            <a:r>
              <a:rPr lang="en-US" dirty="0"/>
              <a:t>;; Module such-and-so expects to work with a list of Foo’s.</a:t>
            </a:r>
          </a:p>
          <a:p>
            <a:endParaRPr lang="en-US" dirty="0"/>
          </a:p>
          <a:p>
            <a:r>
              <a:rPr lang="en-US" dirty="0"/>
              <a:t>(define Foo&lt;%&gt;</a:t>
            </a:r>
          </a:p>
          <a:p>
            <a:r>
              <a:rPr lang="en-US" dirty="0"/>
              <a:t>  (interface ()</a:t>
            </a:r>
          </a:p>
          <a:p>
            <a:endParaRPr lang="en-US" dirty="0"/>
          </a:p>
          <a:p>
            <a:r>
              <a:rPr lang="en-US" dirty="0"/>
              <a:t>    ; -&gt; Integer</a:t>
            </a:r>
          </a:p>
          <a:p>
            <a:r>
              <a:rPr lang="en-US" dirty="0"/>
              <a:t>    ; purpose statement omitted...</a:t>
            </a:r>
          </a:p>
          <a:p>
            <a:r>
              <a:rPr lang="en-US" dirty="0"/>
              <a:t>    m1</a:t>
            </a:r>
          </a:p>
          <a:p>
            <a:endParaRPr lang="en-US" dirty="0"/>
          </a:p>
          <a:p>
            <a:r>
              <a:rPr lang="en-US" dirty="0"/>
              <a:t>    ; Bar -&gt; Foo</a:t>
            </a:r>
          </a:p>
          <a:p>
            <a:r>
              <a:rPr lang="en-US" dirty="0"/>
              <a:t>    ; purpose statement omitted...</a:t>
            </a:r>
          </a:p>
          <a:p>
            <a:r>
              <a:rPr lang="en-US" dirty="0"/>
              <a:t>    add-bar))</a:t>
            </a:r>
          </a:p>
        </p:txBody>
      </p:sp>
      <p:sp>
        <p:nvSpPr>
          <p:cNvPr id="8" name="Content Placeholder 7"/>
          <p:cNvSpPr>
            <a:spLocks noGrp="1"/>
          </p:cNvSpPr>
          <p:nvPr>
            <p:ph sz="half" idx="2"/>
          </p:nvPr>
        </p:nvSpPr>
        <p:spPr>
          <a:xfrm>
            <a:off x="4648200" y="1600200"/>
            <a:ext cx="4267200" cy="4525963"/>
          </a:xfrm>
        </p:spPr>
        <p:txBody>
          <a:bodyPr>
            <a:normAutofit fontScale="32500" lnSpcReduction="20000"/>
          </a:bodyPr>
          <a:lstStyle/>
          <a:p>
            <a:r>
              <a:rPr lang="en-US" dirty="0"/>
              <a:t>;; Constructor Template for Class1%:</a:t>
            </a:r>
          </a:p>
          <a:p>
            <a:r>
              <a:rPr lang="en-US" dirty="0"/>
              <a:t>;; (new Class1% [a </a:t>
            </a:r>
            <a:r>
              <a:rPr lang="en-US" dirty="0" err="1"/>
              <a:t>Int</a:t>
            </a:r>
            <a:r>
              <a:rPr lang="en-US" dirty="0"/>
              <a:t>][b Bool][c Foo])</a:t>
            </a:r>
          </a:p>
          <a:p>
            <a:r>
              <a:rPr lang="en-US" dirty="0"/>
              <a:t>;; </a:t>
            </a:r>
            <a:r>
              <a:rPr lang="en-US" dirty="0" err="1"/>
              <a:t>Interp</a:t>
            </a:r>
            <a:r>
              <a:rPr lang="en-US" dirty="0"/>
              <a:t>: an object of Class1% represents a ....</a:t>
            </a:r>
          </a:p>
          <a:p>
            <a:endParaRPr lang="en-US" dirty="0"/>
          </a:p>
          <a:p>
            <a:r>
              <a:rPr lang="en-US" dirty="0"/>
              <a:t>(define Class1%</a:t>
            </a:r>
          </a:p>
          <a:p>
            <a:r>
              <a:rPr lang="en-US" dirty="0"/>
              <a:t>  (class* object% (Foo&lt;%&gt;)</a:t>
            </a:r>
          </a:p>
          <a:p>
            <a:endParaRPr lang="en-US" dirty="0"/>
          </a:p>
          <a:p>
            <a:r>
              <a:rPr lang="en-US" dirty="0"/>
              <a:t>    (</a:t>
            </a:r>
            <a:r>
              <a:rPr lang="en-US" dirty="0" err="1"/>
              <a:t>init</a:t>
            </a:r>
            <a:r>
              <a:rPr lang="en-US" dirty="0"/>
              <a:t>-field a b c) </a:t>
            </a:r>
          </a:p>
          <a:p>
            <a:r>
              <a:rPr lang="en-US" dirty="0"/>
              <a:t>    ;; interpretations omitted...</a:t>
            </a:r>
          </a:p>
          <a:p>
            <a:r>
              <a:rPr lang="en-US" dirty="0"/>
              <a:t>    </a:t>
            </a:r>
          </a:p>
          <a:p>
            <a:r>
              <a:rPr lang="en-US" dirty="0"/>
              <a:t>    (field [LOCAL-CONSTANT ...])</a:t>
            </a:r>
          </a:p>
          <a:p>
            <a:r>
              <a:rPr lang="en-US" dirty="0"/>
              <a:t>    ;; interpretation omitted</a:t>
            </a:r>
          </a:p>
          <a:p>
            <a:endParaRPr lang="en-US" dirty="0"/>
          </a:p>
          <a:p>
            <a:r>
              <a:rPr lang="en-US" dirty="0"/>
              <a:t>    (super-new)</a:t>
            </a:r>
          </a:p>
          <a:p>
            <a:endParaRPr lang="en-US" dirty="0"/>
          </a:p>
          <a:p>
            <a:r>
              <a:rPr lang="en-US" dirty="0"/>
              <a:t>    ; m1 : -&gt; Integer</a:t>
            </a:r>
          </a:p>
          <a:p>
            <a:r>
              <a:rPr lang="en-US" dirty="0"/>
              <a:t>    ; purpose statement omitted...</a:t>
            </a:r>
          </a:p>
          <a:p>
            <a:r>
              <a:rPr lang="en-US" dirty="0"/>
              <a:t>    (define/public (m1) ...)</a:t>
            </a:r>
          </a:p>
          <a:p>
            <a:endParaRPr lang="en-US" dirty="0"/>
          </a:p>
          <a:p>
            <a:r>
              <a:rPr lang="en-US" dirty="0"/>
              <a:t>    ; add-bar : Bar -&gt; Foo</a:t>
            </a:r>
          </a:p>
          <a:p>
            <a:r>
              <a:rPr lang="en-US" dirty="0"/>
              <a:t>    (define/public (add-bar b) ...)</a:t>
            </a:r>
          </a:p>
          <a:p>
            <a:endParaRPr lang="en-US" dirty="0"/>
          </a:p>
          <a:p>
            <a:r>
              <a:rPr lang="en-US" dirty="0"/>
              <a:t>   </a:t>
            </a:r>
            <a:r>
              <a:rPr lang="en-US" strike="sngStrike" dirty="0"/>
              <a:t> (define/public (method-not-in-interface ...) ...)</a:t>
            </a:r>
          </a:p>
          <a:p>
            <a:endParaRPr lang="en-US" dirty="0"/>
          </a:p>
          <a:p>
            <a:r>
              <a:rPr lang="en-US" dirty="0"/>
              <a:t>    (define (function1 ...) a b c this ...)</a:t>
            </a:r>
          </a:p>
          <a:p>
            <a:r>
              <a:rPr lang="en-US" dirty="0"/>
              <a:t>    (define (function2 ...) a b c this ...)</a:t>
            </a:r>
          </a:p>
          <a:p>
            <a:endParaRPr lang="en-US" dirty="0"/>
          </a:p>
          <a:p>
            <a:r>
              <a:rPr lang="en-US" dirty="0"/>
              <a:t>    ;; for-test:... methods don't need to be </a:t>
            </a:r>
          </a:p>
          <a:p>
            <a:r>
              <a:rPr lang="en-US" dirty="0"/>
              <a:t>    ;; in the interface</a:t>
            </a:r>
          </a:p>
          <a:p>
            <a:endParaRPr lang="en-US" dirty="0"/>
          </a:p>
          <a:p>
            <a:r>
              <a:rPr lang="en-US" dirty="0"/>
              <a:t>    (define/public (for-test:test-fcn1 ...) ...)</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18" name="Rectangle 17"/>
          <p:cNvSpPr/>
          <p:nvPr/>
        </p:nvSpPr>
        <p:spPr>
          <a:xfrm>
            <a:off x="7466606" y="2804319"/>
            <a:ext cx="15240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Constants used only in one class should be fields.</a:t>
            </a:r>
          </a:p>
        </p:txBody>
      </p:sp>
      <p:cxnSp>
        <p:nvCxnSpPr>
          <p:cNvPr id="20" name="Straight Arrow Connector 19"/>
          <p:cNvCxnSpPr>
            <a:stCxn id="18" idx="1"/>
          </p:cNvCxnSpPr>
          <p:nvPr/>
        </p:nvCxnSpPr>
        <p:spPr>
          <a:xfrm flipH="1" flipV="1">
            <a:off x="6553200" y="2961276"/>
            <a:ext cx="913406" cy="14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438400" y="3598453"/>
            <a:ext cx="1866900" cy="685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No methods except those listed in the interface</a:t>
            </a:r>
          </a:p>
        </p:txBody>
      </p:sp>
      <p:cxnSp>
        <p:nvCxnSpPr>
          <p:cNvPr id="23" name="Straight Arrow Connector 22"/>
          <p:cNvCxnSpPr>
            <a:stCxn id="21" idx="3"/>
          </p:cNvCxnSpPr>
          <p:nvPr/>
        </p:nvCxnSpPr>
        <p:spPr>
          <a:xfrm>
            <a:off x="4305300" y="3941353"/>
            <a:ext cx="609600" cy="46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981200" y="4397796"/>
            <a:ext cx="2324100" cy="94554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If you think you need a private method, use a function instead.  Functions can refer to fields and to </a:t>
            </a:r>
            <a:r>
              <a:rPr lang="en-US" sz="1200" b="1" dirty="0">
                <a:solidFill>
                  <a:schemeClr val="tx1"/>
                </a:solidFill>
              </a:rPr>
              <a:t>this</a:t>
            </a:r>
            <a:r>
              <a:rPr lang="en-US" sz="1200" dirty="0">
                <a:solidFill>
                  <a:schemeClr val="tx1"/>
                </a:solidFill>
              </a:rPr>
              <a:t>. These functions will not be accessible outside the class</a:t>
            </a:r>
          </a:p>
        </p:txBody>
      </p:sp>
      <p:cxnSp>
        <p:nvCxnSpPr>
          <p:cNvPr id="31" name="Straight Arrow Connector 30"/>
          <p:cNvCxnSpPr>
            <a:stCxn id="24" idx="3"/>
          </p:cNvCxnSpPr>
          <p:nvPr/>
        </p:nvCxnSpPr>
        <p:spPr>
          <a:xfrm flipV="1">
            <a:off x="4305300" y="4746781"/>
            <a:ext cx="609600" cy="123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81200" y="5536405"/>
            <a:ext cx="2324100" cy="77232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Exception: methods named </a:t>
            </a:r>
            <a:r>
              <a:rPr lang="en-US" sz="1200" b="1" dirty="0">
                <a:solidFill>
                  <a:schemeClr val="tx1"/>
                </a:solidFill>
              </a:rPr>
              <a:t>for-test:...</a:t>
            </a:r>
            <a:r>
              <a:rPr lang="en-US" sz="1200" dirty="0">
                <a:solidFill>
                  <a:schemeClr val="tx1"/>
                </a:solidFill>
              </a:rPr>
              <a:t> need not be in the interface, but they may only be used for testing.</a:t>
            </a:r>
          </a:p>
        </p:txBody>
      </p:sp>
      <p:cxnSp>
        <p:nvCxnSpPr>
          <p:cNvPr id="36" name="Straight Arrow Connector 35"/>
          <p:cNvCxnSpPr>
            <a:stCxn id="34" idx="3"/>
          </p:cNvCxnSpPr>
          <p:nvPr/>
        </p:nvCxnSpPr>
        <p:spPr>
          <a:xfrm flipV="1">
            <a:off x="4305300" y="5407065"/>
            <a:ext cx="609600" cy="515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457200" y="1600200"/>
            <a:ext cx="4175760" cy="353932"/>
          </a:xfrm>
          <a:prstGeom prst="roundRect">
            <a:avLst/>
          </a:prstGeom>
          <a:noFill/>
          <a:ln>
            <a:solidFill>
              <a:schemeClr val="accent1">
                <a:shade val="95000"/>
                <a:satMod val="10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sp>
        <p:nvSpPr>
          <p:cNvPr id="14" name="Rectangle 13"/>
          <p:cNvSpPr/>
          <p:nvPr/>
        </p:nvSpPr>
        <p:spPr>
          <a:xfrm>
            <a:off x="3010397" y="2578644"/>
            <a:ext cx="1181100" cy="60565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Data Definitions go with Interfaces</a:t>
            </a:r>
          </a:p>
        </p:txBody>
      </p:sp>
      <p:cxnSp>
        <p:nvCxnSpPr>
          <p:cNvPr id="16" name="Straight Arrow Connector 15"/>
          <p:cNvCxnSpPr>
            <a:stCxn id="14" idx="0"/>
          </p:cNvCxnSpPr>
          <p:nvPr/>
        </p:nvCxnSpPr>
        <p:spPr>
          <a:xfrm flipH="1" flipV="1">
            <a:off x="3124200" y="1954132"/>
            <a:ext cx="476747" cy="62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716780" y="1600200"/>
            <a:ext cx="2903220" cy="533400"/>
          </a:xfrm>
          <a:prstGeom prst="roundRect">
            <a:avLst/>
          </a:prstGeom>
          <a:noFill/>
          <a:ln>
            <a:solidFill>
              <a:schemeClr val="accent1">
                <a:shade val="95000"/>
                <a:satMod val="10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sp>
        <p:nvSpPr>
          <p:cNvPr id="19" name="Rectangle 18"/>
          <p:cNvSpPr/>
          <p:nvPr/>
        </p:nvSpPr>
        <p:spPr>
          <a:xfrm>
            <a:off x="7772400" y="1781871"/>
            <a:ext cx="1211580" cy="8976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Classes have Constructor Templates and Interpretations</a:t>
            </a:r>
          </a:p>
        </p:txBody>
      </p:sp>
      <p:cxnSp>
        <p:nvCxnSpPr>
          <p:cNvPr id="25" name="Straight Arrow Connector 24"/>
          <p:cNvCxnSpPr>
            <a:stCxn id="19" idx="1"/>
          </p:cNvCxnSpPr>
          <p:nvPr/>
        </p:nvCxnSpPr>
        <p:spPr>
          <a:xfrm flipH="1" flipV="1">
            <a:off x="7620000" y="2133600"/>
            <a:ext cx="152400" cy="9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7CAD883-1B4F-4103-BFA8-9D54517BEE06}"/>
              </a:ext>
            </a:extLst>
          </p:cNvPr>
          <p:cNvSpPr txBox="1"/>
          <p:nvPr/>
        </p:nvSpPr>
        <p:spPr>
          <a:xfrm>
            <a:off x="4632960" y="6274220"/>
            <a:ext cx="3429000" cy="369332"/>
          </a:xfrm>
          <a:prstGeom prst="rect">
            <a:avLst/>
          </a:prstGeom>
          <a:solidFill>
            <a:srgbClr val="FFFF00"/>
          </a:solidFill>
          <a:ln>
            <a:solidFill>
              <a:srgbClr val="FFFF00"/>
            </a:solidFill>
          </a:ln>
        </p:spPr>
        <p:txBody>
          <a:bodyPr wrap="square" rtlCol="0">
            <a:spAutoFit/>
          </a:bodyPr>
          <a:lstStyle/>
          <a:p>
            <a:r>
              <a:rPr lang="en-US" dirty="0"/>
              <a:t>See ooCodingStandards3.html</a:t>
            </a:r>
          </a:p>
        </p:txBody>
      </p:sp>
    </p:spTree>
    <p:extLst>
      <p:ext uri="{BB962C8B-B14F-4D97-AF65-F5344CB8AC3E}">
        <p14:creationId xmlns:p14="http://schemas.microsoft.com/office/powerpoint/2010/main" val="1940996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 Method Design</a:t>
            </a:r>
          </a:p>
        </p:txBody>
      </p:sp>
      <p:sp>
        <p:nvSpPr>
          <p:cNvPr id="3" name="Content Placeholder 2"/>
          <p:cNvSpPr>
            <a:spLocks noGrp="1"/>
          </p:cNvSpPr>
          <p:nvPr>
            <p:ph idx="1"/>
          </p:nvPr>
        </p:nvSpPr>
        <p:spPr>
          <a:xfrm>
            <a:off x="457200" y="1624012"/>
            <a:ext cx="8229600" cy="4525963"/>
          </a:xfrm>
        </p:spPr>
        <p:txBody>
          <a:bodyPr>
            <a:normAutofit fontScale="70000" lnSpcReduction="20000"/>
          </a:bodyPr>
          <a:lstStyle/>
          <a:p>
            <a:r>
              <a:rPr lang="en-US" dirty="0"/>
              <a:t>Each method definition should have a contract that is the same as the contract in the interface. (In Java, the compiler enforces this.)</a:t>
            </a:r>
          </a:p>
          <a:p>
            <a:r>
              <a:rPr lang="en-US" dirty="0"/>
              <a:t>A method should have a purpose statement if that would be helpful to a reader. A public method's purpose statement may specialize the purpose statement given in an interface by adding details that explain how that purpose is achieved in this particular class.</a:t>
            </a:r>
          </a:p>
          <a:p>
            <a:r>
              <a:rPr lang="en-US" dirty="0"/>
              <a:t>Methods should have examples as needed to clarify the purpose statement.</a:t>
            </a:r>
          </a:p>
          <a:p>
            <a:r>
              <a:rPr lang="en-US" dirty="0"/>
              <a:t>Each method should have tests associated with it.</a:t>
            </a:r>
          </a:p>
          <a:p>
            <a:r>
              <a:rPr lang="en-US" dirty="0"/>
              <a:t>A method should have a design strategy if that would help readers to understand its definition.</a:t>
            </a:r>
          </a:p>
          <a:p>
            <a:r>
              <a:rPr lang="en-US" dirty="0"/>
              <a:t>A recursive method should have a halting measure if that would help readers to understand why it terminates.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Rectangle 4"/>
          <p:cNvSpPr/>
          <p:nvPr/>
        </p:nvSpPr>
        <p:spPr>
          <a:xfrm>
            <a:off x="4991100" y="5562600"/>
            <a:ext cx="31242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Remember,  a strategy is a tweet-sized description of how your function works</a:t>
            </a:r>
          </a:p>
        </p:txBody>
      </p:sp>
    </p:spTree>
    <p:extLst>
      <p:ext uri="{BB962C8B-B14F-4D97-AF65-F5344CB8AC3E}">
        <p14:creationId xmlns:p14="http://schemas.microsoft.com/office/powerpoint/2010/main" val="109849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Contracts and Purpose Statements in a Class Definition</a:t>
            </a:r>
          </a:p>
        </p:txBody>
      </p:sp>
      <p:sp>
        <p:nvSpPr>
          <p:cNvPr id="3" name="Content Placeholder 2"/>
          <p:cNvSpPr>
            <a:spLocks noGrp="1"/>
          </p:cNvSpPr>
          <p:nvPr>
            <p:ph idx="1"/>
          </p:nvPr>
        </p:nvSpPr>
        <p:spPr/>
        <p:txBody>
          <a:bodyPr>
            <a:normAutofit/>
          </a:bodyPr>
          <a:lstStyle/>
          <a:p>
            <a:endParaRPr lang="en-US" sz="1400" dirty="0"/>
          </a:p>
          <a:p>
            <a:endParaRPr lang="en-US" sz="1400" dirty="0"/>
          </a:p>
          <a:p>
            <a:endParaRPr lang="en-US" sz="1400" dirty="0"/>
          </a:p>
          <a:p>
            <a:endParaRPr lang="en-US" sz="1400" dirty="0"/>
          </a:p>
          <a:p>
            <a:r>
              <a:rPr lang="en-US" sz="1400" dirty="0"/>
              <a:t>(define Bomb%</a:t>
            </a:r>
          </a:p>
          <a:p>
            <a:r>
              <a:rPr lang="en-US" sz="1400" dirty="0"/>
              <a:t>  (class* object% (Widget&lt;%&gt;)</a:t>
            </a:r>
          </a:p>
          <a:p>
            <a:r>
              <a:rPr lang="en-US" sz="1400" dirty="0"/>
              <a:t>    ...   </a:t>
            </a:r>
          </a:p>
          <a:p>
            <a:r>
              <a:rPr lang="en-US" sz="1400" dirty="0"/>
              <a:t>    ;; after-tick : -&gt; Widget</a:t>
            </a:r>
          </a:p>
          <a:p>
            <a:r>
              <a:rPr lang="en-US" sz="1400" dirty="0"/>
              <a:t>    ;; RETURNS: A bomb like this one, but as it should be after a tick</a:t>
            </a:r>
          </a:p>
          <a:p>
            <a:r>
              <a:rPr lang="en-US" sz="1400" dirty="0"/>
              <a:t>    ;; DETAILS: the bomb moves vertically by BOMB-SPEED</a:t>
            </a:r>
          </a:p>
          <a:p>
            <a:r>
              <a:rPr lang="en-US" sz="1400" dirty="0"/>
              <a:t>    (define/public (after-tick)</a:t>
            </a:r>
          </a:p>
          <a:p>
            <a:r>
              <a:rPr lang="en-US" sz="1400" dirty="0"/>
              <a:t>      (new Bomb% [x x][y (+ y BOMB-SPEED)]))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cxnSp>
        <p:nvCxnSpPr>
          <p:cNvPr id="7" name="Straight Arrow Connector 6"/>
          <p:cNvCxnSpPr>
            <a:stCxn id="4" idx="1"/>
          </p:cNvCxnSpPr>
          <p:nvPr/>
        </p:nvCxnSpPr>
        <p:spPr>
          <a:xfrm flipH="1">
            <a:off x="2971800" y="2696369"/>
            <a:ext cx="1143000" cy="732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2057400"/>
            <a:ext cx="3733800" cy="127793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Since </a:t>
            </a:r>
            <a:r>
              <a:rPr lang="en-US" sz="1600" b="1" dirty="0"/>
              <a:t>Bomb%  </a:t>
            </a:r>
            <a:r>
              <a:rPr lang="en-US" sz="1600" dirty="0"/>
              <a:t>implements the </a:t>
            </a:r>
            <a:r>
              <a:rPr lang="en-US" sz="1600" b="1" dirty="0"/>
              <a:t>Widget&lt;%&gt; </a:t>
            </a:r>
            <a:r>
              <a:rPr lang="en-US" sz="1600" dirty="0"/>
              <a:t>interface, the value of </a:t>
            </a:r>
            <a:r>
              <a:rPr lang="en-US" sz="1600" b="1" dirty="0"/>
              <a:t>(after-tick) </a:t>
            </a:r>
            <a:r>
              <a:rPr lang="en-US" sz="1600" dirty="0"/>
              <a:t>is a </a:t>
            </a:r>
            <a:r>
              <a:rPr lang="en-US" sz="1600" b="1" dirty="0"/>
              <a:t>Widget</a:t>
            </a:r>
            <a:r>
              <a:rPr lang="en-US" sz="1600" dirty="0"/>
              <a:t>.  So </a:t>
            </a:r>
            <a:r>
              <a:rPr lang="en-US" sz="1600" b="1" dirty="0"/>
              <a:t>after-tick</a:t>
            </a:r>
            <a:r>
              <a:rPr lang="en-US" sz="1600" dirty="0"/>
              <a:t> satisfies its contract. </a:t>
            </a:r>
            <a:endParaRPr lang="en-US" sz="1600" b="1" dirty="0"/>
          </a:p>
        </p:txBody>
      </p:sp>
      <p:sp>
        <p:nvSpPr>
          <p:cNvPr id="14" name="Rectangle 13"/>
          <p:cNvSpPr/>
          <p:nvPr/>
        </p:nvSpPr>
        <p:spPr>
          <a:xfrm>
            <a:off x="5791200" y="4343400"/>
            <a:ext cx="32004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an example of a refined purpose statement</a:t>
            </a:r>
          </a:p>
        </p:txBody>
      </p:sp>
      <p:cxnSp>
        <p:nvCxnSpPr>
          <p:cNvPr id="16" name="Straight Arrow Connector 15"/>
          <p:cNvCxnSpPr>
            <a:stCxn id="14" idx="1"/>
          </p:cNvCxnSpPr>
          <p:nvPr/>
        </p:nvCxnSpPr>
        <p:spPr>
          <a:xfrm flipH="1" flipV="1">
            <a:off x="5029200" y="4197350"/>
            <a:ext cx="762000" cy="67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048000" y="5211763"/>
            <a:ext cx="24384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one is so simple it doesn’t need any examples.</a:t>
            </a:r>
          </a:p>
        </p:txBody>
      </p:sp>
      <p:sp>
        <p:nvSpPr>
          <p:cNvPr id="6" name="TextBox 5">
            <a:extLst>
              <a:ext uri="{FF2B5EF4-FFF2-40B4-BE49-F238E27FC236}">
                <a16:creationId xmlns:a16="http://schemas.microsoft.com/office/drawing/2014/main" id="{F2C2B88E-B791-42D4-A913-7EF77E913F5A}"/>
              </a:ext>
            </a:extLst>
          </p:cNvPr>
          <p:cNvSpPr txBox="1"/>
          <p:nvPr/>
        </p:nvSpPr>
        <p:spPr>
          <a:xfrm>
            <a:off x="1066800" y="1676400"/>
            <a:ext cx="3352800" cy="369332"/>
          </a:xfrm>
          <a:prstGeom prst="rect">
            <a:avLst/>
          </a:prstGeom>
          <a:solidFill>
            <a:srgbClr val="FFFF00"/>
          </a:solidFill>
        </p:spPr>
        <p:txBody>
          <a:bodyPr wrap="square" rtlCol="0">
            <a:spAutoFit/>
          </a:bodyPr>
          <a:lstStyle/>
          <a:p>
            <a:r>
              <a:rPr lang="en-US" dirty="0"/>
              <a:t>See methodDesign2.html</a:t>
            </a:r>
          </a:p>
        </p:txBody>
      </p:sp>
    </p:spTree>
    <p:extLst>
      <p:ext uri="{BB962C8B-B14F-4D97-AF65-F5344CB8AC3E}">
        <p14:creationId xmlns:p14="http://schemas.microsoft.com/office/powerpoint/2010/main" val="289278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and Tests</a:t>
            </a:r>
          </a:p>
        </p:txBody>
      </p:sp>
      <p:sp>
        <p:nvSpPr>
          <p:cNvPr id="3" name="Content Placeholder 2"/>
          <p:cNvSpPr>
            <a:spLocks noGrp="1"/>
          </p:cNvSpPr>
          <p:nvPr>
            <p:ph idx="1"/>
          </p:nvPr>
        </p:nvSpPr>
        <p:spPr/>
        <p:txBody>
          <a:bodyPr/>
          <a:lstStyle/>
          <a:p>
            <a:r>
              <a:rPr lang="en-US" dirty="0"/>
              <a:t>Examples and tests will generally be different.</a:t>
            </a:r>
          </a:p>
          <a:p>
            <a:r>
              <a:rPr lang="en-US" dirty="0"/>
              <a:t>Put examples with the method.</a:t>
            </a:r>
          </a:p>
          <a:p>
            <a:r>
              <a:rPr lang="en-US" dirty="0"/>
              <a:t>Phrase examples in terms of information (not data) whenever possible.</a:t>
            </a:r>
          </a:p>
          <a:p>
            <a:r>
              <a:rPr lang="en-US" dirty="0"/>
              <a:t>Use meaningful names, etc., just as before.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78726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Unit Tests</a:t>
            </a:r>
          </a:p>
        </p:txBody>
      </p:sp>
      <p:sp>
        <p:nvSpPr>
          <p:cNvPr id="3" name="Content Placeholder 2"/>
          <p:cNvSpPr>
            <a:spLocks noGrp="1"/>
          </p:cNvSpPr>
          <p:nvPr>
            <p:ph idx="1"/>
          </p:nvPr>
        </p:nvSpPr>
        <p:spPr/>
        <p:txBody>
          <a:bodyPr>
            <a:normAutofit fontScale="77500" lnSpcReduction="20000"/>
          </a:bodyPr>
          <a:lstStyle/>
          <a:p>
            <a:r>
              <a:rPr lang="en-US" dirty="0"/>
              <a:t>Your programming language, testing framework, and organizational standards will influence where you put your unit tests.</a:t>
            </a:r>
          </a:p>
          <a:p>
            <a:r>
              <a:rPr lang="en-US" dirty="0"/>
              <a:t>In Java, you can put your unit tests for a class at the end of the class, following the non-public help methods, or you can put them in a separate class within the same file or in a separate file.</a:t>
            </a:r>
          </a:p>
          <a:p>
            <a:r>
              <a:rPr lang="en-US" dirty="0"/>
              <a:t>Regardless of where you put unit your tests for a class, it is convenient to define a public static </a:t>
            </a:r>
            <a:r>
              <a:rPr lang="en-US" b="1" dirty="0"/>
              <a:t>main</a:t>
            </a:r>
            <a:r>
              <a:rPr lang="en-US" dirty="0"/>
              <a:t> method that runs all of the unit tests for that one class independently of the unit tests for other classes. That main method can then be called by the </a:t>
            </a:r>
            <a:r>
              <a:rPr lang="en-US" b="1" dirty="0"/>
              <a:t>main</a:t>
            </a:r>
            <a:r>
              <a:rPr lang="en-US" dirty="0"/>
              <a:t> method that runs all of the tests for your entire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this lesson</a:t>
            </a:r>
          </a:p>
        </p:txBody>
      </p:sp>
      <p:sp>
        <p:nvSpPr>
          <p:cNvPr id="3" name="Content Placeholder 2"/>
          <p:cNvSpPr>
            <a:spLocks noGrp="1"/>
          </p:cNvSpPr>
          <p:nvPr>
            <p:ph idx="1"/>
          </p:nvPr>
        </p:nvSpPr>
        <p:spPr/>
        <p:txBody>
          <a:bodyPr/>
          <a:lstStyle/>
          <a:p>
            <a:r>
              <a:rPr lang="en-US" dirty="0"/>
              <a:t>See how the design recipe and its deliverables should appear in an object-oriented system</a:t>
            </a:r>
          </a:p>
          <a:p>
            <a:r>
              <a:rPr lang="en-US" dirty="0"/>
              <a:t>Note:  this is about OUR coding standards.  Your workplace may have different standards.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A8A1-72F5-4908-AE41-C69319CA8E7C}"/>
              </a:ext>
            </a:extLst>
          </p:cNvPr>
          <p:cNvSpPr>
            <a:spLocks noGrp="1"/>
          </p:cNvSpPr>
          <p:nvPr>
            <p:ph type="title"/>
          </p:nvPr>
        </p:nvSpPr>
        <p:spPr/>
        <p:txBody>
          <a:bodyPr/>
          <a:lstStyle/>
          <a:p>
            <a:r>
              <a:rPr lang="en-US" dirty="0"/>
              <a:t>Step 4: Unit Tests, part 2</a:t>
            </a:r>
          </a:p>
        </p:txBody>
      </p:sp>
      <p:sp>
        <p:nvSpPr>
          <p:cNvPr id="3" name="Content Placeholder 2">
            <a:extLst>
              <a:ext uri="{FF2B5EF4-FFF2-40B4-BE49-F238E27FC236}">
                <a16:creationId xmlns:a16="http://schemas.microsoft.com/office/drawing/2014/main" id="{0B0DBD7A-618A-4633-93D2-E9409280ED34}"/>
              </a:ext>
            </a:extLst>
          </p:cNvPr>
          <p:cNvSpPr>
            <a:spLocks noGrp="1"/>
          </p:cNvSpPr>
          <p:nvPr>
            <p:ph idx="1"/>
          </p:nvPr>
        </p:nvSpPr>
        <p:spPr/>
        <p:txBody>
          <a:bodyPr>
            <a:normAutofit fontScale="62500" lnSpcReduction="20000"/>
          </a:bodyPr>
          <a:lstStyle/>
          <a:p>
            <a:r>
              <a:rPr lang="en-US" dirty="0"/>
              <a:t>We still want 100% test coverage.</a:t>
            </a:r>
          </a:p>
          <a:p>
            <a:r>
              <a:rPr lang="en-US" dirty="0"/>
              <a:t>Test observable behavior, as in the previous lesson.</a:t>
            </a:r>
          </a:p>
          <a:p>
            <a:r>
              <a:rPr lang="en-US" dirty="0"/>
              <a:t>Don't assume the </a:t>
            </a:r>
            <a:r>
              <a:rPr lang="en-US" b="1" dirty="0"/>
              <a:t>equals</a:t>
            </a:r>
            <a:r>
              <a:rPr lang="en-US" dirty="0"/>
              <a:t> method can be used to compare objects.</a:t>
            </a:r>
          </a:p>
          <a:p>
            <a:pPr lvl="1"/>
            <a:r>
              <a:rPr lang="en-US" dirty="0"/>
              <a:t>The next module will discuss the </a:t>
            </a:r>
            <a:r>
              <a:rPr lang="en-US" b="1" dirty="0"/>
              <a:t>equals</a:t>
            </a:r>
            <a:r>
              <a:rPr lang="en-US" dirty="0"/>
              <a:t> method in more detail. We are talking about it here to help you avoid mistakes we often see in unit tests.</a:t>
            </a:r>
          </a:p>
          <a:p>
            <a:r>
              <a:rPr lang="en-US" dirty="0"/>
              <a:t>In Java, the </a:t>
            </a:r>
            <a:r>
              <a:rPr lang="en-US" b="1" dirty="0"/>
              <a:t>equals</a:t>
            </a:r>
            <a:r>
              <a:rPr lang="en-US" dirty="0"/>
              <a:t> method might test all and only the observable behavior of objects it is comparing. If so, you can use it to compare objects. Sometimes, however, the </a:t>
            </a:r>
            <a:r>
              <a:rPr lang="en-US" b="1" dirty="0"/>
              <a:t>equals</a:t>
            </a:r>
            <a:r>
              <a:rPr lang="en-US" dirty="0"/>
              <a:t> method defines some notion of equality that does not correspond to identity of observable behavior.</a:t>
            </a:r>
          </a:p>
          <a:p>
            <a:r>
              <a:rPr lang="en-US" dirty="0"/>
              <a:t>In Java, all objects have an equals method. and </a:t>
            </a:r>
            <a:r>
              <a:rPr lang="en-US" b="1" dirty="0" err="1"/>
              <a:t>x.equals</a:t>
            </a:r>
            <a:r>
              <a:rPr lang="en-US" b="1" dirty="0"/>
              <a:t>(x)</a:t>
            </a:r>
            <a:r>
              <a:rPr lang="en-US" dirty="0"/>
              <a:t> is true, so a false value for </a:t>
            </a:r>
            <a:r>
              <a:rPr lang="en-US" b="1" dirty="0" err="1"/>
              <a:t>x.equals</a:t>
            </a:r>
            <a:r>
              <a:rPr lang="en-US" b="1" dirty="0"/>
              <a:t>(y) </a:t>
            </a:r>
            <a:r>
              <a:rPr lang="en-US" dirty="0"/>
              <a:t>counts as an observable difference between </a:t>
            </a:r>
            <a:r>
              <a:rPr lang="en-US" b="1" dirty="0"/>
              <a:t>x</a:t>
            </a:r>
            <a:r>
              <a:rPr lang="en-US" dirty="0"/>
              <a:t> and </a:t>
            </a:r>
            <a:r>
              <a:rPr lang="en-US" b="1" dirty="0"/>
              <a:t>y</a:t>
            </a:r>
            <a:r>
              <a:rPr lang="en-US" dirty="0"/>
              <a:t>. On the other hand, a true value for </a:t>
            </a:r>
            <a:r>
              <a:rPr lang="en-US" b="1" dirty="0" err="1"/>
              <a:t>x.equals</a:t>
            </a:r>
            <a:r>
              <a:rPr lang="en-US" b="1" dirty="0"/>
              <a:t>(y) </a:t>
            </a:r>
            <a:r>
              <a:rPr lang="en-US" dirty="0"/>
              <a:t>does not necessarily mean there are no observable differences between x and y. The behavior of the equals method becomes even harder to relate to observable behavior when the objects being compared are mutable: </a:t>
            </a:r>
            <a:r>
              <a:rPr lang="en-US" b="1" dirty="0" err="1"/>
              <a:t>x.equals</a:t>
            </a:r>
            <a:r>
              <a:rPr lang="en-US" b="1" dirty="0"/>
              <a:t>(y) </a:t>
            </a:r>
            <a:r>
              <a:rPr lang="en-US" dirty="0"/>
              <a:t>may be true at one moment and false a moment later.</a:t>
            </a:r>
          </a:p>
        </p:txBody>
      </p:sp>
      <p:sp>
        <p:nvSpPr>
          <p:cNvPr id="4" name="Slide Number Placeholder 3">
            <a:extLst>
              <a:ext uri="{FF2B5EF4-FFF2-40B4-BE49-F238E27FC236}">
                <a16:creationId xmlns:a16="http://schemas.microsoft.com/office/drawing/2014/main" id="{555CE900-A949-42A4-8FB3-1065AE4EDD85}"/>
              </a:ext>
            </a:extLst>
          </p:cNvPr>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317911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happened to the strategy?</a:t>
            </a:r>
          </a:p>
        </p:txBody>
      </p:sp>
      <p:sp>
        <p:nvSpPr>
          <p:cNvPr id="3" name="Content Placeholder 2"/>
          <p:cNvSpPr>
            <a:spLocks noGrp="1"/>
          </p:cNvSpPr>
          <p:nvPr>
            <p:ph idx="1"/>
          </p:nvPr>
        </p:nvSpPr>
        <p:spPr/>
        <p:txBody>
          <a:bodyPr>
            <a:normAutofit fontScale="92500" lnSpcReduction="20000"/>
          </a:bodyPr>
          <a:lstStyle/>
          <a:p>
            <a:r>
              <a:rPr lang="en-US" dirty="0"/>
              <a:t>We no longer require you to state a design strategy for every function and method.</a:t>
            </a:r>
          </a:p>
          <a:p>
            <a:r>
              <a:rPr lang="en-US" dirty="0"/>
              <a:t>Early in the course, the design strategies you stated helped us to understand what you were trying to do even if your definition was completely wrong. As your programming skills have improved, that should happen less often now.</a:t>
            </a:r>
          </a:p>
          <a:p>
            <a:r>
              <a:rPr lang="en-US" dirty="0"/>
              <a:t>You should still state a design strategy if you think it would help readers to understand your definition.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864815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method definitions don't need design strategies</a:t>
            </a:r>
          </a:p>
        </p:txBody>
      </p:sp>
      <p:sp>
        <p:nvSpPr>
          <p:cNvPr id="3" name="Content Placeholder 2"/>
          <p:cNvSpPr>
            <a:spLocks noGrp="1"/>
          </p:cNvSpPr>
          <p:nvPr>
            <p:ph idx="1"/>
          </p:nvPr>
        </p:nvSpPr>
        <p:spPr/>
        <p:txBody>
          <a:bodyPr>
            <a:normAutofit/>
          </a:bodyPr>
          <a:lstStyle/>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(define/public (weight) (* l l))</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(define/public (volume)</a:t>
            </a:r>
          </a:p>
          <a:p>
            <a:pPr>
              <a:buNone/>
            </a:pPr>
            <a:r>
              <a:rPr lang="en-US" sz="2400" b="1" dirty="0">
                <a:latin typeface="Consolas" pitchFamily="49" charset="0"/>
                <a:cs typeface="Consolas" pitchFamily="49" charset="0"/>
              </a:rPr>
              <a:t>  (* (send this height)</a:t>
            </a:r>
          </a:p>
          <a:p>
            <a:pPr>
              <a:buNone/>
            </a:pPr>
            <a:r>
              <a:rPr lang="en-US" sz="2400" b="1" dirty="0">
                <a:latin typeface="Consolas" pitchFamily="49" charset="0"/>
                <a:cs typeface="Consolas" pitchFamily="49" charset="0"/>
              </a:rPr>
              <a:t>     (send this area)))</a:t>
            </a:r>
          </a:p>
          <a:p>
            <a:pPr>
              <a:buNone/>
            </a:pPr>
            <a:endParaRPr lang="en-US" sz="24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 definitions that don't need design strategies (2)</a:t>
            </a:r>
          </a:p>
        </p:txBody>
      </p:sp>
      <p:sp>
        <p:nvSpPr>
          <p:cNvPr id="3" name="Content Placeholder 2"/>
          <p:cNvSpPr>
            <a:spLocks noGrp="1"/>
          </p:cNvSpPr>
          <p:nvPr>
            <p:ph idx="1"/>
          </p:nvPr>
        </p:nvSpPr>
        <p:spPr/>
        <p:txBody>
          <a:bodyPr>
            <a:normAutofit/>
          </a:bodyPr>
          <a:lstStyle/>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(define/public (weight) </a:t>
            </a:r>
          </a:p>
          <a:p>
            <a:pPr>
              <a:buNone/>
            </a:pPr>
            <a:r>
              <a:rPr lang="en-US" sz="2400" b="1" dirty="0">
                <a:latin typeface="Consolas" pitchFamily="49" charset="0"/>
                <a:cs typeface="Consolas" pitchFamily="49" charset="0"/>
              </a:rPr>
              <a:t>   (+ (send front weight)</a:t>
            </a:r>
          </a:p>
          <a:p>
            <a:pPr>
              <a:buNone/>
            </a:pPr>
            <a:r>
              <a:rPr lang="en-US" sz="2400" b="1" dirty="0">
                <a:latin typeface="Consolas" pitchFamily="49" charset="0"/>
                <a:cs typeface="Consolas" pitchFamily="49" charset="0"/>
              </a:rPr>
              <a:t>      (send back weight)))</a:t>
            </a:r>
          </a:p>
          <a:p>
            <a:pPr>
              <a:buNone/>
            </a:pPr>
            <a:endParaRPr lang="en-US" sz="2400" b="1" dirty="0">
              <a:latin typeface="Consolas" pitchFamily="49" charset="0"/>
              <a:cs typeface="Consolas" pitchFamily="49" charset="0"/>
            </a:endParaRP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(define/public (volume other-</a:t>
            </a:r>
            <a:r>
              <a:rPr lang="en-US" sz="2400" b="1" dirty="0" err="1">
                <a:latin typeface="Consolas" pitchFamily="49" charset="0"/>
                <a:cs typeface="Consolas" pitchFamily="49" charset="0"/>
              </a:rPr>
              <a:t>obj</a:t>
            </a:r>
            <a:r>
              <a:rPr lang="en-US" sz="2400" b="1" dirty="0">
                <a:latin typeface="Consolas" pitchFamily="49" charset="0"/>
                <a:cs typeface="Consolas" pitchFamily="49" charset="0"/>
              </a:rPr>
              <a:t>) </a:t>
            </a:r>
          </a:p>
          <a:p>
            <a:pPr>
              <a:buNone/>
            </a:pPr>
            <a:r>
              <a:rPr lang="en-US" sz="2400" b="1" dirty="0">
                <a:latin typeface="Consolas" pitchFamily="49" charset="0"/>
                <a:cs typeface="Consolas" pitchFamily="49" charset="0"/>
              </a:rPr>
              <a:t>   (* (send other-</a:t>
            </a:r>
            <a:r>
              <a:rPr lang="en-US" sz="2400" b="1" dirty="0" err="1">
                <a:latin typeface="Consolas" pitchFamily="49" charset="0"/>
                <a:cs typeface="Consolas" pitchFamily="49" charset="0"/>
              </a:rPr>
              <a:t>obj</a:t>
            </a:r>
            <a:r>
              <a:rPr lang="en-US" sz="2400" b="1" dirty="0">
                <a:latin typeface="Consolas" pitchFamily="49" charset="0"/>
                <a:cs typeface="Consolas" pitchFamily="49" charset="0"/>
              </a:rPr>
              <a:t> area)</a:t>
            </a:r>
          </a:p>
          <a:p>
            <a:pPr>
              <a:buNone/>
            </a:pPr>
            <a:r>
              <a:rPr lang="en-US" sz="2400" b="1" dirty="0">
                <a:latin typeface="Consolas" pitchFamily="49" charset="0"/>
                <a:cs typeface="Consolas" pitchFamily="49" charset="0"/>
              </a:rPr>
              <a:t>      (send other-</a:t>
            </a:r>
            <a:r>
              <a:rPr lang="en-US" sz="2400" b="1" dirty="0" err="1">
                <a:latin typeface="Consolas" pitchFamily="49" charset="0"/>
                <a:cs typeface="Consolas" pitchFamily="49" charset="0"/>
              </a:rPr>
              <a:t>obj</a:t>
            </a:r>
            <a:r>
              <a:rPr lang="en-US" sz="2400" b="1" dirty="0">
                <a:latin typeface="Consolas" pitchFamily="49" charset="0"/>
                <a:cs typeface="Consolas" pitchFamily="49" charset="0"/>
              </a:rPr>
              <a:t> height)))</a:t>
            </a:r>
          </a:p>
          <a:p>
            <a:pPr>
              <a:buNone/>
            </a:pP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Rectangle 4"/>
          <p:cNvSpPr/>
          <p:nvPr/>
        </p:nvSpPr>
        <p:spPr>
          <a:xfrm>
            <a:off x="5486400" y="2286000"/>
            <a:ext cx="3169920" cy="685800"/>
          </a:xfrm>
          <a:prstGeom prst="rect">
            <a:avLst/>
          </a:prstGeom>
          <a:solidFill>
            <a:schemeClr val="accent1">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r>
              <a:rPr lang="en-US" sz="1400" dirty="0">
                <a:solidFill>
                  <a:schemeClr val="tx1"/>
                </a:solidFill>
              </a:rPr>
              <a:t>You could describe this as “recur on front and back” if you wanted, but you don’t have to.</a:t>
            </a:r>
          </a:p>
        </p:txBody>
      </p:sp>
      <p:sp>
        <p:nvSpPr>
          <p:cNvPr id="6" name="Rectangle 5"/>
          <p:cNvSpPr/>
          <p:nvPr/>
        </p:nvSpPr>
        <p:spPr>
          <a:xfrm>
            <a:off x="5989320" y="4724400"/>
            <a:ext cx="2667000" cy="685800"/>
          </a:xfrm>
          <a:prstGeom prst="rect">
            <a:avLst/>
          </a:prstGeom>
          <a:solidFill>
            <a:schemeClr val="accent1">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r>
              <a:rPr lang="en-US" sz="1400" dirty="0">
                <a:solidFill>
                  <a:schemeClr val="tx1"/>
                </a:solidFill>
              </a:rPr>
              <a:t>You could this as “get needed data from </a:t>
            </a:r>
            <a:r>
              <a:rPr lang="en-US" sz="1400" b="1" dirty="0">
                <a:solidFill>
                  <a:schemeClr val="tx1"/>
                </a:solidFill>
              </a:rPr>
              <a:t>other-</a:t>
            </a:r>
            <a:r>
              <a:rPr lang="en-US" sz="1400" b="1" dirty="0" err="1">
                <a:solidFill>
                  <a:schemeClr val="tx1"/>
                </a:solidFill>
              </a:rPr>
              <a:t>obj</a:t>
            </a:r>
            <a:r>
              <a:rPr lang="en-US" sz="1400" dirty="0">
                <a:solidFill>
                  <a:schemeClr val="tx1"/>
                </a:solidFill>
              </a:rPr>
              <a:t>” if you wanted, but you don’t have to.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also doesn't need a design strategy, but it might help</a:t>
            </a:r>
          </a:p>
        </p:txBody>
      </p:sp>
      <p:sp>
        <p:nvSpPr>
          <p:cNvPr id="3" name="Content Placeholder 2"/>
          <p:cNvSpPr>
            <a:spLocks noGrp="1"/>
          </p:cNvSpPr>
          <p:nvPr>
            <p:ph idx="1"/>
          </p:nvPr>
        </p:nvSpPr>
        <p:spPr>
          <a:xfrm>
            <a:off x="228600" y="1600200"/>
            <a:ext cx="8686800" cy="4525963"/>
          </a:xfrm>
        </p:spPr>
        <p:txBody>
          <a:bodyPr>
            <a:normAutofit/>
          </a:bodyPr>
          <a:lstStyle/>
          <a:p>
            <a:pPr>
              <a:spcBef>
                <a:spcPts val="0"/>
              </a:spcBef>
              <a:buNone/>
            </a:pPr>
            <a:r>
              <a:rPr lang="en-US" sz="2000" b="1" dirty="0">
                <a:latin typeface="Consolas" pitchFamily="49" charset="0"/>
                <a:cs typeface="Consolas" pitchFamily="49" charset="0"/>
              </a:rPr>
              <a:t>;; STRATEGY: Use HOF map to send after-tick to each of the</a:t>
            </a:r>
          </a:p>
          <a:p>
            <a:pPr>
              <a:spcBef>
                <a:spcPts val="0"/>
              </a:spcBef>
              <a:buNone/>
            </a:pPr>
            <a:r>
              <a:rPr lang="en-US" sz="2000" b="1" dirty="0">
                <a:latin typeface="Consolas" pitchFamily="49" charset="0"/>
                <a:cs typeface="Consolas" pitchFamily="49" charset="0"/>
              </a:rPr>
              <a:t>;;  widgets</a:t>
            </a: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(define/public (after-tick)</a:t>
            </a:r>
          </a:p>
          <a:p>
            <a:pPr>
              <a:spcBef>
                <a:spcPts val="0"/>
              </a:spcBef>
              <a:buNone/>
            </a:pPr>
            <a:r>
              <a:rPr lang="en-US" sz="2000" b="1" dirty="0">
                <a:latin typeface="Consolas" pitchFamily="49" charset="0"/>
                <a:cs typeface="Consolas" pitchFamily="49" charset="0"/>
              </a:rPr>
              <a:t>  (new World%</a:t>
            </a:r>
          </a:p>
          <a:p>
            <a:pPr>
              <a:spcBef>
                <a:spcPts val="0"/>
              </a:spcBef>
              <a:buNone/>
            </a:pPr>
            <a:r>
              <a:rPr lang="en-US" sz="2000" b="1" dirty="0">
                <a:latin typeface="Consolas" pitchFamily="49" charset="0"/>
                <a:cs typeface="Consolas" pitchFamily="49" charset="0"/>
              </a:rPr>
              <a:t>    [widgets (map</a:t>
            </a:r>
          </a:p>
          <a:p>
            <a:pPr>
              <a:spcBef>
                <a:spcPts val="0"/>
              </a:spcBef>
              <a:buNone/>
            </a:pPr>
            <a:r>
              <a:rPr lang="en-US" sz="2000" b="1" dirty="0">
                <a:latin typeface="Consolas" pitchFamily="49" charset="0"/>
                <a:cs typeface="Consolas" pitchFamily="49" charset="0"/>
              </a:rPr>
              <a:t>              (lambda (widget</a:t>
            </a:r>
            <a:r>
              <a:rPr lang="en-US" sz="2000" b="1">
                <a:latin typeface="Consolas" pitchFamily="49" charset="0"/>
                <a:cs typeface="Consolas" pitchFamily="49" charset="0"/>
              </a:rPr>
              <a:t>) (</a:t>
            </a:r>
            <a:r>
              <a:rPr lang="en-US" sz="2000" b="1" dirty="0">
                <a:latin typeface="Consolas" pitchFamily="49" charset="0"/>
                <a:cs typeface="Consolas" pitchFamily="49" charset="0"/>
              </a:rPr>
              <a:t>send widget after-tick))</a:t>
            </a:r>
          </a:p>
          <a:p>
            <a:pPr>
              <a:spcBef>
                <a:spcPts val="0"/>
              </a:spcBef>
              <a:buNone/>
            </a:pPr>
            <a:r>
              <a:rPr lang="en-US" sz="2000" b="1" dirty="0">
                <a:latin typeface="Consolas" pitchFamily="49" charset="0"/>
                <a:cs typeface="Consolas" pitchFamily="49" charset="0"/>
              </a:rPr>
              <a:t>              widgets)]))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method  where the design strategy is optional</a:t>
            </a:r>
          </a:p>
        </p:txBody>
      </p:sp>
      <p:sp>
        <p:nvSpPr>
          <p:cNvPr id="3" name="Content Placeholder 2"/>
          <p:cNvSpPr>
            <a:spLocks noGrp="1"/>
          </p:cNvSpPr>
          <p:nvPr>
            <p:ph idx="1"/>
          </p:nvPr>
        </p:nvSpPr>
        <p:spPr/>
        <p:txBody>
          <a:bodyPr>
            <a:normAutofit/>
          </a:bodyPr>
          <a:lstStyle/>
          <a:p>
            <a:pPr>
              <a:spcBef>
                <a:spcPts val="0"/>
              </a:spcBef>
              <a:buNone/>
            </a:pPr>
            <a:r>
              <a:rPr lang="en-US" sz="2400" b="1" dirty="0">
                <a:latin typeface="Consolas" pitchFamily="49" charset="0"/>
                <a:cs typeface="Consolas" pitchFamily="49" charset="0"/>
              </a:rPr>
              <a:t>;; STRATEGY: Cases on </a:t>
            </a:r>
            <a:r>
              <a:rPr lang="en-US" sz="2400" b="1" dirty="0" err="1">
                <a:latin typeface="Consolas" pitchFamily="49" charset="0"/>
                <a:cs typeface="Consolas" pitchFamily="49" charset="0"/>
              </a:rPr>
              <a:t>MouseEvent</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mev</a:t>
            </a:r>
            <a:endParaRPr lang="en-US" sz="2400" b="1" dirty="0">
              <a:latin typeface="Consolas" pitchFamily="49" charset="0"/>
              <a:cs typeface="Consolas" pitchFamily="49" charset="0"/>
            </a:endParaRPr>
          </a:p>
          <a:p>
            <a:pPr>
              <a:spcBef>
                <a:spcPts val="0"/>
              </a:spcBef>
              <a:buNone/>
            </a:pP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(define/public (after-mouse-event mx my </a:t>
            </a:r>
            <a:r>
              <a:rPr lang="en-US" sz="2400" b="1" dirty="0" err="1">
                <a:latin typeface="Consolas" pitchFamily="49" charset="0"/>
                <a:cs typeface="Consolas" pitchFamily="49" charset="0"/>
              </a:rPr>
              <a:t>mev</a:t>
            </a:r>
            <a:r>
              <a:rPr lang="en-US" sz="2400" b="1" dirty="0">
                <a:latin typeface="Consolas" pitchFamily="49" charset="0"/>
                <a:cs typeface="Consolas" pitchFamily="49" charset="0"/>
              </a:rPr>
              <a:t>)</a:t>
            </a:r>
          </a:p>
          <a:p>
            <a:pPr>
              <a:spcBef>
                <a:spcPts val="0"/>
              </a:spcBef>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    [(mouse=? </a:t>
            </a:r>
            <a:r>
              <a:rPr lang="en-US" sz="2400" b="1" dirty="0" err="1">
                <a:latin typeface="Consolas" pitchFamily="49" charset="0"/>
                <a:cs typeface="Consolas" pitchFamily="49" charset="0"/>
              </a:rPr>
              <a:t>mev</a:t>
            </a:r>
            <a:r>
              <a:rPr lang="en-US" sz="2400" b="1" dirty="0">
                <a:latin typeface="Consolas" pitchFamily="49" charset="0"/>
                <a:cs typeface="Consolas" pitchFamily="49" charset="0"/>
              </a:rPr>
              <a:t> "button-down") ...]</a:t>
            </a:r>
          </a:p>
          <a:p>
            <a:pPr>
              <a:spcBef>
                <a:spcPts val="0"/>
              </a:spcBef>
              <a:buNone/>
            </a:pPr>
            <a:r>
              <a:rPr lang="en-US" sz="2400" b="1" dirty="0">
                <a:latin typeface="Consolas" pitchFamily="49" charset="0"/>
                <a:cs typeface="Consolas" pitchFamily="49" charset="0"/>
              </a:rPr>
              <a:t>    [(mouse=? </a:t>
            </a:r>
            <a:r>
              <a:rPr lang="en-US" sz="2400" b="1" dirty="0" err="1">
                <a:latin typeface="Consolas" pitchFamily="49" charset="0"/>
                <a:cs typeface="Consolas" pitchFamily="49" charset="0"/>
              </a:rPr>
              <a:t>mev</a:t>
            </a:r>
            <a:r>
              <a:rPr lang="en-US" sz="2400" b="1" dirty="0">
                <a:latin typeface="Consolas" pitchFamily="49" charset="0"/>
                <a:cs typeface="Consolas" pitchFamily="49" charset="0"/>
              </a:rPr>
              <a:t> "drag") ...]</a:t>
            </a:r>
          </a:p>
          <a:p>
            <a:pPr>
              <a:spcBef>
                <a:spcPts val="0"/>
              </a:spcBef>
              <a:buNone/>
            </a:pPr>
            <a:r>
              <a:rPr lang="en-US" sz="2400" b="1" dirty="0">
                <a:latin typeface="Consolas" pitchFamily="49" charset="0"/>
                <a:cs typeface="Consolas" pitchFamily="49" charset="0"/>
              </a:rPr>
              <a:t>    [(mouse=? </a:t>
            </a:r>
            <a:r>
              <a:rPr lang="en-US" sz="2400" b="1" dirty="0" err="1">
                <a:latin typeface="Consolas" pitchFamily="49" charset="0"/>
                <a:cs typeface="Consolas" pitchFamily="49" charset="0"/>
              </a:rPr>
              <a:t>mev</a:t>
            </a:r>
            <a:r>
              <a:rPr lang="en-US" sz="2400" b="1" dirty="0">
                <a:latin typeface="Consolas" pitchFamily="49" charset="0"/>
                <a:cs typeface="Consolas" pitchFamily="49" charset="0"/>
              </a:rPr>
              <a:t> "button-up") ...]</a:t>
            </a:r>
          </a:p>
          <a:p>
            <a:pPr>
              <a:spcBef>
                <a:spcPts val="0"/>
              </a:spcBef>
              <a:buNone/>
            </a:pPr>
            <a:r>
              <a:rPr lang="en-US" sz="2400" b="1" dirty="0">
                <a:latin typeface="Consolas" pitchFamily="49" charset="0"/>
                <a:cs typeface="Consolas" pitchFamily="49" charset="0"/>
              </a:rPr>
              <a:t>    [else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Complicated things need strategies to  document them</a:t>
            </a:r>
          </a:p>
        </p:txBody>
      </p:sp>
      <p:sp>
        <p:nvSpPr>
          <p:cNvPr id="3" name="Content Placeholder 2"/>
          <p:cNvSpPr>
            <a:spLocks noGrp="1"/>
          </p:cNvSpPr>
          <p:nvPr>
            <p:ph idx="1"/>
          </p:nvPr>
        </p:nvSpPr>
        <p:spPr/>
        <p:txBody>
          <a:bodyPr>
            <a:noAutofit/>
          </a:bodyPr>
          <a:lstStyle/>
          <a:p>
            <a:pPr>
              <a:spcBef>
                <a:spcPts val="0"/>
              </a:spcBef>
              <a:buNone/>
            </a:pPr>
            <a:r>
              <a:rPr lang="en-US" sz="1300" b="1" dirty="0"/>
              <a:t>(define Graph%</a:t>
            </a:r>
          </a:p>
          <a:p>
            <a:pPr>
              <a:spcBef>
                <a:spcPts val="0"/>
              </a:spcBef>
              <a:buNone/>
            </a:pPr>
            <a:r>
              <a:rPr lang="en-US" sz="1300" b="1" dirty="0"/>
              <a:t> (class* object% ()</a:t>
            </a:r>
          </a:p>
          <a:p>
            <a:pPr>
              <a:spcBef>
                <a:spcPts val="0"/>
              </a:spcBef>
              <a:buNone/>
            </a:pPr>
            <a:r>
              <a:rPr lang="en-US" sz="1300" b="1" dirty="0"/>
              <a:t>     ...</a:t>
            </a:r>
          </a:p>
          <a:p>
            <a:pPr>
              <a:spcBef>
                <a:spcPts val="0"/>
              </a:spcBef>
              <a:buNone/>
            </a:pPr>
            <a:r>
              <a:rPr lang="en-US" sz="1300" b="1" dirty="0"/>
              <a:t> </a:t>
            </a:r>
            <a:endParaRPr lang="en-US" sz="1300" b="1" dirty="0">
              <a:solidFill>
                <a:srgbClr val="FF0000"/>
              </a:solidFill>
            </a:endParaRPr>
          </a:p>
          <a:p>
            <a:pPr>
              <a:spcBef>
                <a:spcPts val="0"/>
              </a:spcBef>
            </a:pPr>
            <a:r>
              <a:rPr lang="en-US" sz="1300" b="1" dirty="0"/>
              <a:t> </a:t>
            </a:r>
            <a:r>
              <a:rPr lang="en-US" sz="1300" dirty="0"/>
              <a:t>(define/public (path? </a:t>
            </a:r>
            <a:r>
              <a:rPr lang="en-US" sz="1300" dirty="0" err="1"/>
              <a:t>src</a:t>
            </a:r>
            <a:r>
              <a:rPr lang="en-US" sz="1300" dirty="0"/>
              <a:t> </a:t>
            </a:r>
            <a:r>
              <a:rPr lang="en-US" sz="1300" dirty="0" err="1"/>
              <a:t>tgt</a:t>
            </a:r>
            <a:r>
              <a:rPr lang="en-US" sz="1300" dirty="0"/>
              <a:t>)</a:t>
            </a:r>
          </a:p>
          <a:p>
            <a:pPr>
              <a:spcBef>
                <a:spcPts val="0"/>
              </a:spcBef>
            </a:pPr>
            <a:r>
              <a:rPr lang="en-US" sz="1300" dirty="0"/>
              <a:t>  (local</a:t>
            </a:r>
          </a:p>
          <a:p>
            <a:pPr>
              <a:spcBef>
                <a:spcPts val="0"/>
              </a:spcBef>
            </a:pPr>
            <a:r>
              <a:rPr lang="en-US" sz="1300" dirty="0"/>
              <a:t>    ((define (reachable-from? recent nodes)</a:t>
            </a:r>
          </a:p>
          <a:p>
            <a:pPr>
              <a:spcBef>
                <a:spcPts val="0"/>
              </a:spcBef>
            </a:pPr>
            <a:r>
              <a:rPr lang="en-US" sz="1300" dirty="0"/>
              <a:t>       ;; RETURNS: true </a:t>
            </a:r>
            <a:r>
              <a:rPr lang="en-US" sz="1300" dirty="0" err="1"/>
              <a:t>iff</a:t>
            </a:r>
            <a:r>
              <a:rPr lang="en-US" sz="1300" dirty="0"/>
              <a:t> there is a path from </a:t>
            </a:r>
            <a:r>
              <a:rPr lang="en-US" sz="1300" dirty="0" err="1"/>
              <a:t>src</a:t>
            </a:r>
            <a:r>
              <a:rPr lang="en-US" sz="1300" dirty="0"/>
              <a:t> to </a:t>
            </a:r>
            <a:r>
              <a:rPr lang="en-US" sz="1300" dirty="0" err="1"/>
              <a:t>tgt</a:t>
            </a:r>
            <a:r>
              <a:rPr lang="en-US" sz="1300" dirty="0"/>
              <a:t> in this graph</a:t>
            </a:r>
          </a:p>
          <a:p>
            <a:pPr>
              <a:spcBef>
                <a:spcPts val="0"/>
              </a:spcBef>
            </a:pPr>
            <a:r>
              <a:rPr lang="en-US" sz="1300" dirty="0"/>
              <a:t>       ;; INVARIANT: recent is a subset of nodes</a:t>
            </a:r>
          </a:p>
          <a:p>
            <a:pPr>
              <a:spcBef>
                <a:spcPts val="0"/>
              </a:spcBef>
            </a:pPr>
            <a:r>
              <a:rPr lang="en-US" sz="1300" dirty="0"/>
              <a:t>       ;; AND:</a:t>
            </a:r>
          </a:p>
          <a:p>
            <a:pPr>
              <a:spcBef>
                <a:spcPts val="0"/>
              </a:spcBef>
            </a:pPr>
            <a:r>
              <a:rPr lang="en-US" sz="1300" dirty="0"/>
              <a:t>       ;;   (there is a path from </a:t>
            </a:r>
            <a:r>
              <a:rPr lang="en-US" sz="1300" dirty="0" err="1"/>
              <a:t>src</a:t>
            </a:r>
            <a:r>
              <a:rPr lang="en-US" sz="1300" dirty="0"/>
              <a:t> to </a:t>
            </a:r>
            <a:r>
              <a:rPr lang="en-US" sz="1300" dirty="0" err="1"/>
              <a:t>tgt</a:t>
            </a:r>
            <a:r>
              <a:rPr lang="en-US" sz="1300" dirty="0"/>
              <a:t> in this graph)</a:t>
            </a:r>
          </a:p>
          <a:p>
            <a:pPr>
              <a:spcBef>
                <a:spcPts val="0"/>
              </a:spcBef>
            </a:pPr>
            <a:r>
              <a:rPr lang="en-US" sz="1300" dirty="0"/>
              <a:t>       ;;   </a:t>
            </a:r>
            <a:r>
              <a:rPr lang="en-US" sz="1300" dirty="0" err="1"/>
              <a:t>iff</a:t>
            </a:r>
            <a:r>
              <a:rPr lang="en-US" sz="1300" dirty="0"/>
              <a:t> (there is a path from newest to </a:t>
            </a:r>
            <a:r>
              <a:rPr lang="en-US" sz="1300" dirty="0" err="1"/>
              <a:t>tgt</a:t>
            </a:r>
            <a:r>
              <a:rPr lang="en-US" sz="1300" dirty="0"/>
              <a:t>)</a:t>
            </a:r>
          </a:p>
          <a:p>
            <a:pPr>
              <a:spcBef>
                <a:spcPts val="0"/>
              </a:spcBef>
            </a:pPr>
            <a:r>
              <a:rPr lang="en-US" sz="1300" dirty="0"/>
              <a:t>       ;; STRATEGY: recur on successors of newest; halt when </a:t>
            </a:r>
            <a:r>
              <a:rPr lang="en-US" sz="1300" dirty="0" err="1"/>
              <a:t>tgt</a:t>
            </a:r>
            <a:r>
              <a:rPr lang="en-US" sz="1300" dirty="0"/>
              <a:t> is</a:t>
            </a:r>
          </a:p>
          <a:p>
            <a:pPr>
              <a:spcBef>
                <a:spcPts val="0"/>
              </a:spcBef>
            </a:pPr>
            <a:r>
              <a:rPr lang="en-US" sz="1300" dirty="0"/>
              <a:t>       ;; found. </a:t>
            </a:r>
          </a:p>
          <a:p>
            <a:pPr>
              <a:spcBef>
                <a:spcPts val="0"/>
              </a:spcBef>
            </a:pPr>
            <a:r>
              <a:rPr lang="en-US" sz="1300" dirty="0"/>
              <a:t>       ;; HALTING MEASURE: the number of graph nodes _not_ in 'nodes'</a:t>
            </a:r>
          </a:p>
          <a:p>
            <a:pPr>
              <a:spcBef>
                <a:spcPts val="0"/>
              </a:spcBef>
            </a:pPr>
            <a:r>
              <a:rPr lang="en-US" sz="1300" dirty="0"/>
              <a:t>       (</a:t>
            </a:r>
            <a:r>
              <a:rPr lang="en-US" sz="1300" dirty="0" err="1"/>
              <a:t>cond</a:t>
            </a:r>
            <a:endParaRPr lang="en-US" sz="1300" dirty="0"/>
          </a:p>
          <a:p>
            <a:pPr>
              <a:spcBef>
                <a:spcPts val="0"/>
              </a:spcBef>
            </a:pPr>
            <a:r>
              <a:rPr lang="en-US" sz="1300" dirty="0"/>
              <a:t>         [(member </a:t>
            </a:r>
            <a:r>
              <a:rPr lang="en-US" sz="1300" dirty="0" err="1"/>
              <a:t>tgt</a:t>
            </a:r>
            <a:r>
              <a:rPr lang="en-US" sz="1300" dirty="0"/>
              <a:t> newest) true]</a:t>
            </a:r>
          </a:p>
          <a:p>
            <a:pPr>
              <a:spcBef>
                <a:spcPts val="0"/>
              </a:spcBef>
            </a:pPr>
            <a:r>
              <a:rPr lang="en-US" sz="1300" dirty="0"/>
              <a:t>         [else (local</a:t>
            </a:r>
          </a:p>
          <a:p>
            <a:pPr>
              <a:spcBef>
                <a:spcPts val="0"/>
              </a:spcBef>
            </a:pPr>
            <a:r>
              <a:rPr lang="en-US" sz="1300" dirty="0"/>
              <a:t>                 ((define candidates (set-diff </a:t>
            </a:r>
          </a:p>
          <a:p>
            <a:pPr>
              <a:spcBef>
                <a:spcPts val="0"/>
              </a:spcBef>
            </a:pPr>
            <a:r>
              <a:rPr lang="en-US" sz="1300" dirty="0"/>
              <a:t>                                       (send this all-successors newest)</a:t>
            </a:r>
          </a:p>
          <a:p>
            <a:pPr>
              <a:spcBef>
                <a:spcPts val="0"/>
              </a:spcBef>
            </a:pPr>
            <a:r>
              <a:rPr lang="en-US" sz="1300" dirty="0"/>
              <a:t>                                       nodes)))</a:t>
            </a:r>
          </a:p>
          <a:p>
            <a:pPr>
              <a:spcBef>
                <a:spcPts val="0"/>
              </a:spcBef>
            </a:pPr>
            <a:r>
              <a:rPr lang="en-US" sz="1300" dirty="0"/>
              <a:t>    </a:t>
            </a:r>
          </a:p>
          <a:p>
            <a:pPr>
              <a:spcBef>
                <a:spcPts val="0"/>
              </a:spcBef>
            </a:pPr>
            <a:r>
              <a:rPr lang="en-US" sz="1300" i="1" dirty="0"/>
              <a:t>...etc...</a:t>
            </a:r>
          </a:p>
          <a:p>
            <a:pPr>
              <a:spcBef>
                <a:spcPts val="0"/>
              </a:spcBef>
            </a:pPr>
            <a:r>
              <a:rPr lang="en-US" sz="13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Rectangle 4"/>
          <p:cNvSpPr/>
          <p:nvPr/>
        </p:nvSpPr>
        <p:spPr>
          <a:xfrm>
            <a:off x="4724400" y="1371600"/>
            <a:ext cx="3886200" cy="1524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t>Here's </a:t>
            </a:r>
            <a:r>
              <a:rPr lang="en-US" b="1" dirty="0"/>
              <a:t>path?</a:t>
            </a:r>
            <a:r>
              <a:rPr lang="en-US" dirty="0"/>
              <a:t> as a method of a </a:t>
            </a:r>
            <a:r>
              <a:rPr lang="en-US" b="1" dirty="0"/>
              <a:t>Graph%</a:t>
            </a:r>
            <a:r>
              <a:rPr lang="en-US" dirty="0"/>
              <a:t> class.  It still uses general recursion, so we must document that fact, and also provide all the usual deliverables for general recursion.</a:t>
            </a:r>
          </a:p>
        </p:txBody>
      </p:sp>
      <p:sp>
        <p:nvSpPr>
          <p:cNvPr id="6" name="Rectangle 5"/>
          <p:cNvSpPr/>
          <p:nvPr/>
        </p:nvSpPr>
        <p:spPr>
          <a:xfrm>
            <a:off x="6705600" y="3623214"/>
            <a:ext cx="2209800" cy="73869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t>We're talking about "this" graph– the one represented by this object</a:t>
            </a:r>
          </a:p>
        </p:txBody>
      </p:sp>
      <p:cxnSp>
        <p:nvCxnSpPr>
          <p:cNvPr id="8" name="Straight Arrow Connector 7"/>
          <p:cNvCxnSpPr>
            <a:stCxn id="6" idx="0"/>
          </p:cNvCxnSpPr>
          <p:nvPr/>
        </p:nvCxnSpPr>
        <p:spPr>
          <a:xfrm flipH="1" flipV="1">
            <a:off x="6781800" y="3263360"/>
            <a:ext cx="1028700" cy="35985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495800" y="6013450"/>
            <a:ext cx="3810000" cy="685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Instead of saying </a:t>
            </a:r>
            <a:r>
              <a:rPr lang="en-US" sz="1400" b="1" dirty="0"/>
              <a:t>(all-successors newest graph) </a:t>
            </a:r>
            <a:r>
              <a:rPr lang="en-US" sz="1400" dirty="0"/>
              <a:t>, we made </a:t>
            </a:r>
            <a:r>
              <a:rPr lang="en-US" sz="1400" b="1" dirty="0"/>
              <a:t>all-successors</a:t>
            </a:r>
            <a:r>
              <a:rPr lang="en-US" sz="1400" dirty="0"/>
              <a:t> a method of </a:t>
            </a:r>
            <a:r>
              <a:rPr lang="en-US" sz="1400" b="1" dirty="0"/>
              <a:t>Graph% </a:t>
            </a:r>
            <a:r>
              <a:rPr lang="en-US" sz="1400" dirty="0"/>
              <a:t>, and we asked it to work on </a:t>
            </a:r>
            <a:r>
              <a:rPr lang="en-US" sz="1400" b="1" dirty="0"/>
              <a:t>this</a:t>
            </a:r>
            <a:r>
              <a:rPr lang="en-US" sz="1400" dirty="0"/>
              <a:t> graph.</a:t>
            </a:r>
          </a:p>
        </p:txBody>
      </p:sp>
      <p:cxnSp>
        <p:nvCxnSpPr>
          <p:cNvPr id="14" name="Straight Arrow Connector 13"/>
          <p:cNvCxnSpPr>
            <a:stCxn id="10" idx="0"/>
          </p:cNvCxnSpPr>
          <p:nvPr/>
        </p:nvCxnSpPr>
        <p:spPr>
          <a:xfrm flipH="1" flipV="1">
            <a:off x="5943600" y="5664200"/>
            <a:ext cx="457200" cy="3492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Complicated things need strategies to  document them</a:t>
            </a:r>
          </a:p>
        </p:txBody>
      </p:sp>
      <p:sp>
        <p:nvSpPr>
          <p:cNvPr id="3" name="Content Placeholder 2"/>
          <p:cNvSpPr>
            <a:spLocks noGrp="1"/>
          </p:cNvSpPr>
          <p:nvPr>
            <p:ph idx="1"/>
          </p:nvPr>
        </p:nvSpPr>
        <p:spPr/>
        <p:txBody>
          <a:bodyPr>
            <a:noAutofit/>
          </a:bodyPr>
          <a:lstStyle/>
          <a:p>
            <a:pPr>
              <a:spcBef>
                <a:spcPts val="0"/>
              </a:spcBef>
              <a:buNone/>
            </a:pPr>
            <a:r>
              <a:rPr lang="en-US" sz="1300" b="1" dirty="0"/>
              <a:t>(define Graph%</a:t>
            </a:r>
          </a:p>
          <a:p>
            <a:pPr>
              <a:spcBef>
                <a:spcPts val="0"/>
              </a:spcBef>
              <a:buNone/>
            </a:pPr>
            <a:r>
              <a:rPr lang="en-US" sz="1300" b="1" dirty="0"/>
              <a:t> (class* object% ()</a:t>
            </a:r>
          </a:p>
          <a:p>
            <a:pPr>
              <a:spcBef>
                <a:spcPts val="0"/>
              </a:spcBef>
              <a:buNone/>
            </a:pPr>
            <a:r>
              <a:rPr lang="en-US" sz="1300" b="1" dirty="0"/>
              <a:t>     ... </a:t>
            </a:r>
            <a:endParaRPr lang="en-US" sz="1300" b="1" dirty="0">
              <a:solidFill>
                <a:srgbClr val="FF0000"/>
              </a:solidFill>
            </a:endParaRPr>
          </a:p>
          <a:p>
            <a:pPr>
              <a:spcBef>
                <a:spcPts val="0"/>
              </a:spcBef>
            </a:pPr>
            <a:r>
              <a:rPr lang="en-US" sz="1300" dirty="0"/>
              <a:t>    ;; reachable-from? : </a:t>
            </a:r>
            <a:r>
              <a:rPr lang="en-US" sz="1300" dirty="0" err="1"/>
              <a:t>SetOfNodes</a:t>
            </a:r>
            <a:r>
              <a:rPr lang="en-US" sz="1300" dirty="0"/>
              <a:t> </a:t>
            </a:r>
            <a:r>
              <a:rPr lang="en-US" sz="1300" dirty="0" err="1"/>
              <a:t>SetOfNodes</a:t>
            </a:r>
            <a:r>
              <a:rPr lang="en-US" sz="1300" dirty="0"/>
              <a:t> Node -&gt; Boolean</a:t>
            </a:r>
          </a:p>
          <a:p>
            <a:pPr>
              <a:spcBef>
                <a:spcPts val="0"/>
              </a:spcBef>
            </a:pPr>
            <a:r>
              <a:rPr lang="en-US" sz="1300" dirty="0"/>
              <a:t>    ;; GIVEN: two sets of nodes and a target a node</a:t>
            </a:r>
          </a:p>
          <a:p>
            <a:pPr>
              <a:spcBef>
                <a:spcPts val="0"/>
              </a:spcBef>
            </a:pPr>
            <a:r>
              <a:rPr lang="en-US" sz="1300" dirty="0"/>
              <a:t>    ;; WHERE:</a:t>
            </a:r>
          </a:p>
          <a:p>
            <a:pPr>
              <a:spcBef>
                <a:spcPts val="0"/>
              </a:spcBef>
            </a:pPr>
            <a:r>
              <a:rPr lang="en-US" sz="1300" dirty="0"/>
              <a:t>    ;;  reached is the set of nodes reachable in this graph in fewer than n steps</a:t>
            </a:r>
          </a:p>
          <a:p>
            <a:pPr>
              <a:spcBef>
                <a:spcPts val="0"/>
              </a:spcBef>
            </a:pPr>
            <a:r>
              <a:rPr lang="en-US" sz="1300" dirty="0"/>
              <a:t>    ;;        from some starting node '</a:t>
            </a:r>
            <a:r>
              <a:rPr lang="en-US" sz="1300" dirty="0" err="1"/>
              <a:t>src</a:t>
            </a:r>
            <a:r>
              <a:rPr lang="en-US" sz="1300" dirty="0"/>
              <a:t>', for some n</a:t>
            </a:r>
          </a:p>
          <a:p>
            <a:pPr>
              <a:spcBef>
                <a:spcPts val="0"/>
              </a:spcBef>
            </a:pPr>
            <a:r>
              <a:rPr lang="en-US" sz="1300" dirty="0"/>
              <a:t>    ;;  recent is the set of nodes reachable from </a:t>
            </a:r>
            <a:r>
              <a:rPr lang="en-US" sz="1300" dirty="0" err="1"/>
              <a:t>src</a:t>
            </a:r>
            <a:r>
              <a:rPr lang="en-US" sz="1300" dirty="0"/>
              <a:t> in n steps but</a:t>
            </a:r>
          </a:p>
          <a:p>
            <a:pPr>
              <a:spcBef>
                <a:spcPts val="0"/>
              </a:spcBef>
            </a:pPr>
            <a:r>
              <a:rPr lang="en-US" sz="1300" dirty="0"/>
              <a:t>    ;;         not in n-1 steps.</a:t>
            </a:r>
          </a:p>
          <a:p>
            <a:pPr>
              <a:spcBef>
                <a:spcPts val="0"/>
              </a:spcBef>
            </a:pPr>
            <a:r>
              <a:rPr lang="en-US" sz="1300" dirty="0"/>
              <a:t>    ;; AND </a:t>
            </a:r>
            <a:r>
              <a:rPr lang="en-US" sz="1300" dirty="0" err="1"/>
              <a:t>tgt</a:t>
            </a:r>
            <a:r>
              <a:rPr lang="en-US" sz="1300" dirty="0"/>
              <a:t> is not in reached</a:t>
            </a:r>
          </a:p>
          <a:p>
            <a:pPr>
              <a:spcBef>
                <a:spcPts val="0"/>
              </a:spcBef>
            </a:pPr>
            <a:r>
              <a:rPr lang="en-US" sz="1300" dirty="0"/>
              <a:t>    ;; RETURNS: true </a:t>
            </a:r>
            <a:r>
              <a:rPr lang="en-US" sz="1300" dirty="0" err="1"/>
              <a:t>iff</a:t>
            </a:r>
            <a:r>
              <a:rPr lang="en-US" sz="1300" dirty="0"/>
              <a:t> </a:t>
            </a:r>
            <a:r>
              <a:rPr lang="en-US" sz="1300" dirty="0" err="1"/>
              <a:t>tgt</a:t>
            </a:r>
            <a:r>
              <a:rPr lang="en-US" sz="1300" dirty="0"/>
              <a:t> is reachable from </a:t>
            </a:r>
            <a:r>
              <a:rPr lang="en-US" sz="1300" dirty="0" err="1"/>
              <a:t>src</a:t>
            </a:r>
            <a:r>
              <a:rPr lang="en-US" sz="1300" dirty="0"/>
              <a:t> in this graph.   </a:t>
            </a:r>
          </a:p>
          <a:p>
            <a:pPr>
              <a:spcBef>
                <a:spcPts val="0"/>
              </a:spcBef>
            </a:pPr>
            <a:endParaRPr lang="en-US" sz="1300" b="1" dirty="0"/>
          </a:p>
          <a:p>
            <a:pPr>
              <a:spcBef>
                <a:spcPts val="0"/>
              </a:spcBef>
            </a:pPr>
            <a:r>
              <a:rPr lang="en-US" sz="1300" b="1" dirty="0"/>
              <a:t> </a:t>
            </a:r>
            <a:r>
              <a:rPr lang="en-US" sz="1300" dirty="0"/>
              <a:t>  (define/public (reachable-from? reached recent </a:t>
            </a:r>
            <a:r>
              <a:rPr lang="en-US" sz="1300" dirty="0" err="1"/>
              <a:t>tgt</a:t>
            </a:r>
            <a:r>
              <a:rPr lang="en-US" sz="1300" dirty="0"/>
              <a:t>)</a:t>
            </a:r>
          </a:p>
          <a:p>
            <a:pPr>
              <a:spcBef>
                <a:spcPts val="0"/>
              </a:spcBef>
            </a:pPr>
            <a:r>
              <a:rPr lang="en-US" sz="1300" dirty="0"/>
              <a:t>     (cond</a:t>
            </a:r>
          </a:p>
          <a:p>
            <a:pPr>
              <a:spcBef>
                <a:spcPts val="0"/>
              </a:spcBef>
            </a:pPr>
            <a:r>
              <a:rPr lang="en-US" sz="1300" dirty="0"/>
              <a:t>      [(member </a:t>
            </a:r>
            <a:r>
              <a:rPr lang="en-US" sz="1300" dirty="0" err="1"/>
              <a:t>tgt</a:t>
            </a:r>
            <a:r>
              <a:rPr lang="en-US" sz="1300" dirty="0"/>
              <a:t> recent) true]</a:t>
            </a:r>
          </a:p>
          <a:p>
            <a:pPr>
              <a:spcBef>
                <a:spcPts val="0"/>
              </a:spcBef>
            </a:pPr>
            <a:r>
              <a:rPr lang="en-US" sz="1300" dirty="0"/>
              <a:t>      [(empty? recent) false]</a:t>
            </a:r>
          </a:p>
          <a:p>
            <a:pPr>
              <a:spcBef>
                <a:spcPts val="0"/>
              </a:spcBef>
            </a:pPr>
            <a:r>
              <a:rPr lang="en-US" sz="1300" dirty="0"/>
              <a:t>      [else</a:t>
            </a:r>
          </a:p>
          <a:p>
            <a:pPr>
              <a:spcBef>
                <a:spcPts val="0"/>
              </a:spcBef>
            </a:pPr>
            <a:r>
              <a:rPr lang="en-US" sz="1300" dirty="0"/>
              <a:t>       (local</a:t>
            </a:r>
          </a:p>
          <a:p>
            <a:pPr>
              <a:spcBef>
                <a:spcPts val="0"/>
              </a:spcBef>
            </a:pPr>
            <a:r>
              <a:rPr lang="en-US" sz="1300" dirty="0"/>
              <a:t>           ((define next-reached (append recent reached))</a:t>
            </a:r>
          </a:p>
          <a:p>
            <a:pPr>
              <a:spcBef>
                <a:spcPts val="0"/>
              </a:spcBef>
            </a:pPr>
            <a:r>
              <a:rPr lang="en-US" sz="1300" dirty="0"/>
              <a:t>            (define next-recent </a:t>
            </a:r>
          </a:p>
          <a:p>
            <a:pPr>
              <a:spcBef>
                <a:spcPts val="0"/>
              </a:spcBef>
            </a:pPr>
            <a:r>
              <a:rPr lang="en-US" sz="1300" dirty="0"/>
              <a:t>              (set-diff (send this all-successors recent)</a:t>
            </a:r>
          </a:p>
          <a:p>
            <a:pPr>
              <a:spcBef>
                <a:spcPts val="0"/>
              </a:spcBef>
            </a:pPr>
            <a:r>
              <a:rPr lang="en-US" sz="1300" dirty="0"/>
              <a:t>                        next-reached)))</a:t>
            </a:r>
          </a:p>
          <a:p>
            <a:pPr>
              <a:spcBef>
                <a:spcPts val="0"/>
              </a:spcBef>
            </a:pPr>
            <a:r>
              <a:rPr lang="en-US" sz="1300" dirty="0"/>
              <a:t>         (reachable-from? next-reached next-recent </a:t>
            </a:r>
            <a:r>
              <a:rPr lang="en-US" sz="1300" dirty="0" err="1"/>
              <a:t>tgt</a:t>
            </a:r>
            <a:r>
              <a:rPr lang="en-US" sz="1300" dirty="0"/>
              <a:t> g))]))    </a:t>
            </a:r>
          </a:p>
          <a:p>
            <a:pPr>
              <a:spcBef>
                <a:spcPts val="0"/>
              </a:spcBef>
            </a:pPr>
            <a:r>
              <a:rPr lang="en-US" sz="1300" i="1" dirty="0"/>
              <a:t>...etc...</a:t>
            </a:r>
          </a:p>
          <a:p>
            <a:pPr>
              <a:spcBef>
                <a:spcPts val="0"/>
              </a:spcBef>
            </a:pPr>
            <a:r>
              <a:rPr lang="en-US" sz="13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Rectangle 4"/>
          <p:cNvSpPr/>
          <p:nvPr/>
        </p:nvSpPr>
        <p:spPr>
          <a:xfrm>
            <a:off x="5867400" y="4267200"/>
            <a:ext cx="2895600" cy="208915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t>Here's </a:t>
            </a:r>
            <a:r>
              <a:rPr lang="en-US" b="1" dirty="0"/>
              <a:t>reachable-from? </a:t>
            </a:r>
            <a:r>
              <a:rPr lang="en-US" dirty="0"/>
              <a:t>as a method of a </a:t>
            </a:r>
            <a:r>
              <a:rPr lang="en-US" b="1" dirty="0"/>
              <a:t>Graph%</a:t>
            </a:r>
            <a:r>
              <a:rPr lang="en-US" dirty="0"/>
              <a:t> class.  It still uses general recursion, so we must document that fact, and also provide all the usual deliverables for general recursion.</a:t>
            </a:r>
          </a:p>
        </p:txBody>
      </p:sp>
      <p:grpSp>
        <p:nvGrpSpPr>
          <p:cNvPr id="13" name="Group 12"/>
          <p:cNvGrpSpPr/>
          <p:nvPr/>
        </p:nvGrpSpPr>
        <p:grpSpPr>
          <a:xfrm>
            <a:off x="5410200" y="1778616"/>
            <a:ext cx="3352800" cy="987117"/>
            <a:chOff x="5410200" y="1778616"/>
            <a:chExt cx="3352800" cy="987117"/>
          </a:xfrm>
        </p:grpSpPr>
        <p:sp>
          <p:nvSpPr>
            <p:cNvPr id="6" name="Rectangle 5"/>
            <p:cNvSpPr/>
            <p:nvPr/>
          </p:nvSpPr>
          <p:spPr>
            <a:xfrm>
              <a:off x="6096000" y="1778616"/>
              <a:ext cx="2667000" cy="40005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t>We're talking about "this" graph</a:t>
              </a:r>
              <a:endParaRPr lang="en-US" dirty="0"/>
            </a:p>
          </p:txBody>
        </p:sp>
        <p:cxnSp>
          <p:nvCxnSpPr>
            <p:cNvPr id="8" name="Straight Arrow Connector 7"/>
            <p:cNvCxnSpPr>
              <a:stCxn id="6" idx="2"/>
            </p:cNvCxnSpPr>
            <p:nvPr/>
          </p:nvCxnSpPr>
          <p:spPr>
            <a:xfrm flipH="1">
              <a:off x="5410200" y="2178666"/>
              <a:ext cx="2019300" cy="58706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581400" y="4469690"/>
            <a:ext cx="5410200" cy="1347866"/>
            <a:chOff x="1219200" y="4458043"/>
            <a:chExt cx="5410200" cy="1347866"/>
          </a:xfrm>
        </p:grpSpPr>
        <p:sp>
          <p:nvSpPr>
            <p:cNvPr id="10" name="Rectangle 9"/>
            <p:cNvSpPr/>
            <p:nvPr/>
          </p:nvSpPr>
          <p:spPr>
            <a:xfrm>
              <a:off x="2819400" y="4458043"/>
              <a:ext cx="3810000" cy="91342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Instead of saying </a:t>
              </a:r>
              <a:r>
                <a:rPr lang="en-US" sz="1400" b="1" dirty="0"/>
                <a:t>(all-successors recent graph) </a:t>
              </a:r>
              <a:r>
                <a:rPr lang="en-US" sz="1400" dirty="0"/>
                <a:t>, we made </a:t>
              </a:r>
              <a:r>
                <a:rPr lang="en-US" sz="1400" b="1" dirty="0"/>
                <a:t>all-successors</a:t>
              </a:r>
              <a:r>
                <a:rPr lang="en-US" sz="1400" dirty="0"/>
                <a:t> a method of </a:t>
              </a:r>
              <a:r>
                <a:rPr lang="en-US" sz="1400" b="1" dirty="0"/>
                <a:t>Graph% </a:t>
              </a:r>
              <a:r>
                <a:rPr lang="en-US" sz="1400" dirty="0"/>
                <a:t>, which will always work on “this” graph</a:t>
              </a:r>
            </a:p>
          </p:txBody>
        </p:sp>
        <p:cxnSp>
          <p:nvCxnSpPr>
            <p:cNvPr id="14" name="Straight Arrow Connector 13"/>
            <p:cNvCxnSpPr>
              <a:stCxn id="10" idx="1"/>
            </p:cNvCxnSpPr>
            <p:nvPr/>
          </p:nvCxnSpPr>
          <p:spPr>
            <a:xfrm flipH="1">
              <a:off x="1219200" y="4914757"/>
              <a:ext cx="1600200" cy="89115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26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Strategies turn into</a:t>
            </a:r>
            <a:r>
              <a:rPr lang="en-US" dirty="0">
                <a:sym typeface="Wingdings" pitchFamily="2" charset="2"/>
              </a:rPr>
              <a:t> Patterns</a:t>
            </a:r>
            <a:endParaRPr lang="en-US" dirty="0"/>
          </a:p>
        </p:txBody>
      </p:sp>
      <p:sp>
        <p:nvSpPr>
          <p:cNvPr id="3" name="Content Placeholder 2"/>
          <p:cNvSpPr>
            <a:spLocks noGrp="1"/>
          </p:cNvSpPr>
          <p:nvPr>
            <p:ph idx="1"/>
          </p:nvPr>
        </p:nvSpPr>
        <p:spPr/>
        <p:txBody>
          <a:bodyPr>
            <a:normAutofit/>
          </a:bodyPr>
          <a:lstStyle/>
          <a:p>
            <a:r>
              <a:rPr lang="en-US" dirty="0"/>
              <a:t>In OO world, the important design strategies are at the class level.</a:t>
            </a:r>
          </a:p>
          <a:p>
            <a:r>
              <a:rPr lang="en-US" dirty="0"/>
              <a:t>Examples:</a:t>
            </a:r>
          </a:p>
          <a:p>
            <a:pPr lvl="1"/>
            <a:r>
              <a:rPr lang="en-US" dirty="0">
                <a:sym typeface="Wingdings" pitchFamily="2" charset="2"/>
              </a:rPr>
              <a:t>composite pattern (</a:t>
            </a:r>
            <a:r>
              <a:rPr lang="en-US" dirty="0" err="1">
                <a:sym typeface="Wingdings" pitchFamily="2" charset="2"/>
              </a:rPr>
              <a:t>eg</a:t>
            </a:r>
            <a:r>
              <a:rPr lang="en-US" dirty="0">
                <a:sym typeface="Wingdings" pitchFamily="2" charset="2"/>
              </a:rPr>
              <a:t>, composite shapes)</a:t>
            </a:r>
          </a:p>
          <a:p>
            <a:pPr lvl="1"/>
            <a:r>
              <a:rPr lang="en-US" dirty="0">
                <a:sym typeface="Wingdings" pitchFamily="2" charset="2"/>
              </a:rPr>
              <a:t>functional visitor pattern</a:t>
            </a:r>
          </a:p>
          <a:p>
            <a:pPr lvl="1"/>
            <a:r>
              <a:rPr lang="en-US" dirty="0">
                <a:sym typeface="Wingdings" pitchFamily="2" charset="2"/>
              </a:rPr>
              <a:t>MapReduce pattern</a:t>
            </a:r>
          </a:p>
          <a:p>
            <a:pPr lvl="1"/>
            <a:r>
              <a:rPr lang="en-US" dirty="0">
                <a:sym typeface="Wingdings" pitchFamily="2" charset="2"/>
              </a:rPr>
              <a:t>static factory method pattern</a:t>
            </a:r>
          </a:p>
          <a:p>
            <a:pPr lvl="1"/>
            <a:r>
              <a:rPr lang="en-US" dirty="0">
                <a:sym typeface="Wingdings" pitchFamily="2" charset="2"/>
              </a:rPr>
              <a:t>strategy pattern (</a:t>
            </a:r>
            <a:r>
              <a:rPr lang="en-US" dirty="0" err="1">
                <a:sym typeface="Wingdings" pitchFamily="2" charset="2"/>
              </a:rPr>
              <a:t>eg</a:t>
            </a:r>
            <a:r>
              <a:rPr lang="en-US" dirty="0">
                <a:sym typeface="Wingdings" pitchFamily="2" charset="2"/>
              </a:rPr>
              <a:t>, next week’s </a:t>
            </a:r>
            <a:r>
              <a:rPr lang="en-US" b="1" dirty="0" err="1">
                <a:sym typeface="Wingdings" pitchFamily="2" charset="2"/>
              </a:rPr>
              <a:t>Fmap</a:t>
            </a:r>
            <a:r>
              <a:rPr lang="en-US" dirty="0">
                <a:sym typeface="Wingdings" pitchFamily="2" charset="2"/>
              </a:rPr>
              <a:t>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1161-54EC-4AD6-9C8F-90BEF79A8488}"/>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07BC52C3-17AA-4D8B-8001-5AD23358035D}"/>
              </a:ext>
            </a:extLst>
          </p:cNvPr>
          <p:cNvSpPr>
            <a:spLocks noGrp="1"/>
          </p:cNvSpPr>
          <p:nvPr>
            <p:ph idx="1"/>
          </p:nvPr>
        </p:nvSpPr>
        <p:spPr/>
        <p:txBody>
          <a:bodyPr/>
          <a:lstStyle/>
          <a:p>
            <a:r>
              <a:rPr lang="en-US" dirty="0"/>
              <a:t>The design recipe is a process, not just a list of deliverables.</a:t>
            </a:r>
          </a:p>
        </p:txBody>
      </p:sp>
      <p:sp>
        <p:nvSpPr>
          <p:cNvPr id="4" name="Slide Number Placeholder 3">
            <a:extLst>
              <a:ext uri="{FF2B5EF4-FFF2-40B4-BE49-F238E27FC236}">
                <a16:creationId xmlns:a16="http://schemas.microsoft.com/office/drawing/2014/main" id="{29EF32CA-0086-46BB-86C7-07BB7912CE26}"/>
              </a:ext>
            </a:extLst>
          </p:cNvPr>
          <p:cNvSpPr>
            <a:spLocks noGrp="1"/>
          </p:cNvSpPr>
          <p:nvPr>
            <p:ph type="sldNum" sz="quarter" idx="12"/>
          </p:nvPr>
        </p:nvSpPr>
        <p:spPr/>
        <p:txBody>
          <a:bodyPr/>
          <a:lstStyle/>
          <a:p>
            <a:fld id="{2AF3B5EA-18B6-4040-9F78-6052AF49C681}" type="slidenum">
              <a:rPr lang="en-US" smtClean="0"/>
              <a:t>29</a:t>
            </a:fld>
            <a:endParaRPr lang="en-US"/>
          </a:p>
        </p:txBody>
      </p:sp>
    </p:spTree>
    <p:extLst>
      <p:ext uri="{BB962C8B-B14F-4D97-AF65-F5344CB8AC3E}">
        <p14:creationId xmlns:p14="http://schemas.microsoft.com/office/powerpoint/2010/main" val="118220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review the Design Recipe</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3062039539"/>
              </p:ext>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 good OO design</a:t>
            </a:r>
          </a:p>
        </p:txBody>
      </p:sp>
      <p:sp>
        <p:nvSpPr>
          <p:cNvPr id="3" name="Content Placeholder 2"/>
          <p:cNvSpPr>
            <a:spLocks noGrp="1"/>
          </p:cNvSpPr>
          <p:nvPr>
            <p:ph idx="1"/>
          </p:nvPr>
        </p:nvSpPr>
        <p:spPr/>
        <p:txBody>
          <a:bodyPr>
            <a:normAutofit fontScale="85000" lnSpcReduction="20000"/>
          </a:bodyPr>
          <a:lstStyle/>
          <a:p>
            <a:r>
              <a:rPr lang="en-US" dirty="0"/>
              <a:t>One bundle of operations = one interface</a:t>
            </a:r>
          </a:p>
          <a:p>
            <a:pPr lvl="1"/>
            <a:r>
              <a:rPr lang="en-US" dirty="0"/>
              <a:t>If the interface consists of two kinds of things, working on disjoint pieces of data, consider splitting it.</a:t>
            </a:r>
          </a:p>
          <a:p>
            <a:r>
              <a:rPr lang="en-US" dirty="0"/>
              <a:t>One structure = one class</a:t>
            </a:r>
          </a:p>
          <a:p>
            <a:r>
              <a:rPr lang="en-US" dirty="0"/>
              <a:t>Keep the interface as small as possible</a:t>
            </a:r>
          </a:p>
          <a:p>
            <a:r>
              <a:rPr lang="en-US" dirty="0"/>
              <a:t>Keep the operations near the data</a:t>
            </a:r>
          </a:p>
          <a:p>
            <a:r>
              <a:rPr lang="en-US" dirty="0"/>
              <a:t>Keep values local whenever possible</a:t>
            </a:r>
          </a:p>
          <a:p>
            <a:r>
              <a:rPr lang="en-US" dirty="0"/>
              <a:t>All the other criteria of a good data design still hold</a:t>
            </a:r>
          </a:p>
          <a:p>
            <a:pPr lvl="1"/>
            <a:r>
              <a:rPr lang="en-US" dirty="0"/>
              <a:t>need good contracts, purpose statements, and invariants</a:t>
            </a:r>
          </a:p>
          <a:p>
            <a:pPr lvl="1"/>
            <a:r>
              <a:rPr lang="en-US" dirty="0"/>
              <a:t>If not every combination of values is meaningful, write an invariant (precondition) to document this.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
        <p:nvSpPr>
          <p:cNvPr id="6" name="Rectangle 5"/>
          <p:cNvSpPr/>
          <p:nvPr/>
        </p:nvSpPr>
        <p:spPr>
          <a:xfrm>
            <a:off x="6222083" y="2514600"/>
            <a:ext cx="2795833" cy="1752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This is not a course in OO Design, but we can write down some general principles.  If you stray too far from these, that is an indication of a bad design</a:t>
            </a:r>
          </a:p>
        </p:txBody>
      </p:sp>
    </p:spTree>
    <p:extLst>
      <p:ext uri="{BB962C8B-B14F-4D97-AF65-F5344CB8AC3E}">
        <p14:creationId xmlns:p14="http://schemas.microsoft.com/office/powerpoint/2010/main" val="1669603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990600"/>
          </a:xfrm>
        </p:spPr>
        <p:txBody>
          <a:bodyPr/>
          <a:lstStyle/>
          <a:p>
            <a:r>
              <a:rPr lang="en-US" dirty="0"/>
              <a:t>Same as before, plus one more</a:t>
            </a:r>
          </a:p>
          <a:p>
            <a:pPr marL="457200" lvl="1" indent="0">
              <a:buNone/>
            </a:pPr>
            <a:endParaRPr lang="en-US" dirty="0"/>
          </a:p>
        </p:txBody>
      </p:sp>
      <p:sp>
        <p:nvSpPr>
          <p:cNvPr id="2" name="Title 1"/>
          <p:cNvSpPr>
            <a:spLocks noGrp="1"/>
          </p:cNvSpPr>
          <p:nvPr>
            <p:ph type="title"/>
          </p:nvPr>
        </p:nvSpPr>
        <p:spPr/>
        <p:txBody>
          <a:bodyPr/>
          <a:lstStyle/>
          <a:p>
            <a:r>
              <a:rPr lang="en-US" dirty="0"/>
              <a:t>Step 6: Program Review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638853013"/>
              </p:ext>
            </p:extLst>
          </p:nvPr>
        </p:nvGraphicFramePr>
        <p:xfrm>
          <a:off x="1524000" y="2209800"/>
          <a:ext cx="6191839" cy="4437498"/>
        </p:xfrm>
        <a:graphic>
          <a:graphicData uri="http://schemas.openxmlformats.org/drawingml/2006/table">
            <a:tbl>
              <a:tblPr firstRow="1" bandRow="1">
                <a:tableStyleId>{5C22544A-7EE6-4342-B048-85BDC9FD1C3A}</a:tableStyleId>
              </a:tblPr>
              <a:tblGrid>
                <a:gridCol w="6191839">
                  <a:extLst>
                    <a:ext uri="{9D8B030D-6E8A-4147-A177-3AD203B41FA5}">
                      <a16:colId xmlns:a16="http://schemas.microsoft.com/office/drawing/2014/main" val="20000"/>
                    </a:ext>
                  </a:extLst>
                </a:gridCol>
              </a:tblGrid>
              <a:tr h="492340">
                <a:tc>
                  <a:txBody>
                    <a:bodyPr/>
                    <a:lstStyle/>
                    <a:p>
                      <a:pPr algn="ctr"/>
                      <a:r>
                        <a:rPr lang="en-US" sz="2000" dirty="0"/>
                        <a:t>The Program Review Recipe</a:t>
                      </a:r>
                    </a:p>
                  </a:txBody>
                  <a:tcPr/>
                </a:tc>
                <a:extLst>
                  <a:ext uri="{0D108BD9-81ED-4DB2-BD59-A6C34878D82A}">
                    <a16:rowId xmlns:a16="http://schemas.microsoft.com/office/drawing/2014/main" val="10000"/>
                  </a:ext>
                </a:extLst>
              </a:tr>
              <a:tr h="388690">
                <a:tc>
                  <a:txBody>
                    <a:bodyPr/>
                    <a:lstStyle/>
                    <a:p>
                      <a:pPr marL="0" indent="0">
                        <a:buNone/>
                      </a:pPr>
                      <a:r>
                        <a:rPr lang="en-US" sz="2000" dirty="0"/>
                        <a:t>1. Do all the tests pass?</a:t>
                      </a:r>
                      <a:endParaRPr lang="en-US" sz="2000" baseline="0" dirty="0"/>
                    </a:p>
                  </a:txBody>
                  <a:tcPr/>
                </a:tc>
                <a:extLst>
                  <a:ext uri="{0D108BD9-81ED-4DB2-BD59-A6C34878D82A}">
                    <a16:rowId xmlns:a16="http://schemas.microsoft.com/office/drawing/2014/main" val="10001"/>
                  </a:ext>
                </a:extLst>
              </a:tr>
              <a:tr h="388690">
                <a:tc>
                  <a:txBody>
                    <a:bodyPr/>
                    <a:lstStyle/>
                    <a:p>
                      <a:r>
                        <a:rPr lang="en-US" sz="2000" dirty="0"/>
                        <a:t>2. Are the contracts accurate?</a:t>
                      </a:r>
                    </a:p>
                  </a:txBody>
                  <a:tcPr/>
                </a:tc>
                <a:extLst>
                  <a:ext uri="{0D108BD9-81ED-4DB2-BD59-A6C34878D82A}">
                    <a16:rowId xmlns:a16="http://schemas.microsoft.com/office/drawing/2014/main" val="10002"/>
                  </a:ext>
                </a:extLst>
              </a:tr>
              <a:tr h="699641">
                <a:tc>
                  <a:txBody>
                    <a:bodyPr/>
                    <a:lstStyle/>
                    <a:p>
                      <a:r>
                        <a:rPr lang="en-US" sz="2000" dirty="0"/>
                        <a:t>3. Are the</a:t>
                      </a:r>
                      <a:r>
                        <a:rPr lang="en-US" sz="2000" baseline="0" dirty="0"/>
                        <a:t> purpose statements and interpretations clear and accurate?</a:t>
                      </a:r>
                    </a:p>
                  </a:txBody>
                  <a:tcPr/>
                </a:tc>
                <a:extLst>
                  <a:ext uri="{0D108BD9-81ED-4DB2-BD59-A6C34878D82A}">
                    <a16:rowId xmlns:a16="http://schemas.microsoft.com/office/drawing/2014/main" val="10003"/>
                  </a:ext>
                </a:extLst>
              </a:tr>
              <a:tr h="699641">
                <a:tc>
                  <a:txBody>
                    <a:bodyPr/>
                    <a:lstStyle/>
                    <a:p>
                      <a:r>
                        <a:rPr lang="en-US" sz="2000" dirty="0"/>
                        <a:t>4. Are there ugly pieces of code that should be broken</a:t>
                      </a:r>
                      <a:r>
                        <a:rPr lang="en-US" sz="2000" baseline="0" dirty="0"/>
                        <a:t> out into their own functions?</a:t>
                      </a:r>
                      <a:endParaRPr lang="en-US" sz="2000" dirty="0"/>
                    </a:p>
                  </a:txBody>
                  <a:tcPr/>
                </a:tc>
                <a:extLst>
                  <a:ext uri="{0D108BD9-81ED-4DB2-BD59-A6C34878D82A}">
                    <a16:rowId xmlns:a16="http://schemas.microsoft.com/office/drawing/2014/main" val="10004"/>
                  </a:ext>
                </a:extLst>
              </a:tr>
              <a:tr h="1010593">
                <a:tc>
                  <a:txBody>
                    <a:bodyPr/>
                    <a:lstStyle/>
                    <a:p>
                      <a:r>
                        <a:rPr lang="en-US" sz="2000" dirty="0"/>
                        <a:t>5. Are there pieces of code</a:t>
                      </a:r>
                      <a:r>
                        <a:rPr lang="en-US" sz="2000" baseline="0" dirty="0"/>
                        <a:t> that are duplicated (or almost duplicated) and should be made into independent functions?</a:t>
                      </a:r>
                    </a:p>
                  </a:txBody>
                  <a:tcPr/>
                </a:tc>
                <a:extLst>
                  <a:ext uri="{0D108BD9-81ED-4DB2-BD59-A6C34878D82A}">
                    <a16:rowId xmlns:a16="http://schemas.microsoft.com/office/drawing/2014/main" val="10005"/>
                  </a:ext>
                </a:extLst>
              </a:tr>
              <a:tr h="740005">
                <a:tc>
                  <a:txBody>
                    <a:bodyPr/>
                    <a:lstStyle/>
                    <a:p>
                      <a:r>
                        <a:rPr lang="en-US" sz="2000" baseline="0" dirty="0"/>
                        <a:t>6. Does your design follow the Principles of a Good OO Design (on the preceding slide)?</a:t>
                      </a:r>
                    </a:p>
                  </a:txBody>
                  <a:tcPr/>
                </a:tc>
                <a:extLst>
                  <a:ext uri="{0D108BD9-81ED-4DB2-BD59-A6C34878D82A}">
                    <a16:rowId xmlns:a16="http://schemas.microsoft.com/office/drawing/2014/main" val="2026371683"/>
                  </a:ext>
                </a:extLst>
              </a:tr>
            </a:tbl>
          </a:graphicData>
        </a:graphic>
      </p:graphicFrame>
    </p:spTree>
    <p:extLst>
      <p:ext uri="{BB962C8B-B14F-4D97-AF65-F5344CB8AC3E}">
        <p14:creationId xmlns:p14="http://schemas.microsoft.com/office/powerpoint/2010/main" val="267827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The Design Recipe is still there, but has been adapted to the object-oriented paradigm.</a:t>
            </a:r>
          </a:p>
          <a:p>
            <a:r>
              <a:rPr lang="en-US" dirty="0"/>
              <a:t>The deliverables are in different places</a:t>
            </a:r>
          </a:p>
          <a:p>
            <a:r>
              <a:rPr lang="en-US" dirty="0"/>
              <a:t>You should be able to follow the OO design recipe, putting the deliverables where they should go in your object-oriented programs.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in the Examples folder.  Did we get all the deliverables in the right places?</a:t>
            </a:r>
          </a:p>
          <a:p>
            <a:r>
              <a:rPr lang="en-US" dirty="0"/>
              <a:t>If you have questions about this lesson, ask them on the </a:t>
            </a:r>
            <a:r>
              <a:rPr lang="en-US"/>
              <a:t>Discussion Board.</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49556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an OO system, the steps are a little different, but they are all there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22142761"/>
              </p:ext>
            </p:extLst>
          </p:nvPr>
        </p:nvGraphicFramePr>
        <p:xfrm>
          <a:off x="457200" y="1600200"/>
          <a:ext cx="8229600" cy="52222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gridSpan="2">
                  <a:txBody>
                    <a:bodyPr/>
                    <a:lstStyle/>
                    <a:p>
                      <a:pPr algn="ctr"/>
                      <a:r>
                        <a:rPr lang="en-US" sz="2400" dirty="0"/>
                        <a:t>The Object-Oriented Design Recipe</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b="1" dirty="0"/>
                        <a:t>Step</a:t>
                      </a:r>
                    </a:p>
                  </a:txBody>
                  <a:tcPr/>
                </a:tc>
                <a:tc>
                  <a:txBody>
                    <a:bodyPr/>
                    <a:lstStyle/>
                    <a:p>
                      <a:r>
                        <a:rPr lang="en-US" b="1" dirty="0"/>
                        <a:t>Description</a:t>
                      </a:r>
                    </a:p>
                  </a:txBody>
                  <a:tcPr/>
                </a:tc>
                <a:extLst>
                  <a:ext uri="{0D108BD9-81ED-4DB2-BD59-A6C34878D82A}">
                    <a16:rowId xmlns:a16="http://schemas.microsoft.com/office/drawing/2014/main" val="10001"/>
                  </a:ext>
                </a:extLst>
              </a:tr>
              <a:tr h="370840">
                <a:tc>
                  <a:txBody>
                    <a:bodyPr/>
                    <a:lstStyle/>
                    <a:p>
                      <a:r>
                        <a:rPr lang="en-US" sz="1600" dirty="0"/>
                        <a:t>1. Interface Design</a:t>
                      </a:r>
                    </a:p>
                  </a:txBody>
                  <a:tcPr/>
                </a:tc>
                <a:tc>
                  <a:txBody>
                    <a:bodyPr/>
                    <a:lstStyle/>
                    <a:p>
                      <a:r>
                        <a:rPr lang="en-US" sz="1600" dirty="0"/>
                        <a:t>Identify the kinds of</a:t>
                      </a:r>
                      <a:r>
                        <a:rPr lang="en-US" sz="1600" baseline="0" dirty="0"/>
                        <a:t> things in your system and the messages they need to respond to.  For each method in an interface, write a contract and purpose statement.</a:t>
                      </a:r>
                      <a:endParaRPr lang="en-US" sz="1600" dirty="0"/>
                    </a:p>
                  </a:txBody>
                  <a:tcPr/>
                </a:tc>
                <a:extLst>
                  <a:ext uri="{0D108BD9-81ED-4DB2-BD59-A6C34878D82A}">
                    <a16:rowId xmlns:a16="http://schemas.microsoft.com/office/drawing/2014/main" val="10002"/>
                  </a:ext>
                </a:extLst>
              </a:tr>
              <a:tr h="370840">
                <a:tc>
                  <a:txBody>
                    <a:bodyPr/>
                    <a:lstStyle/>
                    <a:p>
                      <a:r>
                        <a:rPr lang="en-US" sz="1600" dirty="0"/>
                        <a:t>2. Class Design</a:t>
                      </a:r>
                    </a:p>
                  </a:txBody>
                  <a:tcPr/>
                </a:tc>
                <a:tc>
                  <a:txBody>
                    <a:bodyPr/>
                    <a:lstStyle/>
                    <a:p>
                      <a:r>
                        <a:rPr lang="en-US" sz="1600" dirty="0"/>
                        <a:t>Identify the kinds of things that</a:t>
                      </a:r>
                      <a:r>
                        <a:rPr lang="en-US" sz="1600" baseline="0" dirty="0"/>
                        <a:t> may be behind each interface.  For each class, give a purpose statement.  For each field of a class, give an interpretation.</a:t>
                      </a:r>
                      <a:endParaRPr lang="en-US" sz="1600" dirty="0"/>
                    </a:p>
                  </a:txBody>
                  <a:tcPr/>
                </a:tc>
                <a:extLst>
                  <a:ext uri="{0D108BD9-81ED-4DB2-BD59-A6C34878D82A}">
                    <a16:rowId xmlns:a16="http://schemas.microsoft.com/office/drawing/2014/main" val="10003"/>
                  </a:ext>
                </a:extLst>
              </a:tr>
              <a:tr h="370840">
                <a:tc>
                  <a:txBody>
                    <a:bodyPr/>
                    <a:lstStyle/>
                    <a:p>
                      <a:r>
                        <a:rPr lang="en-US" sz="1600" dirty="0"/>
                        <a:t>3. Method Design</a:t>
                      </a:r>
                    </a:p>
                  </a:txBody>
                  <a:tcPr/>
                </a:tc>
                <a:tc>
                  <a:txBody>
                    <a:bodyPr/>
                    <a:lstStyle/>
                    <a:p>
                      <a:r>
                        <a:rPr lang="en-US" sz="1600" dirty="0"/>
                        <a:t>For each method, copy</a:t>
                      </a:r>
                      <a:r>
                        <a:rPr lang="en-US" sz="1600" baseline="0" dirty="0"/>
                        <a:t> down the contract and purpose statement from the interface.  Specialize the purpose statement to specify how the purpose is fulfilled for this class. Include examples as needed.</a:t>
                      </a:r>
                      <a:endParaRPr lang="en-US" sz="1600" dirty="0"/>
                    </a:p>
                  </a:txBody>
                  <a:tcPr/>
                </a:tc>
                <a:extLst>
                  <a:ext uri="{0D108BD9-81ED-4DB2-BD59-A6C34878D82A}">
                    <a16:rowId xmlns:a16="http://schemas.microsoft.com/office/drawing/2014/main" val="10004"/>
                  </a:ext>
                </a:extLst>
              </a:tr>
              <a:tr h="370840">
                <a:tc>
                  <a:txBody>
                    <a:bodyPr/>
                    <a:lstStyle/>
                    <a:p>
                      <a:r>
                        <a:rPr lang="en-US" sz="1600" dirty="0"/>
                        <a:t>4. Unit</a:t>
                      </a:r>
                      <a:r>
                        <a:rPr lang="en-US" sz="1600" baseline="0" dirty="0"/>
                        <a:t> Tests</a:t>
                      </a:r>
                    </a:p>
                  </a:txBody>
                  <a:tcPr/>
                </a:tc>
                <a:tc>
                  <a:txBody>
                    <a:bodyPr/>
                    <a:lstStyle/>
                    <a:p>
                      <a:r>
                        <a:rPr lang="en-US" sz="1600" dirty="0"/>
                        <a:t>For</a:t>
                      </a:r>
                      <a:r>
                        <a:rPr lang="en-US" sz="1600" baseline="0" dirty="0"/>
                        <a:t> each class, write tests that exercise every method</a:t>
                      </a:r>
                      <a:endParaRPr lang="en-US" sz="1600" dirty="0"/>
                    </a:p>
                  </a:txBody>
                  <a:tcPr/>
                </a:tc>
                <a:extLst>
                  <a:ext uri="{0D108BD9-81ED-4DB2-BD59-A6C34878D82A}">
                    <a16:rowId xmlns:a16="http://schemas.microsoft.com/office/drawing/2014/main" val="10005"/>
                  </a:ext>
                </a:extLst>
              </a:tr>
              <a:tr h="370840">
                <a:tc>
                  <a:txBody>
                    <a:bodyPr/>
                    <a:lstStyle/>
                    <a:p>
                      <a:r>
                        <a:rPr lang="en-US" sz="1600" baseline="0" dirty="0"/>
                        <a:t>5. Program Review</a:t>
                      </a:r>
                    </a:p>
                  </a:txBody>
                  <a:tcPr/>
                </a:tc>
                <a:tc>
                  <a:txBody>
                    <a:bodyPr/>
                    <a:lstStyle/>
                    <a:p>
                      <a:r>
                        <a:rPr lang="en-US" sz="1600" dirty="0"/>
                        <a:t>Same as before</a:t>
                      </a: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424440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F8C2-32B8-4E13-A005-A8F5763845F4}"/>
              </a:ext>
            </a:extLst>
          </p:cNvPr>
          <p:cNvSpPr>
            <a:spLocks noGrp="1"/>
          </p:cNvSpPr>
          <p:nvPr>
            <p:ph type="title"/>
          </p:nvPr>
        </p:nvSpPr>
        <p:spPr/>
        <p:txBody>
          <a:bodyPr/>
          <a:lstStyle/>
          <a:p>
            <a:r>
              <a:rPr lang="en-US" dirty="0"/>
              <a:t>Some differences</a:t>
            </a:r>
          </a:p>
        </p:txBody>
      </p:sp>
      <p:sp>
        <p:nvSpPr>
          <p:cNvPr id="3" name="Content Placeholder 2">
            <a:extLst>
              <a:ext uri="{FF2B5EF4-FFF2-40B4-BE49-F238E27FC236}">
                <a16:creationId xmlns:a16="http://schemas.microsoft.com/office/drawing/2014/main" id="{9B60A5F4-05BD-4155-A795-3914E34DB204}"/>
              </a:ext>
            </a:extLst>
          </p:cNvPr>
          <p:cNvSpPr>
            <a:spLocks noGrp="1"/>
          </p:cNvSpPr>
          <p:nvPr>
            <p:ph idx="1"/>
          </p:nvPr>
        </p:nvSpPr>
        <p:spPr/>
        <p:txBody>
          <a:bodyPr>
            <a:normAutofit fontScale="70000" lnSpcReduction="20000"/>
          </a:bodyPr>
          <a:lstStyle/>
          <a:p>
            <a:r>
              <a:rPr lang="en-US" dirty="0"/>
              <a:t>"Design Strategy" has been dropped as a separate step, but you should still describe a design strategy if you think it would help readers to understand your code. Most of the time, your methods will be so simple you probably won't need to describe a design strategy.</a:t>
            </a:r>
          </a:p>
          <a:p>
            <a:r>
              <a:rPr lang="en-US" dirty="0"/>
              <a:t>"Halting Measure" has been dropped as a deliverable, but you should still describe a halting measure for methods that might be involved in a recursion, unless the halting measure is obvious.</a:t>
            </a:r>
          </a:p>
          <a:p>
            <a:r>
              <a:rPr lang="en-US" dirty="0"/>
              <a:t>"Contract and Purpose Statement" is now part of the "Interface Design" and "Class Design" steps.</a:t>
            </a:r>
          </a:p>
          <a:p>
            <a:r>
              <a:rPr lang="en-US" dirty="0"/>
              <a:t>Unit tests are shown as the fourth step, after method definitions, but it is still a good idea to write at least some tests for each method after you write the contracts for the method and before you actually define the method.</a:t>
            </a:r>
          </a:p>
        </p:txBody>
      </p:sp>
      <p:sp>
        <p:nvSpPr>
          <p:cNvPr id="4" name="Slide Number Placeholder 3">
            <a:extLst>
              <a:ext uri="{FF2B5EF4-FFF2-40B4-BE49-F238E27FC236}">
                <a16:creationId xmlns:a16="http://schemas.microsoft.com/office/drawing/2014/main" id="{1A6C9AD0-38B3-4035-8010-ED20FD69BAAE}"/>
              </a:ext>
            </a:extLst>
          </p:cNvPr>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41994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Interface Design</a:t>
            </a:r>
          </a:p>
        </p:txBody>
      </p:sp>
      <p:sp>
        <p:nvSpPr>
          <p:cNvPr id="3" name="Content Placeholder 2"/>
          <p:cNvSpPr>
            <a:spLocks noGrp="1"/>
          </p:cNvSpPr>
          <p:nvPr>
            <p:ph idx="1"/>
          </p:nvPr>
        </p:nvSpPr>
        <p:spPr/>
        <p:txBody>
          <a:bodyPr/>
          <a:lstStyle/>
          <a:p>
            <a:r>
              <a:rPr lang="en-US" dirty="0"/>
              <a:t>What kinds of things will exist in your system?</a:t>
            </a:r>
          </a:p>
          <a:p>
            <a:r>
              <a:rPr lang="en-US" dirty="0"/>
              <a:t>What  messages will they need to respond to?</a:t>
            </a:r>
          </a:p>
          <a:p>
            <a:r>
              <a:rPr lang="en-US" dirty="0"/>
              <a:t>List the messages (methods) in each interface</a:t>
            </a:r>
          </a:p>
          <a:p>
            <a:r>
              <a:rPr lang="en-US" dirty="0"/>
              <a:t>Write a purpose statement for the interface</a:t>
            </a:r>
          </a:p>
          <a:p>
            <a:r>
              <a:rPr lang="en-US" dirty="0"/>
              <a:t>For each method in the interface, write a contract and purpose statement.</a:t>
            </a:r>
          </a:p>
          <a:p>
            <a:r>
              <a:rPr lang="en-US" dirty="0"/>
              <a:t>Write the contracts in terms of data types and interfaces (never classes).</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334346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Example 1: </a:t>
            </a:r>
            <a:r>
              <a:rPr lang="en-US" dirty="0" err="1"/>
              <a:t>StupidRobot</a:t>
            </a:r>
            <a:endParaRPr lang="en-US" dirty="0"/>
          </a:p>
        </p:txBody>
      </p:sp>
      <p:sp>
        <p:nvSpPr>
          <p:cNvPr id="5" name="Content Placeholder 4"/>
          <p:cNvSpPr>
            <a:spLocks noGrp="1"/>
          </p:cNvSpPr>
          <p:nvPr>
            <p:ph idx="1"/>
          </p:nvPr>
        </p:nvSpPr>
        <p:spPr/>
        <p:txBody>
          <a:bodyPr>
            <a:normAutofit fontScale="47500" lnSpcReduction="20000"/>
          </a:bodyPr>
          <a:lstStyle/>
          <a:p>
            <a:r>
              <a:rPr lang="en-US" dirty="0"/>
              <a:t> // A </a:t>
            </a:r>
            <a:r>
              <a:rPr lang="en-US" dirty="0" err="1"/>
              <a:t>StupidRobot</a:t>
            </a:r>
            <a:r>
              <a:rPr lang="en-US" dirty="0"/>
              <a:t> is an object of any class that implements </a:t>
            </a:r>
            <a:r>
              <a:rPr lang="en-US" dirty="0" err="1"/>
              <a:t>StupidRobot</a:t>
            </a:r>
            <a:endParaRPr lang="en-US" dirty="0"/>
          </a:p>
          <a:p>
            <a:r>
              <a:rPr lang="en-US" dirty="0"/>
              <a:t>      //</a:t>
            </a:r>
          </a:p>
          <a:p>
            <a:r>
              <a:rPr lang="en-US" dirty="0"/>
              <a:t>      // Interpretation:  A </a:t>
            </a:r>
            <a:r>
              <a:rPr lang="en-US" dirty="0" err="1"/>
              <a:t>StupidRobot</a:t>
            </a:r>
            <a:r>
              <a:rPr lang="en-US" dirty="0"/>
              <a:t> represents a robot moving along</a:t>
            </a:r>
          </a:p>
          <a:p>
            <a:r>
              <a:rPr lang="en-US" dirty="0"/>
              <a:t>      //     a horizontal line starting at position 0.</a:t>
            </a:r>
          </a:p>
          <a:p>
            <a:r>
              <a:rPr lang="en-US" dirty="0"/>
              <a:t>      </a:t>
            </a:r>
          </a:p>
          <a:p>
            <a:r>
              <a:rPr lang="en-US" dirty="0"/>
              <a:t>      interface </a:t>
            </a:r>
            <a:r>
              <a:rPr lang="en-US" dirty="0" err="1"/>
              <a:t>StupidRobot</a:t>
            </a:r>
            <a:r>
              <a:rPr lang="en-US" dirty="0"/>
              <a:t> {</a:t>
            </a:r>
          </a:p>
          <a:p>
            <a:r>
              <a:rPr lang="en-US" dirty="0"/>
              <a:t>      </a:t>
            </a:r>
          </a:p>
          <a:p>
            <a:r>
              <a:rPr lang="en-US" dirty="0"/>
              <a:t>          // a new </a:t>
            </a:r>
            <a:r>
              <a:rPr lang="en-US" dirty="0" err="1"/>
              <a:t>StupidRobot</a:t>
            </a:r>
            <a:r>
              <a:rPr lang="en-US" dirty="0"/>
              <a:t> is required to start at position 0.</a:t>
            </a:r>
          </a:p>
          <a:p>
            <a:r>
              <a:rPr lang="en-US" dirty="0"/>
              <a:t>      </a:t>
            </a:r>
          </a:p>
          <a:p>
            <a:r>
              <a:rPr lang="en-US" dirty="0"/>
              <a:t>          // RETURNS: a robot just like this one, moved one position</a:t>
            </a:r>
          </a:p>
          <a:p>
            <a:r>
              <a:rPr lang="en-US" dirty="0"/>
              <a:t>          // to the right.</a:t>
            </a:r>
          </a:p>
          <a:p>
            <a:r>
              <a:rPr lang="en-US" dirty="0"/>
              <a:t>      </a:t>
            </a:r>
          </a:p>
          <a:p>
            <a:r>
              <a:rPr lang="en-US" dirty="0"/>
              <a:t>          </a:t>
            </a:r>
            <a:r>
              <a:rPr lang="en-US" dirty="0" err="1"/>
              <a:t>StupidRobot</a:t>
            </a:r>
            <a:r>
              <a:rPr lang="en-US" dirty="0"/>
              <a:t> </a:t>
            </a:r>
            <a:r>
              <a:rPr lang="en-US" dirty="0" err="1"/>
              <a:t>moveRight</a:t>
            </a:r>
            <a:r>
              <a:rPr lang="en-US" dirty="0"/>
              <a:t> ();</a:t>
            </a:r>
          </a:p>
          <a:p>
            <a:r>
              <a:rPr lang="en-US" dirty="0"/>
              <a:t>      </a:t>
            </a:r>
          </a:p>
          <a:p>
            <a:r>
              <a:rPr lang="en-US" dirty="0"/>
              <a:t>          // RETURNS: the current x-position of this robot</a:t>
            </a:r>
          </a:p>
          <a:p>
            <a:r>
              <a:rPr lang="en-US" dirty="0"/>
              <a:t>      </a:t>
            </a:r>
          </a:p>
          <a:p>
            <a:r>
              <a:rPr lang="en-US" dirty="0"/>
              <a:t>          </a:t>
            </a:r>
            <a:r>
              <a:rPr lang="en-US" dirty="0" err="1"/>
              <a:t>int</a:t>
            </a:r>
            <a:r>
              <a:rPr lang="en-US" dirty="0"/>
              <a:t> </a:t>
            </a:r>
            <a:r>
              <a:rPr lang="en-US" dirty="0" err="1"/>
              <a:t>getPos</a:t>
            </a:r>
            <a:r>
              <a:rPr lang="en-US" dirty="0"/>
              <a:t> ();</a:t>
            </a:r>
          </a:p>
          <a:p>
            <a:r>
              <a:rPr lang="en-US" dirty="0"/>
              <a:t>      }</a:t>
            </a:r>
          </a:p>
        </p:txBody>
      </p:sp>
    </p:spTree>
    <p:extLst>
      <p:ext uri="{BB962C8B-B14F-4D97-AF65-F5344CB8AC3E}">
        <p14:creationId xmlns:p14="http://schemas.microsoft.com/office/powerpoint/2010/main" val="48235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Widget</a:t>
            </a:r>
          </a:p>
        </p:txBody>
      </p:sp>
      <p:sp>
        <p:nvSpPr>
          <p:cNvPr id="3" name="Content Placeholder 2"/>
          <p:cNvSpPr>
            <a:spLocks noGrp="1"/>
          </p:cNvSpPr>
          <p:nvPr>
            <p:ph idx="1"/>
          </p:nvPr>
        </p:nvSpPr>
        <p:spPr/>
        <p:txBody>
          <a:bodyPr>
            <a:noAutofit/>
          </a:bodyPr>
          <a:lstStyle/>
          <a:p>
            <a:pPr>
              <a:spcBef>
                <a:spcPts val="0"/>
              </a:spcBef>
            </a:pPr>
            <a:r>
              <a:rPr lang="en-US" sz="1000" dirty="0"/>
              <a:t> // Every object that lives in the world must implement the</a:t>
            </a:r>
          </a:p>
          <a:p>
            <a:pPr>
              <a:spcBef>
                <a:spcPts val="0"/>
              </a:spcBef>
            </a:pPr>
            <a:r>
              <a:rPr lang="en-US" sz="1000" dirty="0"/>
              <a:t> // Widget interface.</a:t>
            </a:r>
          </a:p>
          <a:p>
            <a:pPr>
              <a:spcBef>
                <a:spcPts val="0"/>
              </a:spcBef>
            </a:pPr>
            <a:r>
              <a:rPr lang="en-US" sz="1000" dirty="0"/>
              <a:t>      </a:t>
            </a:r>
          </a:p>
          <a:p>
            <a:pPr>
              <a:spcBef>
                <a:spcPts val="0"/>
              </a:spcBef>
            </a:pPr>
            <a:r>
              <a:rPr lang="en-US" sz="1000" dirty="0"/>
              <a:t>      interface Widget {</a:t>
            </a:r>
          </a:p>
          <a:p>
            <a:pPr>
              <a:spcBef>
                <a:spcPts val="0"/>
              </a:spcBef>
            </a:pPr>
            <a:r>
              <a:rPr lang="en-US" sz="1000" dirty="0"/>
              <a:t>      </a:t>
            </a:r>
          </a:p>
          <a:p>
            <a:pPr>
              <a:spcBef>
                <a:spcPts val="0"/>
              </a:spcBef>
            </a:pPr>
            <a:r>
              <a:rPr lang="en-US" sz="1000" dirty="0"/>
              <a:t>          // RETURNS: the state of this object that should follow</a:t>
            </a:r>
          </a:p>
          <a:p>
            <a:pPr>
              <a:spcBef>
                <a:spcPts val="0"/>
              </a:spcBef>
            </a:pPr>
            <a:r>
              <a:rPr lang="en-US" sz="1000" dirty="0"/>
              <a:t>          //     the next tick</a:t>
            </a:r>
          </a:p>
          <a:p>
            <a:pPr>
              <a:spcBef>
                <a:spcPts val="0"/>
              </a:spcBef>
            </a:pPr>
            <a:r>
              <a:rPr lang="en-US" sz="1000" dirty="0"/>
              <a:t>      </a:t>
            </a:r>
          </a:p>
          <a:p>
            <a:pPr>
              <a:spcBef>
                <a:spcPts val="0"/>
              </a:spcBef>
            </a:pPr>
            <a:r>
              <a:rPr lang="en-US" sz="1000" dirty="0"/>
              <a:t>          Widget </a:t>
            </a:r>
            <a:r>
              <a:rPr lang="en-US" sz="1000" dirty="0" err="1"/>
              <a:t>afterTick</a:t>
            </a:r>
            <a:r>
              <a:rPr lang="en-US" sz="1000" dirty="0"/>
              <a:t> ();</a:t>
            </a:r>
          </a:p>
          <a:p>
            <a:pPr>
              <a:spcBef>
                <a:spcPts val="0"/>
              </a:spcBef>
            </a:pPr>
            <a:r>
              <a:rPr lang="en-US" sz="1000" dirty="0"/>
              <a:t>      </a:t>
            </a:r>
          </a:p>
          <a:p>
            <a:pPr>
              <a:spcBef>
                <a:spcPts val="0"/>
              </a:spcBef>
            </a:pPr>
            <a:r>
              <a:rPr lang="en-US" sz="1000" dirty="0"/>
              <a:t>          // GIVEN: coordinates of a location</a:t>
            </a:r>
          </a:p>
          <a:p>
            <a:pPr>
              <a:spcBef>
                <a:spcPts val="0"/>
              </a:spcBef>
            </a:pPr>
            <a:r>
              <a:rPr lang="en-US" sz="1000" dirty="0"/>
              <a:t>          // RETURNS: the state of this object that should follow</a:t>
            </a:r>
          </a:p>
          <a:p>
            <a:pPr>
              <a:spcBef>
                <a:spcPts val="0"/>
              </a:spcBef>
            </a:pPr>
            <a:r>
              <a:rPr lang="en-US" sz="1000" dirty="0"/>
              <a:t>          //     the specified mouse event at the given location</a:t>
            </a:r>
          </a:p>
          <a:p>
            <a:pPr>
              <a:spcBef>
                <a:spcPts val="0"/>
              </a:spcBef>
            </a:pPr>
            <a:r>
              <a:rPr lang="en-US" sz="1000" dirty="0"/>
              <a:t>      </a:t>
            </a:r>
          </a:p>
          <a:p>
            <a:pPr>
              <a:spcBef>
                <a:spcPts val="0"/>
              </a:spcBef>
            </a:pPr>
            <a:r>
              <a:rPr lang="en-US" sz="1000" dirty="0"/>
              <a:t>          Widget </a:t>
            </a:r>
            <a:r>
              <a:rPr lang="en-US" sz="1000" dirty="0" err="1"/>
              <a:t>afterButtonDown</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Widget </a:t>
            </a:r>
            <a:r>
              <a:rPr lang="en-US" sz="1000" dirty="0" err="1"/>
              <a:t>afterButtonUp</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Widget </a:t>
            </a:r>
            <a:r>
              <a:rPr lang="en-US" sz="1000" dirty="0" err="1"/>
              <a:t>afterDrag</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a:t>
            </a:r>
          </a:p>
          <a:p>
            <a:pPr>
              <a:spcBef>
                <a:spcPts val="0"/>
              </a:spcBef>
            </a:pPr>
            <a:r>
              <a:rPr lang="en-US" sz="1000" dirty="0"/>
              <a:t>          // GIVEN: a key event</a:t>
            </a:r>
          </a:p>
          <a:p>
            <a:pPr>
              <a:spcBef>
                <a:spcPts val="0"/>
              </a:spcBef>
            </a:pPr>
            <a:r>
              <a:rPr lang="en-US" sz="1000" dirty="0"/>
              <a:t>          // RETURNS: the state of this object that should follow</a:t>
            </a:r>
          </a:p>
          <a:p>
            <a:pPr>
              <a:spcBef>
                <a:spcPts val="0"/>
              </a:spcBef>
            </a:pPr>
            <a:r>
              <a:rPr lang="en-US" sz="1000" dirty="0"/>
              <a:t>          //     the given key event</a:t>
            </a:r>
          </a:p>
          <a:p>
            <a:pPr>
              <a:spcBef>
                <a:spcPts val="0"/>
              </a:spcBef>
            </a:pPr>
            <a:r>
              <a:rPr lang="en-US" sz="1000" dirty="0"/>
              <a:t>      </a:t>
            </a:r>
          </a:p>
          <a:p>
            <a:pPr>
              <a:spcBef>
                <a:spcPts val="0"/>
              </a:spcBef>
            </a:pPr>
            <a:r>
              <a:rPr lang="en-US" sz="1000" dirty="0"/>
              <a:t>          Widget </a:t>
            </a:r>
            <a:r>
              <a:rPr lang="en-US" sz="1000" dirty="0" err="1"/>
              <a:t>afterKeyEvent</a:t>
            </a:r>
            <a:r>
              <a:rPr lang="en-US" sz="1000" dirty="0"/>
              <a:t> (</a:t>
            </a:r>
            <a:r>
              <a:rPr lang="en-US" sz="1000" dirty="0" err="1"/>
              <a:t>KeyEvent</a:t>
            </a:r>
            <a:r>
              <a:rPr lang="en-US" sz="1000" dirty="0"/>
              <a:t> </a:t>
            </a:r>
            <a:r>
              <a:rPr lang="en-US" sz="1000" dirty="0" err="1"/>
              <a:t>ke</a:t>
            </a:r>
            <a:r>
              <a:rPr lang="en-US" sz="1000" dirty="0"/>
              <a:t>);</a:t>
            </a:r>
          </a:p>
          <a:p>
            <a:pPr>
              <a:spcBef>
                <a:spcPts val="0"/>
              </a:spcBef>
            </a:pPr>
            <a:r>
              <a:rPr lang="en-US" sz="1000" dirty="0"/>
              <a:t>      </a:t>
            </a:r>
          </a:p>
          <a:p>
            <a:pPr>
              <a:spcBef>
                <a:spcPts val="0"/>
              </a:spcBef>
            </a:pPr>
            <a:r>
              <a:rPr lang="en-US" sz="1000" dirty="0"/>
              <a:t>          // GIVEN: a scene</a:t>
            </a:r>
          </a:p>
          <a:p>
            <a:pPr>
              <a:spcBef>
                <a:spcPts val="0"/>
              </a:spcBef>
            </a:pPr>
            <a:r>
              <a:rPr lang="en-US" sz="1000" dirty="0"/>
              <a:t>          // RETURNS: a scene like the given one, but with this</a:t>
            </a:r>
          </a:p>
          <a:p>
            <a:pPr>
              <a:spcBef>
                <a:spcPts val="0"/>
              </a:spcBef>
            </a:pPr>
            <a:r>
              <a:rPr lang="en-US" sz="1000" dirty="0"/>
              <a:t>          //     object painted on it</a:t>
            </a:r>
          </a:p>
          <a:p>
            <a:pPr>
              <a:spcBef>
                <a:spcPts val="0"/>
              </a:spcBef>
            </a:pPr>
            <a:r>
              <a:rPr lang="en-US" sz="1000" dirty="0"/>
              <a:t>      </a:t>
            </a:r>
          </a:p>
          <a:p>
            <a:pPr>
              <a:spcBef>
                <a:spcPts val="0"/>
              </a:spcBef>
            </a:pPr>
            <a:r>
              <a:rPr lang="en-US" sz="1000" dirty="0"/>
              <a:t>          Scene </a:t>
            </a:r>
            <a:r>
              <a:rPr lang="en-US" sz="1000" dirty="0" err="1"/>
              <a:t>addToScene</a:t>
            </a:r>
            <a:r>
              <a:rPr lang="en-US" sz="1000" dirty="0"/>
              <a:t> (Scene </a:t>
            </a:r>
            <a:r>
              <a:rPr lang="en-US" sz="1000" dirty="0" err="1"/>
              <a:t>sc</a:t>
            </a:r>
            <a:r>
              <a:rPr lang="en-US" sz="1000" dirty="0"/>
              <a:t>);</a:t>
            </a:r>
          </a:p>
          <a:p>
            <a:pPr>
              <a:spcBef>
                <a:spcPts val="0"/>
              </a:spcBef>
            </a:pPr>
            <a:r>
              <a:rPr lang="en-US" sz="10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
        <p:nvSpPr>
          <p:cNvPr id="5" name="Rectangle 4"/>
          <p:cNvSpPr/>
          <p:nvPr/>
        </p:nvSpPr>
        <p:spPr>
          <a:xfrm>
            <a:off x="5715000" y="1752600"/>
            <a:ext cx="26670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Another way to write a purpose statement for an interface</a:t>
            </a:r>
          </a:p>
        </p:txBody>
      </p:sp>
      <p:cxnSp>
        <p:nvCxnSpPr>
          <p:cNvPr id="7" name="Straight Arrow Connector 6"/>
          <p:cNvCxnSpPr>
            <a:stCxn id="5" idx="1"/>
          </p:cNvCxnSpPr>
          <p:nvPr/>
        </p:nvCxnSpPr>
        <p:spPr>
          <a:xfrm flipH="1" flipV="1">
            <a:off x="4800600" y="1905000"/>
            <a:ext cx="9144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 2: Class Design</a:t>
            </a:r>
          </a:p>
        </p:txBody>
      </p:sp>
      <p:sp>
        <p:nvSpPr>
          <p:cNvPr id="6" name="Content Placeholder 5"/>
          <p:cNvSpPr>
            <a:spLocks noGrp="1"/>
          </p:cNvSpPr>
          <p:nvPr>
            <p:ph idx="1"/>
          </p:nvPr>
        </p:nvSpPr>
        <p:spPr/>
        <p:txBody>
          <a:bodyPr>
            <a:normAutofit fontScale="92500" lnSpcReduction="10000"/>
          </a:bodyPr>
          <a:lstStyle/>
          <a:p>
            <a:r>
              <a:rPr lang="en-US" dirty="0"/>
              <a:t>For each interface, consider the different kinds of objects that will implement this interface.  Each kind becomes a class.</a:t>
            </a:r>
          </a:p>
          <a:p>
            <a:r>
              <a:rPr lang="en-US" dirty="0"/>
              <a:t>For each class, include a purpose statement that says what information is represented by objects of that class.</a:t>
            </a:r>
          </a:p>
          <a:p>
            <a:r>
              <a:rPr lang="en-US" dirty="0"/>
              <a:t>For each class, give a constructor  template showing how to build an object of that class.</a:t>
            </a:r>
          </a:p>
          <a:p>
            <a:r>
              <a:rPr lang="en-US" dirty="0"/>
              <a:t>Each </a:t>
            </a:r>
            <a:r>
              <a:rPr lang="en-US" dirty="0">
                <a:latin typeface="Calibri" panose="020F0502020204030204" pitchFamily="34" charset="0"/>
                <a:cs typeface="Consolas" pitchFamily="49" charset="0"/>
              </a:rPr>
              <a:t>field</a:t>
            </a:r>
            <a:r>
              <a:rPr lang="en-US" dirty="0"/>
              <a:t> should have an interpretation, just as every field in a </a:t>
            </a:r>
            <a:r>
              <a:rPr lang="en-US" b="1" dirty="0" err="1"/>
              <a:t>struct</a:t>
            </a:r>
            <a:r>
              <a:rPr lang="en-US" dirty="0"/>
              <a:t> has an interpretation.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39337184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715dc3b98ee3c988a87c5d38fd6130d91c81b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dirty="0" smtClean="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4831</TotalTime>
  <Words>3692</Words>
  <Application>Microsoft Office PowerPoint</Application>
  <PresentationFormat>On-screen Show (4:3)</PresentationFormat>
  <Paragraphs>419</Paragraphs>
  <Slides>33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Helvetica Neue</vt:lpstr>
      <vt:lpstr>Wingdings</vt:lpstr>
      <vt:lpstr>1_Office Theme</vt:lpstr>
      <vt:lpstr>The Design Recipe using Classes</vt:lpstr>
      <vt:lpstr>Goals of this lesson</vt:lpstr>
      <vt:lpstr>Let's review the Design Recipe</vt:lpstr>
      <vt:lpstr>In an OO system, the steps are a little different, but they are all there</vt:lpstr>
      <vt:lpstr>Some differences</vt:lpstr>
      <vt:lpstr>Step 1:  Interface Design</vt:lpstr>
      <vt:lpstr>Example 1: StupidRobot</vt:lpstr>
      <vt:lpstr>Example 2: Widget</vt:lpstr>
      <vt:lpstr>Step 2: Class Design</vt:lpstr>
      <vt:lpstr>Example</vt:lpstr>
      <vt:lpstr>What happened to the Observer Template?</vt:lpstr>
      <vt:lpstr>Coding Standards, Part 1</vt:lpstr>
      <vt:lpstr>What happened to protected?</vt:lpstr>
      <vt:lpstr>Coding Standards, Part 2</vt:lpstr>
      <vt:lpstr>Coding Standards Illustrated</vt:lpstr>
      <vt:lpstr>Step 3: Method Design</vt:lpstr>
      <vt:lpstr>Contracts and Purpose Statements in a Class Definition</vt:lpstr>
      <vt:lpstr>Examples and Tests</vt:lpstr>
      <vt:lpstr>Step 4: Unit Tests</vt:lpstr>
      <vt:lpstr>Step 4: Unit Tests, part 2</vt:lpstr>
      <vt:lpstr>What happened to the strategy?</vt:lpstr>
      <vt:lpstr>Simple method definitions don't need design strategies</vt:lpstr>
      <vt:lpstr>Method definitions that don't need design strategies (2)</vt:lpstr>
      <vt:lpstr>This also doesn't need a design strategy, but it might help</vt:lpstr>
      <vt:lpstr>Another method  where the design strategy is optional</vt:lpstr>
      <vt:lpstr>Complicated things need strategies to  document them</vt:lpstr>
      <vt:lpstr>Complicated things need strategies to  document them</vt:lpstr>
      <vt:lpstr>Design Strategies turn into Patterns</vt:lpstr>
      <vt:lpstr>Remember:</vt:lpstr>
      <vt:lpstr>Properties of a good OO design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140</cp:revision>
  <dcterms:created xsi:type="dcterms:W3CDTF">2006-08-16T00:00:00Z</dcterms:created>
  <dcterms:modified xsi:type="dcterms:W3CDTF">2017-11-08T17:55:17Z</dcterms:modified>
</cp:coreProperties>
</file>