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6"/>
  </p:notes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10" r:id="rId10"/>
    <p:sldId id="313" r:id="rId11"/>
    <p:sldId id="311" r:id="rId12"/>
    <p:sldId id="317" r:id="rId13"/>
    <p:sldId id="318" r:id="rId14"/>
    <p:sldId id="319" r:id="rId15"/>
    <p:sldId id="320" r:id="rId16"/>
    <p:sldId id="321" r:id="rId17"/>
    <p:sldId id="314" r:id="rId18"/>
    <p:sldId id="315" r:id="rId19"/>
    <p:sldId id="316" r:id="rId20"/>
    <p:sldId id="322" r:id="rId21"/>
    <p:sldId id="323" r:id="rId22"/>
    <p:sldId id="324" r:id="rId23"/>
    <p:sldId id="325" r:id="rId24"/>
    <p:sldId id="268" r:id="rId25"/>
  </p:sldIdLst>
  <p:sldSz cx="9144000" cy="5143500" type="screen16x9"/>
  <p:notesSz cx="6858000" cy="9144000"/>
  <p:embeddedFontLst>
    <p:embeddedFont>
      <p:font typeface="Raleway" panose="020B0604020202020204" charset="-52"/>
      <p:regular r:id="rId27"/>
      <p:bold r:id="rId28"/>
      <p:italic r:id="rId29"/>
      <p:boldItalic r:id="rId30"/>
    </p:embeddedFont>
    <p:embeddedFont>
      <p:font typeface="Raleway Thin" panose="020B0604020202020204" charset="-52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B5C9E9-964B-4209-AC8C-75AE417F8694}">
  <a:tblStyle styleId="{A3B5C9E9-964B-4209-AC8C-75AE417F86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>
        <p:scale>
          <a:sx n="63" d="100"/>
          <a:sy n="63" d="100"/>
        </p:scale>
        <p:origin x="2026" y="898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7d2fc1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7d2fc1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1ab87a8fe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1ab87a8fe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00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07d2fc189_0_7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07d2fc189_0_7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060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07d2fc189_0_8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07d2fc189_0_8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950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07d2fc189_0_8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07d2fc189_0_8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78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07d2fc189_0_7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07d2fc189_0_7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315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796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234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07d2fc189_0_7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07d2fc189_0_7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48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07d2fc189_0_8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07d2fc189_0_8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20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21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78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07d2fc189_0_7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07d2fc189_0_7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ab87a8fe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1ab87a8fe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6376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60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550" y="994304"/>
            <a:ext cx="4470900" cy="2425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83300" y="1961550"/>
            <a:ext cx="3377400" cy="6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910750" y="2483508"/>
            <a:ext cx="3322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2_1_1_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5521500" y="2854825"/>
            <a:ext cx="3888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521500" y="2426200"/>
            <a:ext cx="49590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 idx="2" hasCustomPrompt="1"/>
          </p:nvPr>
        </p:nvSpPr>
        <p:spPr>
          <a:xfrm>
            <a:off x="5521500" y="2210575"/>
            <a:ext cx="16542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600"/>
              <a:buNone/>
              <a:defRPr sz="3600">
                <a:solidFill>
                  <a:srgbClr val="CADC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HEADER_2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subTitle" idx="1"/>
          </p:nvPr>
        </p:nvSpPr>
        <p:spPr>
          <a:xfrm>
            <a:off x="1398588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2"/>
          </p:nvPr>
        </p:nvSpPr>
        <p:spPr>
          <a:xfrm>
            <a:off x="3192463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3"/>
          </p:nvPr>
        </p:nvSpPr>
        <p:spPr>
          <a:xfrm>
            <a:off x="4986338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4"/>
          </p:nvPr>
        </p:nvSpPr>
        <p:spPr>
          <a:xfrm>
            <a:off x="6780213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 idx="5"/>
          </p:nvPr>
        </p:nvSpPr>
        <p:spPr>
          <a:xfrm>
            <a:off x="1398600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 idx="6"/>
          </p:nvPr>
        </p:nvSpPr>
        <p:spPr>
          <a:xfrm>
            <a:off x="3192475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 idx="7"/>
          </p:nvPr>
        </p:nvSpPr>
        <p:spPr>
          <a:xfrm>
            <a:off x="4986350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 idx="8"/>
          </p:nvPr>
        </p:nvSpPr>
        <p:spPr>
          <a:xfrm>
            <a:off x="6780225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SECTION_HEADER_2_1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2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 rot="5400000">
            <a:off x="2963350" y="-1038700"/>
            <a:ext cx="3200400" cy="72102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2420850" y="3024513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2196000" y="1816163"/>
            <a:ext cx="47520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LISTS">
  <p:cSld name="SECTION_HEADER_2_1_1_1_1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903604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5280396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HEADER_2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6755400" y="12254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2"/>
          </p:nvPr>
        </p:nvSpPr>
        <p:spPr>
          <a:xfrm>
            <a:off x="6755400" y="36483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3"/>
          </p:nvPr>
        </p:nvSpPr>
        <p:spPr>
          <a:xfrm>
            <a:off x="6755400" y="2436538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4"/>
          </p:nvPr>
        </p:nvSpPr>
        <p:spPr>
          <a:xfrm>
            <a:off x="6772188" y="1025375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5"/>
          </p:nvPr>
        </p:nvSpPr>
        <p:spPr>
          <a:xfrm>
            <a:off x="6772188" y="2235807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6"/>
          </p:nvPr>
        </p:nvSpPr>
        <p:spPr>
          <a:xfrm>
            <a:off x="6772188" y="3446920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7"/>
          </p:nvPr>
        </p:nvSpPr>
        <p:spPr>
          <a:xfrm>
            <a:off x="4955175" y="12254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8"/>
          </p:nvPr>
        </p:nvSpPr>
        <p:spPr>
          <a:xfrm>
            <a:off x="4955175" y="36483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9"/>
          </p:nvPr>
        </p:nvSpPr>
        <p:spPr>
          <a:xfrm>
            <a:off x="4955175" y="2436538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13"/>
          </p:nvPr>
        </p:nvSpPr>
        <p:spPr>
          <a:xfrm>
            <a:off x="4971963" y="1025375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14"/>
          </p:nvPr>
        </p:nvSpPr>
        <p:spPr>
          <a:xfrm>
            <a:off x="4971963" y="2235807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15"/>
          </p:nvPr>
        </p:nvSpPr>
        <p:spPr>
          <a:xfrm>
            <a:off x="4971963" y="3446920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Пустой слайд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DF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9" r:id="rId6"/>
    <p:sldLayoutId id="2147483660" r:id="rId7"/>
    <p:sldLayoutId id="214748366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downloads.hindawi.com/journals/jhe/2018/2908517.pdf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ftp/arxiv/papers/1712/1712.07632.pdf" TargetMode="External"/><Relationship Id="rId5" Type="http://schemas.openxmlformats.org/officeDocument/2006/relationships/hyperlink" Target="https://www.ncbi.nlm.nih.gov/pmc/articles/PMC7493761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www.medrxiv.org/content/10.1101/2020.08.13.20174144v1.full.pdf" TargetMode="Externa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2883300" y="1961550"/>
            <a:ext cx="3377400" cy="6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Дипломний проект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2910750" y="2483508"/>
            <a:ext cx="3322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3411150" y="1395788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3411150" y="3003900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Google Shape;129;p21">
            <a:extLst>
              <a:ext uri="{FF2B5EF4-FFF2-40B4-BE49-F238E27FC236}">
                <a16:creationId xmlns:a16="http://schemas.microsoft.com/office/drawing/2014/main" id="{234BFF6D-714F-4C2B-A747-EFB0E173D2DA}"/>
              </a:ext>
            </a:extLst>
          </p:cNvPr>
          <p:cNvSpPr txBox="1">
            <a:spLocks/>
          </p:cNvSpPr>
          <p:nvPr/>
        </p:nvSpPr>
        <p:spPr>
          <a:xfrm>
            <a:off x="2147146" y="2359259"/>
            <a:ext cx="4860871" cy="96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sz="2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sz="2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sz="2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sz="2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sz="2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sz="2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sz="2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sz="2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На тему: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Інформаційна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система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підтримки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процесу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розпізнавання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пневмонії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за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ренгенівськими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знімками</a:t>
            </a:r>
            <a:endParaRPr lang="uk-UA" sz="16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9" name="Google Shape;179;p25">
            <a:extLst>
              <a:ext uri="{FF2B5EF4-FFF2-40B4-BE49-F238E27FC236}">
                <a16:creationId xmlns:a16="http://schemas.microsoft.com/office/drawing/2014/main" id="{269608C7-0F61-4860-A89A-C42374EFAD33}"/>
              </a:ext>
            </a:extLst>
          </p:cNvPr>
          <p:cNvSpPr/>
          <p:nvPr/>
        </p:nvSpPr>
        <p:spPr>
          <a:xfrm>
            <a:off x="2314574" y="3468176"/>
            <a:ext cx="4500564" cy="811830"/>
          </a:xfrm>
          <a:prstGeom prst="rect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FBD8D-32BD-45D1-AF08-D776EDDE9441}"/>
              </a:ext>
            </a:extLst>
          </p:cNvPr>
          <p:cNvSpPr txBox="1"/>
          <p:nvPr/>
        </p:nvSpPr>
        <p:spPr>
          <a:xfrm>
            <a:off x="2314575" y="3468176"/>
            <a:ext cx="4500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000" dirty="0">
                <a:latin typeface="Raleway" panose="020B0604020202020204" charset="-52"/>
              </a:rPr>
              <a:t>Виконала: </a:t>
            </a:r>
          </a:p>
          <a:p>
            <a:r>
              <a:rPr lang="en-US" sz="1000" dirty="0">
                <a:latin typeface="Raleway" panose="020B0604020202020204" charset="-52"/>
              </a:rPr>
              <a:t>	</a:t>
            </a:r>
            <a:r>
              <a:rPr lang="uk-UA" sz="1000" dirty="0">
                <a:latin typeface="Raleway" panose="020B0604020202020204" charset="-52"/>
              </a:rPr>
              <a:t>ст. гр. ІС-71                                              АЛПАЄВА Юлія</a:t>
            </a:r>
          </a:p>
          <a:p>
            <a:r>
              <a:rPr lang="ru-RU" sz="1000" dirty="0" err="1">
                <a:latin typeface="Raleway" panose="020B0604020202020204" charset="-52"/>
              </a:rPr>
              <a:t>Керівник</a:t>
            </a:r>
            <a:r>
              <a:rPr lang="ru-RU" sz="1000" dirty="0">
                <a:latin typeface="Raleway" panose="020B0604020202020204" charset="-52"/>
              </a:rPr>
              <a:t> </a:t>
            </a:r>
            <a:r>
              <a:rPr lang="ru-RU" sz="1000" dirty="0" err="1">
                <a:latin typeface="Raleway" panose="020B0604020202020204" charset="-52"/>
              </a:rPr>
              <a:t>проєкту</a:t>
            </a:r>
            <a:r>
              <a:rPr lang="ru-RU" sz="1000" dirty="0">
                <a:latin typeface="Raleway" panose="020B0604020202020204" charset="-52"/>
              </a:rPr>
              <a:t>:</a:t>
            </a:r>
          </a:p>
          <a:p>
            <a:r>
              <a:rPr lang="en-US" sz="1000" dirty="0">
                <a:latin typeface="Raleway" panose="020B0604020202020204" charset="-52"/>
              </a:rPr>
              <a:t>	</a:t>
            </a:r>
            <a:r>
              <a:rPr lang="ru-RU" sz="1000" dirty="0">
                <a:latin typeface="Raleway" panose="020B0604020202020204" charset="-52"/>
              </a:rPr>
              <a:t>доцент                                                      СПЕРКАЧ  Майя</a:t>
            </a:r>
            <a:endParaRPr lang="uk-UA" sz="1000" dirty="0">
              <a:latin typeface="Raleway" panose="020B0604020202020204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subTitle" idx="4294967295"/>
          </p:nvPr>
        </p:nvSpPr>
        <p:spPr>
          <a:xfrm>
            <a:off x="7323725" y="1783854"/>
            <a:ext cx="12351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900" dirty="0"/>
              <a:t>Адреса електронної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900" dirty="0"/>
              <a:t>пошти</a:t>
            </a:r>
            <a:endParaRPr sz="9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900"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subTitle" idx="4294967295"/>
          </p:nvPr>
        </p:nvSpPr>
        <p:spPr>
          <a:xfrm>
            <a:off x="1184076" y="2737150"/>
            <a:ext cx="12765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900" dirty="0"/>
              <a:t>Пароль</a:t>
            </a:r>
            <a:endParaRPr sz="900" dirty="0"/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4294967295"/>
          </p:nvPr>
        </p:nvSpPr>
        <p:spPr>
          <a:xfrm>
            <a:off x="7323724" y="2737150"/>
            <a:ext cx="1373235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900" dirty="0"/>
              <a:t>Аналізоване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900" dirty="0"/>
              <a:t>зображення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900" dirty="0"/>
          </a:p>
        </p:txBody>
      </p:sp>
      <p:sp>
        <p:nvSpPr>
          <p:cNvPr id="249" name="Google Shape;249;p29"/>
          <p:cNvSpPr txBox="1">
            <a:spLocks noGrp="1"/>
          </p:cNvSpPr>
          <p:nvPr>
            <p:ph type="subTitle" idx="4294967295"/>
          </p:nvPr>
        </p:nvSpPr>
        <p:spPr>
          <a:xfrm>
            <a:off x="1223076" y="1783854"/>
            <a:ext cx="11985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900" dirty="0"/>
              <a:t>Ім’я користувача</a:t>
            </a:r>
            <a:endParaRPr sz="900" dirty="0"/>
          </a:p>
        </p:txBody>
      </p:sp>
      <p:cxnSp>
        <p:nvCxnSpPr>
          <p:cNvPr id="252" name="Google Shape;252;p29"/>
          <p:cNvCxnSpPr>
            <a:cxnSpLocks/>
            <a:stCxn id="247" idx="2"/>
          </p:cNvCxnSpPr>
          <p:nvPr/>
        </p:nvCxnSpPr>
        <p:spPr>
          <a:xfrm rot="-5400000" flipH="1">
            <a:off x="2559276" y="2665000"/>
            <a:ext cx="597000" cy="2070900"/>
          </a:xfrm>
          <a:prstGeom prst="bentConnector3">
            <a:avLst>
              <a:gd name="adj1" fmla="val 13988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3" name="Google Shape;253;p29"/>
          <p:cNvCxnSpPr>
            <a:cxnSpLocks/>
            <a:stCxn id="249" idx="0"/>
          </p:cNvCxnSpPr>
          <p:nvPr/>
        </p:nvCxnSpPr>
        <p:spPr>
          <a:xfrm rot="-5400000">
            <a:off x="2538126" y="428754"/>
            <a:ext cx="639300" cy="2070900"/>
          </a:xfrm>
          <a:prstGeom prst="bentConnector3">
            <a:avLst>
              <a:gd name="adj1" fmla="val 137248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4" name="Google Shape;254;p29"/>
          <p:cNvCxnSpPr>
            <a:cxnSpLocks/>
            <a:stCxn id="246" idx="0"/>
          </p:cNvCxnSpPr>
          <p:nvPr/>
        </p:nvCxnSpPr>
        <p:spPr>
          <a:xfrm rot="5400000" flipH="1">
            <a:off x="6558725" y="401304"/>
            <a:ext cx="639300" cy="2125800"/>
          </a:xfrm>
          <a:prstGeom prst="bentConnector3">
            <a:avLst>
              <a:gd name="adj1" fmla="val 137248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5" name="Google Shape;255;p29"/>
          <p:cNvCxnSpPr>
            <a:cxnSpLocks/>
            <a:stCxn id="248" idx="2"/>
          </p:cNvCxnSpPr>
          <p:nvPr/>
        </p:nvCxnSpPr>
        <p:spPr>
          <a:xfrm rot="5400000">
            <a:off x="6614409" y="2603017"/>
            <a:ext cx="597001" cy="2194866"/>
          </a:xfrm>
          <a:prstGeom prst="bentConnector2">
            <a:avLst/>
          </a:prstGeom>
          <a:noFill/>
          <a:ln w="9525" cap="flat" cmpd="sng">
            <a:solidFill>
              <a:srgbClr val="CADCDC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94976B1-014A-4D16-89A4-6611F4E2C0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86090" y="1287308"/>
            <a:ext cx="2125800" cy="232269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A9BC0D-8BD6-4DF6-9858-E03ECFAC473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72410" y="1382109"/>
            <a:ext cx="2313969" cy="2133088"/>
          </a:xfrm>
          <a:prstGeom prst="rect">
            <a:avLst/>
          </a:prstGeom>
        </p:spPr>
      </p:pic>
      <p:sp>
        <p:nvSpPr>
          <p:cNvPr id="17" name="Google Shape;463;p37">
            <a:extLst>
              <a:ext uri="{FF2B5EF4-FFF2-40B4-BE49-F238E27FC236}">
                <a16:creationId xmlns:a16="http://schemas.microsoft.com/office/drawing/2014/main" id="{0B63D01C-A346-4B71-ABD7-F0EE95BD258E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50" dirty="0"/>
              <a:t>10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1737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4294967295"/>
          </p:nvPr>
        </p:nvSpPr>
        <p:spPr>
          <a:xfrm>
            <a:off x="2019075" y="1105523"/>
            <a:ext cx="57012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CADCDC"/>
                </a:solidFill>
              </a:rPr>
              <a:t>Dataset</a:t>
            </a:r>
            <a:endParaRPr sz="3200" dirty="0">
              <a:solidFill>
                <a:srgbClr val="CADCDC"/>
              </a:solidFill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title" idx="4294967295"/>
          </p:nvPr>
        </p:nvSpPr>
        <p:spPr>
          <a:xfrm>
            <a:off x="1500224" y="2898065"/>
            <a:ext cx="2706016" cy="373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Raleway Thin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Train</a:t>
            </a:r>
            <a:endParaRPr sz="1400" b="1" dirty="0">
              <a:latin typeface="Raleway Thin" panose="020B0604020202020204" charset="-52"/>
            </a:endParaRPr>
          </a:p>
        </p:txBody>
      </p:sp>
      <p:sp>
        <p:nvSpPr>
          <p:cNvPr id="381" name="Google Shape;381;p32"/>
          <p:cNvSpPr txBox="1">
            <a:spLocks noGrp="1"/>
          </p:cNvSpPr>
          <p:nvPr>
            <p:ph type="title" idx="4294967295"/>
          </p:nvPr>
        </p:nvSpPr>
        <p:spPr>
          <a:xfrm>
            <a:off x="6377025" y="2898065"/>
            <a:ext cx="1862100" cy="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Validation</a:t>
            </a:r>
            <a:endParaRPr sz="1050" dirty="0"/>
          </a:p>
        </p:txBody>
      </p:sp>
      <p:cxnSp>
        <p:nvCxnSpPr>
          <p:cNvPr id="382" name="Google Shape;382;p32"/>
          <p:cNvCxnSpPr>
            <a:cxnSpLocks/>
            <a:stCxn id="379" idx="0"/>
            <a:endCxn id="375" idx="2"/>
          </p:cNvCxnSpPr>
          <p:nvPr/>
        </p:nvCxnSpPr>
        <p:spPr>
          <a:xfrm rot="5400000" flipH="1" flipV="1">
            <a:off x="3428532" y="1456923"/>
            <a:ext cx="865842" cy="20164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32"/>
          <p:cNvCxnSpPr>
            <a:stCxn id="381" idx="0"/>
            <a:endCxn id="375" idx="2"/>
          </p:cNvCxnSpPr>
          <p:nvPr/>
        </p:nvCxnSpPr>
        <p:spPr>
          <a:xfrm rot="16200000" flipV="1">
            <a:off x="5655954" y="1245944"/>
            <a:ext cx="865842" cy="243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32"/>
          <p:cNvSpPr txBox="1">
            <a:spLocks noGrp="1"/>
          </p:cNvSpPr>
          <p:nvPr>
            <p:ph type="subTitle" idx="4294967295"/>
          </p:nvPr>
        </p:nvSpPr>
        <p:spPr>
          <a:xfrm>
            <a:off x="704427" y="3271520"/>
            <a:ext cx="4321385" cy="1415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uk-UA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          </a:t>
            </a:r>
            <a:r>
              <a:rPr lang="uk-UA" sz="1050" dirty="0">
                <a:effectLst/>
                <a:latin typeface="Raleway Thin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 здорових легень: 1341 приклади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uk-UA" sz="1050" dirty="0">
                <a:effectLst/>
                <a:latin typeface="Raleway Thin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 легень з пневмонією: 3875 приклади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sz="900"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subTitle" idx="4294967295"/>
          </p:nvPr>
        </p:nvSpPr>
        <p:spPr>
          <a:xfrm>
            <a:off x="5432213" y="3271520"/>
            <a:ext cx="3887894" cy="766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1050" dirty="0">
                <a:effectLst/>
                <a:latin typeface="Raleway Thin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 здорових легень: 8 прикладів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uk-UA" sz="1050" dirty="0">
                <a:effectLst/>
                <a:latin typeface="Raleway Thin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 легень з пневмонією: 8 прикладів</a:t>
            </a:r>
          </a:p>
        </p:txBody>
      </p:sp>
      <p:cxnSp>
        <p:nvCxnSpPr>
          <p:cNvPr id="387" name="Google Shape;387;p32"/>
          <p:cNvCxnSpPr/>
          <p:nvPr/>
        </p:nvCxnSpPr>
        <p:spPr>
          <a:xfrm rot="10800000">
            <a:off x="1733700" y="775263"/>
            <a:ext cx="56766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" name="Google Shape;463;p37">
            <a:extLst>
              <a:ext uri="{FF2B5EF4-FFF2-40B4-BE49-F238E27FC236}">
                <a16:creationId xmlns:a16="http://schemas.microsoft.com/office/drawing/2014/main" id="{2406C41F-16E8-499E-A681-D8996581CA6B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50" dirty="0"/>
              <a:t>11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5759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6" name="Google Shape;756;p39"/>
          <p:cNvCxnSpPr/>
          <p:nvPr/>
        </p:nvCxnSpPr>
        <p:spPr>
          <a:xfrm>
            <a:off x="4955178" y="751450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64" name="Google Shape;764;p39"/>
          <p:cNvSpPr txBox="1">
            <a:spLocks noGrp="1"/>
          </p:cNvSpPr>
          <p:nvPr>
            <p:ph type="subTitle" idx="7"/>
          </p:nvPr>
        </p:nvSpPr>
        <p:spPr>
          <a:xfrm>
            <a:off x="921174" y="1034838"/>
            <a:ext cx="3522134" cy="849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endParaRPr lang="uk-UA" sz="900" dirty="0">
              <a:effectLst/>
              <a:latin typeface="Raleway" panose="020B060402020202020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70" name="Google Shape;770;p39"/>
          <p:cNvCxnSpPr/>
          <p:nvPr/>
        </p:nvCxnSpPr>
        <p:spPr>
          <a:xfrm>
            <a:off x="4971978" y="19722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39"/>
          <p:cNvCxnSpPr/>
          <p:nvPr/>
        </p:nvCxnSpPr>
        <p:spPr>
          <a:xfrm>
            <a:off x="4955178" y="318972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39"/>
          <p:cNvCxnSpPr/>
          <p:nvPr/>
        </p:nvCxnSpPr>
        <p:spPr>
          <a:xfrm>
            <a:off x="4955178" y="44071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" name="Google Shape;179;p25">
            <a:extLst>
              <a:ext uri="{FF2B5EF4-FFF2-40B4-BE49-F238E27FC236}">
                <a16:creationId xmlns:a16="http://schemas.microsoft.com/office/drawing/2014/main" id="{6C2DB815-37BD-42E5-A828-508C37BDC2AF}"/>
              </a:ext>
            </a:extLst>
          </p:cNvPr>
          <p:cNvSpPr/>
          <p:nvPr/>
        </p:nvSpPr>
        <p:spPr>
          <a:xfrm>
            <a:off x="778934" y="81260"/>
            <a:ext cx="7633160" cy="569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bg1"/>
                </a:solidFill>
                <a:latin typeface="Raleway" panose="020B0604020202020204" charset="-52"/>
              </a:rPr>
              <a:t>Математична постановка задачі</a:t>
            </a:r>
            <a:endParaRPr dirty="0">
              <a:solidFill>
                <a:schemeClr val="bg1"/>
              </a:solidFill>
              <a:latin typeface="Raleway" panose="020B0604020202020204" charset="-52"/>
            </a:endParaRPr>
          </a:p>
        </p:txBody>
      </p:sp>
      <p:sp>
        <p:nvSpPr>
          <p:cNvPr id="29" name="Google Shape;463;p37">
            <a:extLst>
              <a:ext uri="{FF2B5EF4-FFF2-40B4-BE49-F238E27FC236}">
                <a16:creationId xmlns:a16="http://schemas.microsoft.com/office/drawing/2014/main" id="{3297C437-D1EE-471B-9067-2DF4B10D3E43}"/>
              </a:ext>
            </a:extLst>
          </p:cNvPr>
          <p:cNvSpPr txBox="1">
            <a:spLocks/>
          </p:cNvSpPr>
          <p:nvPr/>
        </p:nvSpPr>
        <p:spPr>
          <a:xfrm>
            <a:off x="8129915" y="4286250"/>
            <a:ext cx="564356" cy="40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2</a:t>
            </a:r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5FB56D5-097D-4652-93EF-4E5B5284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739" name="Рисунок 738">
            <a:extLst>
              <a:ext uri="{FF2B5EF4-FFF2-40B4-BE49-F238E27FC236}">
                <a16:creationId xmlns:a16="http://schemas.microsoft.com/office/drawing/2014/main" id="{6CB1B677-ACF8-451C-A508-3C96A9DD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74" y="1034838"/>
            <a:ext cx="3856633" cy="1374407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638D115-5031-425F-8C84-7735BA16BE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65838" y="2571750"/>
            <a:ext cx="4500880" cy="2205355"/>
          </a:xfrm>
          <a:prstGeom prst="rect">
            <a:avLst/>
          </a:prstGeom>
        </p:spPr>
      </p:pic>
      <p:pic>
        <p:nvPicPr>
          <p:cNvPr id="749" name="Рисунок 748">
            <a:extLst>
              <a:ext uri="{FF2B5EF4-FFF2-40B4-BE49-F238E27FC236}">
                <a16:creationId xmlns:a16="http://schemas.microsoft.com/office/drawing/2014/main" id="{9C7A7099-772D-4040-BE7D-80A6B2E60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74" y="2734256"/>
            <a:ext cx="3276884" cy="769687"/>
          </a:xfrm>
          <a:prstGeom prst="rect">
            <a:avLst/>
          </a:prstGeom>
        </p:spPr>
      </p:pic>
      <p:sp>
        <p:nvSpPr>
          <p:cNvPr id="59" name="Google Shape;463;p37">
            <a:extLst>
              <a:ext uri="{FF2B5EF4-FFF2-40B4-BE49-F238E27FC236}">
                <a16:creationId xmlns:a16="http://schemas.microsoft.com/office/drawing/2014/main" id="{0E68ED81-34D7-4304-842E-0D10C25C9C7B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50" dirty="0"/>
              <a:t>12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2807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6" name="Google Shape;756;p39"/>
          <p:cNvCxnSpPr/>
          <p:nvPr/>
        </p:nvCxnSpPr>
        <p:spPr>
          <a:xfrm>
            <a:off x="4955178" y="751450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64" name="Google Shape;764;p39"/>
          <p:cNvSpPr txBox="1">
            <a:spLocks noGrp="1"/>
          </p:cNvSpPr>
          <p:nvPr>
            <p:ph type="subTitle" idx="7"/>
          </p:nvPr>
        </p:nvSpPr>
        <p:spPr>
          <a:xfrm>
            <a:off x="921173" y="1034838"/>
            <a:ext cx="3596639" cy="875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endParaRPr lang="uk-UA" sz="900" dirty="0">
              <a:effectLst/>
              <a:latin typeface="Raleway" panose="020B060402020202020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70" name="Google Shape;770;p39"/>
          <p:cNvCxnSpPr/>
          <p:nvPr/>
        </p:nvCxnSpPr>
        <p:spPr>
          <a:xfrm>
            <a:off x="4971978" y="19722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39"/>
          <p:cNvCxnSpPr/>
          <p:nvPr/>
        </p:nvCxnSpPr>
        <p:spPr>
          <a:xfrm>
            <a:off x="4955178" y="318972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39"/>
          <p:cNvCxnSpPr/>
          <p:nvPr/>
        </p:nvCxnSpPr>
        <p:spPr>
          <a:xfrm>
            <a:off x="4955178" y="44071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" name="Google Shape;179;p25">
            <a:extLst>
              <a:ext uri="{FF2B5EF4-FFF2-40B4-BE49-F238E27FC236}">
                <a16:creationId xmlns:a16="http://schemas.microsoft.com/office/drawing/2014/main" id="{6C2DB815-37BD-42E5-A828-508C37BDC2AF}"/>
              </a:ext>
            </a:extLst>
          </p:cNvPr>
          <p:cNvSpPr/>
          <p:nvPr/>
        </p:nvSpPr>
        <p:spPr>
          <a:xfrm>
            <a:off x="778934" y="81260"/>
            <a:ext cx="7633160" cy="569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bg1"/>
                </a:solidFill>
                <a:latin typeface="Raleway" panose="020B0604020202020204" charset="-52"/>
              </a:rPr>
              <a:t>Математична постановка задачі</a:t>
            </a:r>
            <a:endParaRPr dirty="0">
              <a:solidFill>
                <a:schemeClr val="bg1"/>
              </a:solidFill>
              <a:latin typeface="Raleway" panose="020B0604020202020204" charset="-52"/>
            </a:endParaRPr>
          </a:p>
        </p:txBody>
      </p:sp>
      <p:sp>
        <p:nvSpPr>
          <p:cNvPr id="29" name="Google Shape;463;p37">
            <a:extLst>
              <a:ext uri="{FF2B5EF4-FFF2-40B4-BE49-F238E27FC236}">
                <a16:creationId xmlns:a16="http://schemas.microsoft.com/office/drawing/2014/main" id="{3297C437-D1EE-471B-9067-2DF4B10D3E43}"/>
              </a:ext>
            </a:extLst>
          </p:cNvPr>
          <p:cNvSpPr txBox="1">
            <a:spLocks/>
          </p:cNvSpPr>
          <p:nvPr/>
        </p:nvSpPr>
        <p:spPr>
          <a:xfrm>
            <a:off x="8129915" y="4286250"/>
            <a:ext cx="564356" cy="40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200" dirty="0"/>
              <a:t>13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520AE6-D844-4080-9315-FAB8F99DA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55" y="886041"/>
            <a:ext cx="2349325" cy="9952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F3D529A-52DC-402D-90B3-FD323F39993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71978" y="704272"/>
            <a:ext cx="2950032" cy="17289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6B38A4-F2CB-4B41-B375-177A48B06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70" y="2031005"/>
            <a:ext cx="4554450" cy="19697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1559D9-AAC5-4C14-AE8A-1AAE56CD3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9091" y="4346878"/>
            <a:ext cx="2182418" cy="54386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A2E7DB9-4B05-49AB-B9F7-97609A587B6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426799" y="2484879"/>
            <a:ext cx="2950032" cy="13242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4DE85D-F8AA-4E61-9423-6425E9EEDF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8587" y="3826171"/>
            <a:ext cx="1600456" cy="50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subTitle" idx="4294967295"/>
          </p:nvPr>
        </p:nvSpPr>
        <p:spPr>
          <a:xfrm>
            <a:off x="48492" y="1253836"/>
            <a:ext cx="2968722" cy="3808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uk-UA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Згорткові мережі використовують фільтри для розпізнавання окремих ознак. А також, те що обробка конкретної частини зображення проходить незалежно від місця її знаходження.</a:t>
            </a:r>
            <a:endParaRPr lang="uk-UA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uk-UA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Операція згортки повторює процес виокремлення деталей оком людини, за допомогою фільтрів. Фільтри підбираються у процесі навчання.</a:t>
            </a:r>
            <a:endParaRPr lang="uk-UA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900" dirty="0"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4294967295"/>
          </p:nvPr>
        </p:nvSpPr>
        <p:spPr>
          <a:xfrm>
            <a:off x="6175278" y="3761509"/>
            <a:ext cx="2968722" cy="949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uk-UA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Також алгоритм не потребує такої сильної попередньої обробки зображення, як інші алгоритми розпізнавання зображень.</a:t>
            </a:r>
            <a:endParaRPr lang="uk-UA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4294967295"/>
          </p:nvPr>
        </p:nvSpPr>
        <p:spPr>
          <a:xfrm>
            <a:off x="6414634" y="749150"/>
            <a:ext cx="2590821" cy="1079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uk-UA" sz="900" dirty="0">
                <a:solidFill>
                  <a:srgbClr val="2021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Штучні нейронні мережі </a:t>
            </a:r>
            <a:r>
              <a:rPr lang="uk-UA" sz="9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навчаються на прикладах конкретних даних розв’язувати проблему, </a:t>
            </a:r>
            <a:r>
              <a:rPr lang="uk-UA" sz="900" dirty="0">
                <a:solidFill>
                  <a:srgbClr val="2021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використанні </a:t>
            </a:r>
            <a:r>
              <a:rPr lang="uk-UA" sz="9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потребують програмування під конкретну задачу. </a:t>
            </a:r>
            <a:endParaRPr sz="900" dirty="0"/>
          </a:p>
        </p:txBody>
      </p:sp>
      <p:grpSp>
        <p:nvGrpSpPr>
          <p:cNvPr id="230" name="Google Shape;230;p28"/>
          <p:cNvGrpSpPr/>
          <p:nvPr/>
        </p:nvGrpSpPr>
        <p:grpSpPr>
          <a:xfrm>
            <a:off x="3468837" y="1191368"/>
            <a:ext cx="2836971" cy="2836968"/>
            <a:chOff x="1718775" y="972200"/>
            <a:chExt cx="3199111" cy="3199106"/>
          </a:xfrm>
        </p:grpSpPr>
        <p:sp>
          <p:nvSpPr>
            <p:cNvPr id="231" name="Google Shape;231;p28"/>
            <p:cNvSpPr/>
            <p:nvPr/>
          </p:nvSpPr>
          <p:spPr>
            <a:xfrm>
              <a:off x="1718775" y="972200"/>
              <a:ext cx="1832988" cy="2305265"/>
            </a:xfrm>
            <a:custGeom>
              <a:avLst/>
              <a:gdLst/>
              <a:ahLst/>
              <a:cxnLst/>
              <a:rect l="l" t="t" r="r" b="b"/>
              <a:pathLst>
                <a:path w="42588" h="53561" extrusionOk="0">
                  <a:moveTo>
                    <a:pt x="36898" y="1"/>
                  </a:moveTo>
                  <a:cubicBezTo>
                    <a:pt x="16490" y="142"/>
                    <a:pt x="1" y="16725"/>
                    <a:pt x="1" y="37165"/>
                  </a:cubicBezTo>
                  <a:cubicBezTo>
                    <a:pt x="1" y="43043"/>
                    <a:pt x="1364" y="48607"/>
                    <a:pt x="3794" y="53560"/>
                  </a:cubicBezTo>
                  <a:lnTo>
                    <a:pt x="9813" y="43654"/>
                  </a:lnTo>
                  <a:lnTo>
                    <a:pt x="22133" y="43325"/>
                  </a:lnTo>
                  <a:cubicBezTo>
                    <a:pt x="21349" y="41428"/>
                    <a:pt x="20926" y="39343"/>
                    <a:pt x="20926" y="37165"/>
                  </a:cubicBezTo>
                  <a:cubicBezTo>
                    <a:pt x="20926" y="28293"/>
                    <a:pt x="28042" y="21083"/>
                    <a:pt x="36882" y="20926"/>
                  </a:cubicBezTo>
                  <a:lnTo>
                    <a:pt x="42588" y="10393"/>
                  </a:lnTo>
                  <a:lnTo>
                    <a:pt x="36898" y="1"/>
                  </a:ln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403954" y="974911"/>
              <a:ext cx="1513932" cy="2393627"/>
            </a:xfrm>
            <a:custGeom>
              <a:avLst/>
              <a:gdLst/>
              <a:ahLst/>
              <a:cxnLst/>
              <a:rect l="l" t="t" r="r" b="b"/>
              <a:pathLst>
                <a:path w="35175" h="55614" extrusionOk="0">
                  <a:moveTo>
                    <a:pt x="126" y="1"/>
                  </a:moveTo>
                  <a:lnTo>
                    <a:pt x="5785" y="10330"/>
                  </a:lnTo>
                  <a:lnTo>
                    <a:pt x="1" y="20989"/>
                  </a:lnTo>
                  <a:cubicBezTo>
                    <a:pt x="8026" y="21976"/>
                    <a:pt x="14249" y="28810"/>
                    <a:pt x="14249" y="37102"/>
                  </a:cubicBezTo>
                  <a:cubicBezTo>
                    <a:pt x="14249" y="40096"/>
                    <a:pt x="13434" y="42886"/>
                    <a:pt x="12039" y="45284"/>
                  </a:cubicBezTo>
                  <a:lnTo>
                    <a:pt x="18199" y="55347"/>
                  </a:lnTo>
                  <a:lnTo>
                    <a:pt x="30237" y="55613"/>
                  </a:lnTo>
                  <a:cubicBezTo>
                    <a:pt x="33372" y="50158"/>
                    <a:pt x="35174" y="43842"/>
                    <a:pt x="35174" y="37102"/>
                  </a:cubicBezTo>
                  <a:cubicBezTo>
                    <a:pt x="35174" y="17289"/>
                    <a:pt x="19657" y="1098"/>
                    <a:pt x="126" y="1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930617" y="2924567"/>
              <a:ext cx="2720774" cy="1246740"/>
            </a:xfrm>
            <a:custGeom>
              <a:avLst/>
              <a:gdLst/>
              <a:ahLst/>
              <a:cxnLst/>
              <a:rect l="l" t="t" r="r" b="b"/>
              <a:pathLst>
                <a:path w="63215" h="28967" extrusionOk="0">
                  <a:moveTo>
                    <a:pt x="18214" y="0"/>
                  </a:moveTo>
                  <a:lnTo>
                    <a:pt x="6066" y="330"/>
                  </a:lnTo>
                  <a:lnTo>
                    <a:pt x="0" y="10314"/>
                  </a:lnTo>
                  <a:cubicBezTo>
                    <a:pt x="6427" y="21459"/>
                    <a:pt x="18449" y="28967"/>
                    <a:pt x="32242" y="28967"/>
                  </a:cubicBezTo>
                  <a:cubicBezTo>
                    <a:pt x="45174" y="28967"/>
                    <a:pt x="56553" y="22368"/>
                    <a:pt x="63215" y="12352"/>
                  </a:cubicBezTo>
                  <a:lnTo>
                    <a:pt x="51255" y="12085"/>
                  </a:lnTo>
                  <a:lnTo>
                    <a:pt x="44986" y="1866"/>
                  </a:lnTo>
                  <a:cubicBezTo>
                    <a:pt x="42007" y="5627"/>
                    <a:pt x="37415" y="8041"/>
                    <a:pt x="32242" y="8041"/>
                  </a:cubicBezTo>
                  <a:cubicBezTo>
                    <a:pt x="26255" y="8041"/>
                    <a:pt x="21035" y="4812"/>
                    <a:pt x="1821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4" name="Google Shape;234;p28"/>
          <p:cNvCxnSpPr>
            <a:cxnSpLocks/>
          </p:cNvCxnSpPr>
          <p:nvPr/>
        </p:nvCxnSpPr>
        <p:spPr>
          <a:xfrm flipH="1">
            <a:off x="3017213" y="1695325"/>
            <a:ext cx="1179600" cy="701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5" name="Google Shape;235;p28"/>
          <p:cNvCxnSpPr>
            <a:cxnSpLocks/>
          </p:cNvCxnSpPr>
          <p:nvPr/>
        </p:nvCxnSpPr>
        <p:spPr>
          <a:xfrm rot="-5400000">
            <a:off x="5472788" y="1395057"/>
            <a:ext cx="1338900" cy="5193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6" name="Google Shape;236;p28"/>
          <p:cNvCxnSpPr>
            <a:cxnSpLocks/>
          </p:cNvCxnSpPr>
          <p:nvPr/>
        </p:nvCxnSpPr>
        <p:spPr>
          <a:xfrm>
            <a:off x="4606388" y="3571945"/>
            <a:ext cx="1795500" cy="311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2" name="Google Shape;179;p25">
            <a:extLst>
              <a:ext uri="{FF2B5EF4-FFF2-40B4-BE49-F238E27FC236}">
                <a16:creationId xmlns:a16="http://schemas.microsoft.com/office/drawing/2014/main" id="{DD88912D-9695-4089-9F62-C859480165C5}"/>
              </a:ext>
            </a:extLst>
          </p:cNvPr>
          <p:cNvSpPr/>
          <p:nvPr/>
        </p:nvSpPr>
        <p:spPr>
          <a:xfrm>
            <a:off x="778934" y="81260"/>
            <a:ext cx="7633160" cy="569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bg1"/>
                </a:solidFill>
                <a:latin typeface="Raleway" panose="020B0604020202020204" charset="-52"/>
              </a:rPr>
              <a:t>Обґрунтування методів розв’язання</a:t>
            </a:r>
            <a:endParaRPr dirty="0">
              <a:solidFill>
                <a:schemeClr val="bg1"/>
              </a:solidFill>
              <a:latin typeface="Raleway" panose="020B0604020202020204" charset="-52"/>
            </a:endParaRPr>
          </a:p>
        </p:txBody>
      </p:sp>
      <p:grpSp>
        <p:nvGrpSpPr>
          <p:cNvPr id="23" name="Google Shape;4558;p50">
            <a:extLst>
              <a:ext uri="{FF2B5EF4-FFF2-40B4-BE49-F238E27FC236}">
                <a16:creationId xmlns:a16="http://schemas.microsoft.com/office/drawing/2014/main" id="{3700254F-1C39-4390-B0DE-927B59E6691D}"/>
              </a:ext>
            </a:extLst>
          </p:cNvPr>
          <p:cNvGrpSpPr/>
          <p:nvPr/>
        </p:nvGrpSpPr>
        <p:grpSpPr>
          <a:xfrm>
            <a:off x="4505411" y="2309320"/>
            <a:ext cx="715355" cy="670872"/>
            <a:chOff x="6203579" y="3348981"/>
            <a:chExt cx="351615" cy="350373"/>
          </a:xfrm>
        </p:grpSpPr>
        <p:sp>
          <p:nvSpPr>
            <p:cNvPr id="24" name="Google Shape;4559;p50">
              <a:extLst>
                <a:ext uri="{FF2B5EF4-FFF2-40B4-BE49-F238E27FC236}">
                  <a16:creationId xmlns:a16="http://schemas.microsoft.com/office/drawing/2014/main" id="{C8CBEBB2-8FD1-45BD-ADC9-5F095E2EBA7F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60;p50">
              <a:extLst>
                <a:ext uri="{FF2B5EF4-FFF2-40B4-BE49-F238E27FC236}">
                  <a16:creationId xmlns:a16="http://schemas.microsoft.com/office/drawing/2014/main" id="{225AAED5-E567-4DEE-B901-E9DC796D9BA0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61;p50">
              <a:extLst>
                <a:ext uri="{FF2B5EF4-FFF2-40B4-BE49-F238E27FC236}">
                  <a16:creationId xmlns:a16="http://schemas.microsoft.com/office/drawing/2014/main" id="{55D003D8-F42B-4A40-AD47-7898A8384B6E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62;p50">
              <a:extLst>
                <a:ext uri="{FF2B5EF4-FFF2-40B4-BE49-F238E27FC236}">
                  <a16:creationId xmlns:a16="http://schemas.microsoft.com/office/drawing/2014/main" id="{66FB02BF-3176-4349-8CA0-34D837B45C8E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63;p50">
              <a:extLst>
                <a:ext uri="{FF2B5EF4-FFF2-40B4-BE49-F238E27FC236}">
                  <a16:creationId xmlns:a16="http://schemas.microsoft.com/office/drawing/2014/main" id="{26153661-46C1-4BE9-A905-91FB895FA440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63;p37">
            <a:extLst>
              <a:ext uri="{FF2B5EF4-FFF2-40B4-BE49-F238E27FC236}">
                <a16:creationId xmlns:a16="http://schemas.microsoft.com/office/drawing/2014/main" id="{FB555537-87E0-4888-BD9E-C0E3EEAB8CED}"/>
              </a:ext>
            </a:extLst>
          </p:cNvPr>
          <p:cNvSpPr txBox="1">
            <a:spLocks/>
          </p:cNvSpPr>
          <p:nvPr/>
        </p:nvSpPr>
        <p:spPr>
          <a:xfrm>
            <a:off x="8165635" y="4487175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50" dirty="0"/>
              <a:t>14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20293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AE2C7E-2060-4ACC-A548-5A18FE4DD9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0817" y="1078441"/>
            <a:ext cx="7008072" cy="1786678"/>
          </a:xfrm>
          <a:prstGeom prst="rect">
            <a:avLst/>
          </a:prstGeom>
        </p:spPr>
      </p:pic>
      <p:sp>
        <p:nvSpPr>
          <p:cNvPr id="4" name="Google Shape;463;p37">
            <a:extLst>
              <a:ext uri="{FF2B5EF4-FFF2-40B4-BE49-F238E27FC236}">
                <a16:creationId xmlns:a16="http://schemas.microsoft.com/office/drawing/2014/main" id="{FD5A5F64-3F1D-42F4-B7D0-75ADDD51E787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50" dirty="0"/>
              <a:t>15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374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BA06A-6E98-4D24-BBD7-13AFB34E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Google Shape;179;p25">
            <a:extLst>
              <a:ext uri="{FF2B5EF4-FFF2-40B4-BE49-F238E27FC236}">
                <a16:creationId xmlns:a16="http://schemas.microsoft.com/office/drawing/2014/main" id="{63C1D50F-3CC8-40CD-9430-8E9AA884A6BE}"/>
              </a:ext>
            </a:extLst>
          </p:cNvPr>
          <p:cNvSpPr/>
          <p:nvPr/>
        </p:nvSpPr>
        <p:spPr>
          <a:xfrm>
            <a:off x="1185334" y="81260"/>
            <a:ext cx="7226760" cy="569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bg1"/>
                </a:solidFill>
                <a:latin typeface="Raleway" panose="020B0604020202020204" charset="-52"/>
              </a:rPr>
              <a:t>Засоби розробки</a:t>
            </a:r>
            <a:endParaRPr dirty="0">
              <a:solidFill>
                <a:schemeClr val="bg1"/>
              </a:solidFill>
              <a:latin typeface="Raleway" panose="020B0604020202020204" charset="-52"/>
            </a:endParaRPr>
          </a:p>
        </p:txBody>
      </p:sp>
      <p:pic>
        <p:nvPicPr>
          <p:cNvPr id="2050" name="Picture 2" descr="Mobile-review.com Дополнительный источник дохода: осваиваем Python">
            <a:extLst>
              <a:ext uri="{FF2B5EF4-FFF2-40B4-BE49-F238E27FC236}">
                <a16:creationId xmlns:a16="http://schemas.microsoft.com/office/drawing/2014/main" id="{E16C2AC5-7A0D-4A39-B958-F31C3CE8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27" y="1094952"/>
            <a:ext cx="2844800" cy="89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Обзор Keras для TensorFlow / Хабр">
            <a:extLst>
              <a:ext uri="{FF2B5EF4-FFF2-40B4-BE49-F238E27FC236}">
                <a16:creationId xmlns:a16="http://schemas.microsoft.com/office/drawing/2014/main" id="{CCB22219-3444-4461-B747-B46AD33FA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013" y="939121"/>
            <a:ext cx="3495040" cy="148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Самые популярные веб-фреймворки Python: Django vs Flask">
            <a:extLst>
              <a:ext uri="{FF2B5EF4-FFF2-40B4-BE49-F238E27FC236}">
                <a16:creationId xmlns:a16="http://schemas.microsoft.com/office/drawing/2014/main" id="{52E657B1-0102-4265-A1F9-9A5B2335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99" y="2104135"/>
            <a:ext cx="2431415" cy="136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inja — Вікіпедія">
            <a:extLst>
              <a:ext uri="{FF2B5EF4-FFF2-40B4-BE49-F238E27FC236}">
                <a16:creationId xmlns:a16="http://schemas.microsoft.com/office/drawing/2014/main" id="{7A6CDF61-3B12-42C5-B69F-5F15F4989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78" y="2424514"/>
            <a:ext cx="2717589" cy="108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Что такое HTML и CSS и как это выучить?">
            <a:extLst>
              <a:ext uri="{FF2B5EF4-FFF2-40B4-BE49-F238E27FC236}">
                <a16:creationId xmlns:a16="http://schemas.microsoft.com/office/drawing/2014/main" id="{1C20A1C9-0B6E-4435-8ADF-68481A8B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75" y="3418968"/>
            <a:ext cx="2254251" cy="1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qlite database - Discover about Sqlite and How to perform Sqlite Forensics  Efficiently">
            <a:extLst>
              <a:ext uri="{FF2B5EF4-FFF2-40B4-BE49-F238E27FC236}">
                <a16:creationId xmlns:a16="http://schemas.microsoft.com/office/drawing/2014/main" id="{FC50B7E9-3E74-46D6-B026-1C5C79C2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35" y="3418968"/>
            <a:ext cx="2560319" cy="142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463;p37">
            <a:extLst>
              <a:ext uri="{FF2B5EF4-FFF2-40B4-BE49-F238E27FC236}">
                <a16:creationId xmlns:a16="http://schemas.microsoft.com/office/drawing/2014/main" id="{77C23EC9-1D2F-4744-BDCF-A0D789EFD317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50" dirty="0"/>
              <a:t>16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13594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5172074" y="1076500"/>
            <a:ext cx="3971825" cy="2588244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229225" y="1593057"/>
            <a:ext cx="4350543" cy="972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Структура бази даних</a:t>
            </a:r>
          </a:p>
        </p:txBody>
      </p:sp>
      <p:sp>
        <p:nvSpPr>
          <p:cNvPr id="9" name="Google Shape;463;p37">
            <a:extLst>
              <a:ext uri="{FF2B5EF4-FFF2-40B4-BE49-F238E27FC236}">
                <a16:creationId xmlns:a16="http://schemas.microsoft.com/office/drawing/2014/main" id="{836F9AA9-BAE8-4D9C-9166-09DB4EB93FE3}"/>
              </a:ext>
            </a:extLst>
          </p:cNvPr>
          <p:cNvSpPr txBox="1">
            <a:spLocks/>
          </p:cNvSpPr>
          <p:nvPr/>
        </p:nvSpPr>
        <p:spPr>
          <a:xfrm>
            <a:off x="8215313" y="422960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100" dirty="0"/>
              <a:t>17</a:t>
            </a:r>
            <a:endParaRPr lang="en-US" sz="11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23CDE5-47D4-4F50-8698-E776B879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1" y="937109"/>
            <a:ext cx="45815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6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5172074" y="1076500"/>
            <a:ext cx="3971825" cy="2588244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229225" y="1593057"/>
            <a:ext cx="4350543" cy="972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Діаграма класів</a:t>
            </a:r>
          </a:p>
        </p:txBody>
      </p:sp>
      <p:sp>
        <p:nvSpPr>
          <p:cNvPr id="9" name="Google Shape;463;p37">
            <a:extLst>
              <a:ext uri="{FF2B5EF4-FFF2-40B4-BE49-F238E27FC236}">
                <a16:creationId xmlns:a16="http://schemas.microsoft.com/office/drawing/2014/main" id="{836F9AA9-BAE8-4D9C-9166-09DB4EB93FE3}"/>
              </a:ext>
            </a:extLst>
          </p:cNvPr>
          <p:cNvSpPr txBox="1">
            <a:spLocks/>
          </p:cNvSpPr>
          <p:nvPr/>
        </p:nvSpPr>
        <p:spPr>
          <a:xfrm>
            <a:off x="8215313" y="422960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00" dirty="0"/>
              <a:t>1</a:t>
            </a:r>
            <a:r>
              <a:rPr lang="en-US" sz="1000" dirty="0"/>
              <a:t>8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428F51-A4AF-48A2-8E5F-B180D69F5B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8626" y="644523"/>
            <a:ext cx="4673600" cy="38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71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DEB161C6-0A58-4387-B985-89FE28162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2A5FCEA-9D71-499F-A19D-438D2C83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64FA7E-BA3F-471A-83F9-70B8F284B76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F4C5F1-D5E4-4911-9C9F-3E3427BF23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720" y="285114"/>
            <a:ext cx="4074334" cy="44088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B29551-2397-449E-B5D6-FFEEF84FBC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7093" y="721993"/>
            <a:ext cx="4550480" cy="3890646"/>
          </a:xfrm>
          <a:prstGeom prst="rect">
            <a:avLst/>
          </a:prstGeom>
        </p:spPr>
      </p:pic>
      <p:sp>
        <p:nvSpPr>
          <p:cNvPr id="7" name="Google Shape;463;p37">
            <a:extLst>
              <a:ext uri="{FF2B5EF4-FFF2-40B4-BE49-F238E27FC236}">
                <a16:creationId xmlns:a16="http://schemas.microsoft.com/office/drawing/2014/main" id="{1DF5D916-D105-4077-8174-C2F3CD506CB8}"/>
              </a:ext>
            </a:extLst>
          </p:cNvPr>
          <p:cNvSpPr txBox="1">
            <a:spLocks/>
          </p:cNvSpPr>
          <p:nvPr/>
        </p:nvSpPr>
        <p:spPr>
          <a:xfrm>
            <a:off x="8371100" y="4467726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00" dirty="0"/>
              <a:t>19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7604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5059975" y="1326900"/>
            <a:ext cx="28443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1727400" y="1326900"/>
            <a:ext cx="28140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7"/>
          <p:cNvGrpSpPr/>
          <p:nvPr/>
        </p:nvGrpSpPr>
        <p:grpSpPr>
          <a:xfrm>
            <a:off x="2186012" y="1092591"/>
            <a:ext cx="1880825" cy="451144"/>
            <a:chOff x="3515000" y="3112625"/>
            <a:chExt cx="282025" cy="67650"/>
          </a:xfrm>
        </p:grpSpPr>
        <p:sp>
          <p:nvSpPr>
            <p:cNvPr id="459" name="Google Shape;459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1" name="Google Shape;4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038" y="1200100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621339" y="1181063"/>
            <a:ext cx="1602900" cy="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700" dirty="0"/>
              <a:t>Призначення розробки</a:t>
            </a:r>
            <a:endParaRPr sz="700"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body" idx="1"/>
          </p:nvPr>
        </p:nvSpPr>
        <p:spPr>
          <a:xfrm>
            <a:off x="1893600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/>
              <a:t> </a:t>
            </a:r>
            <a:r>
              <a:rPr lang="ru-RU" sz="1200" dirty="0" err="1"/>
              <a:t>Призначенням</a:t>
            </a:r>
            <a:r>
              <a:rPr lang="ru-RU" sz="1200" dirty="0"/>
              <a:t> </a:t>
            </a:r>
            <a:r>
              <a:rPr lang="ru-RU" sz="1200" dirty="0" err="1"/>
              <a:t>розробки</a:t>
            </a:r>
            <a:endParaRPr lang="ru-RU" sz="1200" dirty="0"/>
          </a:p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ru-RU" sz="1200" dirty="0"/>
              <a:t>є </a:t>
            </a:r>
            <a:r>
              <a:rPr lang="ru-RU" sz="1200" dirty="0" err="1"/>
              <a:t>підтримка</a:t>
            </a:r>
            <a:r>
              <a:rPr lang="ru-RU" sz="1200" dirty="0"/>
              <a:t> </a:t>
            </a:r>
            <a:r>
              <a:rPr lang="ru-RU" sz="1200" dirty="0" err="1"/>
              <a:t>процесу</a:t>
            </a:r>
            <a:r>
              <a:rPr lang="ru-RU" sz="1200" dirty="0"/>
              <a:t>  </a:t>
            </a:r>
            <a:r>
              <a:rPr lang="ru-RU" sz="1200" dirty="0" err="1"/>
              <a:t>розпізнавання</a:t>
            </a:r>
            <a:r>
              <a:rPr lang="ru-RU" sz="1200" dirty="0"/>
              <a:t> </a:t>
            </a:r>
            <a:r>
              <a:rPr lang="ru-RU" sz="1200" dirty="0" err="1"/>
              <a:t>пневмонії</a:t>
            </a:r>
            <a:r>
              <a:rPr lang="ru-RU" sz="1200" dirty="0"/>
              <a:t> за </a:t>
            </a:r>
            <a:r>
              <a:rPr lang="ru-RU" sz="1200" dirty="0" err="1"/>
              <a:t>рентгенівськими</a:t>
            </a:r>
            <a:r>
              <a:rPr lang="ru-RU" sz="1200" dirty="0"/>
              <a:t> </a:t>
            </a:r>
            <a:r>
              <a:rPr lang="ru-RU" sz="1200" dirty="0" err="1"/>
              <a:t>знімками</a:t>
            </a:r>
            <a:r>
              <a:rPr lang="ru-RU" sz="1200" dirty="0"/>
              <a:t> </a:t>
            </a:r>
            <a:r>
              <a:rPr lang="ru-RU" sz="1200" dirty="0" err="1"/>
              <a:t>збережених</a:t>
            </a:r>
            <a:r>
              <a:rPr lang="ru-RU" sz="1200" dirty="0"/>
              <a:t> в </a:t>
            </a:r>
            <a:r>
              <a:rPr lang="ru-RU" sz="1200" dirty="0" err="1"/>
              <a:t>різних</a:t>
            </a:r>
            <a:r>
              <a:rPr lang="ru-RU" sz="1200" dirty="0"/>
              <a:t> форматах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endParaRPr lang="en-US" sz="900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body" idx="2"/>
          </p:nvPr>
        </p:nvSpPr>
        <p:spPr>
          <a:xfrm>
            <a:off x="5270391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>
                <a:solidFill>
                  <a:schemeClr val="dk1"/>
                </a:solidFill>
              </a:rPr>
              <a:t>Цілями  розробки є: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полегшення  процесу розпізнавання пневмонії; </a:t>
            </a:r>
          </a:p>
          <a:p>
            <a:pPr lvl="0">
              <a:buClr>
                <a:srgbClr val="CADCDC"/>
              </a:buClr>
            </a:pPr>
            <a:r>
              <a:rPr lang="uk-UA" sz="1200" dirty="0">
                <a:solidFill>
                  <a:schemeClr val="dk1"/>
                </a:solidFill>
              </a:rPr>
              <a:t>збільшення точності аналізу при лікуванні хворих;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надання можливості аналізування даних без участі лікаря</a:t>
            </a:r>
          </a:p>
        </p:txBody>
      </p:sp>
      <p:grpSp>
        <p:nvGrpSpPr>
          <p:cNvPr id="465" name="Google Shape;465;p37"/>
          <p:cNvGrpSpPr/>
          <p:nvPr/>
        </p:nvGrpSpPr>
        <p:grpSpPr>
          <a:xfrm>
            <a:off x="5548787" y="1092603"/>
            <a:ext cx="1880825" cy="451144"/>
            <a:chOff x="3515000" y="3112625"/>
            <a:chExt cx="282025" cy="67650"/>
          </a:xfrm>
        </p:grpSpPr>
        <p:sp>
          <p:nvSpPr>
            <p:cNvPr id="466" name="Google Shape;466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7"/>
          <p:cNvSpPr txBox="1">
            <a:spLocks noGrp="1"/>
          </p:cNvSpPr>
          <p:nvPr>
            <p:ph type="title" idx="4294967295"/>
          </p:nvPr>
        </p:nvSpPr>
        <p:spPr>
          <a:xfrm>
            <a:off x="5988389" y="1181075"/>
            <a:ext cx="1602900" cy="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sz="800" dirty="0"/>
              <a:t>Цілі розробки</a:t>
            </a:r>
          </a:p>
        </p:txBody>
      </p:sp>
      <p:cxnSp>
        <p:nvCxnSpPr>
          <p:cNvPr id="470" name="Google Shape;470;p37"/>
          <p:cNvCxnSpPr/>
          <p:nvPr/>
        </p:nvCxnSpPr>
        <p:spPr>
          <a:xfrm>
            <a:off x="1925991" y="4395788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7"/>
          <p:cNvCxnSpPr/>
          <p:nvPr/>
        </p:nvCxnSpPr>
        <p:spPr>
          <a:xfrm>
            <a:off x="1925991" y="747713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9" name="Google Shape;5425;p51">
            <a:extLst>
              <a:ext uri="{FF2B5EF4-FFF2-40B4-BE49-F238E27FC236}">
                <a16:creationId xmlns:a16="http://schemas.microsoft.com/office/drawing/2014/main" id="{A25123A5-9BB6-4440-965D-AA7FDEBAF5E1}"/>
              </a:ext>
            </a:extLst>
          </p:cNvPr>
          <p:cNvGrpSpPr/>
          <p:nvPr/>
        </p:nvGrpSpPr>
        <p:grpSpPr>
          <a:xfrm>
            <a:off x="5647911" y="1143910"/>
            <a:ext cx="268415" cy="310406"/>
            <a:chOff x="5774124" y="4294550"/>
            <a:chExt cx="331611" cy="331674"/>
          </a:xfrm>
        </p:grpSpPr>
        <p:sp>
          <p:nvSpPr>
            <p:cNvPr id="20" name="Google Shape;5426;p51">
              <a:extLst>
                <a:ext uri="{FF2B5EF4-FFF2-40B4-BE49-F238E27FC236}">
                  <a16:creationId xmlns:a16="http://schemas.microsoft.com/office/drawing/2014/main" id="{81F7DA18-5822-4FFB-887A-350C89F85C41}"/>
                </a:ext>
              </a:extLst>
            </p:cNvPr>
            <p:cNvSpPr/>
            <p:nvPr/>
          </p:nvSpPr>
          <p:spPr>
            <a:xfrm>
              <a:off x="5774124" y="4419664"/>
              <a:ext cx="331611" cy="206560"/>
            </a:xfrm>
            <a:custGeom>
              <a:avLst/>
              <a:gdLst/>
              <a:ahLst/>
              <a:cxnLst/>
              <a:rect l="l" t="t" r="r" b="b"/>
              <a:pathLst>
                <a:path w="10419" h="6490" extrusionOk="0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27;p51">
              <a:extLst>
                <a:ext uri="{FF2B5EF4-FFF2-40B4-BE49-F238E27FC236}">
                  <a16:creationId xmlns:a16="http://schemas.microsoft.com/office/drawing/2014/main" id="{7A6B06B9-2D3D-463C-A47D-87B4E4880A46}"/>
                </a:ext>
              </a:extLst>
            </p:cNvPr>
            <p:cNvSpPr/>
            <p:nvPr/>
          </p:nvSpPr>
          <p:spPr>
            <a:xfrm>
              <a:off x="5778294" y="4294550"/>
              <a:ext cx="316461" cy="191442"/>
            </a:xfrm>
            <a:custGeom>
              <a:avLst/>
              <a:gdLst/>
              <a:ahLst/>
              <a:cxnLst/>
              <a:rect l="l" t="t" r="r" b="b"/>
              <a:pathLst>
                <a:path w="9943" h="6015" extrusionOk="0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63;p37">
            <a:extLst>
              <a:ext uri="{FF2B5EF4-FFF2-40B4-BE49-F238E27FC236}">
                <a16:creationId xmlns:a16="http://schemas.microsoft.com/office/drawing/2014/main" id="{F03FE236-FFE7-43F8-87B5-E4C56E6496A0}"/>
              </a:ext>
            </a:extLst>
          </p:cNvPr>
          <p:cNvSpPr txBox="1">
            <a:spLocks/>
          </p:cNvSpPr>
          <p:nvPr/>
        </p:nvSpPr>
        <p:spPr>
          <a:xfrm>
            <a:off x="8315325" y="4229600"/>
            <a:ext cx="571500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03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04451F63-B48C-40F6-AC8B-A81646731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67A57AB-63BF-45CA-A8C5-D6E61EB9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BCA9DA2-790B-4BB3-B519-E52A7A3E873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F56B0A-9599-40D0-85AC-2BAB01926C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927" y="161351"/>
            <a:ext cx="4454314" cy="45296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B77ECE-B570-41F9-9C66-79822682AD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14241" y="657569"/>
            <a:ext cx="4006742" cy="4529699"/>
          </a:xfrm>
          <a:prstGeom prst="rect">
            <a:avLst/>
          </a:prstGeom>
        </p:spPr>
      </p:pic>
      <p:sp>
        <p:nvSpPr>
          <p:cNvPr id="7" name="Google Shape;463;p37">
            <a:extLst>
              <a:ext uri="{FF2B5EF4-FFF2-40B4-BE49-F238E27FC236}">
                <a16:creationId xmlns:a16="http://schemas.microsoft.com/office/drawing/2014/main" id="{E703C708-FE52-4F20-A18E-1C17EE0BA52F}"/>
              </a:ext>
            </a:extLst>
          </p:cNvPr>
          <p:cNvSpPr txBox="1">
            <a:spLocks/>
          </p:cNvSpPr>
          <p:nvPr/>
        </p:nvSpPr>
        <p:spPr>
          <a:xfrm>
            <a:off x="8384012" y="4464856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00" dirty="0"/>
              <a:t>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418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F69918DB-EDF9-4703-9BF1-3B53CCB21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8A0CFCA-9401-4697-9CAC-10B6DA55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5EF1DCF-D0B7-4688-A0CC-7327AFFEF3C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5C4B8A-AD87-47DF-835A-6128B0647E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84705" y="110786"/>
            <a:ext cx="5359295" cy="30709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A855E3-558B-409D-B1FF-91DBCCDB8C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6707" y="2153585"/>
            <a:ext cx="5032587" cy="2879129"/>
          </a:xfrm>
          <a:prstGeom prst="rect">
            <a:avLst/>
          </a:prstGeom>
        </p:spPr>
      </p:pic>
      <p:sp>
        <p:nvSpPr>
          <p:cNvPr id="7" name="Google Shape;463;p37">
            <a:extLst>
              <a:ext uri="{FF2B5EF4-FFF2-40B4-BE49-F238E27FC236}">
                <a16:creationId xmlns:a16="http://schemas.microsoft.com/office/drawing/2014/main" id="{F48DEB68-5E42-43CD-8559-7AFE9F758F39}"/>
              </a:ext>
            </a:extLst>
          </p:cNvPr>
          <p:cNvSpPr txBox="1">
            <a:spLocks/>
          </p:cNvSpPr>
          <p:nvPr/>
        </p:nvSpPr>
        <p:spPr>
          <a:xfrm>
            <a:off x="8215313" y="422960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00" dirty="0"/>
              <a:t>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5538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4712C68E-B6EB-49F0-902C-348D4F06A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CBBB70A-25EA-4ACB-83AE-AE514AA3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25AF66-8A04-4BD4-9546-940F8C2A0F9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1B6018-6E0B-4A7A-950D-04BAC306CB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8346" y="188460"/>
            <a:ext cx="3583093" cy="27579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76A9A9-5462-4381-BD8E-5FC82E444F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5235" y="192248"/>
            <a:ext cx="4384646" cy="31337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BD9F05-844E-4264-ACD5-3DBD5B140D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1721" y="2864137"/>
            <a:ext cx="4738370" cy="2294890"/>
          </a:xfrm>
          <a:prstGeom prst="rect">
            <a:avLst/>
          </a:prstGeom>
        </p:spPr>
      </p:pic>
      <p:sp>
        <p:nvSpPr>
          <p:cNvPr id="8" name="Google Shape;463;p37">
            <a:extLst>
              <a:ext uri="{FF2B5EF4-FFF2-40B4-BE49-F238E27FC236}">
                <a16:creationId xmlns:a16="http://schemas.microsoft.com/office/drawing/2014/main" id="{346AB9D2-EE8F-4070-B8D9-5BA897253B54}"/>
              </a:ext>
            </a:extLst>
          </p:cNvPr>
          <p:cNvSpPr txBox="1">
            <a:spLocks/>
          </p:cNvSpPr>
          <p:nvPr/>
        </p:nvSpPr>
        <p:spPr>
          <a:xfrm>
            <a:off x="8215313" y="422960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00" dirty="0"/>
              <a:t>22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771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70B7D2E-DB19-4553-8D88-B6AD39FDA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6734133-EB53-446C-89C8-E9C2953D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2B9FC3E-36D7-4922-B1E4-77C7698A85D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E943C5-411B-4478-BA2D-04952C3B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46" y="0"/>
            <a:ext cx="8707454" cy="5143500"/>
          </a:xfrm>
          <a:prstGeom prst="rect">
            <a:avLst/>
          </a:prstGeom>
        </p:spPr>
      </p:pic>
      <p:sp>
        <p:nvSpPr>
          <p:cNvPr id="8" name="Google Shape;463;p37">
            <a:extLst>
              <a:ext uri="{FF2B5EF4-FFF2-40B4-BE49-F238E27FC236}">
                <a16:creationId xmlns:a16="http://schemas.microsoft.com/office/drawing/2014/main" id="{A94B433C-4E8A-44A9-BD2E-52598F684877}"/>
              </a:ext>
            </a:extLst>
          </p:cNvPr>
          <p:cNvSpPr txBox="1">
            <a:spLocks/>
          </p:cNvSpPr>
          <p:nvPr/>
        </p:nvSpPr>
        <p:spPr>
          <a:xfrm>
            <a:off x="8457423" y="447344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00" dirty="0"/>
              <a:t>23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712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>
            <a:spLocks noGrp="1"/>
          </p:cNvSpPr>
          <p:nvPr>
            <p:ph type="subTitle" idx="1"/>
          </p:nvPr>
        </p:nvSpPr>
        <p:spPr>
          <a:xfrm>
            <a:off x="2196000" y="1816162"/>
            <a:ext cx="4752000" cy="2024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4800" dirty="0"/>
              <a:t>ВИСНОВКИ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9"/>
          <p:cNvSpPr txBox="1">
            <a:spLocks noGrp="1"/>
          </p:cNvSpPr>
          <p:nvPr>
            <p:ph type="title"/>
          </p:nvPr>
        </p:nvSpPr>
        <p:spPr>
          <a:xfrm>
            <a:off x="642938" y="1972276"/>
            <a:ext cx="2239464" cy="1173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З</a:t>
            </a:r>
            <a:endParaRPr dirty="0"/>
          </a:p>
        </p:txBody>
      </p:sp>
      <p:cxnSp>
        <p:nvCxnSpPr>
          <p:cNvPr id="756" name="Google Shape;756;p39"/>
          <p:cNvCxnSpPr/>
          <p:nvPr/>
        </p:nvCxnSpPr>
        <p:spPr>
          <a:xfrm>
            <a:off x="4955178" y="751450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757" name="Google Shape;7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19" y="-77948"/>
            <a:ext cx="342900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39"/>
          <p:cNvSpPr txBox="1">
            <a:spLocks noGrp="1"/>
          </p:cNvSpPr>
          <p:nvPr>
            <p:ph type="subTitle" idx="1"/>
          </p:nvPr>
        </p:nvSpPr>
        <p:spPr>
          <a:xfrm>
            <a:off x="6755399" y="1025375"/>
            <a:ext cx="1888539" cy="921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можливості завантажити зображення для аналізу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59" name="Google Shape;759;p39"/>
          <p:cNvSpPr txBox="1">
            <a:spLocks noGrp="1"/>
          </p:cNvSpPr>
          <p:nvPr>
            <p:ph type="subTitle" idx="2"/>
          </p:nvPr>
        </p:nvSpPr>
        <p:spPr>
          <a:xfrm>
            <a:off x="6916825" y="3334704"/>
            <a:ext cx="1584450" cy="713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dk1"/>
                </a:solidFill>
              </a:rPr>
              <a:t>Аналіз</a:t>
            </a:r>
            <a:r>
              <a:rPr lang="ru-RU" dirty="0">
                <a:solidFill>
                  <a:schemeClr val="dk1"/>
                </a:solidFill>
              </a:rPr>
              <a:t> стану </a:t>
            </a:r>
            <a:r>
              <a:rPr lang="ru-RU" dirty="0" err="1">
                <a:solidFill>
                  <a:schemeClr val="dk1"/>
                </a:solidFill>
              </a:rPr>
              <a:t>легень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людини</a:t>
            </a:r>
            <a:r>
              <a:rPr lang="ru-RU" dirty="0">
                <a:solidFill>
                  <a:schemeClr val="dk1"/>
                </a:solidFill>
              </a:rPr>
              <a:t> за </a:t>
            </a:r>
            <a:r>
              <a:rPr lang="ru-RU" dirty="0" err="1">
                <a:solidFill>
                  <a:schemeClr val="dk1"/>
                </a:solidFill>
              </a:rPr>
              <a:t>розпізнанням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рентгенівського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знімку</a:t>
            </a:r>
            <a:endParaRPr lang="ru-R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760" name="Google Shape;760;p39"/>
          <p:cNvSpPr txBox="1">
            <a:spLocks noGrp="1"/>
          </p:cNvSpPr>
          <p:nvPr>
            <p:ph type="subTitle" idx="3"/>
          </p:nvPr>
        </p:nvSpPr>
        <p:spPr>
          <a:xfrm>
            <a:off x="6911910" y="2099753"/>
            <a:ext cx="1762048" cy="659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аналізу зображень різних розмірів та форматів</a:t>
            </a:r>
          </a:p>
        </p:txBody>
      </p:sp>
      <p:sp>
        <p:nvSpPr>
          <p:cNvPr id="764" name="Google Shape;764;p39"/>
          <p:cNvSpPr txBox="1">
            <a:spLocks noGrp="1"/>
          </p:cNvSpPr>
          <p:nvPr>
            <p:ph type="subTitle" idx="7"/>
          </p:nvPr>
        </p:nvSpPr>
        <p:spPr>
          <a:xfrm>
            <a:off x="4921574" y="1034838"/>
            <a:ext cx="1643531" cy="849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можливості перегляду історії аналізу</a:t>
            </a:r>
          </a:p>
        </p:txBody>
      </p:sp>
      <p:sp>
        <p:nvSpPr>
          <p:cNvPr id="765" name="Google Shape;765;p39"/>
          <p:cNvSpPr txBox="1">
            <a:spLocks noGrp="1"/>
          </p:cNvSpPr>
          <p:nvPr>
            <p:ph type="subTitle" idx="8"/>
          </p:nvPr>
        </p:nvSpPr>
        <p:spPr>
          <a:xfrm>
            <a:off x="5173518" y="3327081"/>
            <a:ext cx="1280445" cy="781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Вхід в систему</a:t>
            </a:r>
          </a:p>
        </p:txBody>
      </p:sp>
      <p:sp>
        <p:nvSpPr>
          <p:cNvPr id="766" name="Google Shape;766;p39"/>
          <p:cNvSpPr txBox="1">
            <a:spLocks noGrp="1"/>
          </p:cNvSpPr>
          <p:nvPr>
            <p:ph type="subTitle" idx="9"/>
          </p:nvPr>
        </p:nvSpPr>
        <p:spPr>
          <a:xfrm>
            <a:off x="5064856" y="1997794"/>
            <a:ext cx="1389108" cy="79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Формування результату анал</a:t>
            </a:r>
            <a:r>
              <a:rPr lang="uk-UA" sz="900" dirty="0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ізу</a:t>
            </a:r>
            <a:endParaRPr dirty="0"/>
          </a:p>
        </p:txBody>
      </p:sp>
      <p:cxnSp>
        <p:nvCxnSpPr>
          <p:cNvPr id="770" name="Google Shape;770;p39"/>
          <p:cNvCxnSpPr/>
          <p:nvPr/>
        </p:nvCxnSpPr>
        <p:spPr>
          <a:xfrm>
            <a:off x="4971978" y="19722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39"/>
          <p:cNvCxnSpPr/>
          <p:nvPr/>
        </p:nvCxnSpPr>
        <p:spPr>
          <a:xfrm>
            <a:off x="4955178" y="318972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39"/>
          <p:cNvCxnSpPr/>
          <p:nvPr/>
        </p:nvCxnSpPr>
        <p:spPr>
          <a:xfrm>
            <a:off x="4955178" y="44071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" name="Google Shape;179;p25">
            <a:extLst>
              <a:ext uri="{FF2B5EF4-FFF2-40B4-BE49-F238E27FC236}">
                <a16:creationId xmlns:a16="http://schemas.microsoft.com/office/drawing/2014/main" id="{6C2DB815-37BD-42E5-A828-508C37BDC2AF}"/>
              </a:ext>
            </a:extLst>
          </p:cNvPr>
          <p:cNvSpPr/>
          <p:nvPr/>
        </p:nvSpPr>
        <p:spPr>
          <a:xfrm>
            <a:off x="4495832" y="81260"/>
            <a:ext cx="3916261" cy="569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bg1"/>
                </a:solidFill>
                <a:latin typeface="Raleway" panose="020B0604020202020204" charset="-52"/>
              </a:rPr>
              <a:t>Задачі розробки</a:t>
            </a:r>
            <a:endParaRPr dirty="0">
              <a:solidFill>
                <a:schemeClr val="bg1"/>
              </a:solidFill>
              <a:latin typeface="Raleway" panose="020B0604020202020204" charset="-52"/>
            </a:endParaRPr>
          </a:p>
        </p:txBody>
      </p:sp>
      <p:pic>
        <p:nvPicPr>
          <p:cNvPr id="23" name="Google Shape;461;p37">
            <a:extLst>
              <a:ext uri="{FF2B5EF4-FFF2-40B4-BE49-F238E27FC236}">
                <a16:creationId xmlns:a16="http://schemas.microsoft.com/office/drawing/2014/main" id="{93D14549-0D15-4845-962E-34276521248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179" y="1110430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461;p37">
            <a:extLst>
              <a:ext uri="{FF2B5EF4-FFF2-40B4-BE49-F238E27FC236}">
                <a16:creationId xmlns:a16="http://schemas.microsoft.com/office/drawing/2014/main" id="{AE23754F-E18E-49CD-96BD-2C9DAC4089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835" y="1110430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61;p37">
            <a:extLst>
              <a:ext uri="{FF2B5EF4-FFF2-40B4-BE49-F238E27FC236}">
                <a16:creationId xmlns:a16="http://schemas.microsoft.com/office/drawing/2014/main" id="{B270E837-8836-479A-981B-5EB22492B5F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179" y="2071608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461;p37">
            <a:extLst>
              <a:ext uri="{FF2B5EF4-FFF2-40B4-BE49-F238E27FC236}">
                <a16:creationId xmlns:a16="http://schemas.microsoft.com/office/drawing/2014/main" id="{8C015EA5-E9F3-41F8-A794-067ECFBF0F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2188" y="2143251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461;p37">
            <a:extLst>
              <a:ext uri="{FF2B5EF4-FFF2-40B4-BE49-F238E27FC236}">
                <a16:creationId xmlns:a16="http://schemas.microsoft.com/office/drawing/2014/main" id="{8841F7DA-1EBF-4F4C-8A92-75CDCF00F76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681" y="3407132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461;p37">
            <a:extLst>
              <a:ext uri="{FF2B5EF4-FFF2-40B4-BE49-F238E27FC236}">
                <a16:creationId xmlns:a16="http://schemas.microsoft.com/office/drawing/2014/main" id="{F382397D-F32D-47D4-A50C-7344B0ED9EB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835" y="3369753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463;p37">
            <a:extLst>
              <a:ext uri="{FF2B5EF4-FFF2-40B4-BE49-F238E27FC236}">
                <a16:creationId xmlns:a16="http://schemas.microsoft.com/office/drawing/2014/main" id="{3297C437-D1EE-471B-9067-2DF4B10D3E43}"/>
              </a:ext>
            </a:extLst>
          </p:cNvPr>
          <p:cNvSpPr txBox="1">
            <a:spLocks/>
          </p:cNvSpPr>
          <p:nvPr/>
        </p:nvSpPr>
        <p:spPr>
          <a:xfrm>
            <a:off x="8129915" y="4286250"/>
            <a:ext cx="564356" cy="40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4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1547900" y="1076500"/>
            <a:ext cx="7596000" cy="2887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186363" y="1593056"/>
            <a:ext cx="4393405" cy="1507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Опис предметного середовища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" name="Google Shape;463;p37">
            <a:extLst>
              <a:ext uri="{FF2B5EF4-FFF2-40B4-BE49-F238E27FC236}">
                <a16:creationId xmlns:a16="http://schemas.microsoft.com/office/drawing/2014/main" id="{5F923840-734D-4FAC-BD9A-00CC617B2CA3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3</a:t>
            </a:r>
            <a:endParaRPr lang="en-US" dirty="0"/>
          </a:p>
        </p:txBody>
      </p:sp>
      <p:pic>
        <p:nvPicPr>
          <p:cNvPr id="6" name="Google Shape;172;p24">
            <a:extLst>
              <a:ext uri="{FF2B5EF4-FFF2-40B4-BE49-F238E27FC236}">
                <a16:creationId xmlns:a16="http://schemas.microsoft.com/office/drawing/2014/main" id="{425C1881-8B54-A145-B455-BDE7DAFE4C7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464" r="16659"/>
          <a:stretch/>
        </p:blipFill>
        <p:spPr>
          <a:xfrm>
            <a:off x="289431" y="333656"/>
            <a:ext cx="4393404" cy="4348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83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5059975" y="1326900"/>
            <a:ext cx="28443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37"/>
          <p:cNvSpPr/>
          <p:nvPr/>
        </p:nvSpPr>
        <p:spPr>
          <a:xfrm>
            <a:off x="1727400" y="1326900"/>
            <a:ext cx="28140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8" name="Google Shape;458;p37"/>
          <p:cNvGrpSpPr/>
          <p:nvPr/>
        </p:nvGrpSpPr>
        <p:grpSpPr>
          <a:xfrm>
            <a:off x="2042959" y="435004"/>
            <a:ext cx="1880825" cy="451144"/>
            <a:chOff x="3515000" y="3112625"/>
            <a:chExt cx="282025" cy="67650"/>
          </a:xfrm>
        </p:grpSpPr>
        <p:sp>
          <p:nvSpPr>
            <p:cNvPr id="459" name="Google Shape;459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509622" y="486914"/>
            <a:ext cx="1414161" cy="361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700" dirty="0"/>
              <a:t>Наявна пневмонія</a:t>
            </a:r>
            <a:endParaRPr sz="700"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body" idx="1"/>
          </p:nvPr>
        </p:nvSpPr>
        <p:spPr>
          <a:xfrm>
            <a:off x="1893600" y="1707675"/>
            <a:ext cx="2126343" cy="2128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endParaRPr lang="en-US" sz="900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body" idx="2"/>
          </p:nvPr>
        </p:nvSpPr>
        <p:spPr>
          <a:xfrm>
            <a:off x="5270391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>
                <a:solidFill>
                  <a:schemeClr val="dk1"/>
                </a:solidFill>
              </a:rPr>
              <a:t>Цілями  розробки є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полегшення  процесу розпізнавання пневмонії,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збільшення точності аналізу при лікуванні хворих,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надання можливості аналізування даних без участі лікаря</a:t>
            </a:r>
          </a:p>
        </p:txBody>
      </p:sp>
      <p:grpSp>
        <p:nvGrpSpPr>
          <p:cNvPr id="465" name="Google Shape;465;p37"/>
          <p:cNvGrpSpPr/>
          <p:nvPr/>
        </p:nvGrpSpPr>
        <p:grpSpPr>
          <a:xfrm>
            <a:off x="5568678" y="448982"/>
            <a:ext cx="1880825" cy="451144"/>
            <a:chOff x="3515000" y="3112625"/>
            <a:chExt cx="282025" cy="67650"/>
          </a:xfrm>
        </p:grpSpPr>
        <p:sp>
          <p:nvSpPr>
            <p:cNvPr id="466" name="Google Shape;466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9" name="Google Shape;469;p37"/>
          <p:cNvSpPr txBox="1">
            <a:spLocks noGrp="1"/>
          </p:cNvSpPr>
          <p:nvPr>
            <p:ph type="title" idx="4294967295"/>
          </p:nvPr>
        </p:nvSpPr>
        <p:spPr>
          <a:xfrm>
            <a:off x="5989659" y="448983"/>
            <a:ext cx="1275535" cy="399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sz="800" dirty="0"/>
              <a:t>Нормальний стан </a:t>
            </a:r>
            <a:r>
              <a:rPr lang="uk-UA" sz="800" dirty="0" err="1"/>
              <a:t>легенів</a:t>
            </a:r>
            <a:endParaRPr lang="uk-UA" sz="800" dirty="0"/>
          </a:p>
        </p:txBody>
      </p:sp>
      <p:cxnSp>
        <p:nvCxnSpPr>
          <p:cNvPr id="470" name="Google Shape;470;p37"/>
          <p:cNvCxnSpPr/>
          <p:nvPr/>
        </p:nvCxnSpPr>
        <p:spPr>
          <a:xfrm>
            <a:off x="1925991" y="4395788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7"/>
          <p:cNvCxnSpPr>
            <a:cxnSpLocks/>
          </p:cNvCxnSpPr>
          <p:nvPr/>
        </p:nvCxnSpPr>
        <p:spPr>
          <a:xfrm flipV="1">
            <a:off x="2280441" y="607254"/>
            <a:ext cx="5979900" cy="106322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9" name="Google Shape;5425;p51">
            <a:extLst>
              <a:ext uri="{FF2B5EF4-FFF2-40B4-BE49-F238E27FC236}">
                <a16:creationId xmlns:a16="http://schemas.microsoft.com/office/drawing/2014/main" id="{A25123A5-9BB6-4440-965D-AA7FDEBAF5E1}"/>
              </a:ext>
            </a:extLst>
          </p:cNvPr>
          <p:cNvGrpSpPr/>
          <p:nvPr/>
        </p:nvGrpSpPr>
        <p:grpSpPr>
          <a:xfrm>
            <a:off x="5647911" y="1143910"/>
            <a:ext cx="268415" cy="310406"/>
            <a:chOff x="5774124" y="4294550"/>
            <a:chExt cx="331611" cy="331674"/>
          </a:xfrm>
        </p:grpSpPr>
        <p:sp>
          <p:nvSpPr>
            <p:cNvPr id="20" name="Google Shape;5426;p51">
              <a:extLst>
                <a:ext uri="{FF2B5EF4-FFF2-40B4-BE49-F238E27FC236}">
                  <a16:creationId xmlns:a16="http://schemas.microsoft.com/office/drawing/2014/main" id="{81F7DA18-5822-4FFB-887A-350C89F85C41}"/>
                </a:ext>
              </a:extLst>
            </p:cNvPr>
            <p:cNvSpPr/>
            <p:nvPr/>
          </p:nvSpPr>
          <p:spPr>
            <a:xfrm>
              <a:off x="5774124" y="4419664"/>
              <a:ext cx="331611" cy="206560"/>
            </a:xfrm>
            <a:custGeom>
              <a:avLst/>
              <a:gdLst/>
              <a:ahLst/>
              <a:cxnLst/>
              <a:rect l="l" t="t" r="r" b="b"/>
              <a:pathLst>
                <a:path w="10419" h="6490" extrusionOk="0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27;p51">
              <a:extLst>
                <a:ext uri="{FF2B5EF4-FFF2-40B4-BE49-F238E27FC236}">
                  <a16:creationId xmlns:a16="http://schemas.microsoft.com/office/drawing/2014/main" id="{7A6B06B9-2D3D-463C-A47D-87B4E4880A46}"/>
                </a:ext>
              </a:extLst>
            </p:cNvPr>
            <p:cNvSpPr/>
            <p:nvPr/>
          </p:nvSpPr>
          <p:spPr>
            <a:xfrm>
              <a:off x="5778294" y="4294550"/>
              <a:ext cx="316461" cy="191442"/>
            </a:xfrm>
            <a:custGeom>
              <a:avLst/>
              <a:gdLst/>
              <a:ahLst/>
              <a:cxnLst/>
              <a:rect l="l" t="t" r="r" b="b"/>
              <a:pathLst>
                <a:path w="9943" h="6015" extrusionOk="0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63;p37">
            <a:extLst>
              <a:ext uri="{FF2B5EF4-FFF2-40B4-BE49-F238E27FC236}">
                <a16:creationId xmlns:a16="http://schemas.microsoft.com/office/drawing/2014/main" id="{F03FE236-FFE7-43F8-87B5-E4C56E6496A0}"/>
              </a:ext>
            </a:extLst>
          </p:cNvPr>
          <p:cNvSpPr txBox="1">
            <a:spLocks/>
          </p:cNvSpPr>
          <p:nvPr/>
        </p:nvSpPr>
        <p:spPr>
          <a:xfrm>
            <a:off x="8315325" y="4229600"/>
            <a:ext cx="571500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/>
              <a:t>4</a:t>
            </a:r>
            <a:endParaRPr lang="en-US" dirty="0"/>
          </a:p>
        </p:txBody>
      </p:sp>
      <p:pic>
        <p:nvPicPr>
          <p:cNvPr id="3" name="Рисунок 2" descr="Изображение выглядит как рентгеновская пленка, пятно&#10;&#10;Автоматически созданное описание">
            <a:extLst>
              <a:ext uri="{FF2B5EF4-FFF2-40B4-BE49-F238E27FC236}">
                <a16:creationId xmlns:a16="http://schemas.microsoft.com/office/drawing/2014/main" id="{80188AE4-564A-4310-AD13-B6A834EC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84" y="996855"/>
            <a:ext cx="4000390" cy="3384945"/>
          </a:xfrm>
          <a:prstGeom prst="rect">
            <a:avLst/>
          </a:prstGeom>
        </p:spPr>
      </p:pic>
      <p:pic>
        <p:nvPicPr>
          <p:cNvPr id="5" name="Рисунок 4" descr="Изображение выглядит как рентгеновская пленка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76353162-17A0-4C72-BAEB-5D035DC4B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941" y="995887"/>
            <a:ext cx="4171096" cy="33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7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4294967295"/>
          </p:nvPr>
        </p:nvSpPr>
        <p:spPr>
          <a:xfrm>
            <a:off x="2043675" y="1118826"/>
            <a:ext cx="57012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6000" dirty="0">
                <a:solidFill>
                  <a:srgbClr val="CADCDC"/>
                </a:solidFill>
              </a:rPr>
              <a:t>Актуальність </a:t>
            </a:r>
            <a:endParaRPr sz="6000" dirty="0">
              <a:solidFill>
                <a:srgbClr val="CADCDC"/>
              </a:solidFill>
            </a:endParaRPr>
          </a:p>
        </p:txBody>
      </p:sp>
      <p:cxnSp>
        <p:nvCxnSpPr>
          <p:cNvPr id="382" name="Google Shape;382;p32"/>
          <p:cNvCxnSpPr>
            <a:cxnSpLocks/>
            <a:endCxn id="375" idx="2"/>
          </p:cNvCxnSpPr>
          <p:nvPr/>
        </p:nvCxnSpPr>
        <p:spPr>
          <a:xfrm rot="-5400000">
            <a:off x="3248775" y="1252564"/>
            <a:ext cx="852600" cy="2438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32"/>
          <p:cNvCxnSpPr>
            <a:cxnSpLocks/>
            <a:endCxn id="375" idx="2"/>
          </p:cNvCxnSpPr>
          <p:nvPr/>
        </p:nvCxnSpPr>
        <p:spPr>
          <a:xfrm rot="5400000" flipH="1">
            <a:off x="5687175" y="1252564"/>
            <a:ext cx="852600" cy="2438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32"/>
          <p:cNvSpPr txBox="1">
            <a:spLocks noGrp="1"/>
          </p:cNvSpPr>
          <p:nvPr>
            <p:ph type="subTitle" idx="4294967295"/>
          </p:nvPr>
        </p:nvSpPr>
        <p:spPr>
          <a:xfrm>
            <a:off x="1028699" y="2812876"/>
            <a:ext cx="2909137" cy="250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fontAlgn="base">
              <a:buNone/>
            </a:pPr>
            <a:r>
              <a:rPr lang="uk-UA" sz="1100" b="0" i="0" dirty="0">
                <a:solidFill>
                  <a:srgbClr val="5A5858"/>
                </a:solidFill>
                <a:effectLst/>
                <a:latin typeface="HelveticaNeueCyr-Roman"/>
              </a:rPr>
              <a:t>На сьогоднішній день пневмонія вважається найбільш поширеною та серйозною інфекційною причиною високого рівня смертності дітей раннього віку у всьому світі. За даними ВООЗ, пневмонія є причиною смертей близько 16% дітей віком до 5 років у всьому світі</a:t>
            </a:r>
          </a:p>
          <a:p>
            <a:pPr marL="152400" indent="0">
              <a:buNone/>
            </a:pPr>
            <a:br>
              <a:rPr lang="uk-UA" sz="1100" dirty="0"/>
            </a:br>
            <a:endParaRPr sz="900" dirty="0"/>
          </a:p>
        </p:txBody>
      </p:sp>
      <p:sp>
        <p:nvSpPr>
          <p:cNvPr id="385" name="Google Shape;385;p32"/>
          <p:cNvSpPr txBox="1">
            <a:spLocks noGrp="1"/>
          </p:cNvSpPr>
          <p:nvPr>
            <p:ph type="subTitle" idx="4294967295"/>
          </p:nvPr>
        </p:nvSpPr>
        <p:spPr>
          <a:xfrm>
            <a:off x="3958861" y="2898065"/>
            <a:ext cx="1862101" cy="1139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1100" b="0" dirty="0">
                <a:solidFill>
                  <a:srgbClr val="5A5858"/>
                </a:solidFill>
                <a:effectLst/>
                <a:latin typeface="HelveticaNeueCyr-Roman"/>
              </a:rPr>
              <a:t>За даними Всесвітньої організації охорони здоров’я, кожні 20 секунд від цієї інфекції помирає одна дитина у світі</a:t>
            </a:r>
            <a:endParaRPr sz="900"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subTitle" idx="4294967295"/>
          </p:nvPr>
        </p:nvSpPr>
        <p:spPr>
          <a:xfrm>
            <a:off x="6397261" y="2898064"/>
            <a:ext cx="2118089" cy="147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100" dirty="0" err="1"/>
              <a:t>Пневмонія</a:t>
            </a:r>
            <a:r>
              <a:rPr lang="ru-RU" sz="1100" dirty="0"/>
              <a:t> </a:t>
            </a:r>
            <a:r>
              <a:rPr lang="ru-RU" sz="1100" dirty="0" err="1"/>
              <a:t>залишається</a:t>
            </a:r>
            <a:r>
              <a:rPr lang="ru-RU" sz="1100" dirty="0"/>
              <a:t> </a:t>
            </a:r>
            <a:r>
              <a:rPr lang="ru-RU" sz="1100" dirty="0" err="1"/>
              <a:t>госторою</a:t>
            </a:r>
            <a:r>
              <a:rPr lang="ru-RU" sz="1100" dirty="0"/>
              <a:t>   проблемою в </a:t>
            </a:r>
            <a:r>
              <a:rPr lang="ru-RU" sz="1100" dirty="0" err="1"/>
              <a:t>Україні</a:t>
            </a:r>
            <a:r>
              <a:rPr lang="ru-RU" sz="1100" dirty="0"/>
              <a:t> і </a:t>
            </a:r>
            <a:r>
              <a:rPr lang="ru-RU" sz="1100" dirty="0" err="1"/>
              <a:t>світі</a:t>
            </a:r>
            <a:r>
              <a:rPr lang="ru-RU" sz="1100" dirty="0"/>
              <a:t>. </a:t>
            </a:r>
            <a:r>
              <a:rPr lang="ru-RU" sz="1100" dirty="0" err="1"/>
              <a:t>Це</a:t>
            </a:r>
            <a:r>
              <a:rPr lang="ru-RU" sz="1100" dirty="0"/>
              <a:t> </a:t>
            </a:r>
            <a:r>
              <a:rPr lang="ru-RU" sz="1100" dirty="0" err="1"/>
              <a:t>зумовлено</a:t>
            </a:r>
            <a:r>
              <a:rPr lang="ru-RU" sz="1100" dirty="0"/>
              <a:t>, </a:t>
            </a:r>
            <a:r>
              <a:rPr lang="ru-RU" sz="1100" dirty="0" err="1"/>
              <a:t>її</a:t>
            </a:r>
            <a:r>
              <a:rPr lang="ru-RU" sz="1100" dirty="0"/>
              <a:t> </a:t>
            </a:r>
            <a:r>
              <a:rPr lang="ru-RU" sz="1100" dirty="0" err="1"/>
              <a:t>поширеністю</a:t>
            </a:r>
            <a:r>
              <a:rPr lang="ru-RU" sz="1100" dirty="0"/>
              <a:t>, </a:t>
            </a:r>
            <a:r>
              <a:rPr lang="ru-RU" sz="1100" dirty="0" err="1"/>
              <a:t>високими</a:t>
            </a:r>
            <a:r>
              <a:rPr lang="ru-RU" sz="1100" dirty="0"/>
              <a:t> </a:t>
            </a:r>
            <a:r>
              <a:rPr lang="ru-RU" sz="1100" dirty="0" err="1"/>
              <a:t>показниками</a:t>
            </a:r>
            <a:r>
              <a:rPr lang="ru-RU" sz="1100" dirty="0"/>
              <a:t>  </a:t>
            </a:r>
            <a:r>
              <a:rPr lang="ru-RU" sz="1100" dirty="0" err="1"/>
              <a:t>смертності</a:t>
            </a:r>
            <a:endParaRPr lang="ru-RU" sz="1100" dirty="0"/>
          </a:p>
        </p:txBody>
      </p:sp>
      <p:cxnSp>
        <p:nvCxnSpPr>
          <p:cNvPr id="387" name="Google Shape;387;p32"/>
          <p:cNvCxnSpPr/>
          <p:nvPr/>
        </p:nvCxnSpPr>
        <p:spPr>
          <a:xfrm rot="10800000">
            <a:off x="1733700" y="775263"/>
            <a:ext cx="56766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463;p37">
            <a:extLst>
              <a:ext uri="{FF2B5EF4-FFF2-40B4-BE49-F238E27FC236}">
                <a16:creationId xmlns:a16="http://schemas.microsoft.com/office/drawing/2014/main" id="{4F15B394-D108-4CF5-99AE-9C5070846107}"/>
              </a:ext>
            </a:extLst>
          </p:cNvPr>
          <p:cNvSpPr txBox="1">
            <a:spLocks/>
          </p:cNvSpPr>
          <p:nvPr/>
        </p:nvSpPr>
        <p:spPr>
          <a:xfrm>
            <a:off x="7908131" y="4472487"/>
            <a:ext cx="607219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971555" y="2900363"/>
            <a:ext cx="1942645" cy="1152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Локальний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бінарний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шаблон,метод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Опорних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Векторів</a:t>
            </a:r>
            <a:endParaRPr lang="uk-UA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Проведено 5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випробувань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отриманий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варіацією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76,9% до 88,4%</a:t>
            </a:r>
            <a:endParaRPr lang="uk-UA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Класи зображень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 нормальні легені,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знімки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наявний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пневмоторакс</a:t>
            </a:r>
            <a:endParaRPr dirty="0">
              <a:latin typeface="Raleway" panose="020B0604020202020204" charset="-52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2"/>
          </p:nvPr>
        </p:nvSpPr>
        <p:spPr>
          <a:xfrm>
            <a:off x="3090386" y="2848700"/>
            <a:ext cx="1848760" cy="120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KE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Sieve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алгоритм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випадків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отримано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точність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99%,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випадку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COVID-19 - 100%,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без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96%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без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пневмонією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з COVID-19 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3"/>
          </p:nvPr>
        </p:nvSpPr>
        <p:spPr>
          <a:xfrm>
            <a:off x="4939146" y="2693194"/>
            <a:ext cx="1749860" cy="3927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ф</a:t>
            </a:r>
            <a:r>
              <a:rPr lang="uk-UA" dirty="0" err="1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реймворк</a:t>
            </a:r>
            <a:r>
              <a:rPr lang="uk-UA" dirty="0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 базується на капсульних мережах - </a:t>
            </a:r>
            <a:r>
              <a:rPr lang="uk-UA" dirty="0" err="1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CapsNet</a:t>
            </a:r>
            <a:r>
              <a:rPr lang="uk-UA" dirty="0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  <a:cs typeface="Times New Roman" panose="02020603050405020304" pitchFamily="18" charset="0"/>
              </a:rPr>
              <a:t>в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икористовуючи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набір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запропонований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COVID-CAPS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досяг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95,7%,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чутливості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90%,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специфічності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95,8% та AUC 0,97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здорові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бактеріальна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вірусна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COVID-19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subTitle" idx="4"/>
          </p:nvPr>
        </p:nvSpPr>
        <p:spPr>
          <a:xfrm>
            <a:off x="6777350" y="2693194"/>
            <a:ext cx="1479378" cy="1359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осліджується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ефективність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сегментації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виключення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тіней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 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аналізу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2D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зімків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методами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глибокого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навчання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99%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</a:rPr>
              <a:t>нормальні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</a:rPr>
              <a:t>легені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знімки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наявні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зміни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1706353" y="1312313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27"/>
          <p:cNvSpPr/>
          <p:nvPr/>
        </p:nvSpPr>
        <p:spPr>
          <a:xfrm>
            <a:off x="3467066" y="1332300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5294355" y="1312313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7065029" y="1312307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208;p27"/>
          <p:cNvCxnSpPr/>
          <p:nvPr/>
        </p:nvCxnSpPr>
        <p:spPr>
          <a:xfrm>
            <a:off x="3038263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7"/>
          <p:cNvCxnSpPr/>
          <p:nvPr/>
        </p:nvCxnSpPr>
        <p:spPr>
          <a:xfrm>
            <a:off x="4850800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7"/>
          <p:cNvCxnSpPr/>
          <p:nvPr/>
        </p:nvCxnSpPr>
        <p:spPr>
          <a:xfrm>
            <a:off x="6621475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1" name="Google Shape;211;p27"/>
          <p:cNvSpPr txBox="1">
            <a:spLocks noGrp="1"/>
          </p:cNvSpPr>
          <p:nvPr>
            <p:ph type="title" idx="5"/>
          </p:nvPr>
        </p:nvSpPr>
        <p:spPr>
          <a:xfrm>
            <a:off x="1356218" y="245745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sz="1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https://downloads.hindawi.com/journals/jhe/2018/2908517.pdf</a:t>
            </a:r>
            <a:br>
              <a:rPr lang="uk-U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1000"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title" idx="6"/>
          </p:nvPr>
        </p:nvSpPr>
        <p:spPr>
          <a:xfrm>
            <a:off x="3244185" y="2245950"/>
            <a:ext cx="1463884" cy="60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https://www.medrxiv.org/content/10.1101/2020.08.13.20174144v1.full.pdf</a:t>
            </a:r>
            <a:b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 idx="7"/>
          </p:nvPr>
        </p:nvSpPr>
        <p:spPr>
          <a:xfrm>
            <a:off x="5037739" y="2254713"/>
            <a:ext cx="1417016" cy="550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https://www.ncbi.nlm.nih.gov/pmc/articles/PMC7493761/</a:t>
            </a: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214" name="Google Shape;214;p27"/>
          <p:cNvSpPr txBox="1">
            <a:spLocks noGrp="1"/>
          </p:cNvSpPr>
          <p:nvPr>
            <p:ph type="title" idx="8"/>
          </p:nvPr>
        </p:nvSpPr>
        <p:spPr>
          <a:xfrm>
            <a:off x="6709820" y="2182100"/>
            <a:ext cx="1546911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https://arxiv.org/ftp/arxiv/papers/1712/1712.07632.pdf</a:t>
            </a: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1318" y="1519250"/>
            <a:ext cx="445400" cy="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732" y="1503663"/>
            <a:ext cx="445400" cy="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7598" y="1519250"/>
            <a:ext cx="445425" cy="4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52682" y="1519250"/>
            <a:ext cx="445425" cy="4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463;p37">
            <a:extLst>
              <a:ext uri="{FF2B5EF4-FFF2-40B4-BE49-F238E27FC236}">
                <a16:creationId xmlns:a16="http://schemas.microsoft.com/office/drawing/2014/main" id="{CBF6B18B-2329-48F7-AAE2-2D1EBAC7420A}"/>
              </a:ext>
            </a:extLst>
          </p:cNvPr>
          <p:cNvSpPr txBox="1">
            <a:spLocks/>
          </p:cNvSpPr>
          <p:nvPr/>
        </p:nvSpPr>
        <p:spPr>
          <a:xfrm>
            <a:off x="8415338" y="4229600"/>
            <a:ext cx="578643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5172074" y="1076500"/>
            <a:ext cx="3971825" cy="2588244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229225" y="1593057"/>
            <a:ext cx="4350543" cy="972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Діаграма варіантів використання</a:t>
            </a: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l="16964"/>
          <a:stretch/>
        </p:blipFill>
        <p:spPr>
          <a:xfrm>
            <a:off x="970800" y="1191400"/>
            <a:ext cx="3319425" cy="26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63;p37">
            <a:extLst>
              <a:ext uri="{FF2B5EF4-FFF2-40B4-BE49-F238E27FC236}">
                <a16:creationId xmlns:a16="http://schemas.microsoft.com/office/drawing/2014/main" id="{836F9AA9-BAE8-4D9C-9166-09DB4EB93FE3}"/>
              </a:ext>
            </a:extLst>
          </p:cNvPr>
          <p:cNvSpPr txBox="1">
            <a:spLocks/>
          </p:cNvSpPr>
          <p:nvPr/>
        </p:nvSpPr>
        <p:spPr>
          <a:xfrm>
            <a:off x="8215313" y="422960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8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4925C6-F98C-4C88-84FD-011C2AAEF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0" y="814387"/>
            <a:ext cx="4914239" cy="36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1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1547900" y="1076500"/>
            <a:ext cx="7596000" cy="2887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186363" y="1593056"/>
            <a:ext cx="4393405" cy="1507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Опис програмного забезпечення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" name="Google Shape;463;p37">
            <a:extLst>
              <a:ext uri="{FF2B5EF4-FFF2-40B4-BE49-F238E27FC236}">
                <a16:creationId xmlns:a16="http://schemas.microsoft.com/office/drawing/2014/main" id="{5F923840-734D-4FAC-BD9A-00CC617B2CA3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200" dirty="0"/>
              <a:t>9</a:t>
            </a:r>
            <a:endParaRPr lang="en-US" dirty="0"/>
          </a:p>
        </p:txBody>
      </p:sp>
      <p:pic>
        <p:nvPicPr>
          <p:cNvPr id="7" name="Google Shape;194;p26">
            <a:extLst>
              <a:ext uri="{FF2B5EF4-FFF2-40B4-BE49-F238E27FC236}">
                <a16:creationId xmlns:a16="http://schemas.microsoft.com/office/drawing/2014/main" id="{D977CFBE-F59C-431D-A208-6BF0F5DCF8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7858" b="11020"/>
          <a:stretch/>
        </p:blipFill>
        <p:spPr>
          <a:xfrm>
            <a:off x="114300" y="479148"/>
            <a:ext cx="4457700" cy="4082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42499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DISEASE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DCDC"/>
      </a:accent1>
      <a:accent2>
        <a:srgbClr val="5F7D95"/>
      </a:accent2>
      <a:accent3>
        <a:srgbClr val="DADCDE"/>
      </a:accent3>
      <a:accent4>
        <a:srgbClr val="E8E9E9"/>
      </a:accent4>
      <a:accent5>
        <a:srgbClr val="CFD9E0"/>
      </a:accent5>
      <a:accent6>
        <a:srgbClr val="435D74"/>
      </a:accent6>
      <a:hlink>
        <a:srgbClr val="435D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isease by Slidesgo.pptx" id="{9707D51C-E2F0-4A32-9707-34E8FFB5653C}" vid="{CBD76ED2-B2FA-4CC1-A8AC-8C1ED6F8814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161</TotalTime>
  <Words>597</Words>
  <Application>Microsoft Office PowerPoint</Application>
  <PresentationFormat>Экран (16:9)</PresentationFormat>
  <Paragraphs>98</Paragraphs>
  <Slides>24</Slides>
  <Notes>17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Raleway Thin</vt:lpstr>
      <vt:lpstr>Times New Roman</vt:lpstr>
      <vt:lpstr>Raleway</vt:lpstr>
      <vt:lpstr>Arial</vt:lpstr>
      <vt:lpstr>HelveticaNeueCyr-Roman</vt:lpstr>
      <vt:lpstr>MINIMALIST DISEASE </vt:lpstr>
      <vt:lpstr>MathType 6.0 Equation</vt:lpstr>
      <vt:lpstr>Дипломний проект</vt:lpstr>
      <vt:lpstr>Призначення розробки</vt:lpstr>
      <vt:lpstr>З</vt:lpstr>
      <vt:lpstr>Опис предметного середовища</vt:lpstr>
      <vt:lpstr>Наявна пневмонія</vt:lpstr>
      <vt:lpstr>Актуальність </vt:lpstr>
      <vt:lpstr>https://downloads.hindawi.com/journals/jhe/2018/2908517.pdf </vt:lpstr>
      <vt:lpstr>Діаграма варіантів використання</vt:lpstr>
      <vt:lpstr>Опис програмного забезпечення</vt:lpstr>
      <vt:lpstr>Презентация PowerPoint</vt:lpstr>
      <vt:lpstr>Dataset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бази даних</vt:lpstr>
      <vt:lpstr>Діаграма класів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Дипломний проект</dc:title>
  <dc:creator>Julia Alpaeva</dc:creator>
  <cp:lastModifiedBy>Julia Alpaeva</cp:lastModifiedBy>
  <cp:revision>19</cp:revision>
  <dcterms:created xsi:type="dcterms:W3CDTF">2021-05-12T14:28:07Z</dcterms:created>
  <dcterms:modified xsi:type="dcterms:W3CDTF">2021-05-12T17:09:15Z</dcterms:modified>
</cp:coreProperties>
</file>