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0" r:id="rId10"/>
    <p:sldId id="313" r:id="rId11"/>
    <p:sldId id="311" r:id="rId12"/>
    <p:sldId id="329" r:id="rId13"/>
    <p:sldId id="320" r:id="rId14"/>
    <p:sldId id="328" r:id="rId15"/>
    <p:sldId id="319" r:id="rId16"/>
    <p:sldId id="321" r:id="rId17"/>
    <p:sldId id="314" r:id="rId18"/>
    <p:sldId id="315" r:id="rId19"/>
    <p:sldId id="326" r:id="rId20"/>
    <p:sldId id="327" r:id="rId21"/>
    <p:sldId id="316" r:id="rId22"/>
    <p:sldId id="322" r:id="rId23"/>
    <p:sldId id="323" r:id="rId24"/>
    <p:sldId id="324" r:id="rId25"/>
    <p:sldId id="325" r:id="rId26"/>
    <p:sldId id="268" r:id="rId27"/>
    <p:sldId id="318" r:id="rId28"/>
    <p:sldId id="317" r:id="rId29"/>
  </p:sldIdLst>
  <p:sldSz cx="9144000" cy="5143500" type="screen16x9"/>
  <p:notesSz cx="6858000" cy="9144000"/>
  <p:embeddedFontLst>
    <p:embeddedFont>
      <p:font typeface="Raleway" panose="020B0604020202020204" charset="-52"/>
      <p:regular r:id="rId31"/>
      <p:bold r:id="rId32"/>
      <p:italic r:id="rId33"/>
      <p:boldItalic r:id="rId34"/>
    </p:embeddedFont>
    <p:embeddedFont>
      <p:font typeface="Raleway Thi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9" y="77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ab87a8fe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ab87a8fe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06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07d2fc189_0_7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07d2fc189_0_7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315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796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123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836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80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782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95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02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Пустой слайд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проект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" name="Google Shape;129;p21">
            <a:extLst>
              <a:ext uri="{FF2B5EF4-FFF2-40B4-BE49-F238E27FC236}">
                <a16:creationId xmlns:a16="http://schemas.microsoft.com/office/drawing/2014/main" id="{234BFF6D-714F-4C2B-A747-EFB0E173D2DA}"/>
              </a:ext>
            </a:extLst>
          </p:cNvPr>
          <p:cNvSpPr txBox="1">
            <a:spLocks/>
          </p:cNvSpPr>
          <p:nvPr/>
        </p:nvSpPr>
        <p:spPr>
          <a:xfrm>
            <a:off x="2147146" y="2359259"/>
            <a:ext cx="4860871" cy="96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aleway"/>
              <a:buNone/>
              <a:defRPr sz="12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  <a:defRPr sz="28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9" name="Google Shape;179;p25">
            <a:extLst>
              <a:ext uri="{FF2B5EF4-FFF2-40B4-BE49-F238E27FC236}">
                <a16:creationId xmlns:a16="http://schemas.microsoft.com/office/drawing/2014/main" id="{269608C7-0F61-4860-A89A-C42374EFAD33}"/>
              </a:ext>
            </a:extLst>
          </p:cNvPr>
          <p:cNvSpPr/>
          <p:nvPr/>
        </p:nvSpPr>
        <p:spPr>
          <a:xfrm>
            <a:off x="2314574" y="3468176"/>
            <a:ext cx="4500564" cy="811830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FBD8D-32BD-45D1-AF08-D776EDDE9441}"/>
              </a:ext>
            </a:extLst>
          </p:cNvPr>
          <p:cNvSpPr txBox="1"/>
          <p:nvPr/>
        </p:nvSpPr>
        <p:spPr>
          <a:xfrm>
            <a:off x="2314575" y="3468176"/>
            <a:ext cx="4500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 АЛПАЄВА Юлія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                                                      СПЕРКАЧ  Майя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subTitle" idx="4294967295"/>
          </p:nvPr>
        </p:nvSpPr>
        <p:spPr>
          <a:xfrm>
            <a:off x="7323725" y="1783854"/>
            <a:ext cx="12351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dirty="0"/>
              <a:t>Адреса електронної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900" dirty="0"/>
              <a:t>пошти</a:t>
            </a:r>
            <a:endParaRPr sz="9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4294967295"/>
          </p:nvPr>
        </p:nvSpPr>
        <p:spPr>
          <a:xfrm>
            <a:off x="1184076" y="2737150"/>
            <a:ext cx="1276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Пароль</a:t>
            </a:r>
            <a:endParaRPr sz="900"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4294967295"/>
          </p:nvPr>
        </p:nvSpPr>
        <p:spPr>
          <a:xfrm>
            <a:off x="7323724" y="2737150"/>
            <a:ext cx="1373235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Аналізоване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зображення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4294967295"/>
          </p:nvPr>
        </p:nvSpPr>
        <p:spPr>
          <a:xfrm>
            <a:off x="1223076" y="1783854"/>
            <a:ext cx="11985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900" dirty="0"/>
              <a:t>Ім’я користувача</a:t>
            </a:r>
            <a:endParaRPr sz="900" dirty="0"/>
          </a:p>
        </p:txBody>
      </p:sp>
      <p:cxnSp>
        <p:nvCxnSpPr>
          <p:cNvPr id="252" name="Google Shape;252;p29"/>
          <p:cNvCxnSpPr>
            <a:cxnSpLocks/>
            <a:stCxn id="247" idx="2"/>
          </p:cNvCxnSpPr>
          <p:nvPr/>
        </p:nvCxnSpPr>
        <p:spPr>
          <a:xfrm rot="-5400000" flipH="1">
            <a:off x="2559276" y="2665000"/>
            <a:ext cx="597000" cy="2070900"/>
          </a:xfrm>
          <a:prstGeom prst="bentConnector3">
            <a:avLst>
              <a:gd name="adj1" fmla="val 13988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3" name="Google Shape;253;p29"/>
          <p:cNvCxnSpPr>
            <a:cxnSpLocks/>
            <a:stCxn id="249" idx="0"/>
          </p:cNvCxnSpPr>
          <p:nvPr/>
        </p:nvCxnSpPr>
        <p:spPr>
          <a:xfrm rot="-5400000">
            <a:off x="2538126" y="428754"/>
            <a:ext cx="639300" cy="20709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4" name="Google Shape;254;p29"/>
          <p:cNvCxnSpPr>
            <a:cxnSpLocks/>
            <a:stCxn id="246" idx="0"/>
          </p:cNvCxnSpPr>
          <p:nvPr/>
        </p:nvCxnSpPr>
        <p:spPr>
          <a:xfrm rot="5400000" flipH="1">
            <a:off x="6558725" y="401304"/>
            <a:ext cx="639300" cy="2125800"/>
          </a:xfrm>
          <a:prstGeom prst="bentConnector3">
            <a:avLst>
              <a:gd name="adj1" fmla="val 137248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5" name="Google Shape;255;p29"/>
          <p:cNvCxnSpPr>
            <a:cxnSpLocks/>
            <a:stCxn id="248" idx="2"/>
          </p:cNvCxnSpPr>
          <p:nvPr/>
        </p:nvCxnSpPr>
        <p:spPr>
          <a:xfrm rot="5400000">
            <a:off x="6614409" y="2603017"/>
            <a:ext cx="597001" cy="2194866"/>
          </a:xfrm>
          <a:prstGeom prst="bentConnector2">
            <a:avLst/>
          </a:prstGeom>
          <a:noFill/>
          <a:ln w="9525" cap="flat" cmpd="sng">
            <a:solidFill>
              <a:srgbClr val="CADCDC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4976B1-014A-4D16-89A4-6611F4E2C0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86090" y="1287308"/>
            <a:ext cx="2125800" cy="23226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A9BC0D-8BD6-4DF6-9858-E03ECFAC473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72410" y="1382109"/>
            <a:ext cx="2313969" cy="2133088"/>
          </a:xfrm>
          <a:prstGeom prst="rect">
            <a:avLst/>
          </a:prstGeom>
        </p:spPr>
      </p:pic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0B63D01C-A346-4B71-ABD7-F0EE95BD258E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10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1737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19075" y="237067"/>
            <a:ext cx="5701200" cy="704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ADCDC"/>
                </a:solidFill>
              </a:rPr>
              <a:t>Dataset</a:t>
            </a:r>
            <a:endParaRPr sz="3200" dirty="0">
              <a:solidFill>
                <a:srgbClr val="CADCDC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title" idx="4294967295"/>
          </p:nvPr>
        </p:nvSpPr>
        <p:spPr>
          <a:xfrm>
            <a:off x="1500224" y="2898065"/>
            <a:ext cx="2706016" cy="373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endParaRPr sz="1400" b="1" dirty="0">
              <a:latin typeface="Raleway Thin" panose="020B0604020202020204" charset="-52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 idx="4294967295"/>
          </p:nvPr>
        </p:nvSpPr>
        <p:spPr>
          <a:xfrm>
            <a:off x="6377025" y="2898065"/>
            <a:ext cx="1862100" cy="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Validation</a:t>
            </a:r>
            <a:endParaRPr sz="1050" dirty="0"/>
          </a:p>
        </p:txBody>
      </p:sp>
      <p:cxnSp>
        <p:nvCxnSpPr>
          <p:cNvPr id="382" name="Google Shape;382;p32"/>
          <p:cNvCxnSpPr>
            <a:cxnSpLocks/>
            <a:stCxn id="379" idx="0"/>
            <a:endCxn id="375" idx="2"/>
          </p:cNvCxnSpPr>
          <p:nvPr/>
        </p:nvCxnSpPr>
        <p:spPr>
          <a:xfrm rot="5400000" flipH="1" flipV="1">
            <a:off x="2883167" y="911558"/>
            <a:ext cx="1956572" cy="20164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stCxn id="381" idx="0"/>
            <a:endCxn id="375" idx="2"/>
          </p:cNvCxnSpPr>
          <p:nvPr/>
        </p:nvCxnSpPr>
        <p:spPr>
          <a:xfrm rot="16200000" flipV="1">
            <a:off x="5110589" y="700579"/>
            <a:ext cx="1956572" cy="243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866987" y="3271520"/>
            <a:ext cx="4158825" cy="766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uk-UA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        </a:t>
            </a: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здорових легень: 1341 приклади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легень з пневмонією: 3875 приклади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5432213" y="3271520"/>
            <a:ext cx="3887894" cy="766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здорових легень: 8 прикладів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uk-UA" sz="1050" dirty="0">
                <a:effectLst/>
                <a:latin typeface="Raleway Thin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 легень з пневмонією: 8 прикладів</a:t>
            </a:r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Google Shape;463;p37">
            <a:extLst>
              <a:ext uri="{FF2B5EF4-FFF2-40B4-BE49-F238E27FC236}">
                <a16:creationId xmlns:a16="http://schemas.microsoft.com/office/drawing/2014/main" id="{2406C41F-16E8-499E-A681-D8996581CA6B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5759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785ED-C082-4E8B-A1D7-BF8DC26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7FA71C-2292-4676-96D8-006C09FFF9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8562" y="305752"/>
            <a:ext cx="4301490" cy="18497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F21F3B-26A9-4648-8227-11260F8A115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9822" y="1854518"/>
            <a:ext cx="4644178" cy="27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2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AE2C7E-2060-4ACC-A548-5A18FE4DD9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8641" y="149941"/>
            <a:ext cx="7008072" cy="1786678"/>
          </a:xfrm>
          <a:prstGeom prst="rect">
            <a:avLst/>
          </a:prstGeom>
        </p:spPr>
      </p:pic>
      <p:sp>
        <p:nvSpPr>
          <p:cNvPr id="4" name="Google Shape;463;p37">
            <a:extLst>
              <a:ext uri="{FF2B5EF4-FFF2-40B4-BE49-F238E27FC236}">
                <a16:creationId xmlns:a16="http://schemas.microsoft.com/office/drawing/2014/main" id="{FD5A5F64-3F1D-42F4-B7D0-75ADDD51E787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15</a:t>
            </a:r>
            <a:endParaRPr lang="en-US" sz="10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15B74B-A4D4-46B1-A28A-0CB01C1F6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26" y="2640172"/>
            <a:ext cx="3678061" cy="566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76ABB-B8A0-4769-A6E7-5D4DD74CF30F}"/>
              </a:ext>
            </a:extLst>
          </p:cNvPr>
          <p:cNvSpPr txBox="1"/>
          <p:nvPr/>
        </p:nvSpPr>
        <p:spPr>
          <a:xfrm>
            <a:off x="927946" y="2263973"/>
            <a:ext cx="3088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витрат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7EDA5-EA34-472D-81EA-018D36776F5A}"/>
              </a:ext>
            </a:extLst>
          </p:cNvPr>
          <p:cNvSpPr txBox="1"/>
          <p:nvPr/>
        </p:nvSpPr>
        <p:spPr>
          <a:xfrm>
            <a:off x="863599" y="3275303"/>
            <a:ext cx="3088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Оптимізатор</a:t>
            </a:r>
            <a:r>
              <a:rPr lang="en-US" dirty="0"/>
              <a:t> Adam</a:t>
            </a:r>
            <a:endParaRPr lang="uk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3E76E4-91C5-4521-A10F-0943320A3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0" y="3767450"/>
            <a:ext cx="2066403" cy="8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962DF-AC0A-4F77-A0E0-786E5E47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30E0-05DF-4474-B67A-3662E117E3F9}"/>
              </a:ext>
            </a:extLst>
          </p:cNvPr>
          <p:cNvSpPr txBox="1"/>
          <p:nvPr/>
        </p:nvSpPr>
        <p:spPr>
          <a:xfrm>
            <a:off x="873759" y="496800"/>
            <a:ext cx="3088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6AB3E-65AA-43A7-8D9C-D7041EF39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7558" y="449386"/>
            <a:ext cx="2800350" cy="1952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1707A-2F71-40DE-B28C-CF5E0F029775}"/>
              </a:ext>
            </a:extLst>
          </p:cNvPr>
          <p:cNvSpPr txBox="1"/>
          <p:nvPr/>
        </p:nvSpPr>
        <p:spPr>
          <a:xfrm>
            <a:off x="6055359" y="2295536"/>
            <a:ext cx="308864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Графік залежності функції помилок від кількості епох навчання</a:t>
            </a:r>
          </a:p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36D8CE-82C0-40D4-AEC5-A93379FAC4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15639" y="742013"/>
            <a:ext cx="3124200" cy="1800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68B9B-9DFC-4DB9-BF1B-7F86BF8C9A96}"/>
              </a:ext>
            </a:extLst>
          </p:cNvPr>
          <p:cNvSpPr txBox="1"/>
          <p:nvPr/>
        </p:nvSpPr>
        <p:spPr>
          <a:xfrm>
            <a:off x="2707321" y="2408531"/>
            <a:ext cx="30886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Графік залежності точності від кількості епох навчання.</a:t>
            </a:r>
          </a:p>
          <a:p>
            <a:endParaRPr lang="uk-UA" sz="10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43282E-6908-4EA0-B39A-20EE9ED599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9425" y="2885257"/>
            <a:ext cx="2447925" cy="523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981B09-1A27-4C34-A075-3F6DCFC2E1E4}"/>
              </a:ext>
            </a:extLst>
          </p:cNvPr>
          <p:cNvSpPr txBox="1"/>
          <p:nvPr/>
        </p:nvSpPr>
        <p:spPr>
          <a:xfrm>
            <a:off x="550600" y="3409132"/>
            <a:ext cx="2927537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Оцінка точності і витрат моделі</a:t>
            </a:r>
          </a:p>
          <a:p>
            <a:endParaRPr lang="uk-UA" sz="10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482D5D-FFB2-4B23-A1A4-A259DF2922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57350" y="3271893"/>
            <a:ext cx="2927537" cy="801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0E184-F06D-436D-A0A5-E99AB33890E1}"/>
              </a:ext>
            </a:extLst>
          </p:cNvPr>
          <p:cNvSpPr txBox="1"/>
          <p:nvPr/>
        </p:nvSpPr>
        <p:spPr>
          <a:xfrm>
            <a:off x="2197608" y="4160780"/>
            <a:ext cx="2927537" cy="49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Матриця помилок</a:t>
            </a:r>
          </a:p>
          <a:p>
            <a:endParaRPr lang="uk-UA" sz="10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CD50A86-EFF6-44F3-A1DA-5F84B549F7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617027" y="3022815"/>
            <a:ext cx="3329678" cy="1554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0C48E5-7959-4B30-9026-158308D23B9F}"/>
              </a:ext>
            </a:extLst>
          </p:cNvPr>
          <p:cNvSpPr txBox="1"/>
          <p:nvPr/>
        </p:nvSpPr>
        <p:spPr>
          <a:xfrm>
            <a:off x="5221900" y="4495066"/>
            <a:ext cx="2927537" cy="315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uk-UA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Звіт класифікації 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287181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subTitle" idx="4294967295"/>
          </p:nvPr>
        </p:nvSpPr>
        <p:spPr>
          <a:xfrm>
            <a:off x="48492" y="1253836"/>
            <a:ext cx="2968722" cy="3808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Згорткові мережі використовують фільтри для розпізнавання окремих ознак. А також, те що обробка конкретної частини зображення проходить незалежно від місця її знаходження.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Операція згортки повторює процес виокремлення деталей оком людини, за допомогою фільтрів. Фільтри підбираються у процесі навчання.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900"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4294967295"/>
          </p:nvPr>
        </p:nvSpPr>
        <p:spPr>
          <a:xfrm>
            <a:off x="6175278" y="3761509"/>
            <a:ext cx="2968722" cy="949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uk-UA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Також алгоритм не потребує такої сильної попередньої обробки зображення, як інші алгоритми розпізнавання зображень.</a:t>
            </a:r>
            <a:endParaRPr lang="uk-UA" sz="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4294967295"/>
          </p:nvPr>
        </p:nvSpPr>
        <p:spPr>
          <a:xfrm>
            <a:off x="6414634" y="749150"/>
            <a:ext cx="2590821" cy="107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uk-UA" sz="9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Штучні нейронні мережі </a:t>
            </a:r>
            <a:r>
              <a:rPr lang="uk-UA" sz="9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навчаються на прикладах конкретних даних розв’язувати проблему, </a:t>
            </a:r>
            <a:r>
              <a:rPr lang="uk-UA" sz="900" dirty="0">
                <a:solidFill>
                  <a:srgbClr val="2021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використанні </a:t>
            </a:r>
            <a:r>
              <a:rPr lang="uk-UA" sz="9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потребують програмування під конкретну задачу. </a:t>
            </a:r>
            <a:endParaRPr sz="900" dirty="0"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3468837" y="1191368"/>
            <a:ext cx="2836971" cy="2836968"/>
            <a:chOff x="1718775" y="972200"/>
            <a:chExt cx="3199111" cy="3199106"/>
          </a:xfrm>
        </p:grpSpPr>
        <p:sp>
          <p:nvSpPr>
            <p:cNvPr id="231" name="Google Shape;231;p28"/>
            <p:cNvSpPr/>
            <p:nvPr/>
          </p:nvSpPr>
          <p:spPr>
            <a:xfrm>
              <a:off x="1718775" y="972200"/>
              <a:ext cx="1832988" cy="2305265"/>
            </a:xfrm>
            <a:custGeom>
              <a:avLst/>
              <a:gdLst/>
              <a:ahLst/>
              <a:cxnLst/>
              <a:rect l="l" t="t" r="r" b="b"/>
              <a:pathLst>
                <a:path w="42588" h="53561" extrusionOk="0">
                  <a:moveTo>
                    <a:pt x="36898" y="1"/>
                  </a:moveTo>
                  <a:cubicBezTo>
                    <a:pt x="16490" y="142"/>
                    <a:pt x="1" y="16725"/>
                    <a:pt x="1" y="37165"/>
                  </a:cubicBezTo>
                  <a:cubicBezTo>
                    <a:pt x="1" y="43043"/>
                    <a:pt x="1364" y="48607"/>
                    <a:pt x="3794" y="53560"/>
                  </a:cubicBezTo>
                  <a:lnTo>
                    <a:pt x="9813" y="43654"/>
                  </a:lnTo>
                  <a:lnTo>
                    <a:pt x="22133" y="43325"/>
                  </a:lnTo>
                  <a:cubicBezTo>
                    <a:pt x="21349" y="41428"/>
                    <a:pt x="20926" y="39343"/>
                    <a:pt x="20926" y="37165"/>
                  </a:cubicBezTo>
                  <a:cubicBezTo>
                    <a:pt x="20926" y="28293"/>
                    <a:pt x="28042" y="21083"/>
                    <a:pt x="36882" y="20926"/>
                  </a:cubicBezTo>
                  <a:lnTo>
                    <a:pt x="42588" y="10393"/>
                  </a:lnTo>
                  <a:lnTo>
                    <a:pt x="36898" y="1"/>
                  </a:ln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403954" y="974911"/>
              <a:ext cx="1513932" cy="2393627"/>
            </a:xfrm>
            <a:custGeom>
              <a:avLst/>
              <a:gdLst/>
              <a:ahLst/>
              <a:cxnLst/>
              <a:rect l="l" t="t" r="r" b="b"/>
              <a:pathLst>
                <a:path w="35175" h="55614" extrusionOk="0">
                  <a:moveTo>
                    <a:pt x="126" y="1"/>
                  </a:moveTo>
                  <a:lnTo>
                    <a:pt x="5785" y="10330"/>
                  </a:lnTo>
                  <a:lnTo>
                    <a:pt x="1" y="20989"/>
                  </a:lnTo>
                  <a:cubicBezTo>
                    <a:pt x="8026" y="21976"/>
                    <a:pt x="14249" y="28810"/>
                    <a:pt x="14249" y="37102"/>
                  </a:cubicBezTo>
                  <a:cubicBezTo>
                    <a:pt x="14249" y="40096"/>
                    <a:pt x="13434" y="42886"/>
                    <a:pt x="12039" y="45284"/>
                  </a:cubicBezTo>
                  <a:lnTo>
                    <a:pt x="18199" y="55347"/>
                  </a:lnTo>
                  <a:lnTo>
                    <a:pt x="30237" y="55613"/>
                  </a:lnTo>
                  <a:cubicBezTo>
                    <a:pt x="33372" y="50158"/>
                    <a:pt x="35174" y="43842"/>
                    <a:pt x="35174" y="37102"/>
                  </a:cubicBezTo>
                  <a:cubicBezTo>
                    <a:pt x="35174" y="17289"/>
                    <a:pt x="19657" y="1098"/>
                    <a:pt x="126" y="1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930617" y="2924567"/>
              <a:ext cx="2720774" cy="1246740"/>
            </a:xfrm>
            <a:custGeom>
              <a:avLst/>
              <a:gdLst/>
              <a:ahLst/>
              <a:cxnLst/>
              <a:rect l="l" t="t" r="r" b="b"/>
              <a:pathLst>
                <a:path w="63215" h="28967" extrusionOk="0">
                  <a:moveTo>
                    <a:pt x="18214" y="0"/>
                  </a:moveTo>
                  <a:lnTo>
                    <a:pt x="6066" y="330"/>
                  </a:lnTo>
                  <a:lnTo>
                    <a:pt x="0" y="10314"/>
                  </a:lnTo>
                  <a:cubicBezTo>
                    <a:pt x="6427" y="21459"/>
                    <a:pt x="18449" y="28967"/>
                    <a:pt x="32242" y="28967"/>
                  </a:cubicBezTo>
                  <a:cubicBezTo>
                    <a:pt x="45174" y="28967"/>
                    <a:pt x="56553" y="22368"/>
                    <a:pt x="63215" y="12352"/>
                  </a:cubicBezTo>
                  <a:lnTo>
                    <a:pt x="51255" y="12085"/>
                  </a:lnTo>
                  <a:lnTo>
                    <a:pt x="44986" y="1866"/>
                  </a:lnTo>
                  <a:cubicBezTo>
                    <a:pt x="42007" y="5627"/>
                    <a:pt x="37415" y="8041"/>
                    <a:pt x="32242" y="8041"/>
                  </a:cubicBezTo>
                  <a:cubicBezTo>
                    <a:pt x="26255" y="8041"/>
                    <a:pt x="21035" y="4812"/>
                    <a:pt x="1821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4" name="Google Shape;234;p28"/>
          <p:cNvCxnSpPr>
            <a:cxnSpLocks/>
          </p:cNvCxnSpPr>
          <p:nvPr/>
        </p:nvCxnSpPr>
        <p:spPr>
          <a:xfrm flipH="1">
            <a:off x="3017213" y="1695325"/>
            <a:ext cx="1179600" cy="70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5" name="Google Shape;235;p28"/>
          <p:cNvCxnSpPr>
            <a:cxnSpLocks/>
          </p:cNvCxnSpPr>
          <p:nvPr/>
        </p:nvCxnSpPr>
        <p:spPr>
          <a:xfrm rot="-5400000">
            <a:off x="5472788" y="1395057"/>
            <a:ext cx="1338900" cy="5193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6" name="Google Shape;236;p28"/>
          <p:cNvCxnSpPr>
            <a:cxnSpLocks/>
          </p:cNvCxnSpPr>
          <p:nvPr/>
        </p:nvCxnSpPr>
        <p:spPr>
          <a:xfrm>
            <a:off x="4606388" y="3571945"/>
            <a:ext cx="1795500" cy="31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" name="Google Shape;179;p25">
            <a:extLst>
              <a:ext uri="{FF2B5EF4-FFF2-40B4-BE49-F238E27FC236}">
                <a16:creationId xmlns:a16="http://schemas.microsoft.com/office/drawing/2014/main" id="{DD88912D-9695-4089-9F62-C859480165C5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Обґрунтування методів розв’язання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grpSp>
        <p:nvGrpSpPr>
          <p:cNvPr id="23" name="Google Shape;4558;p50">
            <a:extLst>
              <a:ext uri="{FF2B5EF4-FFF2-40B4-BE49-F238E27FC236}">
                <a16:creationId xmlns:a16="http://schemas.microsoft.com/office/drawing/2014/main" id="{3700254F-1C39-4390-B0DE-927B59E6691D}"/>
              </a:ext>
            </a:extLst>
          </p:cNvPr>
          <p:cNvGrpSpPr/>
          <p:nvPr/>
        </p:nvGrpSpPr>
        <p:grpSpPr>
          <a:xfrm>
            <a:off x="4505411" y="2309320"/>
            <a:ext cx="715355" cy="670872"/>
            <a:chOff x="6203579" y="3348981"/>
            <a:chExt cx="351615" cy="350373"/>
          </a:xfrm>
        </p:grpSpPr>
        <p:sp>
          <p:nvSpPr>
            <p:cNvPr id="24" name="Google Shape;4559;p50">
              <a:extLst>
                <a:ext uri="{FF2B5EF4-FFF2-40B4-BE49-F238E27FC236}">
                  <a16:creationId xmlns:a16="http://schemas.microsoft.com/office/drawing/2014/main" id="{C8CBEBB2-8FD1-45BD-ADC9-5F095E2EBA7F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60;p50">
              <a:extLst>
                <a:ext uri="{FF2B5EF4-FFF2-40B4-BE49-F238E27FC236}">
                  <a16:creationId xmlns:a16="http://schemas.microsoft.com/office/drawing/2014/main" id="{225AAED5-E567-4DEE-B901-E9DC796D9BA0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61;p50">
              <a:extLst>
                <a:ext uri="{FF2B5EF4-FFF2-40B4-BE49-F238E27FC236}">
                  <a16:creationId xmlns:a16="http://schemas.microsoft.com/office/drawing/2014/main" id="{55D003D8-F42B-4A40-AD47-7898A8384B6E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62;p50">
              <a:extLst>
                <a:ext uri="{FF2B5EF4-FFF2-40B4-BE49-F238E27FC236}">
                  <a16:creationId xmlns:a16="http://schemas.microsoft.com/office/drawing/2014/main" id="{66FB02BF-3176-4349-8CA0-34D837B45C8E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63;p50">
              <a:extLst>
                <a:ext uri="{FF2B5EF4-FFF2-40B4-BE49-F238E27FC236}">
                  <a16:creationId xmlns:a16="http://schemas.microsoft.com/office/drawing/2014/main" id="{26153661-46C1-4BE9-A905-91FB895FA44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FB555537-87E0-4888-BD9E-C0E3EEAB8CED}"/>
              </a:ext>
            </a:extLst>
          </p:cNvPr>
          <p:cNvSpPr txBox="1">
            <a:spLocks/>
          </p:cNvSpPr>
          <p:nvPr/>
        </p:nvSpPr>
        <p:spPr>
          <a:xfrm>
            <a:off x="8165635" y="4487175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2029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BA06A-6E98-4D24-BBD7-13AFB34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Google Shape;179;p25">
            <a:extLst>
              <a:ext uri="{FF2B5EF4-FFF2-40B4-BE49-F238E27FC236}">
                <a16:creationId xmlns:a16="http://schemas.microsoft.com/office/drawing/2014/main" id="{63C1D50F-3CC8-40CD-9430-8E9AA884A6BE}"/>
              </a:ext>
            </a:extLst>
          </p:cNvPr>
          <p:cNvSpPr/>
          <p:nvPr/>
        </p:nvSpPr>
        <p:spPr>
          <a:xfrm>
            <a:off x="1185334" y="81260"/>
            <a:ext cx="72267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Засоби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050" name="Picture 2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E16C2AC5-7A0D-4A39-B958-F31C3CE8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27" y="1094952"/>
            <a:ext cx="2844800" cy="8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Обзор Keras для TensorFlow / Хабр">
            <a:extLst>
              <a:ext uri="{FF2B5EF4-FFF2-40B4-BE49-F238E27FC236}">
                <a16:creationId xmlns:a16="http://schemas.microsoft.com/office/drawing/2014/main" id="{CCB22219-3444-4461-B747-B46AD33F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13" y="939121"/>
            <a:ext cx="3495040" cy="148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Самые популярные веб-фреймворки Python: Django vs Flask">
            <a:extLst>
              <a:ext uri="{FF2B5EF4-FFF2-40B4-BE49-F238E27FC236}">
                <a16:creationId xmlns:a16="http://schemas.microsoft.com/office/drawing/2014/main" id="{52E657B1-0102-4265-A1F9-9A5B2335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99" y="2104135"/>
            <a:ext cx="2431415" cy="136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inja — Вікіпедія">
            <a:extLst>
              <a:ext uri="{FF2B5EF4-FFF2-40B4-BE49-F238E27FC236}">
                <a16:creationId xmlns:a16="http://schemas.microsoft.com/office/drawing/2014/main" id="{7A6CDF61-3B12-42C5-B69F-5F15F4989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78" y="2424514"/>
            <a:ext cx="2717589" cy="108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Что такое HTML и CSS и как это выучить?">
            <a:extLst>
              <a:ext uri="{FF2B5EF4-FFF2-40B4-BE49-F238E27FC236}">
                <a16:creationId xmlns:a16="http://schemas.microsoft.com/office/drawing/2014/main" id="{1C20A1C9-0B6E-4435-8ADF-68481A8B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75" y="3418968"/>
            <a:ext cx="2254251" cy="15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qlite database - Discover about Sqlite and How to perform Sqlite Forensics  Efficiently">
            <a:extLst>
              <a:ext uri="{FF2B5EF4-FFF2-40B4-BE49-F238E27FC236}">
                <a16:creationId xmlns:a16="http://schemas.microsoft.com/office/drawing/2014/main" id="{FC50B7E9-3E74-46D6-B026-1C5C79C2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35" y="3418968"/>
            <a:ext cx="2560319" cy="14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463;p37">
            <a:extLst>
              <a:ext uri="{FF2B5EF4-FFF2-40B4-BE49-F238E27FC236}">
                <a16:creationId xmlns:a16="http://schemas.microsoft.com/office/drawing/2014/main" id="{77C23EC9-1D2F-4744-BDCF-A0D789EFD317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16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359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Структура бази даних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100" dirty="0"/>
              <a:t>17</a:t>
            </a:r>
            <a:endParaRPr lang="en-US" sz="1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23CDE5-47D4-4F50-8698-E776B879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1" y="937109"/>
            <a:ext cx="4581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класів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1</a:t>
            </a:r>
            <a:r>
              <a:rPr lang="en-US" sz="1000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428F51-A4AF-48A2-8E5F-B180D69F5B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8626" y="644523"/>
            <a:ext cx="4673600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1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986272" y="1572768"/>
            <a:ext cx="3593496" cy="992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FFFFFF"/>
                </a:solidFill>
              </a:rPr>
              <a:t>Діаграма компонентів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1</a:t>
            </a:r>
            <a:r>
              <a:rPr lang="uk-UA" sz="1000" dirty="0"/>
              <a:t>9</a:t>
            </a:r>
            <a:endParaRPr lang="en-US"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000B9-CB4A-4C6C-994A-04D59D69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8" y="988924"/>
            <a:ext cx="5900454" cy="33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є: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пневмонії; </a:t>
            </a:r>
          </a:p>
          <a:p>
            <a:pPr lvl="0">
              <a:buClr>
                <a:srgbClr val="CADCDC"/>
              </a:buClr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хворих;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0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986272" y="1572768"/>
            <a:ext cx="3593496" cy="9927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FFFFFF"/>
                </a:solidFill>
              </a:rPr>
              <a:t>Діаграма послідовності(фрагмент)</a:t>
            </a:r>
          </a:p>
        </p:txBody>
      </p:sp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uk-UA" sz="1000" dirty="0"/>
              <a:t>20</a:t>
            </a:r>
            <a:endParaRPr lang="en-US"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B6DB1E-9B39-4DC7-B735-723CF9E4D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1" y="696540"/>
            <a:ext cx="5331222" cy="33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9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EB161C6-0A58-4387-B985-89FE28162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2A5FCEA-9D71-499F-A19D-438D2C83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64FA7E-BA3F-471A-83F9-70B8F284B7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F4C5F1-D5E4-4911-9C9F-3E3427BF23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720" y="285114"/>
            <a:ext cx="4074334" cy="44088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29551-2397-449E-B5D6-FFEEF84FBC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97093" y="721993"/>
            <a:ext cx="4550480" cy="3890646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1DF5D916-D105-4077-8174-C2F3CD506CB8}"/>
              </a:ext>
            </a:extLst>
          </p:cNvPr>
          <p:cNvSpPr txBox="1">
            <a:spLocks/>
          </p:cNvSpPr>
          <p:nvPr/>
        </p:nvSpPr>
        <p:spPr>
          <a:xfrm>
            <a:off x="8371100" y="4467726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7604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4451F63-B48C-40F6-AC8B-A81646731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67A57AB-63BF-45CA-A8C5-D6E61EB9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CA9DA2-790B-4BB3-B519-E52A7A3E873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56B0A-9599-40D0-85AC-2BAB01926C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927" y="161351"/>
            <a:ext cx="4454314" cy="45296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B77ECE-B570-41F9-9C66-79822682AD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14241" y="657569"/>
            <a:ext cx="4006742" cy="4529699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E703C708-FE52-4F20-A18E-1C17EE0BA52F}"/>
              </a:ext>
            </a:extLst>
          </p:cNvPr>
          <p:cNvSpPr txBox="1">
            <a:spLocks/>
          </p:cNvSpPr>
          <p:nvPr/>
        </p:nvSpPr>
        <p:spPr>
          <a:xfrm>
            <a:off x="8384012" y="4464856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418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F69918DB-EDF9-4703-9BF1-3B53CCB21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A0CFCA-9401-4697-9CAC-10B6DA55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EF1DCF-D0B7-4688-A0CC-7327AFFEF3C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C4B8A-AD87-47DF-835A-6128B0647E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84705" y="110786"/>
            <a:ext cx="5359295" cy="30709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A855E3-558B-409D-B1FF-91DBCCDB8C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6707" y="2153585"/>
            <a:ext cx="5032587" cy="2879129"/>
          </a:xfrm>
          <a:prstGeom prst="rect">
            <a:avLst/>
          </a:prstGeom>
        </p:spPr>
      </p:pic>
      <p:sp>
        <p:nvSpPr>
          <p:cNvPr id="7" name="Google Shape;463;p37">
            <a:extLst>
              <a:ext uri="{FF2B5EF4-FFF2-40B4-BE49-F238E27FC236}">
                <a16:creationId xmlns:a16="http://schemas.microsoft.com/office/drawing/2014/main" id="{F48DEB68-5E42-43CD-8559-7AFE9F758F39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553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712C68E-B6EB-49F0-902C-348D4F06A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CBBB70A-25EA-4ACB-83AE-AE514AA3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25AF66-8A04-4BD4-9546-940F8C2A0F9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1B6018-6E0B-4A7A-950D-04BAC306C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8346" y="188460"/>
            <a:ext cx="3583093" cy="2757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76A9A9-5462-4381-BD8E-5FC82E444F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5235" y="192248"/>
            <a:ext cx="4384646" cy="31337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BD9F05-844E-4264-ACD5-3DBD5B140D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1721" y="2864137"/>
            <a:ext cx="4738370" cy="2294890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346AB9D2-EE8F-4070-B8D9-5BA897253B54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77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70B7D2E-DB19-4553-8D88-B6AD39FDA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6734133-EB53-446C-89C8-E9C2953D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B9FC3E-36D7-4922-B1E4-77C7698A85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E943C5-411B-4478-BA2D-04952C3B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46" y="0"/>
            <a:ext cx="8707454" cy="5143500"/>
          </a:xfrm>
          <a:prstGeom prst="rect">
            <a:avLst/>
          </a:prstGeom>
        </p:spPr>
      </p:pic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A94B433C-4E8A-44A9-BD2E-52598F684877}"/>
              </a:ext>
            </a:extLst>
          </p:cNvPr>
          <p:cNvSpPr txBox="1">
            <a:spLocks/>
          </p:cNvSpPr>
          <p:nvPr/>
        </p:nvSpPr>
        <p:spPr>
          <a:xfrm>
            <a:off x="8457423" y="447344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00" dirty="0"/>
              <a:t>25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471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2196000" y="1816162"/>
            <a:ext cx="4752000" cy="202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921173" y="1034838"/>
            <a:ext cx="3596639" cy="87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uk-UA" sz="900" dirty="0">
              <a:effectLst/>
              <a:latin typeface="Raleway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Математична постановка задачі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200" dirty="0"/>
              <a:t>13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520AE6-D844-4080-9315-FAB8F99DA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5" y="886041"/>
            <a:ext cx="2349325" cy="9952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3D529A-52DC-402D-90B3-FD323F3999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71978" y="704272"/>
            <a:ext cx="2950032" cy="17289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B38A4-F2CB-4B41-B375-177A48B06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70" y="2031005"/>
            <a:ext cx="4554450" cy="19697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1559D9-AAC5-4C14-AE8A-1AAE56CD3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091" y="4346878"/>
            <a:ext cx="2182418" cy="54386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2E7DB9-4B05-49AB-B9F7-97609A587B6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26799" y="2484879"/>
            <a:ext cx="2950032" cy="13242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4DE85D-F8AA-4E61-9423-6425E9EEDF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587" y="3826171"/>
            <a:ext cx="1600456" cy="5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0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F163C5-8897-486C-832C-A87435B9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67" y="1496999"/>
            <a:ext cx="3856633" cy="407828"/>
          </a:xfrm>
          <a:prstGeom prst="rect">
            <a:avLst/>
          </a:prstGeom>
        </p:spPr>
      </p:pic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921174" y="1034838"/>
            <a:ext cx="3522134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endParaRPr lang="uk-UA" sz="900" dirty="0">
              <a:effectLst/>
              <a:latin typeface="Raleway" panose="020B0604020202020204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778934" y="81260"/>
            <a:ext cx="7633160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Математична постановка задачі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5FB56D5-097D-4652-93EF-4E5B5284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39" name="Рисунок 738">
            <a:extLst>
              <a:ext uri="{FF2B5EF4-FFF2-40B4-BE49-F238E27FC236}">
                <a16:creationId xmlns:a16="http://schemas.microsoft.com/office/drawing/2014/main" id="{6CB1B677-ACF8-451C-A508-3C96A9DD5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74" y="1034838"/>
            <a:ext cx="3856633" cy="1374407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638D115-5031-425F-8C84-7735BA16BE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700694" y="2179637"/>
            <a:ext cx="4500880" cy="2205355"/>
          </a:xfrm>
          <a:prstGeom prst="rect">
            <a:avLst/>
          </a:prstGeom>
        </p:spPr>
      </p:pic>
      <p:pic>
        <p:nvPicPr>
          <p:cNvPr id="749" name="Рисунок 748">
            <a:extLst>
              <a:ext uri="{FF2B5EF4-FFF2-40B4-BE49-F238E27FC236}">
                <a16:creationId xmlns:a16="http://schemas.microsoft.com/office/drawing/2014/main" id="{9C7A7099-772D-4040-BE7D-80A6B2E6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174" y="2734256"/>
            <a:ext cx="3276884" cy="769687"/>
          </a:xfrm>
          <a:prstGeom prst="rect">
            <a:avLst/>
          </a:prstGeom>
        </p:spPr>
      </p:pic>
      <p:sp>
        <p:nvSpPr>
          <p:cNvPr id="59" name="Google Shape;463;p37">
            <a:extLst>
              <a:ext uri="{FF2B5EF4-FFF2-40B4-BE49-F238E27FC236}">
                <a16:creationId xmlns:a16="http://schemas.microsoft.com/office/drawing/2014/main" id="{0E68ED81-34D7-4304-842E-0D10C25C9C7B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050" dirty="0"/>
              <a:t>12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5280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аналізу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  <p:pic>
        <p:nvPicPr>
          <p:cNvPr id="6" name="Google Shape;172;p24">
            <a:extLst>
              <a:ext uri="{FF2B5EF4-FFF2-40B4-BE49-F238E27FC236}">
                <a16:creationId xmlns:a16="http://schemas.microsoft.com/office/drawing/2014/main" id="{425C1881-8B54-A145-B455-BDE7DAFE4C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289431" y="333656"/>
            <a:ext cx="4393404" cy="434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83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/>
              <a:t>4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endParaRPr lang="ru-RU" sz="1100" dirty="0"/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Локальний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бінарний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шаблон,метод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Опорних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Векторів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реймворк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  <a:cs typeface="Times New Roman" panose="02020603050405020304" pitchFamily="18" charset="0"/>
              </a:rPr>
              <a:t>в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925C6-F98C-4C88-84FD-011C2AAE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0" y="814387"/>
            <a:ext cx="4914239" cy="36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програмного забезпечення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ru-RU" sz="1200" dirty="0"/>
              <a:t>9</a:t>
            </a:r>
            <a:endParaRPr lang="en-US" dirty="0"/>
          </a:p>
        </p:txBody>
      </p:sp>
      <p:pic>
        <p:nvPicPr>
          <p:cNvPr id="7" name="Google Shape;194;p26">
            <a:extLst>
              <a:ext uri="{FF2B5EF4-FFF2-40B4-BE49-F238E27FC236}">
                <a16:creationId xmlns:a16="http://schemas.microsoft.com/office/drawing/2014/main" id="{D977CFBE-F59C-431D-A208-6BF0F5DCF8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7858" b="11020"/>
          <a:stretch/>
        </p:blipFill>
        <p:spPr>
          <a:xfrm>
            <a:off x="114300" y="479148"/>
            <a:ext cx="4457700" cy="4082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4249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isease by Slidesgo.pptx" id="{9707D51C-E2F0-4A32-9707-34E8FFB5653C}" vid="{CBD76ED2-B2FA-4CC1-A8AC-8C1ED6F8814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2352</TotalTime>
  <Words>637</Words>
  <Application>Microsoft Office PowerPoint</Application>
  <PresentationFormat>Экран (16:9)</PresentationFormat>
  <Paragraphs>110</Paragraphs>
  <Slides>28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Raleway</vt:lpstr>
      <vt:lpstr>Raleway Thin</vt:lpstr>
      <vt:lpstr>Arial</vt:lpstr>
      <vt:lpstr>Times New Roman</vt:lpstr>
      <vt:lpstr>HelveticaNeueCyr-Roman</vt:lpstr>
      <vt:lpstr>MINIMALIST DISEASE </vt:lpstr>
      <vt:lpstr>Дипломний проект</vt:lpstr>
      <vt:lpstr>Призначення розробки</vt:lpstr>
      <vt:lpstr>З</vt:lpstr>
      <vt:lpstr>Опис предметного середовища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Опис програмного забезпечення</vt:lpstr>
      <vt:lpstr>Презентация PowerPoint</vt:lpstr>
      <vt:lpstr>Dataset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бази даних</vt:lpstr>
      <vt:lpstr>Діаграма класів</vt:lpstr>
      <vt:lpstr>Діаграма компонентів</vt:lpstr>
      <vt:lpstr>Діаграма послідовності(фрагмент)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dc:creator>Julia Alpaeva</dc:creator>
  <cp:lastModifiedBy>Julia Alpaeva</cp:lastModifiedBy>
  <cp:revision>33</cp:revision>
  <dcterms:created xsi:type="dcterms:W3CDTF">2021-05-12T14:28:07Z</dcterms:created>
  <dcterms:modified xsi:type="dcterms:W3CDTF">2021-05-18T17:07:58Z</dcterms:modified>
</cp:coreProperties>
</file>