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92" r:id="rId3"/>
    <p:sldId id="293" r:id="rId4"/>
    <p:sldId id="294" r:id="rId5"/>
    <p:sldId id="296" r:id="rId6"/>
    <p:sldId id="267" r:id="rId7"/>
    <p:sldId id="262" r:id="rId8"/>
    <p:sldId id="295" r:id="rId9"/>
    <p:sldId id="268" r:id="rId10"/>
  </p:sldIdLst>
  <p:sldSz cx="9144000" cy="5143500" type="screen16x9"/>
  <p:notesSz cx="6858000" cy="9144000"/>
  <p:embeddedFontLst>
    <p:embeddedFont>
      <p:font typeface="Raleway" panose="020B0604020202020204" charset="-52"/>
      <p:regular r:id="rId12"/>
      <p:bold r:id="rId13"/>
      <p:italic r:id="rId14"/>
      <p:boldItalic r:id="rId15"/>
    </p:embeddedFont>
    <p:embeddedFont>
      <p:font typeface="Raleway Thin" panose="020B0604020202020204" charset="-52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5C9E9-964B-4209-AC8C-75AE417F8694}">
  <a:tblStyle styleId="{A3B5C9E9-964B-4209-AC8C-75AE417F8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43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7d2fc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7d2fc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8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0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1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78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7d2fc189_0_7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7d2fc189_0_7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ab87a8f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ab87a8f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37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7d2fc189_0_7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7d2fc189_0_7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550" y="994304"/>
            <a:ext cx="4470900" cy="2425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_1_1_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5521500" y="2854825"/>
            <a:ext cx="3888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521500" y="2426200"/>
            <a:ext cx="49590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>
            <a:off x="5521500" y="2210575"/>
            <a:ext cx="16542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3600">
                <a:solidFill>
                  <a:srgbClr val="CADC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HEADER_2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139858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2"/>
          </p:nvPr>
        </p:nvSpPr>
        <p:spPr>
          <a:xfrm>
            <a:off x="319246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3"/>
          </p:nvPr>
        </p:nvSpPr>
        <p:spPr>
          <a:xfrm>
            <a:off x="498633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4"/>
          </p:nvPr>
        </p:nvSpPr>
        <p:spPr>
          <a:xfrm>
            <a:off x="678021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5"/>
          </p:nvPr>
        </p:nvSpPr>
        <p:spPr>
          <a:xfrm>
            <a:off x="139860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 idx="6"/>
          </p:nvPr>
        </p:nvSpPr>
        <p:spPr>
          <a:xfrm>
            <a:off x="319247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 idx="7"/>
          </p:nvPr>
        </p:nvSpPr>
        <p:spPr>
          <a:xfrm>
            <a:off x="498635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 idx="8"/>
          </p:nvPr>
        </p:nvSpPr>
        <p:spPr>
          <a:xfrm>
            <a:off x="678022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2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 rot="5400000">
            <a:off x="2963350" y="-1038700"/>
            <a:ext cx="3200400" cy="7210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420850" y="302451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2196000" y="1816163"/>
            <a:ext cx="4752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SECTION_HEADER_2_1_1_1_1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3604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5280396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HEADER_2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6755400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2"/>
          </p:nvPr>
        </p:nvSpPr>
        <p:spPr>
          <a:xfrm>
            <a:off x="6755400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6755400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4"/>
          </p:nvPr>
        </p:nvSpPr>
        <p:spPr>
          <a:xfrm>
            <a:off x="6772188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5"/>
          </p:nvPr>
        </p:nvSpPr>
        <p:spPr>
          <a:xfrm>
            <a:off x="6772188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6"/>
          </p:nvPr>
        </p:nvSpPr>
        <p:spPr>
          <a:xfrm>
            <a:off x="6772188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7"/>
          </p:nvPr>
        </p:nvSpPr>
        <p:spPr>
          <a:xfrm>
            <a:off x="4955175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8"/>
          </p:nvPr>
        </p:nvSpPr>
        <p:spPr>
          <a:xfrm>
            <a:off x="4955175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9"/>
          </p:nvPr>
        </p:nvSpPr>
        <p:spPr>
          <a:xfrm>
            <a:off x="4955175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3"/>
          </p:nvPr>
        </p:nvSpPr>
        <p:spPr>
          <a:xfrm>
            <a:off x="4971963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14"/>
          </p:nvPr>
        </p:nvSpPr>
        <p:spPr>
          <a:xfrm>
            <a:off x="4971963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15"/>
          </p:nvPr>
        </p:nvSpPr>
        <p:spPr>
          <a:xfrm>
            <a:off x="4971963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9" r:id="rId6"/>
    <p:sldLayoutId id="2147483660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ownloads.hindawi.com/journals/jhe/2018/2908517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ftp/arxiv/papers/1712/1712.07632.pdf" TargetMode="External"/><Relationship Id="rId5" Type="http://schemas.openxmlformats.org/officeDocument/2006/relationships/hyperlink" Target="https://www.ncbi.nlm.nih.gov/pmc/articles/PMC7493761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medrxiv.org/content/10.1101/2020.08.13.20174144v1.full.pdf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9;p25">
            <a:extLst>
              <a:ext uri="{FF2B5EF4-FFF2-40B4-BE49-F238E27FC236}">
                <a16:creationId xmlns:a16="http://schemas.microsoft.com/office/drawing/2014/main" id="{54AAFB89-4E40-45B0-8FA1-B170E32474C9}"/>
              </a:ext>
            </a:extLst>
          </p:cNvPr>
          <p:cNvSpPr/>
          <p:nvPr/>
        </p:nvSpPr>
        <p:spPr>
          <a:xfrm>
            <a:off x="2314575" y="3470520"/>
            <a:ext cx="4500564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883300" y="1885982"/>
            <a:ext cx="3349950" cy="722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Дипломний </a:t>
            </a:r>
            <a:r>
              <a:rPr lang="uk-UA" dirty="0" err="1"/>
              <a:t>проєкт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1921669" y="2443163"/>
            <a:ext cx="5086349" cy="88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на тему: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Інформаційна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система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підтримки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процесу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розпізнавання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пневмонії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за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ренгенівськими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знімками</a:t>
            </a:r>
            <a:endParaRPr lang="uk-UA" sz="1600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3411150" y="1395788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3411150" y="3003900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97119D-FB68-40A0-B29E-D975E7794B5A}"/>
              </a:ext>
            </a:extLst>
          </p:cNvPr>
          <p:cNvSpPr txBox="1"/>
          <p:nvPr/>
        </p:nvSpPr>
        <p:spPr>
          <a:xfrm>
            <a:off x="2547309" y="3468176"/>
            <a:ext cx="4267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>
                <a:latin typeface="Raleway" panose="020B0604020202020204" charset="-52"/>
              </a:rPr>
              <a:t>Виконала: 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uk-UA" sz="1000" dirty="0">
                <a:latin typeface="Raleway" panose="020B0604020202020204" charset="-52"/>
              </a:rPr>
              <a:t>ст. гр. ІС-71                                             Юлія  АЛПАЄВА</a:t>
            </a:r>
          </a:p>
          <a:p>
            <a:r>
              <a:rPr lang="ru-RU" sz="1000" dirty="0" err="1">
                <a:latin typeface="Raleway" panose="020B0604020202020204" charset="-52"/>
              </a:rPr>
              <a:t>Керівник</a:t>
            </a:r>
            <a:r>
              <a:rPr lang="ru-RU" sz="1000" dirty="0">
                <a:latin typeface="Raleway" panose="020B0604020202020204" charset="-52"/>
              </a:rPr>
              <a:t> </a:t>
            </a:r>
            <a:r>
              <a:rPr lang="ru-RU" sz="1000" dirty="0" err="1">
                <a:latin typeface="Raleway" panose="020B0604020202020204" charset="-52"/>
              </a:rPr>
              <a:t>проєкту</a:t>
            </a:r>
            <a:r>
              <a:rPr lang="ru-RU" sz="1000" dirty="0">
                <a:latin typeface="Raleway" panose="020B0604020202020204" charset="-52"/>
              </a:rPr>
              <a:t>: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ru-RU" sz="1000" dirty="0">
                <a:latin typeface="Raleway" panose="020B0604020202020204" charset="-52"/>
              </a:rPr>
              <a:t>доцент, к.т.н.                                          Майя СПЕРКАЧ</a:t>
            </a:r>
            <a:endParaRPr lang="uk-UA" sz="1000" dirty="0">
              <a:latin typeface="Raleway" panose="020B0604020202020204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186012" y="1092591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38" y="1200100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621339" y="1181063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Призначення розробки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/>
              <a:t> </a:t>
            </a:r>
            <a:r>
              <a:rPr lang="ru-RU" sz="1200" dirty="0" err="1"/>
              <a:t>Призначенням</a:t>
            </a:r>
            <a:r>
              <a:rPr lang="ru-RU" sz="1200" dirty="0"/>
              <a:t> </a:t>
            </a:r>
            <a:r>
              <a:rPr lang="ru-RU" sz="1200" dirty="0" err="1"/>
              <a:t>розробки</a:t>
            </a:r>
            <a:endParaRPr lang="ru-RU" sz="1200" dirty="0"/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ru-RU" sz="1200" dirty="0"/>
              <a:t>є </a:t>
            </a:r>
            <a:r>
              <a:rPr lang="ru-RU" sz="1200" dirty="0" err="1"/>
              <a:t>підтримка</a:t>
            </a:r>
            <a:r>
              <a:rPr lang="ru-RU" sz="1200" dirty="0"/>
              <a:t> </a:t>
            </a:r>
            <a:r>
              <a:rPr lang="ru-RU" sz="1200" dirty="0" err="1"/>
              <a:t>процесу</a:t>
            </a:r>
            <a:r>
              <a:rPr lang="ru-RU" sz="1200" dirty="0"/>
              <a:t>  </a:t>
            </a:r>
            <a:r>
              <a:rPr lang="ru-RU" sz="1200" dirty="0" err="1"/>
              <a:t>розпізнавання</a:t>
            </a:r>
            <a:r>
              <a:rPr lang="ru-RU" sz="1200" dirty="0"/>
              <a:t> </a:t>
            </a:r>
            <a:r>
              <a:rPr lang="ru-RU" sz="1200" dirty="0" err="1"/>
              <a:t>пневмонії</a:t>
            </a:r>
            <a:r>
              <a:rPr lang="ru-RU" sz="1200" dirty="0"/>
              <a:t> за </a:t>
            </a:r>
            <a:r>
              <a:rPr lang="ru-RU" sz="1200" dirty="0" err="1"/>
              <a:t>рентгенівськими</a:t>
            </a:r>
            <a:r>
              <a:rPr lang="ru-RU" sz="1200" dirty="0"/>
              <a:t> </a:t>
            </a:r>
            <a:r>
              <a:rPr lang="ru-RU" sz="1200" dirty="0" err="1"/>
              <a:t>знімками</a:t>
            </a:r>
            <a:r>
              <a:rPr lang="ru-RU" sz="1200" dirty="0"/>
              <a:t> </a:t>
            </a:r>
            <a:r>
              <a:rPr lang="ru-RU" sz="1200" dirty="0" err="1"/>
              <a:t>збережених</a:t>
            </a:r>
            <a:r>
              <a:rPr lang="ru-RU" sz="1200" dirty="0"/>
              <a:t> в </a:t>
            </a:r>
            <a:r>
              <a:rPr lang="ru-RU" sz="1200" dirty="0" err="1"/>
              <a:t>різних</a:t>
            </a:r>
            <a:r>
              <a:rPr lang="ru-RU" sz="1200" dirty="0"/>
              <a:t> форматах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є: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пневмонії; </a:t>
            </a:r>
          </a:p>
          <a:p>
            <a:pPr lvl="0">
              <a:buClr>
                <a:srgbClr val="CADCDC"/>
              </a:buClr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хворих;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48787" y="1092603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8389" y="1181075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Цілі розробки</a:t>
            </a:r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/>
          <p:nvPr/>
        </p:nvCxnSpPr>
        <p:spPr>
          <a:xfrm>
            <a:off x="1925991" y="747713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 txBox="1">
            <a:spLocks noGrp="1"/>
          </p:cNvSpPr>
          <p:nvPr>
            <p:ph type="title"/>
          </p:nvPr>
        </p:nvSpPr>
        <p:spPr>
          <a:xfrm>
            <a:off x="642938" y="1972276"/>
            <a:ext cx="2239464" cy="1173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</a:t>
            </a:r>
            <a:endParaRPr dirty="0"/>
          </a:p>
        </p:txBody>
      </p:sp>
      <p:cxnSp>
        <p:nvCxnSpPr>
          <p:cNvPr id="756" name="Google Shape;756;p39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757" name="Google Shape;7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19" y="-77948"/>
            <a:ext cx="342900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9"/>
          <p:cNvSpPr txBox="1">
            <a:spLocks noGrp="1"/>
          </p:cNvSpPr>
          <p:nvPr>
            <p:ph type="subTitle" idx="1"/>
          </p:nvPr>
        </p:nvSpPr>
        <p:spPr>
          <a:xfrm>
            <a:off x="6755399" y="1025375"/>
            <a:ext cx="1888539" cy="92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завантажити зображення для аналізу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9" name="Google Shape;759;p39"/>
          <p:cNvSpPr txBox="1">
            <a:spLocks noGrp="1"/>
          </p:cNvSpPr>
          <p:nvPr>
            <p:ph type="subTitle" idx="2"/>
          </p:nvPr>
        </p:nvSpPr>
        <p:spPr>
          <a:xfrm>
            <a:off x="6916825" y="3334704"/>
            <a:ext cx="1584450" cy="71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dk1"/>
                </a:solidFill>
              </a:rPr>
              <a:t>Аналіз</a:t>
            </a:r>
            <a:r>
              <a:rPr lang="ru-RU" dirty="0">
                <a:solidFill>
                  <a:schemeClr val="dk1"/>
                </a:solidFill>
              </a:rPr>
              <a:t> стану </a:t>
            </a:r>
            <a:r>
              <a:rPr lang="ru-RU" dirty="0" err="1">
                <a:solidFill>
                  <a:schemeClr val="dk1"/>
                </a:solidFill>
              </a:rPr>
              <a:t>легень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людини</a:t>
            </a:r>
            <a:r>
              <a:rPr lang="ru-RU" dirty="0">
                <a:solidFill>
                  <a:schemeClr val="dk1"/>
                </a:solidFill>
              </a:rPr>
              <a:t> за </a:t>
            </a:r>
            <a:r>
              <a:rPr lang="ru-RU" dirty="0" err="1">
                <a:solidFill>
                  <a:schemeClr val="dk1"/>
                </a:solidFill>
              </a:rPr>
              <a:t>розпізнанням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рентгенівського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знімку</a:t>
            </a:r>
            <a:endParaRPr lang="ru-R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subTitle" idx="3"/>
          </p:nvPr>
        </p:nvSpPr>
        <p:spPr>
          <a:xfrm>
            <a:off x="6911910" y="2099753"/>
            <a:ext cx="1762048" cy="659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аналізу зображень різних розмірів та форматів</a:t>
            </a:r>
          </a:p>
        </p:txBody>
      </p: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4921574" y="1034838"/>
            <a:ext cx="1643531" cy="84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перегляду історії зображень</a:t>
            </a:r>
          </a:p>
        </p:txBody>
      </p:sp>
      <p:sp>
        <p:nvSpPr>
          <p:cNvPr id="765" name="Google Shape;765;p39"/>
          <p:cNvSpPr txBox="1">
            <a:spLocks noGrp="1"/>
          </p:cNvSpPr>
          <p:nvPr>
            <p:ph type="subTitle" idx="8"/>
          </p:nvPr>
        </p:nvSpPr>
        <p:spPr>
          <a:xfrm>
            <a:off x="5173518" y="3327081"/>
            <a:ext cx="1280445" cy="781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Вхід в систему</a:t>
            </a:r>
          </a:p>
        </p:txBody>
      </p:sp>
      <p:sp>
        <p:nvSpPr>
          <p:cNvPr id="766" name="Google Shape;766;p39"/>
          <p:cNvSpPr txBox="1">
            <a:spLocks noGrp="1"/>
          </p:cNvSpPr>
          <p:nvPr>
            <p:ph type="subTitle" idx="9"/>
          </p:nvPr>
        </p:nvSpPr>
        <p:spPr>
          <a:xfrm>
            <a:off x="5064856" y="1997794"/>
            <a:ext cx="1389108" cy="79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Формування результату анал</a:t>
            </a:r>
            <a:r>
              <a:rPr lang="uk-UA" sz="900" dirty="0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ізу</a:t>
            </a:r>
            <a:endParaRPr dirty="0"/>
          </a:p>
        </p:txBody>
      </p:sp>
      <p:cxnSp>
        <p:nvCxnSpPr>
          <p:cNvPr id="770" name="Google Shape;770;p39"/>
          <p:cNvCxnSpPr/>
          <p:nvPr/>
        </p:nvCxnSpPr>
        <p:spPr>
          <a:xfrm>
            <a:off x="4971978" y="19722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4955178" y="318972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179;p25">
            <a:extLst>
              <a:ext uri="{FF2B5EF4-FFF2-40B4-BE49-F238E27FC236}">
                <a16:creationId xmlns:a16="http://schemas.microsoft.com/office/drawing/2014/main" id="{6C2DB815-37BD-42E5-A828-508C37BDC2AF}"/>
              </a:ext>
            </a:extLst>
          </p:cNvPr>
          <p:cNvSpPr/>
          <p:nvPr/>
        </p:nvSpPr>
        <p:spPr>
          <a:xfrm>
            <a:off x="4495832" y="81260"/>
            <a:ext cx="3916261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Задачі розробки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pic>
        <p:nvPicPr>
          <p:cNvPr id="23" name="Google Shape;461;p37">
            <a:extLst>
              <a:ext uri="{FF2B5EF4-FFF2-40B4-BE49-F238E27FC236}">
                <a16:creationId xmlns:a16="http://schemas.microsoft.com/office/drawing/2014/main" id="{93D14549-0D15-4845-962E-3427652124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61;p37">
            <a:extLst>
              <a:ext uri="{FF2B5EF4-FFF2-40B4-BE49-F238E27FC236}">
                <a16:creationId xmlns:a16="http://schemas.microsoft.com/office/drawing/2014/main" id="{AE23754F-E18E-49CD-96BD-2C9DAC4089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61;p37">
            <a:extLst>
              <a:ext uri="{FF2B5EF4-FFF2-40B4-BE49-F238E27FC236}">
                <a16:creationId xmlns:a16="http://schemas.microsoft.com/office/drawing/2014/main" id="{B270E837-8836-479A-981B-5EB22492B5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2071608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61;p37">
            <a:extLst>
              <a:ext uri="{FF2B5EF4-FFF2-40B4-BE49-F238E27FC236}">
                <a16:creationId xmlns:a16="http://schemas.microsoft.com/office/drawing/2014/main" id="{8C015EA5-E9F3-41F8-A794-067ECFBF0F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188" y="2143251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461;p37">
            <a:extLst>
              <a:ext uri="{FF2B5EF4-FFF2-40B4-BE49-F238E27FC236}">
                <a16:creationId xmlns:a16="http://schemas.microsoft.com/office/drawing/2014/main" id="{8841F7DA-1EBF-4F4C-8A92-75CDCF00F76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681" y="3407132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61;p37">
            <a:extLst>
              <a:ext uri="{FF2B5EF4-FFF2-40B4-BE49-F238E27FC236}">
                <a16:creationId xmlns:a16="http://schemas.microsoft.com/office/drawing/2014/main" id="{F382397D-F32D-47D4-A50C-7344B0ED9EB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3369753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3297C437-D1EE-471B-9067-2DF4B10D3E43}"/>
              </a:ext>
            </a:extLst>
          </p:cNvPr>
          <p:cNvSpPr txBox="1">
            <a:spLocks/>
          </p:cNvSpPr>
          <p:nvPr/>
        </p:nvSpPr>
        <p:spPr>
          <a:xfrm>
            <a:off x="8129915" y="4286250"/>
            <a:ext cx="564356" cy="4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2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7900" y="1076500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186363" y="1593056"/>
            <a:ext cx="4393405" cy="150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Опис предметного середовища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5F923840-734D-4FAC-BD9A-00CC617B2CA3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3</a:t>
            </a:r>
            <a:endParaRPr lang="en-US" dirty="0"/>
          </a:p>
        </p:txBody>
      </p:sp>
      <p:pic>
        <p:nvPicPr>
          <p:cNvPr id="6" name="Google Shape;172;p24">
            <a:extLst>
              <a:ext uri="{FF2B5EF4-FFF2-40B4-BE49-F238E27FC236}">
                <a16:creationId xmlns:a16="http://schemas.microsoft.com/office/drawing/2014/main" id="{425C1881-8B54-A145-B455-BDE7DAFE4C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464" r="16659"/>
          <a:stretch/>
        </p:blipFill>
        <p:spPr>
          <a:xfrm>
            <a:off x="289431" y="333656"/>
            <a:ext cx="4393404" cy="4348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80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042959" y="435004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509622" y="486914"/>
            <a:ext cx="1414161" cy="361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Наявна пневмонія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126343" cy="2128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68678" y="448982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9659" y="448983"/>
            <a:ext cx="1275535" cy="399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Нормальний стан </a:t>
            </a:r>
            <a:r>
              <a:rPr lang="uk-UA" sz="800" dirty="0" err="1"/>
              <a:t>легенів</a:t>
            </a:r>
            <a:endParaRPr lang="uk-UA" sz="800" dirty="0"/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>
            <a:cxnSpLocks/>
          </p:cNvCxnSpPr>
          <p:nvPr/>
        </p:nvCxnSpPr>
        <p:spPr>
          <a:xfrm flipV="1">
            <a:off x="2280441" y="607254"/>
            <a:ext cx="5979900" cy="106322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1</a:t>
            </a:r>
            <a:endParaRPr lang="en-US" dirty="0"/>
          </a:p>
        </p:txBody>
      </p:sp>
      <p:pic>
        <p:nvPicPr>
          <p:cNvPr id="3" name="Рисунок 2" descr="Изображение выглядит как рентгеновская пленка, пятно&#10;&#10;Автоматически созданное описание">
            <a:extLst>
              <a:ext uri="{FF2B5EF4-FFF2-40B4-BE49-F238E27FC236}">
                <a16:creationId xmlns:a16="http://schemas.microsoft.com/office/drawing/2014/main" id="{80188AE4-564A-4310-AD13-B6A834EC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4" y="996855"/>
            <a:ext cx="4000390" cy="3384945"/>
          </a:xfrm>
          <a:prstGeom prst="rect">
            <a:avLst/>
          </a:prstGeom>
        </p:spPr>
      </p:pic>
      <p:pic>
        <p:nvPicPr>
          <p:cNvPr id="5" name="Рисунок 4" descr="Изображение выглядит как рентгеновская пленка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76353162-17A0-4C72-BAEB-5D035DC4B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941" y="995887"/>
            <a:ext cx="4171096" cy="33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4294967295"/>
          </p:nvPr>
        </p:nvSpPr>
        <p:spPr>
          <a:xfrm>
            <a:off x="2043675" y="1118826"/>
            <a:ext cx="57012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6000" dirty="0">
                <a:solidFill>
                  <a:srgbClr val="CADCDC"/>
                </a:solidFill>
              </a:rPr>
              <a:t>Актуальність </a:t>
            </a:r>
            <a:endParaRPr sz="6000" dirty="0">
              <a:solidFill>
                <a:srgbClr val="CADCDC"/>
              </a:solidFill>
            </a:endParaRPr>
          </a:p>
        </p:txBody>
      </p:sp>
      <p:cxnSp>
        <p:nvCxnSpPr>
          <p:cNvPr id="382" name="Google Shape;382;p32"/>
          <p:cNvCxnSpPr>
            <a:cxnSpLocks/>
            <a:endCxn id="375" idx="2"/>
          </p:cNvCxnSpPr>
          <p:nvPr/>
        </p:nvCxnSpPr>
        <p:spPr>
          <a:xfrm rot="-5400000">
            <a:off x="32487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32"/>
          <p:cNvCxnSpPr>
            <a:cxnSpLocks/>
            <a:endCxn id="375" idx="2"/>
          </p:cNvCxnSpPr>
          <p:nvPr/>
        </p:nvCxnSpPr>
        <p:spPr>
          <a:xfrm rot="5400000" flipH="1">
            <a:off x="56871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32"/>
          <p:cNvSpPr txBox="1">
            <a:spLocks noGrp="1"/>
          </p:cNvSpPr>
          <p:nvPr>
            <p:ph type="subTitle" idx="4294967295"/>
          </p:nvPr>
        </p:nvSpPr>
        <p:spPr>
          <a:xfrm>
            <a:off x="1028699" y="2812876"/>
            <a:ext cx="2909137" cy="250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None/>
            </a:pPr>
            <a:r>
              <a:rPr lang="uk-UA" sz="1100" b="0" i="0" dirty="0">
                <a:solidFill>
                  <a:srgbClr val="5A5858"/>
                </a:solidFill>
                <a:effectLst/>
                <a:latin typeface="HelveticaNeueCyr-Roman"/>
              </a:rPr>
              <a:t>На сьогоднішній день пневмонія вважається найбільш поширеною та серйозною інфекційною причиною високого рівня смертності дітей раннього віку у всьому світі. За даними ВООЗ, пневмонія є причиною смертей близько 16% дітей віком до 5 років у всьому світі</a:t>
            </a:r>
          </a:p>
          <a:p>
            <a:pPr marL="152400" indent="0">
              <a:buNone/>
            </a:pPr>
            <a:br>
              <a:rPr lang="uk-UA" sz="1100" dirty="0"/>
            </a:br>
            <a:endParaRPr sz="900" dirty="0"/>
          </a:p>
        </p:txBody>
      </p:sp>
      <p:sp>
        <p:nvSpPr>
          <p:cNvPr id="385" name="Google Shape;385;p32"/>
          <p:cNvSpPr txBox="1">
            <a:spLocks noGrp="1"/>
          </p:cNvSpPr>
          <p:nvPr>
            <p:ph type="subTitle" idx="4294967295"/>
          </p:nvPr>
        </p:nvSpPr>
        <p:spPr>
          <a:xfrm>
            <a:off x="3958861" y="2898065"/>
            <a:ext cx="1862101" cy="113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1100" b="0" dirty="0">
                <a:solidFill>
                  <a:srgbClr val="5A5858"/>
                </a:solidFill>
                <a:effectLst/>
                <a:latin typeface="HelveticaNeueCyr-Roman"/>
              </a:rPr>
              <a:t>За даними Всесвітньої організації охорони здоров’я, кожні 20 секунд від цієї інфекції помирає одна дитина у світі</a:t>
            </a:r>
            <a:endParaRPr sz="900"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4294967295"/>
          </p:nvPr>
        </p:nvSpPr>
        <p:spPr>
          <a:xfrm>
            <a:off x="6397261" y="2898064"/>
            <a:ext cx="2118089" cy="147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100" dirty="0" err="1"/>
              <a:t>Пневмонія</a:t>
            </a:r>
            <a:r>
              <a:rPr lang="ru-RU" sz="1100" dirty="0"/>
              <a:t> </a:t>
            </a:r>
            <a:r>
              <a:rPr lang="ru-RU" sz="1100" dirty="0" err="1"/>
              <a:t>залишається</a:t>
            </a:r>
            <a:r>
              <a:rPr lang="ru-RU" sz="1100" dirty="0"/>
              <a:t> </a:t>
            </a:r>
            <a:r>
              <a:rPr lang="ru-RU" sz="1100" dirty="0" err="1"/>
              <a:t>госторою</a:t>
            </a:r>
            <a:r>
              <a:rPr lang="ru-RU" sz="1100" dirty="0"/>
              <a:t>   проблемою в </a:t>
            </a:r>
            <a:r>
              <a:rPr lang="ru-RU" sz="1100" dirty="0" err="1"/>
              <a:t>Україні</a:t>
            </a:r>
            <a:r>
              <a:rPr lang="ru-RU" sz="1100" dirty="0"/>
              <a:t> і </a:t>
            </a:r>
            <a:r>
              <a:rPr lang="ru-RU" sz="1100" dirty="0" err="1"/>
              <a:t>світі</a:t>
            </a:r>
            <a:r>
              <a:rPr lang="ru-RU" sz="1100" dirty="0"/>
              <a:t>. </a:t>
            </a:r>
            <a:r>
              <a:rPr lang="ru-RU" sz="1100" dirty="0" err="1"/>
              <a:t>Це</a:t>
            </a:r>
            <a:r>
              <a:rPr lang="ru-RU" sz="1100" dirty="0"/>
              <a:t> </a:t>
            </a:r>
            <a:r>
              <a:rPr lang="ru-RU" sz="1100" dirty="0" err="1"/>
              <a:t>зумовлено</a:t>
            </a:r>
            <a:r>
              <a:rPr lang="ru-RU" sz="1100" dirty="0"/>
              <a:t>, </a:t>
            </a:r>
            <a:r>
              <a:rPr lang="ru-RU" sz="1100" dirty="0" err="1"/>
              <a:t>її</a:t>
            </a:r>
            <a:r>
              <a:rPr lang="ru-RU" sz="1100" dirty="0"/>
              <a:t> </a:t>
            </a:r>
            <a:r>
              <a:rPr lang="ru-RU" sz="1100" dirty="0" err="1"/>
              <a:t>поширеністю</a:t>
            </a:r>
            <a:r>
              <a:rPr lang="ru-RU" sz="1100" dirty="0"/>
              <a:t>, </a:t>
            </a:r>
            <a:r>
              <a:rPr lang="ru-RU" sz="1100" dirty="0" err="1"/>
              <a:t>високими</a:t>
            </a:r>
            <a:r>
              <a:rPr lang="ru-RU" sz="1100" dirty="0"/>
              <a:t> </a:t>
            </a:r>
            <a:r>
              <a:rPr lang="ru-RU" sz="1100" dirty="0" err="1"/>
              <a:t>показниками</a:t>
            </a:r>
            <a:r>
              <a:rPr lang="ru-RU" sz="1100" dirty="0"/>
              <a:t>  </a:t>
            </a:r>
            <a:r>
              <a:rPr lang="ru-RU" sz="1100" dirty="0" err="1"/>
              <a:t>смертності</a:t>
            </a:r>
            <a:endParaRPr lang="ru-RU" sz="1100" dirty="0"/>
          </a:p>
        </p:txBody>
      </p:sp>
      <p:cxnSp>
        <p:nvCxnSpPr>
          <p:cNvPr id="387" name="Google Shape;387;p32"/>
          <p:cNvCxnSpPr/>
          <p:nvPr/>
        </p:nvCxnSpPr>
        <p:spPr>
          <a:xfrm rot="10800000">
            <a:off x="1733700" y="775263"/>
            <a:ext cx="56766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463;p37">
            <a:extLst>
              <a:ext uri="{FF2B5EF4-FFF2-40B4-BE49-F238E27FC236}">
                <a16:creationId xmlns:a16="http://schemas.microsoft.com/office/drawing/2014/main" id="{4F15B394-D108-4CF5-99AE-9C5070846107}"/>
              </a:ext>
            </a:extLst>
          </p:cNvPr>
          <p:cNvSpPr txBox="1">
            <a:spLocks/>
          </p:cNvSpPr>
          <p:nvPr/>
        </p:nvSpPr>
        <p:spPr>
          <a:xfrm>
            <a:off x="7908131" y="4472487"/>
            <a:ext cx="607219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971555" y="2900363"/>
            <a:ext cx="1942645" cy="1152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метод оснований на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сегментації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по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інтенсивності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досліджуваного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оператор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Собеля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Проведено 5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випробувань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варіацією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76,9% до 88,4%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Класи зображень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нормальні легені,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пневмоторакс</a:t>
            </a:r>
            <a:endParaRPr dirty="0">
              <a:latin typeface="Raleway" panose="020B0604020202020204" charset="-52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3090386" y="2848700"/>
            <a:ext cx="1848760" cy="120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KE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Sieve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алгоритм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99%,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COVID-19 - 100%,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96%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з COVID-19 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3"/>
          </p:nvPr>
        </p:nvSpPr>
        <p:spPr>
          <a:xfrm>
            <a:off x="4939146" y="2693194"/>
            <a:ext cx="1749860" cy="3927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uk-UA" dirty="0" err="1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реймворк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 базується на капсульних мережах - </a:t>
            </a:r>
            <a:r>
              <a:rPr lang="uk-UA" dirty="0" err="1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CapsNet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  <a:cs typeface="Times New Roman" panose="02020603050405020304" pitchFamily="18" charset="0"/>
              </a:rPr>
              <a:t>в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икористовуючи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набір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запропонований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COVID-CAPS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досяг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95,7%,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чутливості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90%,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специфічності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95,8% та AUC 0,97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здорові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бактеріальна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вірусна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COVID-19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4"/>
          </p:nvPr>
        </p:nvSpPr>
        <p:spPr>
          <a:xfrm>
            <a:off x="6777350" y="2693194"/>
            <a:ext cx="1479378" cy="135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осліджується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ефективність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сегментації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виключення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тіней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 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аналізу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2D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зімків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методами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глибокого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навчання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99%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нормальні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легені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706353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7"/>
          <p:cNvSpPr/>
          <p:nvPr/>
        </p:nvSpPr>
        <p:spPr>
          <a:xfrm>
            <a:off x="3467066" y="1332300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294355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7065029" y="1312307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27"/>
          <p:cNvCxnSpPr/>
          <p:nvPr/>
        </p:nvCxnSpPr>
        <p:spPr>
          <a:xfrm>
            <a:off x="3038263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4850800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6621475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1" name="Google Shape;211;p27"/>
          <p:cNvSpPr txBox="1">
            <a:spLocks noGrp="1"/>
          </p:cNvSpPr>
          <p:nvPr>
            <p:ph type="title" idx="5"/>
          </p:nvPr>
        </p:nvSpPr>
        <p:spPr>
          <a:xfrm>
            <a:off x="1356218" y="245745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sz="1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https://downloads.hindawi.com/journals/jhe/2018/2908517.pdf</a:t>
            </a:r>
            <a:b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1000"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title" idx="6"/>
          </p:nvPr>
        </p:nvSpPr>
        <p:spPr>
          <a:xfrm>
            <a:off x="3244185" y="2245950"/>
            <a:ext cx="1463884" cy="60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https://www.medrxiv.org/content/10.1101/2020.08.13.20174144v1.full.pdf</a:t>
            </a:r>
            <a:b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7"/>
          </p:nvPr>
        </p:nvSpPr>
        <p:spPr>
          <a:xfrm>
            <a:off x="5037739" y="2254713"/>
            <a:ext cx="1417016" cy="550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https://www.ncbi.nlm.nih.gov/pmc/articles/PMC7493761/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 idx="8"/>
          </p:nvPr>
        </p:nvSpPr>
        <p:spPr>
          <a:xfrm>
            <a:off x="6709820" y="2182100"/>
            <a:ext cx="1546911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https://arxiv.org/ftp/arxiv/papers/1712/1712.07632.pdf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1318" y="1519250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732" y="1503663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7598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2682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63;p37">
            <a:extLst>
              <a:ext uri="{FF2B5EF4-FFF2-40B4-BE49-F238E27FC236}">
                <a16:creationId xmlns:a16="http://schemas.microsoft.com/office/drawing/2014/main" id="{CBF6B18B-2329-48F7-AAE2-2D1EBAC7420A}"/>
              </a:ext>
            </a:extLst>
          </p:cNvPr>
          <p:cNvSpPr txBox="1">
            <a:spLocks/>
          </p:cNvSpPr>
          <p:nvPr/>
        </p:nvSpPr>
        <p:spPr>
          <a:xfrm>
            <a:off x="8415338" y="4229600"/>
            <a:ext cx="578643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229225" y="1593057"/>
            <a:ext cx="4350543" cy="972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Діаграма варіантів використання</a:t>
            </a: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l="16964"/>
          <a:stretch/>
        </p:blipFill>
        <p:spPr>
          <a:xfrm>
            <a:off x="970800" y="1191400"/>
            <a:ext cx="3319425" cy="26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CE1533-A63B-4BDB-BD49-952A22DC2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3" y="935830"/>
            <a:ext cx="5119688" cy="3914775"/>
          </a:xfrm>
          <a:prstGeom prst="rect">
            <a:avLst/>
          </a:prstGeom>
        </p:spPr>
      </p:pic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2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subTitle" idx="1"/>
          </p:nvPr>
        </p:nvSpPr>
        <p:spPr>
          <a:xfrm>
            <a:off x="1650205" y="1816163"/>
            <a:ext cx="6029325" cy="169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4800" dirty="0"/>
              <a:t>ВИСНОВКИ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454</Words>
  <Application>Microsoft Office PowerPoint</Application>
  <PresentationFormat>Экран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Raleway Thin</vt:lpstr>
      <vt:lpstr>Times New Roman</vt:lpstr>
      <vt:lpstr>Raleway</vt:lpstr>
      <vt:lpstr>Arial</vt:lpstr>
      <vt:lpstr>HelveticaNeueCyr-Roman</vt:lpstr>
      <vt:lpstr>MINIMALIST DISEASE </vt:lpstr>
      <vt:lpstr>Дипломний проєкт</vt:lpstr>
      <vt:lpstr>Призначення розробки</vt:lpstr>
      <vt:lpstr>З</vt:lpstr>
      <vt:lpstr>Опис предметного середовища</vt:lpstr>
      <vt:lpstr>Наявна пневмонія</vt:lpstr>
      <vt:lpstr>Актуальність </vt:lpstr>
      <vt:lpstr>https://downloads.hindawi.com/journals/jhe/2018/2908517.pdf </vt:lpstr>
      <vt:lpstr>Діаграма варіантів використання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</dc:title>
  <dc:creator>julia</dc:creator>
  <cp:lastModifiedBy>Julia Alpaeva</cp:lastModifiedBy>
  <cp:revision>24</cp:revision>
  <dcterms:modified xsi:type="dcterms:W3CDTF">2021-05-12T14:32:32Z</dcterms:modified>
</cp:coreProperties>
</file>