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1"/>
  </p:notesMasterIdLst>
  <p:sldIdLst>
    <p:sldId id="256" r:id="rId2"/>
    <p:sldId id="292" r:id="rId3"/>
    <p:sldId id="293" r:id="rId4"/>
    <p:sldId id="294" r:id="rId5"/>
    <p:sldId id="296" r:id="rId6"/>
    <p:sldId id="267" r:id="rId7"/>
    <p:sldId id="262" r:id="rId8"/>
    <p:sldId id="295" r:id="rId9"/>
    <p:sldId id="268" r:id="rId10"/>
  </p:sldIdLst>
  <p:sldSz cx="9144000" cy="5143500" type="screen16x9"/>
  <p:notesSz cx="6858000" cy="9144000"/>
  <p:embeddedFontLst>
    <p:embeddedFont>
      <p:font typeface="Raleway" panose="020B0604020202020204" charset="-52"/>
      <p:regular r:id="rId12"/>
      <p:bold r:id="rId13"/>
      <p:italic r:id="rId14"/>
      <p:boldItalic r:id="rId15"/>
    </p:embeddedFont>
    <p:embeddedFont>
      <p:font typeface="Raleway Thin" panose="020B0604020202020204" charset="-52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B5C9E9-964B-4209-AC8C-75AE417F8694}">
  <a:tblStyle styleId="{A3B5C9E9-964B-4209-AC8C-75AE417F86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94643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32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07d2fc1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07d2fc1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07d2fc189_0_7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07d2fc189_0_7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5486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607d2fc189_0_8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607d2fc189_0_8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8209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025326c3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025326c3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4212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07d2fc189_0_7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07d2fc189_0_7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783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607d2fc189_0_7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607d2fc189_0_7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1ab87a8fe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1ab87a8fe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025326c3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025326c3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6376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07d2fc189_0_7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07d2fc189_0_7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36550" y="994304"/>
            <a:ext cx="4470900" cy="24258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883300" y="1961550"/>
            <a:ext cx="3377400" cy="64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910750" y="2483508"/>
            <a:ext cx="3322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2_1_1_3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5521500" y="2854825"/>
            <a:ext cx="3888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5521500" y="2426200"/>
            <a:ext cx="4959000" cy="6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 idx="2" hasCustomPrompt="1"/>
          </p:nvPr>
        </p:nvSpPr>
        <p:spPr>
          <a:xfrm>
            <a:off x="5521500" y="2210575"/>
            <a:ext cx="16542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600"/>
              <a:buNone/>
              <a:defRPr sz="3600">
                <a:solidFill>
                  <a:srgbClr val="CADCD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3000"/>
              <a:buNone/>
              <a:defRPr sz="3000">
                <a:solidFill>
                  <a:srgbClr val="CADCDC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SECTION_HEADER_2_1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subTitle" idx="1"/>
          </p:nvPr>
        </p:nvSpPr>
        <p:spPr>
          <a:xfrm>
            <a:off x="1398588" y="3066150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2"/>
          </p:nvPr>
        </p:nvSpPr>
        <p:spPr>
          <a:xfrm>
            <a:off x="3192463" y="3066150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ubTitle" idx="3"/>
          </p:nvPr>
        </p:nvSpPr>
        <p:spPr>
          <a:xfrm>
            <a:off x="4986338" y="3066150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ubTitle" idx="4"/>
          </p:nvPr>
        </p:nvSpPr>
        <p:spPr>
          <a:xfrm>
            <a:off x="6780213" y="3066150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333700" y="-47850"/>
            <a:ext cx="227400" cy="52392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title" idx="5"/>
          </p:nvPr>
        </p:nvSpPr>
        <p:spPr>
          <a:xfrm>
            <a:off x="1398600" y="2848700"/>
            <a:ext cx="15156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title" idx="6"/>
          </p:nvPr>
        </p:nvSpPr>
        <p:spPr>
          <a:xfrm>
            <a:off x="3192475" y="2848700"/>
            <a:ext cx="15156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title" idx="7"/>
          </p:nvPr>
        </p:nvSpPr>
        <p:spPr>
          <a:xfrm>
            <a:off x="4986350" y="2848700"/>
            <a:ext cx="15156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title" idx="8"/>
          </p:nvPr>
        </p:nvSpPr>
        <p:spPr>
          <a:xfrm>
            <a:off x="6780225" y="2848700"/>
            <a:ext cx="15156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SECTION_HEADER_2_1_1_1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333700" y="-47850"/>
            <a:ext cx="227400" cy="52392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HEADER_2_1_1_1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 rot="5400000">
            <a:off x="2963350" y="-1038700"/>
            <a:ext cx="3200400" cy="72102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2420850" y="3024513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aleway"/>
              <a:buNone/>
              <a:defRPr sz="1000"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2196000" y="1816163"/>
            <a:ext cx="47520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rgbClr val="CADCDC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LISTS">
  <p:cSld name="SECTION_HEADER_2_1_1_1_1_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333700" y="-47850"/>
            <a:ext cx="227400" cy="52392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1903604" y="1707675"/>
            <a:ext cx="2477400" cy="27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2857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2"/>
          </p:nvPr>
        </p:nvSpPr>
        <p:spPr>
          <a:xfrm>
            <a:off x="5280396" y="1707675"/>
            <a:ext cx="2477400" cy="27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2857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○"/>
              <a:defRPr sz="900"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2857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900"/>
              <a:buFont typeface="Raleway"/>
              <a:buChar char="■"/>
              <a:defRPr sz="9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SECTION_HEADER_2_2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/>
          <p:nvPr/>
        </p:nvSpPr>
        <p:spPr>
          <a:xfrm>
            <a:off x="333700" y="-47850"/>
            <a:ext cx="227400" cy="52392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 rot="-5400000">
            <a:off x="-1703750" y="2544750"/>
            <a:ext cx="4302300" cy="2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1"/>
          </p:nvPr>
        </p:nvSpPr>
        <p:spPr>
          <a:xfrm>
            <a:off x="6755400" y="1225425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2"/>
          </p:nvPr>
        </p:nvSpPr>
        <p:spPr>
          <a:xfrm>
            <a:off x="6755400" y="3648325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3"/>
          </p:nvPr>
        </p:nvSpPr>
        <p:spPr>
          <a:xfrm>
            <a:off x="6755400" y="2436538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4"/>
          </p:nvPr>
        </p:nvSpPr>
        <p:spPr>
          <a:xfrm>
            <a:off x="6772188" y="1025375"/>
            <a:ext cx="14820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 idx="5"/>
          </p:nvPr>
        </p:nvSpPr>
        <p:spPr>
          <a:xfrm>
            <a:off x="6772188" y="2235807"/>
            <a:ext cx="14820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6"/>
          </p:nvPr>
        </p:nvSpPr>
        <p:spPr>
          <a:xfrm>
            <a:off x="6772188" y="3446920"/>
            <a:ext cx="14820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7"/>
          </p:nvPr>
        </p:nvSpPr>
        <p:spPr>
          <a:xfrm>
            <a:off x="4955175" y="1225425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8"/>
          </p:nvPr>
        </p:nvSpPr>
        <p:spPr>
          <a:xfrm>
            <a:off x="4955175" y="3648325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9"/>
          </p:nvPr>
        </p:nvSpPr>
        <p:spPr>
          <a:xfrm>
            <a:off x="4955175" y="2436538"/>
            <a:ext cx="15156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9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9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9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9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9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9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9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13"/>
          </p:nvPr>
        </p:nvSpPr>
        <p:spPr>
          <a:xfrm>
            <a:off x="4971963" y="1025375"/>
            <a:ext cx="14820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title" idx="14"/>
          </p:nvPr>
        </p:nvSpPr>
        <p:spPr>
          <a:xfrm>
            <a:off x="4971963" y="2235807"/>
            <a:ext cx="14820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15"/>
          </p:nvPr>
        </p:nvSpPr>
        <p:spPr>
          <a:xfrm>
            <a:off x="4971963" y="3446920"/>
            <a:ext cx="14820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DFDF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Raleway Thin"/>
              <a:buNone/>
              <a:defRPr sz="2400"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 Thin"/>
              <a:buNone/>
              <a:defRPr sz="28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○"/>
              <a:defRPr sz="1200"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aleway"/>
              <a:buChar char="■"/>
              <a:defRPr sz="12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6" r:id="rId5"/>
    <p:sldLayoutId id="2147483659" r:id="rId6"/>
    <p:sldLayoutId id="2147483660" r:id="rId7"/>
    <p:sldLayoutId id="214748366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downloads.hindawi.com/journals/jhe/2018/2908517.pdf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rxiv.org/ftp/arxiv/papers/1712/1712.07632.pdf" TargetMode="External"/><Relationship Id="rId5" Type="http://schemas.openxmlformats.org/officeDocument/2006/relationships/hyperlink" Target="https://www.ncbi.nlm.nih.gov/pmc/articles/PMC7493761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s://www.medrxiv.org/content/10.1101/2020.08.13.20174144v1.full.pdf" TargetMode="Externa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79;p25">
            <a:extLst>
              <a:ext uri="{FF2B5EF4-FFF2-40B4-BE49-F238E27FC236}">
                <a16:creationId xmlns:a16="http://schemas.microsoft.com/office/drawing/2014/main" id="{54AAFB89-4E40-45B0-8FA1-B170E32474C9}"/>
              </a:ext>
            </a:extLst>
          </p:cNvPr>
          <p:cNvSpPr/>
          <p:nvPr/>
        </p:nvSpPr>
        <p:spPr>
          <a:xfrm>
            <a:off x="2314575" y="3470520"/>
            <a:ext cx="4500564" cy="707886"/>
          </a:xfrm>
          <a:prstGeom prst="rect">
            <a:avLst/>
          </a:prstGeom>
          <a:solidFill>
            <a:schemeClr val="tx2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21"/>
          <p:cNvSpPr txBox="1">
            <a:spLocks noGrp="1"/>
          </p:cNvSpPr>
          <p:nvPr>
            <p:ph type="ctrTitle"/>
          </p:nvPr>
        </p:nvSpPr>
        <p:spPr>
          <a:xfrm>
            <a:off x="2883300" y="1885982"/>
            <a:ext cx="3349950" cy="7226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Дипломний </a:t>
            </a:r>
            <a:r>
              <a:rPr lang="uk-UA" dirty="0" err="1"/>
              <a:t>проєкт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1"/>
          </p:nvPr>
        </p:nvSpPr>
        <p:spPr>
          <a:xfrm>
            <a:off x="1921669" y="2443163"/>
            <a:ext cx="5086349" cy="885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600" dirty="0">
                <a:solidFill>
                  <a:schemeClr val="accent1">
                    <a:lumMod val="10000"/>
                  </a:schemeClr>
                </a:solidFill>
              </a:rPr>
              <a:t>на тему: </a:t>
            </a:r>
            <a:r>
              <a:rPr lang="ru-RU" sz="1600" dirty="0" err="1">
                <a:solidFill>
                  <a:schemeClr val="accent1">
                    <a:lumMod val="10000"/>
                  </a:schemeClr>
                </a:solidFill>
              </a:rPr>
              <a:t>Інформаційна</a:t>
            </a:r>
            <a:r>
              <a:rPr lang="ru-RU" sz="1600" dirty="0">
                <a:solidFill>
                  <a:schemeClr val="accent1">
                    <a:lumMod val="10000"/>
                  </a:schemeClr>
                </a:solidFill>
              </a:rPr>
              <a:t> система </a:t>
            </a:r>
            <a:r>
              <a:rPr lang="ru-RU" sz="1600" dirty="0" err="1">
                <a:solidFill>
                  <a:schemeClr val="accent1">
                    <a:lumMod val="10000"/>
                  </a:schemeClr>
                </a:solidFill>
              </a:rPr>
              <a:t>підтримки</a:t>
            </a:r>
            <a:r>
              <a:rPr lang="ru-RU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accent1">
                    <a:lumMod val="10000"/>
                  </a:schemeClr>
                </a:solidFill>
              </a:rPr>
              <a:t>процесу</a:t>
            </a:r>
            <a:r>
              <a:rPr lang="ru-RU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accent1">
                    <a:lumMod val="10000"/>
                  </a:schemeClr>
                </a:solidFill>
              </a:rPr>
              <a:t>розпізнавання</a:t>
            </a:r>
            <a:r>
              <a:rPr lang="ru-RU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accent1">
                    <a:lumMod val="10000"/>
                  </a:schemeClr>
                </a:solidFill>
              </a:rPr>
              <a:t>пневмонії</a:t>
            </a:r>
            <a:r>
              <a:rPr lang="ru-RU" sz="1600" dirty="0">
                <a:solidFill>
                  <a:schemeClr val="accent1">
                    <a:lumMod val="10000"/>
                  </a:schemeClr>
                </a:solidFill>
              </a:rPr>
              <a:t> за </a:t>
            </a:r>
            <a:r>
              <a:rPr lang="ru-RU" sz="1600" dirty="0" err="1">
                <a:solidFill>
                  <a:schemeClr val="accent1">
                    <a:lumMod val="10000"/>
                  </a:schemeClr>
                </a:solidFill>
              </a:rPr>
              <a:t>ренгенівськими</a:t>
            </a:r>
            <a:r>
              <a:rPr lang="ru-RU" sz="16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ru-RU" sz="1600" dirty="0" err="1">
                <a:solidFill>
                  <a:schemeClr val="accent1">
                    <a:lumMod val="10000"/>
                  </a:schemeClr>
                </a:solidFill>
              </a:rPr>
              <a:t>знімками</a:t>
            </a:r>
            <a:endParaRPr lang="uk-UA" sz="1600" dirty="0">
              <a:solidFill>
                <a:schemeClr val="accent1">
                  <a:lumMod val="10000"/>
                </a:schemeClr>
              </a:solidFill>
            </a:endParaRPr>
          </a:p>
        </p:txBody>
      </p:sp>
      <p:cxnSp>
        <p:nvCxnSpPr>
          <p:cNvPr id="130" name="Google Shape;130;p21"/>
          <p:cNvCxnSpPr/>
          <p:nvPr/>
        </p:nvCxnSpPr>
        <p:spPr>
          <a:xfrm>
            <a:off x="3411150" y="1395788"/>
            <a:ext cx="23217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21"/>
          <p:cNvCxnSpPr/>
          <p:nvPr/>
        </p:nvCxnSpPr>
        <p:spPr>
          <a:xfrm>
            <a:off x="3411150" y="3003900"/>
            <a:ext cx="23217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D97119D-FB68-40A0-B29E-D975E7794B5A}"/>
              </a:ext>
            </a:extLst>
          </p:cNvPr>
          <p:cNvSpPr txBox="1"/>
          <p:nvPr/>
        </p:nvSpPr>
        <p:spPr>
          <a:xfrm>
            <a:off x="2547309" y="3468176"/>
            <a:ext cx="42678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000" dirty="0">
                <a:latin typeface="Raleway" panose="020B0604020202020204" charset="-52"/>
              </a:rPr>
              <a:t>Виконала: </a:t>
            </a:r>
          </a:p>
          <a:p>
            <a:r>
              <a:rPr lang="en-US" sz="1000" dirty="0">
                <a:latin typeface="Raleway" panose="020B0604020202020204" charset="-52"/>
              </a:rPr>
              <a:t>	</a:t>
            </a:r>
            <a:r>
              <a:rPr lang="uk-UA" sz="1000" dirty="0">
                <a:latin typeface="Raleway" panose="020B0604020202020204" charset="-52"/>
              </a:rPr>
              <a:t>ст. гр. ІС-71                                             Юлія  АЛПАЄВА</a:t>
            </a:r>
          </a:p>
          <a:p>
            <a:r>
              <a:rPr lang="ru-RU" sz="1000" dirty="0" err="1">
                <a:latin typeface="Raleway" panose="020B0604020202020204" charset="-52"/>
              </a:rPr>
              <a:t>Керівник</a:t>
            </a:r>
            <a:r>
              <a:rPr lang="ru-RU" sz="1000" dirty="0">
                <a:latin typeface="Raleway" panose="020B0604020202020204" charset="-52"/>
              </a:rPr>
              <a:t> </a:t>
            </a:r>
            <a:r>
              <a:rPr lang="ru-RU" sz="1000" dirty="0" err="1">
                <a:latin typeface="Raleway" panose="020B0604020202020204" charset="-52"/>
              </a:rPr>
              <a:t>проєкту</a:t>
            </a:r>
            <a:r>
              <a:rPr lang="ru-RU" sz="1000" dirty="0">
                <a:latin typeface="Raleway" panose="020B0604020202020204" charset="-52"/>
              </a:rPr>
              <a:t>:</a:t>
            </a:r>
          </a:p>
          <a:p>
            <a:r>
              <a:rPr lang="en-US" sz="1000" dirty="0">
                <a:latin typeface="Raleway" panose="020B0604020202020204" charset="-52"/>
              </a:rPr>
              <a:t>	</a:t>
            </a:r>
            <a:r>
              <a:rPr lang="ru-RU" sz="1000" dirty="0">
                <a:latin typeface="Raleway" panose="020B0604020202020204" charset="-52"/>
              </a:rPr>
              <a:t>доцент, к.т.н.                                          Майя СПЕРКАЧ</a:t>
            </a:r>
            <a:endParaRPr lang="uk-UA" sz="1000" dirty="0">
              <a:latin typeface="Raleway" panose="020B0604020202020204" charset="-5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7"/>
          <p:cNvSpPr/>
          <p:nvPr/>
        </p:nvSpPr>
        <p:spPr>
          <a:xfrm>
            <a:off x="5059975" y="1326900"/>
            <a:ext cx="2844300" cy="2775900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1727400" y="1326900"/>
            <a:ext cx="2814000" cy="2775900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37"/>
          <p:cNvGrpSpPr/>
          <p:nvPr/>
        </p:nvGrpSpPr>
        <p:grpSpPr>
          <a:xfrm>
            <a:off x="2186012" y="1092591"/>
            <a:ext cx="1880825" cy="451144"/>
            <a:chOff x="3515000" y="3112625"/>
            <a:chExt cx="282025" cy="67650"/>
          </a:xfrm>
        </p:grpSpPr>
        <p:sp>
          <p:nvSpPr>
            <p:cNvPr id="459" name="Google Shape;459;p37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rgbClr val="CA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61" name="Google Shape;4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038" y="1200100"/>
            <a:ext cx="236150" cy="23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37"/>
          <p:cNvSpPr txBox="1">
            <a:spLocks noGrp="1"/>
          </p:cNvSpPr>
          <p:nvPr>
            <p:ph type="title" idx="4294967295"/>
          </p:nvPr>
        </p:nvSpPr>
        <p:spPr>
          <a:xfrm>
            <a:off x="2621339" y="1181063"/>
            <a:ext cx="1602900" cy="2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700" dirty="0"/>
              <a:t>Призначення розробки</a:t>
            </a:r>
            <a:endParaRPr sz="700" dirty="0"/>
          </a:p>
        </p:txBody>
      </p:sp>
      <p:sp>
        <p:nvSpPr>
          <p:cNvPr id="463" name="Google Shape;463;p37"/>
          <p:cNvSpPr txBox="1">
            <a:spLocks noGrp="1"/>
          </p:cNvSpPr>
          <p:nvPr>
            <p:ph type="body" idx="1"/>
          </p:nvPr>
        </p:nvSpPr>
        <p:spPr>
          <a:xfrm>
            <a:off x="1893600" y="1707675"/>
            <a:ext cx="2477400" cy="27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None/>
            </a:pPr>
            <a:r>
              <a:rPr lang="uk-UA" sz="1200" dirty="0"/>
              <a:t> </a:t>
            </a:r>
            <a:r>
              <a:rPr lang="ru-RU" sz="1200" dirty="0" err="1"/>
              <a:t>Призначенням</a:t>
            </a:r>
            <a:r>
              <a:rPr lang="ru-RU" sz="1200" dirty="0"/>
              <a:t> </a:t>
            </a:r>
            <a:r>
              <a:rPr lang="ru-RU" sz="1200" dirty="0" err="1"/>
              <a:t>розробки</a:t>
            </a:r>
            <a:endParaRPr lang="ru-RU" sz="1200" dirty="0"/>
          </a:p>
          <a:p>
            <a:pPr marL="171450" lvl="0" indent="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None/>
            </a:pPr>
            <a:r>
              <a:rPr lang="ru-RU" sz="1200" dirty="0"/>
              <a:t>є </a:t>
            </a:r>
            <a:r>
              <a:rPr lang="ru-RU" sz="1200" dirty="0" err="1"/>
              <a:t>підтримка</a:t>
            </a:r>
            <a:r>
              <a:rPr lang="ru-RU" sz="1200" dirty="0"/>
              <a:t> </a:t>
            </a:r>
            <a:r>
              <a:rPr lang="ru-RU" sz="1200" dirty="0" err="1"/>
              <a:t>процесу</a:t>
            </a:r>
            <a:r>
              <a:rPr lang="ru-RU" sz="1200" dirty="0"/>
              <a:t>  </a:t>
            </a:r>
            <a:r>
              <a:rPr lang="ru-RU" sz="1200" dirty="0" err="1"/>
              <a:t>розпізнавання</a:t>
            </a:r>
            <a:r>
              <a:rPr lang="ru-RU" sz="1200" dirty="0"/>
              <a:t> </a:t>
            </a:r>
            <a:r>
              <a:rPr lang="ru-RU" sz="1200" dirty="0" err="1"/>
              <a:t>пневмонії</a:t>
            </a:r>
            <a:r>
              <a:rPr lang="ru-RU" sz="1200" dirty="0"/>
              <a:t> за </a:t>
            </a:r>
            <a:r>
              <a:rPr lang="ru-RU" sz="1200" dirty="0" err="1"/>
              <a:t>рентгенівськими</a:t>
            </a:r>
            <a:r>
              <a:rPr lang="ru-RU" sz="1200" dirty="0"/>
              <a:t> </a:t>
            </a:r>
            <a:r>
              <a:rPr lang="ru-RU" sz="1200" dirty="0" err="1"/>
              <a:t>знімками</a:t>
            </a:r>
            <a:r>
              <a:rPr lang="ru-RU" sz="1200" dirty="0"/>
              <a:t> </a:t>
            </a:r>
            <a:r>
              <a:rPr lang="ru-RU" sz="1200" dirty="0" err="1"/>
              <a:t>збережених</a:t>
            </a:r>
            <a:r>
              <a:rPr lang="ru-RU" sz="1200" dirty="0"/>
              <a:t> в </a:t>
            </a:r>
            <a:r>
              <a:rPr lang="ru-RU" sz="1200" dirty="0" err="1"/>
              <a:t>різних</a:t>
            </a:r>
            <a:r>
              <a:rPr lang="ru-RU" sz="1200" dirty="0"/>
              <a:t> форматах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Char char="●"/>
            </a:pPr>
            <a:endParaRPr lang="en-US" sz="900" dirty="0"/>
          </a:p>
        </p:txBody>
      </p:sp>
      <p:sp>
        <p:nvSpPr>
          <p:cNvPr id="464" name="Google Shape;464;p37"/>
          <p:cNvSpPr txBox="1">
            <a:spLocks noGrp="1"/>
          </p:cNvSpPr>
          <p:nvPr>
            <p:ph type="body" idx="2"/>
          </p:nvPr>
        </p:nvSpPr>
        <p:spPr>
          <a:xfrm>
            <a:off x="5270391" y="1707675"/>
            <a:ext cx="2477400" cy="27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None/>
            </a:pPr>
            <a:r>
              <a:rPr lang="uk-UA" sz="1200" dirty="0">
                <a:solidFill>
                  <a:schemeClr val="dk1"/>
                </a:solidFill>
              </a:rPr>
              <a:t>Цілями  розробки є: 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Char char="●"/>
            </a:pPr>
            <a:r>
              <a:rPr lang="uk-UA" sz="1200" dirty="0">
                <a:solidFill>
                  <a:schemeClr val="dk1"/>
                </a:solidFill>
              </a:rPr>
              <a:t>полегшення  процесу розпізнавання пневмонії; </a:t>
            </a:r>
          </a:p>
          <a:p>
            <a:pPr lvl="0">
              <a:buClr>
                <a:srgbClr val="CADCDC"/>
              </a:buClr>
            </a:pPr>
            <a:r>
              <a:rPr lang="uk-UA" sz="1200" dirty="0">
                <a:solidFill>
                  <a:schemeClr val="dk1"/>
                </a:solidFill>
              </a:rPr>
              <a:t>збільшення точності аналізу при лікуванні хворих; 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Char char="●"/>
            </a:pPr>
            <a:r>
              <a:rPr lang="uk-UA" sz="1200" dirty="0">
                <a:solidFill>
                  <a:schemeClr val="dk1"/>
                </a:solidFill>
              </a:rPr>
              <a:t>надання можливості аналізування даних без участі лікаря</a:t>
            </a:r>
          </a:p>
        </p:txBody>
      </p:sp>
      <p:grpSp>
        <p:nvGrpSpPr>
          <p:cNvPr id="465" name="Google Shape;465;p37"/>
          <p:cNvGrpSpPr/>
          <p:nvPr/>
        </p:nvGrpSpPr>
        <p:grpSpPr>
          <a:xfrm>
            <a:off x="5548787" y="1092603"/>
            <a:ext cx="1880825" cy="451144"/>
            <a:chOff x="3515000" y="3112625"/>
            <a:chExt cx="282025" cy="67650"/>
          </a:xfrm>
        </p:grpSpPr>
        <p:sp>
          <p:nvSpPr>
            <p:cNvPr id="466" name="Google Shape;466;p37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rgbClr val="CA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37"/>
          <p:cNvSpPr txBox="1">
            <a:spLocks noGrp="1"/>
          </p:cNvSpPr>
          <p:nvPr>
            <p:ph type="title" idx="4294967295"/>
          </p:nvPr>
        </p:nvSpPr>
        <p:spPr>
          <a:xfrm>
            <a:off x="5988389" y="1181075"/>
            <a:ext cx="1602900" cy="2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uk-UA" sz="800" dirty="0"/>
              <a:t>Цілі розробки</a:t>
            </a:r>
          </a:p>
        </p:txBody>
      </p:sp>
      <p:cxnSp>
        <p:nvCxnSpPr>
          <p:cNvPr id="470" name="Google Shape;470;p37"/>
          <p:cNvCxnSpPr/>
          <p:nvPr/>
        </p:nvCxnSpPr>
        <p:spPr>
          <a:xfrm>
            <a:off x="1925991" y="4395788"/>
            <a:ext cx="59799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37"/>
          <p:cNvCxnSpPr/>
          <p:nvPr/>
        </p:nvCxnSpPr>
        <p:spPr>
          <a:xfrm>
            <a:off x="1925991" y="747713"/>
            <a:ext cx="59799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19" name="Google Shape;5425;p51">
            <a:extLst>
              <a:ext uri="{FF2B5EF4-FFF2-40B4-BE49-F238E27FC236}">
                <a16:creationId xmlns:a16="http://schemas.microsoft.com/office/drawing/2014/main" id="{A25123A5-9BB6-4440-965D-AA7FDEBAF5E1}"/>
              </a:ext>
            </a:extLst>
          </p:cNvPr>
          <p:cNvGrpSpPr/>
          <p:nvPr/>
        </p:nvGrpSpPr>
        <p:grpSpPr>
          <a:xfrm>
            <a:off x="5647911" y="1143910"/>
            <a:ext cx="268415" cy="310406"/>
            <a:chOff x="5774124" y="4294550"/>
            <a:chExt cx="331611" cy="331674"/>
          </a:xfrm>
        </p:grpSpPr>
        <p:sp>
          <p:nvSpPr>
            <p:cNvPr id="20" name="Google Shape;5426;p51">
              <a:extLst>
                <a:ext uri="{FF2B5EF4-FFF2-40B4-BE49-F238E27FC236}">
                  <a16:creationId xmlns:a16="http://schemas.microsoft.com/office/drawing/2014/main" id="{81F7DA18-5822-4FFB-887A-350C89F85C41}"/>
                </a:ext>
              </a:extLst>
            </p:cNvPr>
            <p:cNvSpPr/>
            <p:nvPr/>
          </p:nvSpPr>
          <p:spPr>
            <a:xfrm>
              <a:off x="5774124" y="4419664"/>
              <a:ext cx="331611" cy="206560"/>
            </a:xfrm>
            <a:custGeom>
              <a:avLst/>
              <a:gdLst/>
              <a:ahLst/>
              <a:cxnLst/>
              <a:rect l="l" t="t" r="r" b="b"/>
              <a:pathLst>
                <a:path w="10419" h="6490" extrusionOk="0">
                  <a:moveTo>
                    <a:pt x="2751" y="2905"/>
                  </a:moveTo>
                  <a:lnTo>
                    <a:pt x="2751" y="6191"/>
                  </a:lnTo>
                  <a:lnTo>
                    <a:pt x="1429" y="6191"/>
                  </a:lnTo>
                  <a:lnTo>
                    <a:pt x="1429" y="2905"/>
                  </a:lnTo>
                  <a:close/>
                  <a:moveTo>
                    <a:pt x="5847" y="2084"/>
                  </a:moveTo>
                  <a:lnTo>
                    <a:pt x="5847" y="6191"/>
                  </a:lnTo>
                  <a:lnTo>
                    <a:pt x="4525" y="6191"/>
                  </a:lnTo>
                  <a:lnTo>
                    <a:pt x="4525" y="2084"/>
                  </a:lnTo>
                  <a:close/>
                  <a:moveTo>
                    <a:pt x="8942" y="298"/>
                  </a:moveTo>
                  <a:lnTo>
                    <a:pt x="8942" y="6191"/>
                  </a:lnTo>
                  <a:lnTo>
                    <a:pt x="7609" y="6191"/>
                  </a:lnTo>
                  <a:lnTo>
                    <a:pt x="7609" y="298"/>
                  </a:lnTo>
                  <a:close/>
                  <a:moveTo>
                    <a:pt x="7466" y="0"/>
                  </a:moveTo>
                  <a:cubicBezTo>
                    <a:pt x="7383" y="0"/>
                    <a:pt x="7323" y="72"/>
                    <a:pt x="7323" y="155"/>
                  </a:cubicBezTo>
                  <a:lnTo>
                    <a:pt x="7323" y="6191"/>
                  </a:lnTo>
                  <a:lnTo>
                    <a:pt x="6156" y="6191"/>
                  </a:lnTo>
                  <a:lnTo>
                    <a:pt x="6156" y="1941"/>
                  </a:lnTo>
                  <a:cubicBezTo>
                    <a:pt x="6156" y="1846"/>
                    <a:pt x="6085" y="1786"/>
                    <a:pt x="6013" y="1786"/>
                  </a:cubicBezTo>
                  <a:lnTo>
                    <a:pt x="4370" y="1786"/>
                  </a:lnTo>
                  <a:cubicBezTo>
                    <a:pt x="4287" y="1786"/>
                    <a:pt x="4227" y="1858"/>
                    <a:pt x="4227" y="1941"/>
                  </a:cubicBezTo>
                  <a:lnTo>
                    <a:pt x="4227" y="6191"/>
                  </a:lnTo>
                  <a:lnTo>
                    <a:pt x="3061" y="6191"/>
                  </a:lnTo>
                  <a:lnTo>
                    <a:pt x="3061" y="2751"/>
                  </a:lnTo>
                  <a:cubicBezTo>
                    <a:pt x="3061" y="2667"/>
                    <a:pt x="2989" y="2608"/>
                    <a:pt x="2918" y="2608"/>
                  </a:cubicBezTo>
                  <a:lnTo>
                    <a:pt x="1275" y="2608"/>
                  </a:lnTo>
                  <a:cubicBezTo>
                    <a:pt x="1191" y="2608"/>
                    <a:pt x="1132" y="2679"/>
                    <a:pt x="1132" y="2751"/>
                  </a:cubicBezTo>
                  <a:lnTo>
                    <a:pt x="1132" y="6191"/>
                  </a:lnTo>
                  <a:lnTo>
                    <a:pt x="144" y="6191"/>
                  </a:lnTo>
                  <a:cubicBezTo>
                    <a:pt x="60" y="6191"/>
                    <a:pt x="1" y="6263"/>
                    <a:pt x="1" y="6346"/>
                  </a:cubicBezTo>
                  <a:cubicBezTo>
                    <a:pt x="1" y="6430"/>
                    <a:pt x="72" y="6489"/>
                    <a:pt x="144" y="6489"/>
                  </a:cubicBezTo>
                  <a:lnTo>
                    <a:pt x="10264" y="6489"/>
                  </a:lnTo>
                  <a:cubicBezTo>
                    <a:pt x="10359" y="6489"/>
                    <a:pt x="10419" y="6418"/>
                    <a:pt x="10419" y="6346"/>
                  </a:cubicBezTo>
                  <a:cubicBezTo>
                    <a:pt x="10395" y="6251"/>
                    <a:pt x="10323" y="6191"/>
                    <a:pt x="10240" y="6191"/>
                  </a:cubicBezTo>
                  <a:lnTo>
                    <a:pt x="9252" y="6191"/>
                  </a:lnTo>
                  <a:lnTo>
                    <a:pt x="9252" y="155"/>
                  </a:lnTo>
                  <a:cubicBezTo>
                    <a:pt x="9252" y="60"/>
                    <a:pt x="9180" y="0"/>
                    <a:pt x="910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427;p51">
              <a:extLst>
                <a:ext uri="{FF2B5EF4-FFF2-40B4-BE49-F238E27FC236}">
                  <a16:creationId xmlns:a16="http://schemas.microsoft.com/office/drawing/2014/main" id="{7A6B06B9-2D3D-463C-A47D-87B4E4880A46}"/>
                </a:ext>
              </a:extLst>
            </p:cNvPr>
            <p:cNvSpPr/>
            <p:nvPr/>
          </p:nvSpPr>
          <p:spPr>
            <a:xfrm>
              <a:off x="5778294" y="4294550"/>
              <a:ext cx="316461" cy="191442"/>
            </a:xfrm>
            <a:custGeom>
              <a:avLst/>
              <a:gdLst/>
              <a:ahLst/>
              <a:cxnLst/>
              <a:rect l="l" t="t" r="r" b="b"/>
              <a:pathLst>
                <a:path w="9943" h="6015" extrusionOk="0">
                  <a:moveTo>
                    <a:pt x="9447" y="0"/>
                  </a:moveTo>
                  <a:cubicBezTo>
                    <a:pt x="9433" y="0"/>
                    <a:pt x="9420" y="1"/>
                    <a:pt x="9407" y="2"/>
                  </a:cubicBezTo>
                  <a:lnTo>
                    <a:pt x="8097" y="169"/>
                  </a:lnTo>
                  <a:cubicBezTo>
                    <a:pt x="7847" y="193"/>
                    <a:pt x="7644" y="455"/>
                    <a:pt x="7680" y="705"/>
                  </a:cubicBezTo>
                  <a:cubicBezTo>
                    <a:pt x="7703" y="951"/>
                    <a:pt x="7914" y="1123"/>
                    <a:pt x="8167" y="1123"/>
                  </a:cubicBezTo>
                  <a:cubicBezTo>
                    <a:pt x="8183" y="1123"/>
                    <a:pt x="8200" y="1123"/>
                    <a:pt x="8216" y="1121"/>
                  </a:cubicBezTo>
                  <a:lnTo>
                    <a:pt x="8323" y="1109"/>
                  </a:lnTo>
                  <a:lnTo>
                    <a:pt x="8323" y="1109"/>
                  </a:lnTo>
                  <a:cubicBezTo>
                    <a:pt x="6716" y="2967"/>
                    <a:pt x="4811" y="3919"/>
                    <a:pt x="3465" y="4407"/>
                  </a:cubicBezTo>
                  <a:cubicBezTo>
                    <a:pt x="1787" y="5003"/>
                    <a:pt x="477" y="5062"/>
                    <a:pt x="477" y="5062"/>
                  </a:cubicBezTo>
                  <a:cubicBezTo>
                    <a:pt x="203" y="5074"/>
                    <a:pt x="1" y="5288"/>
                    <a:pt x="13" y="5550"/>
                  </a:cubicBezTo>
                  <a:cubicBezTo>
                    <a:pt x="24" y="5824"/>
                    <a:pt x="239" y="6015"/>
                    <a:pt x="489" y="6015"/>
                  </a:cubicBezTo>
                  <a:lnTo>
                    <a:pt x="501" y="6015"/>
                  </a:lnTo>
                  <a:cubicBezTo>
                    <a:pt x="560" y="6015"/>
                    <a:pt x="1953" y="5967"/>
                    <a:pt x="3775" y="5312"/>
                  </a:cubicBezTo>
                  <a:cubicBezTo>
                    <a:pt x="4811" y="4943"/>
                    <a:pt x="5775" y="4467"/>
                    <a:pt x="6656" y="3872"/>
                  </a:cubicBezTo>
                  <a:cubicBezTo>
                    <a:pt x="6728" y="3824"/>
                    <a:pt x="6740" y="3729"/>
                    <a:pt x="6692" y="3669"/>
                  </a:cubicBezTo>
                  <a:cubicBezTo>
                    <a:pt x="6670" y="3618"/>
                    <a:pt x="6621" y="3594"/>
                    <a:pt x="6573" y="3594"/>
                  </a:cubicBezTo>
                  <a:cubicBezTo>
                    <a:pt x="6542" y="3594"/>
                    <a:pt x="6512" y="3603"/>
                    <a:pt x="6490" y="3622"/>
                  </a:cubicBezTo>
                  <a:cubicBezTo>
                    <a:pt x="5620" y="4205"/>
                    <a:pt x="4692" y="4681"/>
                    <a:pt x="3692" y="5038"/>
                  </a:cubicBezTo>
                  <a:cubicBezTo>
                    <a:pt x="1906" y="5669"/>
                    <a:pt x="560" y="5717"/>
                    <a:pt x="525" y="5717"/>
                  </a:cubicBezTo>
                  <a:cubicBezTo>
                    <a:pt x="429" y="5717"/>
                    <a:pt x="358" y="5646"/>
                    <a:pt x="346" y="5550"/>
                  </a:cubicBezTo>
                  <a:cubicBezTo>
                    <a:pt x="346" y="5467"/>
                    <a:pt x="417" y="5372"/>
                    <a:pt x="501" y="5372"/>
                  </a:cubicBezTo>
                  <a:cubicBezTo>
                    <a:pt x="525" y="5372"/>
                    <a:pt x="1858" y="5336"/>
                    <a:pt x="3596" y="4705"/>
                  </a:cubicBezTo>
                  <a:cubicBezTo>
                    <a:pt x="5061" y="4181"/>
                    <a:pt x="7144" y="3133"/>
                    <a:pt x="8835" y="1014"/>
                  </a:cubicBezTo>
                  <a:cubicBezTo>
                    <a:pt x="8927" y="911"/>
                    <a:pt x="8842" y="763"/>
                    <a:pt x="8718" y="763"/>
                  </a:cubicBezTo>
                  <a:cubicBezTo>
                    <a:pt x="8714" y="763"/>
                    <a:pt x="8709" y="764"/>
                    <a:pt x="8704" y="764"/>
                  </a:cubicBezTo>
                  <a:lnTo>
                    <a:pt x="8216" y="824"/>
                  </a:lnTo>
                  <a:cubicBezTo>
                    <a:pt x="8208" y="825"/>
                    <a:pt x="8200" y="825"/>
                    <a:pt x="8192" y="825"/>
                  </a:cubicBezTo>
                  <a:cubicBezTo>
                    <a:pt x="8109" y="825"/>
                    <a:pt x="8047" y="769"/>
                    <a:pt x="8025" y="693"/>
                  </a:cubicBezTo>
                  <a:cubicBezTo>
                    <a:pt x="7990" y="586"/>
                    <a:pt x="8061" y="478"/>
                    <a:pt x="8168" y="478"/>
                  </a:cubicBezTo>
                  <a:lnTo>
                    <a:pt x="9478" y="312"/>
                  </a:lnTo>
                  <a:cubicBezTo>
                    <a:pt x="9484" y="311"/>
                    <a:pt x="9490" y="311"/>
                    <a:pt x="9496" y="311"/>
                  </a:cubicBezTo>
                  <a:cubicBezTo>
                    <a:pt x="9594" y="311"/>
                    <a:pt x="9669" y="400"/>
                    <a:pt x="9669" y="490"/>
                  </a:cubicBezTo>
                  <a:lnTo>
                    <a:pt x="9669" y="1800"/>
                  </a:lnTo>
                  <a:cubicBezTo>
                    <a:pt x="9669" y="1895"/>
                    <a:pt x="9597" y="1979"/>
                    <a:pt x="9490" y="1979"/>
                  </a:cubicBezTo>
                  <a:cubicBezTo>
                    <a:pt x="9407" y="1979"/>
                    <a:pt x="9311" y="1907"/>
                    <a:pt x="9311" y="1800"/>
                  </a:cubicBezTo>
                  <a:lnTo>
                    <a:pt x="9311" y="1407"/>
                  </a:lnTo>
                  <a:cubicBezTo>
                    <a:pt x="9311" y="1348"/>
                    <a:pt x="9264" y="1288"/>
                    <a:pt x="9204" y="1252"/>
                  </a:cubicBezTo>
                  <a:cubicBezTo>
                    <a:pt x="9187" y="1242"/>
                    <a:pt x="9169" y="1238"/>
                    <a:pt x="9152" y="1238"/>
                  </a:cubicBezTo>
                  <a:cubicBezTo>
                    <a:pt x="9106" y="1238"/>
                    <a:pt x="9060" y="1266"/>
                    <a:pt x="9026" y="1300"/>
                  </a:cubicBezTo>
                  <a:cubicBezTo>
                    <a:pt x="8466" y="2002"/>
                    <a:pt x="7811" y="2633"/>
                    <a:pt x="7097" y="3193"/>
                  </a:cubicBezTo>
                  <a:cubicBezTo>
                    <a:pt x="7037" y="3229"/>
                    <a:pt x="7025" y="3336"/>
                    <a:pt x="7061" y="3395"/>
                  </a:cubicBezTo>
                  <a:cubicBezTo>
                    <a:pt x="7091" y="3433"/>
                    <a:pt x="7144" y="3451"/>
                    <a:pt x="7194" y="3451"/>
                  </a:cubicBezTo>
                  <a:cubicBezTo>
                    <a:pt x="7224" y="3451"/>
                    <a:pt x="7253" y="3445"/>
                    <a:pt x="7275" y="3431"/>
                  </a:cubicBezTo>
                  <a:cubicBezTo>
                    <a:pt x="7895" y="2943"/>
                    <a:pt x="8466" y="2419"/>
                    <a:pt x="8990" y="1824"/>
                  </a:cubicBezTo>
                  <a:cubicBezTo>
                    <a:pt x="9002" y="2074"/>
                    <a:pt x="9204" y="2276"/>
                    <a:pt x="9466" y="2276"/>
                  </a:cubicBezTo>
                  <a:cubicBezTo>
                    <a:pt x="9728" y="2276"/>
                    <a:pt x="9942" y="2074"/>
                    <a:pt x="9942" y="1800"/>
                  </a:cubicBezTo>
                  <a:lnTo>
                    <a:pt x="9942" y="478"/>
                  </a:lnTo>
                  <a:cubicBezTo>
                    <a:pt x="9942" y="347"/>
                    <a:pt x="9883" y="216"/>
                    <a:pt x="9776" y="121"/>
                  </a:cubicBezTo>
                  <a:cubicBezTo>
                    <a:pt x="9679" y="46"/>
                    <a:pt x="9564" y="0"/>
                    <a:pt x="94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463;p37">
            <a:extLst>
              <a:ext uri="{FF2B5EF4-FFF2-40B4-BE49-F238E27FC236}">
                <a16:creationId xmlns:a16="http://schemas.microsoft.com/office/drawing/2014/main" id="{F03FE236-FFE7-43F8-87B5-E4C56E6496A0}"/>
              </a:ext>
            </a:extLst>
          </p:cNvPr>
          <p:cNvSpPr txBox="1">
            <a:spLocks/>
          </p:cNvSpPr>
          <p:nvPr/>
        </p:nvSpPr>
        <p:spPr>
          <a:xfrm>
            <a:off x="8315325" y="4229600"/>
            <a:ext cx="571500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en-US" sz="12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9"/>
          <p:cNvSpPr txBox="1">
            <a:spLocks noGrp="1"/>
          </p:cNvSpPr>
          <p:nvPr>
            <p:ph type="title"/>
          </p:nvPr>
        </p:nvSpPr>
        <p:spPr>
          <a:xfrm>
            <a:off x="642938" y="1972276"/>
            <a:ext cx="2239464" cy="11731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З</a:t>
            </a:r>
            <a:endParaRPr dirty="0"/>
          </a:p>
        </p:txBody>
      </p:sp>
      <p:cxnSp>
        <p:nvCxnSpPr>
          <p:cNvPr id="756" name="Google Shape;756;p39"/>
          <p:cNvCxnSpPr/>
          <p:nvPr/>
        </p:nvCxnSpPr>
        <p:spPr>
          <a:xfrm>
            <a:off x="4955178" y="751450"/>
            <a:ext cx="33222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757" name="Google Shape;75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19" y="-77948"/>
            <a:ext cx="342900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39"/>
          <p:cNvSpPr txBox="1">
            <a:spLocks noGrp="1"/>
          </p:cNvSpPr>
          <p:nvPr>
            <p:ph type="subTitle" idx="1"/>
          </p:nvPr>
        </p:nvSpPr>
        <p:spPr>
          <a:xfrm>
            <a:off x="6755399" y="1025375"/>
            <a:ext cx="1888539" cy="921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uk-UA" sz="900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Підтримка можливості завантажити зображення для аналізу</a:t>
            </a: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59" name="Google Shape;759;p39"/>
          <p:cNvSpPr txBox="1">
            <a:spLocks noGrp="1"/>
          </p:cNvSpPr>
          <p:nvPr>
            <p:ph type="subTitle" idx="2"/>
          </p:nvPr>
        </p:nvSpPr>
        <p:spPr>
          <a:xfrm>
            <a:off x="6916825" y="3334704"/>
            <a:ext cx="1584450" cy="713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dk1"/>
                </a:solidFill>
              </a:rPr>
              <a:t>Аналіз</a:t>
            </a:r>
            <a:r>
              <a:rPr lang="ru-RU" dirty="0">
                <a:solidFill>
                  <a:schemeClr val="dk1"/>
                </a:solidFill>
              </a:rPr>
              <a:t> стану </a:t>
            </a:r>
            <a:r>
              <a:rPr lang="ru-RU" dirty="0" err="1">
                <a:solidFill>
                  <a:schemeClr val="dk1"/>
                </a:solidFill>
              </a:rPr>
              <a:t>легень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-RU" dirty="0" err="1">
                <a:solidFill>
                  <a:schemeClr val="dk1"/>
                </a:solidFill>
              </a:rPr>
              <a:t>людини</a:t>
            </a:r>
            <a:r>
              <a:rPr lang="ru-RU" dirty="0">
                <a:solidFill>
                  <a:schemeClr val="dk1"/>
                </a:solidFill>
              </a:rPr>
              <a:t> за </a:t>
            </a:r>
            <a:r>
              <a:rPr lang="ru-RU" dirty="0" err="1">
                <a:solidFill>
                  <a:schemeClr val="dk1"/>
                </a:solidFill>
              </a:rPr>
              <a:t>розпізнанням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-RU" dirty="0" err="1">
                <a:solidFill>
                  <a:schemeClr val="dk1"/>
                </a:solidFill>
              </a:rPr>
              <a:t>рентгенівського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ru-RU" dirty="0" err="1">
                <a:solidFill>
                  <a:schemeClr val="dk1"/>
                </a:solidFill>
              </a:rPr>
              <a:t>знімку</a:t>
            </a:r>
            <a:endParaRPr lang="ru-RU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/>
          </a:p>
        </p:txBody>
      </p:sp>
      <p:sp>
        <p:nvSpPr>
          <p:cNvPr id="760" name="Google Shape;760;p39"/>
          <p:cNvSpPr txBox="1">
            <a:spLocks noGrp="1"/>
          </p:cNvSpPr>
          <p:nvPr>
            <p:ph type="subTitle" idx="3"/>
          </p:nvPr>
        </p:nvSpPr>
        <p:spPr>
          <a:xfrm>
            <a:off x="6911910" y="2099753"/>
            <a:ext cx="1762048" cy="659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uk-UA" sz="900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Підтримка аналізу зображень різних розмірів та форматів</a:t>
            </a:r>
          </a:p>
        </p:txBody>
      </p:sp>
      <p:sp>
        <p:nvSpPr>
          <p:cNvPr id="764" name="Google Shape;764;p39"/>
          <p:cNvSpPr txBox="1">
            <a:spLocks noGrp="1"/>
          </p:cNvSpPr>
          <p:nvPr>
            <p:ph type="subTitle" idx="7"/>
          </p:nvPr>
        </p:nvSpPr>
        <p:spPr>
          <a:xfrm>
            <a:off x="4921574" y="1034838"/>
            <a:ext cx="1643531" cy="849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uk-UA" sz="900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Підтримка можливості перегляду історії аналізу</a:t>
            </a:r>
          </a:p>
        </p:txBody>
      </p:sp>
      <p:sp>
        <p:nvSpPr>
          <p:cNvPr id="765" name="Google Shape;765;p39"/>
          <p:cNvSpPr txBox="1">
            <a:spLocks noGrp="1"/>
          </p:cNvSpPr>
          <p:nvPr>
            <p:ph type="subTitle" idx="8"/>
          </p:nvPr>
        </p:nvSpPr>
        <p:spPr>
          <a:xfrm>
            <a:off x="5173518" y="3327081"/>
            <a:ext cx="1280445" cy="781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uk-UA" sz="900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Вхід в систему</a:t>
            </a:r>
          </a:p>
        </p:txBody>
      </p:sp>
      <p:sp>
        <p:nvSpPr>
          <p:cNvPr id="766" name="Google Shape;766;p39"/>
          <p:cNvSpPr txBox="1">
            <a:spLocks noGrp="1"/>
          </p:cNvSpPr>
          <p:nvPr>
            <p:ph type="subTitle" idx="9"/>
          </p:nvPr>
        </p:nvSpPr>
        <p:spPr>
          <a:xfrm>
            <a:off x="5064856" y="1997794"/>
            <a:ext cx="1389108" cy="790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uk-UA" sz="900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Формування результату анал</a:t>
            </a:r>
            <a:r>
              <a:rPr lang="uk-UA" sz="900" dirty="0"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ізу</a:t>
            </a:r>
            <a:endParaRPr dirty="0"/>
          </a:p>
        </p:txBody>
      </p:sp>
      <p:cxnSp>
        <p:nvCxnSpPr>
          <p:cNvPr id="770" name="Google Shape;770;p39"/>
          <p:cNvCxnSpPr/>
          <p:nvPr/>
        </p:nvCxnSpPr>
        <p:spPr>
          <a:xfrm>
            <a:off x="4971978" y="1972275"/>
            <a:ext cx="33222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71" name="Google Shape;771;p39"/>
          <p:cNvCxnSpPr/>
          <p:nvPr/>
        </p:nvCxnSpPr>
        <p:spPr>
          <a:xfrm>
            <a:off x="4955178" y="3189725"/>
            <a:ext cx="33222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72" name="Google Shape;772;p39"/>
          <p:cNvCxnSpPr/>
          <p:nvPr/>
        </p:nvCxnSpPr>
        <p:spPr>
          <a:xfrm>
            <a:off x="4955178" y="4407175"/>
            <a:ext cx="33222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0" name="Google Shape;179;p25">
            <a:extLst>
              <a:ext uri="{FF2B5EF4-FFF2-40B4-BE49-F238E27FC236}">
                <a16:creationId xmlns:a16="http://schemas.microsoft.com/office/drawing/2014/main" id="{6C2DB815-37BD-42E5-A828-508C37BDC2AF}"/>
              </a:ext>
            </a:extLst>
          </p:cNvPr>
          <p:cNvSpPr/>
          <p:nvPr/>
        </p:nvSpPr>
        <p:spPr>
          <a:xfrm>
            <a:off x="4495832" y="81260"/>
            <a:ext cx="3916261" cy="569488"/>
          </a:xfrm>
          <a:prstGeom prst="rect">
            <a:avLst/>
          </a:prstGeom>
          <a:solidFill>
            <a:schemeClr val="accent1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chemeClr val="bg1"/>
                </a:solidFill>
                <a:latin typeface="Raleway" panose="020B0604020202020204" charset="-52"/>
              </a:rPr>
              <a:t>Задачі розробки</a:t>
            </a:r>
            <a:endParaRPr dirty="0">
              <a:solidFill>
                <a:schemeClr val="bg1"/>
              </a:solidFill>
              <a:latin typeface="Raleway" panose="020B0604020202020204" charset="-52"/>
            </a:endParaRPr>
          </a:p>
        </p:txBody>
      </p:sp>
      <p:pic>
        <p:nvPicPr>
          <p:cNvPr id="23" name="Google Shape;461;p37">
            <a:extLst>
              <a:ext uri="{FF2B5EF4-FFF2-40B4-BE49-F238E27FC236}">
                <a16:creationId xmlns:a16="http://schemas.microsoft.com/office/drawing/2014/main" id="{93D14549-0D15-4845-962E-34276521248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179" y="1110430"/>
            <a:ext cx="236150" cy="2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461;p37">
            <a:extLst>
              <a:ext uri="{FF2B5EF4-FFF2-40B4-BE49-F238E27FC236}">
                <a16:creationId xmlns:a16="http://schemas.microsoft.com/office/drawing/2014/main" id="{AE23754F-E18E-49CD-96BD-2C9DAC4089C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3835" y="1110430"/>
            <a:ext cx="236150" cy="2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461;p37">
            <a:extLst>
              <a:ext uri="{FF2B5EF4-FFF2-40B4-BE49-F238E27FC236}">
                <a16:creationId xmlns:a16="http://schemas.microsoft.com/office/drawing/2014/main" id="{B270E837-8836-479A-981B-5EB22492B5F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179" y="2071608"/>
            <a:ext cx="236150" cy="2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461;p37">
            <a:extLst>
              <a:ext uri="{FF2B5EF4-FFF2-40B4-BE49-F238E27FC236}">
                <a16:creationId xmlns:a16="http://schemas.microsoft.com/office/drawing/2014/main" id="{8C015EA5-E9F3-41F8-A794-067ECFBF0FC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2188" y="2143251"/>
            <a:ext cx="236150" cy="2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461;p37">
            <a:extLst>
              <a:ext uri="{FF2B5EF4-FFF2-40B4-BE49-F238E27FC236}">
                <a16:creationId xmlns:a16="http://schemas.microsoft.com/office/drawing/2014/main" id="{8841F7DA-1EBF-4F4C-8A92-75CDCF00F76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8681" y="3407132"/>
            <a:ext cx="236150" cy="2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461;p37">
            <a:extLst>
              <a:ext uri="{FF2B5EF4-FFF2-40B4-BE49-F238E27FC236}">
                <a16:creationId xmlns:a16="http://schemas.microsoft.com/office/drawing/2014/main" id="{F382397D-F32D-47D4-A50C-7344B0ED9EB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3835" y="3369753"/>
            <a:ext cx="236150" cy="23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463;p37">
            <a:extLst>
              <a:ext uri="{FF2B5EF4-FFF2-40B4-BE49-F238E27FC236}">
                <a16:creationId xmlns:a16="http://schemas.microsoft.com/office/drawing/2014/main" id="{3297C437-D1EE-471B-9067-2DF4B10D3E43}"/>
              </a:ext>
            </a:extLst>
          </p:cNvPr>
          <p:cNvSpPr txBox="1">
            <a:spLocks/>
          </p:cNvSpPr>
          <p:nvPr/>
        </p:nvSpPr>
        <p:spPr>
          <a:xfrm>
            <a:off x="8129915" y="4286250"/>
            <a:ext cx="564356" cy="40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en-US" sz="12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21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/>
          <p:nvPr/>
        </p:nvSpPr>
        <p:spPr>
          <a:xfrm>
            <a:off x="1547900" y="1076500"/>
            <a:ext cx="7596000" cy="2887800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25"/>
          <p:cNvSpPr txBox="1">
            <a:spLocks noGrp="1"/>
          </p:cNvSpPr>
          <p:nvPr>
            <p:ph type="title" idx="2"/>
          </p:nvPr>
        </p:nvSpPr>
        <p:spPr>
          <a:xfrm>
            <a:off x="5186363" y="1593056"/>
            <a:ext cx="4393405" cy="15073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dirty="0">
                <a:solidFill>
                  <a:srgbClr val="FFFFFF"/>
                </a:solidFill>
              </a:rPr>
              <a:t>Опис предметного середовища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8" name="Google Shape;463;p37">
            <a:extLst>
              <a:ext uri="{FF2B5EF4-FFF2-40B4-BE49-F238E27FC236}">
                <a16:creationId xmlns:a16="http://schemas.microsoft.com/office/drawing/2014/main" id="{5F923840-734D-4FAC-BD9A-00CC617B2CA3}"/>
              </a:ext>
            </a:extLst>
          </p:cNvPr>
          <p:cNvSpPr txBox="1">
            <a:spLocks/>
          </p:cNvSpPr>
          <p:nvPr/>
        </p:nvSpPr>
        <p:spPr>
          <a:xfrm>
            <a:off x="7986713" y="4229600"/>
            <a:ext cx="492918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en-US" sz="1200" dirty="0"/>
              <a:t>3</a:t>
            </a:r>
            <a:endParaRPr lang="en-US" dirty="0"/>
          </a:p>
        </p:txBody>
      </p:sp>
      <p:pic>
        <p:nvPicPr>
          <p:cNvPr id="6" name="Google Shape;172;p24">
            <a:extLst>
              <a:ext uri="{FF2B5EF4-FFF2-40B4-BE49-F238E27FC236}">
                <a16:creationId xmlns:a16="http://schemas.microsoft.com/office/drawing/2014/main" id="{425C1881-8B54-A145-B455-BDE7DAFE4C7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464" r="16659"/>
          <a:stretch/>
        </p:blipFill>
        <p:spPr>
          <a:xfrm>
            <a:off x="289431" y="333656"/>
            <a:ext cx="4393404" cy="43483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380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7"/>
          <p:cNvSpPr/>
          <p:nvPr/>
        </p:nvSpPr>
        <p:spPr>
          <a:xfrm>
            <a:off x="5059975" y="1326900"/>
            <a:ext cx="2844300" cy="2775900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6" name="Google Shape;456;p37"/>
          <p:cNvSpPr/>
          <p:nvPr/>
        </p:nvSpPr>
        <p:spPr>
          <a:xfrm>
            <a:off x="1727400" y="1326900"/>
            <a:ext cx="2814000" cy="2775900"/>
          </a:xfrm>
          <a:prstGeom prst="rect">
            <a:avLst/>
          </a:prstGeom>
          <a:noFill/>
          <a:ln w="19050" cap="flat" cmpd="sng">
            <a:solidFill>
              <a:srgbClr val="CAD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58" name="Google Shape;458;p37"/>
          <p:cNvGrpSpPr/>
          <p:nvPr/>
        </p:nvGrpSpPr>
        <p:grpSpPr>
          <a:xfrm>
            <a:off x="2042959" y="435004"/>
            <a:ext cx="1880825" cy="451144"/>
            <a:chOff x="3515000" y="3112625"/>
            <a:chExt cx="282025" cy="67650"/>
          </a:xfrm>
        </p:grpSpPr>
        <p:sp>
          <p:nvSpPr>
            <p:cNvPr id="459" name="Google Shape;459;p37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rgbClr val="CA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62" name="Google Shape;462;p37"/>
          <p:cNvSpPr txBox="1">
            <a:spLocks noGrp="1"/>
          </p:cNvSpPr>
          <p:nvPr>
            <p:ph type="title" idx="4294967295"/>
          </p:nvPr>
        </p:nvSpPr>
        <p:spPr>
          <a:xfrm>
            <a:off x="2509622" y="486914"/>
            <a:ext cx="1414161" cy="361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700" dirty="0"/>
              <a:t>Наявна пневмонія</a:t>
            </a:r>
            <a:endParaRPr sz="700" dirty="0"/>
          </a:p>
        </p:txBody>
      </p:sp>
      <p:sp>
        <p:nvSpPr>
          <p:cNvPr id="463" name="Google Shape;463;p37"/>
          <p:cNvSpPr txBox="1">
            <a:spLocks noGrp="1"/>
          </p:cNvSpPr>
          <p:nvPr>
            <p:ph type="body" idx="1"/>
          </p:nvPr>
        </p:nvSpPr>
        <p:spPr>
          <a:xfrm>
            <a:off x="1893600" y="1707675"/>
            <a:ext cx="2126343" cy="21285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Char char="●"/>
            </a:pPr>
            <a:endParaRPr lang="en-US" sz="900" dirty="0"/>
          </a:p>
        </p:txBody>
      </p:sp>
      <p:sp>
        <p:nvSpPr>
          <p:cNvPr id="464" name="Google Shape;464;p37"/>
          <p:cNvSpPr txBox="1">
            <a:spLocks noGrp="1"/>
          </p:cNvSpPr>
          <p:nvPr>
            <p:ph type="body" idx="2"/>
          </p:nvPr>
        </p:nvSpPr>
        <p:spPr>
          <a:xfrm>
            <a:off x="5270391" y="1707675"/>
            <a:ext cx="2477400" cy="27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None/>
            </a:pPr>
            <a:r>
              <a:rPr lang="uk-UA" sz="1200" dirty="0">
                <a:solidFill>
                  <a:schemeClr val="dk1"/>
                </a:solidFill>
              </a:rPr>
              <a:t>Цілями  розробки є 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Char char="●"/>
            </a:pPr>
            <a:r>
              <a:rPr lang="uk-UA" sz="1200" dirty="0">
                <a:solidFill>
                  <a:schemeClr val="dk1"/>
                </a:solidFill>
              </a:rPr>
              <a:t>полегшення  процесу розпізнавання пневмонії, 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Char char="●"/>
            </a:pPr>
            <a:r>
              <a:rPr lang="uk-UA" sz="1200" dirty="0">
                <a:solidFill>
                  <a:schemeClr val="dk1"/>
                </a:solidFill>
              </a:rPr>
              <a:t>збільшення точності аналізу при лікуванні хворих, 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CADCDC"/>
              </a:buClr>
              <a:buSzPts val="900"/>
              <a:buChar char="●"/>
            </a:pPr>
            <a:r>
              <a:rPr lang="uk-UA" sz="1200" dirty="0">
                <a:solidFill>
                  <a:schemeClr val="dk1"/>
                </a:solidFill>
              </a:rPr>
              <a:t>надання можливості аналізування даних без участі лікаря</a:t>
            </a:r>
          </a:p>
        </p:txBody>
      </p:sp>
      <p:grpSp>
        <p:nvGrpSpPr>
          <p:cNvPr id="465" name="Google Shape;465;p37"/>
          <p:cNvGrpSpPr/>
          <p:nvPr/>
        </p:nvGrpSpPr>
        <p:grpSpPr>
          <a:xfrm>
            <a:off x="5568678" y="448982"/>
            <a:ext cx="1880825" cy="451144"/>
            <a:chOff x="3515000" y="3112625"/>
            <a:chExt cx="282025" cy="67650"/>
          </a:xfrm>
        </p:grpSpPr>
        <p:sp>
          <p:nvSpPr>
            <p:cNvPr id="466" name="Google Shape;466;p37"/>
            <p:cNvSpPr/>
            <p:nvPr/>
          </p:nvSpPr>
          <p:spPr>
            <a:xfrm>
              <a:off x="3515000" y="3112625"/>
              <a:ext cx="282025" cy="67650"/>
            </a:xfrm>
            <a:custGeom>
              <a:avLst/>
              <a:gdLst/>
              <a:ahLst/>
              <a:cxnLst/>
              <a:rect l="l" t="t" r="r" b="b"/>
              <a:pathLst>
                <a:path w="11281" h="2706" extrusionOk="0">
                  <a:moveTo>
                    <a:pt x="1349" y="0"/>
                  </a:moveTo>
                  <a:cubicBezTo>
                    <a:pt x="606" y="0"/>
                    <a:pt x="0" y="606"/>
                    <a:pt x="0" y="1356"/>
                  </a:cubicBezTo>
                  <a:cubicBezTo>
                    <a:pt x="0" y="2099"/>
                    <a:pt x="606" y="2705"/>
                    <a:pt x="1349" y="2705"/>
                  </a:cubicBezTo>
                  <a:lnTo>
                    <a:pt x="9924" y="2705"/>
                  </a:lnTo>
                  <a:cubicBezTo>
                    <a:pt x="10674" y="2705"/>
                    <a:pt x="11280" y="2099"/>
                    <a:pt x="11280" y="1356"/>
                  </a:cubicBezTo>
                  <a:cubicBezTo>
                    <a:pt x="11280" y="606"/>
                    <a:pt x="10674" y="0"/>
                    <a:pt x="9924" y="0"/>
                  </a:cubicBezTo>
                  <a:close/>
                </a:path>
              </a:pathLst>
            </a:custGeom>
            <a:solidFill>
              <a:srgbClr val="CADC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3521850" y="3118313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125" y="1"/>
                  </a:moveTo>
                  <a:cubicBezTo>
                    <a:pt x="505" y="1"/>
                    <a:pt x="0" y="506"/>
                    <a:pt x="0" y="1126"/>
                  </a:cubicBezTo>
                  <a:cubicBezTo>
                    <a:pt x="0" y="1746"/>
                    <a:pt x="505" y="2251"/>
                    <a:pt x="1125" y="2251"/>
                  </a:cubicBezTo>
                  <a:cubicBezTo>
                    <a:pt x="1745" y="2251"/>
                    <a:pt x="2250" y="1746"/>
                    <a:pt x="2250" y="1126"/>
                  </a:cubicBezTo>
                  <a:cubicBezTo>
                    <a:pt x="2250" y="506"/>
                    <a:pt x="1745" y="1"/>
                    <a:pt x="1125" y="1"/>
                  </a:cubicBez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69" name="Google Shape;469;p37"/>
          <p:cNvSpPr txBox="1">
            <a:spLocks noGrp="1"/>
          </p:cNvSpPr>
          <p:nvPr>
            <p:ph type="title" idx="4294967295"/>
          </p:nvPr>
        </p:nvSpPr>
        <p:spPr>
          <a:xfrm>
            <a:off x="5989659" y="448983"/>
            <a:ext cx="1275535" cy="399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uk-UA" sz="800" dirty="0"/>
              <a:t>Нормальний стан </a:t>
            </a:r>
            <a:r>
              <a:rPr lang="uk-UA" sz="800" dirty="0" err="1"/>
              <a:t>легенів</a:t>
            </a:r>
            <a:endParaRPr lang="uk-UA" sz="800" dirty="0"/>
          </a:p>
        </p:txBody>
      </p:sp>
      <p:cxnSp>
        <p:nvCxnSpPr>
          <p:cNvPr id="470" name="Google Shape;470;p37"/>
          <p:cNvCxnSpPr/>
          <p:nvPr/>
        </p:nvCxnSpPr>
        <p:spPr>
          <a:xfrm>
            <a:off x="1925991" y="4395788"/>
            <a:ext cx="59799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37"/>
          <p:cNvCxnSpPr>
            <a:cxnSpLocks/>
          </p:cNvCxnSpPr>
          <p:nvPr/>
        </p:nvCxnSpPr>
        <p:spPr>
          <a:xfrm flipV="1">
            <a:off x="2280441" y="607254"/>
            <a:ext cx="5979900" cy="106322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19" name="Google Shape;5425;p51">
            <a:extLst>
              <a:ext uri="{FF2B5EF4-FFF2-40B4-BE49-F238E27FC236}">
                <a16:creationId xmlns:a16="http://schemas.microsoft.com/office/drawing/2014/main" id="{A25123A5-9BB6-4440-965D-AA7FDEBAF5E1}"/>
              </a:ext>
            </a:extLst>
          </p:cNvPr>
          <p:cNvGrpSpPr/>
          <p:nvPr/>
        </p:nvGrpSpPr>
        <p:grpSpPr>
          <a:xfrm>
            <a:off x="5647911" y="1143910"/>
            <a:ext cx="268415" cy="310406"/>
            <a:chOff x="5774124" y="4294550"/>
            <a:chExt cx="331611" cy="331674"/>
          </a:xfrm>
        </p:grpSpPr>
        <p:sp>
          <p:nvSpPr>
            <p:cNvPr id="20" name="Google Shape;5426;p51">
              <a:extLst>
                <a:ext uri="{FF2B5EF4-FFF2-40B4-BE49-F238E27FC236}">
                  <a16:creationId xmlns:a16="http://schemas.microsoft.com/office/drawing/2014/main" id="{81F7DA18-5822-4FFB-887A-350C89F85C41}"/>
                </a:ext>
              </a:extLst>
            </p:cNvPr>
            <p:cNvSpPr/>
            <p:nvPr/>
          </p:nvSpPr>
          <p:spPr>
            <a:xfrm>
              <a:off x="5774124" y="4419664"/>
              <a:ext cx="331611" cy="206560"/>
            </a:xfrm>
            <a:custGeom>
              <a:avLst/>
              <a:gdLst/>
              <a:ahLst/>
              <a:cxnLst/>
              <a:rect l="l" t="t" r="r" b="b"/>
              <a:pathLst>
                <a:path w="10419" h="6490" extrusionOk="0">
                  <a:moveTo>
                    <a:pt x="2751" y="2905"/>
                  </a:moveTo>
                  <a:lnTo>
                    <a:pt x="2751" y="6191"/>
                  </a:lnTo>
                  <a:lnTo>
                    <a:pt x="1429" y="6191"/>
                  </a:lnTo>
                  <a:lnTo>
                    <a:pt x="1429" y="2905"/>
                  </a:lnTo>
                  <a:close/>
                  <a:moveTo>
                    <a:pt x="5847" y="2084"/>
                  </a:moveTo>
                  <a:lnTo>
                    <a:pt x="5847" y="6191"/>
                  </a:lnTo>
                  <a:lnTo>
                    <a:pt x="4525" y="6191"/>
                  </a:lnTo>
                  <a:lnTo>
                    <a:pt x="4525" y="2084"/>
                  </a:lnTo>
                  <a:close/>
                  <a:moveTo>
                    <a:pt x="8942" y="298"/>
                  </a:moveTo>
                  <a:lnTo>
                    <a:pt x="8942" y="6191"/>
                  </a:lnTo>
                  <a:lnTo>
                    <a:pt x="7609" y="6191"/>
                  </a:lnTo>
                  <a:lnTo>
                    <a:pt x="7609" y="298"/>
                  </a:lnTo>
                  <a:close/>
                  <a:moveTo>
                    <a:pt x="7466" y="0"/>
                  </a:moveTo>
                  <a:cubicBezTo>
                    <a:pt x="7383" y="0"/>
                    <a:pt x="7323" y="72"/>
                    <a:pt x="7323" y="155"/>
                  </a:cubicBezTo>
                  <a:lnTo>
                    <a:pt x="7323" y="6191"/>
                  </a:lnTo>
                  <a:lnTo>
                    <a:pt x="6156" y="6191"/>
                  </a:lnTo>
                  <a:lnTo>
                    <a:pt x="6156" y="1941"/>
                  </a:lnTo>
                  <a:cubicBezTo>
                    <a:pt x="6156" y="1846"/>
                    <a:pt x="6085" y="1786"/>
                    <a:pt x="6013" y="1786"/>
                  </a:cubicBezTo>
                  <a:lnTo>
                    <a:pt x="4370" y="1786"/>
                  </a:lnTo>
                  <a:cubicBezTo>
                    <a:pt x="4287" y="1786"/>
                    <a:pt x="4227" y="1858"/>
                    <a:pt x="4227" y="1941"/>
                  </a:cubicBezTo>
                  <a:lnTo>
                    <a:pt x="4227" y="6191"/>
                  </a:lnTo>
                  <a:lnTo>
                    <a:pt x="3061" y="6191"/>
                  </a:lnTo>
                  <a:lnTo>
                    <a:pt x="3061" y="2751"/>
                  </a:lnTo>
                  <a:cubicBezTo>
                    <a:pt x="3061" y="2667"/>
                    <a:pt x="2989" y="2608"/>
                    <a:pt x="2918" y="2608"/>
                  </a:cubicBezTo>
                  <a:lnTo>
                    <a:pt x="1275" y="2608"/>
                  </a:lnTo>
                  <a:cubicBezTo>
                    <a:pt x="1191" y="2608"/>
                    <a:pt x="1132" y="2679"/>
                    <a:pt x="1132" y="2751"/>
                  </a:cubicBezTo>
                  <a:lnTo>
                    <a:pt x="1132" y="6191"/>
                  </a:lnTo>
                  <a:lnTo>
                    <a:pt x="144" y="6191"/>
                  </a:lnTo>
                  <a:cubicBezTo>
                    <a:pt x="60" y="6191"/>
                    <a:pt x="1" y="6263"/>
                    <a:pt x="1" y="6346"/>
                  </a:cubicBezTo>
                  <a:cubicBezTo>
                    <a:pt x="1" y="6430"/>
                    <a:pt x="72" y="6489"/>
                    <a:pt x="144" y="6489"/>
                  </a:cubicBezTo>
                  <a:lnTo>
                    <a:pt x="10264" y="6489"/>
                  </a:lnTo>
                  <a:cubicBezTo>
                    <a:pt x="10359" y="6489"/>
                    <a:pt x="10419" y="6418"/>
                    <a:pt x="10419" y="6346"/>
                  </a:cubicBezTo>
                  <a:cubicBezTo>
                    <a:pt x="10395" y="6251"/>
                    <a:pt x="10323" y="6191"/>
                    <a:pt x="10240" y="6191"/>
                  </a:cubicBezTo>
                  <a:lnTo>
                    <a:pt x="9252" y="6191"/>
                  </a:lnTo>
                  <a:lnTo>
                    <a:pt x="9252" y="155"/>
                  </a:lnTo>
                  <a:cubicBezTo>
                    <a:pt x="9252" y="60"/>
                    <a:pt x="9180" y="0"/>
                    <a:pt x="910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427;p51">
              <a:extLst>
                <a:ext uri="{FF2B5EF4-FFF2-40B4-BE49-F238E27FC236}">
                  <a16:creationId xmlns:a16="http://schemas.microsoft.com/office/drawing/2014/main" id="{7A6B06B9-2D3D-463C-A47D-87B4E4880A46}"/>
                </a:ext>
              </a:extLst>
            </p:cNvPr>
            <p:cNvSpPr/>
            <p:nvPr/>
          </p:nvSpPr>
          <p:spPr>
            <a:xfrm>
              <a:off x="5778294" y="4294550"/>
              <a:ext cx="316461" cy="191442"/>
            </a:xfrm>
            <a:custGeom>
              <a:avLst/>
              <a:gdLst/>
              <a:ahLst/>
              <a:cxnLst/>
              <a:rect l="l" t="t" r="r" b="b"/>
              <a:pathLst>
                <a:path w="9943" h="6015" extrusionOk="0">
                  <a:moveTo>
                    <a:pt x="9447" y="0"/>
                  </a:moveTo>
                  <a:cubicBezTo>
                    <a:pt x="9433" y="0"/>
                    <a:pt x="9420" y="1"/>
                    <a:pt x="9407" y="2"/>
                  </a:cubicBezTo>
                  <a:lnTo>
                    <a:pt x="8097" y="169"/>
                  </a:lnTo>
                  <a:cubicBezTo>
                    <a:pt x="7847" y="193"/>
                    <a:pt x="7644" y="455"/>
                    <a:pt x="7680" y="705"/>
                  </a:cubicBezTo>
                  <a:cubicBezTo>
                    <a:pt x="7703" y="951"/>
                    <a:pt x="7914" y="1123"/>
                    <a:pt x="8167" y="1123"/>
                  </a:cubicBezTo>
                  <a:cubicBezTo>
                    <a:pt x="8183" y="1123"/>
                    <a:pt x="8200" y="1123"/>
                    <a:pt x="8216" y="1121"/>
                  </a:cubicBezTo>
                  <a:lnTo>
                    <a:pt x="8323" y="1109"/>
                  </a:lnTo>
                  <a:lnTo>
                    <a:pt x="8323" y="1109"/>
                  </a:lnTo>
                  <a:cubicBezTo>
                    <a:pt x="6716" y="2967"/>
                    <a:pt x="4811" y="3919"/>
                    <a:pt x="3465" y="4407"/>
                  </a:cubicBezTo>
                  <a:cubicBezTo>
                    <a:pt x="1787" y="5003"/>
                    <a:pt x="477" y="5062"/>
                    <a:pt x="477" y="5062"/>
                  </a:cubicBezTo>
                  <a:cubicBezTo>
                    <a:pt x="203" y="5074"/>
                    <a:pt x="1" y="5288"/>
                    <a:pt x="13" y="5550"/>
                  </a:cubicBezTo>
                  <a:cubicBezTo>
                    <a:pt x="24" y="5824"/>
                    <a:pt x="239" y="6015"/>
                    <a:pt x="489" y="6015"/>
                  </a:cubicBezTo>
                  <a:lnTo>
                    <a:pt x="501" y="6015"/>
                  </a:lnTo>
                  <a:cubicBezTo>
                    <a:pt x="560" y="6015"/>
                    <a:pt x="1953" y="5967"/>
                    <a:pt x="3775" y="5312"/>
                  </a:cubicBezTo>
                  <a:cubicBezTo>
                    <a:pt x="4811" y="4943"/>
                    <a:pt x="5775" y="4467"/>
                    <a:pt x="6656" y="3872"/>
                  </a:cubicBezTo>
                  <a:cubicBezTo>
                    <a:pt x="6728" y="3824"/>
                    <a:pt x="6740" y="3729"/>
                    <a:pt x="6692" y="3669"/>
                  </a:cubicBezTo>
                  <a:cubicBezTo>
                    <a:pt x="6670" y="3618"/>
                    <a:pt x="6621" y="3594"/>
                    <a:pt x="6573" y="3594"/>
                  </a:cubicBezTo>
                  <a:cubicBezTo>
                    <a:pt x="6542" y="3594"/>
                    <a:pt x="6512" y="3603"/>
                    <a:pt x="6490" y="3622"/>
                  </a:cubicBezTo>
                  <a:cubicBezTo>
                    <a:pt x="5620" y="4205"/>
                    <a:pt x="4692" y="4681"/>
                    <a:pt x="3692" y="5038"/>
                  </a:cubicBezTo>
                  <a:cubicBezTo>
                    <a:pt x="1906" y="5669"/>
                    <a:pt x="560" y="5717"/>
                    <a:pt x="525" y="5717"/>
                  </a:cubicBezTo>
                  <a:cubicBezTo>
                    <a:pt x="429" y="5717"/>
                    <a:pt x="358" y="5646"/>
                    <a:pt x="346" y="5550"/>
                  </a:cubicBezTo>
                  <a:cubicBezTo>
                    <a:pt x="346" y="5467"/>
                    <a:pt x="417" y="5372"/>
                    <a:pt x="501" y="5372"/>
                  </a:cubicBezTo>
                  <a:cubicBezTo>
                    <a:pt x="525" y="5372"/>
                    <a:pt x="1858" y="5336"/>
                    <a:pt x="3596" y="4705"/>
                  </a:cubicBezTo>
                  <a:cubicBezTo>
                    <a:pt x="5061" y="4181"/>
                    <a:pt x="7144" y="3133"/>
                    <a:pt x="8835" y="1014"/>
                  </a:cubicBezTo>
                  <a:cubicBezTo>
                    <a:pt x="8927" y="911"/>
                    <a:pt x="8842" y="763"/>
                    <a:pt x="8718" y="763"/>
                  </a:cubicBezTo>
                  <a:cubicBezTo>
                    <a:pt x="8714" y="763"/>
                    <a:pt x="8709" y="764"/>
                    <a:pt x="8704" y="764"/>
                  </a:cubicBezTo>
                  <a:lnTo>
                    <a:pt x="8216" y="824"/>
                  </a:lnTo>
                  <a:cubicBezTo>
                    <a:pt x="8208" y="825"/>
                    <a:pt x="8200" y="825"/>
                    <a:pt x="8192" y="825"/>
                  </a:cubicBezTo>
                  <a:cubicBezTo>
                    <a:pt x="8109" y="825"/>
                    <a:pt x="8047" y="769"/>
                    <a:pt x="8025" y="693"/>
                  </a:cubicBezTo>
                  <a:cubicBezTo>
                    <a:pt x="7990" y="586"/>
                    <a:pt x="8061" y="478"/>
                    <a:pt x="8168" y="478"/>
                  </a:cubicBezTo>
                  <a:lnTo>
                    <a:pt x="9478" y="312"/>
                  </a:lnTo>
                  <a:cubicBezTo>
                    <a:pt x="9484" y="311"/>
                    <a:pt x="9490" y="311"/>
                    <a:pt x="9496" y="311"/>
                  </a:cubicBezTo>
                  <a:cubicBezTo>
                    <a:pt x="9594" y="311"/>
                    <a:pt x="9669" y="400"/>
                    <a:pt x="9669" y="490"/>
                  </a:cubicBezTo>
                  <a:lnTo>
                    <a:pt x="9669" y="1800"/>
                  </a:lnTo>
                  <a:cubicBezTo>
                    <a:pt x="9669" y="1895"/>
                    <a:pt x="9597" y="1979"/>
                    <a:pt x="9490" y="1979"/>
                  </a:cubicBezTo>
                  <a:cubicBezTo>
                    <a:pt x="9407" y="1979"/>
                    <a:pt x="9311" y="1907"/>
                    <a:pt x="9311" y="1800"/>
                  </a:cubicBezTo>
                  <a:lnTo>
                    <a:pt x="9311" y="1407"/>
                  </a:lnTo>
                  <a:cubicBezTo>
                    <a:pt x="9311" y="1348"/>
                    <a:pt x="9264" y="1288"/>
                    <a:pt x="9204" y="1252"/>
                  </a:cubicBezTo>
                  <a:cubicBezTo>
                    <a:pt x="9187" y="1242"/>
                    <a:pt x="9169" y="1238"/>
                    <a:pt x="9152" y="1238"/>
                  </a:cubicBezTo>
                  <a:cubicBezTo>
                    <a:pt x="9106" y="1238"/>
                    <a:pt x="9060" y="1266"/>
                    <a:pt x="9026" y="1300"/>
                  </a:cubicBezTo>
                  <a:cubicBezTo>
                    <a:pt x="8466" y="2002"/>
                    <a:pt x="7811" y="2633"/>
                    <a:pt x="7097" y="3193"/>
                  </a:cubicBezTo>
                  <a:cubicBezTo>
                    <a:pt x="7037" y="3229"/>
                    <a:pt x="7025" y="3336"/>
                    <a:pt x="7061" y="3395"/>
                  </a:cubicBezTo>
                  <a:cubicBezTo>
                    <a:pt x="7091" y="3433"/>
                    <a:pt x="7144" y="3451"/>
                    <a:pt x="7194" y="3451"/>
                  </a:cubicBezTo>
                  <a:cubicBezTo>
                    <a:pt x="7224" y="3451"/>
                    <a:pt x="7253" y="3445"/>
                    <a:pt x="7275" y="3431"/>
                  </a:cubicBezTo>
                  <a:cubicBezTo>
                    <a:pt x="7895" y="2943"/>
                    <a:pt x="8466" y="2419"/>
                    <a:pt x="8990" y="1824"/>
                  </a:cubicBezTo>
                  <a:cubicBezTo>
                    <a:pt x="9002" y="2074"/>
                    <a:pt x="9204" y="2276"/>
                    <a:pt x="9466" y="2276"/>
                  </a:cubicBezTo>
                  <a:cubicBezTo>
                    <a:pt x="9728" y="2276"/>
                    <a:pt x="9942" y="2074"/>
                    <a:pt x="9942" y="1800"/>
                  </a:cubicBezTo>
                  <a:lnTo>
                    <a:pt x="9942" y="478"/>
                  </a:lnTo>
                  <a:cubicBezTo>
                    <a:pt x="9942" y="347"/>
                    <a:pt x="9883" y="216"/>
                    <a:pt x="9776" y="121"/>
                  </a:cubicBezTo>
                  <a:cubicBezTo>
                    <a:pt x="9679" y="46"/>
                    <a:pt x="9564" y="0"/>
                    <a:pt x="94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463;p37">
            <a:extLst>
              <a:ext uri="{FF2B5EF4-FFF2-40B4-BE49-F238E27FC236}">
                <a16:creationId xmlns:a16="http://schemas.microsoft.com/office/drawing/2014/main" id="{F03FE236-FFE7-43F8-87B5-E4C56E6496A0}"/>
              </a:ext>
            </a:extLst>
          </p:cNvPr>
          <p:cNvSpPr txBox="1">
            <a:spLocks/>
          </p:cNvSpPr>
          <p:nvPr/>
        </p:nvSpPr>
        <p:spPr>
          <a:xfrm>
            <a:off x="8315325" y="4229600"/>
            <a:ext cx="571500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en-US" sz="1200"/>
              <a:t>4</a:t>
            </a:r>
            <a:endParaRPr lang="en-US" dirty="0"/>
          </a:p>
        </p:txBody>
      </p:sp>
      <p:pic>
        <p:nvPicPr>
          <p:cNvPr id="3" name="Рисунок 2" descr="Изображение выглядит как рентгеновская пленка, пятно&#10;&#10;Автоматически созданное описание">
            <a:extLst>
              <a:ext uri="{FF2B5EF4-FFF2-40B4-BE49-F238E27FC236}">
                <a16:creationId xmlns:a16="http://schemas.microsoft.com/office/drawing/2014/main" id="{80188AE4-564A-4310-AD13-B6A834EC1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84" y="996855"/>
            <a:ext cx="4000390" cy="3384945"/>
          </a:xfrm>
          <a:prstGeom prst="rect">
            <a:avLst/>
          </a:prstGeom>
        </p:spPr>
      </p:pic>
      <p:pic>
        <p:nvPicPr>
          <p:cNvPr id="5" name="Рисунок 4" descr="Изображение выглядит как рентгеновская пленка, закрыть&#10;&#10;Автоматически созданное описание">
            <a:extLst>
              <a:ext uri="{FF2B5EF4-FFF2-40B4-BE49-F238E27FC236}">
                <a16:creationId xmlns:a16="http://schemas.microsoft.com/office/drawing/2014/main" id="{76353162-17A0-4C72-BAEB-5D035DC4B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941" y="995887"/>
            <a:ext cx="4171096" cy="337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25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 txBox="1">
            <a:spLocks noGrp="1"/>
          </p:cNvSpPr>
          <p:nvPr>
            <p:ph type="title" idx="4294967295"/>
          </p:nvPr>
        </p:nvSpPr>
        <p:spPr>
          <a:xfrm>
            <a:off x="2043675" y="1118826"/>
            <a:ext cx="57012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6000" dirty="0">
                <a:solidFill>
                  <a:srgbClr val="CADCDC"/>
                </a:solidFill>
              </a:rPr>
              <a:t>Актуальність </a:t>
            </a:r>
            <a:endParaRPr sz="6000" dirty="0">
              <a:solidFill>
                <a:srgbClr val="CADCDC"/>
              </a:solidFill>
            </a:endParaRPr>
          </a:p>
        </p:txBody>
      </p:sp>
      <p:cxnSp>
        <p:nvCxnSpPr>
          <p:cNvPr id="382" name="Google Shape;382;p32"/>
          <p:cNvCxnSpPr>
            <a:cxnSpLocks/>
            <a:endCxn id="375" idx="2"/>
          </p:cNvCxnSpPr>
          <p:nvPr/>
        </p:nvCxnSpPr>
        <p:spPr>
          <a:xfrm rot="-5400000">
            <a:off x="3248775" y="1252564"/>
            <a:ext cx="852600" cy="24384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rgbClr val="CADC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32"/>
          <p:cNvCxnSpPr>
            <a:cxnSpLocks/>
            <a:endCxn id="375" idx="2"/>
          </p:cNvCxnSpPr>
          <p:nvPr/>
        </p:nvCxnSpPr>
        <p:spPr>
          <a:xfrm rot="5400000" flipH="1">
            <a:off x="5687175" y="1252564"/>
            <a:ext cx="852600" cy="24384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rgbClr val="CADC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4" name="Google Shape;384;p32"/>
          <p:cNvSpPr txBox="1">
            <a:spLocks noGrp="1"/>
          </p:cNvSpPr>
          <p:nvPr>
            <p:ph type="subTitle" idx="4294967295"/>
          </p:nvPr>
        </p:nvSpPr>
        <p:spPr>
          <a:xfrm>
            <a:off x="1028699" y="2812876"/>
            <a:ext cx="2909137" cy="2507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fontAlgn="base">
              <a:buNone/>
            </a:pPr>
            <a:r>
              <a:rPr lang="uk-UA" sz="1100" b="0" i="0" dirty="0">
                <a:solidFill>
                  <a:srgbClr val="5A5858"/>
                </a:solidFill>
                <a:effectLst/>
                <a:latin typeface="HelveticaNeueCyr-Roman"/>
              </a:rPr>
              <a:t>На сьогоднішній день пневмонія вважається найбільш поширеною та серйозною інфекційною причиною високого рівня смертності дітей раннього віку у всьому світі. За даними ВООЗ, пневмонія є причиною смертей близько 16% дітей віком до 5 років у всьому світі</a:t>
            </a:r>
          </a:p>
          <a:p>
            <a:pPr marL="152400" indent="0">
              <a:buNone/>
            </a:pPr>
            <a:br>
              <a:rPr lang="uk-UA" sz="1100" dirty="0"/>
            </a:br>
            <a:endParaRPr sz="900" dirty="0"/>
          </a:p>
        </p:txBody>
      </p:sp>
      <p:sp>
        <p:nvSpPr>
          <p:cNvPr id="385" name="Google Shape;385;p32"/>
          <p:cNvSpPr txBox="1">
            <a:spLocks noGrp="1"/>
          </p:cNvSpPr>
          <p:nvPr>
            <p:ph type="subTitle" idx="4294967295"/>
          </p:nvPr>
        </p:nvSpPr>
        <p:spPr>
          <a:xfrm>
            <a:off x="3958861" y="2898065"/>
            <a:ext cx="1862101" cy="1139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uk-UA" sz="1100" b="0" dirty="0">
                <a:solidFill>
                  <a:srgbClr val="5A5858"/>
                </a:solidFill>
                <a:effectLst/>
                <a:latin typeface="HelveticaNeueCyr-Roman"/>
              </a:rPr>
              <a:t>За даними Всесвітньої організації охорони здоров’я, кожні 20 секунд від цієї інфекції помирає одна дитина у світі</a:t>
            </a:r>
            <a:endParaRPr sz="900" dirty="0"/>
          </a:p>
        </p:txBody>
      </p:sp>
      <p:sp>
        <p:nvSpPr>
          <p:cNvPr id="386" name="Google Shape;386;p32"/>
          <p:cNvSpPr txBox="1">
            <a:spLocks noGrp="1"/>
          </p:cNvSpPr>
          <p:nvPr>
            <p:ph type="subTitle" idx="4294967295"/>
          </p:nvPr>
        </p:nvSpPr>
        <p:spPr>
          <a:xfrm>
            <a:off x="6397261" y="2898064"/>
            <a:ext cx="2118089" cy="1470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100" dirty="0" err="1"/>
              <a:t>Пневмонія</a:t>
            </a:r>
            <a:r>
              <a:rPr lang="ru-RU" sz="1100" dirty="0"/>
              <a:t> </a:t>
            </a:r>
            <a:r>
              <a:rPr lang="ru-RU" sz="1100" dirty="0" err="1"/>
              <a:t>залишається</a:t>
            </a:r>
            <a:r>
              <a:rPr lang="ru-RU" sz="1100" dirty="0"/>
              <a:t> </a:t>
            </a:r>
            <a:r>
              <a:rPr lang="ru-RU" sz="1100" dirty="0" err="1"/>
              <a:t>госторою</a:t>
            </a:r>
            <a:r>
              <a:rPr lang="ru-RU" sz="1100" dirty="0"/>
              <a:t>   проблемою в </a:t>
            </a:r>
            <a:r>
              <a:rPr lang="ru-RU" sz="1100" dirty="0" err="1"/>
              <a:t>Україні</a:t>
            </a:r>
            <a:r>
              <a:rPr lang="ru-RU" sz="1100" dirty="0"/>
              <a:t> і </a:t>
            </a:r>
            <a:r>
              <a:rPr lang="ru-RU" sz="1100" dirty="0" err="1"/>
              <a:t>світі</a:t>
            </a:r>
            <a:r>
              <a:rPr lang="ru-RU" sz="1100" dirty="0"/>
              <a:t>. </a:t>
            </a:r>
            <a:r>
              <a:rPr lang="ru-RU" sz="1100" dirty="0" err="1"/>
              <a:t>Це</a:t>
            </a:r>
            <a:r>
              <a:rPr lang="ru-RU" sz="1100" dirty="0"/>
              <a:t> </a:t>
            </a:r>
            <a:r>
              <a:rPr lang="ru-RU" sz="1100" dirty="0" err="1"/>
              <a:t>зумовлено</a:t>
            </a:r>
            <a:r>
              <a:rPr lang="ru-RU" sz="1100" dirty="0"/>
              <a:t>, </a:t>
            </a:r>
            <a:r>
              <a:rPr lang="ru-RU" sz="1100" dirty="0" err="1"/>
              <a:t>її</a:t>
            </a:r>
            <a:r>
              <a:rPr lang="ru-RU" sz="1100" dirty="0"/>
              <a:t> </a:t>
            </a:r>
            <a:r>
              <a:rPr lang="ru-RU" sz="1100" dirty="0" err="1"/>
              <a:t>поширеністю</a:t>
            </a:r>
            <a:r>
              <a:rPr lang="ru-RU" sz="1100" dirty="0"/>
              <a:t>, </a:t>
            </a:r>
            <a:r>
              <a:rPr lang="ru-RU" sz="1100" dirty="0" err="1"/>
              <a:t>високими</a:t>
            </a:r>
            <a:r>
              <a:rPr lang="ru-RU" sz="1100" dirty="0"/>
              <a:t> </a:t>
            </a:r>
            <a:r>
              <a:rPr lang="ru-RU" sz="1100" dirty="0" err="1"/>
              <a:t>показниками</a:t>
            </a:r>
            <a:r>
              <a:rPr lang="ru-RU" sz="1100" dirty="0"/>
              <a:t>  </a:t>
            </a:r>
            <a:r>
              <a:rPr lang="ru-RU" sz="1100" dirty="0" err="1"/>
              <a:t>смертності</a:t>
            </a:r>
            <a:endParaRPr lang="ru-RU" sz="1100" dirty="0"/>
          </a:p>
        </p:txBody>
      </p:sp>
      <p:cxnSp>
        <p:nvCxnSpPr>
          <p:cNvPr id="387" name="Google Shape;387;p32"/>
          <p:cNvCxnSpPr/>
          <p:nvPr/>
        </p:nvCxnSpPr>
        <p:spPr>
          <a:xfrm rot="10800000">
            <a:off x="1733700" y="775263"/>
            <a:ext cx="5676600" cy="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" name="Google Shape;463;p37">
            <a:extLst>
              <a:ext uri="{FF2B5EF4-FFF2-40B4-BE49-F238E27FC236}">
                <a16:creationId xmlns:a16="http://schemas.microsoft.com/office/drawing/2014/main" id="{4F15B394-D108-4CF5-99AE-9C5070846107}"/>
              </a:ext>
            </a:extLst>
          </p:cNvPr>
          <p:cNvSpPr txBox="1">
            <a:spLocks/>
          </p:cNvSpPr>
          <p:nvPr/>
        </p:nvSpPr>
        <p:spPr>
          <a:xfrm>
            <a:off x="7908131" y="4472487"/>
            <a:ext cx="607219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en-US" sz="1200" dirty="0"/>
              <a:t>5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subTitle" idx="1"/>
          </p:nvPr>
        </p:nvSpPr>
        <p:spPr>
          <a:xfrm>
            <a:off x="971555" y="2900363"/>
            <a:ext cx="1942645" cy="1152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dirty="0">
                <a:solidFill>
                  <a:schemeClr val="accent2"/>
                </a:solidFill>
                <a:latin typeface="Raleway" panose="020B0604020202020204" charset="-52"/>
              </a:rPr>
              <a:t>Методи</a:t>
            </a:r>
            <a:r>
              <a:rPr lang="uk-UA" dirty="0">
                <a:solidFill>
                  <a:schemeClr val="dk1"/>
                </a:solidFill>
                <a:latin typeface="Raleway" panose="020B0604020202020204" charset="-52"/>
              </a:rPr>
              <a:t>: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Локальний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бінарний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шаблон,метод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Опорних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Векторів</a:t>
            </a:r>
            <a:endParaRPr lang="uk-UA" dirty="0">
              <a:solidFill>
                <a:schemeClr val="dk1"/>
              </a:solidFill>
              <a:latin typeface="Raleway" panose="020B0604020202020204" charset="-5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dirty="0">
                <a:solidFill>
                  <a:schemeClr val="accent2"/>
                </a:solidFill>
                <a:latin typeface="Raleway" panose="020B0604020202020204" charset="-52"/>
              </a:rPr>
              <a:t>Точність</a:t>
            </a:r>
            <a:r>
              <a:rPr lang="uk-UA" dirty="0">
                <a:solidFill>
                  <a:schemeClr val="dk1"/>
                </a:solidFill>
                <a:latin typeface="Raleway" panose="020B0604020202020204" charset="-52"/>
              </a:rPr>
              <a:t>: 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Проведено 5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випробувань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отриманий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 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із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варіацією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точності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від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76,9% до 88,4%</a:t>
            </a:r>
            <a:endParaRPr lang="uk-UA" dirty="0">
              <a:solidFill>
                <a:schemeClr val="dk1"/>
              </a:solidFill>
              <a:latin typeface="Raleway" panose="020B0604020202020204" charset="-5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dirty="0">
                <a:solidFill>
                  <a:schemeClr val="accent2"/>
                </a:solidFill>
                <a:latin typeface="Raleway" panose="020B0604020202020204" charset="-52"/>
              </a:rPr>
              <a:t>Класи зображень</a:t>
            </a:r>
            <a:r>
              <a:rPr lang="uk-UA" dirty="0">
                <a:solidFill>
                  <a:schemeClr val="dk1"/>
                </a:solidFill>
                <a:latin typeface="Raleway" panose="020B0604020202020204" charset="-52"/>
              </a:rPr>
              <a:t>: нормальні легені,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знімки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де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наявний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пневмоторакс</a:t>
            </a:r>
            <a:endParaRPr dirty="0">
              <a:latin typeface="Raleway" panose="020B0604020202020204" charset="-52"/>
            </a:endParaRPr>
          </a:p>
        </p:txBody>
      </p:sp>
      <p:sp>
        <p:nvSpPr>
          <p:cNvPr id="201" name="Google Shape;201;p27"/>
          <p:cNvSpPr txBox="1">
            <a:spLocks noGrp="1"/>
          </p:cNvSpPr>
          <p:nvPr>
            <p:ph type="subTitle" idx="2"/>
          </p:nvPr>
        </p:nvSpPr>
        <p:spPr>
          <a:xfrm>
            <a:off x="3090386" y="2848700"/>
            <a:ext cx="1848760" cy="1203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Методи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KE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Sieve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алгоритм</a:t>
            </a:r>
            <a:endParaRPr lang="ru-RU" dirty="0">
              <a:solidFill>
                <a:schemeClr val="dk1"/>
              </a:solidFill>
              <a:latin typeface="Raleway" panose="020B0604020202020204" charset="-5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Точність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 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для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випадків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пневмонії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отримано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точність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99%, для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випадку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COVID-19 - 100%, для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легень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без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змін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96%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Класи</a:t>
            </a:r>
            <a:r>
              <a:rPr lang="ru-RU" dirty="0">
                <a:solidFill>
                  <a:schemeClr val="accent2"/>
                </a:solidFill>
                <a:latin typeface="Raleway" panose="020B0604020202020204" charset="-52"/>
              </a:rPr>
              <a:t> </a:t>
            </a: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зображень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зображення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без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змін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зображення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з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пневмонією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та з COVID-19 </a:t>
            </a:r>
            <a:endParaRPr lang="ru-RU" dirty="0">
              <a:latin typeface="Raleway" panose="020B0604020202020204" charset="-52"/>
            </a:endParaRPr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3"/>
          </p:nvPr>
        </p:nvSpPr>
        <p:spPr>
          <a:xfrm>
            <a:off x="4939146" y="2693194"/>
            <a:ext cx="1749860" cy="39274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Методи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ф</a:t>
            </a:r>
            <a:r>
              <a:rPr lang="uk-UA" dirty="0" err="1">
                <a:solidFill>
                  <a:srgbClr val="000000"/>
                </a:solidFill>
                <a:effectLst/>
                <a:latin typeface="Raleway" panose="020B0604020202020204" charset="-52"/>
                <a:ea typeface="Times New Roman" panose="02020603050405020304" pitchFamily="18" charset="0"/>
              </a:rPr>
              <a:t>реймворк</a:t>
            </a:r>
            <a:r>
              <a:rPr lang="uk-UA" dirty="0">
                <a:solidFill>
                  <a:srgbClr val="000000"/>
                </a:solidFill>
                <a:effectLst/>
                <a:latin typeface="Raleway" panose="020B0604020202020204" charset="-52"/>
                <a:ea typeface="Times New Roman" panose="02020603050405020304" pitchFamily="18" charset="0"/>
              </a:rPr>
              <a:t> базується на капсульних мережах - </a:t>
            </a:r>
            <a:r>
              <a:rPr lang="uk-UA" dirty="0" err="1">
                <a:solidFill>
                  <a:srgbClr val="000000"/>
                </a:solidFill>
                <a:effectLst/>
                <a:latin typeface="Raleway" panose="020B0604020202020204" charset="-52"/>
                <a:ea typeface="Times New Roman" panose="02020603050405020304" pitchFamily="18" charset="0"/>
              </a:rPr>
              <a:t>CapsNet</a:t>
            </a:r>
            <a:r>
              <a:rPr lang="uk-UA" dirty="0">
                <a:solidFill>
                  <a:srgbClr val="000000"/>
                </a:solidFill>
                <a:effectLst/>
                <a:latin typeface="Raleway" panose="020B0604020202020204" charset="-52"/>
                <a:ea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Точність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 </a:t>
            </a:r>
            <a:r>
              <a:rPr lang="ru-RU" dirty="0" err="1">
                <a:solidFill>
                  <a:schemeClr val="dk1"/>
                </a:solidFill>
                <a:latin typeface="Raleway" panose="020B0604020202020204" charset="-52"/>
                <a:cs typeface="Times New Roman" panose="02020603050405020304" pitchFamily="18" charset="0"/>
              </a:rPr>
              <a:t>в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икористовуючи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набір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даних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запропонований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COVID-CAPS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досяг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точності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95,7%,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чутливості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90%,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специфічності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95,8% та AUC 0,97</a:t>
            </a:r>
            <a:endParaRPr lang="ru-RU" dirty="0">
              <a:solidFill>
                <a:schemeClr val="dk1"/>
              </a:solidFill>
              <a:latin typeface="Raleway" panose="020B0604020202020204" charset="-5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Класи</a:t>
            </a:r>
            <a:r>
              <a:rPr lang="ru-RU" dirty="0">
                <a:solidFill>
                  <a:schemeClr val="accent2"/>
                </a:solidFill>
                <a:latin typeface="Raleway" panose="020B0604020202020204" charset="-52"/>
              </a:rPr>
              <a:t> </a:t>
            </a: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зображень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здорові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легені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бактеріальна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пневмонія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вірусна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пневмонія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, COVID-19</a:t>
            </a:r>
            <a:endParaRPr lang="ru-RU" dirty="0">
              <a:latin typeface="Raleway" panose="020B0604020202020204" charset="-52"/>
            </a:endParaRPr>
          </a:p>
        </p:txBody>
      </p:sp>
      <p:sp>
        <p:nvSpPr>
          <p:cNvPr id="203" name="Google Shape;203;p27"/>
          <p:cNvSpPr txBox="1">
            <a:spLocks noGrp="1"/>
          </p:cNvSpPr>
          <p:nvPr>
            <p:ph type="subTitle" idx="4"/>
          </p:nvPr>
        </p:nvSpPr>
        <p:spPr>
          <a:xfrm>
            <a:off x="6777350" y="2693194"/>
            <a:ext cx="1479378" cy="1359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Методи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осліджується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ефективність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сегментації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легенів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виключення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тіней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  для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аналізу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2D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зімків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легень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методами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глибокого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навчання</a:t>
            </a:r>
            <a:endParaRPr lang="ru-RU" dirty="0">
              <a:solidFill>
                <a:schemeClr val="dk1"/>
              </a:solidFill>
              <a:latin typeface="Raleway" panose="020B0604020202020204" charset="-5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Точність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 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99%</a:t>
            </a:r>
            <a:endParaRPr lang="ru-RU" dirty="0">
              <a:solidFill>
                <a:schemeClr val="dk1"/>
              </a:solidFill>
              <a:latin typeface="Raleway" panose="020B0604020202020204" charset="-52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Класи</a:t>
            </a:r>
            <a:r>
              <a:rPr lang="ru-RU" dirty="0">
                <a:solidFill>
                  <a:schemeClr val="accent2"/>
                </a:solidFill>
                <a:latin typeface="Raleway" panose="020B0604020202020204" charset="-52"/>
              </a:rPr>
              <a:t> </a:t>
            </a:r>
            <a:r>
              <a:rPr lang="ru-RU" dirty="0" err="1">
                <a:solidFill>
                  <a:schemeClr val="accent2"/>
                </a:solidFill>
                <a:latin typeface="Raleway" panose="020B0604020202020204" charset="-52"/>
              </a:rPr>
              <a:t>зображень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: </a:t>
            </a:r>
            <a:r>
              <a:rPr lang="ru-RU" dirty="0" err="1">
                <a:solidFill>
                  <a:schemeClr val="dk1"/>
                </a:solidFill>
                <a:latin typeface="Raleway" panose="020B0604020202020204" charset="-52"/>
              </a:rPr>
              <a:t>нормальні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Raleway" panose="020B0604020202020204" charset="-52"/>
              </a:rPr>
              <a:t>легені</a:t>
            </a:r>
            <a:r>
              <a:rPr lang="ru-RU" dirty="0">
                <a:solidFill>
                  <a:schemeClr val="dk1"/>
                </a:solidFill>
                <a:latin typeface="Raleway" panose="020B0604020202020204" charset="-52"/>
              </a:rPr>
              <a:t>,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знімки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де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наявні</a:t>
            </a:r>
            <a:r>
              <a:rPr lang="ru-RU" dirty="0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Raleway" panose="020B0604020202020204" charset="-52"/>
                <a:ea typeface="Calibri" panose="020F0502020204030204" pitchFamily="34" charset="0"/>
                <a:cs typeface="Times New Roman" panose="02020603050405020304" pitchFamily="18" charset="0"/>
              </a:rPr>
              <a:t>зміни</a:t>
            </a:r>
            <a:endParaRPr lang="ru-RU" dirty="0">
              <a:latin typeface="Raleway" panose="020B0604020202020204" charset="-52"/>
            </a:endParaRPr>
          </a:p>
        </p:txBody>
      </p:sp>
      <p:sp>
        <p:nvSpPr>
          <p:cNvPr id="204" name="Google Shape;204;p27"/>
          <p:cNvSpPr/>
          <p:nvPr/>
        </p:nvSpPr>
        <p:spPr>
          <a:xfrm>
            <a:off x="1706353" y="1312313"/>
            <a:ext cx="819300" cy="819300"/>
          </a:xfrm>
          <a:prstGeom prst="ellipse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" name="Google Shape;205;p27"/>
          <p:cNvSpPr/>
          <p:nvPr/>
        </p:nvSpPr>
        <p:spPr>
          <a:xfrm>
            <a:off x="3467066" y="1332300"/>
            <a:ext cx="819300" cy="819300"/>
          </a:xfrm>
          <a:prstGeom prst="ellipse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5294355" y="1312313"/>
            <a:ext cx="819300" cy="819300"/>
          </a:xfrm>
          <a:prstGeom prst="ellipse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7065029" y="1312307"/>
            <a:ext cx="819300" cy="819300"/>
          </a:xfrm>
          <a:prstGeom prst="ellipse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8" name="Google Shape;208;p27"/>
          <p:cNvCxnSpPr/>
          <p:nvPr/>
        </p:nvCxnSpPr>
        <p:spPr>
          <a:xfrm>
            <a:off x="3038263" y="1108200"/>
            <a:ext cx="0" cy="269850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27"/>
          <p:cNvCxnSpPr/>
          <p:nvPr/>
        </p:nvCxnSpPr>
        <p:spPr>
          <a:xfrm>
            <a:off x="4850800" y="1108200"/>
            <a:ext cx="0" cy="269850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27"/>
          <p:cNvCxnSpPr/>
          <p:nvPr/>
        </p:nvCxnSpPr>
        <p:spPr>
          <a:xfrm>
            <a:off x="6621475" y="1108200"/>
            <a:ext cx="0" cy="2698500"/>
          </a:xfrm>
          <a:prstGeom prst="straightConnector1">
            <a:avLst/>
          </a:prstGeom>
          <a:noFill/>
          <a:ln w="9525" cap="flat" cmpd="sng">
            <a:solidFill>
              <a:srgbClr val="CADCDC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11" name="Google Shape;211;p27"/>
          <p:cNvSpPr txBox="1">
            <a:spLocks noGrp="1"/>
          </p:cNvSpPr>
          <p:nvPr>
            <p:ph type="title" idx="5"/>
          </p:nvPr>
        </p:nvSpPr>
        <p:spPr>
          <a:xfrm>
            <a:off x="1356218" y="2457450"/>
            <a:ext cx="1515600" cy="3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uk-UA" sz="10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https://downloads.hindawi.com/journals/jhe/2018/2908517.pdf</a:t>
            </a:r>
            <a:br>
              <a:rPr lang="uk-UA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sz="1000" dirty="0"/>
          </a:p>
        </p:txBody>
      </p:sp>
      <p:sp>
        <p:nvSpPr>
          <p:cNvPr id="212" name="Google Shape;212;p27"/>
          <p:cNvSpPr txBox="1">
            <a:spLocks noGrp="1"/>
          </p:cNvSpPr>
          <p:nvPr>
            <p:ph type="title" idx="6"/>
          </p:nvPr>
        </p:nvSpPr>
        <p:spPr>
          <a:xfrm>
            <a:off x="3244185" y="2245950"/>
            <a:ext cx="1463884" cy="602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uk-UA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https://www.medrxiv.org/content/10.1101/2020.08.13.20174144v1.full.pdf</a:t>
            </a:r>
            <a:b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dirty="0"/>
          </a:p>
        </p:txBody>
      </p:sp>
      <p:sp>
        <p:nvSpPr>
          <p:cNvPr id="213" name="Google Shape;213;p27"/>
          <p:cNvSpPr txBox="1">
            <a:spLocks noGrp="1"/>
          </p:cNvSpPr>
          <p:nvPr>
            <p:ph type="title" idx="7"/>
          </p:nvPr>
        </p:nvSpPr>
        <p:spPr>
          <a:xfrm>
            <a:off x="5037739" y="2254713"/>
            <a:ext cx="1417016" cy="5501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uk-UA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https://www.ncbi.nlm.nih.gov/pmc/articles/PMC7493761/</a:t>
            </a:r>
            <a:b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dirty="0"/>
          </a:p>
        </p:txBody>
      </p:sp>
      <p:sp>
        <p:nvSpPr>
          <p:cNvPr id="214" name="Google Shape;214;p27"/>
          <p:cNvSpPr txBox="1">
            <a:spLocks noGrp="1"/>
          </p:cNvSpPr>
          <p:nvPr>
            <p:ph type="title" idx="8"/>
          </p:nvPr>
        </p:nvSpPr>
        <p:spPr>
          <a:xfrm>
            <a:off x="6709820" y="2182100"/>
            <a:ext cx="1546911" cy="6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uk-UA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https://arxiv.org/ftp/arxiv/papers/1712/1712.07632.pdf</a:t>
            </a:r>
            <a:b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dirty="0"/>
          </a:p>
        </p:txBody>
      </p:sp>
      <p:pic>
        <p:nvPicPr>
          <p:cNvPr id="215" name="Google Shape;215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91318" y="1519250"/>
            <a:ext cx="445400" cy="4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51732" y="1503663"/>
            <a:ext cx="445400" cy="4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57598" y="1519250"/>
            <a:ext cx="445425" cy="44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52682" y="1519250"/>
            <a:ext cx="445425" cy="4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463;p37">
            <a:extLst>
              <a:ext uri="{FF2B5EF4-FFF2-40B4-BE49-F238E27FC236}">
                <a16:creationId xmlns:a16="http://schemas.microsoft.com/office/drawing/2014/main" id="{CBF6B18B-2329-48F7-AAE2-2D1EBAC7420A}"/>
              </a:ext>
            </a:extLst>
          </p:cNvPr>
          <p:cNvSpPr txBox="1">
            <a:spLocks/>
          </p:cNvSpPr>
          <p:nvPr/>
        </p:nvSpPr>
        <p:spPr>
          <a:xfrm>
            <a:off x="8415338" y="4229600"/>
            <a:ext cx="578643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en-US" sz="1200" dirty="0"/>
              <a:t>6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/>
          <p:nvPr/>
        </p:nvSpPr>
        <p:spPr>
          <a:xfrm>
            <a:off x="5172074" y="1076500"/>
            <a:ext cx="3971825" cy="2588244"/>
          </a:xfrm>
          <a:prstGeom prst="rect">
            <a:avLst/>
          </a:prstGeom>
          <a:solidFill>
            <a:srgbClr val="CA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25"/>
          <p:cNvSpPr txBox="1">
            <a:spLocks noGrp="1"/>
          </p:cNvSpPr>
          <p:nvPr>
            <p:ph type="title" idx="2"/>
          </p:nvPr>
        </p:nvSpPr>
        <p:spPr>
          <a:xfrm>
            <a:off x="5229225" y="1593057"/>
            <a:ext cx="4350543" cy="9724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dirty="0">
                <a:solidFill>
                  <a:srgbClr val="FFFFFF"/>
                </a:solidFill>
              </a:rPr>
              <a:t>Діаграма варіантів використання</a:t>
            </a:r>
          </a:p>
        </p:txBody>
      </p:sp>
      <p:pic>
        <p:nvPicPr>
          <p:cNvPr id="183" name="Google Shape;183;p25"/>
          <p:cNvPicPr preferRelativeResize="0"/>
          <p:nvPr/>
        </p:nvPicPr>
        <p:blipFill rotWithShape="1">
          <a:blip r:embed="rId3">
            <a:alphaModFix/>
          </a:blip>
          <a:srcRect l="16964"/>
          <a:stretch/>
        </p:blipFill>
        <p:spPr>
          <a:xfrm>
            <a:off x="970800" y="1191400"/>
            <a:ext cx="3319425" cy="26474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463;p37">
            <a:extLst>
              <a:ext uri="{FF2B5EF4-FFF2-40B4-BE49-F238E27FC236}">
                <a16:creationId xmlns:a16="http://schemas.microsoft.com/office/drawing/2014/main" id="{836F9AA9-BAE8-4D9C-9166-09DB4EB93FE3}"/>
              </a:ext>
            </a:extLst>
          </p:cNvPr>
          <p:cNvSpPr txBox="1">
            <a:spLocks/>
          </p:cNvSpPr>
          <p:nvPr/>
        </p:nvSpPr>
        <p:spPr>
          <a:xfrm>
            <a:off x="8215313" y="4229600"/>
            <a:ext cx="500061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●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aleway"/>
              <a:buChar char="○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2857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900"/>
              <a:buFont typeface="Raleway"/>
              <a:buChar char="■"/>
              <a:defRPr sz="9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71450" indent="0">
              <a:buClr>
                <a:srgbClr val="CADCDC"/>
              </a:buClr>
              <a:buFont typeface="Raleway"/>
              <a:buNone/>
            </a:pPr>
            <a:r>
              <a:rPr lang="en-US" sz="1200" dirty="0"/>
              <a:t>8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4925C6-F98C-4C88-84FD-011C2AAEF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0" y="814387"/>
            <a:ext cx="4914239" cy="366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22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"/>
          <p:cNvSpPr txBox="1">
            <a:spLocks noGrp="1"/>
          </p:cNvSpPr>
          <p:nvPr>
            <p:ph type="subTitle" idx="1"/>
          </p:nvPr>
        </p:nvSpPr>
        <p:spPr>
          <a:xfrm>
            <a:off x="1650205" y="1816163"/>
            <a:ext cx="6029325" cy="1691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uk-UA" sz="4800" dirty="0"/>
              <a:t>ВИСНОВКИ</a:t>
            </a:r>
            <a:endParaRPr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DISEASE 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CADCDC"/>
      </a:accent1>
      <a:accent2>
        <a:srgbClr val="5F7D95"/>
      </a:accent2>
      <a:accent3>
        <a:srgbClr val="DADCDE"/>
      </a:accent3>
      <a:accent4>
        <a:srgbClr val="E8E9E9"/>
      </a:accent4>
      <a:accent5>
        <a:srgbClr val="CFD9E0"/>
      </a:accent5>
      <a:accent6>
        <a:srgbClr val="435D74"/>
      </a:accent6>
      <a:hlink>
        <a:srgbClr val="435D7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450</Words>
  <Application>Microsoft Office PowerPoint</Application>
  <PresentationFormat>Экран (16:9)</PresentationFormat>
  <Paragraphs>58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Raleway</vt:lpstr>
      <vt:lpstr>Arial</vt:lpstr>
      <vt:lpstr>HelveticaNeueCyr-Roman</vt:lpstr>
      <vt:lpstr>Times New Roman</vt:lpstr>
      <vt:lpstr>Raleway Thin</vt:lpstr>
      <vt:lpstr>MINIMALIST DISEASE </vt:lpstr>
      <vt:lpstr>Дипломний проєкт</vt:lpstr>
      <vt:lpstr>Призначення розробки</vt:lpstr>
      <vt:lpstr>З</vt:lpstr>
      <vt:lpstr>Опис предметного середовища</vt:lpstr>
      <vt:lpstr>Наявна пневмонія</vt:lpstr>
      <vt:lpstr>Актуальність </vt:lpstr>
      <vt:lpstr>https://downloads.hindawi.com/journals/jhe/2018/2908517.pdf </vt:lpstr>
      <vt:lpstr>Діаграма варіантів використання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Дипломний проект</dc:title>
  <dc:creator>julia</dc:creator>
  <cp:lastModifiedBy>Julia Alpaeva</cp:lastModifiedBy>
  <cp:revision>30</cp:revision>
  <dcterms:modified xsi:type="dcterms:W3CDTF">2021-04-16T12:19:48Z</dcterms:modified>
</cp:coreProperties>
</file>