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289" r:id="rId36"/>
    <p:sldId id="294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5214" autoAdjust="0"/>
  </p:normalViewPr>
  <p:slideViewPr>
    <p:cSldViewPr snapToGrid="0">
      <p:cViewPr>
        <p:scale>
          <a:sx n="99" d="100"/>
          <a:sy n="99" d="100"/>
        </p:scale>
        <p:origin x="58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374A6B-2BE8-4D9C-8D2A-A394F5A2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3200" b="1" i="1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Визначення оптимальної структури цеху по випаленню деталей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E8F3654-26D6-43C1-95C6-71BB1F8D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1434" y="3984978"/>
            <a:ext cx="7709129" cy="2137227"/>
          </a:xfrm>
        </p:spPr>
        <p:txBody>
          <a:bodyPr/>
          <a:lstStyle/>
          <a:p>
            <a:r>
              <a:rPr lang="en-US" sz="2000" dirty="0" err="1"/>
              <a:t>Курсова</a:t>
            </a:r>
            <a:r>
              <a:rPr lang="en-US" sz="2000" dirty="0"/>
              <a:t> </a:t>
            </a:r>
            <a:r>
              <a:rPr lang="en-US" sz="2000" dirty="0" err="1"/>
              <a:t>робота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642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42DFB-0FF4-410E-8F58-EB7C0F9B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382385"/>
            <a:ext cx="10378440" cy="1019695"/>
          </a:xfrm>
        </p:spPr>
        <p:txBody>
          <a:bodyPr>
            <a:normAutofit fontScale="90000"/>
          </a:bodyPr>
          <a:lstStyle/>
          <a:p>
            <a: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Структурна схема моделі - А </a:t>
            </a:r>
            <a:b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0C61095-0E9C-4FC9-901C-F75B59AD2B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2080"/>
            <a:ext cx="10591800" cy="42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C0B15-2ED2-407F-9EB2-7ECE566C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86295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Структурна схема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моделі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Б</a:t>
            </a:r>
            <a:br>
              <a:rPr lang="uk-UA" sz="54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6F86927-DAF2-4D8E-A85F-5CD94FE83A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203" y="1158240"/>
            <a:ext cx="10530205" cy="39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5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95198-8B92-4B38-B8F6-0729D6A4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Структурна схема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моделі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В</a:t>
            </a:r>
            <a:endParaRPr lang="uk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5624FA-BD86-4291-9B48-F49C6B598C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040" y="1295400"/>
            <a:ext cx="1068324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6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37FDE-E038-42DC-9FFA-0EDF8371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Концептуальна схема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моделі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вигляді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схеми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обраного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методу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моделювання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7F9894-222F-4E59-9436-29A54F04DC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64" y="1463036"/>
            <a:ext cx="9629236" cy="42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ADDAE-B2BE-4E7A-A52D-D52DD46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009A8CF-A293-40B6-A290-6C82FD82BE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403" y="667787"/>
            <a:ext cx="9646919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0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3EB35-613C-492E-ACB4-5F715471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B1F7AEA-1B08-46F6-87F3-34D0AFBEAE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74320"/>
            <a:ext cx="993648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A87E43-56E7-4BC0-9816-4C2AA50E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68" y="2407920"/>
            <a:ext cx="10777032" cy="1417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.РОЗРОБКА СТРУКТУРНОЇ СХЕМИ ІМІТАЦІЙНОЇ МОДЕЛІ ТА ОПИСУ ЇЇ ФУНКЦІОНУВАННЯ</a:t>
            </a:r>
            <a:endParaRPr lang="en-US" sz="8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1CF45F-08C1-46A2-87A5-1B07B601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18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64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C0CAD4-BE87-4F72-801B-C3A4F52C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Програмна</a:t>
            </a:r>
            <a:r>
              <a:rPr lang="ru-RU" dirty="0"/>
              <a:t> </a:t>
            </a:r>
            <a:r>
              <a:rPr lang="ru-RU" dirty="0" err="1"/>
              <a:t>реалізац</a:t>
            </a:r>
            <a:r>
              <a:rPr lang="uk-UA" dirty="0" err="1"/>
              <a:t>ія</a:t>
            </a:r>
            <a:r>
              <a:rPr lang="uk-UA" dirty="0"/>
              <a:t> моделі</a:t>
            </a:r>
            <a:br>
              <a:rPr lang="uk-UA" dirty="0"/>
            </a:br>
            <a:r>
              <a:rPr lang="uk-UA" dirty="0"/>
              <a:t>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4CA155-ED92-4321-9512-CB34303FE5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087880"/>
            <a:ext cx="10178322" cy="45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3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C674B-0806-4490-9442-8E788A95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1103A0E-05D0-4471-A191-C92654704B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737359"/>
            <a:ext cx="9890760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4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CDA2-B0E2-4609-81F7-344ED10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1792283-1CF6-447E-B136-A8F33A6F45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040" y="1356356"/>
            <a:ext cx="9858282" cy="52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3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69542-DEF6-4DC0-8A6C-BE922874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1BD1A-C3CB-4995-9E3B-5286CE40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5033"/>
            <a:ext cx="10178322" cy="4724560"/>
          </a:xfrm>
        </p:spPr>
        <p:txBody>
          <a:bodyPr/>
          <a:lstStyle/>
          <a:p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Об'єкт дослідження – виробництво по випаленню керамічних виробів.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 роботи –знайти коефіцієнти при яких організація цеху з декількома чергами стане невигідною.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дослідження –імітаційне моделювання. 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дослідження із планування процесів цеху по випаленню керамічних деталей. Програмна реалізація імітаційної моделі була розроблена в ПЗ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PetriObjectModelPaint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870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65687-C18A-4664-8815-1F32FE5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Модифікації коду</a:t>
            </a:r>
            <a:r>
              <a:rPr lang="en-US" dirty="0"/>
              <a:t>  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9B8B3-3164-465A-9C47-B3E02CE8B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341121"/>
            <a:ext cx="9966960" cy="533396"/>
          </a:xfrm>
        </p:spPr>
        <p:txBody>
          <a:bodyPr/>
          <a:lstStyle/>
          <a:p>
            <a:r>
              <a:rPr lang="uk-UA" dirty="0"/>
              <a:t>Генерація затримок в класі </a:t>
            </a:r>
            <a:r>
              <a:rPr lang="en-US" dirty="0" err="1"/>
              <a:t>PetriSim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7896C-ABA8-45C1-8008-60A4D8FC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859" y="246501"/>
            <a:ext cx="4570503" cy="32560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C1178-E075-4EA7-BFDD-C7A93BB3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874517"/>
            <a:ext cx="4846344" cy="32560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5DF6F6-72E9-4C59-A274-FA3B3B8BF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3653566"/>
            <a:ext cx="5380186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CDCFE7-CEBF-40D6-9A30-C88695D4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520" y="502921"/>
            <a:ext cx="9753600" cy="1310639"/>
          </a:xfrm>
        </p:spPr>
        <p:txBody>
          <a:bodyPr/>
          <a:lstStyle/>
          <a:p>
            <a:r>
              <a:rPr lang="uk-UA" dirty="0"/>
              <a:t>Проставляння </a:t>
            </a:r>
            <a:r>
              <a:rPr lang="uk-UA" dirty="0" err="1"/>
              <a:t>згенерованної</a:t>
            </a:r>
            <a:r>
              <a:rPr lang="uk-UA" dirty="0"/>
              <a:t> затримки на перехід Обробка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7F296B-7D0A-414C-A46B-341232E3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355702"/>
            <a:ext cx="10181778" cy="54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036A49-678D-4551-BE9E-0FB8AB09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502920"/>
            <a:ext cx="10424160" cy="1066800"/>
          </a:xfrm>
        </p:spPr>
        <p:txBody>
          <a:bodyPr/>
          <a:lstStyle/>
          <a:p>
            <a:r>
              <a:rPr lang="uk-UA" dirty="0"/>
              <a:t>Пошук максимальної затримки трьох контейнерів, що обробляються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6F11CA-1287-4181-A8C3-E134CEC4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" y="1862924"/>
            <a:ext cx="6439055" cy="44921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61B106-6B5B-4765-A8B0-57E7989F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58" y="1862924"/>
            <a:ext cx="7073388" cy="38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94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BEA502-8DA6-4B09-81BC-13F49529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"/>
            <a:ext cx="10683240" cy="990599"/>
          </a:xfrm>
        </p:spPr>
        <p:txBody>
          <a:bodyPr/>
          <a:lstStyle/>
          <a:p>
            <a:r>
              <a:rPr lang="uk-UA" dirty="0"/>
              <a:t>Виклик методів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F21A0F-32B7-4F71-BAA9-481394AF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0" y="2095384"/>
            <a:ext cx="11171307" cy="28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9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FAD368-2CE6-40A9-AC04-1222596C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9561"/>
            <a:ext cx="10210800" cy="792479"/>
          </a:xfrm>
        </p:spPr>
        <p:txBody>
          <a:bodyPr/>
          <a:lstStyle/>
          <a:p>
            <a:r>
              <a:rPr lang="uk-UA" dirty="0"/>
              <a:t>Тестовий прогін моделі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46DC2-A421-475B-BA60-E2E17869FD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4488" y="1026756"/>
            <a:ext cx="6604565" cy="34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CEC4AD-FDBE-464B-95E7-7210799CDB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433" y="767165"/>
            <a:ext cx="7678041" cy="396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26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4C5537-939B-4F93-8D37-FC62750996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23" y="1447800"/>
            <a:ext cx="6267624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BBA24-3423-413C-8189-DE8DE2D1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2385"/>
            <a:ext cx="10363200" cy="596023"/>
          </a:xfrm>
        </p:spPr>
        <p:txBody>
          <a:bodyPr>
            <a:normAutofit fontScale="90000"/>
          </a:bodyPr>
          <a:lstStyle/>
          <a:p>
            <a: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ОЦІНКА АДЕКВАТНОСТІ МОДЕЛІ</a:t>
            </a:r>
            <a:b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A2980-AD9F-40B2-88C3-AD59FAA1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03960"/>
            <a:ext cx="5215890" cy="4389120"/>
          </a:xfrm>
        </p:spPr>
        <p:txBody>
          <a:bodyPr>
            <a:normAutofit/>
          </a:bodyPr>
          <a:lstStyle/>
          <a:p>
            <a:r>
              <a:rPr lang="uk-UA" dirty="0"/>
              <a:t>А</a:t>
            </a:r>
          </a:p>
          <a:p>
            <a:endParaRPr lang="uk-UA" dirty="0"/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Прибуток = 3*100*100 – 660*15 – 300*10 = 17100.</a:t>
            </a: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 роботи черги 1000\3 = 300</a:t>
            </a: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 роботи печі  становить 100\3 * 20 = 660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B524B4-E2AE-411C-8E4C-4E2F46DB72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859280"/>
            <a:ext cx="554736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C3D0E3-64D4-44CF-9218-F2E43183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701040"/>
            <a:ext cx="4145280" cy="5318759"/>
          </a:xfrm>
        </p:spPr>
        <p:txBody>
          <a:bodyPr/>
          <a:lstStyle/>
          <a:p>
            <a:r>
              <a:rPr lang="uk-UA" dirty="0"/>
              <a:t>Б)</a:t>
            </a:r>
          </a:p>
          <a:p>
            <a:pPr marL="0" indent="0"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Прибуток = 3*216*100 – 1333*15 – 666*10 = 33345.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 роботи печі  становить 200\3 * 20 = 1333</a:t>
            </a:r>
          </a:p>
          <a:p>
            <a:pPr marL="0" indent="0"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 роботи черги 2000*2\6 = 666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EF6EBD-73B8-442F-8225-0DA34576F2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1021080"/>
            <a:ext cx="6736080" cy="32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1FF464-D248-42D4-B729-AFEE243B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640080"/>
            <a:ext cx="3733800" cy="5455919"/>
          </a:xfrm>
        </p:spPr>
        <p:txBody>
          <a:bodyPr/>
          <a:lstStyle/>
          <a:p>
            <a:r>
              <a:rPr lang="uk-UA" dirty="0"/>
              <a:t>В)</a:t>
            </a: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Прибуток = 3*200*100 – 1333*15 – 1000*10 = 30005.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 роботи печі  становить 200\3 * 20 = 1333</a:t>
            </a: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 роботи черг 2000*3\6 = 1000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F181D4-79B1-466B-B311-C2D3DB91A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7320" y="2138044"/>
            <a:ext cx="6424299" cy="30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1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6327-55F5-4348-960A-DACCF66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93EC4-44E6-4FA1-9468-E203EB36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1347537"/>
            <a:ext cx="10788316" cy="5128078"/>
          </a:xfrm>
        </p:spPr>
        <p:txBody>
          <a:bodyPr>
            <a:normAutofit fontScale="850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Контейнери з керамічними виробами поступають у цех випалення (вхідний потік -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Пуассонівський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параметром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Кожний контейнер містить партію з 100 виробів, що вимагають однакового часу випалення. Час випалення – рівномірно розподілена випадкова величина в інтервалі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 ± В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У цеху знаходиться піч, в яку одночасно завантажуються три контейнери. Час випалення відповідає найбільшому з часів, необхідних для випалення виробів з цих трьох контейнерів. Прибуток від випалення кожної деталі складає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одиниць вартості. Один час роботи печі вимагає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одиниць вартості (враховується тільки «чистий» час роботи печі).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Порівняйте економічну ефективність таких дисциплін обслуговування: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Контейнери завантажуються в піч по три за принципом FIFO. Для підтримки черги потрібно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800" cap="small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одиниць вартості за годину.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Контейнери розділяються на дві черги: черга з «довгим» часом випалення і черга з «коротким» часом випалення виробів у печі. У піч завантажують по три вироби з кожної черги. Пріоритети черг встановити самостійно. З кожної черги вибір здійснюється за принципом FIFO. На підтримку функціонування цих двох черг потрібно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*S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одиниць вартості.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39680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F4E8B-E5BB-4CFD-8C58-277478F8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3015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ОРГАНІЗАЦІЯ ЕКСПЕРИМЕНТІВ З МОДЕЛЛЮ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6EEDA-A1AE-4FAC-A97C-0910808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43001"/>
            <a:ext cx="10178322" cy="469087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План </a:t>
            </a:r>
            <a:r>
              <a:rPr lang="uk-UA" dirty="0" err="1"/>
              <a:t>екперементів</a:t>
            </a:r>
            <a:endParaRPr lang="uk-UA" dirty="0"/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Визначити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моделювання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якому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виходить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стаціонарний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режим.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Визначити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прогонів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експеримент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взятими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1,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дізнатись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черги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печі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оброблених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деталей.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Знайти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прміжок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якому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можуть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змінюватись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і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експерименти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знайти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точні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проміжки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і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598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67455-7D38-43F3-BC73-0116D7FB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Визначення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кількості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прогонів</a:t>
            </a:r>
            <a:endParaRPr lang="uk-UA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B0A91-B2E8-4432-87F8-48FE8C7A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752601"/>
            <a:ext cx="10622280" cy="3200399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Нехай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розподіл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відгуку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моделі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нормальний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Значенню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довірчої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ймовірності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=0,95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відповідає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аргументу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функції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Лапласа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2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=1,96.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Отже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для забезпечення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нормально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розподіленого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відгуку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моделі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=1,96</a:t>
            </a:r>
            <a:r>
              <a:rPr lang="ru-RU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прогонів</a:t>
            </a:r>
            <a:endParaRPr lang="uk-U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159746-0D8E-4942-BA90-9DF83868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219" y="4111996"/>
            <a:ext cx="3149886" cy="14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6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18E972-A84B-4D82-8177-51BE7A27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381001"/>
            <a:ext cx="9916668" cy="632530"/>
          </a:xfrm>
        </p:spPr>
        <p:txBody>
          <a:bodyPr/>
          <a:lstStyle/>
          <a:p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Визначення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тривалості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прогонів</a:t>
            </a:r>
            <a:endParaRPr lang="uk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8E9B0F-2B4E-477B-9205-FEFCCE6F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316" y="753445"/>
            <a:ext cx="5107304" cy="632530"/>
          </a:xfrm>
        </p:spPr>
        <p:txBody>
          <a:bodyPr/>
          <a:lstStyle/>
          <a:p>
            <a:r>
              <a:rPr lang="uk-UA" dirty="0"/>
              <a:t>Б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EB948C9-FB87-4453-8832-6E04A8794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5160" y="640081"/>
            <a:ext cx="4439304" cy="373450"/>
          </a:xfrm>
        </p:spPr>
        <p:txBody>
          <a:bodyPr/>
          <a:lstStyle/>
          <a:p>
            <a:r>
              <a:rPr lang="uk-UA" dirty="0"/>
              <a:t>В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EB4C4D8-77D8-4984-93DF-9D73144A181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1086049"/>
            <a:ext cx="4602479" cy="4685901"/>
          </a:xfrm>
          <a:prstGeom prst="rect">
            <a:avLst/>
          </a:prstGeo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D39FEA4-0669-44DA-8848-EB84CB5361EA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1944" y="1069710"/>
            <a:ext cx="4922520" cy="50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A0F1276-A2AF-42D5-9260-A343555D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оцінка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результатів</a:t>
            </a:r>
            <a:endParaRPr lang="uk-UA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97B2158-99E9-4017-A406-D6429D105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2562" y="838200"/>
            <a:ext cx="9227759" cy="6019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Отже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візьмемо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4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прогонів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Прибуток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2700990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черги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63342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печі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189545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 виробів = 20370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формулою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розрахуємо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можливі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проміжки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=S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– S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- k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*S</a:t>
            </a:r>
            <a:r>
              <a:rPr lang="en-US" sz="1800" cap="small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*z→ max,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 –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випалених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виробів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–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годин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печі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годин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черги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3*100*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20370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15*189545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k</a:t>
            </a:r>
            <a:r>
              <a:rPr lang="ru-RU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*10 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63342&lt;=0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1&lt;= 5.159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1114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4CA95C-04F5-41D2-940F-C9554A1587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9369" y="273896"/>
            <a:ext cx="5556142" cy="60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2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14B327-BCF5-4AA7-BF89-63B2903A5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259644"/>
            <a:ext cx="10454468" cy="63392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Отже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візьмемо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4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прогонів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Прибуток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3294805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черги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54265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печі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186009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 виробів = 22092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формулою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розрахуємо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можливі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проміжки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=S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– S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– k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*S</a:t>
            </a:r>
            <a:r>
              <a:rPr lang="en-US" sz="1800" cap="small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*z→ max,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випалених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виробів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годин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печі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годин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черги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3*100*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22092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15*186009- k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*10 *54265&lt;=0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2&lt;= 7,071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7441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1FBECD-2369-4FDD-AD8A-14CD65BD23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57886" y="728421"/>
            <a:ext cx="6445890" cy="46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3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4B6A369-F929-41C1-9BFC-7A24AB1283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5022" y="338667"/>
                <a:ext cx="10334978" cy="613833"/>
              </a:xfrm>
            </p:spPr>
            <p:txBody>
              <a:bodyPr>
                <a:normAutofit fontScale="90000"/>
              </a:bodyPr>
              <a:lstStyle/>
              <a:p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значимість результатів проведеного експерименту-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uk-UA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uk-UA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4B6A369-F929-41C1-9BFC-7A24AB128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5022" y="338667"/>
                <a:ext cx="10334978" cy="613833"/>
              </a:xfrm>
              <a:blipFill>
                <a:blip r:embed="rId2"/>
                <a:stretch>
                  <a:fillRect l="-354" t="-8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DAB951-0C95-4135-8EE1-8D6A1F6E143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57954" y="692149"/>
            <a:ext cx="5034845" cy="5473701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FBBDD4-BEAC-4D88-BE62-992B982F0C5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92800" y="1501422"/>
            <a:ext cx="5489224" cy="23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87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749AF4D-79F2-4DE4-A26A-70FA1F2353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75132" y="382385"/>
                <a:ext cx="10181490" cy="520726"/>
              </a:xfrm>
            </p:spPr>
            <p:txBody>
              <a:bodyPr/>
              <a:lstStyle/>
              <a:p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значимість результатів проведеного експерименту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749AF4D-79F2-4DE4-A26A-70FA1F23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75132" y="382385"/>
                <a:ext cx="10181490" cy="520726"/>
              </a:xfrm>
              <a:blipFill>
                <a:blip r:embed="rId2"/>
                <a:stretch>
                  <a:fillRect l="-539" t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C01E88-969A-4C81-BBCE-BE3FF312EC5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9788" y="1117600"/>
            <a:ext cx="5396089" cy="4991661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74185240-AE3F-4730-BDEC-C4C402CBBD0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6311" y="2226393"/>
            <a:ext cx="5894593" cy="24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55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080FC-7D2C-4457-89EE-9864B0E4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2" y="382385"/>
            <a:ext cx="10041467" cy="57011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ВИСНОВКИ</a:t>
            </a:r>
            <a:b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65C680F-25E9-42D7-B541-B9F8D8614D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9155" y="1224845"/>
            <a:ext cx="7781199" cy="4685256"/>
          </a:xfrm>
        </p:spPr>
      </p:pic>
    </p:spTree>
    <p:extLst>
      <p:ext uri="{BB962C8B-B14F-4D97-AF65-F5344CB8AC3E}">
        <p14:creationId xmlns:p14="http://schemas.microsoft.com/office/powerpoint/2010/main" val="45482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B21DA-65D7-4FB4-9CC3-63B1289D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24EEF-680D-46A7-9ED5-1A6D9096A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53" y="1748589"/>
            <a:ext cx="10419347" cy="4131003"/>
          </a:xfrm>
        </p:spPr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В.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Контейнери розділяються на три черги: з «довгим», «середнім» і «коротким» часом випалення виробів в печі. В піч завантажують по три вироби з кожної черги. Пріоритети черг встановіть самостійно. З кожної черги вибір здійснюється за принципом FIFO. На підтримку функціонування цих двох черг потрібно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*S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одиниць вартості</a:t>
            </a: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uk-UA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Оцініть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інтервали значень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k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яких дисципліни Б і В стають невигідними. Варіанти завдань наведені в табл. 3.1.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394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5D79E-A209-4ED5-9559-87BAA0C2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Дані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E15115D-1EE8-43BE-845D-9EEBAE417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884853"/>
              </p:ext>
            </p:extLst>
          </p:nvPr>
        </p:nvGraphicFramePr>
        <p:xfrm>
          <a:off x="762000" y="1874517"/>
          <a:ext cx="11430000" cy="4221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4077190217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1144683504"/>
                    </a:ext>
                  </a:extLst>
                </a:gridCol>
              </a:tblGrid>
              <a:tr h="5667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uk-UA" sz="1200">
                          <a:effectLst/>
                        </a:rPr>
                        <a:t>Параметр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uk-UA" sz="1200">
                          <a:effectLst/>
                        </a:rPr>
                        <a:t>Варіанти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340541562"/>
                  </a:ext>
                </a:extLst>
              </a:tr>
              <a:tr h="73440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23909570"/>
                  </a:ext>
                </a:extLst>
              </a:tr>
              <a:tr h="5667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200">
                          <a:effectLst/>
                        </a:rPr>
                        <a:t>L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uk-UA" sz="1200">
                          <a:effectLst/>
                        </a:rPr>
                        <a:t>1/30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631026333"/>
                  </a:ext>
                </a:extLst>
              </a:tr>
              <a:tr h="5667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200">
                          <a:effectLst/>
                        </a:rPr>
                        <a:t>А ± В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uk-UA" sz="1200">
                          <a:effectLst/>
                        </a:rPr>
                        <a:t>30 ± 10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141626702"/>
                  </a:ext>
                </a:extLst>
              </a:tr>
              <a:tr h="626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200" cap="small">
                          <a:effectLst/>
                        </a:rPr>
                        <a:t>S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278379777"/>
                  </a:ext>
                </a:extLst>
              </a:tr>
              <a:tr h="593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200" cap="small">
                          <a:effectLst/>
                        </a:rPr>
                        <a:t>S</a:t>
                      </a:r>
                      <a:r>
                        <a:rPr lang="uk-UA" sz="1200" cap="small" baseline="-250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uk-UA" sz="1200">
                          <a:effectLst/>
                        </a:rPr>
                        <a:t>15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149976625"/>
                  </a:ext>
                </a:extLst>
              </a:tr>
              <a:tr h="5667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200" cap="small">
                          <a:effectLst/>
                        </a:rPr>
                        <a:t>S</a:t>
                      </a:r>
                      <a:r>
                        <a:rPr lang="uk-UA" sz="1200" baseline="-250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uk-UA" sz="1200" dirty="0">
                          <a:effectLst/>
                        </a:rPr>
                        <a:t>10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31424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0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BD62B-815E-4842-B0D4-EE7D368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Вибір методу моделювання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1BE18-8364-4915-99E7-6E95E2B9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5453"/>
            <a:ext cx="10178322" cy="4564139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Аналітичне моделювання :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модельованая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є система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аналітичних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бути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знайдений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розв’язок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Y=f(Х)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Математичне моделювання : модельована система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є алгоритм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розрахунку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при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Х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Імітаційне моделювання : модельована система  є алгоритм імітації, який відтворює функціонування системи.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959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1439D-B824-40F5-BE82-07A46216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9ECE8-0DF3-4878-AD98-FA3D692A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26695"/>
            <a:ext cx="10178322" cy="4852897"/>
          </a:xfrm>
        </p:spPr>
        <p:txBody>
          <a:bodyPr/>
          <a:lstStyle/>
          <a:p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Дану систему можна представити у вигляді мережі Петрі, оскільки цей математичний апарат є універсальним для задач такого плану</a:t>
            </a:r>
          </a:p>
          <a:p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Оскільки в задачі описується процес випікання з різними чергами, у СМО черга може бути лише одна,  реалізуючи дану задачу за допомогою мереж Петрі ми отримуємо більш зрозуміле представлення системи</a:t>
            </a:r>
            <a:endParaRPr lang="uk-UA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реалізації даної задачі використовується ПЗ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PetriObjectModelPaint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Воно просте у розумінні і дозволяє змоделювати процес функціонування системи. ПЗ надає методи для збору статистики, на базі якої робиться висновок про вигідність реалізації цеху з чергами або без. Також в цьому програмному засобі є засоби генерації випадкових чисел за заданим законом розподілу, що є важливим для нашої задачі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371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EEA2B-808B-40F1-837C-AEDD0CCC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832" y="382385"/>
            <a:ext cx="9970168" cy="596023"/>
          </a:xfrm>
        </p:spPr>
        <p:txBody>
          <a:bodyPr>
            <a:normAutofit fontScale="90000"/>
          </a:bodyPr>
          <a:lstStyle/>
          <a:p>
            <a: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РОЗРОБКА КОНЦЕПТУАЛЬНОЇ МОДЕЛІ</a:t>
            </a:r>
            <a:b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B37F9-16B0-49E5-AE87-145997A79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79" y="1203158"/>
            <a:ext cx="11438021" cy="585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Цілі моделювання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Оцінити параметри, які вливають на прибуток цеху.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Вхідні змінні: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 Вартість роботи черг;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 Вартість роботи печі;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Вибір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принципом FIFO з кожної черги.</a:t>
            </a:r>
          </a:p>
          <a:p>
            <a:pPr marL="180975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Вихідні змінні: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Інтервали значень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k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яких дисципліни Б і В стають невигідними.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2734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850BD7-557B-408D-9308-C94C76C4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13360"/>
            <a:ext cx="12128635" cy="64770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Параметри моделі: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одночасно в печі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оппалюється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контейнера;</a:t>
            </a:r>
            <a:endParaRPr lang="uk-U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надходження контейнерів описується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Пуассонівським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потоком з параметром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=1/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uk-U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контейнері знаходиться 100 виробів;</a:t>
            </a:r>
            <a:endParaRPr lang="uk-U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 випалення керамічних виробів – рівномірно розподілена випадкова величина в інтервалі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 ± В=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0±1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 роботи печі = найбільший з часів, необхідних для випалення виробів з трьох контейнерів, які надходять у піч;</a:t>
            </a:r>
            <a:endParaRPr lang="uk-U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прибуток від випалення кожної деталі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одиниць вартості;</a:t>
            </a:r>
            <a:endParaRPr lang="uk-U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година роботи печі вимагає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одиниць вартості.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uk-UA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Цільові функції (критерії якості) системи, що моделюється</a:t>
            </a: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Максимізація прибутку від випалення виробів.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=S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– S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-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→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 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 –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випалених виробів, 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–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годин роботи печі,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А.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S</a:t>
            </a:r>
            <a:r>
              <a:rPr lang="uk-UA" sz="1800" cap="small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uk-UA" sz="1800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 підтримки черги;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k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*S</a:t>
            </a:r>
            <a:r>
              <a:rPr lang="uk-UA" sz="1800" cap="small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uk-UA" sz="1800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 підтримки черги;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</a:t>
            </a:r>
            <a:r>
              <a:rPr lang="uk-UA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*S</a:t>
            </a:r>
            <a:r>
              <a:rPr lang="uk-UA" sz="1800" cap="small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uk-UA" sz="1800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 підтримки черги</a:t>
            </a:r>
            <a:r>
              <a:rPr lang="uk-UA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0146865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1222</Words>
  <Application>Microsoft Office PowerPoint</Application>
  <PresentationFormat>Широкоэкранный</PresentationFormat>
  <Paragraphs>132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Corbel</vt:lpstr>
      <vt:lpstr>Gill Sans MT</vt:lpstr>
      <vt:lpstr>Impact</vt:lpstr>
      <vt:lpstr>Symbol</vt:lpstr>
      <vt:lpstr>Times New Roman</vt:lpstr>
      <vt:lpstr>Эмблема</vt:lpstr>
      <vt:lpstr>Визначення оптимальної структури цеху по випаленню деталей</vt:lpstr>
      <vt:lpstr>Презентация PowerPoint</vt:lpstr>
      <vt:lpstr>Завдання</vt:lpstr>
      <vt:lpstr>Завдання</vt:lpstr>
      <vt:lpstr>Дані</vt:lpstr>
      <vt:lpstr>Вибір методу моделювання</vt:lpstr>
      <vt:lpstr> </vt:lpstr>
      <vt:lpstr> РОЗРОБКА КОНЦЕПТУАЛЬНОЇ МОДЕЛІ </vt:lpstr>
      <vt:lpstr>Презентация PowerPoint</vt:lpstr>
      <vt:lpstr>Структурна схема моделі - А  </vt:lpstr>
      <vt:lpstr>Структурна схема моделі - Б </vt:lpstr>
      <vt:lpstr>Структурна схема моделі - В</vt:lpstr>
      <vt:lpstr>Концептуальна схема моделі у вигляді схеми обраного методу моделювання </vt:lpstr>
      <vt:lpstr>Презентация PowerPoint</vt:lpstr>
      <vt:lpstr>Презентация PowerPoint</vt:lpstr>
      <vt:lpstr>.РОЗРОБКА СТРУКТУРНОЇ СХЕМИ ІМІТАЦІЙНОЇ МОДЕЛІ ТА ОПИСУ ЇЇ ФУНКЦІОНУВАННЯ</vt:lpstr>
      <vt:lpstr>Програмна реалізація моделі А</vt:lpstr>
      <vt:lpstr>Б</vt:lpstr>
      <vt:lpstr>В</vt:lpstr>
      <vt:lpstr>Модифікації коду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ОЦІНКА АДЕКВАТНОСТІ МОДЕЛІ </vt:lpstr>
      <vt:lpstr>Презентация PowerPoint</vt:lpstr>
      <vt:lpstr>Презентация PowerPoint</vt:lpstr>
      <vt:lpstr>ОРГАНІЗАЦІЯ ЕКСПЕРИМЕНТІВ З МОДЕЛЛЮ</vt:lpstr>
      <vt:lpstr>Визначення кількості прогонів</vt:lpstr>
      <vt:lpstr>Визначення тривалості прогонів</vt:lpstr>
      <vt:lpstr>Аналіз і оцінка результатів</vt:lpstr>
      <vt:lpstr>Презентация PowerPoint</vt:lpstr>
      <vt:lpstr>Презентация PowerPoint</vt:lpstr>
      <vt:lpstr>Презентация PowerPoint</vt:lpstr>
      <vt:lpstr>значимість результатів проведеного експерименту- k_1 </vt:lpstr>
      <vt:lpstr>значимість результатів проведеного експериментуk_2</vt:lpstr>
      <vt:lpstr>ВИСНОВКИ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Визначення оптимальної структури цеху</dc:title>
  <dc:creator>Julia Alpaeva</dc:creator>
  <cp:lastModifiedBy>Julia Alpaeva</cp:lastModifiedBy>
  <cp:revision>11</cp:revision>
  <dcterms:created xsi:type="dcterms:W3CDTF">2020-12-22T16:09:34Z</dcterms:created>
  <dcterms:modified xsi:type="dcterms:W3CDTF">2020-12-23T16:23:08Z</dcterms:modified>
</cp:coreProperties>
</file>