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DEB7-B428-4B32-A196-B9992844BF03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7358-6525-4FBA-8711-A9B2A8EA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4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DEB7-B428-4B32-A196-B9992844BF03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7358-6525-4FBA-8711-A9B2A8EA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3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DEB7-B428-4B32-A196-B9992844BF03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7358-6525-4FBA-8711-A9B2A8EA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79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DEB7-B428-4B32-A196-B9992844BF03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7358-6525-4FBA-8711-A9B2A8EAF93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7687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DEB7-B428-4B32-A196-B9992844BF03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7358-6525-4FBA-8711-A9B2A8EA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82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DEB7-B428-4B32-A196-B9992844BF03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7358-6525-4FBA-8711-A9B2A8EA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7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DEB7-B428-4B32-A196-B9992844BF03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7358-6525-4FBA-8711-A9B2A8EA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2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DEB7-B428-4B32-A196-B9992844BF03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7358-6525-4FBA-8711-A9B2A8EA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78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DEB7-B428-4B32-A196-B9992844BF03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7358-6525-4FBA-8711-A9B2A8EA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0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DEB7-B428-4B32-A196-B9992844BF03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7358-6525-4FBA-8711-A9B2A8EA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4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DEB7-B428-4B32-A196-B9992844BF03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7358-6525-4FBA-8711-A9B2A8EA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2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DEB7-B428-4B32-A196-B9992844BF03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7358-6525-4FBA-8711-A9B2A8EA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9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DEB7-B428-4B32-A196-B9992844BF03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7358-6525-4FBA-8711-A9B2A8EA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54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DEB7-B428-4B32-A196-B9992844BF03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7358-6525-4FBA-8711-A9B2A8EA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7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DEB7-B428-4B32-A196-B9992844BF03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7358-6525-4FBA-8711-A9B2A8EA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1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DEB7-B428-4B32-A196-B9992844BF03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7358-6525-4FBA-8711-A9B2A8EA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8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DEB7-B428-4B32-A196-B9992844BF03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7358-6525-4FBA-8711-A9B2A8EA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04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38FDEB7-B428-4B32-A196-B9992844BF03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A7358-6525-4FBA-8711-A9B2A8EA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48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026" y="0"/>
            <a:ext cx="12032973" cy="3329581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rgbClr val="FF0000"/>
                </a:solidFill>
              </a:rPr>
              <a:t>CLOUD COMPUTING PROJECT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419571"/>
            <a:ext cx="8825658" cy="86142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5400" dirty="0" smtClean="0">
                <a:solidFill>
                  <a:schemeClr val="accent2"/>
                </a:solidFill>
              </a:rPr>
              <a:t>PRESENTATION</a:t>
            </a:r>
            <a:endParaRPr lang="en-US" sz="5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770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arrow.wav"/>
          </p:stSnd>
        </p:sndAc>
      </p:transition>
    </mc:Choice>
    <mc:Fallback>
      <p:transition spd="med">
        <p:fade/>
        <p:sndAc>
          <p:stSnd>
            <p:snd r:embed="rId2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32520" y="437322"/>
                <a:ext cx="11383617" cy="56568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SL" sz="2000" b="1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Inputs:</a:t>
                </a:r>
                <a:endPara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742950" lvl="1" indent="-285750">
                  <a:buSzPts val="1000"/>
                  <a:buFont typeface="Courier New" panose="02070309020205020404" pitchFamily="49" charset="0"/>
                  <a:buChar char="o"/>
                  <a:tabLst>
                    <a:tab pos="914400" algn="l"/>
                  </a:tabLst>
                </a:pPr>
                <a:r>
                  <a:rPr lang="en-SL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Initial savings</a:t>
                </a:r>
                <a:endPara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SzPts val="1000"/>
                  <a:buFont typeface="Courier New" panose="02070309020205020404" pitchFamily="49" charset="0"/>
                  <a:buChar char="o"/>
                  <a:tabLst>
                    <a:tab pos="914400" algn="l"/>
                  </a:tabLst>
                </a:pPr>
                <a:r>
                  <a:rPr lang="en-SL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Monthly contribution</a:t>
                </a:r>
                <a:endPara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SzPts val="1000"/>
                  <a:buFont typeface="Courier New" panose="02070309020205020404" pitchFamily="49" charset="0"/>
                  <a:buChar char="o"/>
                  <a:tabLst>
                    <a:tab pos="914400" algn="l"/>
                  </a:tabLst>
                </a:pPr>
                <a:r>
                  <a:rPr lang="en-SL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Annual interest rate</a:t>
                </a:r>
                <a:endPara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SzPts val="1000"/>
                  <a:buFont typeface="Courier New" panose="02070309020205020404" pitchFamily="49" charset="0"/>
                  <a:buChar char="o"/>
                  <a:tabLst>
                    <a:tab pos="914400" algn="l"/>
                  </a:tabLst>
                </a:pPr>
                <a:r>
                  <a:rPr lang="en-SL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Number of times interest is compounded per year</a:t>
                </a:r>
                <a:endPara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SzPts val="1000"/>
                  <a:buFont typeface="Courier New" panose="02070309020205020404" pitchFamily="49" charset="0"/>
                  <a:buChar char="o"/>
                  <a:tabLst>
                    <a:tab pos="914400" algn="l"/>
                  </a:tabLst>
                </a:pPr>
                <a:r>
                  <a:rPr lang="en-SL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Number of years</a:t>
                </a:r>
                <a:endPara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SL" sz="20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Processing:</a:t>
                </a:r>
                <a:endPara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742950" lvl="1" indent="-285750">
                  <a:buSzPts val="1000"/>
                  <a:buFont typeface="Courier New" panose="02070309020205020404" pitchFamily="49" charset="0"/>
                  <a:buChar char="o"/>
                  <a:tabLst>
                    <a:tab pos="914400" algn="l"/>
                  </a:tabLst>
                </a:pPr>
                <a:r>
                  <a:rPr lang="en-SL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Converts annual interest rate to decimal form.</a:t>
                </a:r>
                <a:endPara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SL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Formula: </a:t>
                </a:r>
                <a14:m>
                  <m:oMath xmlns:m="http://schemas.openxmlformats.org/officeDocument/2006/math">
                    <m:r>
                      <a:rPr lang="en-SL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𝐹𝑉</m:t>
                    </m:r>
                    <m:r>
                      <a:rPr lang="en-SL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SL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SL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SL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r>
                              <a:rPr lang="en-SL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d>
                      </m:e>
                      <m:sup>
                        <m:r>
                          <a:rPr lang="en-SL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SL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SL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SL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ctrlPr>
                                      <a:rPr lang="en-US" sz="20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L" sz="20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1+1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SL" sz="20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</m:sub>
                              <m:sup>
                                <m:r>
                                  <a:rPr lang="en-SL" sz="20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SL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SL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SL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Where:</a:t>
                </a:r>
                <a:endParaRPr lang="en-US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SL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FV= Future value of savings</a:t>
                </a:r>
                <a:endParaRPr lang="en-US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SL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P= Initial savings</a:t>
                </a:r>
                <a:endParaRPr lang="en-US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SL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M= Monthly contribution</a:t>
                </a:r>
                <a:endParaRPr lang="en-US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SL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r= Monthly interest rate (Annual rate / 12 / 100)</a:t>
                </a:r>
                <a:endParaRPr lang="en-US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SL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t= Number of months</a:t>
                </a:r>
                <a:endParaRPr lang="en-US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20" y="437322"/>
                <a:ext cx="11383617" cy="5656805"/>
              </a:xfrm>
              <a:prstGeom prst="rect">
                <a:avLst/>
              </a:prstGeom>
              <a:blipFill>
                <a:blip r:embed="rId3"/>
                <a:stretch>
                  <a:fillRect l="-589" t="-647" b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390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arrow.wav"/>
          </p:stSnd>
        </p:sndAc>
      </p:transition>
    </mc:Choice>
    <mc:Fallback>
      <p:transition spd="med">
        <p:fade/>
        <p:sndAc>
          <p:stSnd>
            <p:snd r:embed="rId2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3887"/>
            <a:ext cx="1396536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SL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Output: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1789" y="442826"/>
            <a:ext cx="68398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L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Displays the future savings amount.</a:t>
            </a:r>
            <a:endParaRPr lang="en-US" sz="3600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65043" y="1438096"/>
            <a:ext cx="8802757" cy="255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93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arrow.wav"/>
          </p:stSnd>
        </p:sndAc>
      </p:transition>
    </mc:Choice>
    <mc:Fallback>
      <p:transition spd="med">
        <p:fade/>
        <p:sndAc>
          <p:stSnd>
            <p:snd r:embed="rId2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440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L" sz="4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 Error Handling</a:t>
            </a:r>
            <a:endParaRPr lang="en-US" sz="4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SL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SL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an invalid payment type is entered, the program displays:</a:t>
            </a:r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SL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SL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Please choose between one of the following payment types:</a:t>
            </a:r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SL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LOANPAYMENT</a:t>
            </a:r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SL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COMPOUNDINTEREST</a:t>
            </a:r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SL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SAVINGSGROWTH</a:t>
            </a:r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SL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Below is a summery of the flowchart </a:t>
            </a:r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070979"/>
      </p:ext>
    </p:extLst>
  </p:cSld>
  <p:clrMapOvr>
    <a:masterClrMapping/>
  </p:clrMapOvr>
  <p:transition spd="slow">
    <p:push dir="u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diagram&#10;&#10;AI-generated content may be incorrect."/>
          <p:cNvPicPr/>
          <p:nvPr/>
        </p:nvPicPr>
        <p:blipFill>
          <a:blip r:embed="rId3"/>
          <a:stretch>
            <a:fillRect/>
          </a:stretch>
        </p:blipFill>
        <p:spPr>
          <a:xfrm>
            <a:off x="92765" y="119271"/>
            <a:ext cx="9925878" cy="65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43364"/>
      </p:ext>
    </p:extLst>
  </p:cSld>
  <p:clrMapOvr>
    <a:masterClrMapping/>
  </p:clrMapOvr>
  <p:transition spd="slow">
    <p:randomBar dir="vert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512" y="308317"/>
            <a:ext cx="8825658" cy="3329581"/>
          </a:xfrm>
        </p:spPr>
        <p:txBody>
          <a:bodyPr/>
          <a:lstStyle/>
          <a:p>
            <a:r>
              <a:rPr lang="en-US" sz="6000" dirty="0" smtClean="0"/>
              <a:t>END OF PRESENTATION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1154955" y="5638799"/>
            <a:ext cx="45719" cy="58615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726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2" name="applause.wav"/>
          </p:stSnd>
        </p:sndAc>
      </p:transition>
    </mc:Choice>
    <mc:Fallback>
      <p:transition spd="slow">
        <p:sndAc>
          <p:stSnd>
            <p:snd r:embed="rId2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logo of a university&#10;&#10;AI-generated content may be incorrect.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7" y="479673"/>
            <a:ext cx="1378585" cy="11569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05946" y="1636643"/>
            <a:ext cx="10310191" cy="3616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L" sz="6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 of Management and Technology (UNIMTECH)</a:t>
            </a:r>
            <a:r>
              <a:rPr lang="en-SL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SL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SL" sz="2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Project: Collaborative Development of a Financial Calculator Using Git and </a:t>
            </a:r>
            <a:r>
              <a:rPr lang="en-SL" sz="66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endParaRPr lang="en-US" sz="6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1192" y="5461017"/>
            <a:ext cx="1689850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L" sz="3200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Group: </a:t>
            </a:r>
            <a:r>
              <a:rPr lang="en-SL" sz="3200" kern="100" dirty="0" smtClean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3200" kern="100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042488"/>
      </p:ext>
    </p:extLst>
  </p:cSld>
  <p:clrMapOvr>
    <a:masterClrMapping/>
  </p:clrMapOvr>
  <p:transition spd="slow">
    <p:push dir="u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0424" y="2386384"/>
            <a:ext cx="9807575" cy="2628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L" sz="6600" dirty="0"/>
              <a:t># Step-by-Step </a:t>
            </a:r>
            <a:r>
              <a:rPr lang="en-SL" sz="4400" dirty="0"/>
              <a:t>Documentation for the Payment Calculation Program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51548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2" name="arrow.wav"/>
          </p:stSnd>
        </p:sndAc>
      </p:transition>
    </mc:Choice>
    <mc:Fallback>
      <p:transition spd="slow">
        <p:split orient="vert"/>
        <p:sndAc>
          <p:stSnd>
            <p:snd r:embed="rId2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026" y="106016"/>
            <a:ext cx="12032974" cy="6369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L" sz="4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Overview</a:t>
            </a:r>
            <a:endParaRPr lang="en-US" sz="4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L" sz="4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Python program allows users to calculate:</a:t>
            </a:r>
            <a:endParaRPr lang="en-US" sz="4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SL" sz="4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Payment</a:t>
            </a:r>
            <a:endParaRPr lang="en-US" sz="4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SL" sz="4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Compound Interest</a:t>
            </a:r>
            <a:endParaRPr lang="en-US" sz="4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SL" sz="4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Savings Growth</a:t>
            </a:r>
            <a:endParaRPr lang="en-US" sz="4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L" sz="4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user is prompted to choose the type of calculation, after which the corresponding function is executed.</a:t>
            </a:r>
            <a:endParaRPr lang="en-US" sz="4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529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2" name="arrow.wav"/>
          </p:stSnd>
        </p:sndAc>
      </p:transition>
    </mc:Choice>
    <mc:Fallback>
      <p:transition spd="slow">
        <p:split orient="vert"/>
        <p:sndAc>
          <p:stSnd>
            <p:snd r:embed="rId2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530" y="384311"/>
            <a:ext cx="12192000" cy="6189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L" sz="4400" b="1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SL" sz="2400" b="1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Program Flow</a:t>
            </a:r>
            <a:endParaRPr lang="en-US" sz="2400" kern="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SL" sz="2400" b="1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Input:</a:t>
            </a:r>
            <a:r>
              <a:rPr lang="en-SL" sz="24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program first asks the user to choose a payment type:</a:t>
            </a:r>
            <a:endParaRPr lang="en-US" sz="2400" kern="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SL" sz="24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1. LOANPAYMENT"</a:t>
            </a:r>
            <a:endParaRPr lang="en-US" sz="2400" kern="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SL" sz="24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2. COMPOUNDINTEREST"</a:t>
            </a:r>
            <a:endParaRPr lang="en-US" sz="2400" kern="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SL" sz="24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"3. SAVINGSGROWTH"</a:t>
            </a:r>
            <a:endParaRPr lang="en-US" sz="2400" kern="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2"/>
              <a:tabLst>
                <a:tab pos="457200" algn="l"/>
              </a:tabLst>
            </a:pPr>
            <a:r>
              <a:rPr lang="en-SL" sz="2400" b="1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Making:</a:t>
            </a:r>
            <a:r>
              <a:rPr lang="en-SL" sz="24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Based on the user’s input, the program calls the respective function:</a:t>
            </a:r>
            <a:endParaRPr lang="en-US" sz="2400" kern="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SL" sz="24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loan_pay () for loan payments.</a:t>
            </a:r>
            <a:endParaRPr lang="en-US" sz="2400" kern="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SL" sz="24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compound_interest () for compound interest.</a:t>
            </a:r>
            <a:endParaRPr lang="en-US" sz="2400" kern="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SL" sz="24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savings_growth () for savings growth.</a:t>
            </a:r>
            <a:endParaRPr lang="en-US" sz="2400" kern="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3"/>
              <a:tabLst>
                <a:tab pos="457200" algn="l"/>
              </a:tabLst>
            </a:pPr>
            <a:r>
              <a:rPr lang="en-SL" sz="2400" b="1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Computation:</a:t>
            </a:r>
            <a:r>
              <a:rPr lang="en-SL" sz="24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program collects user input, performs calculations, and outputs the result.</a:t>
            </a:r>
            <a:endParaRPr lang="en-US" sz="2400" kern="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3"/>
              <a:tabLst>
                <a:tab pos="457200" algn="l"/>
              </a:tabLst>
            </a:pPr>
            <a:r>
              <a:rPr lang="en-SL" sz="2400" b="1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 Handling:</a:t>
            </a:r>
            <a:r>
              <a:rPr lang="en-SL" sz="24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If an invalid option is entered, the program prompts the user to select a valid payment type</a:t>
            </a:r>
            <a:r>
              <a:rPr lang="en-SL" sz="11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571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2" name="arrow.wav"/>
          </p:stSnd>
        </p:sndAc>
      </p:transition>
    </mc:Choice>
    <mc:Fallback>
      <p:transition spd="slow">
        <p:split orient="vert"/>
        <p:sndAc>
          <p:stSnd>
            <p:snd r:embed="rId2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270" y="225287"/>
            <a:ext cx="9024730" cy="1380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L" sz="5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SL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Function Breakdown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L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3.1 Loan Payment Calculation (loanCalculation())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605730"/>
            <a:ext cx="180483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SL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Inputs: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19270" y="2352428"/>
                <a:ext cx="9422296" cy="43783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"/>
                </a:pPr>
                <a:r>
                  <a:rPr lang="en-SL" sz="2000" kern="1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Principal amount</a:t>
                </a:r>
                <a:endParaRPr lang="en-US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"/>
                </a:pPr>
                <a:r>
                  <a:rPr lang="en-SL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Annual interest rate</a:t>
                </a:r>
                <a:endParaRPr lang="en-US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"/>
                </a:pPr>
                <a:r>
                  <a:rPr lang="en-SL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Loan term in years</a:t>
                </a:r>
                <a:endParaRPr lang="en-US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SL" sz="20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Processing:</a:t>
                </a:r>
                <a:endParaRPr lang="en-US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spcAft>
                    <a:spcPts val="80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914400" algn="l"/>
                  </a:tabLst>
                </a:pPr>
                <a:r>
                  <a:rPr lang="en-SL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Converts the annual interest rate to a monthly rate.</a:t>
                </a:r>
                <a:endParaRPr lang="en-US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SL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Uses the loan payment formula: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SL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𝑷</m:t>
                        </m:r>
                        <m:r>
                          <a:rPr lang="en-SL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×</m:t>
                        </m:r>
                        <m:r>
                          <a:rPr lang="en-SL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𝒓</m:t>
                        </m:r>
                        <m:r>
                          <a:rPr lang="en-SL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000" b="1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1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L" sz="20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en-SL" sz="20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SL" sz="20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𝒓</m:t>
                                </m:r>
                              </m:e>
                            </m:d>
                          </m:e>
                          <m:sup>
                            <m:r>
                              <a:rPr lang="en-SL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𝒏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b="1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1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L" sz="20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en-SL" sz="20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SL" sz="20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𝒓</m:t>
                                </m:r>
                              </m:e>
                            </m:d>
                          </m:e>
                          <m:sup>
                            <m:r>
                              <a:rPr lang="en-SL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SL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en-SL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SL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Where:</a:t>
                </a:r>
                <a:endParaRPr lang="en-US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SL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M= Monthly payment</a:t>
                </a:r>
                <a:endParaRPr lang="en-US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SL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P= Principal loan amount</a:t>
                </a:r>
                <a:endParaRPr lang="en-US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SL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r= Monthly interest rate (Annual rate / 12 / 100)</a:t>
                </a:r>
                <a:endParaRPr lang="en-US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SL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n= Total number of months (Years × 12)</a:t>
                </a:r>
                <a:endParaRPr lang="en-US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0" y="2352428"/>
                <a:ext cx="9422296" cy="4378314"/>
              </a:xfrm>
              <a:prstGeom prst="rect">
                <a:avLst/>
              </a:prstGeom>
              <a:blipFill>
                <a:blip r:embed="rId3"/>
                <a:stretch>
                  <a:fillRect t="-696" b="-1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692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  <p:sndAc>
          <p:stSnd>
            <p:snd r:embed="rId2" name="arrow.wav"/>
          </p:stSnd>
        </p:sndAc>
      </p:transition>
    </mc:Choice>
    <mc:Fallback>
      <p:transition>
        <p:cut/>
        <p:sndAc>
          <p:stSnd>
            <p:snd r:embed="rId2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10817" y="-6481"/>
            <a:ext cx="595868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Output</a:t>
            </a:r>
            <a:r>
              <a:rPr kumimoji="0" lang="en-US" altLang="en-US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Displays the calculated monthly payment.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" descr="A black screen with white text&#10;&#10;AI-generated content may be incorrec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99" y="1962042"/>
            <a:ext cx="59436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10817" y="3984442"/>
            <a:ext cx="12649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3.2 </a:t>
            </a: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Compound Interest Calculation (</a:t>
            </a:r>
            <a:r>
              <a:rPr kumimoji="0" lang="en-US" altLang="en-US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compoundInterestCal</a:t>
            </a: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())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583052"/>
      </p:ext>
    </p:extLst>
  </p:cSld>
  <p:clrMapOvr>
    <a:masterClrMapping/>
  </p:clrMapOvr>
  <p:transition spd="slow">
    <p:push dir="u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85531" y="357809"/>
                <a:ext cx="9144000" cy="60596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SL" sz="2400" b="1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Inputs:</a:t>
                </a:r>
                <a:endPara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742950" lvl="1" indent="-285750">
                  <a:buSzPts val="1000"/>
                  <a:buFont typeface="Courier New" panose="02070309020205020404" pitchFamily="49" charset="0"/>
                  <a:buChar char="o"/>
                  <a:tabLst>
                    <a:tab pos="914400" algn="l"/>
                  </a:tabLst>
                </a:pPr>
                <a:r>
                  <a:rPr lang="en-SL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Principal amount</a:t>
                </a:r>
                <a:endPara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SzPts val="1000"/>
                  <a:buFont typeface="Courier New" panose="02070309020205020404" pitchFamily="49" charset="0"/>
                  <a:buChar char="o"/>
                  <a:tabLst>
                    <a:tab pos="914400" algn="l"/>
                  </a:tabLst>
                </a:pPr>
                <a:r>
                  <a:rPr lang="en-SL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Annual interest rate</a:t>
                </a:r>
                <a:endPara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SzPts val="1000"/>
                  <a:buFont typeface="Courier New" panose="02070309020205020404" pitchFamily="49" charset="0"/>
                  <a:buChar char="o"/>
                  <a:tabLst>
                    <a:tab pos="914400" algn="l"/>
                  </a:tabLst>
                </a:pPr>
                <a:r>
                  <a:rPr lang="en-SL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Years invested</a:t>
                </a:r>
                <a:endPara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SzPts val="1000"/>
                  <a:buFont typeface="Courier New" panose="02070309020205020404" pitchFamily="49" charset="0"/>
                  <a:buChar char="o"/>
                  <a:tabLst>
                    <a:tab pos="914400" algn="l"/>
                  </a:tabLst>
                </a:pPr>
                <a:r>
                  <a:rPr lang="en-SL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Number of times the interest is compounded per year</a:t>
                </a:r>
                <a:endPara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SL" sz="24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Processing:</a:t>
                </a:r>
                <a:endPara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742950" lvl="1" indent="-285750">
                  <a:buSzPts val="1000"/>
                  <a:buFont typeface="Courier New" panose="02070309020205020404" pitchFamily="49" charset="0"/>
                  <a:buChar char="o"/>
                  <a:tabLst>
                    <a:tab pos="914400" algn="l"/>
                  </a:tabLst>
                </a:pPr>
                <a:r>
                  <a:rPr lang="en-SL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Converts the annual interest rate into a decimal form.</a:t>
                </a:r>
                <a:endPara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SL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Formula: </a:t>
                </a:r>
                <a14:m>
                  <m:oMath xmlns:m="http://schemas.openxmlformats.org/officeDocument/2006/math">
                    <m:r>
                      <a:rPr lang="en-SL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SL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SL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𝑃𝑥</m:t>
                    </m:r>
                    <m:sSup>
                      <m:sSup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SL" sz="24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sz="24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L" sz="24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SL" sz="24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  <m:e/>
                            </m:eqArr>
                          </m:e>
                        </m:d>
                      </m:e>
                      <m:sup>
                        <m:r>
                          <a:rPr lang="en-SL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SL" sz="24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L" sz="24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</m:sup>
                    </m:sSup>
                  </m:oMath>
                </a14:m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SL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Where:</a:t>
                </a:r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SL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A= Future value of the investment</a:t>
                </a:r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SL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P= Principal amount</a:t>
                </a:r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SL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r= Annual interest rate (in decimal form)</a:t>
                </a:r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SL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n= Number of times interest is compounded per year</a:t>
                </a:r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SL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t= Time in years</a:t>
                </a:r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31" y="357809"/>
                <a:ext cx="9144000" cy="6059672"/>
              </a:xfrm>
              <a:prstGeom prst="rect">
                <a:avLst/>
              </a:prstGeom>
              <a:blipFill>
                <a:blip r:embed="rId3"/>
                <a:stretch>
                  <a:fillRect t="-805" b="-1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327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2" name="arrow.wav"/>
          </p:stSnd>
        </p:sndAc>
      </p:transition>
    </mc:Choice>
    <mc:Fallback>
      <p:transition spd="slow">
        <p:split orient="vert"/>
        <p:sndAc>
          <p:stSnd>
            <p:snd r:embed="rId2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921" y="130074"/>
            <a:ext cx="16273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L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SL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1921" y="978212"/>
            <a:ext cx="94259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L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Displays the future value of the investment</a:t>
            </a:r>
            <a:r>
              <a:rPr lang="en-SL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 descr="A black screen with white text&#10;&#10;AI-generated content may be incorrect."/>
          <p:cNvPicPr/>
          <p:nvPr/>
        </p:nvPicPr>
        <p:blipFill>
          <a:blip r:embed="rId3"/>
          <a:stretch>
            <a:fillRect/>
          </a:stretch>
        </p:blipFill>
        <p:spPr>
          <a:xfrm>
            <a:off x="287938" y="1887906"/>
            <a:ext cx="9866242" cy="26153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7938" y="4635813"/>
            <a:ext cx="9090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L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3.3 Savings Growth Calculation (SavingsGrowth())</a:t>
            </a:r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28"/>
      </p:ext>
    </p:extLst>
  </p:cSld>
  <p:clrMapOvr>
    <a:masterClrMapping/>
  </p:clrMapOvr>
  <p:transition spd="slow">
    <p:push dir="u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325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Cambria Math</vt:lpstr>
      <vt:lpstr>Century Gothic</vt:lpstr>
      <vt:lpstr>Courier New</vt:lpstr>
      <vt:lpstr>Symbol</vt:lpstr>
      <vt:lpstr>Times New Roman</vt:lpstr>
      <vt:lpstr>Wingdings</vt:lpstr>
      <vt:lpstr>Wingdings 3</vt:lpstr>
      <vt:lpstr>Ion</vt:lpstr>
      <vt:lpstr>CLOUD COMPUTING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PROJECT</dc:title>
  <dc:creator>UNCLE BAZ</dc:creator>
  <cp:lastModifiedBy>UNCLE BAZ</cp:lastModifiedBy>
  <cp:revision>7</cp:revision>
  <dcterms:created xsi:type="dcterms:W3CDTF">2025-02-28T11:03:55Z</dcterms:created>
  <dcterms:modified xsi:type="dcterms:W3CDTF">2025-02-28T11:59:28Z</dcterms:modified>
</cp:coreProperties>
</file>