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8.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85" r:id="rId5"/>
    <p:sldId id="312" r:id="rId6"/>
    <p:sldId id="316" r:id="rId7"/>
    <p:sldId id="295" r:id="rId8"/>
    <p:sldId id="303" r:id="rId9"/>
    <p:sldId id="301" r:id="rId10"/>
    <p:sldId id="323" r:id="rId11"/>
    <p:sldId id="325" r:id="rId12"/>
    <p:sldId id="324" r:id="rId13"/>
    <p:sldId id="360" r:id="rId14"/>
    <p:sldId id="361" r:id="rId15"/>
    <p:sldId id="326" r:id="rId16"/>
    <p:sldId id="327" r:id="rId17"/>
    <p:sldId id="362" r:id="rId18"/>
    <p:sldId id="363" r:id="rId19"/>
    <p:sldId id="364" r:id="rId20"/>
    <p:sldId id="328" r:id="rId21"/>
    <p:sldId id="365" r:id="rId22"/>
    <p:sldId id="358" r:id="rId23"/>
    <p:sldId id="309" r:id="rId24"/>
    <p:sldId id="333" r:id="rId25"/>
    <p:sldId id="366" r:id="rId26"/>
    <p:sldId id="367" r:id="rId27"/>
    <p:sldId id="368" r:id="rId28"/>
    <p:sldId id="369" r:id="rId29"/>
    <p:sldId id="329" r:id="rId30"/>
    <p:sldId id="370" r:id="rId31"/>
    <p:sldId id="330" r:id="rId32"/>
    <p:sldId id="338" r:id="rId33"/>
    <p:sldId id="339" r:id="rId34"/>
    <p:sldId id="373" r:id="rId35"/>
    <p:sldId id="371" r:id="rId36"/>
    <p:sldId id="340" r:id="rId37"/>
    <p:sldId id="319" r:id="rId38"/>
    <p:sldId id="343" r:id="rId39"/>
    <p:sldId id="372" r:id="rId40"/>
    <p:sldId id="341" r:id="rId41"/>
    <p:sldId id="320" r:id="rId42"/>
    <p:sldId id="321" r:id="rId43"/>
    <p:sldId id="344" r:id="rId44"/>
    <p:sldId id="346" r:id="rId45"/>
    <p:sldId id="348" r:id="rId46"/>
    <p:sldId id="349" r:id="rId47"/>
    <p:sldId id="350" r:id="rId48"/>
    <p:sldId id="351" r:id="rId49"/>
    <p:sldId id="352" r:id="rId50"/>
    <p:sldId id="311" r:id="rId51"/>
    <p:sldId id="356" r:id="rId52"/>
    <p:sldId id="357" r:id="rId53"/>
    <p:sldId id="374" r:id="rId54"/>
    <p:sldId id="375" r:id="rId55"/>
    <p:sldId id="377" r:id="rId56"/>
    <p:sldId id="376" r:id="rId57"/>
    <p:sldId id="378" r:id="rId58"/>
    <p:sldId id="380" r:id="rId59"/>
    <p:sldId id="381" r:id="rId60"/>
    <p:sldId id="379" r:id="rId61"/>
    <p:sldId id="359" r:id="rId62"/>
    <p:sldId id="287" r:id="rId63"/>
    <p:sldId id="288" r:id="rId64"/>
    <p:sldId id="289" r:id="rId65"/>
    <p:sldId id="290" r:id="rId66"/>
    <p:sldId id="291" r:id="rId67"/>
    <p:sldId id="296" r:id="rId68"/>
    <p:sldId id="292" r:id="rId69"/>
    <p:sldId id="302" r:id="rId70"/>
    <p:sldId id="304" r:id="rId71"/>
    <p:sldId id="305" r:id="rId72"/>
    <p:sldId id="306" r:id="rId73"/>
    <p:sldId id="307" r:id="rId74"/>
    <p:sldId id="313" r:id="rId75"/>
    <p:sldId id="314" r:id="rId76"/>
    <p:sldId id="315"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8C05-4103-4A28-AF8F-544EF2718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26F2DA2-90B8-4817-B3F4-EB1D54D00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51F3437C-2B69-43E8-8D1F-E415E4EEE3DF}"/>
              </a:ext>
            </a:extLst>
          </p:cNvPr>
          <p:cNvSpPr>
            <a:spLocks noGrp="1"/>
          </p:cNvSpPr>
          <p:nvPr>
            <p:ph type="dt" sz="half" idx="10"/>
          </p:nvPr>
        </p:nvSpPr>
        <p:spPr/>
        <p:txBody>
          <a:bodyPr/>
          <a:lstStyle/>
          <a:p>
            <a:fld id="{F3F3DBC7-0133-4732-8EA8-112DCC674A00}" type="datetimeFigureOut">
              <a:rPr lang="en-SG" smtClean="0"/>
              <a:t>24/8/2018</a:t>
            </a:fld>
            <a:endParaRPr lang="en-SG"/>
          </a:p>
        </p:txBody>
      </p:sp>
      <p:sp>
        <p:nvSpPr>
          <p:cNvPr id="5" name="Footer Placeholder 4">
            <a:extLst>
              <a:ext uri="{FF2B5EF4-FFF2-40B4-BE49-F238E27FC236}">
                <a16:creationId xmlns:a16="http://schemas.microsoft.com/office/drawing/2014/main" id="{9EED1420-7A28-4FE1-BA50-B2A8346D3E0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D0DB00D-A84E-4FC7-83FC-7DD886AA8F89}"/>
              </a:ext>
            </a:extLst>
          </p:cNvPr>
          <p:cNvSpPr>
            <a:spLocks noGrp="1"/>
          </p:cNvSpPr>
          <p:nvPr>
            <p:ph type="sldNum" sz="quarter" idx="12"/>
          </p:nvPr>
        </p:nvSpPr>
        <p:spPr/>
        <p:txBody>
          <a:bodyPr/>
          <a:lstStyle/>
          <a:p>
            <a:fld id="{17415292-528B-47FF-83CC-83648860DCBD}" type="slidenum">
              <a:rPr lang="en-SG" smtClean="0"/>
              <a:t>‹#›</a:t>
            </a:fld>
            <a:endParaRPr lang="en-SG"/>
          </a:p>
        </p:txBody>
      </p:sp>
    </p:spTree>
    <p:extLst>
      <p:ext uri="{BB962C8B-B14F-4D97-AF65-F5344CB8AC3E}">
        <p14:creationId xmlns:p14="http://schemas.microsoft.com/office/powerpoint/2010/main" val="287451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9A4F-A9AD-4762-B1FB-D7DE33F19F5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994FBFF-3881-4827-95BD-161922A6FD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49FE0E5-7086-4389-80F6-584F086B6628}"/>
              </a:ext>
            </a:extLst>
          </p:cNvPr>
          <p:cNvSpPr>
            <a:spLocks noGrp="1"/>
          </p:cNvSpPr>
          <p:nvPr>
            <p:ph type="dt" sz="half" idx="10"/>
          </p:nvPr>
        </p:nvSpPr>
        <p:spPr/>
        <p:txBody>
          <a:bodyPr/>
          <a:lstStyle/>
          <a:p>
            <a:fld id="{F3F3DBC7-0133-4732-8EA8-112DCC674A00}" type="datetimeFigureOut">
              <a:rPr lang="en-SG" smtClean="0"/>
              <a:t>24/8/2018</a:t>
            </a:fld>
            <a:endParaRPr lang="en-SG"/>
          </a:p>
        </p:txBody>
      </p:sp>
      <p:sp>
        <p:nvSpPr>
          <p:cNvPr id="5" name="Footer Placeholder 4">
            <a:extLst>
              <a:ext uri="{FF2B5EF4-FFF2-40B4-BE49-F238E27FC236}">
                <a16:creationId xmlns:a16="http://schemas.microsoft.com/office/drawing/2014/main" id="{152B3B86-DD03-417B-95BC-18E75906850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98CEE94-8E1D-4920-8839-5AD2D4A6C2EF}"/>
              </a:ext>
            </a:extLst>
          </p:cNvPr>
          <p:cNvSpPr>
            <a:spLocks noGrp="1"/>
          </p:cNvSpPr>
          <p:nvPr>
            <p:ph type="sldNum" sz="quarter" idx="12"/>
          </p:nvPr>
        </p:nvSpPr>
        <p:spPr/>
        <p:txBody>
          <a:bodyPr/>
          <a:lstStyle/>
          <a:p>
            <a:fld id="{17415292-528B-47FF-83CC-83648860DCBD}" type="slidenum">
              <a:rPr lang="en-SG" smtClean="0"/>
              <a:t>‹#›</a:t>
            </a:fld>
            <a:endParaRPr lang="en-SG"/>
          </a:p>
        </p:txBody>
      </p:sp>
    </p:spTree>
    <p:extLst>
      <p:ext uri="{BB962C8B-B14F-4D97-AF65-F5344CB8AC3E}">
        <p14:creationId xmlns:p14="http://schemas.microsoft.com/office/powerpoint/2010/main" val="108286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F6492A-2083-4438-B3DE-1F197D72CE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F7D1AED-4D8C-4092-8386-FE054C5EF0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09E07F7-0B1B-44CC-BCA1-731896E1E272}"/>
              </a:ext>
            </a:extLst>
          </p:cNvPr>
          <p:cNvSpPr>
            <a:spLocks noGrp="1"/>
          </p:cNvSpPr>
          <p:nvPr>
            <p:ph type="dt" sz="half" idx="10"/>
          </p:nvPr>
        </p:nvSpPr>
        <p:spPr/>
        <p:txBody>
          <a:bodyPr/>
          <a:lstStyle/>
          <a:p>
            <a:fld id="{F3F3DBC7-0133-4732-8EA8-112DCC674A00}" type="datetimeFigureOut">
              <a:rPr lang="en-SG" smtClean="0"/>
              <a:t>24/8/2018</a:t>
            </a:fld>
            <a:endParaRPr lang="en-SG"/>
          </a:p>
        </p:txBody>
      </p:sp>
      <p:sp>
        <p:nvSpPr>
          <p:cNvPr id="5" name="Footer Placeholder 4">
            <a:extLst>
              <a:ext uri="{FF2B5EF4-FFF2-40B4-BE49-F238E27FC236}">
                <a16:creationId xmlns:a16="http://schemas.microsoft.com/office/drawing/2014/main" id="{C55AFA9E-3ACD-4D01-AC97-3578CF65E37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4234B4B-7F78-4239-B85F-63683E40C926}"/>
              </a:ext>
            </a:extLst>
          </p:cNvPr>
          <p:cNvSpPr>
            <a:spLocks noGrp="1"/>
          </p:cNvSpPr>
          <p:nvPr>
            <p:ph type="sldNum" sz="quarter" idx="12"/>
          </p:nvPr>
        </p:nvSpPr>
        <p:spPr/>
        <p:txBody>
          <a:bodyPr/>
          <a:lstStyle/>
          <a:p>
            <a:fld id="{17415292-528B-47FF-83CC-83648860DCBD}" type="slidenum">
              <a:rPr lang="en-SG" smtClean="0"/>
              <a:t>‹#›</a:t>
            </a:fld>
            <a:endParaRPr lang="en-SG"/>
          </a:p>
        </p:txBody>
      </p:sp>
    </p:spTree>
    <p:extLst>
      <p:ext uri="{BB962C8B-B14F-4D97-AF65-F5344CB8AC3E}">
        <p14:creationId xmlns:p14="http://schemas.microsoft.com/office/powerpoint/2010/main" val="242157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8754-37BF-4C0D-94CA-E03B4DC582B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7B5364F-7E71-4466-9574-1A762ED6EA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240276B-7121-437F-A63D-9E095E9F5790}"/>
              </a:ext>
            </a:extLst>
          </p:cNvPr>
          <p:cNvSpPr>
            <a:spLocks noGrp="1"/>
          </p:cNvSpPr>
          <p:nvPr>
            <p:ph type="dt" sz="half" idx="10"/>
          </p:nvPr>
        </p:nvSpPr>
        <p:spPr/>
        <p:txBody>
          <a:bodyPr/>
          <a:lstStyle/>
          <a:p>
            <a:fld id="{F3F3DBC7-0133-4732-8EA8-112DCC674A00}" type="datetimeFigureOut">
              <a:rPr lang="en-SG" smtClean="0"/>
              <a:t>24/8/2018</a:t>
            </a:fld>
            <a:endParaRPr lang="en-SG"/>
          </a:p>
        </p:txBody>
      </p:sp>
      <p:sp>
        <p:nvSpPr>
          <p:cNvPr id="5" name="Footer Placeholder 4">
            <a:extLst>
              <a:ext uri="{FF2B5EF4-FFF2-40B4-BE49-F238E27FC236}">
                <a16:creationId xmlns:a16="http://schemas.microsoft.com/office/drawing/2014/main" id="{42052F3C-644A-4F9D-84BE-BF0413F33B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807164D-80C9-47BF-9404-A46BCD3E5E7E}"/>
              </a:ext>
            </a:extLst>
          </p:cNvPr>
          <p:cNvSpPr>
            <a:spLocks noGrp="1"/>
          </p:cNvSpPr>
          <p:nvPr>
            <p:ph type="sldNum" sz="quarter" idx="12"/>
          </p:nvPr>
        </p:nvSpPr>
        <p:spPr/>
        <p:txBody>
          <a:bodyPr/>
          <a:lstStyle/>
          <a:p>
            <a:fld id="{17415292-528B-47FF-83CC-83648860DCBD}" type="slidenum">
              <a:rPr lang="en-SG" smtClean="0"/>
              <a:t>‹#›</a:t>
            </a:fld>
            <a:endParaRPr lang="en-SG"/>
          </a:p>
        </p:txBody>
      </p:sp>
    </p:spTree>
    <p:extLst>
      <p:ext uri="{BB962C8B-B14F-4D97-AF65-F5344CB8AC3E}">
        <p14:creationId xmlns:p14="http://schemas.microsoft.com/office/powerpoint/2010/main" val="2413879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6CD1-C7A1-4F75-96A4-C7F4147E3C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78A08D3-D35F-4A7B-B7D1-1C9335F89A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6ED06F-2DBC-4EF6-B4EB-5D2455C3BA23}"/>
              </a:ext>
            </a:extLst>
          </p:cNvPr>
          <p:cNvSpPr>
            <a:spLocks noGrp="1"/>
          </p:cNvSpPr>
          <p:nvPr>
            <p:ph type="dt" sz="half" idx="10"/>
          </p:nvPr>
        </p:nvSpPr>
        <p:spPr/>
        <p:txBody>
          <a:bodyPr/>
          <a:lstStyle/>
          <a:p>
            <a:fld id="{F3F3DBC7-0133-4732-8EA8-112DCC674A00}" type="datetimeFigureOut">
              <a:rPr lang="en-SG" smtClean="0"/>
              <a:t>24/8/2018</a:t>
            </a:fld>
            <a:endParaRPr lang="en-SG"/>
          </a:p>
        </p:txBody>
      </p:sp>
      <p:sp>
        <p:nvSpPr>
          <p:cNvPr id="5" name="Footer Placeholder 4">
            <a:extLst>
              <a:ext uri="{FF2B5EF4-FFF2-40B4-BE49-F238E27FC236}">
                <a16:creationId xmlns:a16="http://schemas.microsoft.com/office/drawing/2014/main" id="{DCB62668-6C90-4365-B897-CB65FC888E5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66944D1-573B-4AEE-823F-025AA8941781}"/>
              </a:ext>
            </a:extLst>
          </p:cNvPr>
          <p:cNvSpPr>
            <a:spLocks noGrp="1"/>
          </p:cNvSpPr>
          <p:nvPr>
            <p:ph type="sldNum" sz="quarter" idx="12"/>
          </p:nvPr>
        </p:nvSpPr>
        <p:spPr/>
        <p:txBody>
          <a:bodyPr/>
          <a:lstStyle/>
          <a:p>
            <a:fld id="{17415292-528B-47FF-83CC-83648860DCBD}" type="slidenum">
              <a:rPr lang="en-SG" smtClean="0"/>
              <a:t>‹#›</a:t>
            </a:fld>
            <a:endParaRPr lang="en-SG"/>
          </a:p>
        </p:txBody>
      </p:sp>
    </p:spTree>
    <p:extLst>
      <p:ext uri="{BB962C8B-B14F-4D97-AF65-F5344CB8AC3E}">
        <p14:creationId xmlns:p14="http://schemas.microsoft.com/office/powerpoint/2010/main" val="354757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5F5A-3F7E-49FF-B7D9-0C614544DC6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D7F2704-EBD7-401D-BD5A-72054E082C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9595BAB-A0AF-4637-82D8-5D9E068A59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1B7371F-2531-4F63-B8D2-DC3B29D3CCC4}"/>
              </a:ext>
            </a:extLst>
          </p:cNvPr>
          <p:cNvSpPr>
            <a:spLocks noGrp="1"/>
          </p:cNvSpPr>
          <p:nvPr>
            <p:ph type="dt" sz="half" idx="10"/>
          </p:nvPr>
        </p:nvSpPr>
        <p:spPr/>
        <p:txBody>
          <a:bodyPr/>
          <a:lstStyle/>
          <a:p>
            <a:fld id="{F3F3DBC7-0133-4732-8EA8-112DCC674A00}" type="datetimeFigureOut">
              <a:rPr lang="en-SG" smtClean="0"/>
              <a:t>24/8/2018</a:t>
            </a:fld>
            <a:endParaRPr lang="en-SG"/>
          </a:p>
        </p:txBody>
      </p:sp>
      <p:sp>
        <p:nvSpPr>
          <p:cNvPr id="6" name="Footer Placeholder 5">
            <a:extLst>
              <a:ext uri="{FF2B5EF4-FFF2-40B4-BE49-F238E27FC236}">
                <a16:creationId xmlns:a16="http://schemas.microsoft.com/office/drawing/2014/main" id="{B6441F96-3B23-4BD8-9857-5B697D76568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DA797B9-E1F4-43DD-8B12-4369FB0206BE}"/>
              </a:ext>
            </a:extLst>
          </p:cNvPr>
          <p:cNvSpPr>
            <a:spLocks noGrp="1"/>
          </p:cNvSpPr>
          <p:nvPr>
            <p:ph type="sldNum" sz="quarter" idx="12"/>
          </p:nvPr>
        </p:nvSpPr>
        <p:spPr/>
        <p:txBody>
          <a:bodyPr/>
          <a:lstStyle/>
          <a:p>
            <a:fld id="{17415292-528B-47FF-83CC-83648860DCBD}" type="slidenum">
              <a:rPr lang="en-SG" smtClean="0"/>
              <a:t>‹#›</a:t>
            </a:fld>
            <a:endParaRPr lang="en-SG"/>
          </a:p>
        </p:txBody>
      </p:sp>
    </p:spTree>
    <p:extLst>
      <p:ext uri="{BB962C8B-B14F-4D97-AF65-F5344CB8AC3E}">
        <p14:creationId xmlns:p14="http://schemas.microsoft.com/office/powerpoint/2010/main" val="286481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70F8-74F7-40CE-B953-A99A8A09DD1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4DB49AB-011C-4F72-BD1F-DC65608E76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668AF1-D693-4AF4-994F-2417D88134D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802C0A3-7341-47A7-8019-5BFFF5CDF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4D84C6-8A1E-45B1-B883-CE6899F595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DCAB7FB-4C7B-41D9-BFA5-0B8A9E2BE17E}"/>
              </a:ext>
            </a:extLst>
          </p:cNvPr>
          <p:cNvSpPr>
            <a:spLocks noGrp="1"/>
          </p:cNvSpPr>
          <p:nvPr>
            <p:ph type="dt" sz="half" idx="10"/>
          </p:nvPr>
        </p:nvSpPr>
        <p:spPr/>
        <p:txBody>
          <a:bodyPr/>
          <a:lstStyle/>
          <a:p>
            <a:fld id="{F3F3DBC7-0133-4732-8EA8-112DCC674A00}" type="datetimeFigureOut">
              <a:rPr lang="en-SG" smtClean="0"/>
              <a:t>24/8/2018</a:t>
            </a:fld>
            <a:endParaRPr lang="en-SG"/>
          </a:p>
        </p:txBody>
      </p:sp>
      <p:sp>
        <p:nvSpPr>
          <p:cNvPr id="8" name="Footer Placeholder 7">
            <a:extLst>
              <a:ext uri="{FF2B5EF4-FFF2-40B4-BE49-F238E27FC236}">
                <a16:creationId xmlns:a16="http://schemas.microsoft.com/office/drawing/2014/main" id="{C416E17B-1DB0-4D32-8C8D-BF35DD35604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B53A63A-005C-4E28-AEF5-BF8749025659}"/>
              </a:ext>
            </a:extLst>
          </p:cNvPr>
          <p:cNvSpPr>
            <a:spLocks noGrp="1"/>
          </p:cNvSpPr>
          <p:nvPr>
            <p:ph type="sldNum" sz="quarter" idx="12"/>
          </p:nvPr>
        </p:nvSpPr>
        <p:spPr/>
        <p:txBody>
          <a:bodyPr/>
          <a:lstStyle/>
          <a:p>
            <a:fld id="{17415292-528B-47FF-83CC-83648860DCBD}" type="slidenum">
              <a:rPr lang="en-SG" smtClean="0"/>
              <a:t>‹#›</a:t>
            </a:fld>
            <a:endParaRPr lang="en-SG"/>
          </a:p>
        </p:txBody>
      </p:sp>
    </p:spTree>
    <p:extLst>
      <p:ext uri="{BB962C8B-B14F-4D97-AF65-F5344CB8AC3E}">
        <p14:creationId xmlns:p14="http://schemas.microsoft.com/office/powerpoint/2010/main" val="3861656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CA61-8F8C-4E25-A98D-827ED8DF6B8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9AF8F63-A0AA-4A4F-B414-88A529B688BC}"/>
              </a:ext>
            </a:extLst>
          </p:cNvPr>
          <p:cNvSpPr>
            <a:spLocks noGrp="1"/>
          </p:cNvSpPr>
          <p:nvPr>
            <p:ph type="dt" sz="half" idx="10"/>
          </p:nvPr>
        </p:nvSpPr>
        <p:spPr/>
        <p:txBody>
          <a:bodyPr/>
          <a:lstStyle/>
          <a:p>
            <a:fld id="{F3F3DBC7-0133-4732-8EA8-112DCC674A00}" type="datetimeFigureOut">
              <a:rPr lang="en-SG" smtClean="0"/>
              <a:t>24/8/2018</a:t>
            </a:fld>
            <a:endParaRPr lang="en-SG"/>
          </a:p>
        </p:txBody>
      </p:sp>
      <p:sp>
        <p:nvSpPr>
          <p:cNvPr id="4" name="Footer Placeholder 3">
            <a:extLst>
              <a:ext uri="{FF2B5EF4-FFF2-40B4-BE49-F238E27FC236}">
                <a16:creationId xmlns:a16="http://schemas.microsoft.com/office/drawing/2014/main" id="{5E42DBB7-B3A6-4C94-B7A2-93FB47FC9BF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98E236B-567E-4F76-B26B-ACFFDECB0FA0}"/>
              </a:ext>
            </a:extLst>
          </p:cNvPr>
          <p:cNvSpPr>
            <a:spLocks noGrp="1"/>
          </p:cNvSpPr>
          <p:nvPr>
            <p:ph type="sldNum" sz="quarter" idx="12"/>
          </p:nvPr>
        </p:nvSpPr>
        <p:spPr/>
        <p:txBody>
          <a:bodyPr/>
          <a:lstStyle/>
          <a:p>
            <a:fld id="{17415292-528B-47FF-83CC-83648860DCBD}" type="slidenum">
              <a:rPr lang="en-SG" smtClean="0"/>
              <a:t>‹#›</a:t>
            </a:fld>
            <a:endParaRPr lang="en-SG"/>
          </a:p>
        </p:txBody>
      </p:sp>
    </p:spTree>
    <p:extLst>
      <p:ext uri="{BB962C8B-B14F-4D97-AF65-F5344CB8AC3E}">
        <p14:creationId xmlns:p14="http://schemas.microsoft.com/office/powerpoint/2010/main" val="184488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C9AD78-ED8C-4FB0-AC2C-1F433A5CAD71}"/>
              </a:ext>
            </a:extLst>
          </p:cNvPr>
          <p:cNvSpPr>
            <a:spLocks noGrp="1"/>
          </p:cNvSpPr>
          <p:nvPr>
            <p:ph type="dt" sz="half" idx="10"/>
          </p:nvPr>
        </p:nvSpPr>
        <p:spPr/>
        <p:txBody>
          <a:bodyPr/>
          <a:lstStyle/>
          <a:p>
            <a:fld id="{F3F3DBC7-0133-4732-8EA8-112DCC674A00}" type="datetimeFigureOut">
              <a:rPr lang="en-SG" smtClean="0"/>
              <a:t>24/8/2018</a:t>
            </a:fld>
            <a:endParaRPr lang="en-SG"/>
          </a:p>
        </p:txBody>
      </p:sp>
      <p:sp>
        <p:nvSpPr>
          <p:cNvPr id="3" name="Footer Placeholder 2">
            <a:extLst>
              <a:ext uri="{FF2B5EF4-FFF2-40B4-BE49-F238E27FC236}">
                <a16:creationId xmlns:a16="http://schemas.microsoft.com/office/drawing/2014/main" id="{C9589738-C2B8-4B57-9D2E-8B8AB375575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797B225-B5CD-46EE-8AFF-B55B62FB59E9}"/>
              </a:ext>
            </a:extLst>
          </p:cNvPr>
          <p:cNvSpPr>
            <a:spLocks noGrp="1"/>
          </p:cNvSpPr>
          <p:nvPr>
            <p:ph type="sldNum" sz="quarter" idx="12"/>
          </p:nvPr>
        </p:nvSpPr>
        <p:spPr/>
        <p:txBody>
          <a:bodyPr/>
          <a:lstStyle/>
          <a:p>
            <a:fld id="{17415292-528B-47FF-83CC-83648860DCBD}" type="slidenum">
              <a:rPr lang="en-SG" smtClean="0"/>
              <a:t>‹#›</a:t>
            </a:fld>
            <a:endParaRPr lang="en-SG"/>
          </a:p>
        </p:txBody>
      </p:sp>
    </p:spTree>
    <p:extLst>
      <p:ext uri="{BB962C8B-B14F-4D97-AF65-F5344CB8AC3E}">
        <p14:creationId xmlns:p14="http://schemas.microsoft.com/office/powerpoint/2010/main" val="49776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A5EC-1850-4CDE-899A-995A13C8F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8691CF2-BA79-491B-8C75-15B64801D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2914470-6DFF-4609-945B-1B068BB49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BFEBF4-C6B5-4471-A727-D9AC539E4930}"/>
              </a:ext>
            </a:extLst>
          </p:cNvPr>
          <p:cNvSpPr>
            <a:spLocks noGrp="1"/>
          </p:cNvSpPr>
          <p:nvPr>
            <p:ph type="dt" sz="half" idx="10"/>
          </p:nvPr>
        </p:nvSpPr>
        <p:spPr/>
        <p:txBody>
          <a:bodyPr/>
          <a:lstStyle/>
          <a:p>
            <a:fld id="{F3F3DBC7-0133-4732-8EA8-112DCC674A00}" type="datetimeFigureOut">
              <a:rPr lang="en-SG" smtClean="0"/>
              <a:t>24/8/2018</a:t>
            </a:fld>
            <a:endParaRPr lang="en-SG"/>
          </a:p>
        </p:txBody>
      </p:sp>
      <p:sp>
        <p:nvSpPr>
          <p:cNvPr id="6" name="Footer Placeholder 5">
            <a:extLst>
              <a:ext uri="{FF2B5EF4-FFF2-40B4-BE49-F238E27FC236}">
                <a16:creationId xmlns:a16="http://schemas.microsoft.com/office/drawing/2014/main" id="{21A67FDD-52DB-4D4A-88EA-7813C464A7D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EE8AB7B-EEEA-4CD3-8CB9-4FA8A1A290AE}"/>
              </a:ext>
            </a:extLst>
          </p:cNvPr>
          <p:cNvSpPr>
            <a:spLocks noGrp="1"/>
          </p:cNvSpPr>
          <p:nvPr>
            <p:ph type="sldNum" sz="quarter" idx="12"/>
          </p:nvPr>
        </p:nvSpPr>
        <p:spPr/>
        <p:txBody>
          <a:bodyPr/>
          <a:lstStyle/>
          <a:p>
            <a:fld id="{17415292-528B-47FF-83CC-83648860DCBD}" type="slidenum">
              <a:rPr lang="en-SG" smtClean="0"/>
              <a:t>‹#›</a:t>
            </a:fld>
            <a:endParaRPr lang="en-SG"/>
          </a:p>
        </p:txBody>
      </p:sp>
    </p:spTree>
    <p:extLst>
      <p:ext uri="{BB962C8B-B14F-4D97-AF65-F5344CB8AC3E}">
        <p14:creationId xmlns:p14="http://schemas.microsoft.com/office/powerpoint/2010/main" val="296399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37AB-0FF9-4D7A-9546-4808B9D37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369FA94-2F26-445D-A453-66BE2A9CD2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49E9919-E8EA-4646-822F-451AEE537B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09FE6E-19AC-46CD-BBB7-98A0B23E4F33}"/>
              </a:ext>
            </a:extLst>
          </p:cNvPr>
          <p:cNvSpPr>
            <a:spLocks noGrp="1"/>
          </p:cNvSpPr>
          <p:nvPr>
            <p:ph type="dt" sz="half" idx="10"/>
          </p:nvPr>
        </p:nvSpPr>
        <p:spPr/>
        <p:txBody>
          <a:bodyPr/>
          <a:lstStyle/>
          <a:p>
            <a:fld id="{F3F3DBC7-0133-4732-8EA8-112DCC674A00}" type="datetimeFigureOut">
              <a:rPr lang="en-SG" smtClean="0"/>
              <a:t>24/8/2018</a:t>
            </a:fld>
            <a:endParaRPr lang="en-SG"/>
          </a:p>
        </p:txBody>
      </p:sp>
      <p:sp>
        <p:nvSpPr>
          <p:cNvPr id="6" name="Footer Placeholder 5">
            <a:extLst>
              <a:ext uri="{FF2B5EF4-FFF2-40B4-BE49-F238E27FC236}">
                <a16:creationId xmlns:a16="http://schemas.microsoft.com/office/drawing/2014/main" id="{5DB8C8C1-FC9F-465B-BE20-4FC969C0536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53CFF9E-18B6-487A-9A50-27B124C69E68}"/>
              </a:ext>
            </a:extLst>
          </p:cNvPr>
          <p:cNvSpPr>
            <a:spLocks noGrp="1"/>
          </p:cNvSpPr>
          <p:nvPr>
            <p:ph type="sldNum" sz="quarter" idx="12"/>
          </p:nvPr>
        </p:nvSpPr>
        <p:spPr/>
        <p:txBody>
          <a:bodyPr/>
          <a:lstStyle/>
          <a:p>
            <a:fld id="{17415292-528B-47FF-83CC-83648860DCBD}" type="slidenum">
              <a:rPr lang="en-SG" smtClean="0"/>
              <a:t>‹#›</a:t>
            </a:fld>
            <a:endParaRPr lang="en-SG"/>
          </a:p>
        </p:txBody>
      </p:sp>
    </p:spTree>
    <p:extLst>
      <p:ext uri="{BB962C8B-B14F-4D97-AF65-F5344CB8AC3E}">
        <p14:creationId xmlns:p14="http://schemas.microsoft.com/office/powerpoint/2010/main" val="20678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8B6C9-5262-49B4-81D3-8819CAF65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0C6FC27-A204-442A-A9F3-36AC22C56F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D7C475C-8E5D-4FCE-89E0-FD0925406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3DBC7-0133-4732-8EA8-112DCC674A00}" type="datetimeFigureOut">
              <a:rPr lang="en-SG" smtClean="0"/>
              <a:t>24/8/2018</a:t>
            </a:fld>
            <a:endParaRPr lang="en-SG"/>
          </a:p>
        </p:txBody>
      </p:sp>
      <p:sp>
        <p:nvSpPr>
          <p:cNvPr id="5" name="Footer Placeholder 4">
            <a:extLst>
              <a:ext uri="{FF2B5EF4-FFF2-40B4-BE49-F238E27FC236}">
                <a16:creationId xmlns:a16="http://schemas.microsoft.com/office/drawing/2014/main" id="{C81BCE6F-CD1D-47BE-85FE-410797C5A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0E529DB-C207-4A1A-8F0C-78E114CFC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15292-528B-47FF-83CC-83648860DCBD}" type="slidenum">
              <a:rPr lang="en-SG" smtClean="0"/>
              <a:t>‹#›</a:t>
            </a:fld>
            <a:endParaRPr lang="en-SG"/>
          </a:p>
        </p:txBody>
      </p:sp>
    </p:spTree>
    <p:extLst>
      <p:ext uri="{BB962C8B-B14F-4D97-AF65-F5344CB8AC3E}">
        <p14:creationId xmlns:p14="http://schemas.microsoft.com/office/powerpoint/2010/main" val="1380050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afterhoursprogramming.com/tutorial/Python/Writing-to-Files/" TargetMode="External"/><Relationship Id="rId2" Type="http://schemas.openxmlformats.org/officeDocument/2006/relationships/hyperlink" Target="http://www.pythonforbeginners.com/files/reading-and-writing-files-in-python"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wiki.python.org/moin/OrganizationsUsing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99-bottles-of-beer.net/language-c-1954.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www.99-bottles-of-beer.net/language-c-1954.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99-bottles-of-beer.net/language-python-808.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ostarch.com/pythonforkids" TargetMode="External"/><Relationship Id="rId2" Type="http://schemas.openxmlformats.org/officeDocument/2006/relationships/hyperlink" Target="https://www.saturdaykids.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ython.org/about/success/" TargetMode="External"/><Relationship Id="rId2" Type="http://schemas.openxmlformats.org/officeDocument/2006/relationships/hyperlink" Target="https://wiki.python.org/moin/OrganizationsUsingPy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EBD4-94AB-4FD3-8F3F-662A420A4115}"/>
              </a:ext>
            </a:extLst>
          </p:cNvPr>
          <p:cNvSpPr>
            <a:spLocks noGrp="1"/>
          </p:cNvSpPr>
          <p:nvPr>
            <p:ph type="ctrTitle"/>
          </p:nvPr>
        </p:nvSpPr>
        <p:spPr/>
        <p:txBody>
          <a:bodyPr>
            <a:normAutofit/>
          </a:bodyPr>
          <a:lstStyle/>
          <a:p>
            <a:r>
              <a:rPr lang="en-SG" dirty="0"/>
              <a:t>Introduction to Coding using Python</a:t>
            </a:r>
          </a:p>
        </p:txBody>
      </p:sp>
      <p:sp>
        <p:nvSpPr>
          <p:cNvPr id="3" name="Subtitle 2">
            <a:extLst>
              <a:ext uri="{FF2B5EF4-FFF2-40B4-BE49-F238E27FC236}">
                <a16:creationId xmlns:a16="http://schemas.microsoft.com/office/drawing/2014/main" id="{E04ADE4C-32CA-46AC-9B7C-CA1C14CBF12F}"/>
              </a:ext>
            </a:extLst>
          </p:cNvPr>
          <p:cNvSpPr>
            <a:spLocks noGrp="1"/>
          </p:cNvSpPr>
          <p:nvPr>
            <p:ph type="subTitle" idx="1"/>
          </p:nvPr>
        </p:nvSpPr>
        <p:spPr/>
        <p:txBody>
          <a:bodyPr/>
          <a:lstStyle/>
          <a:p>
            <a:r>
              <a:rPr lang="en-SG" dirty="0"/>
              <a:t>8-Hour, 1-Day course</a:t>
            </a:r>
          </a:p>
        </p:txBody>
      </p:sp>
    </p:spTree>
    <p:extLst>
      <p:ext uri="{BB962C8B-B14F-4D97-AF65-F5344CB8AC3E}">
        <p14:creationId xmlns:p14="http://schemas.microsoft.com/office/powerpoint/2010/main" val="236632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Variables</a:t>
            </a:r>
          </a:p>
        </p:txBody>
      </p:sp>
      <p:sp>
        <p:nvSpPr>
          <p:cNvPr id="5" name="Content Placeholder 4"/>
          <p:cNvSpPr>
            <a:spLocks noGrp="1"/>
          </p:cNvSpPr>
          <p:nvPr>
            <p:ph idx="1"/>
          </p:nvPr>
        </p:nvSpPr>
        <p:spPr>
          <a:xfrm>
            <a:off x="838200" y="1176950"/>
            <a:ext cx="10515600" cy="5000013"/>
          </a:xfrm>
        </p:spPr>
        <p:txBody>
          <a:bodyPr/>
          <a:lstStyle/>
          <a:p>
            <a:r>
              <a:rPr lang="en-SG" dirty="0"/>
              <a:t>A variable is a storage location paired with an associated symbolic name</a:t>
            </a:r>
          </a:p>
          <a:p>
            <a:pPr lvl="1"/>
            <a:r>
              <a:rPr lang="en-SG" dirty="0" err="1"/>
              <a:t>Eg</a:t>
            </a:r>
            <a:r>
              <a:rPr lang="en-SG" dirty="0"/>
              <a:t>., x = 10</a:t>
            </a:r>
          </a:p>
          <a:p>
            <a:pPr lvl="1"/>
            <a:r>
              <a:rPr lang="en-SG" dirty="0" err="1"/>
              <a:t>Eg</a:t>
            </a:r>
            <a:r>
              <a:rPr lang="en-SG" dirty="0"/>
              <a:t>., length = 15</a:t>
            </a:r>
          </a:p>
          <a:p>
            <a:pPr lvl="1"/>
            <a:endParaRPr lang="en-SG" dirty="0"/>
          </a:p>
          <a:p>
            <a:r>
              <a:rPr lang="en-SG" dirty="0"/>
              <a:t>Programming variables have some correspondence to mathematical variables</a:t>
            </a:r>
          </a:p>
          <a:p>
            <a:pPr lvl="1"/>
            <a:r>
              <a:rPr lang="en-SG" dirty="0"/>
              <a:t>The extent of correspondence depends on programming language</a:t>
            </a:r>
          </a:p>
        </p:txBody>
      </p:sp>
    </p:spTree>
    <p:extLst>
      <p:ext uri="{BB962C8B-B14F-4D97-AF65-F5344CB8AC3E}">
        <p14:creationId xmlns:p14="http://schemas.microsoft.com/office/powerpoint/2010/main" val="290642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Variables</a:t>
            </a:r>
          </a:p>
        </p:txBody>
      </p:sp>
      <p:sp>
        <p:nvSpPr>
          <p:cNvPr id="5" name="Content Placeholder 4"/>
          <p:cNvSpPr>
            <a:spLocks noGrp="1"/>
          </p:cNvSpPr>
          <p:nvPr>
            <p:ph idx="1"/>
          </p:nvPr>
        </p:nvSpPr>
        <p:spPr>
          <a:xfrm>
            <a:off x="838200" y="1176950"/>
            <a:ext cx="10515600" cy="5233277"/>
          </a:xfrm>
        </p:spPr>
        <p:txBody>
          <a:bodyPr>
            <a:normAutofit fontScale="92500" lnSpcReduction="10000"/>
          </a:bodyPr>
          <a:lstStyle/>
          <a:p>
            <a:pPr marL="0" indent="0">
              <a:buNone/>
            </a:pPr>
            <a:r>
              <a:rPr lang="en-SG" b="1" dirty="0">
                <a:latin typeface="+mj-lt"/>
                <a:cs typeface="Courier New" panose="02070309020205020404" pitchFamily="49" charset="0"/>
              </a:rPr>
              <a:t>Try and see which of these are acceptable:</a:t>
            </a:r>
          </a:p>
          <a:p>
            <a:pPr marL="0" indent="0">
              <a:buNone/>
            </a:pPr>
            <a:endParaRPr lang="en-SG" b="1" dirty="0">
              <a:latin typeface="+mj-lt"/>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numberA</a:t>
            </a:r>
            <a:r>
              <a:rPr lang="en-SG" dirty="0">
                <a:latin typeface="Courier New" panose="02070309020205020404" pitchFamily="49" charset="0"/>
                <a:cs typeface="Courier New" panose="02070309020205020404" pitchFamily="49" charset="0"/>
              </a:rPr>
              <a:t> = 20</a:t>
            </a:r>
          </a:p>
          <a:p>
            <a:pPr marL="0" indent="0">
              <a:buNone/>
            </a:pPr>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Anumber</a:t>
            </a:r>
            <a:r>
              <a:rPr lang="en-SG" dirty="0">
                <a:latin typeface="Courier New" panose="02070309020205020404" pitchFamily="49" charset="0"/>
                <a:cs typeface="Courier New" panose="02070309020205020404" pitchFamily="49" charset="0"/>
              </a:rPr>
              <a:t> = 22</a:t>
            </a:r>
          </a:p>
          <a:p>
            <a:pPr marL="0" indent="0">
              <a:buNone/>
            </a:pPr>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numberA</a:t>
            </a:r>
            <a:r>
              <a:rPr lang="en-SG" dirty="0">
                <a:latin typeface="Courier New" panose="02070309020205020404" pitchFamily="49" charset="0"/>
                <a:cs typeface="Courier New" panose="02070309020205020404" pitchFamily="49" charset="0"/>
              </a:rPr>
              <a:t> = 24</a:t>
            </a:r>
          </a:p>
          <a:p>
            <a:pPr marL="0" indent="0">
              <a:buNone/>
            </a:pPr>
            <a:r>
              <a:rPr lang="en-SG" dirty="0">
                <a:latin typeface="Courier New" panose="02070309020205020404" pitchFamily="49" charset="0"/>
                <a:cs typeface="Courier New" panose="02070309020205020404" pitchFamily="49" charset="0"/>
              </a:rPr>
              <a:t>&gt;&gt;&gt; 1number = 26</a:t>
            </a:r>
          </a:p>
          <a:p>
            <a:pPr marL="0" indent="0">
              <a:buNone/>
            </a:pPr>
            <a:r>
              <a:rPr lang="en-SG" dirty="0">
                <a:latin typeface="Courier New" panose="02070309020205020404" pitchFamily="49" charset="0"/>
                <a:cs typeface="Courier New" panose="02070309020205020404" pitchFamily="49" charset="0"/>
              </a:rPr>
              <a:t>&gt;&gt;&gt; _.</a:t>
            </a:r>
            <a:r>
              <a:rPr lang="en-SG" dirty="0" err="1">
                <a:latin typeface="Courier New" panose="02070309020205020404" pitchFamily="49" charset="0"/>
                <a:cs typeface="Courier New" panose="02070309020205020404" pitchFamily="49" charset="0"/>
              </a:rPr>
              <a:t>numberA</a:t>
            </a:r>
            <a:r>
              <a:rPr lang="en-SG" dirty="0">
                <a:latin typeface="Courier New" panose="02070309020205020404" pitchFamily="49" charset="0"/>
                <a:cs typeface="Courier New" panose="02070309020205020404" pitchFamily="49" charset="0"/>
              </a:rPr>
              <a:t> = 28</a:t>
            </a:r>
          </a:p>
          <a:p>
            <a:pPr marL="0" indent="0">
              <a:buNone/>
            </a:pPr>
            <a:r>
              <a:rPr lang="en-SG" dirty="0">
                <a:latin typeface="Courier New" panose="02070309020205020404" pitchFamily="49" charset="0"/>
                <a:cs typeface="Courier New" panose="02070309020205020404" pitchFamily="49" charset="0"/>
              </a:rPr>
              <a:t>&gt;&gt;&gt; _1number = 30</a:t>
            </a:r>
          </a:p>
          <a:p>
            <a:pPr marL="0" indent="0">
              <a:buNone/>
            </a:pPr>
            <a:r>
              <a:rPr lang="en-SG" dirty="0">
                <a:latin typeface="Courier New" panose="02070309020205020404" pitchFamily="49" charset="0"/>
                <a:cs typeface="Courier New" panose="02070309020205020404" pitchFamily="49" charset="0"/>
              </a:rPr>
              <a:t>&gt;&gt;&gt; number2big = 32</a:t>
            </a:r>
          </a:p>
          <a:p>
            <a:pPr marL="0" indent="0">
              <a:buNone/>
            </a:pPr>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number_A</a:t>
            </a:r>
            <a:r>
              <a:rPr lang="en-SG" dirty="0">
                <a:latin typeface="Courier New" panose="02070309020205020404" pitchFamily="49" charset="0"/>
                <a:cs typeface="Courier New" panose="02070309020205020404" pitchFamily="49" charset="0"/>
              </a:rPr>
              <a:t> = 34</a:t>
            </a:r>
          </a:p>
          <a:p>
            <a:pPr marL="0" indent="0">
              <a:buNone/>
            </a:pPr>
            <a:r>
              <a:rPr lang="en-SG" dirty="0">
                <a:latin typeface="Courier New" panose="02070309020205020404" pitchFamily="49" charset="0"/>
                <a:cs typeface="Courier New" panose="02070309020205020404" pitchFamily="49" charset="0"/>
              </a:rPr>
              <a:t>&gt;&gt;&gt; number B = 36</a:t>
            </a:r>
          </a:p>
        </p:txBody>
      </p:sp>
    </p:spTree>
    <p:extLst>
      <p:ext uri="{BB962C8B-B14F-4D97-AF65-F5344CB8AC3E}">
        <p14:creationId xmlns:p14="http://schemas.microsoft.com/office/powerpoint/2010/main" val="259676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Variables</a:t>
            </a:r>
          </a:p>
        </p:txBody>
      </p:sp>
      <p:sp>
        <p:nvSpPr>
          <p:cNvPr id="5" name="Content Placeholder 4"/>
          <p:cNvSpPr>
            <a:spLocks noGrp="1"/>
          </p:cNvSpPr>
          <p:nvPr>
            <p:ph idx="1"/>
          </p:nvPr>
        </p:nvSpPr>
        <p:spPr>
          <a:xfrm>
            <a:off x="838200" y="1176950"/>
            <a:ext cx="10515600" cy="5000013"/>
          </a:xfrm>
        </p:spPr>
        <p:txBody>
          <a:bodyPr/>
          <a:lstStyle/>
          <a:p>
            <a:r>
              <a:rPr lang="en-SG" dirty="0"/>
              <a:t>Programming variables have a data type</a:t>
            </a:r>
          </a:p>
          <a:p>
            <a:pPr lvl="1"/>
            <a:r>
              <a:rPr lang="en-SG" dirty="0"/>
              <a:t>For example, integer, float (decimal numbers), character, string, </a:t>
            </a:r>
            <a:r>
              <a:rPr lang="en-SG" dirty="0" err="1"/>
              <a:t>etc</a:t>
            </a:r>
            <a:endParaRPr lang="en-SG" dirty="0"/>
          </a:p>
          <a:p>
            <a:r>
              <a:rPr lang="en-SG" dirty="0"/>
              <a:t>Usually a variable has a fixed data type (unable to change data type during execution)</a:t>
            </a:r>
          </a:p>
          <a:p>
            <a:pPr lvl="1"/>
            <a:r>
              <a:rPr lang="en-SG" dirty="0"/>
              <a:t>Usually a result of hardware limitation – different registers can hold different types of data</a:t>
            </a:r>
          </a:p>
          <a:p>
            <a:r>
              <a:rPr lang="en-SG" dirty="0"/>
              <a:t>But sometimes, fixing of data type is too strict</a:t>
            </a:r>
          </a:p>
          <a:p>
            <a:pPr lvl="1"/>
            <a:r>
              <a:rPr lang="en-SG" dirty="0"/>
              <a:t>Some programming languages allows change of data types using typecasting operations</a:t>
            </a:r>
          </a:p>
          <a:p>
            <a:pPr lvl="1"/>
            <a:r>
              <a:rPr lang="en-SG" dirty="0"/>
              <a:t>Some programming languages release this constraint completely – allowing data type change</a:t>
            </a:r>
          </a:p>
        </p:txBody>
      </p:sp>
    </p:spTree>
    <p:extLst>
      <p:ext uri="{BB962C8B-B14F-4D97-AF65-F5344CB8AC3E}">
        <p14:creationId xmlns:p14="http://schemas.microsoft.com/office/powerpoint/2010/main" val="416797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Variables</a:t>
            </a:r>
          </a:p>
        </p:txBody>
      </p:sp>
      <p:sp>
        <p:nvSpPr>
          <p:cNvPr id="5" name="Content Placeholder 4"/>
          <p:cNvSpPr>
            <a:spLocks noGrp="1"/>
          </p:cNvSpPr>
          <p:nvPr>
            <p:ph idx="1"/>
          </p:nvPr>
        </p:nvSpPr>
        <p:spPr>
          <a:xfrm>
            <a:off x="838200" y="1176950"/>
            <a:ext cx="10515600" cy="5233277"/>
          </a:xfrm>
        </p:spPr>
        <p:txBody>
          <a:bodyPr>
            <a:normAutofit fontScale="92500" lnSpcReduction="20000"/>
          </a:bodyPr>
          <a:lstStyle/>
          <a:p>
            <a:pPr marL="0" indent="0">
              <a:buNone/>
            </a:pPr>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numberA</a:t>
            </a:r>
            <a:r>
              <a:rPr lang="en-SG" dirty="0">
                <a:latin typeface="Courier New" panose="02070309020205020404" pitchFamily="49" charset="0"/>
                <a:cs typeface="Courier New" panose="02070309020205020404" pitchFamily="49" charset="0"/>
              </a:rPr>
              <a:t> + </a:t>
            </a:r>
            <a:r>
              <a:rPr lang="en-SG" dirty="0" err="1">
                <a:latin typeface="Courier New" panose="02070309020205020404" pitchFamily="49" charset="0"/>
                <a:cs typeface="Courier New" panose="02070309020205020404" pitchFamily="49" charset="0"/>
              </a:rPr>
              <a:t>numberA</a:t>
            </a: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40</a:t>
            </a:r>
          </a:p>
          <a:p>
            <a:pPr marL="0" indent="0">
              <a:buNone/>
            </a:pPr>
            <a:r>
              <a:rPr lang="en-SG" dirty="0">
                <a:latin typeface="Courier New" panose="02070309020205020404" pitchFamily="49" charset="0"/>
                <a:cs typeface="Courier New" panose="02070309020205020404" pitchFamily="49" charset="0"/>
              </a:rPr>
              <a:t>&gt;&gt;&gt; number2big / </a:t>
            </a:r>
            <a:r>
              <a:rPr lang="en-SG" dirty="0" err="1">
                <a:latin typeface="Courier New" panose="02070309020205020404" pitchFamily="49" charset="0"/>
                <a:cs typeface="Courier New" panose="02070309020205020404" pitchFamily="49" charset="0"/>
              </a:rPr>
              <a:t>numberA</a:t>
            </a: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1.6</a:t>
            </a:r>
          </a:p>
          <a:p>
            <a:pPr marL="0" indent="0">
              <a:buNone/>
            </a:pPr>
            <a:r>
              <a:rPr lang="en-SG" dirty="0">
                <a:latin typeface="Courier New" panose="02070309020205020404" pitchFamily="49" charset="0"/>
                <a:cs typeface="Courier New" panose="02070309020205020404" pitchFamily="49" charset="0"/>
              </a:rPr>
              <a:t>&gt;&gt;&gt; number2big // </a:t>
            </a:r>
            <a:r>
              <a:rPr lang="en-SG" dirty="0" err="1">
                <a:latin typeface="Courier New" panose="02070309020205020404" pitchFamily="49" charset="0"/>
                <a:cs typeface="Courier New" panose="02070309020205020404" pitchFamily="49" charset="0"/>
              </a:rPr>
              <a:t>numberA</a:t>
            </a: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1</a:t>
            </a:r>
          </a:p>
          <a:p>
            <a:pPr marL="0" indent="0">
              <a:buNone/>
            </a:pPr>
            <a:r>
              <a:rPr lang="en-SG" dirty="0">
                <a:latin typeface="Courier New" panose="02070309020205020404" pitchFamily="49" charset="0"/>
                <a:cs typeface="Courier New" panose="02070309020205020404" pitchFamily="49" charset="0"/>
              </a:rPr>
              <a:t>&gt;&gt;&gt; number2big % </a:t>
            </a:r>
            <a:r>
              <a:rPr lang="en-SG" dirty="0" err="1">
                <a:latin typeface="Courier New" panose="02070309020205020404" pitchFamily="49" charset="0"/>
                <a:cs typeface="Courier New" panose="02070309020205020404" pitchFamily="49" charset="0"/>
              </a:rPr>
              <a:t>numberA</a:t>
            </a: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12</a:t>
            </a:r>
          </a:p>
          <a:p>
            <a:pPr marL="0" indent="0">
              <a:buNone/>
            </a:pP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&gt;&gt;&gt; str(</a:t>
            </a:r>
            <a:r>
              <a:rPr lang="en-SG" dirty="0" err="1">
                <a:latin typeface="Courier New" panose="02070309020205020404" pitchFamily="49" charset="0"/>
                <a:cs typeface="Courier New" panose="02070309020205020404" pitchFamily="49" charset="0"/>
              </a:rPr>
              <a:t>numberA</a:t>
            </a:r>
            <a:r>
              <a:rPr lang="en-SG" dirty="0">
                <a:latin typeface="Courier New" panose="02070309020205020404" pitchFamily="49" charset="0"/>
                <a:cs typeface="Courier New" panose="02070309020205020404" pitchFamily="49" charset="0"/>
              </a:rPr>
              <a:t>) + str(</a:t>
            </a:r>
            <a:r>
              <a:rPr lang="en-SG" dirty="0" err="1">
                <a:latin typeface="Courier New" panose="02070309020205020404" pitchFamily="49" charset="0"/>
                <a:cs typeface="Courier New" panose="02070309020205020404" pitchFamily="49" charset="0"/>
              </a:rPr>
              <a:t>numberA</a:t>
            </a:r>
            <a:r>
              <a:rPr lang="en-SG" dirty="0">
                <a:latin typeface="Courier New" panose="02070309020205020404" pitchFamily="49" charset="0"/>
                <a:cs typeface="Courier New" panose="02070309020205020404" pitchFamily="49" charset="0"/>
              </a:rPr>
              <a:t>)</a:t>
            </a:r>
          </a:p>
          <a:p>
            <a:pPr marL="0" indent="0">
              <a:buNone/>
            </a:pPr>
            <a:r>
              <a:rPr lang="en-SG" dirty="0">
                <a:latin typeface="Courier New" panose="02070309020205020404" pitchFamily="49" charset="0"/>
                <a:cs typeface="Courier New" panose="02070309020205020404" pitchFamily="49" charset="0"/>
              </a:rPr>
              <a:t>'2020'</a:t>
            </a:r>
          </a:p>
          <a:p>
            <a:pPr marL="0" indent="0">
              <a:buNone/>
            </a:pPr>
            <a:r>
              <a:rPr lang="en-SG" dirty="0">
                <a:latin typeface="Courier New" panose="02070309020205020404" pitchFamily="49" charset="0"/>
                <a:cs typeface="Courier New" panose="02070309020205020404" pitchFamily="49" charset="0"/>
              </a:rPr>
              <a:t>&gt;&gt;&gt; str(</a:t>
            </a:r>
            <a:r>
              <a:rPr lang="en-SG" dirty="0" err="1">
                <a:latin typeface="Courier New" panose="02070309020205020404" pitchFamily="49" charset="0"/>
                <a:cs typeface="Courier New" panose="02070309020205020404" pitchFamily="49" charset="0"/>
              </a:rPr>
              <a:t>numberA</a:t>
            </a:r>
            <a:r>
              <a:rPr lang="en-SG" dirty="0">
                <a:latin typeface="Courier New" panose="02070309020205020404" pitchFamily="49" charset="0"/>
                <a:cs typeface="Courier New" panose="02070309020205020404" pitchFamily="49" charset="0"/>
              </a:rPr>
              <a:t>) + </a:t>
            </a:r>
            <a:r>
              <a:rPr lang="en-SG" dirty="0" err="1">
                <a:latin typeface="Courier New" panose="02070309020205020404" pitchFamily="49" charset="0"/>
                <a:cs typeface="Courier New" panose="02070309020205020404" pitchFamily="49" charset="0"/>
              </a:rPr>
              <a:t>numberA</a:t>
            </a:r>
            <a:endParaRPr lang="en-S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3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Variables</a:t>
            </a:r>
          </a:p>
        </p:txBody>
      </p:sp>
      <p:sp>
        <p:nvSpPr>
          <p:cNvPr id="5" name="Content Placeholder 4"/>
          <p:cNvSpPr>
            <a:spLocks noGrp="1"/>
          </p:cNvSpPr>
          <p:nvPr>
            <p:ph idx="1"/>
          </p:nvPr>
        </p:nvSpPr>
        <p:spPr>
          <a:xfrm>
            <a:off x="574249" y="1166123"/>
            <a:ext cx="5355210" cy="5233277"/>
          </a:xfrm>
        </p:spPr>
        <p:txBody>
          <a:bodyPr>
            <a:normAutofit/>
          </a:bodyPr>
          <a:lstStyle/>
          <a:p>
            <a:pPr marL="0" indent="0">
              <a:buNone/>
            </a:pPr>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stringA</a:t>
            </a:r>
            <a:r>
              <a:rPr lang="en-SG" dirty="0">
                <a:latin typeface="Courier New" panose="02070309020205020404" pitchFamily="49" charset="0"/>
                <a:cs typeface="Courier New" panose="02070309020205020404" pitchFamily="49" charset="0"/>
              </a:rPr>
              <a:t> = 'Maurice'</a:t>
            </a:r>
          </a:p>
          <a:p>
            <a:pPr marL="0" indent="0">
              <a:buNone/>
            </a:pPr>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stringB</a:t>
            </a:r>
            <a:r>
              <a:rPr lang="en-SG" dirty="0">
                <a:latin typeface="Courier New" panose="02070309020205020404" pitchFamily="49" charset="0"/>
                <a:cs typeface="Courier New" panose="02070309020205020404" pitchFamily="49" charset="0"/>
              </a:rPr>
              <a:t> = "Maurice"</a:t>
            </a:r>
          </a:p>
          <a:p>
            <a:pPr marL="0" indent="0">
              <a:buNone/>
            </a:pPr>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stringA</a:t>
            </a:r>
            <a:r>
              <a:rPr lang="en-SG" dirty="0">
                <a:latin typeface="Courier New" panose="02070309020205020404" pitchFamily="49" charset="0"/>
                <a:cs typeface="Courier New" panose="02070309020205020404" pitchFamily="49" charset="0"/>
              </a:rPr>
              <a:t> + </a:t>
            </a:r>
            <a:r>
              <a:rPr lang="en-SG" dirty="0" err="1">
                <a:latin typeface="Courier New" panose="02070309020205020404" pitchFamily="49" charset="0"/>
                <a:cs typeface="Courier New" panose="02070309020205020404" pitchFamily="49" charset="0"/>
              </a:rPr>
              <a:t>stringB</a:t>
            </a: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MauriceMaurice</a:t>
            </a:r>
            <a:r>
              <a:rPr lang="en-SG" dirty="0">
                <a:latin typeface="Courier New" panose="02070309020205020404" pitchFamily="49" charset="0"/>
                <a:cs typeface="Courier New" panose="02070309020205020404" pitchFamily="49" charset="0"/>
              </a:rPr>
              <a:t>'</a:t>
            </a:r>
          </a:p>
          <a:p>
            <a:pPr marL="0" indent="0">
              <a:buNone/>
            </a:pPr>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stringA</a:t>
            </a:r>
            <a:r>
              <a:rPr lang="en-SG" dirty="0">
                <a:latin typeface="Courier New" panose="02070309020205020404" pitchFamily="49" charset="0"/>
                <a:cs typeface="Courier New" panose="02070309020205020404" pitchFamily="49" charset="0"/>
              </a:rPr>
              <a:t> + ' ' + \ </a:t>
            </a:r>
            <a:r>
              <a:rPr lang="en-SG" dirty="0" err="1">
                <a:latin typeface="Courier New" panose="02070309020205020404" pitchFamily="49" charset="0"/>
                <a:cs typeface="Courier New" panose="02070309020205020404" pitchFamily="49" charset="0"/>
              </a:rPr>
              <a:t>stringB</a:t>
            </a: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'Maurice </a:t>
            </a:r>
            <a:r>
              <a:rPr lang="en-SG" dirty="0" err="1">
                <a:latin typeface="Courier New" panose="02070309020205020404" pitchFamily="49" charset="0"/>
                <a:cs typeface="Courier New" panose="02070309020205020404" pitchFamily="49" charset="0"/>
              </a:rPr>
              <a:t>Maurice</a:t>
            </a:r>
            <a:r>
              <a:rPr lang="en-SG" dirty="0">
                <a:latin typeface="Courier New" panose="02070309020205020404" pitchFamily="49" charset="0"/>
                <a:cs typeface="Courier New" panose="02070309020205020404" pitchFamily="49" charset="0"/>
              </a:rPr>
              <a:t>'</a:t>
            </a:r>
          </a:p>
          <a:p>
            <a:pPr marL="0" indent="0">
              <a:buNone/>
            </a:pPr>
            <a:r>
              <a:rPr lang="en-SG" dirty="0">
                <a:latin typeface="Courier New" panose="02070309020205020404" pitchFamily="49" charset="0"/>
                <a:cs typeface="Courier New" panose="02070309020205020404" pitchFamily="49" charset="0"/>
              </a:rPr>
              <a:t>&gt;&gt;&gt; int(</a:t>
            </a:r>
            <a:r>
              <a:rPr lang="en-SG" dirty="0" err="1">
                <a:latin typeface="Courier New" panose="02070309020205020404" pitchFamily="49" charset="0"/>
                <a:cs typeface="Courier New" panose="02070309020205020404" pitchFamily="49" charset="0"/>
              </a:rPr>
              <a:t>stringA</a:t>
            </a:r>
            <a:r>
              <a:rPr lang="en-SG" dirty="0">
                <a:latin typeface="Courier New" panose="02070309020205020404" pitchFamily="49" charset="0"/>
                <a:cs typeface="Courier New" panose="02070309020205020404" pitchFamily="49" charset="0"/>
              </a:rPr>
              <a:t>)</a:t>
            </a:r>
          </a:p>
          <a:p>
            <a:pPr marL="0" indent="0">
              <a:buNone/>
            </a:pPr>
            <a:endParaRPr lang="en-SG" dirty="0">
              <a:latin typeface="Courier New" panose="02070309020205020404" pitchFamily="49" charset="0"/>
              <a:cs typeface="Courier New" panose="02070309020205020404" pitchFamily="49" charset="0"/>
            </a:endParaRPr>
          </a:p>
        </p:txBody>
      </p:sp>
      <p:sp>
        <p:nvSpPr>
          <p:cNvPr id="4" name="Content Placeholder 4">
            <a:extLst>
              <a:ext uri="{FF2B5EF4-FFF2-40B4-BE49-F238E27FC236}">
                <a16:creationId xmlns:a16="http://schemas.microsoft.com/office/drawing/2014/main" id="{00A014B7-4037-479A-9CF5-95B60FA69772}"/>
              </a:ext>
            </a:extLst>
          </p:cNvPr>
          <p:cNvSpPr txBox="1">
            <a:spLocks/>
          </p:cNvSpPr>
          <p:nvPr/>
        </p:nvSpPr>
        <p:spPr>
          <a:xfrm>
            <a:off x="6193410" y="1176950"/>
            <a:ext cx="5355210" cy="5233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stringC</a:t>
            </a:r>
            <a:r>
              <a:rPr lang="en-SG" dirty="0">
                <a:latin typeface="Courier New" panose="02070309020205020404" pitchFamily="49" charset="0"/>
                <a:cs typeface="Courier New" panose="02070309020205020404" pitchFamily="49" charset="0"/>
              </a:rPr>
              <a:t> = '10'</a:t>
            </a:r>
          </a:p>
          <a:p>
            <a:pPr marL="0" indent="0">
              <a:buFont typeface="Arial" panose="020B0604020202020204" pitchFamily="34" charset="0"/>
              <a:buNone/>
            </a:pPr>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stringC</a:t>
            </a:r>
            <a:r>
              <a:rPr lang="en-SG" dirty="0">
                <a:latin typeface="Courier New" panose="02070309020205020404" pitchFamily="49" charset="0"/>
                <a:cs typeface="Courier New" panose="02070309020205020404" pitchFamily="49" charset="0"/>
              </a:rPr>
              <a:t> + </a:t>
            </a:r>
            <a:r>
              <a:rPr lang="en-SG" dirty="0" err="1">
                <a:latin typeface="Courier New" panose="02070309020205020404" pitchFamily="49" charset="0"/>
                <a:cs typeface="Courier New" panose="02070309020205020404" pitchFamily="49" charset="0"/>
              </a:rPr>
              <a:t>stringC</a:t>
            </a:r>
            <a:endParaRPr lang="en-SG"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SG" dirty="0">
                <a:latin typeface="Courier New" panose="02070309020205020404" pitchFamily="49" charset="0"/>
                <a:cs typeface="Courier New" panose="02070309020205020404" pitchFamily="49" charset="0"/>
              </a:rPr>
              <a:t>'1010'</a:t>
            </a:r>
          </a:p>
          <a:p>
            <a:pPr marL="0" indent="0">
              <a:buFont typeface="Arial" panose="020B0604020202020204" pitchFamily="34" charset="0"/>
              <a:buNone/>
            </a:pPr>
            <a:r>
              <a:rPr lang="en-SG" dirty="0">
                <a:latin typeface="Courier New" panose="02070309020205020404" pitchFamily="49" charset="0"/>
                <a:cs typeface="Courier New" panose="02070309020205020404" pitchFamily="49" charset="0"/>
              </a:rPr>
              <a:t>&gt;&gt;&gt; int(</a:t>
            </a:r>
            <a:r>
              <a:rPr lang="en-SG" dirty="0" err="1">
                <a:latin typeface="Courier New" panose="02070309020205020404" pitchFamily="49" charset="0"/>
                <a:cs typeface="Courier New" panose="02070309020205020404" pitchFamily="49" charset="0"/>
              </a:rPr>
              <a:t>stringC</a:t>
            </a:r>
            <a:r>
              <a:rPr lang="en-SG"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SG" dirty="0">
                <a:latin typeface="Courier New" panose="02070309020205020404" pitchFamily="49" charset="0"/>
                <a:cs typeface="Courier New" panose="02070309020205020404" pitchFamily="49" charset="0"/>
              </a:rPr>
              <a:t>10</a:t>
            </a:r>
          </a:p>
          <a:p>
            <a:pPr marL="0" indent="0">
              <a:buFont typeface="Arial" panose="020B0604020202020204" pitchFamily="34" charset="0"/>
              <a:buNone/>
            </a:pPr>
            <a:r>
              <a:rPr lang="en-SG" dirty="0">
                <a:latin typeface="Courier New" panose="02070309020205020404" pitchFamily="49" charset="0"/>
                <a:cs typeface="Courier New" panose="02070309020205020404" pitchFamily="49" charset="0"/>
              </a:rPr>
              <a:t>&gt;&gt;&gt; int(</a:t>
            </a:r>
            <a:r>
              <a:rPr lang="en-SG" dirty="0" err="1">
                <a:latin typeface="Courier New" panose="02070309020205020404" pitchFamily="49" charset="0"/>
                <a:cs typeface="Courier New" panose="02070309020205020404" pitchFamily="49" charset="0"/>
              </a:rPr>
              <a:t>stringC</a:t>
            </a:r>
            <a:r>
              <a:rPr lang="en-SG" dirty="0">
                <a:latin typeface="Courier New" panose="02070309020205020404" pitchFamily="49" charset="0"/>
                <a:cs typeface="Courier New" panose="02070309020205020404" pitchFamily="49" charset="0"/>
              </a:rPr>
              <a:t>) + int(</a:t>
            </a:r>
            <a:r>
              <a:rPr lang="en-SG" dirty="0" err="1">
                <a:latin typeface="Courier New" panose="02070309020205020404" pitchFamily="49" charset="0"/>
                <a:cs typeface="Courier New" panose="02070309020205020404" pitchFamily="49" charset="0"/>
              </a:rPr>
              <a:t>stringC</a:t>
            </a:r>
            <a:r>
              <a:rPr lang="en-SG"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SG" dirty="0">
                <a:latin typeface="Courier New" panose="02070309020205020404" pitchFamily="49" charset="0"/>
                <a:cs typeface="Courier New" panose="02070309020205020404" pitchFamily="49" charset="0"/>
              </a:rPr>
              <a:t>20</a:t>
            </a:r>
          </a:p>
        </p:txBody>
      </p:sp>
      <p:cxnSp>
        <p:nvCxnSpPr>
          <p:cNvPr id="6" name="Straight Connector 5">
            <a:extLst>
              <a:ext uri="{FF2B5EF4-FFF2-40B4-BE49-F238E27FC236}">
                <a16:creationId xmlns:a16="http://schemas.microsoft.com/office/drawing/2014/main" id="{E274C6D2-1621-4E7D-9E62-E015FAB54720}"/>
              </a:ext>
            </a:extLst>
          </p:cNvPr>
          <p:cNvCxnSpPr/>
          <p:nvPr/>
        </p:nvCxnSpPr>
        <p:spPr>
          <a:xfrm>
            <a:off x="5929459" y="1166123"/>
            <a:ext cx="0" cy="53267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995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Variables</a:t>
            </a:r>
          </a:p>
        </p:txBody>
      </p:sp>
      <p:sp>
        <p:nvSpPr>
          <p:cNvPr id="5" name="Content Placeholder 4"/>
          <p:cNvSpPr>
            <a:spLocks noGrp="1"/>
          </p:cNvSpPr>
          <p:nvPr>
            <p:ph idx="1"/>
          </p:nvPr>
        </p:nvSpPr>
        <p:spPr>
          <a:xfrm>
            <a:off x="838200" y="1176950"/>
            <a:ext cx="10515600" cy="5000013"/>
          </a:xfrm>
        </p:spPr>
        <p:txBody>
          <a:bodyPr/>
          <a:lstStyle/>
          <a:p>
            <a:r>
              <a:rPr lang="en-SG" dirty="0"/>
              <a:t>Variables are items</a:t>
            </a:r>
          </a:p>
          <a:p>
            <a:r>
              <a:rPr lang="en-SG" dirty="0"/>
              <a:t>Very often, it can be useful to have </a:t>
            </a:r>
          </a:p>
          <a:p>
            <a:pPr lvl="1"/>
            <a:r>
              <a:rPr lang="en-SG" dirty="0"/>
              <a:t>A series (like a vector) of numbers (same data types) under a variable name</a:t>
            </a:r>
          </a:p>
          <a:p>
            <a:pPr lvl="1"/>
            <a:r>
              <a:rPr lang="en-SG" dirty="0"/>
              <a:t>A series of variables of different data types bundled together (like a record)</a:t>
            </a:r>
          </a:p>
          <a:p>
            <a:r>
              <a:rPr lang="en-SG" dirty="0"/>
              <a:t>Forms data structures</a:t>
            </a:r>
          </a:p>
          <a:p>
            <a:pPr lvl="1"/>
            <a:endParaRPr lang="en-SG" dirty="0"/>
          </a:p>
          <a:p>
            <a:r>
              <a:rPr lang="en-SG" dirty="0"/>
              <a:t>Common data structures</a:t>
            </a:r>
          </a:p>
          <a:p>
            <a:pPr lvl="1"/>
            <a:r>
              <a:rPr lang="en-SG" dirty="0"/>
              <a:t>List or one dimensional array</a:t>
            </a:r>
          </a:p>
          <a:p>
            <a:pPr lvl="1"/>
            <a:r>
              <a:rPr lang="en-SG" dirty="0"/>
              <a:t>Two dimensional array</a:t>
            </a:r>
          </a:p>
          <a:p>
            <a:pPr lvl="1"/>
            <a:r>
              <a:rPr lang="en-SG" dirty="0"/>
              <a:t>Map or dictionary (also known as a record)</a:t>
            </a:r>
          </a:p>
        </p:txBody>
      </p:sp>
    </p:spTree>
    <p:extLst>
      <p:ext uri="{BB962C8B-B14F-4D97-AF65-F5344CB8AC3E}">
        <p14:creationId xmlns:p14="http://schemas.microsoft.com/office/powerpoint/2010/main" val="135996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a:t>
            </a:r>
            <a:r>
              <a:rPr lang="en-US" sz="3600" dirty="0"/>
              <a:t>Data Structures</a:t>
            </a:r>
            <a:endParaRPr lang="en-SG" sz="3600" dirty="0"/>
          </a:p>
        </p:txBody>
      </p:sp>
      <p:sp>
        <p:nvSpPr>
          <p:cNvPr id="5" name="Content Placeholder 4"/>
          <p:cNvSpPr>
            <a:spLocks noGrp="1"/>
          </p:cNvSpPr>
          <p:nvPr>
            <p:ph idx="1"/>
          </p:nvPr>
        </p:nvSpPr>
        <p:spPr>
          <a:xfrm>
            <a:off x="838200" y="1176950"/>
            <a:ext cx="10515600" cy="5000013"/>
          </a:xfrm>
        </p:spPr>
        <p:txBody>
          <a:bodyPr/>
          <a:lstStyle/>
          <a:p>
            <a:r>
              <a:rPr lang="en-SG" dirty="0"/>
              <a:t>List or one dimensional array</a:t>
            </a:r>
          </a:p>
          <a:p>
            <a:pPr lvl="1"/>
            <a:r>
              <a:rPr lang="en-SG" dirty="0"/>
              <a:t>For example, </a:t>
            </a:r>
            <a:r>
              <a:rPr lang="en-SG" dirty="0">
                <a:latin typeface="Courier New" panose="02070309020205020404" pitchFamily="49" charset="0"/>
                <a:cs typeface="Courier New" panose="02070309020205020404" pitchFamily="49" charset="0"/>
              </a:rPr>
              <a:t>a = ['a', 'b', 'c', 'd', 'e', 'f', </a:t>
            </a:r>
          </a:p>
          <a:p>
            <a:pPr marL="914400" lvl="2" indent="0">
              <a:buNone/>
            </a:pPr>
            <a:r>
              <a:rPr lang="en-SG" dirty="0">
                <a:latin typeface="Courier New" panose="02070309020205020404" pitchFamily="49" charset="0"/>
                <a:cs typeface="Courier New" panose="02070309020205020404" pitchFamily="49" charset="0"/>
              </a:rPr>
              <a:t>		    'g', 'h',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'j']</a:t>
            </a:r>
            <a:endParaRPr lang="en-SG" dirty="0"/>
          </a:p>
          <a:p>
            <a:r>
              <a:rPr lang="en-SG" dirty="0"/>
              <a:t>Two dimensional array</a:t>
            </a:r>
          </a:p>
          <a:p>
            <a:pPr lvl="1"/>
            <a:r>
              <a:rPr lang="en-SG" dirty="0"/>
              <a:t>For example, </a:t>
            </a:r>
            <a:r>
              <a:rPr lang="en-SG" dirty="0">
                <a:latin typeface="Courier New" panose="02070309020205020404" pitchFamily="49" charset="0"/>
                <a:cs typeface="Courier New" panose="02070309020205020404" pitchFamily="49" charset="0"/>
              </a:rPr>
              <a:t>b = [['a', 'b', 'c'], </a:t>
            </a:r>
          </a:p>
          <a:p>
            <a:pPr marL="457200" lvl="1" indent="0">
              <a:buNone/>
            </a:pPr>
            <a:r>
              <a:rPr lang="en-SG" dirty="0">
                <a:latin typeface="Courier New" panose="02070309020205020404" pitchFamily="49" charset="0"/>
                <a:cs typeface="Courier New" panose="02070309020205020404" pitchFamily="49" charset="0"/>
              </a:rPr>
              <a:t>               ['d', 'e', 'f'], </a:t>
            </a:r>
          </a:p>
          <a:p>
            <a:pPr marL="914400" lvl="2" indent="0">
              <a:buNone/>
            </a:pPr>
            <a:r>
              <a:rPr lang="en-SG" dirty="0">
                <a:latin typeface="Courier New" panose="02070309020205020404" pitchFamily="49" charset="0"/>
                <a:cs typeface="Courier New" panose="02070309020205020404" pitchFamily="49" charset="0"/>
              </a:rPr>
              <a:t>		   ['g', 'h',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'j']]</a:t>
            </a:r>
            <a:endParaRPr lang="en-SG" dirty="0"/>
          </a:p>
          <a:p>
            <a:pPr lvl="1"/>
            <a:endParaRPr lang="en-SG" dirty="0"/>
          </a:p>
        </p:txBody>
      </p:sp>
    </p:spTree>
    <p:extLst>
      <p:ext uri="{BB962C8B-B14F-4D97-AF65-F5344CB8AC3E}">
        <p14:creationId xmlns:p14="http://schemas.microsoft.com/office/powerpoint/2010/main" val="1227023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Variables</a:t>
            </a:r>
          </a:p>
        </p:txBody>
      </p:sp>
      <p:sp>
        <p:nvSpPr>
          <p:cNvPr id="5" name="Content Placeholder 4"/>
          <p:cNvSpPr>
            <a:spLocks noGrp="1"/>
          </p:cNvSpPr>
          <p:nvPr>
            <p:ph idx="1"/>
          </p:nvPr>
        </p:nvSpPr>
        <p:spPr>
          <a:xfrm>
            <a:off x="838200" y="1176950"/>
            <a:ext cx="10515600" cy="5233277"/>
          </a:xfrm>
        </p:spPr>
        <p:txBody>
          <a:bodyPr>
            <a:normAutofit/>
          </a:bodyPr>
          <a:lstStyle/>
          <a:p>
            <a:pPr marL="0" indent="0">
              <a:buNone/>
            </a:pPr>
            <a:r>
              <a:rPr lang="en-SG" dirty="0">
                <a:latin typeface="Courier New" panose="02070309020205020404" pitchFamily="49" charset="0"/>
                <a:cs typeface="Courier New" panose="02070309020205020404" pitchFamily="49" charset="0"/>
              </a:rPr>
              <a:t>&gt;&gt;&gt; a = ['a', 'b', 'c', 'd', 'e', 'f', 'g', 'h',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'j']</a:t>
            </a:r>
          </a:p>
          <a:p>
            <a:pPr marL="0" indent="0">
              <a:buNone/>
            </a:pPr>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len</a:t>
            </a:r>
            <a:r>
              <a:rPr lang="en-SG" dirty="0">
                <a:latin typeface="Courier New" panose="02070309020205020404" pitchFamily="49" charset="0"/>
                <a:cs typeface="Courier New" panose="02070309020205020404" pitchFamily="49" charset="0"/>
              </a:rPr>
              <a:t>(a)</a:t>
            </a:r>
          </a:p>
          <a:p>
            <a:pPr marL="0" indent="0">
              <a:buNone/>
            </a:pPr>
            <a:r>
              <a:rPr lang="en-SG" dirty="0">
                <a:latin typeface="Courier New" panose="02070309020205020404" pitchFamily="49" charset="0"/>
                <a:cs typeface="Courier New" panose="02070309020205020404" pitchFamily="49" charset="0"/>
              </a:rPr>
              <a:t>10</a:t>
            </a:r>
          </a:p>
          <a:p>
            <a:pPr marL="0" indent="0">
              <a:buNone/>
            </a:pPr>
            <a:r>
              <a:rPr lang="en-SG" dirty="0">
                <a:latin typeface="Courier New" panose="02070309020205020404" pitchFamily="49" charset="0"/>
                <a:cs typeface="Courier New" panose="02070309020205020404" pitchFamily="49" charset="0"/>
              </a:rPr>
              <a:t>&gt;&gt;&gt; a[1]</a:t>
            </a:r>
          </a:p>
          <a:p>
            <a:pPr marL="0" indent="0">
              <a:buNone/>
            </a:pPr>
            <a:r>
              <a:rPr lang="en-SG" dirty="0">
                <a:latin typeface="Courier New" panose="02070309020205020404" pitchFamily="49" charset="0"/>
                <a:cs typeface="Courier New" panose="02070309020205020404" pitchFamily="49" charset="0"/>
              </a:rPr>
              <a:t>'b'</a:t>
            </a:r>
          </a:p>
          <a:p>
            <a:pPr marL="0" indent="0">
              <a:buNone/>
            </a:pPr>
            <a:r>
              <a:rPr lang="en-SG" dirty="0">
                <a:latin typeface="Courier New" panose="02070309020205020404" pitchFamily="49" charset="0"/>
                <a:cs typeface="Courier New" panose="02070309020205020404" pitchFamily="49" charset="0"/>
              </a:rPr>
              <a:t>&gt;&gt;&gt; a[-1]</a:t>
            </a:r>
          </a:p>
          <a:p>
            <a:pPr marL="0" indent="0">
              <a:buNone/>
            </a:pPr>
            <a:r>
              <a:rPr lang="en-SG" dirty="0">
                <a:latin typeface="Courier New" panose="02070309020205020404" pitchFamily="49" charset="0"/>
                <a:cs typeface="Courier New" panose="02070309020205020404" pitchFamily="49" charset="0"/>
              </a:rPr>
              <a:t>'j'</a:t>
            </a:r>
          </a:p>
          <a:p>
            <a:pPr marL="0" indent="0">
              <a:buNone/>
            </a:pPr>
            <a:r>
              <a:rPr lang="en-SG" dirty="0">
                <a:latin typeface="Courier New" panose="02070309020205020404" pitchFamily="49" charset="0"/>
                <a:cs typeface="Courier New" panose="02070309020205020404" pitchFamily="49" charset="0"/>
              </a:rPr>
              <a:t>&gt;&gt;&gt; a[-5]</a:t>
            </a:r>
          </a:p>
          <a:p>
            <a:pPr marL="0" indent="0">
              <a:buNone/>
            </a:pPr>
            <a:r>
              <a:rPr lang="en-SG" dirty="0">
                <a:latin typeface="Courier New" panose="02070309020205020404" pitchFamily="49" charset="0"/>
                <a:cs typeface="Courier New" panose="02070309020205020404" pitchFamily="49" charset="0"/>
              </a:rPr>
              <a:t>&gt;&gt;&gt; a[10]</a:t>
            </a:r>
          </a:p>
          <a:p>
            <a:pPr marL="0" indent="0">
              <a:buNone/>
            </a:pPr>
            <a:endParaRPr lang="en-S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3893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Variables</a:t>
            </a:r>
          </a:p>
        </p:txBody>
      </p:sp>
      <p:sp>
        <p:nvSpPr>
          <p:cNvPr id="5" name="Content Placeholder 4"/>
          <p:cNvSpPr>
            <a:spLocks noGrp="1"/>
          </p:cNvSpPr>
          <p:nvPr>
            <p:ph idx="1"/>
          </p:nvPr>
        </p:nvSpPr>
        <p:spPr>
          <a:xfrm>
            <a:off x="838200" y="1176950"/>
            <a:ext cx="10515600" cy="5233277"/>
          </a:xfrm>
        </p:spPr>
        <p:txBody>
          <a:bodyPr>
            <a:normAutofit fontScale="85000" lnSpcReduction="20000"/>
          </a:bodyPr>
          <a:lstStyle/>
          <a:p>
            <a:pPr marL="0" indent="0">
              <a:buNone/>
            </a:pPr>
            <a:r>
              <a:rPr lang="en-SG" dirty="0">
                <a:latin typeface="Courier New" panose="02070309020205020404" pitchFamily="49" charset="0"/>
                <a:cs typeface="Courier New" panose="02070309020205020404" pitchFamily="49" charset="0"/>
              </a:rPr>
              <a:t>&gt;&gt;&gt; b = [['a', 'b', 'c'], ['d', 'e', 'f'], ['g', 'h',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'j']]</a:t>
            </a:r>
          </a:p>
          <a:p>
            <a:pPr marL="0" indent="0">
              <a:buNone/>
            </a:pPr>
            <a:r>
              <a:rPr lang="en-SG" dirty="0">
                <a:latin typeface="Courier New" panose="02070309020205020404" pitchFamily="49" charset="0"/>
                <a:cs typeface="Courier New" panose="02070309020205020404" pitchFamily="49" charset="0"/>
              </a:rPr>
              <a:t>&gt;&gt;&gt; b[0]</a:t>
            </a:r>
          </a:p>
          <a:p>
            <a:pPr marL="0" indent="0">
              <a:buNone/>
            </a:pPr>
            <a:r>
              <a:rPr lang="en-SG" dirty="0">
                <a:latin typeface="Courier New" panose="02070309020205020404" pitchFamily="49" charset="0"/>
                <a:cs typeface="Courier New" panose="02070309020205020404" pitchFamily="49" charset="0"/>
              </a:rPr>
              <a:t>['a', 'b', 'c']</a:t>
            </a:r>
          </a:p>
          <a:p>
            <a:pPr marL="0" indent="0">
              <a:buNone/>
            </a:pPr>
            <a:r>
              <a:rPr lang="en-SG" dirty="0">
                <a:latin typeface="Courier New" panose="02070309020205020404" pitchFamily="49" charset="0"/>
                <a:cs typeface="Courier New" panose="02070309020205020404" pitchFamily="49" charset="0"/>
              </a:rPr>
              <a:t>&gt;&gt;&gt; b[0][1]</a:t>
            </a:r>
          </a:p>
          <a:p>
            <a:pPr marL="0" indent="0">
              <a:buNone/>
            </a:pPr>
            <a:r>
              <a:rPr lang="en-SG" dirty="0">
                <a:latin typeface="Courier New" panose="02070309020205020404" pitchFamily="49" charset="0"/>
                <a:cs typeface="Courier New" panose="02070309020205020404" pitchFamily="49" charset="0"/>
              </a:rPr>
              <a:t>'b’</a:t>
            </a:r>
          </a:p>
          <a:p>
            <a:pPr marL="0" indent="0">
              <a:buNone/>
            </a:pP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&gt;&gt;&gt; b[0][1] = 200</a:t>
            </a:r>
          </a:p>
          <a:p>
            <a:pPr marL="0" indent="0">
              <a:buNone/>
            </a:pPr>
            <a:r>
              <a:rPr lang="en-SG" dirty="0">
                <a:latin typeface="Courier New" panose="02070309020205020404" pitchFamily="49" charset="0"/>
                <a:cs typeface="Courier New" panose="02070309020205020404" pitchFamily="49" charset="0"/>
              </a:rPr>
              <a:t>&gt;&gt;&gt; b</a:t>
            </a:r>
          </a:p>
          <a:p>
            <a:pPr marL="0" indent="0">
              <a:buNone/>
            </a:pPr>
            <a:r>
              <a:rPr lang="en-SG" dirty="0">
                <a:latin typeface="Courier New" panose="02070309020205020404" pitchFamily="49" charset="0"/>
                <a:cs typeface="Courier New" panose="02070309020205020404" pitchFamily="49" charset="0"/>
              </a:rPr>
              <a:t>[['a', 200, 'c'], ['d', 'e', 'f'], ['g', 'h',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'j']]</a:t>
            </a:r>
          </a:p>
          <a:p>
            <a:pPr marL="0" indent="0">
              <a:buNone/>
            </a:pPr>
            <a:r>
              <a:rPr lang="en-SG" dirty="0">
                <a:latin typeface="Courier New" panose="02070309020205020404" pitchFamily="49" charset="0"/>
                <a:cs typeface="Courier New" panose="02070309020205020404" pitchFamily="49" charset="0"/>
              </a:rPr>
              <a:t>&gt;&gt;&gt; a[5] = 5</a:t>
            </a:r>
          </a:p>
          <a:p>
            <a:pPr marL="0" indent="0">
              <a:buNone/>
            </a:pPr>
            <a:r>
              <a:rPr lang="en-SG" dirty="0">
                <a:latin typeface="Courier New" panose="02070309020205020404" pitchFamily="49" charset="0"/>
                <a:cs typeface="Courier New" panose="02070309020205020404" pitchFamily="49" charset="0"/>
              </a:rPr>
              <a:t>&gt;&gt;&gt; a</a:t>
            </a:r>
          </a:p>
          <a:p>
            <a:pPr marL="0" indent="0">
              <a:buNone/>
            </a:pPr>
            <a:r>
              <a:rPr lang="en-SG" dirty="0">
                <a:latin typeface="Courier New" panose="02070309020205020404" pitchFamily="49" charset="0"/>
                <a:cs typeface="Courier New" panose="02070309020205020404" pitchFamily="49" charset="0"/>
              </a:rPr>
              <a:t>['a', 'b', 'c', 'd', 'e', 5, 'g', 'h',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'j']</a:t>
            </a:r>
          </a:p>
          <a:p>
            <a:pPr marL="0" indent="0">
              <a:buNone/>
            </a:pPr>
            <a:r>
              <a:rPr lang="en-SG" dirty="0">
                <a:latin typeface="Courier New" panose="02070309020205020404" pitchFamily="49" charset="0"/>
                <a:cs typeface="Courier New" panose="02070309020205020404" pitchFamily="49" charset="0"/>
              </a:rPr>
              <a:t>&gt;&gt;&gt; </a:t>
            </a:r>
          </a:p>
        </p:txBody>
      </p:sp>
    </p:spTree>
    <p:extLst>
      <p:ext uri="{BB962C8B-B14F-4D97-AF65-F5344CB8AC3E}">
        <p14:creationId xmlns:p14="http://schemas.microsoft.com/office/powerpoint/2010/main" val="3499413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Variables</a:t>
            </a:r>
          </a:p>
        </p:txBody>
      </p:sp>
      <p:sp>
        <p:nvSpPr>
          <p:cNvPr id="5" name="Content Placeholder 4"/>
          <p:cNvSpPr>
            <a:spLocks noGrp="1"/>
          </p:cNvSpPr>
          <p:nvPr>
            <p:ph idx="1"/>
          </p:nvPr>
        </p:nvSpPr>
        <p:spPr>
          <a:xfrm>
            <a:off x="838200" y="1176950"/>
            <a:ext cx="10515600" cy="5233277"/>
          </a:xfrm>
        </p:spPr>
        <p:txBody>
          <a:bodyPr>
            <a:normAutofit lnSpcReduction="10000"/>
          </a:bodyPr>
          <a:lstStyle/>
          <a:p>
            <a:pPr marL="0" indent="0">
              <a:buNone/>
            </a:pPr>
            <a:r>
              <a:rPr lang="en-SG" dirty="0">
                <a:latin typeface="Courier New" panose="02070309020205020404" pitchFamily="49" charset="0"/>
                <a:cs typeface="Courier New" panose="02070309020205020404" pitchFamily="49" charset="0"/>
              </a:rPr>
              <a:t>&gt;&gt;&gt; a</a:t>
            </a:r>
          </a:p>
          <a:p>
            <a:pPr marL="0" indent="0">
              <a:buNone/>
            </a:pPr>
            <a:r>
              <a:rPr lang="en-SG" dirty="0">
                <a:latin typeface="Courier New" panose="02070309020205020404" pitchFamily="49" charset="0"/>
                <a:cs typeface="Courier New" panose="02070309020205020404" pitchFamily="49" charset="0"/>
              </a:rPr>
              <a:t>['a', 'b', 'c', 'd', 'e', 5, 'g', 'h',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'j’]</a:t>
            </a:r>
          </a:p>
          <a:p>
            <a:pPr marL="0" indent="0">
              <a:buNone/>
            </a:pP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&gt;&gt;&gt; a[0:-1]</a:t>
            </a:r>
          </a:p>
          <a:p>
            <a:pPr marL="0" indent="0">
              <a:buNone/>
            </a:pPr>
            <a:r>
              <a:rPr lang="en-SG" dirty="0">
                <a:latin typeface="Courier New" panose="02070309020205020404" pitchFamily="49" charset="0"/>
                <a:cs typeface="Courier New" panose="02070309020205020404" pitchFamily="49" charset="0"/>
              </a:rPr>
              <a:t>['a', 'b', 'c', 'd', 'e', 5, 'g', 'h',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a:t>
            </a:r>
          </a:p>
          <a:p>
            <a:pPr marL="0" indent="0">
              <a:buNone/>
            </a:pP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&gt;&gt;&gt; a[:-1]</a:t>
            </a:r>
          </a:p>
          <a:p>
            <a:pPr marL="0" indent="0">
              <a:buNone/>
            </a:pPr>
            <a:r>
              <a:rPr lang="en-SG" dirty="0">
                <a:latin typeface="Courier New" panose="02070309020205020404" pitchFamily="49" charset="0"/>
                <a:cs typeface="Courier New" panose="02070309020205020404" pitchFamily="49" charset="0"/>
              </a:rPr>
              <a:t>['a', 'b', 'c', 'd', 'e', 5, 'g', 'h',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a:t>
            </a:r>
          </a:p>
          <a:p>
            <a:pPr marL="0" indent="0">
              <a:buNone/>
            </a:pP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&gt;&gt;&gt; a[2:-2]</a:t>
            </a:r>
          </a:p>
          <a:p>
            <a:pPr marL="0" indent="0">
              <a:buNone/>
            </a:pPr>
            <a:r>
              <a:rPr lang="en-SG" dirty="0">
                <a:latin typeface="Courier New" panose="02070309020205020404" pitchFamily="49" charset="0"/>
                <a:cs typeface="Courier New" panose="02070309020205020404" pitchFamily="49" charset="0"/>
              </a:rPr>
              <a:t>['c', 'd', 'e', 5, 'g', 'h']</a:t>
            </a:r>
          </a:p>
        </p:txBody>
      </p:sp>
    </p:spTree>
    <p:extLst>
      <p:ext uri="{BB962C8B-B14F-4D97-AF65-F5344CB8AC3E}">
        <p14:creationId xmlns:p14="http://schemas.microsoft.com/office/powerpoint/2010/main" val="98957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Contents</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197204"/>
            <a:ext cx="10515600" cy="5295671"/>
          </a:xfrm>
        </p:spPr>
        <p:txBody>
          <a:bodyPr>
            <a:normAutofit/>
          </a:bodyPr>
          <a:lstStyle/>
          <a:p>
            <a:pPr marL="514350" lvl="0" indent="-514350">
              <a:buFont typeface="+mj-lt"/>
              <a:buAutoNum type="arabicPeriod"/>
            </a:pPr>
            <a:r>
              <a:rPr lang="en-US" b="1" dirty="0"/>
              <a:t>Future of Work</a:t>
            </a:r>
            <a:r>
              <a:rPr lang="en-SG" sz="3200" b="1" dirty="0"/>
              <a:t>: </a:t>
            </a:r>
            <a:r>
              <a:rPr lang="en-US" b="1" dirty="0"/>
              <a:t>What is Programming</a:t>
            </a:r>
            <a:endParaRPr lang="en-SG" b="1" dirty="0"/>
          </a:p>
          <a:p>
            <a:pPr marL="514350" lvl="0" indent="-514350">
              <a:buFont typeface="+mj-lt"/>
              <a:buAutoNum type="arabicPeriod"/>
            </a:pPr>
            <a:r>
              <a:rPr lang="en-US" b="1" dirty="0"/>
              <a:t>Python as a Learning Language</a:t>
            </a:r>
            <a:endParaRPr lang="en-SG" sz="3200" b="1" dirty="0"/>
          </a:p>
          <a:p>
            <a:pPr lvl="1"/>
            <a:r>
              <a:rPr lang="en-US" b="1" i="1" dirty="0"/>
              <a:t>Demonstrate use cases and/or companies that use Python for different domains</a:t>
            </a:r>
          </a:p>
          <a:p>
            <a:pPr marL="514350" indent="-514350">
              <a:buFont typeface="+mj-lt"/>
              <a:buAutoNum type="arabicPeriod"/>
            </a:pPr>
            <a:r>
              <a:rPr lang="en-US" b="1" dirty="0"/>
              <a:t>Basic Programming Knowledge</a:t>
            </a:r>
            <a:endParaRPr lang="en-SG" sz="3600" b="1" dirty="0"/>
          </a:p>
          <a:p>
            <a:pPr lvl="1"/>
            <a:r>
              <a:rPr lang="en-US" b="1" i="1" dirty="0"/>
              <a:t>Explain the use of Variables</a:t>
            </a:r>
            <a:endParaRPr lang="en-SG" sz="2800" b="1" i="1" dirty="0"/>
          </a:p>
          <a:p>
            <a:pPr lvl="1"/>
            <a:r>
              <a:rPr lang="en-US" b="1" i="1" dirty="0"/>
              <a:t>Explain Functions</a:t>
            </a:r>
            <a:endParaRPr lang="en-SG" sz="2800" b="1" i="1" dirty="0"/>
          </a:p>
          <a:p>
            <a:pPr lvl="1"/>
            <a:r>
              <a:rPr lang="en-US" b="1" i="1" dirty="0"/>
              <a:t>Explain Control Flow</a:t>
            </a:r>
            <a:endParaRPr lang="en-SG" sz="2800" b="1" i="1" dirty="0"/>
          </a:p>
          <a:p>
            <a:pPr lvl="1"/>
            <a:r>
              <a:rPr lang="en-US" b="1" i="1" dirty="0"/>
              <a:t>Explain Libraries/Packages</a:t>
            </a:r>
            <a:endParaRPr lang="en-SG" sz="2800" b="1" i="1" dirty="0"/>
          </a:p>
          <a:p>
            <a:pPr lvl="1"/>
            <a:r>
              <a:rPr lang="en-US" b="1" i="1" dirty="0"/>
              <a:t>Describe Programming Best Practices and its Importance</a:t>
            </a:r>
            <a:endParaRPr lang="en-SG" sz="2800" b="1" i="1" dirty="0"/>
          </a:p>
          <a:p>
            <a:pPr lvl="1"/>
            <a:r>
              <a:rPr lang="en-US" b="1" i="1" dirty="0"/>
              <a:t>Demonstrate some Best Practices</a:t>
            </a:r>
          </a:p>
          <a:p>
            <a:pPr marL="514350" indent="-514350">
              <a:buFont typeface="+mj-lt"/>
              <a:buAutoNum type="arabicPeriod"/>
            </a:pPr>
            <a:r>
              <a:rPr lang="en-SG" b="1" dirty="0"/>
              <a:t>Practices</a:t>
            </a:r>
          </a:p>
        </p:txBody>
      </p:sp>
    </p:spTree>
    <p:extLst>
      <p:ext uri="{BB962C8B-B14F-4D97-AF65-F5344CB8AC3E}">
        <p14:creationId xmlns:p14="http://schemas.microsoft.com/office/powerpoint/2010/main" val="1514033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a:t>
            </a:r>
            <a:r>
              <a:rPr lang="en-US" sz="3600" dirty="0"/>
              <a:t>Data Structures</a:t>
            </a:r>
            <a:endParaRPr lang="en-SG" sz="3600" dirty="0"/>
          </a:p>
        </p:txBody>
      </p:sp>
      <p:sp>
        <p:nvSpPr>
          <p:cNvPr id="5" name="Content Placeholder 4"/>
          <p:cNvSpPr>
            <a:spLocks noGrp="1"/>
          </p:cNvSpPr>
          <p:nvPr>
            <p:ph idx="1"/>
          </p:nvPr>
        </p:nvSpPr>
        <p:spPr>
          <a:xfrm>
            <a:off x="838200" y="1176950"/>
            <a:ext cx="10515600" cy="5000013"/>
          </a:xfrm>
        </p:spPr>
        <p:txBody>
          <a:bodyPr/>
          <a:lstStyle/>
          <a:p>
            <a:r>
              <a:rPr lang="en-SG" dirty="0"/>
              <a:t>Map or dictionary (also known as a record)</a:t>
            </a:r>
          </a:p>
          <a:p>
            <a:pPr lvl="1"/>
            <a:r>
              <a:rPr lang="en-SG" dirty="0"/>
              <a:t>For example, </a:t>
            </a:r>
            <a:r>
              <a:rPr lang="en-SG" dirty="0">
                <a:latin typeface="Courier New" panose="02070309020205020404" pitchFamily="49" charset="0"/>
                <a:cs typeface="Courier New" panose="02070309020205020404" pitchFamily="49" charset="0"/>
              </a:rPr>
              <a:t>employee = {‘</a:t>
            </a:r>
            <a:r>
              <a:rPr lang="en-SG" dirty="0" err="1">
                <a:latin typeface="Courier New" panose="02070309020205020404" pitchFamily="49" charset="0"/>
                <a:cs typeface="Courier New" panose="02070309020205020404" pitchFamily="49" charset="0"/>
              </a:rPr>
              <a:t>firstname</a:t>
            </a:r>
            <a:r>
              <a:rPr lang="en-SG" dirty="0">
                <a:latin typeface="Courier New" panose="02070309020205020404" pitchFamily="49" charset="0"/>
                <a:cs typeface="Courier New" panose="02070309020205020404" pitchFamily="49" charset="0"/>
              </a:rPr>
              <a:t>’: ‘Peter’,</a:t>
            </a:r>
          </a:p>
          <a:p>
            <a:pPr marL="457200" lvl="1" indent="0">
              <a:buNone/>
            </a:pPr>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lastname</a:t>
            </a:r>
            <a:r>
              <a:rPr lang="en-SG" dirty="0">
                <a:latin typeface="Courier New" panose="02070309020205020404" pitchFamily="49" charset="0"/>
                <a:cs typeface="Courier New" panose="02070309020205020404" pitchFamily="49" charset="0"/>
              </a:rPr>
              <a:t>’: ‘Jackson’,</a:t>
            </a:r>
          </a:p>
          <a:p>
            <a:pPr marL="457200" lvl="1" indent="0">
              <a:buNone/>
            </a:pPr>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empID</a:t>
            </a:r>
            <a:r>
              <a:rPr lang="en-SG" dirty="0">
                <a:latin typeface="Courier New" panose="02070309020205020404" pitchFamily="49" charset="0"/>
                <a:cs typeface="Courier New" panose="02070309020205020404" pitchFamily="49" charset="0"/>
              </a:rPr>
              <a:t>’: 23010,</a:t>
            </a:r>
          </a:p>
          <a:p>
            <a:pPr marL="457200" lvl="1" indent="0">
              <a:buNone/>
            </a:pPr>
            <a:r>
              <a:rPr lang="en-SG" dirty="0">
                <a:latin typeface="Courier New" panose="02070309020205020404" pitchFamily="49" charset="0"/>
                <a:cs typeface="Courier New" panose="02070309020205020404" pitchFamily="49" charset="0"/>
              </a:rPr>
              <a:t>                      ‘department’: ‘procurement’,</a:t>
            </a:r>
          </a:p>
          <a:p>
            <a:pPr marL="457200" lvl="1" indent="0">
              <a:buNone/>
            </a:pPr>
            <a:r>
              <a:rPr lang="en-SG" dirty="0">
                <a:latin typeface="Courier New" panose="02070309020205020404" pitchFamily="49" charset="0"/>
                <a:cs typeface="Courier New" panose="02070309020205020404" pitchFamily="49" charset="0"/>
              </a:rPr>
              <a:t>                      ‘appraiser’: 10550}</a:t>
            </a:r>
          </a:p>
        </p:txBody>
      </p:sp>
    </p:spTree>
    <p:extLst>
      <p:ext uri="{BB962C8B-B14F-4D97-AF65-F5344CB8AC3E}">
        <p14:creationId xmlns:p14="http://schemas.microsoft.com/office/powerpoint/2010/main" val="1154586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Variables</a:t>
            </a:r>
          </a:p>
        </p:txBody>
      </p:sp>
      <p:sp>
        <p:nvSpPr>
          <p:cNvPr id="5" name="Content Placeholder 4"/>
          <p:cNvSpPr>
            <a:spLocks noGrp="1"/>
          </p:cNvSpPr>
          <p:nvPr>
            <p:ph idx="1"/>
          </p:nvPr>
        </p:nvSpPr>
        <p:spPr>
          <a:xfrm>
            <a:off x="838200" y="1176950"/>
            <a:ext cx="10515600" cy="5525508"/>
          </a:xfrm>
        </p:spPr>
        <p:txBody>
          <a:bodyPr>
            <a:normAutofit fontScale="62500" lnSpcReduction="20000"/>
          </a:bodyPr>
          <a:lstStyle/>
          <a:p>
            <a:pPr marL="0" indent="0">
              <a:buNone/>
            </a:pPr>
            <a:r>
              <a:rPr lang="en-SG" b="1" dirty="0">
                <a:latin typeface="Courier New" panose="02070309020205020404" pitchFamily="49" charset="0"/>
                <a:cs typeface="Courier New" panose="02070309020205020404" pitchFamily="49" charset="0"/>
              </a:rPr>
              <a:t>&gt;&gt;&gt; employee = {'</a:t>
            </a:r>
            <a:r>
              <a:rPr lang="en-SG" b="1" dirty="0" err="1">
                <a:latin typeface="Courier New" panose="02070309020205020404" pitchFamily="49" charset="0"/>
                <a:cs typeface="Courier New" panose="02070309020205020404" pitchFamily="49" charset="0"/>
              </a:rPr>
              <a:t>firstname</a:t>
            </a:r>
            <a:r>
              <a:rPr lang="en-SG" b="1" dirty="0">
                <a:latin typeface="Courier New" panose="02070309020205020404" pitchFamily="49" charset="0"/>
                <a:cs typeface="Courier New" panose="02070309020205020404" pitchFamily="49" charset="0"/>
              </a:rPr>
              <a:t>': 'Peter’, '</a:t>
            </a:r>
            <a:r>
              <a:rPr lang="en-SG" b="1" dirty="0" err="1">
                <a:latin typeface="Courier New" panose="02070309020205020404" pitchFamily="49" charset="0"/>
                <a:cs typeface="Courier New" panose="02070309020205020404" pitchFamily="49" charset="0"/>
              </a:rPr>
              <a:t>lastname</a:t>
            </a:r>
            <a:r>
              <a:rPr lang="en-SG" b="1" dirty="0">
                <a:latin typeface="Courier New" panose="02070309020205020404" pitchFamily="49" charset="0"/>
                <a:cs typeface="Courier New" panose="02070309020205020404" pitchFamily="49" charset="0"/>
              </a:rPr>
              <a:t>': 'Jackson’, </a:t>
            </a:r>
          </a:p>
          <a:p>
            <a:pPr marL="0" indent="0">
              <a:buNone/>
            </a:pPr>
            <a:r>
              <a:rPr lang="en-SG" b="1" dirty="0">
                <a:latin typeface="Courier New" panose="02070309020205020404" pitchFamily="49" charset="0"/>
                <a:cs typeface="Courier New" panose="02070309020205020404" pitchFamily="49" charset="0"/>
              </a:rPr>
              <a:t>                '</a:t>
            </a:r>
            <a:r>
              <a:rPr lang="en-SG" b="1" dirty="0" err="1">
                <a:latin typeface="Courier New" panose="02070309020205020404" pitchFamily="49" charset="0"/>
                <a:cs typeface="Courier New" panose="02070309020205020404" pitchFamily="49" charset="0"/>
              </a:rPr>
              <a:t>empID</a:t>
            </a:r>
            <a:r>
              <a:rPr lang="en-SG" b="1" dirty="0">
                <a:latin typeface="Courier New" panose="02070309020205020404" pitchFamily="49" charset="0"/>
                <a:cs typeface="Courier New" panose="02070309020205020404" pitchFamily="49" charset="0"/>
              </a:rPr>
              <a:t>': 23010, 'department': 'procurement',</a:t>
            </a:r>
          </a:p>
          <a:p>
            <a:pPr marL="0" indent="0">
              <a:buNone/>
            </a:pPr>
            <a:r>
              <a:rPr lang="en-SG" b="1" dirty="0">
                <a:latin typeface="Courier New" panose="02070309020205020404" pitchFamily="49" charset="0"/>
                <a:cs typeface="Courier New" panose="02070309020205020404" pitchFamily="49" charset="0"/>
              </a:rPr>
              <a:t>                'appraiser': 10550}</a:t>
            </a:r>
          </a:p>
          <a:p>
            <a:pPr marL="0" indent="0">
              <a:buNone/>
            </a:pPr>
            <a:r>
              <a:rPr lang="en-SG" b="1" dirty="0">
                <a:latin typeface="Courier New" panose="02070309020205020404" pitchFamily="49" charset="0"/>
                <a:cs typeface="Courier New" panose="02070309020205020404" pitchFamily="49" charset="0"/>
              </a:rPr>
              <a:t>&gt;&gt;&gt; employee['appraiser']</a:t>
            </a:r>
          </a:p>
          <a:p>
            <a:pPr marL="0" indent="0">
              <a:buNone/>
            </a:pPr>
            <a:r>
              <a:rPr lang="en-SG" dirty="0">
                <a:latin typeface="Courier New" panose="02070309020205020404" pitchFamily="49" charset="0"/>
                <a:cs typeface="Courier New" panose="02070309020205020404" pitchFamily="49" charset="0"/>
              </a:rPr>
              <a:t>10550</a:t>
            </a:r>
          </a:p>
          <a:p>
            <a:pPr marL="0" indent="0">
              <a:buNone/>
            </a:pPr>
            <a:r>
              <a:rPr lang="en-SG" b="1" dirty="0">
                <a:latin typeface="Courier New" panose="02070309020205020404" pitchFamily="49" charset="0"/>
                <a:cs typeface="Courier New" panose="02070309020205020404" pitchFamily="49" charset="0"/>
              </a:rPr>
              <a:t>&gt;&gt;&gt; employee['appraiser'] = 10700</a:t>
            </a:r>
          </a:p>
          <a:p>
            <a:pPr marL="0" indent="0">
              <a:buNone/>
            </a:pPr>
            <a:r>
              <a:rPr lang="en-SG" b="1" dirty="0">
                <a:latin typeface="Courier New" panose="02070309020205020404" pitchFamily="49" charset="0"/>
                <a:cs typeface="Courier New" panose="02070309020205020404" pitchFamily="49" charset="0"/>
              </a:rPr>
              <a:t>&gt;&gt;&gt; employee</a:t>
            </a:r>
          </a:p>
          <a:p>
            <a:pPr marL="0" indent="0">
              <a:buNone/>
            </a:pP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firstname</a:t>
            </a:r>
            <a:r>
              <a:rPr lang="en-SG" dirty="0">
                <a:latin typeface="Courier New" panose="02070309020205020404" pitchFamily="49" charset="0"/>
                <a:cs typeface="Courier New" panose="02070309020205020404" pitchFamily="49" charset="0"/>
              </a:rPr>
              <a:t>': 'Peter', '</a:t>
            </a:r>
            <a:r>
              <a:rPr lang="en-SG" dirty="0" err="1">
                <a:latin typeface="Courier New" panose="02070309020205020404" pitchFamily="49" charset="0"/>
                <a:cs typeface="Courier New" panose="02070309020205020404" pitchFamily="49" charset="0"/>
              </a:rPr>
              <a:t>lastname</a:t>
            </a:r>
            <a:r>
              <a:rPr lang="en-SG" dirty="0">
                <a:latin typeface="Courier New" panose="02070309020205020404" pitchFamily="49" charset="0"/>
                <a:cs typeface="Courier New" panose="02070309020205020404" pitchFamily="49" charset="0"/>
              </a:rPr>
              <a:t>': 'Jackson', '</a:t>
            </a:r>
            <a:r>
              <a:rPr lang="en-SG" dirty="0" err="1">
                <a:latin typeface="Courier New" panose="02070309020205020404" pitchFamily="49" charset="0"/>
                <a:cs typeface="Courier New" panose="02070309020205020404" pitchFamily="49" charset="0"/>
              </a:rPr>
              <a:t>empID</a:t>
            </a:r>
            <a:r>
              <a:rPr lang="en-SG" dirty="0">
                <a:latin typeface="Courier New" panose="02070309020205020404" pitchFamily="49" charset="0"/>
                <a:cs typeface="Courier New" panose="02070309020205020404" pitchFamily="49" charset="0"/>
              </a:rPr>
              <a:t>': 23010, 'department': 'procurement', 'appraiser': 10700}</a:t>
            </a:r>
          </a:p>
          <a:p>
            <a:pPr marL="0" indent="0">
              <a:buNone/>
            </a:pPr>
            <a:r>
              <a:rPr lang="en-SG" b="1" dirty="0">
                <a:latin typeface="Courier New" panose="02070309020205020404" pitchFamily="49" charset="0"/>
                <a:cs typeface="Courier New" panose="02070309020205020404" pitchFamily="49" charset="0"/>
              </a:rPr>
              <a:t>&gt;&gt;&gt; employee['awards'] = ['BestEmployee2016']</a:t>
            </a:r>
          </a:p>
          <a:p>
            <a:pPr marL="0" indent="0">
              <a:buNone/>
            </a:pPr>
            <a:r>
              <a:rPr lang="en-SG" b="1" dirty="0">
                <a:latin typeface="Courier New" panose="02070309020205020404" pitchFamily="49" charset="0"/>
                <a:cs typeface="Courier New" panose="02070309020205020404" pitchFamily="49" charset="0"/>
              </a:rPr>
              <a:t>&gt;&gt;&gt; employee</a:t>
            </a:r>
          </a:p>
          <a:p>
            <a:pPr marL="0" indent="0">
              <a:buNone/>
            </a:pP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firstname</a:t>
            </a:r>
            <a:r>
              <a:rPr lang="en-SG" dirty="0">
                <a:latin typeface="Courier New" panose="02070309020205020404" pitchFamily="49" charset="0"/>
                <a:cs typeface="Courier New" panose="02070309020205020404" pitchFamily="49" charset="0"/>
              </a:rPr>
              <a:t>': 'Peter', '</a:t>
            </a:r>
            <a:r>
              <a:rPr lang="en-SG" dirty="0" err="1">
                <a:latin typeface="Courier New" panose="02070309020205020404" pitchFamily="49" charset="0"/>
                <a:cs typeface="Courier New" panose="02070309020205020404" pitchFamily="49" charset="0"/>
              </a:rPr>
              <a:t>lastname</a:t>
            </a:r>
            <a:r>
              <a:rPr lang="en-SG" dirty="0">
                <a:latin typeface="Courier New" panose="02070309020205020404" pitchFamily="49" charset="0"/>
                <a:cs typeface="Courier New" panose="02070309020205020404" pitchFamily="49" charset="0"/>
              </a:rPr>
              <a:t>': 'Jackson', '</a:t>
            </a:r>
            <a:r>
              <a:rPr lang="en-SG" dirty="0" err="1">
                <a:latin typeface="Courier New" panose="02070309020205020404" pitchFamily="49" charset="0"/>
                <a:cs typeface="Courier New" panose="02070309020205020404" pitchFamily="49" charset="0"/>
              </a:rPr>
              <a:t>empID</a:t>
            </a:r>
            <a:r>
              <a:rPr lang="en-SG" dirty="0">
                <a:latin typeface="Courier New" panose="02070309020205020404" pitchFamily="49" charset="0"/>
                <a:cs typeface="Courier New" panose="02070309020205020404" pitchFamily="49" charset="0"/>
              </a:rPr>
              <a:t>': 23010, 'department': 'procurement', 'appraiser': 10700, 'awards': ['BestEmployee2016']}</a:t>
            </a:r>
          </a:p>
          <a:p>
            <a:pPr marL="0" indent="0">
              <a:buNone/>
            </a:pPr>
            <a:r>
              <a:rPr lang="en-SG" b="1" dirty="0">
                <a:latin typeface="Courier New" panose="02070309020205020404" pitchFamily="49" charset="0"/>
                <a:cs typeface="Courier New" panose="02070309020205020404" pitchFamily="49" charset="0"/>
              </a:rPr>
              <a:t>&gt;&gt;&gt; employee['awards'].append('BestEmployee2017')</a:t>
            </a:r>
          </a:p>
          <a:p>
            <a:pPr marL="0" indent="0">
              <a:buNone/>
            </a:pPr>
            <a:r>
              <a:rPr lang="en-SG" b="1" dirty="0">
                <a:latin typeface="Courier New" panose="02070309020205020404" pitchFamily="49" charset="0"/>
                <a:cs typeface="Courier New" panose="02070309020205020404" pitchFamily="49" charset="0"/>
              </a:rPr>
              <a:t>&gt;&gt;&gt; employee</a:t>
            </a:r>
          </a:p>
          <a:p>
            <a:pPr marL="0" indent="0">
              <a:buNone/>
            </a:pP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firstname</a:t>
            </a:r>
            <a:r>
              <a:rPr lang="en-SG" dirty="0">
                <a:latin typeface="Courier New" panose="02070309020205020404" pitchFamily="49" charset="0"/>
                <a:cs typeface="Courier New" panose="02070309020205020404" pitchFamily="49" charset="0"/>
              </a:rPr>
              <a:t>': 'Peter', '</a:t>
            </a:r>
            <a:r>
              <a:rPr lang="en-SG" dirty="0" err="1">
                <a:latin typeface="Courier New" panose="02070309020205020404" pitchFamily="49" charset="0"/>
                <a:cs typeface="Courier New" panose="02070309020205020404" pitchFamily="49" charset="0"/>
              </a:rPr>
              <a:t>lastname</a:t>
            </a:r>
            <a:r>
              <a:rPr lang="en-SG" dirty="0">
                <a:latin typeface="Courier New" panose="02070309020205020404" pitchFamily="49" charset="0"/>
                <a:cs typeface="Courier New" panose="02070309020205020404" pitchFamily="49" charset="0"/>
              </a:rPr>
              <a:t>': 'Jackson', '</a:t>
            </a:r>
            <a:r>
              <a:rPr lang="en-SG" dirty="0" err="1">
                <a:latin typeface="Courier New" panose="02070309020205020404" pitchFamily="49" charset="0"/>
                <a:cs typeface="Courier New" panose="02070309020205020404" pitchFamily="49" charset="0"/>
              </a:rPr>
              <a:t>empID</a:t>
            </a:r>
            <a:r>
              <a:rPr lang="en-SG" dirty="0">
                <a:latin typeface="Courier New" panose="02070309020205020404" pitchFamily="49" charset="0"/>
                <a:cs typeface="Courier New" panose="02070309020205020404" pitchFamily="49" charset="0"/>
              </a:rPr>
              <a:t>': 23010, 'department': 'procurement', 'appraiser': 10700, 'awards': ['BestEmployee2016', 'BestEmployee2017']}</a:t>
            </a:r>
          </a:p>
        </p:txBody>
      </p:sp>
    </p:spTree>
    <p:extLst>
      <p:ext uri="{BB962C8B-B14F-4D97-AF65-F5344CB8AC3E}">
        <p14:creationId xmlns:p14="http://schemas.microsoft.com/office/powerpoint/2010/main" val="1818368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2B19E-704A-4201-8202-0DCE71736B96}"/>
              </a:ext>
            </a:extLst>
          </p:cNvPr>
          <p:cNvSpPr>
            <a:spLocks noGrp="1"/>
          </p:cNvSpPr>
          <p:nvPr>
            <p:ph type="title"/>
          </p:nvPr>
        </p:nvSpPr>
        <p:spPr>
          <a:xfrm>
            <a:off x="838200" y="2636985"/>
            <a:ext cx="10515600" cy="1325563"/>
          </a:xfrm>
        </p:spPr>
        <p:txBody>
          <a:bodyPr/>
          <a:lstStyle/>
          <a:p>
            <a:pPr algn="ctr"/>
            <a:r>
              <a:rPr lang="en-SG" dirty="0"/>
              <a:t>Tea Break</a:t>
            </a:r>
          </a:p>
        </p:txBody>
      </p:sp>
    </p:spTree>
    <p:extLst>
      <p:ext uri="{BB962C8B-B14F-4D97-AF65-F5344CB8AC3E}">
        <p14:creationId xmlns:p14="http://schemas.microsoft.com/office/powerpoint/2010/main" val="3941189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7736840" cy="1321435"/>
          </a:xfrm>
        </p:spPr>
        <p:txBody>
          <a:bodyPr>
            <a:normAutofit/>
          </a:bodyPr>
          <a:lstStyle/>
          <a:p>
            <a:r>
              <a:rPr lang="en-SG" dirty="0"/>
              <a:t>Basic Programming Knowledge: Control Flow</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981200"/>
            <a:ext cx="7286625" cy="4195763"/>
          </a:xfrm>
        </p:spPr>
        <p:txBody>
          <a:bodyPr>
            <a:normAutofit/>
          </a:bodyPr>
          <a:lstStyle/>
          <a:p>
            <a:r>
              <a:rPr lang="en-US" dirty="0"/>
              <a:t>Without control flow, there is no decision making in a software.</a:t>
            </a:r>
          </a:p>
          <a:p>
            <a:pPr lvl="1"/>
            <a:r>
              <a:rPr lang="en-US" sz="2800" dirty="0"/>
              <a:t>Everything is sequential (top to bottom) without control flow.</a:t>
            </a:r>
          </a:p>
          <a:p>
            <a:pPr lvl="1"/>
            <a:r>
              <a:rPr lang="en-US" sz="2800" dirty="0"/>
              <a:t>Control flow controls the order of execution.</a:t>
            </a:r>
          </a:p>
          <a:p>
            <a:pPr lvl="1"/>
            <a:endParaRPr lang="en-US" sz="2800" dirty="0"/>
          </a:p>
          <a:p>
            <a:r>
              <a:rPr lang="en-US" sz="3200" dirty="0"/>
              <a:t>Simplifies and “shortens” the program.</a:t>
            </a:r>
            <a:endParaRPr lang="en-SG" sz="3200" dirty="0"/>
          </a:p>
        </p:txBody>
      </p:sp>
      <p:pic>
        <p:nvPicPr>
          <p:cNvPr id="4" name="Picture 3">
            <a:extLst>
              <a:ext uri="{FF2B5EF4-FFF2-40B4-BE49-F238E27FC236}">
                <a16:creationId xmlns:a16="http://schemas.microsoft.com/office/drawing/2014/main" id="{F4666DCF-B159-4714-921B-5044EA2B92E7}"/>
              </a:ext>
            </a:extLst>
          </p:cNvPr>
          <p:cNvPicPr>
            <a:picLocks noChangeAspect="1"/>
          </p:cNvPicPr>
          <p:nvPr/>
        </p:nvPicPr>
        <p:blipFill>
          <a:blip r:embed="rId2"/>
          <a:stretch>
            <a:fillRect/>
          </a:stretch>
        </p:blipFill>
        <p:spPr>
          <a:xfrm>
            <a:off x="8971280" y="143061"/>
            <a:ext cx="3023870" cy="6571877"/>
          </a:xfrm>
          <a:prstGeom prst="rect">
            <a:avLst/>
          </a:prstGeom>
        </p:spPr>
      </p:pic>
      <p:sp>
        <p:nvSpPr>
          <p:cNvPr id="5" name="Rectangle 4">
            <a:extLst>
              <a:ext uri="{FF2B5EF4-FFF2-40B4-BE49-F238E27FC236}">
                <a16:creationId xmlns:a16="http://schemas.microsoft.com/office/drawing/2014/main" id="{F7A5984C-533B-4EDC-8CF1-342E5421DB4A}"/>
              </a:ext>
            </a:extLst>
          </p:cNvPr>
          <p:cNvSpPr/>
          <p:nvPr/>
        </p:nvSpPr>
        <p:spPr>
          <a:xfrm>
            <a:off x="1092200" y="6345606"/>
            <a:ext cx="8478521" cy="369332"/>
          </a:xfrm>
          <a:prstGeom prst="rect">
            <a:avLst/>
          </a:prstGeom>
        </p:spPr>
        <p:txBody>
          <a:bodyPr wrap="square">
            <a:spAutoFit/>
          </a:bodyPr>
          <a:lstStyle/>
          <a:p>
            <a:r>
              <a:rPr lang="en-SG" dirty="0"/>
              <a:t>https://upload.wikimedia.org/wikipedia/commons/0/06/For-loop-diagram.png</a:t>
            </a:r>
          </a:p>
        </p:txBody>
      </p:sp>
    </p:spTree>
    <p:extLst>
      <p:ext uri="{BB962C8B-B14F-4D97-AF65-F5344CB8AC3E}">
        <p14:creationId xmlns:p14="http://schemas.microsoft.com/office/powerpoint/2010/main" val="3758754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28072" y="1021570"/>
            <a:ext cx="10935855" cy="2271647"/>
          </a:xfrm>
          <a:prstGeom prst="rect">
            <a:avLst/>
          </a:prstGeom>
        </p:spPr>
        <p:txBody>
          <a:bodyPr vert="horz" wrap="square" lIns="0" tIns="13842" rIns="0" bIns="0" rtlCol="0">
            <a:spAutoFit/>
          </a:bodyPr>
          <a:lstStyle/>
          <a:p>
            <a:pPr marL="286911" marR="10067" indent="-261743">
              <a:lnSpc>
                <a:spcPct val="102699"/>
              </a:lnSpc>
              <a:spcBef>
                <a:spcPts val="109"/>
              </a:spcBef>
              <a:buClr>
                <a:srgbClr val="3333B2"/>
              </a:buClr>
              <a:buSzPct val="90909"/>
              <a:buFont typeface="Arial"/>
              <a:buChar char="•"/>
              <a:tabLst>
                <a:tab pos="288169" algn="l"/>
              </a:tabLst>
            </a:pPr>
            <a:r>
              <a:rPr sz="2800" b="1" dirty="0">
                <a:cs typeface="Calibri"/>
              </a:rPr>
              <a:t>for </a:t>
            </a:r>
            <a:r>
              <a:rPr sz="2800" spc="-109" dirty="0">
                <a:cs typeface="Trebuchet MS"/>
              </a:rPr>
              <a:t>loop </a:t>
            </a:r>
            <a:r>
              <a:rPr sz="2800" spc="-149" dirty="0">
                <a:cs typeface="Trebuchet MS"/>
              </a:rPr>
              <a:t>iterates over </a:t>
            </a:r>
            <a:r>
              <a:rPr sz="2800" spc="-129" dirty="0">
                <a:cs typeface="Trebuchet MS"/>
              </a:rPr>
              <a:t>items of </a:t>
            </a:r>
            <a:r>
              <a:rPr sz="2800" spc="-99" dirty="0">
                <a:cs typeface="Trebuchet MS"/>
              </a:rPr>
              <a:t>any </a:t>
            </a:r>
            <a:r>
              <a:rPr sz="2800" spc="-139" dirty="0">
                <a:cs typeface="Trebuchet MS"/>
              </a:rPr>
              <a:t>collection  </a:t>
            </a:r>
            <a:r>
              <a:rPr sz="2800" spc="-109" dirty="0">
                <a:cs typeface="Trebuchet MS"/>
              </a:rPr>
              <a:t>(list/tuple/set/etc) </a:t>
            </a:r>
            <a:r>
              <a:rPr sz="2800" spc="-139" dirty="0">
                <a:cs typeface="Trebuchet MS"/>
              </a:rPr>
              <a:t>or</a:t>
            </a:r>
            <a:r>
              <a:rPr sz="2800" spc="-337" dirty="0">
                <a:cs typeface="Trebuchet MS"/>
              </a:rPr>
              <a:t> </a:t>
            </a:r>
            <a:r>
              <a:rPr sz="2800" spc="-99" dirty="0">
                <a:cs typeface="Trebuchet MS"/>
              </a:rPr>
              <a:t>string</a:t>
            </a:r>
            <a:endParaRPr lang="en-SG" sz="2800" spc="-99" dirty="0">
              <a:cs typeface="Trebuchet MS"/>
            </a:endParaRPr>
          </a:p>
          <a:p>
            <a:pPr marL="286911" marR="10067" indent="-261743">
              <a:lnSpc>
                <a:spcPct val="102699"/>
              </a:lnSpc>
              <a:spcBef>
                <a:spcPts val="109"/>
              </a:spcBef>
              <a:buClr>
                <a:srgbClr val="3333B2"/>
              </a:buClr>
              <a:buSzPct val="90909"/>
              <a:buFont typeface="Arial"/>
              <a:buChar char="•"/>
              <a:tabLst>
                <a:tab pos="288169" algn="l"/>
              </a:tabLst>
            </a:pPr>
            <a:r>
              <a:rPr lang="en-SG" sz="2800" spc="20" dirty="0">
                <a:cs typeface="Trebuchet MS"/>
              </a:rPr>
              <a:t>As </a:t>
            </a:r>
            <a:r>
              <a:rPr lang="en-SG" sz="2800" spc="-226" dirty="0">
                <a:cs typeface="Trebuchet MS"/>
              </a:rPr>
              <a:t>we </a:t>
            </a:r>
            <a:r>
              <a:rPr lang="en-SG" sz="2800" spc="-139" dirty="0">
                <a:cs typeface="Trebuchet MS"/>
              </a:rPr>
              <a:t>will </a:t>
            </a:r>
            <a:r>
              <a:rPr lang="en-SG" sz="2800" spc="-149" dirty="0">
                <a:cs typeface="Trebuchet MS"/>
              </a:rPr>
              <a:t>be </a:t>
            </a:r>
            <a:r>
              <a:rPr lang="en-SG" sz="2800" spc="-109" dirty="0">
                <a:cs typeface="Trebuchet MS"/>
              </a:rPr>
              <a:t>handling </a:t>
            </a:r>
            <a:r>
              <a:rPr lang="en-SG" sz="2800" spc="-99" dirty="0">
                <a:cs typeface="Trebuchet MS"/>
              </a:rPr>
              <a:t>long </a:t>
            </a:r>
            <a:r>
              <a:rPr lang="en-SG" sz="2800" spc="-129" dirty="0">
                <a:cs typeface="Trebuchet MS"/>
              </a:rPr>
              <a:t>sequences/strings/collections,</a:t>
            </a:r>
            <a:r>
              <a:rPr lang="en-SG" sz="2800" spc="-327" dirty="0">
                <a:cs typeface="Trebuchet MS"/>
              </a:rPr>
              <a:t> </a:t>
            </a:r>
            <a:r>
              <a:rPr lang="en-SG" sz="2800" spc="-226" dirty="0">
                <a:cs typeface="Trebuchet MS"/>
              </a:rPr>
              <a:t>we </a:t>
            </a:r>
            <a:r>
              <a:rPr lang="en-SG" sz="2800" spc="-139" dirty="0">
                <a:cs typeface="Trebuchet MS"/>
              </a:rPr>
              <a:t>will </a:t>
            </a:r>
            <a:r>
              <a:rPr lang="en-SG" sz="2800" spc="-149" dirty="0">
                <a:cs typeface="Trebuchet MS"/>
              </a:rPr>
              <a:t>be </a:t>
            </a:r>
            <a:r>
              <a:rPr lang="en-SG" sz="2800" spc="-89" dirty="0">
                <a:cs typeface="Trebuchet MS"/>
              </a:rPr>
              <a:t>using </a:t>
            </a:r>
            <a:r>
              <a:rPr lang="en-SG" sz="2800" spc="-149" dirty="0">
                <a:cs typeface="Trebuchet MS"/>
              </a:rPr>
              <a:t>for </a:t>
            </a:r>
            <a:r>
              <a:rPr lang="en-SG" sz="2800" spc="-109" dirty="0">
                <a:cs typeface="Trebuchet MS"/>
              </a:rPr>
              <a:t>loop</a:t>
            </a:r>
            <a:r>
              <a:rPr lang="en-SG" sz="2800" spc="-287" dirty="0">
                <a:cs typeface="Trebuchet MS"/>
              </a:rPr>
              <a:t> </a:t>
            </a:r>
            <a:r>
              <a:rPr lang="en-SG" sz="2800" spc="-159" dirty="0">
                <a:cs typeface="Trebuchet MS"/>
              </a:rPr>
              <a:t>often.</a:t>
            </a:r>
            <a:endParaRPr lang="en-SG" sz="2800" dirty="0">
              <a:cs typeface="Trebuchet MS"/>
            </a:endParaRPr>
          </a:p>
          <a:p>
            <a:pPr marL="286911" marR="10067" indent="-261743">
              <a:lnSpc>
                <a:spcPct val="102699"/>
              </a:lnSpc>
              <a:spcBef>
                <a:spcPts val="109"/>
              </a:spcBef>
              <a:buClr>
                <a:srgbClr val="3333B2"/>
              </a:buClr>
              <a:buSzPct val="90909"/>
              <a:buFont typeface="Arial"/>
              <a:buChar char="•"/>
              <a:tabLst>
                <a:tab pos="288169" algn="l"/>
              </a:tabLst>
            </a:pPr>
            <a:endParaRPr lang="en-SG" sz="2800" dirty="0">
              <a:cs typeface="Trebuchet MS"/>
            </a:endParaRPr>
          </a:p>
          <a:p>
            <a:pPr marL="286911" marR="10067" indent="-261743">
              <a:lnSpc>
                <a:spcPct val="102699"/>
              </a:lnSpc>
              <a:spcBef>
                <a:spcPts val="109"/>
              </a:spcBef>
              <a:buClr>
                <a:srgbClr val="3333B2"/>
              </a:buClr>
              <a:buSzPct val="90909"/>
              <a:buFont typeface="Arial"/>
              <a:buChar char="•"/>
              <a:tabLst>
                <a:tab pos="288169" algn="l"/>
              </a:tabLst>
            </a:pPr>
            <a:endParaRPr sz="2800" dirty="0">
              <a:cs typeface="Trebuchet MS"/>
            </a:endParaRPr>
          </a:p>
        </p:txBody>
      </p:sp>
      <p:sp>
        <p:nvSpPr>
          <p:cNvPr id="7" name="object 7"/>
          <p:cNvSpPr txBox="1"/>
          <p:nvPr/>
        </p:nvSpPr>
        <p:spPr>
          <a:xfrm>
            <a:off x="618834" y="2535344"/>
            <a:ext cx="7694802" cy="842292"/>
          </a:xfrm>
          <a:prstGeom prst="rect">
            <a:avLst/>
          </a:prstGeom>
          <a:ln w="5054">
            <a:solidFill>
              <a:srgbClr val="000000"/>
            </a:solidFill>
          </a:ln>
        </p:spPr>
        <p:txBody>
          <a:bodyPr vert="horz" wrap="square" lIns="0" tIns="149743" rIns="0" bIns="0" rtlCol="0">
            <a:spAutoFit/>
          </a:bodyPr>
          <a:lstStyle/>
          <a:p>
            <a:pPr marL="593955" marR="4184112" indent="-364930">
              <a:lnSpc>
                <a:spcPct val="102600"/>
              </a:lnSpc>
              <a:spcBef>
                <a:spcPts val="1179"/>
              </a:spcBef>
            </a:pPr>
            <a:r>
              <a:rPr sz="2180" b="1" dirty="0">
                <a:latin typeface="Calibri"/>
                <a:cs typeface="Calibri"/>
              </a:rPr>
              <a:t>for </a:t>
            </a:r>
            <a:r>
              <a:rPr sz="2180" i="1" dirty="0">
                <a:latin typeface="Book Antiqua"/>
                <a:cs typeface="Book Antiqua"/>
              </a:rPr>
              <a:t>item </a:t>
            </a:r>
            <a:r>
              <a:rPr sz="2180" b="1" spc="20" dirty="0">
                <a:latin typeface="Calibri"/>
                <a:cs typeface="Calibri"/>
              </a:rPr>
              <a:t>in </a:t>
            </a:r>
            <a:r>
              <a:rPr sz="2180" spc="-129" dirty="0">
                <a:latin typeface="Trebuchet MS"/>
                <a:cs typeface="Trebuchet MS"/>
              </a:rPr>
              <a:t>collection/string:  </a:t>
            </a:r>
            <a:r>
              <a:rPr sz="2180" spc="-109" dirty="0">
                <a:latin typeface="Trebuchet MS"/>
                <a:cs typeface="Trebuchet MS"/>
              </a:rPr>
              <a:t>do </a:t>
            </a:r>
            <a:r>
              <a:rPr sz="2180" spc="-139" dirty="0">
                <a:latin typeface="Trebuchet MS"/>
                <a:cs typeface="Trebuchet MS"/>
              </a:rPr>
              <a:t>some </a:t>
            </a:r>
            <a:r>
              <a:rPr sz="2180" spc="-109" dirty="0">
                <a:latin typeface="Trebuchet MS"/>
                <a:cs typeface="Trebuchet MS"/>
              </a:rPr>
              <a:t>action </a:t>
            </a:r>
            <a:r>
              <a:rPr sz="2180" spc="-119" dirty="0">
                <a:latin typeface="Trebuchet MS"/>
                <a:cs typeface="Trebuchet MS"/>
              </a:rPr>
              <a:t>with</a:t>
            </a:r>
            <a:r>
              <a:rPr sz="2180" spc="-40" dirty="0">
                <a:latin typeface="Trebuchet MS"/>
                <a:cs typeface="Trebuchet MS"/>
              </a:rPr>
              <a:t> </a:t>
            </a:r>
            <a:r>
              <a:rPr sz="2180" i="1" dirty="0">
                <a:latin typeface="Book Antiqua"/>
                <a:cs typeface="Book Antiqua"/>
              </a:rPr>
              <a:t>item</a:t>
            </a:r>
            <a:endParaRPr sz="2180" dirty="0">
              <a:latin typeface="Book Antiqua"/>
              <a:cs typeface="Book Antiqua"/>
            </a:endParaRPr>
          </a:p>
        </p:txBody>
      </p:sp>
      <p:sp>
        <p:nvSpPr>
          <p:cNvPr id="8" name="object 8"/>
          <p:cNvSpPr txBox="1"/>
          <p:nvPr/>
        </p:nvSpPr>
        <p:spPr>
          <a:xfrm>
            <a:off x="618834" y="3652446"/>
            <a:ext cx="7694802" cy="1538893"/>
          </a:xfrm>
          <a:prstGeom prst="rect">
            <a:avLst/>
          </a:prstGeom>
          <a:ln w="5054">
            <a:solidFill>
              <a:srgbClr val="000000"/>
            </a:solidFill>
          </a:ln>
        </p:spPr>
        <p:txBody>
          <a:bodyPr vert="horz" wrap="square" lIns="0" tIns="149743" rIns="0" bIns="0" rtlCol="0">
            <a:spAutoFit/>
          </a:bodyPr>
          <a:lstStyle/>
          <a:p>
            <a:pPr marL="593955" marR="4184112" indent="-364930">
              <a:lnSpc>
                <a:spcPct val="102699"/>
              </a:lnSpc>
              <a:spcBef>
                <a:spcPts val="1179"/>
              </a:spcBef>
            </a:pPr>
            <a:r>
              <a:rPr sz="2180" b="1" dirty="0">
                <a:latin typeface="Calibri"/>
                <a:cs typeface="Calibri"/>
              </a:rPr>
              <a:t>for </a:t>
            </a:r>
            <a:r>
              <a:rPr sz="2180" i="1" dirty="0">
                <a:latin typeface="Book Antiqua"/>
                <a:cs typeface="Book Antiqua"/>
              </a:rPr>
              <a:t>item </a:t>
            </a:r>
            <a:r>
              <a:rPr sz="2180" b="1" spc="20" dirty="0">
                <a:latin typeface="Calibri"/>
                <a:cs typeface="Calibri"/>
              </a:rPr>
              <a:t>in </a:t>
            </a:r>
            <a:r>
              <a:rPr sz="2180" spc="-129" dirty="0">
                <a:latin typeface="Trebuchet MS"/>
                <a:cs typeface="Trebuchet MS"/>
              </a:rPr>
              <a:t>collection/string:  </a:t>
            </a:r>
            <a:r>
              <a:rPr sz="2180" spc="-109" dirty="0">
                <a:latin typeface="Trebuchet MS"/>
                <a:cs typeface="Trebuchet MS"/>
              </a:rPr>
              <a:t>do action </a:t>
            </a:r>
            <a:r>
              <a:rPr sz="2180" spc="-69" dirty="0">
                <a:latin typeface="Trebuchet MS"/>
                <a:cs typeface="Trebuchet MS"/>
              </a:rPr>
              <a:t>1 </a:t>
            </a:r>
            <a:r>
              <a:rPr sz="2180" spc="-119" dirty="0">
                <a:latin typeface="Trebuchet MS"/>
                <a:cs typeface="Trebuchet MS"/>
              </a:rPr>
              <a:t>with</a:t>
            </a:r>
            <a:r>
              <a:rPr sz="2180" spc="-99" dirty="0">
                <a:latin typeface="Trebuchet MS"/>
                <a:cs typeface="Trebuchet MS"/>
              </a:rPr>
              <a:t> </a:t>
            </a:r>
            <a:r>
              <a:rPr sz="2180" i="1" dirty="0">
                <a:latin typeface="Book Antiqua"/>
                <a:cs typeface="Book Antiqua"/>
              </a:rPr>
              <a:t>item</a:t>
            </a:r>
            <a:endParaRPr sz="2180">
              <a:latin typeface="Book Antiqua"/>
              <a:cs typeface="Book Antiqua"/>
            </a:endParaRPr>
          </a:p>
          <a:p>
            <a:pPr marL="230283">
              <a:spcBef>
                <a:spcPts val="69"/>
              </a:spcBef>
            </a:pPr>
            <a:r>
              <a:rPr sz="2180" b="1" spc="-40" dirty="0">
                <a:latin typeface="Calibri"/>
                <a:cs typeface="Calibri"/>
              </a:rPr>
              <a:t>else</a:t>
            </a:r>
            <a:r>
              <a:rPr sz="2180" spc="-40" dirty="0">
                <a:latin typeface="Trebuchet MS"/>
                <a:cs typeface="Trebuchet MS"/>
              </a:rPr>
              <a:t>:</a:t>
            </a:r>
            <a:endParaRPr sz="2180">
              <a:latin typeface="Trebuchet MS"/>
              <a:cs typeface="Trebuchet MS"/>
            </a:endParaRPr>
          </a:p>
          <a:p>
            <a:pPr marL="593955">
              <a:spcBef>
                <a:spcPts val="69"/>
              </a:spcBef>
            </a:pPr>
            <a:r>
              <a:rPr sz="2180" spc="-109" dirty="0">
                <a:latin typeface="Trebuchet MS"/>
                <a:cs typeface="Trebuchet MS"/>
              </a:rPr>
              <a:t>do action </a:t>
            </a:r>
            <a:r>
              <a:rPr sz="2180" spc="-69" dirty="0">
                <a:latin typeface="Trebuchet MS"/>
                <a:cs typeface="Trebuchet MS"/>
              </a:rPr>
              <a:t>2 </a:t>
            </a:r>
            <a:r>
              <a:rPr sz="2180" spc="-139" dirty="0">
                <a:latin typeface="Trebuchet MS"/>
                <a:cs typeface="Trebuchet MS"/>
              </a:rPr>
              <a:t>if </a:t>
            </a:r>
            <a:r>
              <a:rPr sz="2180" spc="-109" dirty="0">
                <a:latin typeface="Trebuchet MS"/>
                <a:cs typeface="Trebuchet MS"/>
              </a:rPr>
              <a:t>action </a:t>
            </a:r>
            <a:r>
              <a:rPr sz="2180" spc="-69" dirty="0">
                <a:latin typeface="Trebuchet MS"/>
                <a:cs typeface="Trebuchet MS"/>
              </a:rPr>
              <a:t>1 </a:t>
            </a:r>
            <a:r>
              <a:rPr sz="2180" spc="-109" dirty="0">
                <a:latin typeface="Trebuchet MS"/>
                <a:cs typeface="Trebuchet MS"/>
              </a:rPr>
              <a:t>cannot </a:t>
            </a:r>
            <a:r>
              <a:rPr sz="2180" spc="-149" dirty="0">
                <a:latin typeface="Trebuchet MS"/>
                <a:cs typeface="Trebuchet MS"/>
              </a:rPr>
              <a:t>be </a:t>
            </a:r>
            <a:r>
              <a:rPr sz="2180" spc="-168" dirty="0">
                <a:latin typeface="Trebuchet MS"/>
                <a:cs typeface="Trebuchet MS"/>
              </a:rPr>
              <a:t>executed </a:t>
            </a:r>
            <a:r>
              <a:rPr sz="2180" spc="-119" dirty="0">
                <a:latin typeface="Trebuchet MS"/>
                <a:cs typeface="Trebuchet MS"/>
              </a:rPr>
              <a:t>with</a:t>
            </a:r>
            <a:r>
              <a:rPr sz="2180" spc="10" dirty="0">
                <a:latin typeface="Trebuchet MS"/>
                <a:cs typeface="Trebuchet MS"/>
              </a:rPr>
              <a:t> </a:t>
            </a:r>
            <a:r>
              <a:rPr sz="2180" i="1" dirty="0">
                <a:latin typeface="Book Antiqua"/>
                <a:cs typeface="Book Antiqua"/>
              </a:rPr>
              <a:t>item</a:t>
            </a:r>
            <a:endParaRPr sz="2180">
              <a:latin typeface="Book Antiqua"/>
              <a:cs typeface="Book Antiqua"/>
            </a:endParaRPr>
          </a:p>
        </p:txBody>
      </p:sp>
      <p:sp>
        <p:nvSpPr>
          <p:cNvPr id="11" name="object 3"/>
          <p:cNvSpPr txBox="1">
            <a:spLocks noGrp="1"/>
          </p:cNvSpPr>
          <p:nvPr>
            <p:ph type="title"/>
          </p:nvPr>
        </p:nvSpPr>
        <p:spPr>
          <a:xfrm>
            <a:off x="618836" y="310155"/>
            <a:ext cx="9401464" cy="711415"/>
          </a:xfrm>
          <a:prstGeom prst="rect">
            <a:avLst/>
          </a:prstGeom>
        </p:spPr>
        <p:txBody>
          <a:bodyPr vert="horz" wrap="square" lIns="0" tIns="33975" rIns="0" bIns="0" rtlCol="0" anchor="ctr">
            <a:spAutoFit/>
          </a:bodyPr>
          <a:lstStyle/>
          <a:p>
            <a:pPr marL="25168">
              <a:lnSpc>
                <a:spcPct val="100000"/>
              </a:lnSpc>
              <a:spcBef>
                <a:spcPts val="268"/>
              </a:spcBef>
            </a:pPr>
            <a:r>
              <a:rPr lang="en-SG" dirty="0"/>
              <a:t>Basic Programming Knowledge: For Loop</a:t>
            </a:r>
            <a:endParaRPr spc="50" dirty="0"/>
          </a:p>
        </p:txBody>
      </p:sp>
    </p:spTree>
    <p:extLst>
      <p:ext uri="{BB962C8B-B14F-4D97-AF65-F5344CB8AC3E}">
        <p14:creationId xmlns:p14="http://schemas.microsoft.com/office/powerpoint/2010/main" val="4246932040"/>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For Loop</a:t>
            </a:r>
          </a:p>
        </p:txBody>
      </p:sp>
      <p:sp>
        <p:nvSpPr>
          <p:cNvPr id="5" name="Content Placeholder 4"/>
          <p:cNvSpPr>
            <a:spLocks noGrp="1"/>
          </p:cNvSpPr>
          <p:nvPr>
            <p:ph idx="1"/>
          </p:nvPr>
        </p:nvSpPr>
        <p:spPr>
          <a:xfrm>
            <a:off x="838200" y="1176950"/>
            <a:ext cx="10515600" cy="5459520"/>
          </a:xfrm>
        </p:spPr>
        <p:txBody>
          <a:bodyPr>
            <a:normAutofit fontScale="70000" lnSpcReduction="20000"/>
          </a:bodyPr>
          <a:lstStyle/>
          <a:p>
            <a:pPr marL="0" indent="0">
              <a:buNone/>
            </a:pPr>
            <a:r>
              <a:rPr lang="en-SG" dirty="0">
                <a:latin typeface="Courier New" panose="02070309020205020404" pitchFamily="49" charset="0"/>
                <a:cs typeface="Courier New" panose="02070309020205020404" pitchFamily="49" charset="0"/>
              </a:rPr>
              <a:t>&gt;&gt;&gt; a</a:t>
            </a:r>
          </a:p>
          <a:p>
            <a:pPr marL="0" indent="0">
              <a:buNone/>
            </a:pPr>
            <a:r>
              <a:rPr lang="en-SG" dirty="0">
                <a:latin typeface="Courier New" panose="02070309020205020404" pitchFamily="49" charset="0"/>
                <a:cs typeface="Courier New" panose="02070309020205020404" pitchFamily="49" charset="0"/>
              </a:rPr>
              <a:t>['a', 'b', 'c', 'd', 'e', 5, 'g', 'h',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'j’]</a:t>
            </a:r>
          </a:p>
          <a:p>
            <a:pPr marL="0" indent="0">
              <a:buNone/>
            </a:pP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&gt;&gt;&gt; for item in a:</a:t>
            </a:r>
          </a:p>
          <a:p>
            <a:pPr marL="0" indent="0">
              <a:buNone/>
            </a:pPr>
            <a:r>
              <a:rPr lang="en-SG" dirty="0">
                <a:latin typeface="Courier New" panose="02070309020205020404" pitchFamily="49" charset="0"/>
                <a:cs typeface="Courier New" panose="02070309020205020404" pitchFamily="49" charset="0"/>
              </a:rPr>
              <a:t>	print(item + item)</a:t>
            </a:r>
          </a:p>
          <a:p>
            <a:pPr marL="0" indent="0">
              <a:buNone/>
            </a:pPr>
            <a:r>
              <a:rPr lang="en-SG" dirty="0">
                <a:latin typeface="Courier New" panose="02070309020205020404" pitchFamily="49" charset="0"/>
                <a:cs typeface="Courier New" panose="02070309020205020404" pitchFamily="49" charset="0"/>
              </a:rPr>
              <a:t>	</a:t>
            </a:r>
          </a:p>
          <a:p>
            <a:pPr marL="0" indent="0">
              <a:buNone/>
            </a:pPr>
            <a:r>
              <a:rPr lang="en-SG" dirty="0">
                <a:latin typeface="Courier New" panose="02070309020205020404" pitchFamily="49" charset="0"/>
                <a:cs typeface="Courier New" panose="02070309020205020404" pitchFamily="49" charset="0"/>
              </a:rPr>
              <a:t>aa</a:t>
            </a:r>
          </a:p>
          <a:p>
            <a:pPr marL="0" indent="0">
              <a:buNone/>
            </a:pPr>
            <a:r>
              <a:rPr lang="en-SG" dirty="0">
                <a:latin typeface="Courier New" panose="02070309020205020404" pitchFamily="49" charset="0"/>
                <a:cs typeface="Courier New" panose="02070309020205020404" pitchFamily="49" charset="0"/>
              </a:rPr>
              <a:t>bb</a:t>
            </a:r>
          </a:p>
          <a:p>
            <a:pPr marL="0" indent="0">
              <a:buNone/>
            </a:pPr>
            <a:r>
              <a:rPr lang="en-SG" dirty="0">
                <a:latin typeface="Courier New" panose="02070309020205020404" pitchFamily="49" charset="0"/>
                <a:cs typeface="Courier New" panose="02070309020205020404" pitchFamily="49" charset="0"/>
              </a:rPr>
              <a:t>cc</a:t>
            </a:r>
          </a:p>
          <a:p>
            <a:pPr marL="0" indent="0">
              <a:buNone/>
            </a:pPr>
            <a:r>
              <a:rPr lang="en-SG" dirty="0">
                <a:latin typeface="Courier New" panose="02070309020205020404" pitchFamily="49" charset="0"/>
                <a:cs typeface="Courier New" panose="02070309020205020404" pitchFamily="49" charset="0"/>
              </a:rPr>
              <a:t>dd</a:t>
            </a:r>
          </a:p>
          <a:p>
            <a:pPr marL="0" indent="0">
              <a:buNone/>
            </a:pPr>
            <a:r>
              <a:rPr lang="en-SG" dirty="0" err="1">
                <a:latin typeface="Courier New" panose="02070309020205020404" pitchFamily="49" charset="0"/>
                <a:cs typeface="Courier New" panose="02070309020205020404" pitchFamily="49" charset="0"/>
              </a:rPr>
              <a:t>ee</a:t>
            </a: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10</a:t>
            </a:r>
          </a:p>
          <a:p>
            <a:pPr marL="0" indent="0">
              <a:buNone/>
            </a:pPr>
            <a:r>
              <a:rPr lang="en-SG" dirty="0">
                <a:latin typeface="Courier New" panose="02070309020205020404" pitchFamily="49" charset="0"/>
                <a:cs typeface="Courier New" panose="02070309020205020404" pitchFamily="49" charset="0"/>
              </a:rPr>
              <a:t>gg</a:t>
            </a:r>
          </a:p>
          <a:p>
            <a:pPr marL="0" indent="0">
              <a:buNone/>
            </a:pPr>
            <a:r>
              <a:rPr lang="en-SG" dirty="0" err="1">
                <a:latin typeface="Courier New" panose="02070309020205020404" pitchFamily="49" charset="0"/>
                <a:cs typeface="Courier New" panose="02070309020205020404" pitchFamily="49" charset="0"/>
              </a:rPr>
              <a:t>hh</a:t>
            </a: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ii</a:t>
            </a:r>
          </a:p>
          <a:p>
            <a:pPr marL="0" indent="0">
              <a:buNone/>
            </a:pPr>
            <a:r>
              <a:rPr lang="en-SG" dirty="0" err="1">
                <a:latin typeface="Courier New" panose="02070309020205020404" pitchFamily="49" charset="0"/>
                <a:cs typeface="Courier New" panose="02070309020205020404" pitchFamily="49" charset="0"/>
              </a:rPr>
              <a:t>jj</a:t>
            </a:r>
            <a:endParaRPr lang="en-S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2650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For Loop</a:t>
            </a:r>
          </a:p>
        </p:txBody>
      </p:sp>
      <p:sp>
        <p:nvSpPr>
          <p:cNvPr id="5" name="Content Placeholder 4"/>
          <p:cNvSpPr>
            <a:spLocks noGrp="1"/>
          </p:cNvSpPr>
          <p:nvPr>
            <p:ph idx="1"/>
          </p:nvPr>
        </p:nvSpPr>
        <p:spPr>
          <a:xfrm>
            <a:off x="838200" y="1176950"/>
            <a:ext cx="10515600" cy="5459520"/>
          </a:xfrm>
        </p:spPr>
        <p:txBody>
          <a:bodyPr>
            <a:normAutofit fontScale="62500" lnSpcReduction="20000"/>
          </a:bodyPr>
          <a:lstStyle/>
          <a:p>
            <a:pPr marL="0" indent="0">
              <a:buNone/>
            </a:pPr>
            <a:r>
              <a:rPr lang="en-SG" dirty="0">
                <a:latin typeface="Courier New" panose="02070309020205020404" pitchFamily="49" charset="0"/>
                <a:cs typeface="Courier New" panose="02070309020205020404" pitchFamily="49" charset="0"/>
              </a:rPr>
              <a:t>&gt;&gt;&gt; a</a:t>
            </a:r>
          </a:p>
          <a:p>
            <a:pPr marL="0" indent="0">
              <a:buNone/>
            </a:pPr>
            <a:r>
              <a:rPr lang="en-SG" dirty="0">
                <a:latin typeface="Courier New" panose="02070309020205020404" pitchFamily="49" charset="0"/>
                <a:cs typeface="Courier New" panose="02070309020205020404" pitchFamily="49" charset="0"/>
              </a:rPr>
              <a:t>['a', 'b', 'c', 'd', 'e', 5, 'g', 'h',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'j’]</a:t>
            </a:r>
          </a:p>
          <a:p>
            <a:pPr marL="0" indent="0">
              <a:buNone/>
            </a:pP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&gt;&gt;&gt; for item in a:</a:t>
            </a:r>
          </a:p>
          <a:p>
            <a:pPr marL="0" indent="0">
              <a:buNone/>
            </a:pPr>
            <a:r>
              <a:rPr lang="en-SG" dirty="0">
                <a:latin typeface="Courier New" panose="02070309020205020404" pitchFamily="49" charset="0"/>
                <a:cs typeface="Courier New" panose="02070309020205020404" pitchFamily="49" charset="0"/>
              </a:rPr>
              <a:t>	item = '</a:t>
            </a:r>
            <a:r>
              <a:rPr lang="en-SG" dirty="0" err="1">
                <a:latin typeface="Courier New" panose="02070309020205020404" pitchFamily="49" charset="0"/>
                <a:cs typeface="Courier New" panose="02070309020205020404" pitchFamily="49" charset="0"/>
              </a:rPr>
              <a:t>TellyTubby</a:t>
            </a:r>
            <a:r>
              <a:rPr lang="en-SG" dirty="0">
                <a:latin typeface="Courier New" panose="02070309020205020404" pitchFamily="49" charset="0"/>
                <a:cs typeface="Courier New" panose="02070309020205020404" pitchFamily="49" charset="0"/>
              </a:rPr>
              <a:t>' + str(item)</a:t>
            </a:r>
          </a:p>
          <a:p>
            <a:pPr marL="0" indent="0">
              <a:buNone/>
            </a:pPr>
            <a:r>
              <a:rPr lang="en-SG" dirty="0">
                <a:latin typeface="Courier New" panose="02070309020205020404" pitchFamily="49" charset="0"/>
                <a:cs typeface="Courier New" panose="02070309020205020404" pitchFamily="49" charset="0"/>
              </a:rPr>
              <a:t>	print(item)</a:t>
            </a:r>
          </a:p>
          <a:p>
            <a:pPr marL="0" indent="0">
              <a:buNone/>
            </a:pP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TellyTubbya</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TellyTubbyb</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TellyTubbyc</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TellyTubbyd</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TellyTubbye</a:t>
            </a: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TellyTubby5</a:t>
            </a:r>
          </a:p>
          <a:p>
            <a:pPr marL="0" indent="0">
              <a:buNone/>
            </a:pPr>
            <a:r>
              <a:rPr lang="en-SG" dirty="0" err="1">
                <a:latin typeface="Courier New" panose="02070309020205020404" pitchFamily="49" charset="0"/>
                <a:cs typeface="Courier New" panose="02070309020205020404" pitchFamily="49" charset="0"/>
              </a:rPr>
              <a:t>TellyTubbyg</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TellyTubbyh</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TellyTubbyi</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TellyTubbyj</a:t>
            </a:r>
            <a:endParaRPr lang="en-S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0699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For Loop</a:t>
            </a:r>
          </a:p>
        </p:txBody>
      </p:sp>
      <p:sp>
        <p:nvSpPr>
          <p:cNvPr id="5" name="Content Placeholder 4"/>
          <p:cNvSpPr>
            <a:spLocks noGrp="1"/>
          </p:cNvSpPr>
          <p:nvPr>
            <p:ph idx="1"/>
          </p:nvPr>
        </p:nvSpPr>
        <p:spPr>
          <a:xfrm>
            <a:off x="838200" y="1176950"/>
            <a:ext cx="10515600" cy="2395809"/>
          </a:xfrm>
        </p:spPr>
        <p:txBody>
          <a:bodyPr>
            <a:normAutofit/>
          </a:bodyPr>
          <a:lstStyle/>
          <a:p>
            <a:pPr marL="0" indent="0">
              <a:buNone/>
            </a:pPr>
            <a:r>
              <a:rPr lang="fr-FR">
                <a:latin typeface="Courier New" panose="02070309020205020404" pitchFamily="49" charset="0"/>
                <a:cs typeface="Courier New" panose="02070309020205020404" pitchFamily="49" charset="0"/>
              </a:rPr>
              <a:t>&gt;&gt;&gt; multiple9 = [9, 18, 27, 36, 45, 54, 63, 72, 81, 90, 99, 108]</a:t>
            </a:r>
          </a:p>
          <a:p>
            <a:pPr marL="0" indent="0">
              <a:buNone/>
            </a:pPr>
            <a:endParaRPr lang="fr-FR">
              <a:latin typeface="Courier New" panose="02070309020205020404" pitchFamily="49" charset="0"/>
              <a:cs typeface="Courier New" panose="02070309020205020404" pitchFamily="49" charset="0"/>
            </a:endParaRPr>
          </a:p>
          <a:p>
            <a:pPr marL="0" indent="0">
              <a:buNone/>
            </a:pPr>
            <a:r>
              <a:rPr lang="fr-FR">
                <a:latin typeface="Courier New" panose="02070309020205020404" pitchFamily="49" charset="0"/>
                <a:cs typeface="Courier New" panose="02070309020205020404" pitchFamily="49" charset="0"/>
              </a:rPr>
              <a:t>How can I use for loop and append to generate this list?</a:t>
            </a:r>
          </a:p>
          <a:p>
            <a:pPr marL="0" indent="0">
              <a:buNone/>
            </a:pPr>
            <a:endParaRPr lang="fr-FR">
              <a:latin typeface="Courier New" panose="02070309020205020404" pitchFamily="49" charset="0"/>
              <a:cs typeface="Courier New" panose="02070309020205020404" pitchFamily="49" charset="0"/>
            </a:endParaRPr>
          </a:p>
          <a:p>
            <a:pPr marL="0" indent="0">
              <a:buNone/>
            </a:pPr>
            <a:endParaRPr lang="en-S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3853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For Loop</a:t>
            </a:r>
          </a:p>
        </p:txBody>
      </p:sp>
      <p:sp>
        <p:nvSpPr>
          <p:cNvPr id="5" name="Content Placeholder 4"/>
          <p:cNvSpPr>
            <a:spLocks noGrp="1"/>
          </p:cNvSpPr>
          <p:nvPr>
            <p:ph idx="1"/>
          </p:nvPr>
        </p:nvSpPr>
        <p:spPr>
          <a:xfrm>
            <a:off x="838200" y="1176950"/>
            <a:ext cx="10515600" cy="2395809"/>
          </a:xfrm>
        </p:spPr>
        <p:txBody>
          <a:bodyPr>
            <a:normAutofit/>
          </a:bodyPr>
          <a:lstStyle/>
          <a:p>
            <a:pPr marL="0" indent="0">
              <a:buNone/>
            </a:pPr>
            <a:r>
              <a:rPr lang="fr-FR">
                <a:latin typeface="Courier New" panose="02070309020205020404" pitchFamily="49" charset="0"/>
                <a:cs typeface="Courier New" panose="02070309020205020404" pitchFamily="49" charset="0"/>
              </a:rPr>
              <a:t>&gt;&gt;&gt; multiple9 = [9, 18, 27, 36, 45, 54, 63, 72, 81, 90, 99, 108]</a:t>
            </a:r>
          </a:p>
          <a:p>
            <a:pPr marL="0" indent="0">
              <a:buNone/>
            </a:pPr>
            <a:endParaRPr lang="fr-FR">
              <a:latin typeface="Courier New" panose="02070309020205020404" pitchFamily="49" charset="0"/>
              <a:cs typeface="Courier New" panose="02070309020205020404" pitchFamily="49" charset="0"/>
            </a:endParaRPr>
          </a:p>
          <a:p>
            <a:pPr marL="0" indent="0">
              <a:buNone/>
            </a:pPr>
            <a:r>
              <a:rPr lang="fr-FR">
                <a:latin typeface="Courier New" panose="02070309020205020404" pitchFamily="49" charset="0"/>
                <a:cs typeface="Courier New" panose="02070309020205020404" pitchFamily="49" charset="0"/>
              </a:rPr>
              <a:t>How can I use for loop and append to generate this list?</a:t>
            </a:r>
          </a:p>
          <a:p>
            <a:pPr marL="0" indent="0">
              <a:buNone/>
            </a:pPr>
            <a:endParaRPr lang="fr-FR">
              <a:latin typeface="Courier New" panose="02070309020205020404" pitchFamily="49" charset="0"/>
              <a:cs typeface="Courier New" panose="02070309020205020404" pitchFamily="49" charset="0"/>
            </a:endParaRPr>
          </a:p>
          <a:p>
            <a:pPr marL="0" indent="0">
              <a:buNone/>
            </a:pPr>
            <a:endParaRPr lang="en-SG" dirty="0">
              <a:latin typeface="Courier New" panose="02070309020205020404" pitchFamily="49" charset="0"/>
              <a:cs typeface="Courier New" panose="02070309020205020404" pitchFamily="49" charset="0"/>
            </a:endParaRPr>
          </a:p>
        </p:txBody>
      </p:sp>
      <p:sp>
        <p:nvSpPr>
          <p:cNvPr id="4" name="Content Placeholder 4">
            <a:extLst>
              <a:ext uri="{FF2B5EF4-FFF2-40B4-BE49-F238E27FC236}">
                <a16:creationId xmlns:a16="http://schemas.microsoft.com/office/drawing/2014/main" id="{31632982-0907-40C8-89DF-F3D9B95180D3}"/>
              </a:ext>
            </a:extLst>
          </p:cNvPr>
          <p:cNvSpPr txBox="1">
            <a:spLocks/>
          </p:cNvSpPr>
          <p:nvPr/>
        </p:nvSpPr>
        <p:spPr>
          <a:xfrm>
            <a:off x="838200" y="3583757"/>
            <a:ext cx="10515600" cy="30055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latin typeface="Courier New" panose="02070309020205020404" pitchFamily="49" charset="0"/>
                <a:cs typeface="Courier New" panose="02070309020205020404" pitchFamily="49" charset="0"/>
              </a:rPr>
              <a:t>&gt;&gt;&gt; multiple9 = []</a:t>
            </a:r>
          </a:p>
          <a:p>
            <a:pPr marL="0" indent="0">
              <a:buNone/>
            </a:pPr>
            <a:r>
              <a:rPr lang="fr-FR" dirty="0">
                <a:latin typeface="Courier New" panose="02070309020205020404" pitchFamily="49" charset="0"/>
                <a:cs typeface="Courier New" panose="02070309020205020404" pitchFamily="49" charset="0"/>
              </a:rPr>
              <a:t>&gt;&gt;&gt; for i in range(1, 13, 1):</a:t>
            </a:r>
          </a:p>
          <a:p>
            <a:pPr marL="0" indent="0">
              <a:buNone/>
            </a:pPr>
            <a:r>
              <a:rPr lang="fr-FR" dirty="0">
                <a:latin typeface="Courier New" panose="02070309020205020404" pitchFamily="49" charset="0"/>
                <a:cs typeface="Courier New" panose="02070309020205020404" pitchFamily="49" charset="0"/>
              </a:rPr>
              <a:t>	multiple9.append(9*i)</a:t>
            </a:r>
          </a:p>
          <a:p>
            <a:pPr marL="0" indent="0">
              <a:buNone/>
            </a:pP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	</a:t>
            </a:r>
          </a:p>
          <a:p>
            <a:pPr marL="0" indent="0">
              <a:buNone/>
            </a:pPr>
            <a:r>
              <a:rPr lang="fr-FR" dirty="0">
                <a:latin typeface="Courier New" panose="02070309020205020404" pitchFamily="49" charset="0"/>
                <a:cs typeface="Courier New" panose="02070309020205020404" pitchFamily="49" charset="0"/>
              </a:rPr>
              <a:t>&gt;&gt;&gt; multiple9</a:t>
            </a:r>
          </a:p>
          <a:p>
            <a:pPr marL="0" indent="0">
              <a:buNone/>
            </a:pPr>
            <a:r>
              <a:rPr lang="fr-FR" dirty="0">
                <a:latin typeface="Courier New" panose="02070309020205020404" pitchFamily="49" charset="0"/>
                <a:cs typeface="Courier New" panose="02070309020205020404" pitchFamily="49" charset="0"/>
              </a:rPr>
              <a:t>[9, 18, 27, 36, 45, 54, 63, 72, 81, 90, 99, 108]</a:t>
            </a:r>
          </a:p>
          <a:p>
            <a:pPr marL="0" indent="0">
              <a:buFont typeface="Arial" panose="020B0604020202020204" pitchFamily="34" charset="0"/>
              <a:buNone/>
            </a:pPr>
            <a:endParaRPr lang="en-S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1003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3492" y="1079588"/>
            <a:ext cx="8105473" cy="347501"/>
          </a:xfrm>
          <a:prstGeom prst="rect">
            <a:avLst/>
          </a:prstGeom>
        </p:spPr>
        <p:txBody>
          <a:bodyPr vert="horz" wrap="square" lIns="0" tIns="23909" rIns="0" bIns="0" rtlCol="0">
            <a:spAutoFit/>
          </a:bodyPr>
          <a:lstStyle/>
          <a:p>
            <a:pPr marL="25168" marR="10067">
              <a:lnSpc>
                <a:spcPct val="102600"/>
              </a:lnSpc>
              <a:spcBef>
                <a:spcPts val="40"/>
              </a:spcBef>
            </a:pPr>
            <a:r>
              <a:rPr sz="2180" spc="-89" dirty="0">
                <a:latin typeface="Trebuchet MS"/>
                <a:cs typeface="Trebuchet MS"/>
              </a:rPr>
              <a:t>If </a:t>
            </a:r>
            <a:r>
              <a:rPr sz="2180" spc="-168" dirty="0">
                <a:latin typeface="Trebuchet MS"/>
                <a:cs typeface="Trebuchet MS"/>
              </a:rPr>
              <a:t>else/elif </a:t>
            </a:r>
            <a:r>
              <a:rPr sz="2180" spc="-99" dirty="0">
                <a:latin typeface="Trebuchet MS"/>
                <a:cs typeface="Trebuchet MS"/>
              </a:rPr>
              <a:t>is </a:t>
            </a:r>
            <a:r>
              <a:rPr sz="2180" spc="-119" dirty="0">
                <a:latin typeface="Trebuchet MS"/>
                <a:cs typeface="Trebuchet MS"/>
              </a:rPr>
              <a:t>a conditional </a:t>
            </a:r>
            <a:r>
              <a:rPr sz="2180" spc="-139" dirty="0">
                <a:latin typeface="Trebuchet MS"/>
                <a:cs typeface="Trebuchet MS"/>
              </a:rPr>
              <a:t>statement </a:t>
            </a:r>
            <a:r>
              <a:rPr sz="2180" spc="-89" dirty="0">
                <a:latin typeface="Trebuchet MS"/>
                <a:cs typeface="Trebuchet MS"/>
              </a:rPr>
              <a:t>as </a:t>
            </a:r>
            <a:r>
              <a:rPr sz="2180" spc="-119" dirty="0">
                <a:latin typeface="Trebuchet MS"/>
                <a:cs typeface="Trebuchet MS"/>
              </a:rPr>
              <a:t>shown </a:t>
            </a:r>
            <a:r>
              <a:rPr sz="2180" spc="-109" dirty="0">
                <a:latin typeface="Trebuchet MS"/>
                <a:cs typeface="Trebuchet MS"/>
              </a:rPr>
              <a:t>in </a:t>
            </a:r>
            <a:r>
              <a:rPr sz="2180" spc="-149" dirty="0">
                <a:latin typeface="Trebuchet MS"/>
                <a:cs typeface="Trebuchet MS"/>
              </a:rPr>
              <a:t>the </a:t>
            </a:r>
            <a:r>
              <a:rPr sz="2180" spc="-159" dirty="0">
                <a:latin typeface="Trebuchet MS"/>
                <a:cs typeface="Trebuchet MS"/>
              </a:rPr>
              <a:t>below  flowchart:</a:t>
            </a:r>
            <a:endParaRPr sz="2180" dirty="0">
              <a:latin typeface="Trebuchet MS"/>
              <a:cs typeface="Trebuchet MS"/>
            </a:endParaRPr>
          </a:p>
        </p:txBody>
      </p:sp>
      <p:sp>
        <p:nvSpPr>
          <p:cNvPr id="5" name="object 5"/>
          <p:cNvSpPr/>
          <p:nvPr/>
        </p:nvSpPr>
        <p:spPr>
          <a:xfrm>
            <a:off x="8788965" y="798517"/>
            <a:ext cx="2922744" cy="3810428"/>
          </a:xfrm>
          <a:prstGeom prst="rect">
            <a:avLst/>
          </a:prstGeom>
          <a:blipFill>
            <a:blip r:embed="rId2" cstate="print"/>
            <a:stretch>
              <a:fillRect/>
            </a:stretch>
          </a:blipFill>
        </p:spPr>
        <p:txBody>
          <a:bodyPr wrap="square" lIns="0" tIns="0" rIns="0" bIns="0" rtlCol="0"/>
          <a:lstStyle/>
          <a:p>
            <a:endParaRPr sz="3567"/>
          </a:p>
        </p:txBody>
      </p:sp>
      <p:sp>
        <p:nvSpPr>
          <p:cNvPr id="6" name="object 6"/>
          <p:cNvSpPr txBox="1"/>
          <p:nvPr/>
        </p:nvSpPr>
        <p:spPr>
          <a:xfrm>
            <a:off x="683492" y="1708160"/>
            <a:ext cx="7694802" cy="1535396"/>
          </a:xfrm>
          <a:prstGeom prst="rect">
            <a:avLst/>
          </a:prstGeom>
          <a:ln w="5054">
            <a:solidFill>
              <a:srgbClr val="000000"/>
            </a:solidFill>
          </a:ln>
        </p:spPr>
        <p:txBody>
          <a:bodyPr vert="horz" wrap="square" lIns="0" tIns="153519" rIns="0" bIns="0" rtlCol="0">
            <a:spAutoFit/>
          </a:bodyPr>
          <a:lstStyle/>
          <a:p>
            <a:pPr marL="230283">
              <a:spcBef>
                <a:spcPts val="1209"/>
              </a:spcBef>
            </a:pPr>
            <a:r>
              <a:rPr sz="2180" b="1" spc="20" dirty="0">
                <a:latin typeface="Calibri"/>
                <a:cs typeface="Calibri"/>
              </a:rPr>
              <a:t>if</a:t>
            </a:r>
            <a:r>
              <a:rPr sz="2180" b="1" spc="367" dirty="0">
                <a:latin typeface="Calibri"/>
                <a:cs typeface="Calibri"/>
              </a:rPr>
              <a:t> </a:t>
            </a:r>
            <a:r>
              <a:rPr sz="2180" i="1" spc="-40" dirty="0">
                <a:latin typeface="Book Antiqua"/>
                <a:cs typeface="Book Antiqua"/>
              </a:rPr>
              <a:t>condition</a:t>
            </a:r>
            <a:r>
              <a:rPr sz="2180" spc="-40" dirty="0">
                <a:latin typeface="Trebuchet MS"/>
                <a:cs typeface="Trebuchet MS"/>
              </a:rPr>
              <a:t>:</a:t>
            </a:r>
            <a:endParaRPr sz="2180" dirty="0">
              <a:latin typeface="Trebuchet MS"/>
              <a:cs typeface="Trebuchet MS"/>
            </a:endParaRPr>
          </a:p>
          <a:p>
            <a:pPr marL="684558">
              <a:spcBef>
                <a:spcPts val="69"/>
              </a:spcBef>
            </a:pPr>
            <a:r>
              <a:rPr sz="2180" spc="-109" dirty="0">
                <a:latin typeface="Trebuchet MS"/>
                <a:cs typeface="Trebuchet MS"/>
              </a:rPr>
              <a:t>block </a:t>
            </a:r>
            <a:r>
              <a:rPr sz="2180" spc="-129" dirty="0">
                <a:latin typeface="Trebuchet MS"/>
                <a:cs typeface="Trebuchet MS"/>
              </a:rPr>
              <a:t>of </a:t>
            </a:r>
            <a:r>
              <a:rPr sz="2180" spc="-139" dirty="0">
                <a:latin typeface="Trebuchet MS"/>
                <a:cs typeface="Trebuchet MS"/>
              </a:rPr>
              <a:t>code </a:t>
            </a:r>
            <a:r>
              <a:rPr sz="2180" spc="-99" dirty="0">
                <a:latin typeface="Trebuchet MS"/>
                <a:cs typeface="Trebuchet MS"/>
              </a:rPr>
              <a:t>to </a:t>
            </a:r>
            <a:r>
              <a:rPr sz="2180" spc="-168" dirty="0">
                <a:latin typeface="Trebuchet MS"/>
                <a:cs typeface="Trebuchet MS"/>
              </a:rPr>
              <a:t>execute </a:t>
            </a:r>
            <a:r>
              <a:rPr sz="2180" spc="-139" dirty="0">
                <a:latin typeface="Trebuchet MS"/>
                <a:cs typeface="Trebuchet MS"/>
              </a:rPr>
              <a:t>if </a:t>
            </a:r>
            <a:r>
              <a:rPr sz="2180" i="1" spc="-20" dirty="0">
                <a:latin typeface="Book Antiqua"/>
                <a:cs typeface="Book Antiqua"/>
              </a:rPr>
              <a:t>condition </a:t>
            </a:r>
            <a:r>
              <a:rPr sz="2180" spc="-99" dirty="0">
                <a:latin typeface="Trebuchet MS"/>
                <a:cs typeface="Trebuchet MS"/>
              </a:rPr>
              <a:t>is</a:t>
            </a:r>
            <a:r>
              <a:rPr sz="2180" spc="-168" dirty="0">
                <a:latin typeface="Trebuchet MS"/>
                <a:cs typeface="Trebuchet MS"/>
              </a:rPr>
              <a:t> </a:t>
            </a:r>
            <a:r>
              <a:rPr sz="2180" spc="-149" dirty="0">
                <a:latin typeface="Trebuchet MS"/>
                <a:cs typeface="Trebuchet MS"/>
              </a:rPr>
              <a:t>true</a:t>
            </a:r>
            <a:endParaRPr sz="2180" dirty="0">
              <a:latin typeface="Trebuchet MS"/>
              <a:cs typeface="Trebuchet MS"/>
            </a:endParaRPr>
          </a:p>
          <a:p>
            <a:pPr marL="230283">
              <a:spcBef>
                <a:spcPts val="69"/>
              </a:spcBef>
            </a:pPr>
            <a:r>
              <a:rPr sz="2180" b="1" spc="-40" dirty="0">
                <a:latin typeface="Calibri"/>
                <a:cs typeface="Calibri"/>
              </a:rPr>
              <a:t>else</a:t>
            </a:r>
            <a:r>
              <a:rPr sz="2180" spc="-40" dirty="0">
                <a:latin typeface="Trebuchet MS"/>
                <a:cs typeface="Trebuchet MS"/>
              </a:rPr>
              <a:t>:</a:t>
            </a:r>
            <a:endParaRPr sz="2180" dirty="0">
              <a:latin typeface="Trebuchet MS"/>
              <a:cs typeface="Trebuchet MS"/>
            </a:endParaRPr>
          </a:p>
          <a:p>
            <a:pPr marL="684558">
              <a:spcBef>
                <a:spcPts val="69"/>
              </a:spcBef>
            </a:pPr>
            <a:r>
              <a:rPr sz="2180" spc="-119" dirty="0">
                <a:latin typeface="Trebuchet MS"/>
                <a:cs typeface="Trebuchet MS"/>
              </a:rPr>
              <a:t>another </a:t>
            </a:r>
            <a:r>
              <a:rPr sz="2180" spc="-109" dirty="0">
                <a:latin typeface="Trebuchet MS"/>
                <a:cs typeface="Trebuchet MS"/>
              </a:rPr>
              <a:t>block </a:t>
            </a:r>
            <a:r>
              <a:rPr sz="2180" spc="-129" dirty="0">
                <a:latin typeface="Trebuchet MS"/>
                <a:cs typeface="Trebuchet MS"/>
              </a:rPr>
              <a:t>of </a:t>
            </a:r>
            <a:r>
              <a:rPr sz="2180" spc="-139" dirty="0">
                <a:latin typeface="Trebuchet MS"/>
                <a:cs typeface="Trebuchet MS"/>
              </a:rPr>
              <a:t>code </a:t>
            </a:r>
            <a:r>
              <a:rPr sz="2180" spc="-99" dirty="0">
                <a:latin typeface="Trebuchet MS"/>
                <a:cs typeface="Trebuchet MS"/>
              </a:rPr>
              <a:t>to </a:t>
            </a:r>
            <a:r>
              <a:rPr sz="2180" spc="-168" dirty="0">
                <a:latin typeface="Trebuchet MS"/>
                <a:cs typeface="Trebuchet MS"/>
              </a:rPr>
              <a:t>execute </a:t>
            </a:r>
            <a:r>
              <a:rPr sz="2180" spc="-139" dirty="0">
                <a:latin typeface="Trebuchet MS"/>
                <a:cs typeface="Trebuchet MS"/>
              </a:rPr>
              <a:t>if </a:t>
            </a:r>
            <a:r>
              <a:rPr sz="2180" i="1" spc="-20" dirty="0">
                <a:latin typeface="Book Antiqua"/>
                <a:cs typeface="Book Antiqua"/>
              </a:rPr>
              <a:t>condition </a:t>
            </a:r>
            <a:r>
              <a:rPr sz="2180" spc="-99" dirty="0">
                <a:latin typeface="Trebuchet MS"/>
                <a:cs typeface="Trebuchet MS"/>
              </a:rPr>
              <a:t>is</a:t>
            </a:r>
            <a:r>
              <a:rPr sz="2180" spc="-59" dirty="0">
                <a:latin typeface="Trebuchet MS"/>
                <a:cs typeface="Trebuchet MS"/>
              </a:rPr>
              <a:t> </a:t>
            </a:r>
            <a:r>
              <a:rPr sz="2180" spc="-149" dirty="0">
                <a:latin typeface="Trebuchet MS"/>
                <a:cs typeface="Trebuchet MS"/>
              </a:rPr>
              <a:t>false</a:t>
            </a:r>
            <a:endParaRPr sz="2180" dirty="0">
              <a:latin typeface="Trebuchet MS"/>
              <a:cs typeface="Trebuchet MS"/>
            </a:endParaRPr>
          </a:p>
        </p:txBody>
      </p:sp>
      <p:sp>
        <p:nvSpPr>
          <p:cNvPr id="7" name="Rectangle 6"/>
          <p:cNvSpPr/>
          <p:nvPr/>
        </p:nvSpPr>
        <p:spPr>
          <a:xfrm>
            <a:off x="762009" y="3725086"/>
            <a:ext cx="7075054" cy="2585323"/>
          </a:xfrm>
          <a:prstGeom prst="rect">
            <a:avLst/>
          </a:prstGeom>
          <a:ln>
            <a:solidFill>
              <a:schemeClr val="tx1"/>
            </a:solidFill>
          </a:ln>
        </p:spPr>
        <p:txBody>
          <a:bodyPr wrap="square">
            <a:spAutoFit/>
          </a:bodyPr>
          <a:lstStyle/>
          <a:p>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dna</a:t>
            </a:r>
            <a:r>
              <a:rPr lang="en-SG" dirty="0">
                <a:latin typeface="Courier New" panose="02070309020205020404" pitchFamily="49" charset="0"/>
                <a:cs typeface="Courier New" panose="02070309020205020404" pitchFamily="49" charset="0"/>
              </a:rPr>
              <a:t> = ’</a:t>
            </a:r>
            <a:r>
              <a:rPr lang="en-SG" dirty="0" err="1">
                <a:latin typeface="Courier New" panose="02070309020205020404" pitchFamily="49" charset="0"/>
                <a:cs typeface="Courier New" panose="02070309020205020404" pitchFamily="49" charset="0"/>
              </a:rPr>
              <a:t>atgtgga</a:t>
            </a:r>
            <a:r>
              <a:rPr lang="en-SG" dirty="0">
                <a:latin typeface="Courier New" panose="02070309020205020404" pitchFamily="49" charset="0"/>
                <a:cs typeface="Courier New" panose="02070309020205020404" pitchFamily="49" charset="0"/>
              </a:rPr>
              <a:t>’</a:t>
            </a:r>
          </a:p>
          <a:p>
            <a:r>
              <a:rPr lang="en-SG" dirty="0">
                <a:latin typeface="Courier New" panose="02070309020205020404" pitchFamily="49" charset="0"/>
                <a:cs typeface="Courier New" panose="02070309020205020404" pitchFamily="49" charset="0"/>
              </a:rPr>
              <a:t>&gt;&gt;&gt; if ’a’ in </a:t>
            </a:r>
            <a:r>
              <a:rPr lang="en-SG" dirty="0" err="1">
                <a:latin typeface="Courier New" panose="02070309020205020404" pitchFamily="49" charset="0"/>
                <a:cs typeface="Courier New" panose="02070309020205020404" pitchFamily="49" charset="0"/>
              </a:rPr>
              <a:t>dna</a:t>
            </a:r>
            <a:r>
              <a:rPr lang="en-SG" dirty="0">
                <a:latin typeface="Courier New" panose="02070309020205020404" pitchFamily="49" charset="0"/>
                <a:cs typeface="Courier New" panose="02070309020205020404" pitchFamily="49" charset="0"/>
              </a:rPr>
              <a:t>:</a:t>
            </a:r>
          </a:p>
          <a:p>
            <a:r>
              <a:rPr lang="en-SG" dirty="0">
                <a:latin typeface="Courier New" panose="02070309020205020404" pitchFamily="49" charset="0"/>
                <a:cs typeface="Courier New" panose="02070309020205020404" pitchFamily="49" charset="0"/>
              </a:rPr>
              <a:t>        print ("’a’ is in </a:t>
            </a:r>
            <a:r>
              <a:rPr lang="en-SG" dirty="0" err="1">
                <a:latin typeface="Courier New" panose="02070309020205020404" pitchFamily="49" charset="0"/>
                <a:cs typeface="Courier New" panose="02070309020205020404" pitchFamily="49" charset="0"/>
              </a:rPr>
              <a:t>dna</a:t>
            </a:r>
            <a:r>
              <a:rPr lang="en-SG" dirty="0">
                <a:latin typeface="Courier New" panose="02070309020205020404" pitchFamily="49" charset="0"/>
                <a:cs typeface="Courier New" panose="02070309020205020404" pitchFamily="49" charset="0"/>
              </a:rPr>
              <a:t>")</a:t>
            </a:r>
          </a:p>
          <a:p>
            <a:endParaRPr lang="en-SG" dirty="0">
              <a:latin typeface="Courier New" panose="02070309020205020404" pitchFamily="49" charset="0"/>
              <a:cs typeface="Courier New" panose="02070309020205020404" pitchFamily="49" charset="0"/>
            </a:endParaRPr>
          </a:p>
          <a:p>
            <a:r>
              <a:rPr lang="en-SG" dirty="0">
                <a:latin typeface="Courier New" panose="02070309020205020404" pitchFamily="49" charset="0"/>
                <a:cs typeface="Courier New" panose="02070309020205020404" pitchFamily="49" charset="0"/>
              </a:rPr>
              <a:t>’a’ is in </a:t>
            </a:r>
            <a:r>
              <a:rPr lang="en-SG" dirty="0" err="1">
                <a:latin typeface="Courier New" panose="02070309020205020404" pitchFamily="49" charset="0"/>
                <a:cs typeface="Courier New" panose="02070309020205020404" pitchFamily="49" charset="0"/>
              </a:rPr>
              <a:t>dna</a:t>
            </a:r>
            <a:endParaRPr lang="en-SG" dirty="0">
              <a:latin typeface="Courier New" panose="02070309020205020404" pitchFamily="49" charset="0"/>
              <a:cs typeface="Courier New" panose="02070309020205020404" pitchFamily="49" charset="0"/>
            </a:endParaRPr>
          </a:p>
          <a:p>
            <a:r>
              <a:rPr lang="en-SG" dirty="0">
                <a:latin typeface="Courier New" panose="02070309020205020404" pitchFamily="49" charset="0"/>
                <a:cs typeface="Courier New" panose="02070309020205020404" pitchFamily="49" charset="0"/>
              </a:rPr>
              <a:t>&gt;&gt;&gt; if ’c’ in </a:t>
            </a:r>
            <a:r>
              <a:rPr lang="en-SG" dirty="0" err="1">
                <a:latin typeface="Courier New" panose="02070309020205020404" pitchFamily="49" charset="0"/>
                <a:cs typeface="Courier New" panose="02070309020205020404" pitchFamily="49" charset="0"/>
              </a:rPr>
              <a:t>dna</a:t>
            </a:r>
            <a:r>
              <a:rPr lang="en-SG" dirty="0">
                <a:latin typeface="Courier New" panose="02070309020205020404" pitchFamily="49" charset="0"/>
                <a:cs typeface="Courier New" panose="02070309020205020404" pitchFamily="49" charset="0"/>
              </a:rPr>
              <a:t>:</a:t>
            </a:r>
          </a:p>
          <a:p>
            <a:r>
              <a:rPr lang="en-SG" dirty="0">
                <a:latin typeface="Courier New" panose="02070309020205020404" pitchFamily="49" charset="0"/>
                <a:cs typeface="Courier New" panose="02070309020205020404" pitchFamily="49" charset="0"/>
              </a:rPr>
              <a:t>        print ("’c’ is in </a:t>
            </a:r>
            <a:r>
              <a:rPr lang="en-SG" dirty="0" err="1">
                <a:latin typeface="Courier New" panose="02070309020205020404" pitchFamily="49" charset="0"/>
                <a:cs typeface="Courier New" panose="02070309020205020404" pitchFamily="49" charset="0"/>
              </a:rPr>
              <a:t>dna</a:t>
            </a:r>
            <a:r>
              <a:rPr lang="en-SG" dirty="0">
                <a:latin typeface="Courier New" panose="02070309020205020404" pitchFamily="49" charset="0"/>
                <a:cs typeface="Courier New" panose="02070309020205020404" pitchFamily="49" charset="0"/>
              </a:rPr>
              <a:t>")</a:t>
            </a:r>
          </a:p>
          <a:p>
            <a:r>
              <a:rPr lang="en-SG" dirty="0">
                <a:latin typeface="Courier New" panose="02070309020205020404" pitchFamily="49" charset="0"/>
                <a:cs typeface="Courier New" panose="02070309020205020404" pitchFamily="49" charset="0"/>
              </a:rPr>
              <a:t># if condition not satisfied, and else command is  # not specify, it will do nothing</a:t>
            </a:r>
          </a:p>
        </p:txBody>
      </p:sp>
      <p:sp>
        <p:nvSpPr>
          <p:cNvPr id="9" name="Title 1">
            <a:extLst>
              <a:ext uri="{FF2B5EF4-FFF2-40B4-BE49-F238E27FC236}">
                <a16:creationId xmlns:a16="http://schemas.microsoft.com/office/drawing/2014/main" id="{D04F079D-DF99-45F8-8556-550C3BF48C55}"/>
              </a:ext>
            </a:extLst>
          </p:cNvPr>
          <p:cNvSpPr>
            <a:spLocks noGrp="1"/>
          </p:cNvSpPr>
          <p:nvPr>
            <p:ph type="title"/>
          </p:nvPr>
        </p:nvSpPr>
        <p:spPr>
          <a:xfrm>
            <a:off x="838200" y="247509"/>
            <a:ext cx="10515600" cy="832079"/>
          </a:xfrm>
        </p:spPr>
        <p:txBody>
          <a:bodyPr/>
          <a:lstStyle/>
          <a:p>
            <a:r>
              <a:rPr lang="en-SG" dirty="0"/>
              <a:t>Basic Programming Knowledge: If</a:t>
            </a:r>
          </a:p>
        </p:txBody>
      </p:sp>
    </p:spTree>
    <p:extLst>
      <p:ext uri="{BB962C8B-B14F-4D97-AF65-F5344CB8AC3E}">
        <p14:creationId xmlns:p14="http://schemas.microsoft.com/office/powerpoint/2010/main" val="969767066"/>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What is Programming</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197204"/>
            <a:ext cx="10515600" cy="4979759"/>
          </a:xfrm>
        </p:spPr>
        <p:txBody>
          <a:bodyPr>
            <a:normAutofit/>
          </a:bodyPr>
          <a:lstStyle/>
          <a:p>
            <a:r>
              <a:rPr lang="en-SG" dirty="0"/>
              <a:t>What is the aim of programming?</a:t>
            </a:r>
          </a:p>
          <a:p>
            <a:pPr lvl="1"/>
            <a:r>
              <a:rPr lang="en-SG" sz="2800" dirty="0"/>
              <a:t>Pragmatically, the result of programming is a program.</a:t>
            </a:r>
          </a:p>
          <a:p>
            <a:pPr lvl="1"/>
            <a:endParaRPr lang="en-SG" sz="2800" dirty="0"/>
          </a:p>
          <a:p>
            <a:r>
              <a:rPr lang="en-SG" sz="3200" dirty="0"/>
              <a:t>Program</a:t>
            </a:r>
          </a:p>
          <a:p>
            <a:pPr lvl="1"/>
            <a:r>
              <a:rPr lang="en-SG" sz="2800" dirty="0"/>
              <a:t>An unambiguous series of steps</a:t>
            </a:r>
          </a:p>
          <a:p>
            <a:pPr lvl="1"/>
            <a:r>
              <a:rPr lang="en-SG" sz="2800" dirty="0"/>
              <a:t>An unambiguous series of processes or procedures</a:t>
            </a:r>
          </a:p>
          <a:p>
            <a:pPr lvl="1"/>
            <a:r>
              <a:rPr lang="en-SG" sz="2800" dirty="0"/>
              <a:t>An unambiguous series of instructions</a:t>
            </a:r>
          </a:p>
          <a:p>
            <a:pPr lvl="1"/>
            <a:endParaRPr lang="en-SG" sz="2800" dirty="0"/>
          </a:p>
          <a:p>
            <a:r>
              <a:rPr lang="en-SG" sz="3200" i="1" dirty="0"/>
              <a:t>“A computer program is a collection of instructions that performs a specific task when executed by a computer.”</a:t>
            </a:r>
          </a:p>
        </p:txBody>
      </p:sp>
    </p:spTree>
    <p:extLst>
      <p:ext uri="{BB962C8B-B14F-4D97-AF65-F5344CB8AC3E}">
        <p14:creationId xmlns:p14="http://schemas.microsoft.com/office/powerpoint/2010/main" val="1196380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If Statement</a:t>
            </a:r>
          </a:p>
        </p:txBody>
      </p:sp>
      <p:sp>
        <p:nvSpPr>
          <p:cNvPr id="5" name="Content Placeholder 4"/>
          <p:cNvSpPr>
            <a:spLocks noGrp="1"/>
          </p:cNvSpPr>
          <p:nvPr>
            <p:ph idx="1"/>
          </p:nvPr>
        </p:nvSpPr>
        <p:spPr>
          <a:xfrm>
            <a:off x="838200" y="1176950"/>
            <a:ext cx="10515600" cy="5459520"/>
          </a:xfrm>
        </p:spPr>
        <p:txBody>
          <a:bodyPr>
            <a:normAutofit fontScale="55000" lnSpcReduction="20000"/>
          </a:bodyPr>
          <a:lstStyle/>
          <a:p>
            <a:pPr marL="0" indent="0">
              <a:buNone/>
            </a:pPr>
            <a:r>
              <a:rPr lang="en-SG" dirty="0">
                <a:latin typeface="Courier New" panose="02070309020205020404" pitchFamily="49" charset="0"/>
                <a:cs typeface="Courier New" panose="02070309020205020404" pitchFamily="49" charset="0"/>
              </a:rPr>
              <a:t>&gt;&gt;&gt; for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in multiple9:</a:t>
            </a:r>
          </a:p>
          <a:p>
            <a:pPr marL="0" indent="0">
              <a:buNone/>
            </a:pPr>
            <a:r>
              <a:rPr lang="en-SG" dirty="0">
                <a:latin typeface="Courier New" panose="02070309020205020404" pitchFamily="49" charset="0"/>
                <a:cs typeface="Courier New" panose="02070309020205020404" pitchFamily="49" charset="0"/>
              </a:rPr>
              <a:t>	if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 2 == 0: </a:t>
            </a:r>
          </a:p>
          <a:p>
            <a:pPr marL="0" indent="0">
              <a:buNone/>
            </a:pPr>
            <a:r>
              <a:rPr lang="en-SG" dirty="0">
                <a:latin typeface="Courier New" panose="02070309020205020404" pitchFamily="49" charset="0"/>
                <a:cs typeface="Courier New" panose="02070309020205020404" pitchFamily="49" charset="0"/>
              </a:rPr>
              <a:t>           print('%s is an even number' % str(</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a:t>
            </a:r>
          </a:p>
          <a:p>
            <a:pPr marL="0" indent="0">
              <a:buNone/>
            </a:pPr>
            <a:r>
              <a:rPr lang="en-SG" dirty="0">
                <a:latin typeface="Courier New" panose="02070309020205020404" pitchFamily="49" charset="0"/>
                <a:cs typeface="Courier New" panose="02070309020205020404" pitchFamily="49" charset="0"/>
              </a:rPr>
              <a:t>	else: </a:t>
            </a:r>
          </a:p>
          <a:p>
            <a:pPr marL="0" indent="0">
              <a:buNone/>
            </a:pPr>
            <a:r>
              <a:rPr lang="en-SG" dirty="0">
                <a:latin typeface="Courier New" panose="02070309020205020404" pitchFamily="49" charset="0"/>
                <a:cs typeface="Courier New" panose="02070309020205020404" pitchFamily="49" charset="0"/>
              </a:rPr>
              <a:t>           print('%s is a odd number' % str(</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a:t>
            </a:r>
          </a:p>
          <a:p>
            <a:pPr marL="0" indent="0">
              <a:buNone/>
            </a:pP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9 is a odd number</a:t>
            </a:r>
          </a:p>
          <a:p>
            <a:pPr marL="0" indent="0">
              <a:buNone/>
            </a:pPr>
            <a:r>
              <a:rPr lang="en-SG" dirty="0">
                <a:latin typeface="Courier New" panose="02070309020205020404" pitchFamily="49" charset="0"/>
                <a:cs typeface="Courier New" panose="02070309020205020404" pitchFamily="49" charset="0"/>
              </a:rPr>
              <a:t>18 is an even number</a:t>
            </a:r>
          </a:p>
          <a:p>
            <a:pPr marL="0" indent="0">
              <a:buNone/>
            </a:pPr>
            <a:r>
              <a:rPr lang="en-SG" dirty="0">
                <a:latin typeface="Courier New" panose="02070309020205020404" pitchFamily="49" charset="0"/>
                <a:cs typeface="Courier New" panose="02070309020205020404" pitchFamily="49" charset="0"/>
              </a:rPr>
              <a:t>27 is a odd number</a:t>
            </a:r>
          </a:p>
          <a:p>
            <a:pPr marL="0" indent="0">
              <a:buNone/>
            </a:pPr>
            <a:r>
              <a:rPr lang="en-SG" dirty="0">
                <a:latin typeface="Courier New" panose="02070309020205020404" pitchFamily="49" charset="0"/>
                <a:cs typeface="Courier New" panose="02070309020205020404" pitchFamily="49" charset="0"/>
              </a:rPr>
              <a:t>36 is an even number</a:t>
            </a:r>
          </a:p>
          <a:p>
            <a:pPr marL="0" indent="0">
              <a:buNone/>
            </a:pPr>
            <a:r>
              <a:rPr lang="en-SG" dirty="0">
                <a:latin typeface="Courier New" panose="02070309020205020404" pitchFamily="49" charset="0"/>
                <a:cs typeface="Courier New" panose="02070309020205020404" pitchFamily="49" charset="0"/>
              </a:rPr>
              <a:t>45 is a odd number</a:t>
            </a:r>
          </a:p>
          <a:p>
            <a:pPr marL="0" indent="0">
              <a:buNone/>
            </a:pPr>
            <a:r>
              <a:rPr lang="en-SG" dirty="0">
                <a:latin typeface="Courier New" panose="02070309020205020404" pitchFamily="49" charset="0"/>
                <a:cs typeface="Courier New" panose="02070309020205020404" pitchFamily="49" charset="0"/>
              </a:rPr>
              <a:t>54 is an even number</a:t>
            </a:r>
          </a:p>
          <a:p>
            <a:pPr marL="0" indent="0">
              <a:buNone/>
            </a:pPr>
            <a:r>
              <a:rPr lang="en-SG" dirty="0">
                <a:latin typeface="Courier New" panose="02070309020205020404" pitchFamily="49" charset="0"/>
                <a:cs typeface="Courier New" panose="02070309020205020404" pitchFamily="49" charset="0"/>
              </a:rPr>
              <a:t>63 is a odd number</a:t>
            </a:r>
          </a:p>
          <a:p>
            <a:pPr marL="0" indent="0">
              <a:buNone/>
            </a:pPr>
            <a:r>
              <a:rPr lang="en-SG" dirty="0">
                <a:latin typeface="Courier New" panose="02070309020205020404" pitchFamily="49" charset="0"/>
                <a:cs typeface="Courier New" panose="02070309020205020404" pitchFamily="49" charset="0"/>
              </a:rPr>
              <a:t>72 is an even number</a:t>
            </a:r>
          </a:p>
          <a:p>
            <a:pPr marL="0" indent="0">
              <a:buNone/>
            </a:pPr>
            <a:r>
              <a:rPr lang="en-SG" dirty="0">
                <a:latin typeface="Courier New" panose="02070309020205020404" pitchFamily="49" charset="0"/>
                <a:cs typeface="Courier New" panose="02070309020205020404" pitchFamily="49" charset="0"/>
              </a:rPr>
              <a:t>81 is a odd number</a:t>
            </a:r>
          </a:p>
          <a:p>
            <a:pPr marL="0" indent="0">
              <a:buNone/>
            </a:pPr>
            <a:r>
              <a:rPr lang="en-SG" dirty="0">
                <a:latin typeface="Courier New" panose="02070309020205020404" pitchFamily="49" charset="0"/>
                <a:cs typeface="Courier New" panose="02070309020205020404" pitchFamily="49" charset="0"/>
              </a:rPr>
              <a:t>90 is an even number</a:t>
            </a:r>
          </a:p>
          <a:p>
            <a:pPr marL="0" indent="0">
              <a:buNone/>
            </a:pPr>
            <a:r>
              <a:rPr lang="en-SG" dirty="0">
                <a:latin typeface="Courier New" panose="02070309020205020404" pitchFamily="49" charset="0"/>
                <a:cs typeface="Courier New" panose="02070309020205020404" pitchFamily="49" charset="0"/>
              </a:rPr>
              <a:t>99 is a odd number</a:t>
            </a:r>
          </a:p>
          <a:p>
            <a:pPr marL="0" indent="0">
              <a:buNone/>
            </a:pPr>
            <a:r>
              <a:rPr lang="en-SG" dirty="0">
                <a:latin typeface="Courier New" panose="02070309020205020404" pitchFamily="49" charset="0"/>
                <a:cs typeface="Courier New" panose="02070309020205020404" pitchFamily="49" charset="0"/>
              </a:rPr>
              <a:t>108 is an even number</a:t>
            </a:r>
          </a:p>
        </p:txBody>
      </p:sp>
    </p:spTree>
    <p:extLst>
      <p:ext uri="{BB962C8B-B14F-4D97-AF65-F5344CB8AC3E}">
        <p14:creationId xmlns:p14="http://schemas.microsoft.com/office/powerpoint/2010/main" val="3941312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8836" y="310155"/>
            <a:ext cx="8868064" cy="711415"/>
          </a:xfrm>
          <a:prstGeom prst="rect">
            <a:avLst/>
          </a:prstGeom>
        </p:spPr>
        <p:txBody>
          <a:bodyPr vert="horz" wrap="square" lIns="0" tIns="33975" rIns="0" bIns="0" rtlCol="0" anchor="ctr">
            <a:spAutoFit/>
          </a:bodyPr>
          <a:lstStyle/>
          <a:p>
            <a:pPr marL="25168">
              <a:lnSpc>
                <a:spcPct val="100000"/>
              </a:lnSpc>
              <a:spcBef>
                <a:spcPts val="268"/>
              </a:spcBef>
            </a:pPr>
            <a:r>
              <a:rPr lang="en-SG" dirty="0"/>
              <a:t>Basic Programming Knowledge: If</a:t>
            </a:r>
            <a:endParaRPr spc="50" dirty="0"/>
          </a:p>
        </p:txBody>
      </p:sp>
      <p:sp>
        <p:nvSpPr>
          <p:cNvPr id="9" name="object 5"/>
          <p:cNvSpPr/>
          <p:nvPr/>
        </p:nvSpPr>
        <p:spPr>
          <a:xfrm>
            <a:off x="618836" y="2011172"/>
            <a:ext cx="5689853" cy="4287456"/>
          </a:xfrm>
          <a:prstGeom prst="rect">
            <a:avLst/>
          </a:prstGeom>
          <a:blipFill>
            <a:blip r:embed="rId2" cstate="print"/>
            <a:stretch>
              <a:fillRect/>
            </a:stretch>
          </a:blipFill>
        </p:spPr>
        <p:txBody>
          <a:bodyPr wrap="square" lIns="0" tIns="0" rIns="0" bIns="0" rtlCol="0"/>
          <a:lstStyle/>
          <a:p>
            <a:endParaRPr sz="3567"/>
          </a:p>
        </p:txBody>
      </p:sp>
      <p:sp>
        <p:nvSpPr>
          <p:cNvPr id="10" name="Rectangle 9"/>
          <p:cNvSpPr/>
          <p:nvPr/>
        </p:nvSpPr>
        <p:spPr>
          <a:xfrm>
            <a:off x="988291" y="1267641"/>
            <a:ext cx="5061781" cy="646331"/>
          </a:xfrm>
          <a:prstGeom prst="rect">
            <a:avLst/>
          </a:prstGeom>
        </p:spPr>
        <p:txBody>
          <a:bodyPr wrap="square">
            <a:spAutoFit/>
          </a:bodyPr>
          <a:lstStyle/>
          <a:p>
            <a:r>
              <a:rPr lang="en-SG" dirty="0"/>
              <a:t>To test for several conditions in one, we can use </a:t>
            </a:r>
            <a:r>
              <a:rPr lang="en-SG" dirty="0" err="1"/>
              <a:t>elif</a:t>
            </a:r>
            <a:r>
              <a:rPr lang="en-SG" dirty="0"/>
              <a:t> (short form for  else if).</a:t>
            </a:r>
          </a:p>
        </p:txBody>
      </p:sp>
      <p:sp>
        <p:nvSpPr>
          <p:cNvPr id="6" name="Rectangle 5">
            <a:extLst>
              <a:ext uri="{FF2B5EF4-FFF2-40B4-BE49-F238E27FC236}">
                <a16:creationId xmlns:a16="http://schemas.microsoft.com/office/drawing/2014/main" id="{AD7C50CB-C0EE-41FB-88F9-8A88FB421F1D}"/>
              </a:ext>
            </a:extLst>
          </p:cNvPr>
          <p:cNvSpPr/>
          <p:nvPr/>
        </p:nvSpPr>
        <p:spPr>
          <a:xfrm>
            <a:off x="6617664" y="1267641"/>
            <a:ext cx="5061781" cy="1200329"/>
          </a:xfrm>
          <a:prstGeom prst="rect">
            <a:avLst/>
          </a:prstGeom>
        </p:spPr>
        <p:txBody>
          <a:bodyPr wrap="square">
            <a:spAutoFit/>
          </a:bodyPr>
          <a:lstStyle/>
          <a:p>
            <a:r>
              <a:rPr lang="en-SG" sz="2400" dirty="0"/>
              <a:t>Use this (nested if) to check for multiples of 9 for odd/even numbers and multiples of 5</a:t>
            </a:r>
          </a:p>
        </p:txBody>
      </p:sp>
    </p:spTree>
    <p:extLst>
      <p:ext uri="{BB962C8B-B14F-4D97-AF65-F5344CB8AC3E}">
        <p14:creationId xmlns:p14="http://schemas.microsoft.com/office/powerpoint/2010/main" val="2573910956"/>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18836" y="1110196"/>
            <a:ext cx="8867226" cy="359521"/>
          </a:xfrm>
          <a:prstGeom prst="rect">
            <a:avLst/>
          </a:prstGeom>
        </p:spPr>
        <p:txBody>
          <a:bodyPr vert="horz" wrap="square" lIns="0" tIns="13842" rIns="0" bIns="0" rtlCol="0">
            <a:spAutoFit/>
          </a:bodyPr>
          <a:lstStyle/>
          <a:p>
            <a:pPr marL="25168" marR="10067">
              <a:lnSpc>
                <a:spcPct val="102600"/>
              </a:lnSpc>
              <a:spcBef>
                <a:spcPts val="109"/>
              </a:spcBef>
            </a:pPr>
            <a:r>
              <a:rPr sz="2180" b="1" spc="59" dirty="0">
                <a:cs typeface="Calibri"/>
              </a:rPr>
              <a:t>While </a:t>
            </a:r>
            <a:r>
              <a:rPr sz="2180" spc="-109" dirty="0">
                <a:cs typeface="Trebuchet MS"/>
              </a:rPr>
              <a:t>loop </a:t>
            </a:r>
            <a:r>
              <a:rPr sz="2180" spc="-99" dirty="0">
                <a:cs typeface="Trebuchet MS"/>
              </a:rPr>
              <a:t>is </a:t>
            </a:r>
            <a:r>
              <a:rPr sz="2180" spc="-119" dirty="0">
                <a:cs typeface="Trebuchet MS"/>
              </a:rPr>
              <a:t>a </a:t>
            </a:r>
            <a:r>
              <a:rPr sz="2180" spc="-109" dirty="0">
                <a:cs typeface="Trebuchet MS"/>
              </a:rPr>
              <a:t>block </a:t>
            </a:r>
            <a:r>
              <a:rPr sz="2180" spc="-129" dirty="0">
                <a:cs typeface="Trebuchet MS"/>
              </a:rPr>
              <a:t>of statements </a:t>
            </a:r>
            <a:r>
              <a:rPr sz="2180" spc="-168" dirty="0">
                <a:cs typeface="Trebuchet MS"/>
              </a:rPr>
              <a:t>executed </a:t>
            </a:r>
            <a:r>
              <a:rPr sz="2180" spc="-89" dirty="0">
                <a:cs typeface="Trebuchet MS"/>
              </a:rPr>
              <a:t>as </a:t>
            </a:r>
            <a:r>
              <a:rPr sz="2180" spc="-99" dirty="0">
                <a:cs typeface="Trebuchet MS"/>
              </a:rPr>
              <a:t>long </a:t>
            </a:r>
            <a:r>
              <a:rPr sz="2180" spc="-89" dirty="0">
                <a:cs typeface="Trebuchet MS"/>
              </a:rPr>
              <a:t>as </a:t>
            </a:r>
            <a:r>
              <a:rPr sz="2180" spc="-139" dirty="0">
                <a:cs typeface="Trebuchet MS"/>
              </a:rPr>
              <a:t>some  </a:t>
            </a:r>
            <a:r>
              <a:rPr sz="2180" spc="-119" dirty="0">
                <a:cs typeface="Trebuchet MS"/>
              </a:rPr>
              <a:t>condition </a:t>
            </a:r>
            <a:r>
              <a:rPr sz="2180" spc="-99" dirty="0">
                <a:cs typeface="Trebuchet MS"/>
              </a:rPr>
              <a:t>is</a:t>
            </a:r>
            <a:r>
              <a:rPr sz="2180" spc="-327" dirty="0">
                <a:cs typeface="Trebuchet MS"/>
              </a:rPr>
              <a:t> </a:t>
            </a:r>
            <a:r>
              <a:rPr sz="2180" spc="-159" dirty="0">
                <a:cs typeface="Trebuchet MS"/>
              </a:rPr>
              <a:t>true.</a:t>
            </a:r>
            <a:endParaRPr sz="2180" dirty="0">
              <a:cs typeface="Trebuchet MS"/>
            </a:endParaRPr>
          </a:p>
        </p:txBody>
      </p:sp>
      <p:sp>
        <p:nvSpPr>
          <p:cNvPr id="5" name="object 5"/>
          <p:cNvSpPr/>
          <p:nvPr/>
        </p:nvSpPr>
        <p:spPr>
          <a:xfrm>
            <a:off x="8091053" y="1533622"/>
            <a:ext cx="3509819" cy="3749578"/>
          </a:xfrm>
          <a:prstGeom prst="rect">
            <a:avLst/>
          </a:prstGeom>
          <a:blipFill>
            <a:blip r:embed="rId2" cstate="print"/>
            <a:stretch>
              <a:fillRect/>
            </a:stretch>
          </a:blipFill>
        </p:spPr>
        <p:txBody>
          <a:bodyPr wrap="square" lIns="0" tIns="0" rIns="0" bIns="0" rtlCol="0"/>
          <a:lstStyle/>
          <a:p>
            <a:endParaRPr sz="3567"/>
          </a:p>
        </p:txBody>
      </p:sp>
      <p:sp>
        <p:nvSpPr>
          <p:cNvPr id="8" name="object 3"/>
          <p:cNvSpPr txBox="1">
            <a:spLocks noGrp="1"/>
          </p:cNvSpPr>
          <p:nvPr>
            <p:ph type="title"/>
          </p:nvPr>
        </p:nvSpPr>
        <p:spPr>
          <a:xfrm>
            <a:off x="618835" y="310155"/>
            <a:ext cx="10839739" cy="711415"/>
          </a:xfrm>
          <a:prstGeom prst="rect">
            <a:avLst/>
          </a:prstGeom>
        </p:spPr>
        <p:txBody>
          <a:bodyPr vert="horz" wrap="square" lIns="0" tIns="33975" rIns="0" bIns="0" rtlCol="0" anchor="ctr">
            <a:spAutoFit/>
          </a:bodyPr>
          <a:lstStyle/>
          <a:p>
            <a:pPr marL="25168">
              <a:lnSpc>
                <a:spcPct val="100000"/>
              </a:lnSpc>
              <a:spcBef>
                <a:spcPts val="268"/>
              </a:spcBef>
            </a:pPr>
            <a:r>
              <a:rPr lang="en-SG" dirty="0"/>
              <a:t>Basic Programming Knowledge: While Loop</a:t>
            </a:r>
            <a:endParaRPr spc="50" dirty="0"/>
          </a:p>
        </p:txBody>
      </p:sp>
      <p:sp>
        <p:nvSpPr>
          <p:cNvPr id="9" name="object 4"/>
          <p:cNvSpPr txBox="1"/>
          <p:nvPr/>
        </p:nvSpPr>
        <p:spPr>
          <a:xfrm>
            <a:off x="618836" y="1874983"/>
            <a:ext cx="7305964" cy="906506"/>
          </a:xfrm>
          <a:prstGeom prst="rect">
            <a:avLst/>
          </a:prstGeom>
          <a:ln w="5054">
            <a:solidFill>
              <a:srgbClr val="000000"/>
            </a:solidFill>
          </a:ln>
        </p:spPr>
        <p:txBody>
          <a:bodyPr vert="horz" wrap="square" lIns="0" tIns="153519" rIns="0" bIns="0" rtlCol="0">
            <a:spAutoFit/>
          </a:bodyPr>
          <a:lstStyle/>
          <a:p>
            <a:pPr marL="230283">
              <a:spcBef>
                <a:spcPts val="1209"/>
              </a:spcBef>
            </a:pPr>
            <a:r>
              <a:rPr sz="2400" b="1" dirty="0">
                <a:cs typeface="Calibri"/>
              </a:rPr>
              <a:t>while</a:t>
            </a:r>
            <a:r>
              <a:rPr sz="2400" b="1" spc="198" dirty="0">
                <a:cs typeface="Calibri"/>
              </a:rPr>
              <a:t> </a:t>
            </a:r>
            <a:r>
              <a:rPr sz="2400" spc="-129" dirty="0">
                <a:cs typeface="Trebuchet MS"/>
              </a:rPr>
              <a:t>condition:</a:t>
            </a:r>
            <a:endParaRPr sz="2400" dirty="0">
              <a:cs typeface="Trebuchet MS"/>
            </a:endParaRPr>
          </a:p>
          <a:p>
            <a:pPr marL="593955">
              <a:spcBef>
                <a:spcPts val="69"/>
              </a:spcBef>
            </a:pPr>
            <a:r>
              <a:rPr sz="2400" spc="-109" dirty="0">
                <a:cs typeface="Trebuchet MS"/>
              </a:rPr>
              <a:t>block </a:t>
            </a:r>
            <a:r>
              <a:rPr sz="2400" spc="-129" dirty="0">
                <a:cs typeface="Trebuchet MS"/>
              </a:rPr>
              <a:t>of </a:t>
            </a:r>
            <a:r>
              <a:rPr sz="2400" spc="-139" dirty="0">
                <a:cs typeface="Trebuchet MS"/>
              </a:rPr>
              <a:t>code </a:t>
            </a:r>
            <a:r>
              <a:rPr sz="2400" spc="-99" dirty="0">
                <a:cs typeface="Trebuchet MS"/>
              </a:rPr>
              <a:t>to </a:t>
            </a:r>
            <a:r>
              <a:rPr sz="2400" spc="-168" dirty="0">
                <a:cs typeface="Trebuchet MS"/>
              </a:rPr>
              <a:t>execute </a:t>
            </a:r>
            <a:r>
              <a:rPr sz="2400" spc="-149" dirty="0">
                <a:cs typeface="Trebuchet MS"/>
              </a:rPr>
              <a:t>while </a:t>
            </a:r>
            <a:r>
              <a:rPr sz="2400" spc="-119" dirty="0">
                <a:cs typeface="Trebuchet MS"/>
              </a:rPr>
              <a:t>condition </a:t>
            </a:r>
            <a:r>
              <a:rPr sz="2400" spc="-99" dirty="0">
                <a:cs typeface="Trebuchet MS"/>
              </a:rPr>
              <a:t>is</a:t>
            </a:r>
            <a:r>
              <a:rPr sz="2400" spc="317" dirty="0">
                <a:cs typeface="Trebuchet MS"/>
              </a:rPr>
              <a:t> </a:t>
            </a:r>
            <a:r>
              <a:rPr sz="2400" spc="-149" dirty="0">
                <a:cs typeface="Trebuchet MS"/>
              </a:rPr>
              <a:t>true</a:t>
            </a:r>
            <a:endParaRPr sz="2400" dirty="0">
              <a:cs typeface="Trebuchet MS"/>
            </a:endParaRPr>
          </a:p>
        </p:txBody>
      </p:sp>
      <p:sp>
        <p:nvSpPr>
          <p:cNvPr id="10" name="object 5"/>
          <p:cNvSpPr txBox="1"/>
          <p:nvPr/>
        </p:nvSpPr>
        <p:spPr>
          <a:xfrm>
            <a:off x="618836" y="3303913"/>
            <a:ext cx="7305964" cy="1670818"/>
          </a:xfrm>
          <a:prstGeom prst="rect">
            <a:avLst/>
          </a:prstGeom>
          <a:ln w="5054">
            <a:solidFill>
              <a:srgbClr val="000000"/>
            </a:solidFill>
          </a:ln>
        </p:spPr>
        <p:txBody>
          <a:bodyPr vert="horz" wrap="square" lIns="0" tIns="153519" rIns="0" bIns="0" rtlCol="0">
            <a:spAutoFit/>
          </a:bodyPr>
          <a:lstStyle/>
          <a:p>
            <a:pPr marL="230283">
              <a:spcBef>
                <a:spcPts val="1209"/>
              </a:spcBef>
            </a:pPr>
            <a:r>
              <a:rPr sz="2400" b="1" dirty="0">
                <a:cs typeface="Calibri"/>
              </a:rPr>
              <a:t>while</a:t>
            </a:r>
            <a:r>
              <a:rPr sz="2400" b="1" spc="198" dirty="0">
                <a:cs typeface="Calibri"/>
              </a:rPr>
              <a:t> </a:t>
            </a:r>
            <a:r>
              <a:rPr sz="2400" spc="-129" dirty="0">
                <a:cs typeface="Trebuchet MS"/>
              </a:rPr>
              <a:t>condition:</a:t>
            </a:r>
            <a:endParaRPr sz="2400">
              <a:cs typeface="Trebuchet MS"/>
            </a:endParaRPr>
          </a:p>
          <a:p>
            <a:pPr marL="593955">
              <a:spcBef>
                <a:spcPts val="69"/>
              </a:spcBef>
            </a:pPr>
            <a:r>
              <a:rPr sz="2400" spc="-109" dirty="0">
                <a:cs typeface="Trebuchet MS"/>
              </a:rPr>
              <a:t>block </a:t>
            </a:r>
            <a:r>
              <a:rPr sz="2400" spc="-129" dirty="0">
                <a:cs typeface="Trebuchet MS"/>
              </a:rPr>
              <a:t>of </a:t>
            </a:r>
            <a:r>
              <a:rPr sz="2400" spc="-139" dirty="0">
                <a:cs typeface="Trebuchet MS"/>
              </a:rPr>
              <a:t>code </a:t>
            </a:r>
            <a:r>
              <a:rPr sz="2400" spc="-99" dirty="0">
                <a:cs typeface="Trebuchet MS"/>
              </a:rPr>
              <a:t>to </a:t>
            </a:r>
            <a:r>
              <a:rPr sz="2400" spc="-168" dirty="0">
                <a:cs typeface="Trebuchet MS"/>
              </a:rPr>
              <a:t>execute </a:t>
            </a:r>
            <a:r>
              <a:rPr sz="2400" spc="-149" dirty="0">
                <a:cs typeface="Trebuchet MS"/>
              </a:rPr>
              <a:t>while </a:t>
            </a:r>
            <a:r>
              <a:rPr sz="2400" spc="-119" dirty="0">
                <a:cs typeface="Trebuchet MS"/>
              </a:rPr>
              <a:t>condition </a:t>
            </a:r>
            <a:r>
              <a:rPr sz="2400" spc="-99" dirty="0">
                <a:cs typeface="Trebuchet MS"/>
              </a:rPr>
              <a:t>is</a:t>
            </a:r>
            <a:r>
              <a:rPr sz="2400" spc="317" dirty="0">
                <a:cs typeface="Trebuchet MS"/>
              </a:rPr>
              <a:t> </a:t>
            </a:r>
            <a:r>
              <a:rPr sz="2400" spc="-149" dirty="0">
                <a:cs typeface="Trebuchet MS"/>
              </a:rPr>
              <a:t>true</a:t>
            </a:r>
            <a:endParaRPr sz="2400">
              <a:cs typeface="Trebuchet MS"/>
            </a:endParaRPr>
          </a:p>
          <a:p>
            <a:pPr marL="230283">
              <a:spcBef>
                <a:spcPts val="69"/>
              </a:spcBef>
            </a:pPr>
            <a:r>
              <a:rPr sz="2400" b="1" dirty="0">
                <a:cs typeface="Calibri"/>
              </a:rPr>
              <a:t>else:</a:t>
            </a:r>
            <a:endParaRPr sz="2400">
              <a:cs typeface="Calibri"/>
            </a:endParaRPr>
          </a:p>
          <a:p>
            <a:pPr marL="593955">
              <a:spcBef>
                <a:spcPts val="69"/>
              </a:spcBef>
            </a:pPr>
            <a:r>
              <a:rPr sz="2400" spc="-119" dirty="0">
                <a:cs typeface="Trebuchet MS"/>
              </a:rPr>
              <a:t>another </a:t>
            </a:r>
            <a:r>
              <a:rPr sz="2400" spc="-109" dirty="0">
                <a:cs typeface="Trebuchet MS"/>
              </a:rPr>
              <a:t>block </a:t>
            </a:r>
            <a:r>
              <a:rPr sz="2400" spc="-129" dirty="0">
                <a:cs typeface="Trebuchet MS"/>
              </a:rPr>
              <a:t>of </a:t>
            </a:r>
            <a:r>
              <a:rPr sz="2400" spc="-139" dirty="0">
                <a:cs typeface="Trebuchet MS"/>
              </a:rPr>
              <a:t>code </a:t>
            </a:r>
            <a:r>
              <a:rPr sz="2400" spc="-99" dirty="0">
                <a:cs typeface="Trebuchet MS"/>
              </a:rPr>
              <a:t>to </a:t>
            </a:r>
            <a:r>
              <a:rPr sz="2400" spc="-168" dirty="0">
                <a:cs typeface="Trebuchet MS"/>
              </a:rPr>
              <a:t>execute </a:t>
            </a:r>
            <a:r>
              <a:rPr sz="2400" spc="-149" dirty="0">
                <a:cs typeface="Trebuchet MS"/>
              </a:rPr>
              <a:t>once the </a:t>
            </a:r>
            <a:r>
              <a:rPr sz="2400" spc="-119" dirty="0">
                <a:cs typeface="Trebuchet MS"/>
              </a:rPr>
              <a:t>condition </a:t>
            </a:r>
            <a:r>
              <a:rPr sz="2400" spc="-99" dirty="0">
                <a:cs typeface="Trebuchet MS"/>
              </a:rPr>
              <a:t>is</a:t>
            </a:r>
            <a:r>
              <a:rPr sz="2400" spc="-297" dirty="0">
                <a:cs typeface="Trebuchet MS"/>
              </a:rPr>
              <a:t> </a:t>
            </a:r>
            <a:r>
              <a:rPr sz="2400" spc="-149" dirty="0">
                <a:cs typeface="Trebuchet MS"/>
              </a:rPr>
              <a:t>false</a:t>
            </a:r>
            <a:endParaRPr sz="2400">
              <a:cs typeface="Trebuchet MS"/>
            </a:endParaRPr>
          </a:p>
        </p:txBody>
      </p:sp>
    </p:spTree>
    <p:extLst>
      <p:ext uri="{BB962C8B-B14F-4D97-AF65-F5344CB8AC3E}">
        <p14:creationId xmlns:p14="http://schemas.microsoft.com/office/powerpoint/2010/main" val="2246756121"/>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3"/>
          <p:cNvSpPr txBox="1">
            <a:spLocks noGrp="1"/>
          </p:cNvSpPr>
          <p:nvPr>
            <p:ph type="title"/>
          </p:nvPr>
        </p:nvSpPr>
        <p:spPr>
          <a:xfrm>
            <a:off x="618835" y="371710"/>
            <a:ext cx="10344439" cy="588305"/>
          </a:xfrm>
          <a:prstGeom prst="rect">
            <a:avLst/>
          </a:prstGeom>
        </p:spPr>
        <p:txBody>
          <a:bodyPr vert="horz" wrap="square" lIns="0" tIns="33975" rIns="0" bIns="0" rtlCol="0" anchor="ctr">
            <a:spAutoFit/>
          </a:bodyPr>
          <a:lstStyle/>
          <a:p>
            <a:pPr marL="25168">
              <a:lnSpc>
                <a:spcPct val="100000"/>
              </a:lnSpc>
              <a:spcBef>
                <a:spcPts val="268"/>
              </a:spcBef>
            </a:pPr>
            <a:r>
              <a:rPr lang="en-SG" sz="3600" dirty="0"/>
              <a:t>Basic Programming Knowledge: While Loop</a:t>
            </a:r>
            <a:endParaRPr sz="3600" spc="50" dirty="0"/>
          </a:p>
        </p:txBody>
      </p:sp>
      <p:sp>
        <p:nvSpPr>
          <p:cNvPr id="17" name="TextBox 16"/>
          <p:cNvSpPr txBox="1"/>
          <p:nvPr/>
        </p:nvSpPr>
        <p:spPr>
          <a:xfrm>
            <a:off x="618836" y="1219201"/>
            <a:ext cx="6724939" cy="5078313"/>
          </a:xfrm>
          <a:prstGeom prst="rect">
            <a:avLst/>
          </a:prstGeom>
          <a:noFill/>
          <a:ln>
            <a:solidFill>
              <a:schemeClr val="tx1"/>
            </a:solidFill>
          </a:ln>
        </p:spPr>
        <p:txBody>
          <a:bodyPr wrap="square" rtlCol="0">
            <a:spAutoFit/>
          </a:bodyPr>
          <a:lstStyle/>
          <a:p>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listA</a:t>
            </a:r>
            <a:r>
              <a:rPr lang="en-SG" dirty="0">
                <a:latin typeface="Courier New" panose="02070309020205020404" pitchFamily="49" charset="0"/>
                <a:cs typeface="Courier New" panose="02070309020205020404" pitchFamily="49" charset="0"/>
              </a:rPr>
              <a:t> </a:t>
            </a:r>
            <a:r>
              <a:rPr lang="en-SG">
                <a:latin typeface="Courier New" panose="02070309020205020404" pitchFamily="49" charset="0"/>
                <a:cs typeface="Courier New" panose="02070309020205020404" pitchFamily="49" charset="0"/>
              </a:rPr>
              <a:t>= list(range</a:t>
            </a:r>
            <a:r>
              <a:rPr lang="en-SG" dirty="0">
                <a:latin typeface="Courier New" panose="02070309020205020404" pitchFamily="49" charset="0"/>
                <a:cs typeface="Courier New" panose="02070309020205020404" pitchFamily="49" charset="0"/>
              </a:rPr>
              <a:t>(</a:t>
            </a:r>
            <a:r>
              <a:rPr lang="en-SG">
                <a:latin typeface="Courier New" panose="02070309020205020404" pitchFamily="49" charset="0"/>
                <a:cs typeface="Courier New" panose="02070309020205020404" pitchFamily="49" charset="0"/>
              </a:rPr>
              <a:t>10))</a:t>
            </a:r>
            <a:endParaRPr lang="en-SG" dirty="0">
              <a:latin typeface="Courier New" panose="02070309020205020404" pitchFamily="49" charset="0"/>
              <a:cs typeface="Courier New" panose="02070309020205020404" pitchFamily="49" charset="0"/>
            </a:endParaRPr>
          </a:p>
          <a:p>
            <a:r>
              <a:rPr lang="en-SG" dirty="0">
                <a:latin typeface="Courier New" panose="02070309020205020404" pitchFamily="49" charset="0"/>
                <a:cs typeface="Courier New" panose="02070309020205020404" pitchFamily="49" charset="0"/>
              </a:rPr>
              <a:t>&gt;&gt;&gt; </a:t>
            </a:r>
            <a:r>
              <a:rPr lang="en-SG" dirty="0" err="1">
                <a:latin typeface="Courier New" panose="02070309020205020404" pitchFamily="49" charset="0"/>
                <a:cs typeface="Courier New" panose="02070309020205020404" pitchFamily="49" charset="0"/>
              </a:rPr>
              <a:t>listA</a:t>
            </a:r>
            <a:endParaRPr lang="en-SG" dirty="0">
              <a:latin typeface="Courier New" panose="02070309020205020404" pitchFamily="49" charset="0"/>
              <a:cs typeface="Courier New" panose="02070309020205020404" pitchFamily="49" charset="0"/>
            </a:endParaRPr>
          </a:p>
          <a:p>
            <a:r>
              <a:rPr lang="en-SG" dirty="0">
                <a:latin typeface="Courier New" panose="02070309020205020404" pitchFamily="49" charset="0"/>
                <a:cs typeface="Courier New" panose="02070309020205020404" pitchFamily="49" charset="0"/>
              </a:rPr>
              <a:t>[0, 1, 2, 3, 4, 5, 6, 7, 8, 9]</a:t>
            </a:r>
          </a:p>
          <a:p>
            <a:r>
              <a:rPr lang="en-SG" dirty="0">
                <a:latin typeface="Courier New" panose="02070309020205020404" pitchFamily="49" charset="0"/>
                <a:cs typeface="Courier New" panose="02070309020205020404" pitchFamily="49" charset="0"/>
              </a:rPr>
              <a:t>&gt;&gt;&gt; index = 0</a:t>
            </a:r>
          </a:p>
          <a:p>
            <a:r>
              <a:rPr lang="en-SG" dirty="0">
                <a:latin typeface="Courier New" panose="02070309020205020404" pitchFamily="49" charset="0"/>
                <a:cs typeface="Courier New" panose="02070309020205020404" pitchFamily="49" charset="0"/>
              </a:rPr>
              <a:t>&gt;&gt;&gt; while index &lt; </a:t>
            </a:r>
            <a:r>
              <a:rPr lang="en-SG" dirty="0" err="1">
                <a:latin typeface="Courier New" panose="02070309020205020404" pitchFamily="49" charset="0"/>
                <a:cs typeface="Courier New" panose="02070309020205020404" pitchFamily="49" charset="0"/>
              </a:rPr>
              <a:t>len</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listA</a:t>
            </a:r>
            <a:r>
              <a:rPr lang="en-SG" dirty="0">
                <a:latin typeface="Courier New" panose="02070309020205020404" pitchFamily="49" charset="0"/>
                <a:cs typeface="Courier New" panose="02070309020205020404" pitchFamily="49" charset="0"/>
              </a:rPr>
              <a:t>):</a:t>
            </a:r>
          </a:p>
          <a:p>
            <a:r>
              <a:rPr lang="en-SG" dirty="0">
                <a:latin typeface="Courier New" panose="02070309020205020404" pitchFamily="49" charset="0"/>
                <a:cs typeface="Courier New" panose="02070309020205020404" pitchFamily="49" charset="0"/>
              </a:rPr>
              <a:t>        print(</a:t>
            </a:r>
            <a:r>
              <a:rPr lang="en-SG" dirty="0" err="1">
                <a:latin typeface="Courier New" panose="02070309020205020404" pitchFamily="49" charset="0"/>
                <a:cs typeface="Courier New" panose="02070309020205020404" pitchFamily="49" charset="0"/>
              </a:rPr>
              <a:t>listA</a:t>
            </a:r>
            <a:r>
              <a:rPr lang="en-SG" dirty="0">
                <a:latin typeface="Courier New" panose="02070309020205020404" pitchFamily="49" charset="0"/>
                <a:cs typeface="Courier New" panose="02070309020205020404" pitchFamily="49" charset="0"/>
              </a:rPr>
              <a:t>[index])</a:t>
            </a:r>
          </a:p>
          <a:p>
            <a:r>
              <a:rPr lang="en-SG" dirty="0">
                <a:latin typeface="Courier New" panose="02070309020205020404" pitchFamily="49" charset="0"/>
                <a:cs typeface="Courier New" panose="02070309020205020404" pitchFamily="49" charset="0"/>
              </a:rPr>
              <a:t>        index = index + 1</a:t>
            </a:r>
          </a:p>
          <a:p>
            <a:endParaRPr lang="en-SG" dirty="0">
              <a:latin typeface="Courier New" panose="02070309020205020404" pitchFamily="49" charset="0"/>
              <a:cs typeface="Courier New" panose="02070309020205020404" pitchFamily="49" charset="0"/>
            </a:endParaRPr>
          </a:p>
          <a:p>
            <a:r>
              <a:rPr lang="en-SG" dirty="0">
                <a:latin typeface="Courier New" panose="02070309020205020404" pitchFamily="49" charset="0"/>
                <a:cs typeface="Courier New" panose="02070309020205020404" pitchFamily="49" charset="0"/>
              </a:rPr>
              <a:t>0</a:t>
            </a:r>
          </a:p>
          <a:p>
            <a:r>
              <a:rPr lang="en-SG" dirty="0">
                <a:latin typeface="Courier New" panose="02070309020205020404" pitchFamily="49" charset="0"/>
                <a:cs typeface="Courier New" panose="02070309020205020404" pitchFamily="49" charset="0"/>
              </a:rPr>
              <a:t>1</a:t>
            </a:r>
          </a:p>
          <a:p>
            <a:r>
              <a:rPr lang="en-SG" dirty="0">
                <a:latin typeface="Courier New" panose="02070309020205020404" pitchFamily="49" charset="0"/>
                <a:cs typeface="Courier New" panose="02070309020205020404" pitchFamily="49" charset="0"/>
              </a:rPr>
              <a:t>2</a:t>
            </a:r>
          </a:p>
          <a:p>
            <a:r>
              <a:rPr lang="en-SG" dirty="0">
                <a:latin typeface="Courier New" panose="02070309020205020404" pitchFamily="49" charset="0"/>
                <a:cs typeface="Courier New" panose="02070309020205020404" pitchFamily="49" charset="0"/>
              </a:rPr>
              <a:t>3</a:t>
            </a:r>
          </a:p>
          <a:p>
            <a:r>
              <a:rPr lang="en-SG" dirty="0">
                <a:latin typeface="Courier New" panose="02070309020205020404" pitchFamily="49" charset="0"/>
                <a:cs typeface="Courier New" panose="02070309020205020404" pitchFamily="49" charset="0"/>
              </a:rPr>
              <a:t>4</a:t>
            </a:r>
          </a:p>
          <a:p>
            <a:r>
              <a:rPr lang="en-SG" dirty="0">
                <a:latin typeface="Courier New" panose="02070309020205020404" pitchFamily="49" charset="0"/>
                <a:cs typeface="Courier New" panose="02070309020205020404" pitchFamily="49" charset="0"/>
              </a:rPr>
              <a:t>5</a:t>
            </a:r>
          </a:p>
          <a:p>
            <a:r>
              <a:rPr lang="en-SG" dirty="0">
                <a:latin typeface="Courier New" panose="02070309020205020404" pitchFamily="49" charset="0"/>
                <a:cs typeface="Courier New" panose="02070309020205020404" pitchFamily="49" charset="0"/>
              </a:rPr>
              <a:t>6</a:t>
            </a:r>
          </a:p>
          <a:p>
            <a:r>
              <a:rPr lang="en-SG" dirty="0">
                <a:latin typeface="Courier New" panose="02070309020205020404" pitchFamily="49" charset="0"/>
                <a:cs typeface="Courier New" panose="02070309020205020404" pitchFamily="49" charset="0"/>
              </a:rPr>
              <a:t>7</a:t>
            </a:r>
          </a:p>
          <a:p>
            <a:r>
              <a:rPr lang="en-SG" dirty="0">
                <a:latin typeface="Courier New" panose="02070309020205020404" pitchFamily="49" charset="0"/>
                <a:cs typeface="Courier New" panose="02070309020205020404" pitchFamily="49" charset="0"/>
              </a:rPr>
              <a:t>8</a:t>
            </a:r>
          </a:p>
          <a:p>
            <a:r>
              <a:rPr lang="en-SG" dirty="0">
                <a:latin typeface="Courier New" panose="02070309020205020404" pitchFamily="49" charset="0"/>
                <a:cs typeface="Courier New" panose="02070309020205020404" pitchFamily="49" charset="0"/>
              </a:rPr>
              <a:t>9</a:t>
            </a:r>
          </a:p>
        </p:txBody>
      </p:sp>
    </p:spTree>
    <p:extLst>
      <p:ext uri="{BB962C8B-B14F-4D97-AF65-F5344CB8AC3E}">
        <p14:creationId xmlns:p14="http://schemas.microsoft.com/office/powerpoint/2010/main" val="3315280036"/>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SG" sz="3600" dirty="0"/>
              <a:t>Basic Programming Knowledge: While Loop</a:t>
            </a:r>
          </a:p>
        </p:txBody>
      </p:sp>
      <p:sp>
        <p:nvSpPr>
          <p:cNvPr id="5" name="Content Placeholder 4"/>
          <p:cNvSpPr>
            <a:spLocks noGrp="1"/>
          </p:cNvSpPr>
          <p:nvPr>
            <p:ph idx="1"/>
          </p:nvPr>
        </p:nvSpPr>
        <p:spPr>
          <a:xfrm>
            <a:off x="838200" y="1176950"/>
            <a:ext cx="7353693" cy="5459520"/>
          </a:xfrm>
        </p:spPr>
        <p:txBody>
          <a:bodyPr>
            <a:normAutofit fontScale="62500" lnSpcReduction="20000"/>
          </a:bodyPr>
          <a:lstStyle/>
          <a:p>
            <a:pPr marL="0" indent="0">
              <a:buNone/>
            </a:pPr>
            <a:r>
              <a:rPr lang="en-SG" dirty="0">
                <a:latin typeface="Courier New" panose="02070309020205020404" pitchFamily="49" charset="0"/>
                <a:cs typeface="Courier New" panose="02070309020205020404" pitchFamily="49" charset="0"/>
              </a:rPr>
              <a:t>&gt;&gt;&gt; a</a:t>
            </a:r>
          </a:p>
          <a:p>
            <a:pPr marL="0" indent="0">
              <a:buNone/>
            </a:pPr>
            <a:r>
              <a:rPr lang="en-SG" dirty="0">
                <a:latin typeface="Courier New" panose="02070309020205020404" pitchFamily="49" charset="0"/>
                <a:cs typeface="Courier New" panose="02070309020205020404" pitchFamily="49" charset="0"/>
              </a:rPr>
              <a:t>['a', 'b', 'c', 'd', 'e', 5, 'g', 'h',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'j’]</a:t>
            </a:r>
          </a:p>
          <a:p>
            <a:pPr marL="0" indent="0">
              <a:buNone/>
            </a:pP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&gt;&gt;&gt; for item in a:</a:t>
            </a:r>
          </a:p>
          <a:p>
            <a:pPr marL="0" indent="0">
              <a:buNone/>
            </a:pPr>
            <a:r>
              <a:rPr lang="en-SG" dirty="0">
                <a:latin typeface="Courier New" panose="02070309020205020404" pitchFamily="49" charset="0"/>
                <a:cs typeface="Courier New" panose="02070309020205020404" pitchFamily="49" charset="0"/>
              </a:rPr>
              <a:t>	item = '</a:t>
            </a:r>
            <a:r>
              <a:rPr lang="en-SG" dirty="0" err="1">
                <a:latin typeface="Courier New" panose="02070309020205020404" pitchFamily="49" charset="0"/>
                <a:cs typeface="Courier New" panose="02070309020205020404" pitchFamily="49" charset="0"/>
              </a:rPr>
              <a:t>TellyTubby</a:t>
            </a:r>
            <a:r>
              <a:rPr lang="en-SG" dirty="0">
                <a:latin typeface="Courier New" panose="02070309020205020404" pitchFamily="49" charset="0"/>
                <a:cs typeface="Courier New" panose="02070309020205020404" pitchFamily="49" charset="0"/>
              </a:rPr>
              <a:t>' + str(item)</a:t>
            </a:r>
          </a:p>
          <a:p>
            <a:pPr marL="0" indent="0">
              <a:buNone/>
            </a:pPr>
            <a:r>
              <a:rPr lang="en-SG" dirty="0">
                <a:latin typeface="Courier New" panose="02070309020205020404" pitchFamily="49" charset="0"/>
                <a:cs typeface="Courier New" panose="02070309020205020404" pitchFamily="49" charset="0"/>
              </a:rPr>
              <a:t>	print(item)</a:t>
            </a:r>
          </a:p>
          <a:p>
            <a:pPr marL="0" indent="0">
              <a:buNone/>
            </a:pP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TellyTubbya</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TellyTubbyb</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TellyTubbyc</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TellyTubbyd</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TellyTubbye</a:t>
            </a: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TellyTubby5</a:t>
            </a:r>
          </a:p>
          <a:p>
            <a:pPr marL="0" indent="0">
              <a:buNone/>
            </a:pPr>
            <a:r>
              <a:rPr lang="en-SG" dirty="0" err="1">
                <a:latin typeface="Courier New" panose="02070309020205020404" pitchFamily="49" charset="0"/>
                <a:cs typeface="Courier New" panose="02070309020205020404" pitchFamily="49" charset="0"/>
              </a:rPr>
              <a:t>TellyTubbyg</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TellyTubbyh</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TellyTubbyi</a:t>
            </a:r>
            <a:endParaRPr lang="en-SG" dirty="0">
              <a:latin typeface="Courier New" panose="02070309020205020404" pitchFamily="49" charset="0"/>
              <a:cs typeface="Courier New" panose="02070309020205020404" pitchFamily="49" charset="0"/>
            </a:endParaRPr>
          </a:p>
          <a:p>
            <a:pPr marL="0" indent="0">
              <a:buNone/>
            </a:pPr>
            <a:r>
              <a:rPr lang="en-SG" dirty="0" err="1">
                <a:latin typeface="Courier New" panose="02070309020205020404" pitchFamily="49" charset="0"/>
                <a:cs typeface="Courier New" panose="02070309020205020404" pitchFamily="49" charset="0"/>
              </a:rPr>
              <a:t>TellyTubbyj</a:t>
            </a:r>
            <a:endParaRPr lang="en-SG"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FFA7687-597E-4E3F-A2A7-67A0671F3337}"/>
              </a:ext>
            </a:extLst>
          </p:cNvPr>
          <p:cNvSpPr txBox="1"/>
          <p:nvPr/>
        </p:nvSpPr>
        <p:spPr>
          <a:xfrm>
            <a:off x="7117238" y="3836709"/>
            <a:ext cx="3880229" cy="492443"/>
          </a:xfrm>
          <a:prstGeom prst="rect">
            <a:avLst/>
          </a:prstGeom>
          <a:noFill/>
        </p:spPr>
        <p:txBody>
          <a:bodyPr wrap="none" rtlCol="0">
            <a:spAutoFit/>
          </a:bodyPr>
          <a:lstStyle/>
          <a:p>
            <a:r>
              <a:rPr lang="en-SG" sz="2600" dirty="0"/>
              <a:t>Re-do this into a while loop</a:t>
            </a:r>
          </a:p>
        </p:txBody>
      </p:sp>
    </p:spTree>
    <p:extLst>
      <p:ext uri="{BB962C8B-B14F-4D97-AF65-F5344CB8AC3E}">
        <p14:creationId xmlns:p14="http://schemas.microsoft.com/office/powerpoint/2010/main" val="1715369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43EC-A607-4D4E-9C16-6CDC8EC4E73B}"/>
              </a:ext>
            </a:extLst>
          </p:cNvPr>
          <p:cNvSpPr>
            <a:spLocks noGrp="1"/>
          </p:cNvSpPr>
          <p:nvPr>
            <p:ph type="title"/>
          </p:nvPr>
        </p:nvSpPr>
        <p:spPr>
          <a:xfrm>
            <a:off x="838200" y="2766218"/>
            <a:ext cx="10515600" cy="1325563"/>
          </a:xfrm>
        </p:spPr>
        <p:txBody>
          <a:bodyPr/>
          <a:lstStyle/>
          <a:p>
            <a:pPr algn="ctr"/>
            <a:r>
              <a:rPr lang="en-SG" dirty="0"/>
              <a:t>Lunch Break</a:t>
            </a:r>
          </a:p>
        </p:txBody>
      </p:sp>
    </p:spTree>
    <p:extLst>
      <p:ext uri="{BB962C8B-B14F-4D97-AF65-F5344CB8AC3E}">
        <p14:creationId xmlns:p14="http://schemas.microsoft.com/office/powerpoint/2010/main" val="112897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8967414" y="2596246"/>
            <a:ext cx="2140451" cy="713484"/>
          </a:xfrm>
          <a:custGeom>
            <a:avLst/>
            <a:gdLst/>
            <a:ahLst/>
            <a:cxnLst/>
            <a:rect l="l" t="t" r="r" b="b"/>
            <a:pathLst>
              <a:path w="1080135" h="360044">
                <a:moveTo>
                  <a:pt x="1029402" y="0"/>
                </a:moveTo>
                <a:lnTo>
                  <a:pt x="50610" y="0"/>
                </a:lnTo>
                <a:lnTo>
                  <a:pt x="30910" y="3977"/>
                </a:lnTo>
                <a:lnTo>
                  <a:pt x="14823" y="14823"/>
                </a:lnTo>
                <a:lnTo>
                  <a:pt x="3977" y="30910"/>
                </a:lnTo>
                <a:lnTo>
                  <a:pt x="0" y="50610"/>
                </a:lnTo>
                <a:lnTo>
                  <a:pt x="0" y="309393"/>
                </a:lnTo>
                <a:lnTo>
                  <a:pt x="3977" y="329093"/>
                </a:lnTo>
                <a:lnTo>
                  <a:pt x="14823" y="345180"/>
                </a:lnTo>
                <a:lnTo>
                  <a:pt x="30910" y="356027"/>
                </a:lnTo>
                <a:lnTo>
                  <a:pt x="50610" y="360004"/>
                </a:lnTo>
                <a:lnTo>
                  <a:pt x="1029402" y="360004"/>
                </a:lnTo>
                <a:lnTo>
                  <a:pt x="1049102" y="356027"/>
                </a:lnTo>
                <a:lnTo>
                  <a:pt x="1065189" y="345180"/>
                </a:lnTo>
                <a:lnTo>
                  <a:pt x="1076035" y="329093"/>
                </a:lnTo>
                <a:lnTo>
                  <a:pt x="1080013" y="309393"/>
                </a:lnTo>
                <a:lnTo>
                  <a:pt x="1080013" y="50610"/>
                </a:lnTo>
                <a:lnTo>
                  <a:pt x="1076035" y="30910"/>
                </a:lnTo>
                <a:lnTo>
                  <a:pt x="1065189" y="14823"/>
                </a:lnTo>
                <a:lnTo>
                  <a:pt x="1049102" y="3977"/>
                </a:lnTo>
                <a:lnTo>
                  <a:pt x="1029402" y="0"/>
                </a:lnTo>
                <a:close/>
              </a:path>
            </a:pathLst>
          </a:custGeom>
          <a:solidFill>
            <a:srgbClr val="FFB2B2"/>
          </a:solidFill>
        </p:spPr>
        <p:txBody>
          <a:bodyPr wrap="square" lIns="0" tIns="0" rIns="0" bIns="0" rtlCol="0"/>
          <a:lstStyle/>
          <a:p>
            <a:pPr algn="ctr"/>
            <a:r>
              <a:rPr lang="en-SG" sz="3000" dirty="0"/>
              <a:t>Input(s)</a:t>
            </a:r>
            <a:endParaRPr sz="3000" dirty="0"/>
          </a:p>
        </p:txBody>
      </p:sp>
      <p:sp>
        <p:nvSpPr>
          <p:cNvPr id="14" name="object 14"/>
          <p:cNvSpPr/>
          <p:nvPr/>
        </p:nvSpPr>
        <p:spPr>
          <a:xfrm>
            <a:off x="8967414" y="2596246"/>
            <a:ext cx="2140451" cy="713484"/>
          </a:xfrm>
          <a:custGeom>
            <a:avLst/>
            <a:gdLst/>
            <a:ahLst/>
            <a:cxnLst/>
            <a:rect l="l" t="t" r="r" b="b"/>
            <a:pathLst>
              <a:path w="1080135" h="360044">
                <a:moveTo>
                  <a:pt x="1029402" y="0"/>
                </a:moveTo>
                <a:lnTo>
                  <a:pt x="50610" y="0"/>
                </a:lnTo>
                <a:lnTo>
                  <a:pt x="30910" y="3977"/>
                </a:lnTo>
                <a:lnTo>
                  <a:pt x="14823" y="14823"/>
                </a:lnTo>
                <a:lnTo>
                  <a:pt x="3977" y="30910"/>
                </a:lnTo>
                <a:lnTo>
                  <a:pt x="0" y="50610"/>
                </a:lnTo>
                <a:lnTo>
                  <a:pt x="0" y="309393"/>
                </a:lnTo>
                <a:lnTo>
                  <a:pt x="3977" y="329093"/>
                </a:lnTo>
                <a:lnTo>
                  <a:pt x="14823" y="345180"/>
                </a:lnTo>
                <a:lnTo>
                  <a:pt x="30910" y="356027"/>
                </a:lnTo>
                <a:lnTo>
                  <a:pt x="50610" y="360004"/>
                </a:lnTo>
                <a:lnTo>
                  <a:pt x="1029402" y="360004"/>
                </a:lnTo>
                <a:lnTo>
                  <a:pt x="1049102" y="356027"/>
                </a:lnTo>
                <a:lnTo>
                  <a:pt x="1065189" y="345180"/>
                </a:lnTo>
                <a:lnTo>
                  <a:pt x="1076035" y="329093"/>
                </a:lnTo>
                <a:lnTo>
                  <a:pt x="1080013" y="309393"/>
                </a:lnTo>
                <a:lnTo>
                  <a:pt x="1080013" y="50610"/>
                </a:lnTo>
                <a:lnTo>
                  <a:pt x="1076035" y="30910"/>
                </a:lnTo>
                <a:lnTo>
                  <a:pt x="1065189" y="14823"/>
                </a:lnTo>
                <a:lnTo>
                  <a:pt x="1049102" y="3977"/>
                </a:lnTo>
                <a:lnTo>
                  <a:pt x="1029402" y="0"/>
                </a:lnTo>
                <a:close/>
              </a:path>
            </a:pathLst>
          </a:custGeom>
          <a:ln w="5060">
            <a:solidFill>
              <a:srgbClr val="000000"/>
            </a:solidFill>
          </a:ln>
        </p:spPr>
        <p:txBody>
          <a:bodyPr wrap="square" lIns="0" tIns="0" rIns="0" bIns="0" rtlCol="0"/>
          <a:lstStyle/>
          <a:p>
            <a:endParaRPr sz="3567"/>
          </a:p>
        </p:txBody>
      </p:sp>
      <p:sp>
        <p:nvSpPr>
          <p:cNvPr id="15" name="object 15"/>
          <p:cNvSpPr txBox="1"/>
          <p:nvPr/>
        </p:nvSpPr>
        <p:spPr>
          <a:xfrm>
            <a:off x="838200" y="947879"/>
            <a:ext cx="10873509" cy="1648367"/>
          </a:xfrm>
          <a:prstGeom prst="rect">
            <a:avLst/>
          </a:prstGeom>
        </p:spPr>
        <p:txBody>
          <a:bodyPr vert="horz" wrap="square" lIns="0" tIns="250411" rIns="0" bIns="0" rtlCol="0">
            <a:spAutoFit/>
          </a:bodyPr>
          <a:lstStyle/>
          <a:p>
            <a:pPr marL="25168">
              <a:spcBef>
                <a:spcPts val="1288"/>
              </a:spcBef>
            </a:pPr>
            <a:r>
              <a:rPr sz="2800" spc="-10" dirty="0">
                <a:cs typeface="Calibri"/>
              </a:rPr>
              <a:t>Function:</a:t>
            </a:r>
            <a:endParaRPr sz="2800" dirty="0">
              <a:cs typeface="Calibri"/>
            </a:endParaRPr>
          </a:p>
          <a:p>
            <a:pPr marL="573821" marR="10067" indent="-263001">
              <a:lnSpc>
                <a:spcPct val="102699"/>
              </a:lnSpc>
              <a:spcBef>
                <a:spcPts val="585"/>
              </a:spcBef>
              <a:buClr>
                <a:srgbClr val="3333B2"/>
              </a:buClr>
              <a:buSzPct val="90909"/>
              <a:buFont typeface="Arial"/>
              <a:buChar char="•"/>
              <a:tabLst>
                <a:tab pos="575079" algn="l"/>
              </a:tabLst>
            </a:pPr>
            <a:r>
              <a:rPr sz="2800" dirty="0">
                <a:cs typeface="Calibri"/>
              </a:rPr>
              <a:t>Takes </a:t>
            </a:r>
            <a:r>
              <a:rPr sz="2800" spc="-30" dirty="0">
                <a:cs typeface="Calibri"/>
              </a:rPr>
              <a:t>in one/multiple </a:t>
            </a:r>
            <a:r>
              <a:rPr sz="2800" spc="10" dirty="0">
                <a:cs typeface="Calibri"/>
              </a:rPr>
              <a:t>input(s), </a:t>
            </a:r>
            <a:r>
              <a:rPr sz="2800" spc="-59" dirty="0">
                <a:cs typeface="Calibri"/>
              </a:rPr>
              <a:t>performs </a:t>
            </a:r>
            <a:r>
              <a:rPr sz="2800" spc="-30" dirty="0">
                <a:cs typeface="Calibri"/>
              </a:rPr>
              <a:t>computations with  </a:t>
            </a:r>
            <a:r>
              <a:rPr sz="2800" spc="-59" dirty="0">
                <a:cs typeface="Calibri"/>
              </a:rPr>
              <a:t>those </a:t>
            </a:r>
            <a:r>
              <a:rPr sz="2800" spc="-40" dirty="0">
                <a:cs typeface="Calibri"/>
              </a:rPr>
              <a:t>values and </a:t>
            </a:r>
            <a:r>
              <a:rPr sz="2800" spc="-59" dirty="0">
                <a:cs typeface="Calibri"/>
              </a:rPr>
              <a:t>produces </a:t>
            </a:r>
            <a:r>
              <a:rPr sz="2800" spc="-30" dirty="0">
                <a:cs typeface="Calibri"/>
              </a:rPr>
              <a:t>an output as </a:t>
            </a:r>
            <a:r>
              <a:rPr sz="2800" spc="-59" dirty="0">
                <a:cs typeface="Calibri"/>
              </a:rPr>
              <a:t>required by </a:t>
            </a:r>
            <a:r>
              <a:rPr sz="2800" spc="-50" dirty="0">
                <a:cs typeface="Calibri"/>
              </a:rPr>
              <a:t>the</a:t>
            </a:r>
            <a:r>
              <a:rPr sz="2800" spc="10" dirty="0">
                <a:cs typeface="Calibri"/>
              </a:rPr>
              <a:t> </a:t>
            </a:r>
            <a:r>
              <a:rPr sz="2800" spc="-50" dirty="0">
                <a:cs typeface="Calibri"/>
              </a:rPr>
              <a:t>user.</a:t>
            </a:r>
            <a:endParaRPr sz="2800" dirty="0">
              <a:cs typeface="Calibri"/>
            </a:endParaRPr>
          </a:p>
        </p:txBody>
      </p:sp>
      <p:sp>
        <p:nvSpPr>
          <p:cNvPr id="16" name="object 16"/>
          <p:cNvSpPr txBox="1"/>
          <p:nvPr/>
        </p:nvSpPr>
        <p:spPr>
          <a:xfrm>
            <a:off x="8736525" y="4023053"/>
            <a:ext cx="2602265" cy="643366"/>
          </a:xfrm>
          <a:prstGeom prst="rect">
            <a:avLst/>
          </a:prstGeom>
          <a:solidFill>
            <a:srgbClr val="FFD8B2"/>
          </a:solidFill>
          <a:ln w="5060">
            <a:solidFill>
              <a:srgbClr val="000000"/>
            </a:solidFill>
          </a:ln>
        </p:spPr>
        <p:txBody>
          <a:bodyPr vert="horz" wrap="square" lIns="0" tIns="179944" rIns="0" bIns="0" rtlCol="0">
            <a:spAutoFit/>
          </a:bodyPr>
          <a:lstStyle/>
          <a:p>
            <a:pPr marL="90603" algn="ctr">
              <a:spcBef>
                <a:spcPts val="1417"/>
              </a:spcBef>
            </a:pPr>
            <a:r>
              <a:rPr lang="en-SG" sz="3000" spc="-40" dirty="0">
                <a:latin typeface="Calibri"/>
                <a:cs typeface="Calibri"/>
              </a:rPr>
              <a:t>Function</a:t>
            </a:r>
            <a:endParaRPr sz="3000" dirty="0">
              <a:latin typeface="Calibri"/>
              <a:cs typeface="Calibri"/>
            </a:endParaRPr>
          </a:p>
        </p:txBody>
      </p:sp>
      <p:sp>
        <p:nvSpPr>
          <p:cNvPr id="17" name="object 17"/>
          <p:cNvSpPr/>
          <p:nvPr/>
        </p:nvSpPr>
        <p:spPr>
          <a:xfrm>
            <a:off x="8967414" y="5449862"/>
            <a:ext cx="2140451" cy="713484"/>
          </a:xfrm>
          <a:custGeom>
            <a:avLst/>
            <a:gdLst/>
            <a:ahLst/>
            <a:cxnLst/>
            <a:rect l="l" t="t" r="r" b="b"/>
            <a:pathLst>
              <a:path w="1080135" h="360044">
                <a:moveTo>
                  <a:pt x="1029402" y="0"/>
                </a:moveTo>
                <a:lnTo>
                  <a:pt x="50610" y="0"/>
                </a:lnTo>
                <a:lnTo>
                  <a:pt x="30910" y="3977"/>
                </a:lnTo>
                <a:lnTo>
                  <a:pt x="14823" y="14823"/>
                </a:lnTo>
                <a:lnTo>
                  <a:pt x="3977" y="30910"/>
                </a:lnTo>
                <a:lnTo>
                  <a:pt x="0" y="50610"/>
                </a:lnTo>
                <a:lnTo>
                  <a:pt x="0" y="309398"/>
                </a:lnTo>
                <a:lnTo>
                  <a:pt x="3977" y="329093"/>
                </a:lnTo>
                <a:lnTo>
                  <a:pt x="14823" y="345180"/>
                </a:lnTo>
                <a:lnTo>
                  <a:pt x="30910" y="356029"/>
                </a:lnTo>
                <a:lnTo>
                  <a:pt x="50610" y="360008"/>
                </a:lnTo>
                <a:lnTo>
                  <a:pt x="1029402" y="360008"/>
                </a:lnTo>
                <a:lnTo>
                  <a:pt x="1049102" y="356029"/>
                </a:lnTo>
                <a:lnTo>
                  <a:pt x="1065189" y="345180"/>
                </a:lnTo>
                <a:lnTo>
                  <a:pt x="1076035" y="329093"/>
                </a:lnTo>
                <a:lnTo>
                  <a:pt x="1080013" y="309398"/>
                </a:lnTo>
                <a:lnTo>
                  <a:pt x="1080013" y="50610"/>
                </a:lnTo>
                <a:lnTo>
                  <a:pt x="1076035" y="30910"/>
                </a:lnTo>
                <a:lnTo>
                  <a:pt x="1065189" y="14823"/>
                </a:lnTo>
                <a:lnTo>
                  <a:pt x="1049102" y="3977"/>
                </a:lnTo>
                <a:lnTo>
                  <a:pt x="1029402" y="0"/>
                </a:lnTo>
                <a:close/>
              </a:path>
            </a:pathLst>
          </a:custGeom>
          <a:solidFill>
            <a:srgbClr val="FFB2B2"/>
          </a:solidFill>
        </p:spPr>
        <p:txBody>
          <a:bodyPr wrap="square" lIns="0" tIns="0" rIns="0" bIns="0" rtlCol="0"/>
          <a:lstStyle/>
          <a:p>
            <a:endParaRPr sz="3567"/>
          </a:p>
        </p:txBody>
      </p:sp>
      <p:sp>
        <p:nvSpPr>
          <p:cNvPr id="18" name="object 18"/>
          <p:cNvSpPr/>
          <p:nvPr/>
        </p:nvSpPr>
        <p:spPr>
          <a:xfrm>
            <a:off x="8967414" y="5449862"/>
            <a:ext cx="2140451" cy="713484"/>
          </a:xfrm>
          <a:custGeom>
            <a:avLst/>
            <a:gdLst/>
            <a:ahLst/>
            <a:cxnLst/>
            <a:rect l="l" t="t" r="r" b="b"/>
            <a:pathLst>
              <a:path w="1080135" h="360044">
                <a:moveTo>
                  <a:pt x="1029402" y="0"/>
                </a:moveTo>
                <a:lnTo>
                  <a:pt x="50610" y="0"/>
                </a:lnTo>
                <a:lnTo>
                  <a:pt x="30910" y="3977"/>
                </a:lnTo>
                <a:lnTo>
                  <a:pt x="14823" y="14823"/>
                </a:lnTo>
                <a:lnTo>
                  <a:pt x="3977" y="30910"/>
                </a:lnTo>
                <a:lnTo>
                  <a:pt x="0" y="50610"/>
                </a:lnTo>
                <a:lnTo>
                  <a:pt x="0" y="309398"/>
                </a:lnTo>
                <a:lnTo>
                  <a:pt x="3977" y="329093"/>
                </a:lnTo>
                <a:lnTo>
                  <a:pt x="14823" y="345180"/>
                </a:lnTo>
                <a:lnTo>
                  <a:pt x="30910" y="356029"/>
                </a:lnTo>
                <a:lnTo>
                  <a:pt x="50610" y="360008"/>
                </a:lnTo>
                <a:lnTo>
                  <a:pt x="1029402" y="360008"/>
                </a:lnTo>
                <a:lnTo>
                  <a:pt x="1049102" y="356029"/>
                </a:lnTo>
                <a:lnTo>
                  <a:pt x="1065189" y="345180"/>
                </a:lnTo>
                <a:lnTo>
                  <a:pt x="1076035" y="329093"/>
                </a:lnTo>
                <a:lnTo>
                  <a:pt x="1080013" y="309398"/>
                </a:lnTo>
                <a:lnTo>
                  <a:pt x="1080013" y="50610"/>
                </a:lnTo>
                <a:lnTo>
                  <a:pt x="1076035" y="30910"/>
                </a:lnTo>
                <a:lnTo>
                  <a:pt x="1065189" y="14823"/>
                </a:lnTo>
                <a:lnTo>
                  <a:pt x="1049102" y="3977"/>
                </a:lnTo>
                <a:lnTo>
                  <a:pt x="1029402" y="0"/>
                </a:lnTo>
                <a:close/>
              </a:path>
            </a:pathLst>
          </a:custGeom>
          <a:ln w="5060">
            <a:solidFill>
              <a:srgbClr val="000000"/>
            </a:solidFill>
          </a:ln>
        </p:spPr>
        <p:txBody>
          <a:bodyPr wrap="square" lIns="0" tIns="0" rIns="0" bIns="0" rtlCol="0"/>
          <a:lstStyle/>
          <a:p>
            <a:endParaRPr sz="3567"/>
          </a:p>
        </p:txBody>
      </p:sp>
      <p:sp>
        <p:nvSpPr>
          <p:cNvPr id="19" name="object 19"/>
          <p:cNvSpPr txBox="1"/>
          <p:nvPr/>
        </p:nvSpPr>
        <p:spPr>
          <a:xfrm>
            <a:off x="9205669" y="5564336"/>
            <a:ext cx="1663693" cy="484536"/>
          </a:xfrm>
          <a:prstGeom prst="rect">
            <a:avLst/>
          </a:prstGeom>
        </p:spPr>
        <p:txBody>
          <a:bodyPr vert="horz" wrap="square" lIns="0" tIns="22650" rIns="0" bIns="0" rtlCol="0">
            <a:spAutoFit/>
          </a:bodyPr>
          <a:lstStyle/>
          <a:p>
            <a:pPr marL="25168">
              <a:spcBef>
                <a:spcPts val="178"/>
              </a:spcBef>
            </a:pPr>
            <a:r>
              <a:rPr sz="3000" spc="20" dirty="0">
                <a:latin typeface="Calibri"/>
                <a:cs typeface="Calibri"/>
              </a:rPr>
              <a:t>Output(s)</a:t>
            </a:r>
            <a:endParaRPr sz="3000" dirty="0">
              <a:latin typeface="Calibri"/>
              <a:cs typeface="Calibri"/>
            </a:endParaRPr>
          </a:p>
        </p:txBody>
      </p:sp>
      <p:sp>
        <p:nvSpPr>
          <p:cNvPr id="20" name="object 20"/>
          <p:cNvSpPr/>
          <p:nvPr/>
        </p:nvSpPr>
        <p:spPr>
          <a:xfrm>
            <a:off x="10037516" y="3314663"/>
            <a:ext cx="0" cy="639241"/>
          </a:xfrm>
          <a:custGeom>
            <a:avLst/>
            <a:gdLst/>
            <a:ahLst/>
            <a:cxnLst/>
            <a:rect l="l" t="t" r="r" b="b"/>
            <a:pathLst>
              <a:path h="322580">
                <a:moveTo>
                  <a:pt x="0" y="0"/>
                </a:moveTo>
                <a:lnTo>
                  <a:pt x="0" y="322047"/>
                </a:lnTo>
              </a:path>
            </a:pathLst>
          </a:custGeom>
          <a:ln w="10122">
            <a:solidFill>
              <a:srgbClr val="000000"/>
            </a:solidFill>
          </a:ln>
        </p:spPr>
        <p:txBody>
          <a:bodyPr wrap="square" lIns="0" tIns="0" rIns="0" bIns="0" rtlCol="0"/>
          <a:lstStyle/>
          <a:p>
            <a:endParaRPr sz="3567"/>
          </a:p>
        </p:txBody>
      </p:sp>
      <p:sp>
        <p:nvSpPr>
          <p:cNvPr id="21" name="object 21"/>
          <p:cNvSpPr/>
          <p:nvPr/>
        </p:nvSpPr>
        <p:spPr>
          <a:xfrm>
            <a:off x="9985366" y="3913737"/>
            <a:ext cx="104443" cy="104443"/>
          </a:xfrm>
          <a:custGeom>
            <a:avLst/>
            <a:gdLst/>
            <a:ahLst/>
            <a:cxnLst/>
            <a:rect l="l" t="t" r="r" b="b"/>
            <a:pathLst>
              <a:path w="52705" h="52705">
                <a:moveTo>
                  <a:pt x="52633" y="0"/>
                </a:moveTo>
                <a:lnTo>
                  <a:pt x="26316" y="19737"/>
                </a:lnTo>
                <a:lnTo>
                  <a:pt x="0" y="0"/>
                </a:lnTo>
                <a:lnTo>
                  <a:pt x="26316" y="52634"/>
                </a:lnTo>
                <a:lnTo>
                  <a:pt x="52633" y="0"/>
                </a:lnTo>
                <a:close/>
              </a:path>
            </a:pathLst>
          </a:custGeom>
          <a:solidFill>
            <a:srgbClr val="000000"/>
          </a:solidFill>
        </p:spPr>
        <p:txBody>
          <a:bodyPr wrap="square" lIns="0" tIns="0" rIns="0" bIns="0" rtlCol="0"/>
          <a:lstStyle/>
          <a:p>
            <a:endParaRPr sz="3567"/>
          </a:p>
        </p:txBody>
      </p:sp>
      <p:sp>
        <p:nvSpPr>
          <p:cNvPr id="22" name="object 22"/>
          <p:cNvSpPr/>
          <p:nvPr/>
        </p:nvSpPr>
        <p:spPr>
          <a:xfrm>
            <a:off x="10037516" y="4741470"/>
            <a:ext cx="0" cy="639241"/>
          </a:xfrm>
          <a:custGeom>
            <a:avLst/>
            <a:gdLst/>
            <a:ahLst/>
            <a:cxnLst/>
            <a:rect l="l" t="t" r="r" b="b"/>
            <a:pathLst>
              <a:path h="322580">
                <a:moveTo>
                  <a:pt x="0" y="0"/>
                </a:moveTo>
                <a:lnTo>
                  <a:pt x="0" y="322047"/>
                </a:lnTo>
              </a:path>
            </a:pathLst>
          </a:custGeom>
          <a:ln w="10122">
            <a:solidFill>
              <a:srgbClr val="000000"/>
            </a:solidFill>
          </a:ln>
        </p:spPr>
        <p:txBody>
          <a:bodyPr wrap="square" lIns="0" tIns="0" rIns="0" bIns="0" rtlCol="0"/>
          <a:lstStyle/>
          <a:p>
            <a:endParaRPr sz="3567"/>
          </a:p>
        </p:txBody>
      </p:sp>
      <p:sp>
        <p:nvSpPr>
          <p:cNvPr id="23" name="object 23"/>
          <p:cNvSpPr/>
          <p:nvPr/>
        </p:nvSpPr>
        <p:spPr>
          <a:xfrm>
            <a:off x="9985366" y="5340546"/>
            <a:ext cx="104443" cy="104443"/>
          </a:xfrm>
          <a:custGeom>
            <a:avLst/>
            <a:gdLst/>
            <a:ahLst/>
            <a:cxnLst/>
            <a:rect l="l" t="t" r="r" b="b"/>
            <a:pathLst>
              <a:path w="52705" h="52705">
                <a:moveTo>
                  <a:pt x="52633" y="0"/>
                </a:moveTo>
                <a:lnTo>
                  <a:pt x="26316" y="19737"/>
                </a:lnTo>
                <a:lnTo>
                  <a:pt x="0" y="0"/>
                </a:lnTo>
                <a:lnTo>
                  <a:pt x="26316" y="52634"/>
                </a:lnTo>
                <a:lnTo>
                  <a:pt x="52633" y="0"/>
                </a:lnTo>
                <a:close/>
              </a:path>
            </a:pathLst>
          </a:custGeom>
          <a:solidFill>
            <a:srgbClr val="000000"/>
          </a:solidFill>
        </p:spPr>
        <p:txBody>
          <a:bodyPr wrap="square" lIns="0" tIns="0" rIns="0" bIns="0" rtlCol="0"/>
          <a:lstStyle/>
          <a:p>
            <a:endParaRPr sz="3567"/>
          </a:p>
        </p:txBody>
      </p:sp>
      <p:sp>
        <p:nvSpPr>
          <p:cNvPr id="24" name="Title 1"/>
          <p:cNvSpPr txBox="1">
            <a:spLocks/>
          </p:cNvSpPr>
          <p:nvPr/>
        </p:nvSpPr>
        <p:spPr>
          <a:xfrm>
            <a:off x="838200" y="365125"/>
            <a:ext cx="10515600" cy="8118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t>Basic Programming Knowledge: Functions</a:t>
            </a:r>
          </a:p>
        </p:txBody>
      </p:sp>
      <p:sp>
        <p:nvSpPr>
          <p:cNvPr id="25" name="object 14"/>
          <p:cNvSpPr txBox="1"/>
          <p:nvPr/>
        </p:nvSpPr>
        <p:spPr>
          <a:xfrm>
            <a:off x="838200" y="3679633"/>
            <a:ext cx="1794405" cy="358348"/>
          </a:xfrm>
          <a:prstGeom prst="rect">
            <a:avLst/>
          </a:prstGeom>
        </p:spPr>
        <p:txBody>
          <a:bodyPr vert="horz" wrap="square" lIns="0" tIns="22650" rIns="0" bIns="0" rtlCol="0">
            <a:spAutoFit/>
          </a:bodyPr>
          <a:lstStyle/>
          <a:p>
            <a:pPr marL="25168">
              <a:spcBef>
                <a:spcPts val="178"/>
              </a:spcBef>
            </a:pPr>
            <a:r>
              <a:rPr sz="2180" spc="-50" dirty="0">
                <a:latin typeface="Calibri"/>
                <a:cs typeface="Calibri"/>
              </a:rPr>
              <a:t>General</a:t>
            </a:r>
            <a:r>
              <a:rPr sz="2180" spc="119" dirty="0">
                <a:latin typeface="Calibri"/>
                <a:cs typeface="Calibri"/>
              </a:rPr>
              <a:t> </a:t>
            </a:r>
            <a:r>
              <a:rPr sz="2180" spc="-10" dirty="0">
                <a:latin typeface="Calibri"/>
                <a:cs typeface="Calibri"/>
              </a:rPr>
              <a:t>syntax:</a:t>
            </a:r>
            <a:endParaRPr sz="2180" dirty="0">
              <a:latin typeface="Calibri"/>
              <a:cs typeface="Calibri"/>
            </a:endParaRPr>
          </a:p>
        </p:txBody>
      </p:sp>
      <p:sp>
        <p:nvSpPr>
          <p:cNvPr id="26" name="Rectangle 25"/>
          <p:cNvSpPr/>
          <p:nvPr/>
        </p:nvSpPr>
        <p:spPr>
          <a:xfrm>
            <a:off x="838200" y="4168711"/>
            <a:ext cx="7402301" cy="1200329"/>
          </a:xfrm>
          <a:prstGeom prst="rect">
            <a:avLst/>
          </a:prstGeom>
        </p:spPr>
        <p:txBody>
          <a:bodyPr wrap="square">
            <a:spAutoFit/>
          </a:bodyPr>
          <a:lstStyle/>
          <a:p>
            <a:r>
              <a:rPr lang="en-SG" dirty="0">
                <a:latin typeface="Courier New" panose="02070309020205020404" pitchFamily="49" charset="0"/>
                <a:cs typeface="Courier New" panose="02070309020205020404" pitchFamily="49" charset="0"/>
              </a:rPr>
              <a:t>def </a:t>
            </a:r>
            <a:r>
              <a:rPr lang="en-SG" dirty="0" err="1">
                <a:latin typeface="Courier New" panose="02070309020205020404" pitchFamily="49" charset="0"/>
                <a:cs typeface="Courier New" panose="02070309020205020404" pitchFamily="49" charset="0"/>
              </a:rPr>
              <a:t>function_name</a:t>
            </a:r>
            <a:r>
              <a:rPr lang="en-SG" dirty="0">
                <a:latin typeface="Courier New" panose="02070309020205020404" pitchFamily="49" charset="0"/>
                <a:cs typeface="Courier New" panose="02070309020205020404" pitchFamily="49" charset="0"/>
              </a:rPr>
              <a:t>(input argument(s)):  </a:t>
            </a:r>
          </a:p>
          <a:p>
            <a:r>
              <a:rPr lang="en-SG" dirty="0">
                <a:latin typeface="Courier New" panose="02070309020205020404" pitchFamily="49" charset="0"/>
                <a:cs typeface="Courier New" panose="02070309020205020404" pitchFamily="49" charset="0"/>
              </a:rPr>
              <a:t>    """description of the function if needed"""    </a:t>
            </a:r>
          </a:p>
          <a:p>
            <a:r>
              <a:rPr lang="en-SG" dirty="0">
                <a:latin typeface="Courier New" panose="02070309020205020404" pitchFamily="49" charset="0"/>
                <a:cs typeface="Courier New" panose="02070309020205020404" pitchFamily="49" charset="0"/>
              </a:rPr>
              <a:t>    blocks of codes to be executed</a:t>
            </a:r>
          </a:p>
          <a:p>
            <a:r>
              <a:rPr lang="en-SG" dirty="0">
                <a:latin typeface="Courier New" panose="02070309020205020404" pitchFamily="49" charset="0"/>
                <a:cs typeface="Courier New" panose="02070309020205020404" pitchFamily="49" charset="0"/>
              </a:rPr>
              <a:t>    return output</a:t>
            </a:r>
          </a:p>
        </p:txBody>
      </p:sp>
    </p:spTree>
    <p:extLst>
      <p:ext uri="{BB962C8B-B14F-4D97-AF65-F5344CB8AC3E}">
        <p14:creationId xmlns:p14="http://schemas.microsoft.com/office/powerpoint/2010/main" val="3374442109"/>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Basic Programming Knowledge: Functions</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197204"/>
            <a:ext cx="10515600" cy="4979759"/>
          </a:xfrm>
        </p:spPr>
        <p:txBody>
          <a:bodyPr>
            <a:normAutofit/>
          </a:bodyPr>
          <a:lstStyle/>
          <a:p>
            <a:r>
              <a:rPr lang="en-US" dirty="0"/>
              <a:t>Given this, do you know what it does?</a:t>
            </a:r>
          </a:p>
          <a:p>
            <a:endParaRPr lang="en-US" dirty="0"/>
          </a:p>
          <a:p>
            <a:pPr marL="0" indent="0">
              <a:buNone/>
            </a:pPr>
            <a:r>
              <a:rPr lang="en-SG" dirty="0" err="1">
                <a:latin typeface="Courier New" panose="02070309020205020404" pitchFamily="49" charset="0"/>
                <a:cs typeface="Courier New" panose="02070309020205020404" pitchFamily="49" charset="0"/>
              </a:rPr>
              <a:t>area_circle</a:t>
            </a:r>
            <a:r>
              <a:rPr lang="en-SG" dirty="0">
                <a:latin typeface="Courier New" panose="02070309020205020404" pitchFamily="49" charset="0"/>
                <a:cs typeface="Courier New" panose="02070309020205020404" pitchFamily="49" charset="0"/>
              </a:rPr>
              <a:t>(radius):</a:t>
            </a:r>
          </a:p>
          <a:p>
            <a:pPr marL="0" indent="0">
              <a:buNone/>
            </a:pPr>
            <a:r>
              <a:rPr lang="en-SG" dirty="0">
                <a:latin typeface="Courier New" panose="02070309020205020404" pitchFamily="49" charset="0"/>
                <a:cs typeface="Courier New" panose="02070309020205020404" pitchFamily="49" charset="0"/>
              </a:rPr>
              <a:t>    area = </a:t>
            </a:r>
            <a:r>
              <a:rPr lang="el-GR" dirty="0">
                <a:latin typeface="Courier New" panose="02070309020205020404" pitchFamily="49" charset="0"/>
                <a:cs typeface="Courier New" panose="02070309020205020404" pitchFamily="49" charset="0"/>
              </a:rPr>
              <a:t>π</a:t>
            </a:r>
            <a:r>
              <a:rPr lang="en-SG" dirty="0">
                <a:latin typeface="Courier New" panose="02070309020205020404" pitchFamily="49" charset="0"/>
                <a:cs typeface="Courier New" panose="02070309020205020404" pitchFamily="49" charset="0"/>
              </a:rPr>
              <a:t> * radius * radius</a:t>
            </a:r>
          </a:p>
          <a:p>
            <a:pPr marL="0" indent="0">
              <a:buNone/>
            </a:pPr>
            <a:r>
              <a:rPr lang="en-SG" dirty="0">
                <a:latin typeface="Courier New" panose="02070309020205020404" pitchFamily="49" charset="0"/>
                <a:cs typeface="Courier New" panose="02070309020205020404" pitchFamily="49" charset="0"/>
              </a:rPr>
              <a:t>    return area</a:t>
            </a:r>
          </a:p>
          <a:p>
            <a:pPr marL="0" indent="0">
              <a:buNone/>
            </a:pPr>
            <a:r>
              <a:rPr lang="en-SG" dirty="0">
                <a:latin typeface="Courier New" panose="02070309020205020404" pitchFamily="49" charset="0"/>
                <a:cs typeface="Courier New" panose="02070309020205020404" pitchFamily="49" charset="0"/>
              </a:rPr>
              <a:t>Area1 = </a:t>
            </a:r>
            <a:r>
              <a:rPr lang="en-SG" dirty="0" err="1">
                <a:latin typeface="Courier New" panose="02070309020205020404" pitchFamily="49" charset="0"/>
                <a:cs typeface="Courier New" panose="02070309020205020404" pitchFamily="49" charset="0"/>
              </a:rPr>
              <a:t>area_circle</a:t>
            </a:r>
            <a:r>
              <a:rPr lang="en-SG" dirty="0">
                <a:latin typeface="Courier New" panose="02070309020205020404" pitchFamily="49" charset="0"/>
                <a:cs typeface="Courier New" panose="02070309020205020404" pitchFamily="49" charset="0"/>
              </a:rPr>
              <a:t>(7)</a:t>
            </a:r>
          </a:p>
          <a:p>
            <a:pPr marL="0" indent="0">
              <a:buNone/>
            </a:pPr>
            <a:endParaRPr lang="en-SG" sz="3200" dirty="0"/>
          </a:p>
          <a:p>
            <a:pPr marL="0" indent="0">
              <a:buNone/>
            </a:pPr>
            <a:endParaRPr lang="en-US" sz="3200" dirty="0"/>
          </a:p>
        </p:txBody>
      </p:sp>
    </p:spTree>
    <p:extLst>
      <p:ext uri="{BB962C8B-B14F-4D97-AF65-F5344CB8AC3E}">
        <p14:creationId xmlns:p14="http://schemas.microsoft.com/office/powerpoint/2010/main" val="1730266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Basic Programming Knowledge: Functions</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197204"/>
            <a:ext cx="10515600" cy="4979759"/>
          </a:xfrm>
        </p:spPr>
        <p:txBody>
          <a:bodyPr>
            <a:normAutofit lnSpcReduction="10000"/>
          </a:bodyPr>
          <a:lstStyle/>
          <a:p>
            <a:pPr marL="0" indent="0">
              <a:buNone/>
            </a:pPr>
            <a:r>
              <a:rPr lang="en-SG" dirty="0" err="1">
                <a:latin typeface="Courier New" panose="02070309020205020404" pitchFamily="49" charset="0"/>
                <a:cs typeface="Courier New" panose="02070309020205020404" pitchFamily="49" charset="0"/>
              </a:rPr>
              <a:t>area_circle</a:t>
            </a:r>
            <a:r>
              <a:rPr lang="en-SG" dirty="0">
                <a:latin typeface="Courier New" panose="02070309020205020404" pitchFamily="49" charset="0"/>
                <a:cs typeface="Courier New" panose="02070309020205020404" pitchFamily="49" charset="0"/>
              </a:rPr>
              <a:t>(radius):</a:t>
            </a:r>
          </a:p>
          <a:p>
            <a:pPr marL="0" indent="0">
              <a:buNone/>
            </a:pPr>
            <a:r>
              <a:rPr lang="en-SG" dirty="0">
                <a:latin typeface="Courier New" panose="02070309020205020404" pitchFamily="49" charset="0"/>
                <a:cs typeface="Courier New" panose="02070309020205020404" pitchFamily="49" charset="0"/>
              </a:rPr>
              <a:t>    area = </a:t>
            </a:r>
            <a:r>
              <a:rPr lang="el-GR" dirty="0">
                <a:latin typeface="Courier New" panose="02070309020205020404" pitchFamily="49" charset="0"/>
                <a:cs typeface="Courier New" panose="02070309020205020404" pitchFamily="49" charset="0"/>
              </a:rPr>
              <a:t>π</a:t>
            </a:r>
            <a:r>
              <a:rPr lang="en-SG" dirty="0">
                <a:latin typeface="Courier New" panose="02070309020205020404" pitchFamily="49" charset="0"/>
                <a:cs typeface="Courier New" panose="02070309020205020404" pitchFamily="49" charset="0"/>
              </a:rPr>
              <a:t> * radius * radius</a:t>
            </a:r>
          </a:p>
          <a:p>
            <a:pPr marL="0" indent="0">
              <a:buNone/>
            </a:pPr>
            <a:r>
              <a:rPr lang="en-SG" dirty="0">
                <a:latin typeface="Courier New" panose="02070309020205020404" pitchFamily="49" charset="0"/>
                <a:cs typeface="Courier New" panose="02070309020205020404" pitchFamily="49" charset="0"/>
              </a:rPr>
              <a:t>    return area</a:t>
            </a:r>
          </a:p>
          <a:p>
            <a:pPr marL="0" indent="0">
              <a:buNone/>
            </a:pPr>
            <a:r>
              <a:rPr lang="en-SG" dirty="0">
                <a:latin typeface="Courier New" panose="02070309020205020404" pitchFamily="49" charset="0"/>
                <a:cs typeface="Courier New" panose="02070309020205020404" pitchFamily="49" charset="0"/>
              </a:rPr>
              <a:t>Area1 = </a:t>
            </a:r>
            <a:r>
              <a:rPr lang="en-SG" dirty="0" err="1">
                <a:latin typeface="Courier New" panose="02070309020205020404" pitchFamily="49" charset="0"/>
                <a:cs typeface="Courier New" panose="02070309020205020404" pitchFamily="49" charset="0"/>
              </a:rPr>
              <a:t>area_circle</a:t>
            </a:r>
            <a:r>
              <a:rPr lang="en-SG" dirty="0">
                <a:latin typeface="Courier New" panose="02070309020205020404" pitchFamily="49" charset="0"/>
                <a:cs typeface="Courier New" panose="02070309020205020404" pitchFamily="49" charset="0"/>
              </a:rPr>
              <a:t>(7)</a:t>
            </a:r>
          </a:p>
          <a:p>
            <a:pPr marL="0" indent="0">
              <a:buNone/>
            </a:pPr>
            <a:endParaRPr lang="en-SG" sz="3200" dirty="0"/>
          </a:p>
          <a:p>
            <a:pPr marL="0" indent="0">
              <a:buNone/>
            </a:pPr>
            <a:r>
              <a:rPr lang="en-SG" sz="3200" dirty="0"/>
              <a:t>In Python,</a:t>
            </a:r>
          </a:p>
          <a:p>
            <a:pPr marL="0" indent="0">
              <a:buNone/>
            </a:pPr>
            <a:r>
              <a:rPr lang="en-SG" dirty="0">
                <a:latin typeface="Courier New" panose="02070309020205020404" pitchFamily="49" charset="0"/>
                <a:cs typeface="Courier New" panose="02070309020205020404" pitchFamily="49" charset="0"/>
              </a:rPr>
              <a:t>def </a:t>
            </a:r>
            <a:r>
              <a:rPr lang="en-SG" dirty="0" err="1">
                <a:latin typeface="Courier New" panose="02070309020205020404" pitchFamily="49" charset="0"/>
                <a:cs typeface="Courier New" panose="02070309020205020404" pitchFamily="49" charset="0"/>
              </a:rPr>
              <a:t>area_circle</a:t>
            </a:r>
            <a:r>
              <a:rPr lang="en-SG" dirty="0">
                <a:latin typeface="Courier New" panose="02070309020205020404" pitchFamily="49" charset="0"/>
                <a:cs typeface="Courier New" panose="02070309020205020404" pitchFamily="49" charset="0"/>
              </a:rPr>
              <a:t>(radius):</a:t>
            </a:r>
          </a:p>
          <a:p>
            <a:pPr marL="0" indent="0">
              <a:buNone/>
            </a:pPr>
            <a:r>
              <a:rPr lang="en-SG" dirty="0">
                <a:latin typeface="Courier New" panose="02070309020205020404" pitchFamily="49" charset="0"/>
                <a:cs typeface="Courier New" panose="02070309020205020404" pitchFamily="49" charset="0"/>
              </a:rPr>
              <a:t>    area = </a:t>
            </a:r>
            <a:r>
              <a:rPr lang="en-SG" dirty="0" err="1">
                <a:latin typeface="Courier New" panose="02070309020205020404" pitchFamily="49" charset="0"/>
                <a:cs typeface="Courier New" panose="02070309020205020404" pitchFamily="49" charset="0"/>
              </a:rPr>
              <a:t>math.pi</a:t>
            </a:r>
            <a:r>
              <a:rPr lang="en-SG" dirty="0">
                <a:latin typeface="Courier New" panose="02070309020205020404" pitchFamily="49" charset="0"/>
                <a:cs typeface="Courier New" panose="02070309020205020404" pitchFamily="49" charset="0"/>
              </a:rPr>
              <a:t> * radius * radius</a:t>
            </a:r>
          </a:p>
          <a:p>
            <a:pPr marL="0" indent="0">
              <a:buNone/>
            </a:pPr>
            <a:r>
              <a:rPr lang="en-SG" dirty="0">
                <a:latin typeface="Courier New" panose="02070309020205020404" pitchFamily="49" charset="0"/>
                <a:cs typeface="Courier New" panose="02070309020205020404" pitchFamily="49" charset="0"/>
              </a:rPr>
              <a:t>    return area</a:t>
            </a:r>
          </a:p>
          <a:p>
            <a:pPr marL="0" indent="0">
              <a:buNone/>
            </a:pPr>
            <a:r>
              <a:rPr lang="en-SG" dirty="0">
                <a:latin typeface="Courier New" panose="02070309020205020404" pitchFamily="49" charset="0"/>
                <a:cs typeface="Courier New" panose="02070309020205020404" pitchFamily="49" charset="0"/>
              </a:rPr>
              <a:t>Area1 = </a:t>
            </a:r>
            <a:r>
              <a:rPr lang="en-SG" dirty="0" err="1">
                <a:latin typeface="Courier New" panose="02070309020205020404" pitchFamily="49" charset="0"/>
                <a:cs typeface="Courier New" panose="02070309020205020404" pitchFamily="49" charset="0"/>
              </a:rPr>
              <a:t>area_circle</a:t>
            </a:r>
            <a:r>
              <a:rPr lang="en-SG" dirty="0">
                <a:latin typeface="Courier New" panose="02070309020205020404" pitchFamily="49" charset="0"/>
                <a:cs typeface="Courier New" panose="02070309020205020404" pitchFamily="49" charset="0"/>
              </a:rPr>
              <a:t>(7)</a:t>
            </a:r>
          </a:p>
        </p:txBody>
      </p:sp>
    </p:spTree>
    <p:extLst>
      <p:ext uri="{BB962C8B-B14F-4D97-AF65-F5344CB8AC3E}">
        <p14:creationId xmlns:p14="http://schemas.microsoft.com/office/powerpoint/2010/main" val="276287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Basic Programming Knowledge: Functions</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197204"/>
            <a:ext cx="10515600" cy="4979759"/>
          </a:xfrm>
        </p:spPr>
        <p:txBody>
          <a:bodyPr>
            <a:normAutofit fontScale="85000" lnSpcReduction="20000"/>
          </a:bodyPr>
          <a:lstStyle/>
          <a:p>
            <a:pPr marL="0" indent="0">
              <a:buNone/>
            </a:pPr>
            <a:r>
              <a:rPr lang="en-SG" dirty="0">
                <a:latin typeface="+mj-lt"/>
                <a:cs typeface="Courier New" panose="02070309020205020404" pitchFamily="49" charset="0"/>
              </a:rPr>
              <a:t>Write a function, power, to raise each element in a list to a specified exponent.</a:t>
            </a:r>
          </a:p>
          <a:p>
            <a:pPr marL="0" indent="0">
              <a:buNone/>
            </a:pPr>
            <a:endParaRPr lang="en-SG" dirty="0">
              <a:latin typeface="+mj-lt"/>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&gt;&gt;&gt; def power(</a:t>
            </a:r>
            <a:r>
              <a:rPr lang="en-SG" dirty="0" err="1">
                <a:latin typeface="Courier New" panose="02070309020205020404" pitchFamily="49" charset="0"/>
                <a:cs typeface="Courier New" panose="02070309020205020404" pitchFamily="49" charset="0"/>
              </a:rPr>
              <a:t>datalist</a:t>
            </a:r>
            <a:r>
              <a:rPr lang="en-SG" dirty="0">
                <a:latin typeface="Courier New" panose="02070309020205020404" pitchFamily="49" charset="0"/>
                <a:cs typeface="Courier New" panose="02070309020205020404" pitchFamily="49" charset="0"/>
              </a:rPr>
              <a:t>, exponent=1):</a:t>
            </a:r>
          </a:p>
          <a:p>
            <a:pPr marL="0" indent="0">
              <a:buNone/>
            </a:pPr>
            <a:r>
              <a:rPr lang="en-SG" dirty="0">
                <a:latin typeface="Courier New" panose="02070309020205020404" pitchFamily="49" charset="0"/>
                <a:cs typeface="Courier New" panose="02070309020205020404" pitchFamily="49" charset="0"/>
              </a:rPr>
              <a:t>	&lt;implement this section&gt;</a:t>
            </a:r>
          </a:p>
          <a:p>
            <a:pPr marL="0" indent="0">
              <a:buNone/>
            </a:pPr>
            <a:r>
              <a:rPr lang="en-SG" dirty="0">
                <a:latin typeface="Courier New" panose="02070309020205020404" pitchFamily="49" charset="0"/>
                <a:cs typeface="Courier New" panose="02070309020205020404" pitchFamily="49" charset="0"/>
              </a:rPr>
              <a:t>	return </a:t>
            </a:r>
            <a:r>
              <a:rPr lang="en-SG" dirty="0" err="1">
                <a:latin typeface="Courier New" panose="02070309020205020404" pitchFamily="49" charset="0"/>
                <a:cs typeface="Courier New" panose="02070309020205020404" pitchFamily="49" charset="0"/>
              </a:rPr>
              <a:t>datalist</a:t>
            </a:r>
            <a:endParaRPr lang="en-SG" dirty="0">
              <a:latin typeface="Courier New" panose="02070309020205020404" pitchFamily="49" charset="0"/>
              <a:cs typeface="Courier New" panose="02070309020205020404" pitchFamily="49" charset="0"/>
            </a:endParaRPr>
          </a:p>
          <a:p>
            <a:pPr marL="0" indent="0">
              <a:buNone/>
            </a:pPr>
            <a:endParaRPr lang="en-SG" dirty="0">
              <a:latin typeface="Courier New" panose="02070309020205020404" pitchFamily="49" charset="0"/>
              <a:cs typeface="Courier New" panose="02070309020205020404" pitchFamily="49" charset="0"/>
            </a:endParaRPr>
          </a:p>
          <a:p>
            <a:pPr marL="0" indent="0">
              <a:buNone/>
            </a:pPr>
            <a:r>
              <a:rPr lang="en-SG" dirty="0">
                <a:latin typeface="Courier New" panose="02070309020205020404" pitchFamily="49" charset="0"/>
                <a:cs typeface="Courier New" panose="02070309020205020404" pitchFamily="49" charset="0"/>
              </a:rPr>
              <a:t>&gt;&gt;&gt; multiple9</a:t>
            </a:r>
          </a:p>
          <a:p>
            <a:pPr marL="0" indent="0">
              <a:buNone/>
            </a:pPr>
            <a:r>
              <a:rPr lang="en-SG" dirty="0">
                <a:latin typeface="Courier New" panose="02070309020205020404" pitchFamily="49" charset="0"/>
                <a:cs typeface="Courier New" panose="02070309020205020404" pitchFamily="49" charset="0"/>
              </a:rPr>
              <a:t>[9, 18, 27, 36, 45, 54, 63, 72, 81, 90, 99, 108]</a:t>
            </a:r>
          </a:p>
          <a:p>
            <a:pPr marL="0" indent="0">
              <a:buNone/>
            </a:pPr>
            <a:r>
              <a:rPr lang="en-SG" dirty="0">
                <a:latin typeface="Courier New" panose="02070309020205020404" pitchFamily="49" charset="0"/>
                <a:cs typeface="Courier New" panose="02070309020205020404" pitchFamily="49" charset="0"/>
              </a:rPr>
              <a:t>&gt;&gt;&gt; power(multiple9, 1)</a:t>
            </a:r>
          </a:p>
          <a:p>
            <a:pPr marL="0" indent="0">
              <a:buNone/>
            </a:pPr>
            <a:r>
              <a:rPr lang="en-SG" dirty="0">
                <a:latin typeface="Courier New" panose="02070309020205020404" pitchFamily="49" charset="0"/>
                <a:cs typeface="Courier New" panose="02070309020205020404" pitchFamily="49" charset="0"/>
              </a:rPr>
              <a:t>[9, 18, 27, 36, 45, 54, 63, 72, 81, 90, 99, 108]</a:t>
            </a:r>
          </a:p>
          <a:p>
            <a:pPr marL="0" indent="0">
              <a:buNone/>
            </a:pPr>
            <a:r>
              <a:rPr lang="en-SG" dirty="0">
                <a:latin typeface="Courier New" panose="02070309020205020404" pitchFamily="49" charset="0"/>
                <a:cs typeface="Courier New" panose="02070309020205020404" pitchFamily="49" charset="0"/>
              </a:rPr>
              <a:t>&gt;&gt;&gt; power(multiple9, 2)</a:t>
            </a:r>
          </a:p>
          <a:p>
            <a:pPr marL="0" indent="0">
              <a:buNone/>
            </a:pPr>
            <a:r>
              <a:rPr lang="en-SG" dirty="0">
                <a:latin typeface="Courier New" panose="02070309020205020404" pitchFamily="49" charset="0"/>
                <a:cs typeface="Courier New" panose="02070309020205020404" pitchFamily="49" charset="0"/>
              </a:rPr>
              <a:t>[81, 324, 729, 1296, 2025, 2916, 3969, 5184, 6561, 8100, 9801, 11664]</a:t>
            </a:r>
          </a:p>
        </p:txBody>
      </p:sp>
    </p:spTree>
    <p:extLst>
      <p:ext uri="{BB962C8B-B14F-4D97-AF65-F5344CB8AC3E}">
        <p14:creationId xmlns:p14="http://schemas.microsoft.com/office/powerpoint/2010/main" val="205819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What is Programming</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197204"/>
            <a:ext cx="10515600" cy="4979759"/>
          </a:xfrm>
        </p:spPr>
        <p:txBody>
          <a:bodyPr>
            <a:normAutofit/>
          </a:bodyPr>
          <a:lstStyle/>
          <a:p>
            <a:pPr lvl="0"/>
            <a:r>
              <a:rPr lang="en-SG" dirty="0"/>
              <a:t>Common misunderstanding: Coding vs Programming</a:t>
            </a:r>
            <a:endParaRPr lang="en-SG" sz="2800" i="1" dirty="0"/>
          </a:p>
          <a:p>
            <a:pPr lvl="1"/>
            <a:r>
              <a:rPr lang="en-SG" dirty="0"/>
              <a:t>Programming is the formal act of writing code, and the term also encompasses the greater nuances of computer science.</a:t>
            </a:r>
          </a:p>
          <a:p>
            <a:pPr lvl="1"/>
            <a:r>
              <a:rPr lang="en-SG" dirty="0"/>
              <a:t>Programming requires the big picture, or the overall view of how different pieces of the software work together.</a:t>
            </a:r>
          </a:p>
          <a:p>
            <a:pPr lvl="1"/>
            <a:r>
              <a:rPr lang="en-SG" dirty="0"/>
              <a:t>Coding is the act of “creating code” but did not necessarily have the knowledge or grace of the traditionalists.</a:t>
            </a:r>
          </a:p>
          <a:p>
            <a:pPr lvl="1"/>
            <a:r>
              <a:rPr lang="en-SG" dirty="0"/>
              <a:t>Coding is “less intimidating” than programming, and usually lacks the big picture.</a:t>
            </a:r>
          </a:p>
          <a:p>
            <a:pPr lvl="1"/>
            <a:r>
              <a:rPr lang="en-SG" dirty="0"/>
              <a:t>This is an ongoing debate of terms.</a:t>
            </a:r>
          </a:p>
          <a:p>
            <a:pPr lvl="1"/>
            <a:endParaRPr lang="en-SG" dirty="0"/>
          </a:p>
        </p:txBody>
      </p:sp>
    </p:spTree>
    <p:extLst>
      <p:ext uri="{BB962C8B-B14F-4D97-AF65-F5344CB8AC3E}">
        <p14:creationId xmlns:p14="http://schemas.microsoft.com/office/powerpoint/2010/main" val="3470304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838200" y="1176950"/>
            <a:ext cx="10226964" cy="4527492"/>
          </a:xfrm>
          <a:prstGeom prst="rect">
            <a:avLst/>
          </a:prstGeom>
        </p:spPr>
        <p:txBody>
          <a:bodyPr vert="horz" wrap="square" lIns="0" tIns="71726" rIns="0" bIns="0" rtlCol="0">
            <a:spAutoFit/>
          </a:bodyPr>
          <a:lstStyle/>
          <a:p>
            <a:pPr marL="482368" indent="-457200">
              <a:spcBef>
                <a:spcPts val="565"/>
              </a:spcBef>
              <a:buClr>
                <a:srgbClr val="3333B2"/>
              </a:buClr>
              <a:buFont typeface="Arial" panose="020B0604020202020204" pitchFamily="34" charset="0"/>
              <a:buChar char="•"/>
              <a:tabLst>
                <a:tab pos="374997" algn="l"/>
              </a:tabLst>
            </a:pPr>
            <a:r>
              <a:rPr sz="2800" b="1" spc="-50" dirty="0">
                <a:cs typeface="Gill Sans MT"/>
              </a:rPr>
              <a:t>Reusable:</a:t>
            </a:r>
            <a:endParaRPr sz="2800" dirty="0">
              <a:cs typeface="Gill Sans MT"/>
            </a:endParaRPr>
          </a:p>
          <a:p>
            <a:pPr marL="923651" marR="50335" lvl="1" indent="-254193">
              <a:spcBef>
                <a:spcPts val="347"/>
              </a:spcBef>
              <a:buClr>
                <a:srgbClr val="3333B2"/>
              </a:buClr>
              <a:buSzPct val="90000"/>
              <a:buFont typeface="Arial"/>
              <a:buChar char="•"/>
              <a:tabLst>
                <a:tab pos="924909" algn="l"/>
              </a:tabLst>
            </a:pPr>
            <a:r>
              <a:rPr sz="2800" spc="-20" dirty="0">
                <a:cs typeface="Calibri"/>
              </a:rPr>
              <a:t>Reuse </a:t>
            </a:r>
            <a:r>
              <a:rPr sz="2800" spc="-30" dirty="0">
                <a:cs typeface="Calibri"/>
              </a:rPr>
              <a:t>the code </a:t>
            </a:r>
            <a:r>
              <a:rPr sz="2800" spc="-50" dirty="0">
                <a:cs typeface="Calibri"/>
              </a:rPr>
              <a:t>for </a:t>
            </a:r>
            <a:r>
              <a:rPr sz="2800" spc="-40" dirty="0">
                <a:cs typeface="Calibri"/>
              </a:rPr>
              <a:t>different </a:t>
            </a:r>
            <a:r>
              <a:rPr sz="2800" spc="-20" dirty="0">
                <a:cs typeface="Calibri"/>
              </a:rPr>
              <a:t>inputs </a:t>
            </a:r>
            <a:r>
              <a:rPr sz="2800" spc="-40" dirty="0">
                <a:cs typeface="Calibri"/>
              </a:rPr>
              <a:t>of </a:t>
            </a:r>
            <a:r>
              <a:rPr sz="2800" spc="-30" dirty="0">
                <a:cs typeface="Calibri"/>
              </a:rPr>
              <a:t>the </a:t>
            </a:r>
            <a:r>
              <a:rPr sz="2800" spc="-40" dirty="0">
                <a:cs typeface="Calibri"/>
              </a:rPr>
              <a:t>same </a:t>
            </a:r>
            <a:r>
              <a:rPr sz="2800" dirty="0">
                <a:cs typeface="Calibri"/>
              </a:rPr>
              <a:t>kind </a:t>
            </a:r>
            <a:r>
              <a:rPr sz="2800" spc="-20" dirty="0">
                <a:cs typeface="Calibri"/>
              </a:rPr>
              <a:t>instead </a:t>
            </a:r>
            <a:r>
              <a:rPr sz="2800" spc="-50" dirty="0">
                <a:cs typeface="Calibri"/>
              </a:rPr>
              <a:t>of  </a:t>
            </a:r>
            <a:r>
              <a:rPr sz="2800" spc="-20" dirty="0">
                <a:cs typeface="Calibri"/>
              </a:rPr>
              <a:t>rewriting</a:t>
            </a:r>
            <a:r>
              <a:rPr sz="2800" spc="198" dirty="0">
                <a:cs typeface="Calibri"/>
              </a:rPr>
              <a:t> </a:t>
            </a:r>
            <a:r>
              <a:rPr sz="2800" spc="10" dirty="0">
                <a:cs typeface="Calibri"/>
              </a:rPr>
              <a:t>it.</a:t>
            </a:r>
            <a:endParaRPr sz="2800" dirty="0">
              <a:cs typeface="Calibri"/>
            </a:endParaRPr>
          </a:p>
          <a:p>
            <a:pPr marL="923651" lvl="1" indent="-254193">
              <a:lnSpc>
                <a:spcPts val="2358"/>
              </a:lnSpc>
              <a:buClr>
                <a:srgbClr val="3333B2"/>
              </a:buClr>
              <a:buSzPct val="90000"/>
              <a:buFont typeface="Arial"/>
              <a:buChar char="•"/>
              <a:tabLst>
                <a:tab pos="924909" algn="l"/>
              </a:tabLst>
            </a:pPr>
            <a:r>
              <a:rPr sz="2800" spc="50" dirty="0">
                <a:cs typeface="Calibri"/>
              </a:rPr>
              <a:t>Call </a:t>
            </a:r>
            <a:r>
              <a:rPr sz="2800" spc="-30" dirty="0">
                <a:cs typeface="Calibri"/>
              </a:rPr>
              <a:t>the </a:t>
            </a:r>
            <a:r>
              <a:rPr sz="2800" spc="-10" dirty="0">
                <a:cs typeface="Calibri"/>
              </a:rPr>
              <a:t>function </a:t>
            </a:r>
            <a:r>
              <a:rPr sz="2800" spc="-20" dirty="0">
                <a:cs typeface="Calibri"/>
              </a:rPr>
              <a:t>as </a:t>
            </a:r>
            <a:r>
              <a:rPr sz="2800" spc="-10" dirty="0">
                <a:cs typeface="Calibri"/>
              </a:rPr>
              <a:t>many </a:t>
            </a:r>
            <a:r>
              <a:rPr sz="2800" spc="-20" dirty="0">
                <a:cs typeface="Calibri"/>
              </a:rPr>
              <a:t>times as </a:t>
            </a:r>
            <a:r>
              <a:rPr sz="2800" spc="-30" dirty="0">
                <a:cs typeface="Calibri"/>
              </a:rPr>
              <a:t>possible </a:t>
            </a:r>
            <a:r>
              <a:rPr sz="2800" spc="-10" dirty="0">
                <a:cs typeface="Calibri"/>
              </a:rPr>
              <a:t>in </a:t>
            </a:r>
            <a:r>
              <a:rPr sz="2800" spc="-50" dirty="0">
                <a:cs typeface="Calibri"/>
              </a:rPr>
              <a:t>your</a:t>
            </a:r>
            <a:r>
              <a:rPr sz="2800" spc="69" dirty="0">
                <a:cs typeface="Calibri"/>
              </a:rPr>
              <a:t> </a:t>
            </a:r>
            <a:r>
              <a:rPr sz="2800" spc="-30" dirty="0">
                <a:cs typeface="Calibri"/>
              </a:rPr>
              <a:t>program</a:t>
            </a:r>
            <a:r>
              <a:rPr lang="en-SG" sz="2800" spc="-30" dirty="0">
                <a:cs typeface="Calibri"/>
              </a:rPr>
              <a:t>.</a:t>
            </a:r>
            <a:endParaRPr sz="2800" dirty="0">
              <a:cs typeface="Calibri"/>
            </a:endParaRPr>
          </a:p>
          <a:p>
            <a:pPr lvl="1">
              <a:spcBef>
                <a:spcPts val="20"/>
              </a:spcBef>
              <a:buClr>
                <a:srgbClr val="3333B2"/>
              </a:buClr>
              <a:buFont typeface="Arial"/>
              <a:buChar char="•"/>
            </a:pPr>
            <a:endParaRPr sz="2800" dirty="0">
              <a:cs typeface="Times New Roman"/>
            </a:endParaRPr>
          </a:p>
          <a:p>
            <a:pPr marL="482368" indent="-457200">
              <a:buClr>
                <a:srgbClr val="3333B2"/>
              </a:buClr>
              <a:buFont typeface="Arial" panose="020B0604020202020204" pitchFamily="34" charset="0"/>
              <a:buChar char="•"/>
              <a:tabLst>
                <a:tab pos="374997" algn="l"/>
              </a:tabLst>
            </a:pPr>
            <a:r>
              <a:rPr sz="2800" b="1" spc="-50" dirty="0">
                <a:cs typeface="Gill Sans MT"/>
              </a:rPr>
              <a:t>Abstractable:</a:t>
            </a:r>
            <a:endParaRPr sz="2800" dirty="0">
              <a:cs typeface="Gill Sans MT"/>
            </a:endParaRPr>
          </a:p>
          <a:p>
            <a:pPr marL="923651" marR="10067" lvl="1" indent="-254193">
              <a:spcBef>
                <a:spcPts val="941"/>
              </a:spcBef>
              <a:buClr>
                <a:srgbClr val="3333B2"/>
              </a:buClr>
              <a:buSzPct val="90000"/>
              <a:buFont typeface="Arial"/>
              <a:buChar char="•"/>
              <a:tabLst>
                <a:tab pos="924909" algn="l"/>
              </a:tabLst>
            </a:pPr>
            <a:r>
              <a:rPr sz="2800" spc="10" dirty="0">
                <a:cs typeface="Calibri"/>
              </a:rPr>
              <a:t>Abstract </a:t>
            </a:r>
            <a:r>
              <a:rPr sz="2800" spc="-20" dirty="0">
                <a:cs typeface="Calibri"/>
              </a:rPr>
              <a:t>functions written </a:t>
            </a:r>
            <a:r>
              <a:rPr sz="2800" spc="-40" dirty="0">
                <a:cs typeface="Calibri"/>
              </a:rPr>
              <a:t>by others </a:t>
            </a:r>
            <a:r>
              <a:rPr sz="2800" spc="-20" dirty="0">
                <a:cs typeface="Calibri"/>
              </a:rPr>
              <a:t>as part </a:t>
            </a:r>
            <a:r>
              <a:rPr sz="2800" spc="-40" dirty="0">
                <a:cs typeface="Calibri"/>
              </a:rPr>
              <a:t>of </a:t>
            </a:r>
            <a:r>
              <a:rPr sz="2800" spc="-30" dirty="0">
                <a:cs typeface="Calibri"/>
              </a:rPr>
              <a:t>the </a:t>
            </a:r>
            <a:r>
              <a:rPr sz="2800" spc="-20" dirty="0">
                <a:cs typeface="Calibri"/>
              </a:rPr>
              <a:t>sub-steps in  </a:t>
            </a:r>
            <a:r>
              <a:rPr sz="2800" spc="-50" dirty="0">
                <a:cs typeface="Calibri"/>
              </a:rPr>
              <a:t>your </a:t>
            </a:r>
            <a:r>
              <a:rPr sz="2800" spc="-30" dirty="0">
                <a:cs typeface="Calibri"/>
              </a:rPr>
              <a:t>program (sometimes </a:t>
            </a:r>
            <a:r>
              <a:rPr sz="2800" spc="-119" dirty="0">
                <a:cs typeface="Calibri"/>
              </a:rPr>
              <a:t>we </a:t>
            </a:r>
            <a:r>
              <a:rPr sz="2800" spc="-50" dirty="0">
                <a:cs typeface="Calibri"/>
              </a:rPr>
              <a:t>do </a:t>
            </a:r>
            <a:r>
              <a:rPr sz="2800" spc="-20" dirty="0">
                <a:cs typeface="Calibri"/>
              </a:rPr>
              <a:t>not </a:t>
            </a:r>
            <a:r>
              <a:rPr sz="2800" spc="-40" dirty="0">
                <a:cs typeface="Calibri"/>
              </a:rPr>
              <a:t>necessarily </a:t>
            </a:r>
            <a:r>
              <a:rPr sz="2800" spc="-79" dirty="0">
                <a:cs typeface="Calibri"/>
              </a:rPr>
              <a:t>need </a:t>
            </a:r>
            <a:r>
              <a:rPr sz="2800" spc="-10" dirty="0">
                <a:cs typeface="Calibri"/>
              </a:rPr>
              <a:t>to </a:t>
            </a:r>
            <a:r>
              <a:rPr sz="2800" spc="-50" dirty="0">
                <a:cs typeface="Calibri"/>
              </a:rPr>
              <a:t>know  </a:t>
            </a:r>
            <a:r>
              <a:rPr sz="2800" spc="-79" dirty="0">
                <a:cs typeface="Calibri"/>
              </a:rPr>
              <a:t>how </a:t>
            </a:r>
            <a:r>
              <a:rPr sz="2800" spc="20" dirty="0">
                <a:cs typeface="Calibri"/>
              </a:rPr>
              <a:t>it </a:t>
            </a:r>
            <a:r>
              <a:rPr sz="2800" spc="-10" dirty="0">
                <a:cs typeface="Calibri"/>
              </a:rPr>
              <a:t>is</a:t>
            </a:r>
            <a:r>
              <a:rPr sz="2800" spc="-188" dirty="0">
                <a:cs typeface="Calibri"/>
              </a:rPr>
              <a:t> </a:t>
            </a:r>
            <a:r>
              <a:rPr sz="2800" spc="-20" dirty="0">
                <a:cs typeface="Calibri"/>
              </a:rPr>
              <a:t>done)</a:t>
            </a:r>
            <a:r>
              <a:rPr lang="en-SG" sz="2800" spc="-20" dirty="0">
                <a:cs typeface="Calibri"/>
              </a:rPr>
              <a:t>.</a:t>
            </a:r>
          </a:p>
          <a:p>
            <a:pPr marL="923651" marR="10067" lvl="1" indent="-254193">
              <a:spcBef>
                <a:spcPts val="941"/>
              </a:spcBef>
              <a:buClr>
                <a:srgbClr val="3333B2"/>
              </a:buClr>
              <a:buSzPct val="90000"/>
              <a:buFont typeface="Arial"/>
              <a:buChar char="•"/>
              <a:tabLst>
                <a:tab pos="924909" algn="l"/>
              </a:tabLst>
            </a:pPr>
            <a:r>
              <a:rPr lang="en-SG" sz="2800" spc="-20" dirty="0">
                <a:cs typeface="Calibri"/>
              </a:rPr>
              <a:t>Just needs to know what is done.</a:t>
            </a:r>
            <a:endParaRPr sz="2800" dirty="0">
              <a:cs typeface="Calibri"/>
            </a:endParaRPr>
          </a:p>
        </p:txBody>
      </p:sp>
      <p:sp>
        <p:nvSpPr>
          <p:cNvPr id="15" name="Title 1"/>
          <p:cNvSpPr txBox="1">
            <a:spLocks/>
          </p:cNvSpPr>
          <p:nvPr/>
        </p:nvSpPr>
        <p:spPr>
          <a:xfrm>
            <a:off x="838200" y="365125"/>
            <a:ext cx="10515600" cy="8118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3600" dirty="0"/>
              <a:t>Basic Programming Knowledge: Functions</a:t>
            </a:r>
          </a:p>
        </p:txBody>
      </p:sp>
    </p:spTree>
    <p:extLst>
      <p:ext uri="{BB962C8B-B14F-4D97-AF65-F5344CB8AC3E}">
        <p14:creationId xmlns:p14="http://schemas.microsoft.com/office/powerpoint/2010/main" val="1223325436"/>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Basic Programming Knowledge: Libraries</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197204"/>
            <a:ext cx="10515600" cy="4979759"/>
          </a:xfrm>
        </p:spPr>
        <p:txBody>
          <a:bodyPr>
            <a:normAutofit/>
          </a:bodyPr>
          <a:lstStyle/>
          <a:p>
            <a:r>
              <a:rPr lang="en-US" dirty="0"/>
              <a:t>Functions form the vocabulary of a language.</a:t>
            </a:r>
          </a:p>
          <a:p>
            <a:r>
              <a:rPr lang="en-US" dirty="0"/>
              <a:t>Every programming language / platform needs to have a common set of “standard” functions.</a:t>
            </a:r>
          </a:p>
          <a:p>
            <a:endParaRPr lang="en-US" dirty="0"/>
          </a:p>
          <a:p>
            <a:r>
              <a:rPr lang="en-US" dirty="0"/>
              <a:t>Where are the “standard” functions?</a:t>
            </a:r>
          </a:p>
          <a:p>
            <a:pPr lvl="1"/>
            <a:r>
              <a:rPr lang="en-US" dirty="0"/>
              <a:t>In “standard” library</a:t>
            </a:r>
          </a:p>
          <a:p>
            <a:pPr lvl="1"/>
            <a:r>
              <a:rPr lang="en-US" dirty="0"/>
              <a:t>The extensiveness of standard library is a selling point.</a:t>
            </a:r>
          </a:p>
          <a:p>
            <a:pPr lvl="1"/>
            <a:r>
              <a:rPr lang="en-US" dirty="0"/>
              <a:t>You can ensure that everyone has a copy – like inbuilt into the language.</a:t>
            </a:r>
          </a:p>
          <a:p>
            <a:pPr lvl="1"/>
            <a:endParaRPr lang="en-US" dirty="0"/>
          </a:p>
          <a:p>
            <a:r>
              <a:rPr lang="en-US" dirty="0"/>
              <a:t>In Python, we call it Python Standard Library</a:t>
            </a:r>
          </a:p>
          <a:p>
            <a:pPr lvl="1"/>
            <a:r>
              <a:rPr lang="en-US" dirty="0">
                <a:hlinkClick r:id="rId2"/>
              </a:rPr>
              <a:t>https://docs.python.org/3/library/index.html</a:t>
            </a:r>
            <a:endParaRPr lang="en-US" dirty="0"/>
          </a:p>
          <a:p>
            <a:pPr lvl="1"/>
            <a:endParaRPr lang="en-US" dirty="0"/>
          </a:p>
          <a:p>
            <a:endParaRPr lang="en-SG" sz="3200" dirty="0"/>
          </a:p>
        </p:txBody>
      </p:sp>
    </p:spTree>
    <p:extLst>
      <p:ext uri="{BB962C8B-B14F-4D97-AF65-F5344CB8AC3E}">
        <p14:creationId xmlns:p14="http://schemas.microsoft.com/office/powerpoint/2010/main" val="2945648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Basic Programming Knowledge: Best Practices</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197204"/>
            <a:ext cx="10515600" cy="4979759"/>
          </a:xfrm>
        </p:spPr>
        <p:txBody>
          <a:bodyPr>
            <a:normAutofit/>
          </a:bodyPr>
          <a:lstStyle/>
          <a:p>
            <a:r>
              <a:rPr lang="en-SG" dirty="0"/>
              <a:t>Set of informal rules that the software development community has learned over time which can help improve the quality of software.</a:t>
            </a:r>
          </a:p>
          <a:p>
            <a:endParaRPr lang="en-SG" dirty="0"/>
          </a:p>
          <a:p>
            <a:r>
              <a:rPr lang="en-SG" dirty="0"/>
              <a:t>The fundamental reasons for best practices</a:t>
            </a:r>
          </a:p>
          <a:p>
            <a:pPr lvl="1"/>
            <a:r>
              <a:rPr lang="en-SG" sz="2800" b="1" dirty="0"/>
              <a:t>Readability:</a:t>
            </a:r>
            <a:r>
              <a:rPr lang="en-SG" sz="2800" dirty="0"/>
              <a:t> Can you read your own code after 6 months or a year without a coffee?</a:t>
            </a:r>
          </a:p>
          <a:p>
            <a:pPr lvl="1"/>
            <a:r>
              <a:rPr lang="en-SG" sz="2800" b="1" dirty="0"/>
              <a:t>Maintainability: </a:t>
            </a:r>
            <a:r>
              <a:rPr lang="en-SG" sz="2800" dirty="0"/>
              <a:t>Can someone read your code and understand what on earth you are doing?</a:t>
            </a:r>
          </a:p>
          <a:p>
            <a:pPr lvl="1"/>
            <a:r>
              <a:rPr lang="en-SG" sz="2800" b="1" dirty="0"/>
              <a:t>Extensibility:</a:t>
            </a:r>
            <a:r>
              <a:rPr lang="en-SG" sz="2800" dirty="0"/>
              <a:t> Can you add a feature (</a:t>
            </a:r>
            <a:r>
              <a:rPr lang="en-SG" sz="2800" dirty="0" err="1"/>
              <a:t>eg</a:t>
            </a:r>
            <a:r>
              <a:rPr lang="en-SG" sz="2800" dirty="0"/>
              <a:t>, cater to a new input) easily?</a:t>
            </a:r>
          </a:p>
        </p:txBody>
      </p:sp>
    </p:spTree>
    <p:extLst>
      <p:ext uri="{BB962C8B-B14F-4D97-AF65-F5344CB8AC3E}">
        <p14:creationId xmlns:p14="http://schemas.microsoft.com/office/powerpoint/2010/main" val="2230535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Basic Programming Knowledge: Best Practices</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4810125"/>
            <a:ext cx="10515600" cy="1366838"/>
          </a:xfrm>
        </p:spPr>
        <p:txBody>
          <a:bodyPr>
            <a:normAutofit lnSpcReduction="10000"/>
          </a:bodyPr>
          <a:lstStyle/>
          <a:p>
            <a:r>
              <a:rPr lang="en-SG" sz="2800" dirty="0"/>
              <a:t>Ca</a:t>
            </a:r>
            <a:r>
              <a:rPr lang="en-SG" dirty="0"/>
              <a:t>n you read this code and see what it does?</a:t>
            </a:r>
          </a:p>
          <a:p>
            <a:r>
              <a:rPr lang="en-SG" dirty="0"/>
              <a:t>Compare with https://github.com/sobolevn/python-code-disasters/blob/master/python/my_first_calculator.py</a:t>
            </a:r>
            <a:endParaRPr lang="en-SG" sz="2800" dirty="0"/>
          </a:p>
        </p:txBody>
      </p:sp>
      <p:sp>
        <p:nvSpPr>
          <p:cNvPr id="4" name="Rectangle 3">
            <a:extLst>
              <a:ext uri="{FF2B5EF4-FFF2-40B4-BE49-F238E27FC236}">
                <a16:creationId xmlns:a16="http://schemas.microsoft.com/office/drawing/2014/main" id="{8A17896C-AD07-4525-A072-58A87B2D7C88}"/>
              </a:ext>
            </a:extLst>
          </p:cNvPr>
          <p:cNvSpPr/>
          <p:nvPr/>
        </p:nvSpPr>
        <p:spPr>
          <a:xfrm>
            <a:off x="771524" y="1197204"/>
            <a:ext cx="10753725" cy="3139321"/>
          </a:xfrm>
          <a:prstGeom prst="rect">
            <a:avLst/>
          </a:prstGeom>
        </p:spPr>
        <p:txBody>
          <a:bodyPr wrap="square">
            <a:spAutoFit/>
          </a:bodyPr>
          <a:lstStyle/>
          <a:p>
            <a:r>
              <a:rPr lang="en-SG" dirty="0">
                <a:latin typeface="Courier New" panose="02070309020205020404" pitchFamily="49" charset="0"/>
                <a:cs typeface="Courier New" panose="02070309020205020404" pitchFamily="49" charset="0"/>
              </a:rPr>
              <a:t>print('Welcome to this calculator!')</a:t>
            </a:r>
          </a:p>
          <a:p>
            <a:r>
              <a:rPr lang="en-SG" dirty="0">
                <a:latin typeface="Courier New" panose="02070309020205020404" pitchFamily="49" charset="0"/>
                <a:cs typeface="Courier New" panose="02070309020205020404" pitchFamily="49" charset="0"/>
              </a:rPr>
              <a:t>print('It can add, subtract, multiply and divide whole numbers from 0 to 50')</a:t>
            </a:r>
          </a:p>
          <a:p>
            <a:r>
              <a:rPr lang="en-SG" dirty="0">
                <a:latin typeface="Courier New" panose="02070309020205020404" pitchFamily="49" charset="0"/>
                <a:cs typeface="Courier New" panose="02070309020205020404" pitchFamily="49" charset="0"/>
              </a:rPr>
              <a:t>num1 = </a:t>
            </a:r>
            <a:r>
              <a:rPr lang="en-SG" dirty="0" err="1">
                <a:latin typeface="Courier New" panose="02070309020205020404" pitchFamily="49" charset="0"/>
                <a:cs typeface="Courier New" panose="02070309020205020404" pitchFamily="49" charset="0"/>
              </a:rPr>
              <a:t>int</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raw_input</a:t>
            </a:r>
            <a:r>
              <a:rPr lang="en-SG" dirty="0">
                <a:latin typeface="Courier New" panose="02070309020205020404" pitchFamily="49" charset="0"/>
                <a:cs typeface="Courier New" panose="02070309020205020404" pitchFamily="49" charset="0"/>
              </a:rPr>
              <a:t>('Please choose your first number: '))</a:t>
            </a:r>
          </a:p>
          <a:p>
            <a:r>
              <a:rPr lang="en-SG" dirty="0">
                <a:latin typeface="Courier New" panose="02070309020205020404" pitchFamily="49" charset="0"/>
                <a:cs typeface="Courier New" panose="02070309020205020404" pitchFamily="49" charset="0"/>
              </a:rPr>
              <a:t>sign = </a:t>
            </a:r>
            <a:r>
              <a:rPr lang="en-SG" dirty="0" err="1">
                <a:latin typeface="Courier New" panose="02070309020205020404" pitchFamily="49" charset="0"/>
                <a:cs typeface="Courier New" panose="02070309020205020404" pitchFamily="49" charset="0"/>
              </a:rPr>
              <a:t>raw_input</a:t>
            </a:r>
            <a:r>
              <a:rPr lang="en-SG" dirty="0">
                <a:latin typeface="Courier New" panose="02070309020205020404" pitchFamily="49" charset="0"/>
                <a:cs typeface="Courier New" panose="02070309020205020404" pitchFamily="49" charset="0"/>
              </a:rPr>
              <a:t>('What do you want to do? +, -, /, or *: ')</a:t>
            </a:r>
          </a:p>
          <a:p>
            <a:r>
              <a:rPr lang="en-SG" dirty="0">
                <a:latin typeface="Courier New" panose="02070309020205020404" pitchFamily="49" charset="0"/>
                <a:cs typeface="Courier New" panose="02070309020205020404" pitchFamily="49" charset="0"/>
              </a:rPr>
              <a:t>num2 = </a:t>
            </a:r>
            <a:r>
              <a:rPr lang="en-SG" dirty="0" err="1">
                <a:latin typeface="Courier New" panose="02070309020205020404" pitchFamily="49" charset="0"/>
                <a:cs typeface="Courier New" panose="02070309020205020404" pitchFamily="49" charset="0"/>
              </a:rPr>
              <a:t>int</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raw_input</a:t>
            </a:r>
            <a:r>
              <a:rPr lang="en-SG" dirty="0">
                <a:latin typeface="Courier New" panose="02070309020205020404" pitchFamily="49" charset="0"/>
                <a:cs typeface="Courier New" panose="02070309020205020404" pitchFamily="49" charset="0"/>
              </a:rPr>
              <a:t>('Please choose your second number: '))</a:t>
            </a:r>
          </a:p>
          <a:p>
            <a:endParaRPr lang="en-SG" dirty="0">
              <a:latin typeface="Courier New" panose="02070309020205020404" pitchFamily="49" charset="0"/>
              <a:cs typeface="Courier New" panose="02070309020205020404" pitchFamily="49" charset="0"/>
            </a:endParaRPr>
          </a:p>
          <a:p>
            <a:r>
              <a:rPr lang="en-SG" dirty="0">
                <a:latin typeface="Courier New" panose="02070309020205020404" pitchFamily="49" charset="0"/>
                <a:cs typeface="Courier New" panose="02070309020205020404" pitchFamily="49" charset="0"/>
              </a:rPr>
              <a:t>if sign == '+’: result = float(num1) + float(num2)</a:t>
            </a:r>
          </a:p>
          <a:p>
            <a:r>
              <a:rPr lang="en-SG" dirty="0">
                <a:latin typeface="Courier New" panose="02070309020205020404" pitchFamily="49" charset="0"/>
                <a:cs typeface="Courier New" panose="02070309020205020404" pitchFamily="49" charset="0"/>
              </a:rPr>
              <a:t>if sign == '-’: result = float(num1) - float(num2)</a:t>
            </a:r>
          </a:p>
          <a:p>
            <a:r>
              <a:rPr lang="en-SG" dirty="0">
                <a:latin typeface="Courier New" panose="02070309020205020404" pitchFamily="49" charset="0"/>
                <a:cs typeface="Courier New" panose="02070309020205020404" pitchFamily="49" charset="0"/>
              </a:rPr>
              <a:t>if sign == '*’: result = float(num1) * float(num2)</a:t>
            </a:r>
          </a:p>
          <a:p>
            <a:r>
              <a:rPr lang="en-SG" dirty="0">
                <a:latin typeface="Courier New" panose="02070309020205020404" pitchFamily="49" charset="0"/>
                <a:cs typeface="Courier New" panose="02070309020205020404" pitchFamily="49" charset="0"/>
              </a:rPr>
              <a:t>if sign == '/’: result = float(num1) / float(num2)</a:t>
            </a:r>
          </a:p>
          <a:p>
            <a:r>
              <a:rPr lang="en-SG" dirty="0">
                <a:latin typeface="Courier New" panose="02070309020205020404" pitchFamily="49" charset="0"/>
                <a:cs typeface="Courier New" panose="02070309020205020404" pitchFamily="49" charset="0"/>
              </a:rPr>
              <a:t>print('%s %s %s = %s' % (</a:t>
            </a:r>
            <a:r>
              <a:rPr lang="en-SG" dirty="0" err="1">
                <a:latin typeface="Courier New" panose="02070309020205020404" pitchFamily="49" charset="0"/>
                <a:cs typeface="Courier New" panose="02070309020205020404" pitchFamily="49" charset="0"/>
              </a:rPr>
              <a:t>str</a:t>
            </a:r>
            <a:r>
              <a:rPr lang="en-SG" dirty="0">
                <a:latin typeface="Courier New" panose="02070309020205020404" pitchFamily="49" charset="0"/>
                <a:cs typeface="Courier New" panose="02070309020205020404" pitchFamily="49" charset="0"/>
              </a:rPr>
              <a:t>(num1), sign, </a:t>
            </a:r>
            <a:r>
              <a:rPr lang="en-SG" dirty="0" err="1">
                <a:latin typeface="Courier New" panose="02070309020205020404" pitchFamily="49" charset="0"/>
                <a:cs typeface="Courier New" panose="02070309020205020404" pitchFamily="49" charset="0"/>
              </a:rPr>
              <a:t>str</a:t>
            </a:r>
            <a:r>
              <a:rPr lang="en-SG" dirty="0">
                <a:latin typeface="Courier New" panose="02070309020205020404" pitchFamily="49" charset="0"/>
                <a:cs typeface="Courier New" panose="02070309020205020404" pitchFamily="49" charset="0"/>
              </a:rPr>
              <a:t>(num2), </a:t>
            </a:r>
            <a:r>
              <a:rPr lang="en-SG" dirty="0" err="1">
                <a:latin typeface="Courier New" panose="02070309020205020404" pitchFamily="49" charset="0"/>
                <a:cs typeface="Courier New" panose="02070309020205020404" pitchFamily="49" charset="0"/>
              </a:rPr>
              <a:t>str</a:t>
            </a:r>
            <a:r>
              <a:rPr lang="en-SG" dirty="0">
                <a:latin typeface="Courier New" panose="02070309020205020404" pitchFamily="49" charset="0"/>
                <a:cs typeface="Courier New" panose="02070309020205020404" pitchFamily="49" charset="0"/>
              </a:rPr>
              <a:t>(result)))</a:t>
            </a:r>
          </a:p>
        </p:txBody>
      </p:sp>
    </p:spTree>
    <p:extLst>
      <p:ext uri="{BB962C8B-B14F-4D97-AF65-F5344CB8AC3E}">
        <p14:creationId xmlns:p14="http://schemas.microsoft.com/office/powerpoint/2010/main" val="3180005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Basic Programming Knowledge: Best Practices</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197204"/>
            <a:ext cx="10515600" cy="1555521"/>
          </a:xfrm>
        </p:spPr>
        <p:txBody>
          <a:bodyPr>
            <a:normAutofit/>
          </a:bodyPr>
          <a:lstStyle/>
          <a:p>
            <a:r>
              <a:rPr lang="en-SG" dirty="0"/>
              <a:t>Basic best practices</a:t>
            </a:r>
          </a:p>
          <a:p>
            <a:pPr marL="514350" indent="-514350">
              <a:buFont typeface="+mj-lt"/>
              <a:buAutoNum type="arabicPeriod"/>
            </a:pPr>
            <a:r>
              <a:rPr lang="en-SG" dirty="0"/>
              <a:t>Use meaningful variable / function names</a:t>
            </a:r>
          </a:p>
          <a:p>
            <a:pPr lvl="1"/>
            <a:r>
              <a:rPr lang="en-SG" dirty="0"/>
              <a:t>Use descriptive names but not too long</a:t>
            </a:r>
          </a:p>
          <a:p>
            <a:pPr lvl="1"/>
            <a:endParaRPr lang="en-SG" dirty="0"/>
          </a:p>
        </p:txBody>
      </p:sp>
      <p:sp>
        <p:nvSpPr>
          <p:cNvPr id="4" name="Rectangle 3">
            <a:extLst>
              <a:ext uri="{FF2B5EF4-FFF2-40B4-BE49-F238E27FC236}">
                <a16:creationId xmlns:a16="http://schemas.microsoft.com/office/drawing/2014/main" id="{89CF033C-0E09-404A-82A7-1914DE5BCF2C}"/>
              </a:ext>
            </a:extLst>
          </p:cNvPr>
          <p:cNvSpPr/>
          <p:nvPr/>
        </p:nvSpPr>
        <p:spPr>
          <a:xfrm>
            <a:off x="838200" y="2828835"/>
            <a:ext cx="9906000" cy="1200329"/>
          </a:xfrm>
          <a:prstGeom prst="rect">
            <a:avLst/>
          </a:prstGeom>
        </p:spPr>
        <p:txBody>
          <a:bodyPr wrap="square">
            <a:spAutoFit/>
          </a:bodyPr>
          <a:lstStyle/>
          <a:p>
            <a:r>
              <a:rPr lang="en-SG" dirty="0">
                <a:latin typeface="Courier New" panose="02070309020205020404" pitchFamily="49" charset="0"/>
                <a:cs typeface="Courier New" panose="02070309020205020404" pitchFamily="49" charset="0"/>
              </a:rPr>
              <a:t>def </a:t>
            </a:r>
            <a:r>
              <a:rPr lang="en-SG" dirty="0" err="1">
                <a:latin typeface="Courier New" panose="02070309020205020404" pitchFamily="49" charset="0"/>
                <a:cs typeface="Courier New" panose="02070309020205020404" pitchFamily="49" charset="0"/>
              </a:rPr>
              <a:t>area_circle</a:t>
            </a:r>
            <a:r>
              <a:rPr lang="en-SG" dirty="0">
                <a:latin typeface="Courier New" panose="02070309020205020404" pitchFamily="49" charset="0"/>
                <a:cs typeface="Courier New" panose="02070309020205020404" pitchFamily="49" charset="0"/>
              </a:rPr>
              <a:t>(radius):</a:t>
            </a:r>
          </a:p>
          <a:p>
            <a:r>
              <a:rPr lang="en-SG" dirty="0">
                <a:latin typeface="Courier New" panose="02070309020205020404" pitchFamily="49" charset="0"/>
                <a:cs typeface="Courier New" panose="02070309020205020404" pitchFamily="49" charset="0"/>
              </a:rPr>
              <a:t>    area = </a:t>
            </a:r>
            <a:r>
              <a:rPr lang="en-SG" dirty="0" err="1">
                <a:latin typeface="Courier New" panose="02070309020205020404" pitchFamily="49" charset="0"/>
                <a:cs typeface="Courier New" panose="02070309020205020404" pitchFamily="49" charset="0"/>
              </a:rPr>
              <a:t>math.pi</a:t>
            </a:r>
            <a:r>
              <a:rPr lang="en-SG" dirty="0">
                <a:latin typeface="Courier New" panose="02070309020205020404" pitchFamily="49" charset="0"/>
                <a:cs typeface="Courier New" panose="02070309020205020404" pitchFamily="49" charset="0"/>
              </a:rPr>
              <a:t> * radius * radius</a:t>
            </a:r>
          </a:p>
          <a:p>
            <a:r>
              <a:rPr lang="en-SG" dirty="0">
                <a:latin typeface="Courier New" panose="02070309020205020404" pitchFamily="49" charset="0"/>
                <a:cs typeface="Courier New" panose="02070309020205020404" pitchFamily="49" charset="0"/>
              </a:rPr>
              <a:t>    return area</a:t>
            </a:r>
          </a:p>
          <a:p>
            <a:r>
              <a:rPr lang="en-SG" dirty="0">
                <a:latin typeface="Courier New" panose="02070309020205020404" pitchFamily="49" charset="0"/>
                <a:cs typeface="Courier New" panose="02070309020205020404" pitchFamily="49" charset="0"/>
              </a:rPr>
              <a:t>Area1 = </a:t>
            </a:r>
            <a:r>
              <a:rPr lang="en-SG" dirty="0" err="1">
                <a:latin typeface="Courier New" panose="02070309020205020404" pitchFamily="49" charset="0"/>
                <a:cs typeface="Courier New" panose="02070309020205020404" pitchFamily="49" charset="0"/>
              </a:rPr>
              <a:t>area_circle</a:t>
            </a:r>
            <a:r>
              <a:rPr lang="en-SG" dirty="0">
                <a:latin typeface="Courier New" panose="02070309020205020404" pitchFamily="49" charset="0"/>
                <a:cs typeface="Courier New" panose="02070309020205020404" pitchFamily="49" charset="0"/>
              </a:rPr>
              <a:t>(7)</a:t>
            </a:r>
          </a:p>
        </p:txBody>
      </p:sp>
      <p:sp>
        <p:nvSpPr>
          <p:cNvPr id="5" name="Rectangle 4">
            <a:extLst>
              <a:ext uri="{FF2B5EF4-FFF2-40B4-BE49-F238E27FC236}">
                <a16:creationId xmlns:a16="http://schemas.microsoft.com/office/drawing/2014/main" id="{8A0503F8-28A6-4191-82BC-1D5073EE42C1}"/>
              </a:ext>
            </a:extLst>
          </p:cNvPr>
          <p:cNvSpPr/>
          <p:nvPr/>
        </p:nvSpPr>
        <p:spPr>
          <a:xfrm>
            <a:off x="838200" y="4733836"/>
            <a:ext cx="6096000" cy="923330"/>
          </a:xfrm>
          <a:prstGeom prst="rect">
            <a:avLst/>
          </a:prstGeom>
        </p:spPr>
        <p:txBody>
          <a:bodyPr>
            <a:spAutoFit/>
          </a:bodyPr>
          <a:lstStyle/>
          <a:p>
            <a:r>
              <a:rPr lang="en-SG" dirty="0">
                <a:latin typeface="Courier New" panose="02070309020205020404" pitchFamily="49" charset="0"/>
                <a:cs typeface="Courier New" panose="02070309020205020404" pitchFamily="49" charset="0"/>
              </a:rPr>
              <a:t>def A(r):</a:t>
            </a:r>
          </a:p>
          <a:p>
            <a:r>
              <a:rPr lang="en-SG" dirty="0">
                <a:latin typeface="Courier New" panose="02070309020205020404" pitchFamily="49" charset="0"/>
                <a:cs typeface="Courier New" panose="02070309020205020404" pitchFamily="49" charset="0"/>
              </a:rPr>
              <a:t>    return </a:t>
            </a:r>
            <a:r>
              <a:rPr lang="en-SG" dirty="0" err="1">
                <a:latin typeface="Courier New" panose="02070309020205020404" pitchFamily="49" charset="0"/>
                <a:cs typeface="Courier New" panose="02070309020205020404" pitchFamily="49" charset="0"/>
              </a:rPr>
              <a:t>math.pi</a:t>
            </a:r>
            <a:r>
              <a:rPr lang="en-SG" dirty="0">
                <a:latin typeface="Courier New" panose="02070309020205020404" pitchFamily="49" charset="0"/>
                <a:cs typeface="Courier New" panose="02070309020205020404" pitchFamily="49" charset="0"/>
              </a:rPr>
              <a:t> * r * r</a:t>
            </a:r>
          </a:p>
          <a:p>
            <a:r>
              <a:rPr lang="en-SG" dirty="0">
                <a:latin typeface="Courier New" panose="02070309020205020404" pitchFamily="49" charset="0"/>
                <a:cs typeface="Courier New" panose="02070309020205020404" pitchFamily="49" charset="0"/>
              </a:rPr>
              <a:t>aa = A(7)</a:t>
            </a:r>
          </a:p>
        </p:txBody>
      </p:sp>
      <p:sp>
        <p:nvSpPr>
          <p:cNvPr id="6" name="Rectangle 5">
            <a:extLst>
              <a:ext uri="{FF2B5EF4-FFF2-40B4-BE49-F238E27FC236}">
                <a16:creationId xmlns:a16="http://schemas.microsoft.com/office/drawing/2014/main" id="{39E0045C-2AA5-4267-AC96-4F7573625939}"/>
              </a:ext>
            </a:extLst>
          </p:cNvPr>
          <p:cNvSpPr/>
          <p:nvPr/>
        </p:nvSpPr>
        <p:spPr>
          <a:xfrm>
            <a:off x="838200" y="4196834"/>
            <a:ext cx="779572" cy="369332"/>
          </a:xfrm>
          <a:prstGeom prst="rect">
            <a:avLst/>
          </a:prstGeom>
        </p:spPr>
        <p:txBody>
          <a:bodyPr wrap="none">
            <a:spAutoFit/>
          </a:bodyPr>
          <a:lstStyle/>
          <a:p>
            <a:r>
              <a:rPr lang="en-SG" dirty="0"/>
              <a:t>versus</a:t>
            </a:r>
          </a:p>
        </p:txBody>
      </p:sp>
    </p:spTree>
    <p:extLst>
      <p:ext uri="{BB962C8B-B14F-4D97-AF65-F5344CB8AC3E}">
        <p14:creationId xmlns:p14="http://schemas.microsoft.com/office/powerpoint/2010/main" val="313859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Basic Programming Knowledge: Best Practices</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197204"/>
            <a:ext cx="10515600" cy="3346221"/>
          </a:xfrm>
        </p:spPr>
        <p:txBody>
          <a:bodyPr>
            <a:normAutofit/>
          </a:bodyPr>
          <a:lstStyle/>
          <a:p>
            <a:pPr marL="514350" indent="-514350">
              <a:buFont typeface="+mj-lt"/>
              <a:buAutoNum type="arabicPeriod" startAt="2"/>
            </a:pPr>
            <a:r>
              <a:rPr lang="en-SG" dirty="0"/>
              <a:t>Keep each function “short” and readable</a:t>
            </a:r>
          </a:p>
          <a:p>
            <a:pPr lvl="1"/>
            <a:r>
              <a:rPr lang="en-SG" dirty="0"/>
              <a:t>Each function </a:t>
            </a:r>
            <a:r>
              <a:rPr lang="en-SG" i="1" dirty="0"/>
              <a:t>should</a:t>
            </a:r>
            <a:r>
              <a:rPr lang="en-SG" dirty="0"/>
              <a:t> only do one operation</a:t>
            </a:r>
          </a:p>
          <a:p>
            <a:pPr lvl="1"/>
            <a:r>
              <a:rPr lang="en-SG" dirty="0"/>
              <a:t>If a function does more than one operation, it can be divided into 2 functions</a:t>
            </a:r>
          </a:p>
          <a:p>
            <a:pPr lvl="1"/>
            <a:r>
              <a:rPr lang="en-SG" dirty="0"/>
              <a:t>Keep the length of each function into a printable page (30 lines or shorter)</a:t>
            </a:r>
          </a:p>
          <a:p>
            <a:pPr lvl="1"/>
            <a:r>
              <a:rPr lang="en-SG" dirty="0"/>
              <a:t>Reduce the levels of nesting (if possible)</a:t>
            </a:r>
          </a:p>
          <a:p>
            <a:pPr lvl="1"/>
            <a:r>
              <a:rPr lang="en-SG" dirty="0"/>
              <a:t>Keep the width of a line to 80 characters (</a:t>
            </a:r>
            <a:r>
              <a:rPr lang="en-SG"/>
              <a:t>70 characters will </a:t>
            </a:r>
            <a:r>
              <a:rPr lang="en-SG" dirty="0"/>
              <a:t>be better)</a:t>
            </a:r>
          </a:p>
        </p:txBody>
      </p:sp>
    </p:spTree>
    <p:extLst>
      <p:ext uri="{BB962C8B-B14F-4D97-AF65-F5344CB8AC3E}">
        <p14:creationId xmlns:p14="http://schemas.microsoft.com/office/powerpoint/2010/main" val="1853583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00083F-12C2-4CC2-B828-DF8165EC17AC}"/>
              </a:ext>
            </a:extLst>
          </p:cNvPr>
          <p:cNvSpPr/>
          <p:nvPr/>
        </p:nvSpPr>
        <p:spPr>
          <a:xfrm>
            <a:off x="0" y="407670"/>
            <a:ext cx="6096000" cy="5909310"/>
          </a:xfrm>
          <a:prstGeom prst="rect">
            <a:avLst/>
          </a:prstGeom>
          <a:ln w="12700">
            <a:solidFill>
              <a:schemeClr val="tx1"/>
            </a:solidFill>
          </a:ln>
        </p:spPr>
        <p:txBody>
          <a:bodyPr>
            <a:spAutoFit/>
          </a:bodyPr>
          <a:lstStyle/>
          <a:p>
            <a:r>
              <a:rPr lang="en-SG" sz="1400" dirty="0">
                <a:latin typeface="Courier New" panose="02070309020205020404" pitchFamily="49" charset="0"/>
                <a:cs typeface="Courier New" panose="02070309020205020404" pitchFamily="49" charset="0"/>
              </a:rPr>
              <a:t>def </a:t>
            </a:r>
            <a:r>
              <a:rPr lang="en-SG" sz="1400" dirty="0" err="1">
                <a:latin typeface="Courier New" panose="02070309020205020404" pitchFamily="49" charset="0"/>
                <a:cs typeface="Courier New" panose="02070309020205020404" pitchFamily="49" charset="0"/>
              </a:rPr>
              <a:t>runReport</a:t>
            </a:r>
            <a:r>
              <a:rPr lang="en-SG" sz="1400" dirty="0">
                <a:latin typeface="Courier New" panose="02070309020205020404" pitchFamily="49" charset="0"/>
                <a:cs typeface="Courier New" panose="02070309020205020404" pitchFamily="49" charset="0"/>
              </a:rPr>
              <a:t>(population):</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popFitness</a:t>
            </a:r>
            <a:r>
              <a:rPr lang="en-SG" sz="1400" dirty="0">
                <a:latin typeface="Courier New" panose="02070309020205020404" pitchFamily="49" charset="0"/>
                <a:cs typeface="Courier New" panose="02070309020205020404" pitchFamily="49" charset="0"/>
              </a:rPr>
              <a:t> = {}</a:t>
            </a:r>
          </a:p>
          <a:p>
            <a:r>
              <a:rPr lang="en-SG" sz="1400" dirty="0">
                <a:latin typeface="Courier New" panose="02070309020205020404" pitchFamily="49" charset="0"/>
                <a:cs typeface="Courier New" panose="02070309020205020404" pitchFamily="49" charset="0"/>
              </a:rPr>
              <a:t>    for k in list(</a:t>
            </a:r>
            <a:r>
              <a:rPr lang="en-SG" sz="1400" dirty="0" err="1">
                <a:latin typeface="Courier New" panose="02070309020205020404" pitchFamily="49" charset="0"/>
                <a:cs typeface="Courier New" panose="02070309020205020404" pitchFamily="49" charset="0"/>
              </a:rPr>
              <a:t>population.keys</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popFitness</a:t>
            </a:r>
            <a:r>
              <a:rPr lang="en-SG" sz="1400" dirty="0">
                <a:latin typeface="Courier New" panose="02070309020205020404" pitchFamily="49" charset="0"/>
                <a:cs typeface="Courier New" panose="02070309020205020404" pitchFamily="49" charset="0"/>
              </a:rPr>
              <a:t>[k] = population[k].</a:t>
            </a:r>
            <a:r>
              <a:rPr lang="en-SG" sz="1400" dirty="0" err="1">
                <a:latin typeface="Courier New" panose="02070309020205020404" pitchFamily="49" charset="0"/>
                <a:cs typeface="Courier New" panose="02070309020205020404" pitchFamily="49" charset="0"/>
              </a:rPr>
              <a:t>fitnessScore</a:t>
            </a:r>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averageFitness</a:t>
            </a:r>
            <a:r>
              <a:rPr lang="en-SG" sz="1400" dirty="0">
                <a:latin typeface="Courier New" panose="02070309020205020404" pitchFamily="49" charset="0"/>
                <a:cs typeface="Courier New" panose="02070309020205020404" pitchFamily="49" charset="0"/>
              </a:rPr>
              <a:t> = [population[k].</a:t>
            </a:r>
            <a:r>
              <a:rPr lang="en-SG" sz="1400" dirty="0" err="1">
                <a:latin typeface="Courier New" panose="02070309020205020404" pitchFamily="49" charset="0"/>
                <a:cs typeface="Courier New" panose="02070309020205020404" pitchFamily="49" charset="0"/>
              </a:rPr>
              <a:t>fitnessScore</a:t>
            </a:r>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                      for k in list(</a:t>
            </a:r>
            <a:r>
              <a:rPr lang="en-SG" sz="1400" dirty="0" err="1">
                <a:latin typeface="Courier New" panose="02070309020205020404" pitchFamily="49" charset="0"/>
                <a:cs typeface="Courier New" panose="02070309020205020404" pitchFamily="49" charset="0"/>
              </a:rPr>
              <a:t>population.keys</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bestFitness</a:t>
            </a:r>
            <a:r>
              <a:rPr lang="en-SG" sz="1400" dirty="0">
                <a:latin typeface="Courier New" panose="02070309020205020404" pitchFamily="49" charset="0"/>
                <a:cs typeface="Courier New" panose="02070309020205020404" pitchFamily="49" charset="0"/>
              </a:rPr>
              <a:t> = max(</a:t>
            </a:r>
            <a:r>
              <a:rPr lang="en-SG" sz="1400" dirty="0" err="1">
                <a:latin typeface="Courier New" panose="02070309020205020404" pitchFamily="49" charset="0"/>
                <a:cs typeface="Courier New" panose="02070309020205020404" pitchFamily="49" charset="0"/>
              </a:rPr>
              <a:t>averageFitness</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averageFitness</a:t>
            </a:r>
            <a:r>
              <a:rPr lang="en-SG" sz="1400" dirty="0">
                <a:latin typeface="Courier New" panose="02070309020205020404" pitchFamily="49" charset="0"/>
                <a:cs typeface="Courier New" panose="02070309020205020404" pitchFamily="49" charset="0"/>
              </a:rPr>
              <a:t> = sum(</a:t>
            </a:r>
            <a:r>
              <a:rPr lang="en-SG" sz="1400" dirty="0" err="1">
                <a:latin typeface="Courier New" panose="02070309020205020404" pitchFamily="49" charset="0"/>
                <a:cs typeface="Courier New" panose="02070309020205020404" pitchFamily="49" charset="0"/>
              </a:rPr>
              <a:t>averageFitness</a:t>
            </a:r>
            <a:r>
              <a:rPr lang="en-SG" sz="1400" dirty="0">
                <a:latin typeface="Courier New" panose="02070309020205020404" pitchFamily="49" charset="0"/>
                <a:cs typeface="Courier New" panose="02070309020205020404" pitchFamily="49" charset="0"/>
              </a:rPr>
              <a:t>) /\ </a:t>
            </a:r>
          </a:p>
          <a:p>
            <a:r>
              <a:rPr lang="en-SG" sz="1400" dirty="0">
                <a:latin typeface="Courier New" panose="02070309020205020404" pitchFamily="49" charset="0"/>
                <a:cs typeface="Courier New" panose="02070309020205020404" pitchFamily="49" charset="0"/>
              </a:rPr>
              <a:t>                     float(</a:t>
            </a:r>
            <a:r>
              <a:rPr lang="en-SG" sz="1400" dirty="0" err="1">
                <a:latin typeface="Courier New" panose="02070309020205020404" pitchFamily="49" charset="0"/>
                <a:cs typeface="Courier New" panose="02070309020205020404" pitchFamily="49" charset="0"/>
              </a:rPr>
              <a:t>len</a:t>
            </a:r>
            <a:r>
              <a:rPr lang="en-SG" sz="1400" dirty="0">
                <a:latin typeface="Courier New" panose="02070309020205020404" pitchFamily="49" charset="0"/>
                <a:cs typeface="Courier New" panose="02070309020205020404" pitchFamily="49" charset="0"/>
              </a:rPr>
              <a:t>(</a:t>
            </a:r>
            <a:r>
              <a:rPr lang="en-SG" sz="1400" dirty="0" err="1">
                <a:latin typeface="Courier New" panose="02070309020205020404" pitchFamily="49" charset="0"/>
                <a:cs typeface="Courier New" panose="02070309020205020404" pitchFamily="49" charset="0"/>
              </a:rPr>
              <a:t>averageFitness</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print('Generation %s, Best Fitness: %.7f' % \</a:t>
            </a:r>
          </a:p>
          <a:p>
            <a:r>
              <a:rPr lang="en-SG" sz="1400" dirty="0">
                <a:latin typeface="Courier New" panose="02070309020205020404" pitchFamily="49" charset="0"/>
                <a:cs typeface="Courier New" panose="02070309020205020404" pitchFamily="49" charset="0"/>
              </a:rPr>
              <a:t>          (generations, </a:t>
            </a:r>
            <a:r>
              <a:rPr lang="en-SG" sz="1400" dirty="0" err="1">
                <a:latin typeface="Courier New" panose="02070309020205020404" pitchFamily="49" charset="0"/>
                <a:cs typeface="Courier New" panose="02070309020205020404" pitchFamily="49" charset="0"/>
              </a:rPr>
              <a:t>bestFitness</a:t>
            </a:r>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def run(population, </a:t>
            </a:r>
            <a:r>
              <a:rPr lang="en-SG" sz="1400" dirty="0" err="1">
                <a:latin typeface="Courier New" panose="02070309020205020404" pitchFamily="49" charset="0"/>
                <a:cs typeface="Courier New" panose="02070309020205020404" pitchFamily="49" charset="0"/>
              </a:rPr>
              <a:t>max_generations</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generations = 0</a:t>
            </a:r>
          </a:p>
          <a:p>
            <a:r>
              <a:rPr lang="en-SG" sz="1400" dirty="0">
                <a:latin typeface="Courier New" panose="02070309020205020404" pitchFamily="49" charset="0"/>
                <a:cs typeface="Courier New" panose="02070309020205020404" pitchFamily="49" charset="0"/>
              </a:rPr>
              <a:t>    while (generations &lt; </a:t>
            </a:r>
            <a:r>
              <a:rPr lang="en-SG" sz="1400" dirty="0" err="1">
                <a:latin typeface="Courier New" panose="02070309020205020404" pitchFamily="49" charset="0"/>
                <a:cs typeface="Courier New" panose="02070309020205020404" pitchFamily="49" charset="0"/>
              </a:rPr>
              <a:t>max_generations</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for </a:t>
            </a:r>
            <a:r>
              <a:rPr lang="en-SG" sz="1400" dirty="0" err="1">
                <a:latin typeface="Courier New" panose="02070309020205020404" pitchFamily="49" charset="0"/>
                <a:cs typeface="Courier New" panose="02070309020205020404" pitchFamily="49" charset="0"/>
              </a:rPr>
              <a:t>i</a:t>
            </a:r>
            <a:r>
              <a:rPr lang="en-SG" sz="1400" dirty="0">
                <a:latin typeface="Courier New" panose="02070309020205020404" pitchFamily="49" charset="0"/>
                <a:cs typeface="Courier New" panose="02070309020205020404" pitchFamily="49" charset="0"/>
              </a:rPr>
              <a:t> in range(</a:t>
            </a:r>
            <a:r>
              <a:rPr lang="en-SG" sz="1400" dirty="0" err="1">
                <a:latin typeface="Courier New" panose="02070309020205020404" pitchFamily="49" charset="0"/>
                <a:cs typeface="Courier New" panose="02070309020205020404" pitchFamily="49" charset="0"/>
              </a:rPr>
              <a:t>len</a:t>
            </a:r>
            <a:r>
              <a:rPr lang="en-SG" sz="1400" dirty="0">
                <a:latin typeface="Courier New" panose="02070309020205020404" pitchFamily="49" charset="0"/>
                <a:cs typeface="Courier New" panose="02070309020205020404" pitchFamily="49" charset="0"/>
              </a:rPr>
              <a:t>(population)):</a:t>
            </a:r>
          </a:p>
          <a:p>
            <a:r>
              <a:rPr lang="en-SG" sz="1400" dirty="0">
                <a:latin typeface="Courier New" panose="02070309020205020404" pitchFamily="49" charset="0"/>
                <a:cs typeface="Courier New" panose="02070309020205020404" pitchFamily="49" charset="0"/>
              </a:rPr>
              <a:t>            population[</a:t>
            </a:r>
            <a:r>
              <a:rPr lang="en-SG" sz="1400" dirty="0" err="1">
                <a:latin typeface="Courier New" panose="02070309020205020404" pitchFamily="49" charset="0"/>
                <a:cs typeface="Courier New" panose="02070309020205020404" pitchFamily="49" charset="0"/>
              </a:rPr>
              <a:t>i</a:t>
            </a:r>
            <a:r>
              <a:rPr lang="en-SG" sz="1400" dirty="0">
                <a:latin typeface="Courier New" panose="02070309020205020404" pitchFamily="49" charset="0"/>
                <a:cs typeface="Courier New" panose="02070309020205020404" pitchFamily="49" charset="0"/>
              </a:rPr>
              <a:t>].</a:t>
            </a:r>
            <a:r>
              <a:rPr lang="en-SG" sz="1400" dirty="0" err="1">
                <a:latin typeface="Courier New" panose="02070309020205020404" pitchFamily="49" charset="0"/>
                <a:cs typeface="Courier New" panose="02070309020205020404" pitchFamily="49" charset="0"/>
              </a:rPr>
              <a:t>runnerFunction</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population[</a:t>
            </a:r>
            <a:r>
              <a:rPr lang="en-SG" sz="1400" dirty="0" err="1">
                <a:latin typeface="Courier New" panose="02070309020205020404" pitchFamily="49" charset="0"/>
                <a:cs typeface="Courier New" panose="02070309020205020404" pitchFamily="49" charset="0"/>
              </a:rPr>
              <a:t>i</a:t>
            </a:r>
            <a:r>
              <a:rPr lang="en-SG" sz="1400" dirty="0">
                <a:latin typeface="Courier New" panose="02070309020205020404" pitchFamily="49" charset="0"/>
                <a:cs typeface="Courier New" panose="02070309020205020404" pitchFamily="49" charset="0"/>
              </a:rPr>
              <a:t>].</a:t>
            </a:r>
            <a:r>
              <a:rPr lang="en-SG" sz="1400" dirty="0" err="1">
                <a:latin typeface="Courier New" panose="02070309020205020404" pitchFamily="49" charset="0"/>
                <a:cs typeface="Courier New" panose="02070309020205020404" pitchFamily="49" charset="0"/>
              </a:rPr>
              <a:t>dataFunction</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population[</a:t>
            </a:r>
            <a:r>
              <a:rPr lang="en-SG" sz="1400" dirty="0" err="1">
                <a:latin typeface="Courier New" panose="02070309020205020404" pitchFamily="49" charset="0"/>
                <a:cs typeface="Courier New" panose="02070309020205020404" pitchFamily="49" charset="0"/>
              </a:rPr>
              <a:t>i</a:t>
            </a:r>
            <a:r>
              <a:rPr lang="en-SG" sz="1400" dirty="0">
                <a:latin typeface="Courier New" panose="02070309020205020404" pitchFamily="49" charset="0"/>
                <a:cs typeface="Courier New" panose="02070309020205020404" pitchFamily="49" charset="0"/>
              </a:rPr>
              <a:t>].</a:t>
            </a:r>
            <a:r>
              <a:rPr lang="en-SG" sz="1400" dirty="0" err="1">
                <a:latin typeface="Courier New" panose="02070309020205020404" pitchFamily="49" charset="0"/>
                <a:cs typeface="Courier New" panose="02070309020205020404" pitchFamily="49" charset="0"/>
              </a:rPr>
              <a:t>comparatorFunction</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runReport</a:t>
            </a:r>
            <a:r>
              <a:rPr lang="en-SG" sz="1400" dirty="0">
                <a:latin typeface="Courier New" panose="02070309020205020404" pitchFamily="49" charset="0"/>
                <a:cs typeface="Courier New" panose="02070309020205020404" pitchFamily="49" charset="0"/>
              </a:rPr>
              <a:t>(population)</a:t>
            </a:r>
          </a:p>
          <a:p>
            <a:r>
              <a:rPr lang="en-SG" sz="1400" dirty="0">
                <a:latin typeface="Courier New" panose="02070309020205020404" pitchFamily="49" charset="0"/>
                <a:cs typeface="Courier New" panose="02070309020205020404" pitchFamily="49" charset="0"/>
              </a:rPr>
              <a:t>        if True in [population[</a:t>
            </a:r>
            <a:r>
              <a:rPr lang="en-SG" sz="1400" dirty="0" err="1">
                <a:latin typeface="Courier New" panose="02070309020205020404" pitchFamily="49" charset="0"/>
                <a:cs typeface="Courier New" panose="02070309020205020404" pitchFamily="49" charset="0"/>
              </a:rPr>
              <a:t>i</a:t>
            </a:r>
            <a:r>
              <a:rPr lang="en-SG" sz="1400" dirty="0">
                <a:latin typeface="Courier New" panose="02070309020205020404" pitchFamily="49" charset="0"/>
                <a:cs typeface="Courier New" panose="02070309020205020404" pitchFamily="49" charset="0"/>
              </a:rPr>
              <a:t>].fitted</a:t>
            </a:r>
          </a:p>
          <a:p>
            <a:r>
              <a:rPr lang="en-SG" sz="1400" dirty="0">
                <a:latin typeface="Courier New" panose="02070309020205020404" pitchFamily="49" charset="0"/>
                <a:cs typeface="Courier New" panose="02070309020205020404" pitchFamily="49" charset="0"/>
              </a:rPr>
              <a:t>                    for </a:t>
            </a:r>
            <a:r>
              <a:rPr lang="en-SG" sz="1400" dirty="0" err="1">
                <a:latin typeface="Courier New" panose="02070309020205020404" pitchFamily="49" charset="0"/>
                <a:cs typeface="Courier New" panose="02070309020205020404" pitchFamily="49" charset="0"/>
              </a:rPr>
              <a:t>i</a:t>
            </a:r>
            <a:r>
              <a:rPr lang="en-SG" sz="1400" dirty="0">
                <a:latin typeface="Courier New" panose="02070309020205020404" pitchFamily="49" charset="0"/>
                <a:cs typeface="Courier New" panose="02070309020205020404" pitchFamily="49" charset="0"/>
              </a:rPr>
              <a:t> in range(</a:t>
            </a:r>
            <a:r>
              <a:rPr lang="en-SG" sz="1400" dirty="0" err="1">
                <a:latin typeface="Courier New" panose="02070309020205020404" pitchFamily="49" charset="0"/>
                <a:cs typeface="Courier New" panose="02070309020205020404" pitchFamily="49" charset="0"/>
              </a:rPr>
              <a:t>len</a:t>
            </a:r>
            <a:r>
              <a:rPr lang="en-SG" sz="1400" dirty="0">
                <a:latin typeface="Courier New" panose="02070309020205020404" pitchFamily="49" charset="0"/>
                <a:cs typeface="Courier New" panose="02070309020205020404" pitchFamily="49" charset="0"/>
              </a:rPr>
              <a:t>(population))]:</a:t>
            </a:r>
          </a:p>
          <a:p>
            <a:r>
              <a:rPr lang="en-SG" sz="1400" dirty="0">
                <a:latin typeface="Courier New" panose="02070309020205020404" pitchFamily="49" charset="0"/>
                <a:cs typeface="Courier New" panose="02070309020205020404" pitchFamily="49" charset="0"/>
              </a:rPr>
              <a:t>            return (generation, population)</a:t>
            </a:r>
          </a:p>
          <a:p>
            <a:r>
              <a:rPr lang="en-SG" sz="1400" dirty="0">
                <a:latin typeface="Courier New" panose="02070309020205020404" pitchFamily="49" charset="0"/>
                <a:cs typeface="Courier New" panose="02070309020205020404" pitchFamily="49" charset="0"/>
              </a:rPr>
              <a:t>        _mutate()</a:t>
            </a:r>
          </a:p>
          <a:p>
            <a:r>
              <a:rPr lang="en-SG" sz="1400" dirty="0">
                <a:latin typeface="Courier New" panose="02070309020205020404" pitchFamily="49" charset="0"/>
                <a:cs typeface="Courier New" panose="02070309020205020404" pitchFamily="49" charset="0"/>
              </a:rPr>
              <a:t>        _mate()</a:t>
            </a:r>
          </a:p>
          <a:p>
            <a:r>
              <a:rPr lang="en-SG" sz="1400" dirty="0">
                <a:latin typeface="Courier New" panose="02070309020205020404" pitchFamily="49" charset="0"/>
                <a:cs typeface="Courier New" panose="02070309020205020404" pitchFamily="49" charset="0"/>
              </a:rPr>
              <a:t>        generations = generations + 1</a:t>
            </a:r>
          </a:p>
          <a:p>
            <a:r>
              <a:rPr lang="en-SG" sz="1400" dirty="0">
                <a:latin typeface="Courier New" panose="02070309020205020404" pitchFamily="49" charset="0"/>
                <a:cs typeface="Courier New" panose="02070309020205020404" pitchFamily="49" charset="0"/>
              </a:rPr>
              <a:t>    return (generation, population)</a:t>
            </a:r>
          </a:p>
        </p:txBody>
      </p:sp>
      <p:sp>
        <p:nvSpPr>
          <p:cNvPr id="9" name="Rectangle 8">
            <a:extLst>
              <a:ext uri="{FF2B5EF4-FFF2-40B4-BE49-F238E27FC236}">
                <a16:creationId xmlns:a16="http://schemas.microsoft.com/office/drawing/2014/main" id="{9E4839C8-D31F-4168-BEA2-EF764CDD51FB}"/>
              </a:ext>
            </a:extLst>
          </p:cNvPr>
          <p:cNvSpPr/>
          <p:nvPr/>
        </p:nvSpPr>
        <p:spPr>
          <a:xfrm>
            <a:off x="6096000" y="474345"/>
            <a:ext cx="6096000" cy="5262979"/>
          </a:xfrm>
          <a:prstGeom prst="rect">
            <a:avLst/>
          </a:prstGeom>
          <a:ln w="12700">
            <a:solidFill>
              <a:schemeClr val="tx1"/>
            </a:solidFill>
          </a:ln>
        </p:spPr>
        <p:txBody>
          <a:bodyPr>
            <a:spAutoFit/>
          </a:bodyPr>
          <a:lstStyle/>
          <a:p>
            <a:r>
              <a:rPr lang="en-SG" sz="1400" dirty="0">
                <a:latin typeface="Courier New" panose="02070309020205020404" pitchFamily="49" charset="0"/>
                <a:cs typeface="Courier New" panose="02070309020205020404" pitchFamily="49" charset="0"/>
              </a:rPr>
              <a:t>def run(population, </a:t>
            </a:r>
            <a:r>
              <a:rPr lang="en-SG" sz="1400" dirty="0" err="1">
                <a:latin typeface="Courier New" panose="02070309020205020404" pitchFamily="49" charset="0"/>
                <a:cs typeface="Courier New" panose="02070309020205020404" pitchFamily="49" charset="0"/>
              </a:rPr>
              <a:t>max_generations</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generations = 0</a:t>
            </a:r>
          </a:p>
          <a:p>
            <a:r>
              <a:rPr lang="en-SG" sz="1400" dirty="0">
                <a:latin typeface="Courier New" panose="02070309020205020404" pitchFamily="49" charset="0"/>
                <a:cs typeface="Courier New" panose="02070309020205020404" pitchFamily="49" charset="0"/>
              </a:rPr>
              <a:t>    while (generations &lt; </a:t>
            </a:r>
            <a:r>
              <a:rPr lang="en-SG" sz="1400" dirty="0" err="1">
                <a:latin typeface="Courier New" panose="02070309020205020404" pitchFamily="49" charset="0"/>
                <a:cs typeface="Courier New" panose="02070309020205020404" pitchFamily="49" charset="0"/>
              </a:rPr>
              <a:t>max_generations</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for </a:t>
            </a:r>
            <a:r>
              <a:rPr lang="en-SG" sz="1400" dirty="0" err="1">
                <a:latin typeface="Courier New" panose="02070309020205020404" pitchFamily="49" charset="0"/>
                <a:cs typeface="Courier New" panose="02070309020205020404" pitchFamily="49" charset="0"/>
              </a:rPr>
              <a:t>i</a:t>
            </a:r>
            <a:r>
              <a:rPr lang="en-SG" sz="1400" dirty="0">
                <a:latin typeface="Courier New" panose="02070309020205020404" pitchFamily="49" charset="0"/>
                <a:cs typeface="Courier New" panose="02070309020205020404" pitchFamily="49" charset="0"/>
              </a:rPr>
              <a:t> in range(</a:t>
            </a:r>
            <a:r>
              <a:rPr lang="en-SG" sz="1400" dirty="0" err="1">
                <a:latin typeface="Courier New" panose="02070309020205020404" pitchFamily="49" charset="0"/>
                <a:cs typeface="Courier New" panose="02070309020205020404" pitchFamily="49" charset="0"/>
              </a:rPr>
              <a:t>len</a:t>
            </a:r>
            <a:r>
              <a:rPr lang="en-SG" sz="1400" dirty="0">
                <a:latin typeface="Courier New" panose="02070309020205020404" pitchFamily="49" charset="0"/>
                <a:cs typeface="Courier New" panose="02070309020205020404" pitchFamily="49" charset="0"/>
              </a:rPr>
              <a:t>(population)):</a:t>
            </a:r>
          </a:p>
          <a:p>
            <a:r>
              <a:rPr lang="en-SG" sz="1400" dirty="0">
                <a:latin typeface="Courier New" panose="02070309020205020404" pitchFamily="49" charset="0"/>
                <a:cs typeface="Courier New" panose="02070309020205020404" pitchFamily="49" charset="0"/>
              </a:rPr>
              <a:t>            population[</a:t>
            </a:r>
            <a:r>
              <a:rPr lang="en-SG" sz="1400" dirty="0" err="1">
                <a:latin typeface="Courier New" panose="02070309020205020404" pitchFamily="49" charset="0"/>
                <a:cs typeface="Courier New" panose="02070309020205020404" pitchFamily="49" charset="0"/>
              </a:rPr>
              <a:t>i</a:t>
            </a:r>
            <a:r>
              <a:rPr lang="en-SG" sz="1400" dirty="0">
                <a:latin typeface="Courier New" panose="02070309020205020404" pitchFamily="49" charset="0"/>
                <a:cs typeface="Courier New" panose="02070309020205020404" pitchFamily="49" charset="0"/>
              </a:rPr>
              <a:t>].</a:t>
            </a:r>
            <a:r>
              <a:rPr lang="en-SG" sz="1400" dirty="0" err="1">
                <a:latin typeface="Courier New" panose="02070309020205020404" pitchFamily="49" charset="0"/>
                <a:cs typeface="Courier New" panose="02070309020205020404" pitchFamily="49" charset="0"/>
              </a:rPr>
              <a:t>runnerFunction</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population[</a:t>
            </a:r>
            <a:r>
              <a:rPr lang="en-SG" sz="1400" dirty="0" err="1">
                <a:latin typeface="Courier New" panose="02070309020205020404" pitchFamily="49" charset="0"/>
                <a:cs typeface="Courier New" panose="02070309020205020404" pitchFamily="49" charset="0"/>
              </a:rPr>
              <a:t>i</a:t>
            </a:r>
            <a:r>
              <a:rPr lang="en-SG" sz="1400" dirty="0">
                <a:latin typeface="Courier New" panose="02070309020205020404" pitchFamily="49" charset="0"/>
                <a:cs typeface="Courier New" panose="02070309020205020404" pitchFamily="49" charset="0"/>
              </a:rPr>
              <a:t>].</a:t>
            </a:r>
            <a:r>
              <a:rPr lang="en-SG" sz="1400" dirty="0" err="1">
                <a:latin typeface="Courier New" panose="02070309020205020404" pitchFamily="49" charset="0"/>
                <a:cs typeface="Courier New" panose="02070309020205020404" pitchFamily="49" charset="0"/>
              </a:rPr>
              <a:t>dataFunction</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population[</a:t>
            </a:r>
            <a:r>
              <a:rPr lang="en-SG" sz="1400" dirty="0" err="1">
                <a:latin typeface="Courier New" panose="02070309020205020404" pitchFamily="49" charset="0"/>
                <a:cs typeface="Courier New" panose="02070309020205020404" pitchFamily="49" charset="0"/>
              </a:rPr>
              <a:t>i</a:t>
            </a:r>
            <a:r>
              <a:rPr lang="en-SG" sz="1400" dirty="0">
                <a:latin typeface="Courier New" panose="02070309020205020404" pitchFamily="49" charset="0"/>
                <a:cs typeface="Courier New" panose="02070309020205020404" pitchFamily="49" charset="0"/>
              </a:rPr>
              <a:t>].</a:t>
            </a:r>
            <a:r>
              <a:rPr lang="en-SG" sz="1400" dirty="0" err="1">
                <a:latin typeface="Courier New" panose="02070309020205020404" pitchFamily="49" charset="0"/>
                <a:cs typeface="Courier New" panose="02070309020205020404" pitchFamily="49" charset="0"/>
              </a:rPr>
              <a:t>comparatorFunction</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popFitness</a:t>
            </a:r>
            <a:r>
              <a:rPr lang="en-SG" sz="1400" dirty="0">
                <a:latin typeface="Courier New" panose="02070309020205020404" pitchFamily="49" charset="0"/>
                <a:cs typeface="Courier New" panose="02070309020205020404" pitchFamily="49" charset="0"/>
              </a:rPr>
              <a:t> = {}</a:t>
            </a:r>
          </a:p>
          <a:p>
            <a:pPr lvl="1"/>
            <a:r>
              <a:rPr lang="en-SG" sz="1400" dirty="0">
                <a:latin typeface="Courier New" panose="02070309020205020404" pitchFamily="49" charset="0"/>
                <a:cs typeface="Courier New" panose="02070309020205020404" pitchFamily="49" charset="0"/>
              </a:rPr>
              <a:t>    for k in list(</a:t>
            </a:r>
            <a:r>
              <a:rPr lang="en-SG" sz="1400" dirty="0" err="1">
                <a:latin typeface="Courier New" panose="02070309020205020404" pitchFamily="49" charset="0"/>
                <a:cs typeface="Courier New" panose="02070309020205020404" pitchFamily="49" charset="0"/>
              </a:rPr>
              <a:t>population.keys</a:t>
            </a:r>
            <a:r>
              <a:rPr lang="en-SG" sz="1400" dirty="0">
                <a:latin typeface="Courier New" panose="02070309020205020404" pitchFamily="49" charset="0"/>
                <a:cs typeface="Courier New" panose="02070309020205020404" pitchFamily="49" charset="0"/>
              </a:rPr>
              <a:t>()):</a:t>
            </a:r>
          </a:p>
          <a:p>
            <a:pPr lvl="1"/>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popFitness</a:t>
            </a:r>
            <a:r>
              <a:rPr lang="en-SG" sz="1400" dirty="0">
                <a:latin typeface="Courier New" panose="02070309020205020404" pitchFamily="49" charset="0"/>
                <a:cs typeface="Courier New" panose="02070309020205020404" pitchFamily="49" charset="0"/>
              </a:rPr>
              <a:t>[k] = population[k].</a:t>
            </a:r>
            <a:r>
              <a:rPr lang="en-SG" sz="1400" dirty="0" err="1">
                <a:latin typeface="Courier New" panose="02070309020205020404" pitchFamily="49" charset="0"/>
                <a:cs typeface="Courier New" panose="02070309020205020404" pitchFamily="49" charset="0"/>
              </a:rPr>
              <a:t>fitnessScore</a:t>
            </a:r>
            <a:endParaRPr lang="en-SG" sz="1400" dirty="0">
              <a:latin typeface="Courier New" panose="02070309020205020404" pitchFamily="49" charset="0"/>
              <a:cs typeface="Courier New" panose="02070309020205020404" pitchFamily="49" charset="0"/>
            </a:endParaRPr>
          </a:p>
          <a:p>
            <a:pPr lvl="1"/>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averageFitness</a:t>
            </a:r>
            <a:r>
              <a:rPr lang="en-SG" sz="1400" dirty="0">
                <a:latin typeface="Courier New" panose="02070309020205020404" pitchFamily="49" charset="0"/>
                <a:cs typeface="Courier New" panose="02070309020205020404" pitchFamily="49" charset="0"/>
              </a:rPr>
              <a:t> = [population[k].</a:t>
            </a:r>
            <a:r>
              <a:rPr lang="en-SG" sz="1400" dirty="0" err="1">
                <a:latin typeface="Courier New" panose="02070309020205020404" pitchFamily="49" charset="0"/>
                <a:cs typeface="Courier New" panose="02070309020205020404" pitchFamily="49" charset="0"/>
              </a:rPr>
              <a:t>fitnessScore</a:t>
            </a:r>
            <a:endParaRPr lang="en-SG" sz="1400" dirty="0">
              <a:latin typeface="Courier New" panose="02070309020205020404" pitchFamily="49" charset="0"/>
              <a:cs typeface="Courier New" panose="02070309020205020404" pitchFamily="49" charset="0"/>
            </a:endParaRPr>
          </a:p>
          <a:p>
            <a:pPr lvl="1"/>
            <a:r>
              <a:rPr lang="en-SG" sz="1400" dirty="0">
                <a:latin typeface="Courier New" panose="02070309020205020404" pitchFamily="49" charset="0"/>
                <a:cs typeface="Courier New" panose="02070309020205020404" pitchFamily="49" charset="0"/>
              </a:rPr>
              <a:t>                 for k in list(</a:t>
            </a:r>
            <a:r>
              <a:rPr lang="en-SG" sz="1400" dirty="0" err="1">
                <a:latin typeface="Courier New" panose="02070309020205020404" pitchFamily="49" charset="0"/>
                <a:cs typeface="Courier New" panose="02070309020205020404" pitchFamily="49" charset="0"/>
              </a:rPr>
              <a:t>population.keys</a:t>
            </a:r>
            <a:r>
              <a:rPr lang="en-SG" sz="1400" dirty="0">
                <a:latin typeface="Courier New" panose="02070309020205020404" pitchFamily="49" charset="0"/>
                <a:cs typeface="Courier New" panose="02070309020205020404" pitchFamily="49" charset="0"/>
              </a:rPr>
              <a:t>())]</a:t>
            </a:r>
          </a:p>
          <a:p>
            <a:pPr lvl="1"/>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bestFitness</a:t>
            </a:r>
            <a:r>
              <a:rPr lang="en-SG" sz="1400" dirty="0">
                <a:latin typeface="Courier New" panose="02070309020205020404" pitchFamily="49" charset="0"/>
                <a:cs typeface="Courier New" panose="02070309020205020404" pitchFamily="49" charset="0"/>
              </a:rPr>
              <a:t> = max(</a:t>
            </a:r>
            <a:r>
              <a:rPr lang="en-SG" sz="1400" dirty="0" err="1">
                <a:latin typeface="Courier New" panose="02070309020205020404" pitchFamily="49" charset="0"/>
                <a:cs typeface="Courier New" panose="02070309020205020404" pitchFamily="49" charset="0"/>
              </a:rPr>
              <a:t>averageFitness</a:t>
            </a:r>
            <a:r>
              <a:rPr lang="en-SG" sz="1400" dirty="0">
                <a:latin typeface="Courier New" panose="02070309020205020404" pitchFamily="49" charset="0"/>
                <a:cs typeface="Courier New" panose="02070309020205020404" pitchFamily="49" charset="0"/>
              </a:rPr>
              <a:t>)</a:t>
            </a:r>
          </a:p>
          <a:p>
            <a:pPr lvl="1"/>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averageFitness</a:t>
            </a:r>
            <a:r>
              <a:rPr lang="en-SG" sz="1400" dirty="0">
                <a:latin typeface="Courier New" panose="02070309020205020404" pitchFamily="49" charset="0"/>
                <a:cs typeface="Courier New" panose="02070309020205020404" pitchFamily="49" charset="0"/>
              </a:rPr>
              <a:t> = sum(</a:t>
            </a:r>
            <a:r>
              <a:rPr lang="en-SG" sz="1400" dirty="0" err="1">
                <a:latin typeface="Courier New" panose="02070309020205020404" pitchFamily="49" charset="0"/>
                <a:cs typeface="Courier New" panose="02070309020205020404" pitchFamily="49" charset="0"/>
              </a:rPr>
              <a:t>averageFitness</a:t>
            </a:r>
            <a:r>
              <a:rPr lang="en-SG" sz="1400" dirty="0">
                <a:latin typeface="Courier New" panose="02070309020205020404" pitchFamily="49" charset="0"/>
                <a:cs typeface="Courier New" panose="02070309020205020404" pitchFamily="49" charset="0"/>
              </a:rPr>
              <a:t>) /\ </a:t>
            </a:r>
          </a:p>
          <a:p>
            <a:pPr lvl="1"/>
            <a:r>
              <a:rPr lang="en-SG" sz="1400" dirty="0">
                <a:latin typeface="Courier New" panose="02070309020205020404" pitchFamily="49" charset="0"/>
                <a:cs typeface="Courier New" panose="02070309020205020404" pitchFamily="49" charset="0"/>
              </a:rPr>
              <a:t>                     float(</a:t>
            </a:r>
            <a:r>
              <a:rPr lang="en-SG" sz="1400" dirty="0" err="1">
                <a:latin typeface="Courier New" panose="02070309020205020404" pitchFamily="49" charset="0"/>
                <a:cs typeface="Courier New" panose="02070309020205020404" pitchFamily="49" charset="0"/>
              </a:rPr>
              <a:t>len</a:t>
            </a:r>
            <a:r>
              <a:rPr lang="en-SG" sz="1400" dirty="0">
                <a:latin typeface="Courier New" panose="02070309020205020404" pitchFamily="49" charset="0"/>
                <a:cs typeface="Courier New" panose="02070309020205020404" pitchFamily="49" charset="0"/>
              </a:rPr>
              <a:t>(</a:t>
            </a:r>
            <a:r>
              <a:rPr lang="en-SG" sz="1400" dirty="0" err="1">
                <a:latin typeface="Courier New" panose="02070309020205020404" pitchFamily="49" charset="0"/>
                <a:cs typeface="Courier New" panose="02070309020205020404" pitchFamily="49" charset="0"/>
              </a:rPr>
              <a:t>averageFitness</a:t>
            </a:r>
            <a:r>
              <a:rPr lang="en-SG" sz="1400" dirty="0">
                <a:latin typeface="Courier New" panose="02070309020205020404" pitchFamily="49" charset="0"/>
                <a:cs typeface="Courier New" panose="02070309020205020404" pitchFamily="49" charset="0"/>
              </a:rPr>
              <a:t>))</a:t>
            </a:r>
          </a:p>
          <a:p>
            <a:pPr lvl="1"/>
            <a:r>
              <a:rPr lang="en-SG" sz="1400" dirty="0">
                <a:latin typeface="Courier New" panose="02070309020205020404" pitchFamily="49" charset="0"/>
                <a:cs typeface="Courier New" panose="02070309020205020404" pitchFamily="49" charset="0"/>
              </a:rPr>
              <a:t>    print('Generation %s, Best Fitness: %.7f' % \</a:t>
            </a:r>
          </a:p>
          <a:p>
            <a:pPr lvl="1"/>
            <a:r>
              <a:rPr lang="en-SG" sz="1400" dirty="0">
                <a:latin typeface="Courier New" panose="02070309020205020404" pitchFamily="49" charset="0"/>
                <a:cs typeface="Courier New" panose="02070309020205020404" pitchFamily="49" charset="0"/>
              </a:rPr>
              <a:t>          (generations, </a:t>
            </a:r>
            <a:r>
              <a:rPr lang="en-SG" sz="1400" dirty="0" err="1">
                <a:latin typeface="Courier New" panose="02070309020205020404" pitchFamily="49" charset="0"/>
                <a:cs typeface="Courier New" panose="02070309020205020404" pitchFamily="49" charset="0"/>
              </a:rPr>
              <a:t>bestFitness</a:t>
            </a:r>
            <a:r>
              <a:rPr lang="en-SG" sz="1400" dirty="0">
                <a:latin typeface="Courier New" panose="02070309020205020404" pitchFamily="49" charset="0"/>
                <a:cs typeface="Courier New" panose="02070309020205020404" pitchFamily="49" charset="0"/>
              </a:rPr>
              <a:t>))</a:t>
            </a:r>
          </a:p>
          <a:p>
            <a:r>
              <a:rPr lang="en-SG" sz="1400" dirty="0">
                <a:latin typeface="Courier New" panose="02070309020205020404" pitchFamily="49" charset="0"/>
                <a:cs typeface="Courier New" panose="02070309020205020404" pitchFamily="49" charset="0"/>
              </a:rPr>
              <a:t>        if True in [population[</a:t>
            </a:r>
            <a:r>
              <a:rPr lang="en-SG" sz="1400" dirty="0" err="1">
                <a:latin typeface="Courier New" panose="02070309020205020404" pitchFamily="49" charset="0"/>
                <a:cs typeface="Courier New" panose="02070309020205020404" pitchFamily="49" charset="0"/>
              </a:rPr>
              <a:t>i</a:t>
            </a:r>
            <a:r>
              <a:rPr lang="en-SG" sz="1400" dirty="0">
                <a:latin typeface="Courier New" panose="02070309020205020404" pitchFamily="49" charset="0"/>
                <a:cs typeface="Courier New" panose="02070309020205020404" pitchFamily="49" charset="0"/>
              </a:rPr>
              <a:t>].fitted</a:t>
            </a:r>
          </a:p>
          <a:p>
            <a:r>
              <a:rPr lang="en-SG" sz="1400" dirty="0">
                <a:latin typeface="Courier New" panose="02070309020205020404" pitchFamily="49" charset="0"/>
                <a:cs typeface="Courier New" panose="02070309020205020404" pitchFamily="49" charset="0"/>
              </a:rPr>
              <a:t>                    for </a:t>
            </a:r>
            <a:r>
              <a:rPr lang="en-SG" sz="1400" dirty="0" err="1">
                <a:latin typeface="Courier New" panose="02070309020205020404" pitchFamily="49" charset="0"/>
                <a:cs typeface="Courier New" panose="02070309020205020404" pitchFamily="49" charset="0"/>
              </a:rPr>
              <a:t>i</a:t>
            </a:r>
            <a:r>
              <a:rPr lang="en-SG" sz="1400" dirty="0">
                <a:latin typeface="Courier New" panose="02070309020205020404" pitchFamily="49" charset="0"/>
                <a:cs typeface="Courier New" panose="02070309020205020404" pitchFamily="49" charset="0"/>
              </a:rPr>
              <a:t> in range(</a:t>
            </a:r>
            <a:r>
              <a:rPr lang="en-SG" sz="1400" dirty="0" err="1">
                <a:latin typeface="Courier New" panose="02070309020205020404" pitchFamily="49" charset="0"/>
                <a:cs typeface="Courier New" panose="02070309020205020404" pitchFamily="49" charset="0"/>
              </a:rPr>
              <a:t>len</a:t>
            </a:r>
            <a:r>
              <a:rPr lang="en-SG" sz="1400" dirty="0">
                <a:latin typeface="Courier New" panose="02070309020205020404" pitchFamily="49" charset="0"/>
                <a:cs typeface="Courier New" panose="02070309020205020404" pitchFamily="49" charset="0"/>
              </a:rPr>
              <a:t>(population))]:</a:t>
            </a:r>
          </a:p>
          <a:p>
            <a:r>
              <a:rPr lang="en-SG" sz="1400" dirty="0">
                <a:latin typeface="Courier New" panose="02070309020205020404" pitchFamily="49" charset="0"/>
                <a:cs typeface="Courier New" panose="02070309020205020404" pitchFamily="49" charset="0"/>
              </a:rPr>
              <a:t>            return (generation, population)</a:t>
            </a:r>
          </a:p>
          <a:p>
            <a:r>
              <a:rPr lang="en-SG" sz="1400" dirty="0">
                <a:latin typeface="Courier New" panose="02070309020205020404" pitchFamily="49" charset="0"/>
                <a:cs typeface="Courier New" panose="02070309020205020404" pitchFamily="49" charset="0"/>
              </a:rPr>
              <a:t>        _mutate()</a:t>
            </a:r>
          </a:p>
          <a:p>
            <a:r>
              <a:rPr lang="en-SG" sz="1400" dirty="0">
                <a:latin typeface="Courier New" panose="02070309020205020404" pitchFamily="49" charset="0"/>
                <a:cs typeface="Courier New" panose="02070309020205020404" pitchFamily="49" charset="0"/>
              </a:rPr>
              <a:t>        _mate()</a:t>
            </a:r>
          </a:p>
          <a:p>
            <a:r>
              <a:rPr lang="en-SG" sz="1400" dirty="0">
                <a:latin typeface="Courier New" panose="02070309020205020404" pitchFamily="49" charset="0"/>
                <a:cs typeface="Courier New" panose="02070309020205020404" pitchFamily="49" charset="0"/>
              </a:rPr>
              <a:t>        generations = generations + 1</a:t>
            </a:r>
          </a:p>
          <a:p>
            <a:r>
              <a:rPr lang="en-SG" sz="1400" dirty="0">
                <a:latin typeface="Courier New" panose="02070309020205020404" pitchFamily="49" charset="0"/>
                <a:cs typeface="Courier New" panose="02070309020205020404" pitchFamily="49" charset="0"/>
              </a:rPr>
              <a:t>    return (generation, population)</a:t>
            </a:r>
          </a:p>
        </p:txBody>
      </p:sp>
    </p:spTree>
    <p:extLst>
      <p:ext uri="{BB962C8B-B14F-4D97-AF65-F5344CB8AC3E}">
        <p14:creationId xmlns:p14="http://schemas.microsoft.com/office/powerpoint/2010/main" val="3406063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Basic Programming Knowledge: Best Practices</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197204"/>
            <a:ext cx="10515600" cy="907821"/>
          </a:xfrm>
        </p:spPr>
        <p:txBody>
          <a:bodyPr>
            <a:normAutofit/>
          </a:bodyPr>
          <a:lstStyle/>
          <a:p>
            <a:pPr marL="514350" indent="-514350">
              <a:buFont typeface="+mj-lt"/>
              <a:buAutoNum type="arabicPeriod" startAt="3"/>
            </a:pPr>
            <a:r>
              <a:rPr lang="en-SG" dirty="0"/>
              <a:t>Document your code</a:t>
            </a:r>
          </a:p>
          <a:p>
            <a:pPr lvl="1"/>
            <a:r>
              <a:rPr lang="en-SG" dirty="0"/>
              <a:t>Explain what the function does and what each parameter means</a:t>
            </a:r>
          </a:p>
        </p:txBody>
      </p:sp>
      <p:sp>
        <p:nvSpPr>
          <p:cNvPr id="4" name="Rectangle 3">
            <a:extLst>
              <a:ext uri="{FF2B5EF4-FFF2-40B4-BE49-F238E27FC236}">
                <a16:creationId xmlns:a16="http://schemas.microsoft.com/office/drawing/2014/main" id="{EAABD883-8CE3-4A64-B968-DCED518C50DE}"/>
              </a:ext>
            </a:extLst>
          </p:cNvPr>
          <p:cNvSpPr/>
          <p:nvPr/>
        </p:nvSpPr>
        <p:spPr>
          <a:xfrm>
            <a:off x="514350" y="2245558"/>
            <a:ext cx="11163300" cy="4524315"/>
          </a:xfrm>
          <a:prstGeom prst="rect">
            <a:avLst/>
          </a:prstGeom>
          <a:ln w="12700">
            <a:solidFill>
              <a:schemeClr val="tx1"/>
            </a:solidFill>
          </a:ln>
        </p:spPr>
        <p:txBody>
          <a:bodyPr wrap="square">
            <a:spAutoFit/>
          </a:bodyPr>
          <a:lstStyle/>
          <a:p>
            <a:r>
              <a:rPr lang="en-SG" dirty="0">
                <a:latin typeface="Courier New" panose="02070309020205020404" pitchFamily="49" charset="0"/>
                <a:cs typeface="Courier New" panose="02070309020205020404" pitchFamily="49" charset="0"/>
              </a:rPr>
              <a:t>def </a:t>
            </a:r>
            <a:r>
              <a:rPr lang="en-SG" dirty="0" err="1">
                <a:latin typeface="Courier New" panose="02070309020205020404" pitchFamily="49" charset="0"/>
                <a:cs typeface="Courier New" panose="02070309020205020404" pitchFamily="49" charset="0"/>
              </a:rPr>
              <a:t>Roger_Tanimoto</a:t>
            </a:r>
            <a:r>
              <a:rPr lang="en-SG" dirty="0">
                <a:latin typeface="Courier New" panose="02070309020205020404" pitchFamily="49" charset="0"/>
                <a:cs typeface="Courier New" panose="02070309020205020404" pitchFamily="49" charset="0"/>
              </a:rPr>
              <a:t>(original, test, absent=0, type='Set'):</a:t>
            </a:r>
          </a:p>
          <a:p>
            <a:r>
              <a:rPr lang="en-SG" dirty="0">
                <a:latin typeface="Courier New" panose="02070309020205020404" pitchFamily="49" charset="0"/>
                <a:cs typeface="Courier New" panose="02070309020205020404" pitchFamily="49" charset="0"/>
              </a:rPr>
              <a:t>    """</a:t>
            </a:r>
          </a:p>
          <a:p>
            <a:r>
              <a:rPr lang="en-SG" dirty="0">
                <a:latin typeface="Courier New" panose="02070309020205020404" pitchFamily="49" charset="0"/>
                <a:cs typeface="Courier New" panose="02070309020205020404" pitchFamily="49" charset="0"/>
              </a:rPr>
              <a:t>    Roger and </a:t>
            </a:r>
            <a:r>
              <a:rPr lang="en-SG" dirty="0" err="1">
                <a:latin typeface="Courier New" panose="02070309020205020404" pitchFamily="49" charset="0"/>
                <a:cs typeface="Courier New" panose="02070309020205020404" pitchFamily="49" charset="0"/>
              </a:rPr>
              <a:t>Tanimoto</a:t>
            </a:r>
            <a:r>
              <a:rPr lang="en-SG" dirty="0">
                <a:latin typeface="Courier New" panose="02070309020205020404" pitchFamily="49" charset="0"/>
                <a:cs typeface="Courier New" panose="02070309020205020404" pitchFamily="49" charset="0"/>
              </a:rPr>
              <a:t> coefficient for nominal or ordinal data.</a:t>
            </a:r>
          </a:p>
          <a:p>
            <a:endParaRPr lang="en-SG" dirty="0">
              <a:latin typeface="Courier New" panose="02070309020205020404" pitchFamily="49" charset="0"/>
              <a:cs typeface="Courier New" panose="02070309020205020404" pitchFamily="49" charset="0"/>
            </a:endParaRPr>
          </a:p>
          <a:p>
            <a:r>
              <a:rPr lang="en-SG" dirty="0">
                <a:latin typeface="Courier New" panose="02070309020205020404" pitchFamily="49" charset="0"/>
                <a:cs typeface="Courier New" panose="02070309020205020404" pitchFamily="49" charset="0"/>
              </a:rPr>
              <a:t>    Coefficient: M{(A + D) / (A + 2B + 2C + D)}</a:t>
            </a:r>
          </a:p>
          <a:p>
            <a:endParaRPr lang="en-SG" dirty="0">
              <a:latin typeface="Courier New" panose="02070309020205020404" pitchFamily="49" charset="0"/>
              <a:cs typeface="Courier New" panose="02070309020205020404" pitchFamily="49" charset="0"/>
            </a:endParaRPr>
          </a:p>
          <a:p>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param</a:t>
            </a:r>
            <a:r>
              <a:rPr lang="en-SG" dirty="0">
                <a:latin typeface="Courier New" panose="02070309020205020404" pitchFamily="49" charset="0"/>
                <a:cs typeface="Courier New" panose="02070309020205020404" pitchFamily="49" charset="0"/>
              </a:rPr>
              <a:t> original: list of original data</a:t>
            </a:r>
          </a:p>
          <a:p>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param</a:t>
            </a:r>
            <a:r>
              <a:rPr lang="en-SG" dirty="0">
                <a:latin typeface="Courier New" panose="02070309020205020404" pitchFamily="49" charset="0"/>
                <a:cs typeface="Courier New" panose="02070309020205020404" pitchFamily="49" charset="0"/>
              </a:rPr>
              <a:t> test: list of data to test against original</a:t>
            </a:r>
          </a:p>
          <a:p>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param</a:t>
            </a:r>
            <a:r>
              <a:rPr lang="en-SG" dirty="0">
                <a:latin typeface="Courier New" panose="02070309020205020404" pitchFamily="49" charset="0"/>
                <a:cs typeface="Courier New" panose="02070309020205020404" pitchFamily="49" charset="0"/>
              </a:rPr>
              <a:t> absent: user-defined identifier for absent of region,</a:t>
            </a:r>
          </a:p>
          <a:p>
            <a:r>
              <a:rPr lang="en-SG" dirty="0">
                <a:latin typeface="Courier New" panose="02070309020205020404" pitchFamily="49" charset="0"/>
                <a:cs typeface="Courier New" panose="02070309020205020404" pitchFamily="49" charset="0"/>
              </a:rPr>
              <a:t>        default = 0</a:t>
            </a:r>
          </a:p>
          <a:p>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param</a:t>
            </a:r>
            <a:r>
              <a:rPr lang="en-SG" dirty="0">
                <a:latin typeface="Courier New" panose="02070309020205020404" pitchFamily="49" charset="0"/>
                <a:cs typeface="Courier New" panose="02070309020205020404" pitchFamily="49" charset="0"/>
              </a:rPr>
              <a:t> type: {Set | List}, define whether use Set comparison</a:t>
            </a:r>
          </a:p>
          <a:p>
            <a:r>
              <a:rPr lang="en-SG" dirty="0">
                <a:latin typeface="Courier New" panose="02070309020205020404" pitchFamily="49" charset="0"/>
                <a:cs typeface="Courier New" panose="02070309020205020404" pitchFamily="49" charset="0"/>
              </a:rPr>
              <a:t>        (non-positional) or list comparison (positional), default = Set</a:t>
            </a:r>
          </a:p>
          <a:p>
            <a:r>
              <a:rPr lang="en-SG" dirty="0">
                <a:latin typeface="Courier New" panose="02070309020205020404" pitchFamily="49" charset="0"/>
                <a:cs typeface="Courier New" panose="02070309020205020404" pitchFamily="49" charset="0"/>
              </a:rPr>
              <a:t>    """</a:t>
            </a:r>
          </a:p>
          <a:p>
            <a:r>
              <a:rPr lang="en-SG" dirty="0">
                <a:latin typeface="Courier New" panose="02070309020205020404" pitchFamily="49" charset="0"/>
                <a:cs typeface="Courier New" panose="02070309020205020404" pitchFamily="49" charset="0"/>
              </a:rPr>
              <a:t>    (original, test, both, none) = compare(original, test, absent, type)</a:t>
            </a:r>
          </a:p>
          <a:p>
            <a:r>
              <a:rPr lang="en-SG" dirty="0">
                <a:latin typeface="Courier New" panose="02070309020205020404" pitchFamily="49" charset="0"/>
                <a:cs typeface="Courier New" panose="02070309020205020404" pitchFamily="49" charset="0"/>
              </a:rPr>
              <a:t>    denominator = (2 * original) + (2 * test) + both + none</a:t>
            </a:r>
          </a:p>
          <a:p>
            <a:r>
              <a:rPr lang="en-SG" dirty="0">
                <a:latin typeface="Courier New" panose="02070309020205020404" pitchFamily="49" charset="0"/>
                <a:cs typeface="Courier New" panose="02070309020205020404" pitchFamily="49" charset="0"/>
              </a:rPr>
              <a:t>    return (both + none) / denominator</a:t>
            </a:r>
          </a:p>
        </p:txBody>
      </p:sp>
    </p:spTree>
    <p:extLst>
      <p:ext uri="{BB962C8B-B14F-4D97-AF65-F5344CB8AC3E}">
        <p14:creationId xmlns:p14="http://schemas.microsoft.com/office/powerpoint/2010/main" val="1860782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860360"/>
          </a:xfrm>
        </p:spPr>
        <p:txBody>
          <a:bodyPr/>
          <a:lstStyle/>
          <a:p>
            <a:r>
              <a:rPr lang="en-SG" dirty="0"/>
              <a:t>Python Programming Environment</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419100" y="1225486"/>
            <a:ext cx="4924425" cy="4951477"/>
          </a:xfrm>
        </p:spPr>
        <p:txBody>
          <a:bodyPr>
            <a:normAutofit/>
          </a:bodyPr>
          <a:lstStyle/>
          <a:p>
            <a:r>
              <a:rPr lang="en-US" dirty="0"/>
              <a:t>Editors and IDEs </a:t>
            </a:r>
          </a:p>
          <a:p>
            <a:pPr lvl="1"/>
            <a:r>
              <a:rPr lang="en-US" sz="2800" dirty="0"/>
              <a:t>IDEs = Integrated Development Environments</a:t>
            </a:r>
          </a:p>
          <a:p>
            <a:pPr lvl="1"/>
            <a:r>
              <a:rPr lang="en-US" sz="2800" dirty="0"/>
              <a:t>Both editors and IDEs help in code writing</a:t>
            </a:r>
          </a:p>
          <a:p>
            <a:pPr lvl="1"/>
            <a:r>
              <a:rPr lang="en-US" sz="2800" dirty="0"/>
              <a:t>IDEs are also text editors</a:t>
            </a:r>
          </a:p>
          <a:p>
            <a:pPr lvl="1"/>
            <a:r>
              <a:rPr lang="en-US" sz="2800" dirty="0"/>
              <a:t>Most basic is to write code on Notepad and save as .</a:t>
            </a:r>
            <a:r>
              <a:rPr lang="en-US" sz="2800" dirty="0" err="1"/>
              <a:t>py</a:t>
            </a:r>
            <a:r>
              <a:rPr lang="en-US" sz="2800" dirty="0"/>
              <a:t> file instead of .txt file</a:t>
            </a:r>
          </a:p>
          <a:p>
            <a:pPr lvl="1"/>
            <a:r>
              <a:rPr lang="en-US" sz="2800" dirty="0"/>
              <a:t>Code editors and IDEs provide syntax </a:t>
            </a:r>
            <a:r>
              <a:rPr lang="en-US" sz="2800" dirty="0" err="1"/>
              <a:t>colouring</a:t>
            </a:r>
            <a:endParaRPr lang="en-SG" sz="2800" dirty="0"/>
          </a:p>
        </p:txBody>
      </p:sp>
      <p:sp>
        <p:nvSpPr>
          <p:cNvPr id="4" name="Rectangle 3">
            <a:extLst>
              <a:ext uri="{FF2B5EF4-FFF2-40B4-BE49-F238E27FC236}">
                <a16:creationId xmlns:a16="http://schemas.microsoft.com/office/drawing/2014/main" id="{2D6315A1-6C1B-4A5C-89DC-931DA49DEB5C}"/>
              </a:ext>
            </a:extLst>
          </p:cNvPr>
          <p:cNvSpPr/>
          <p:nvPr/>
        </p:nvSpPr>
        <p:spPr>
          <a:xfrm>
            <a:off x="5343525" y="1375649"/>
            <a:ext cx="6515100" cy="4247317"/>
          </a:xfrm>
          <a:prstGeom prst="rect">
            <a:avLst/>
          </a:prstGeom>
          <a:ln>
            <a:solidFill>
              <a:schemeClr val="tx1"/>
            </a:solidFill>
          </a:ln>
        </p:spPr>
        <p:txBody>
          <a:bodyPr wrap="square">
            <a:spAutoFit/>
          </a:bodyPr>
          <a:lstStyle/>
          <a:p>
            <a:r>
              <a:rPr lang="en-SG" dirty="0">
                <a:latin typeface="Courier New" panose="02070309020205020404" pitchFamily="49" charset="0"/>
                <a:cs typeface="Courier New" panose="02070309020205020404" pitchFamily="49" charset="0"/>
              </a:rPr>
              <a:t>def run(population, </a:t>
            </a:r>
            <a:r>
              <a:rPr lang="en-SG" dirty="0" err="1">
                <a:latin typeface="Courier New" panose="02070309020205020404" pitchFamily="49" charset="0"/>
                <a:cs typeface="Courier New" panose="02070309020205020404" pitchFamily="49" charset="0"/>
              </a:rPr>
              <a:t>max_generations</a:t>
            </a:r>
            <a:r>
              <a:rPr lang="en-SG" dirty="0">
                <a:latin typeface="Courier New" panose="02070309020205020404" pitchFamily="49" charset="0"/>
                <a:cs typeface="Courier New" panose="02070309020205020404" pitchFamily="49" charset="0"/>
              </a:rPr>
              <a:t>):</a:t>
            </a:r>
          </a:p>
          <a:p>
            <a:r>
              <a:rPr lang="en-SG" dirty="0">
                <a:latin typeface="Courier New" panose="02070309020205020404" pitchFamily="49" charset="0"/>
                <a:cs typeface="Courier New" panose="02070309020205020404" pitchFamily="49" charset="0"/>
              </a:rPr>
              <a:t>    generations = 0</a:t>
            </a:r>
          </a:p>
          <a:p>
            <a:r>
              <a:rPr lang="en-SG" dirty="0">
                <a:latin typeface="Courier New" panose="02070309020205020404" pitchFamily="49" charset="0"/>
                <a:cs typeface="Courier New" panose="02070309020205020404" pitchFamily="49" charset="0"/>
              </a:rPr>
              <a:t>    while (generations &lt; </a:t>
            </a:r>
            <a:r>
              <a:rPr lang="en-SG" dirty="0" err="1">
                <a:latin typeface="Courier New" panose="02070309020205020404" pitchFamily="49" charset="0"/>
                <a:cs typeface="Courier New" panose="02070309020205020404" pitchFamily="49" charset="0"/>
              </a:rPr>
              <a:t>max_generations</a:t>
            </a:r>
            <a:r>
              <a:rPr lang="en-SG" dirty="0">
                <a:latin typeface="Courier New" panose="02070309020205020404" pitchFamily="49" charset="0"/>
                <a:cs typeface="Courier New" panose="02070309020205020404" pitchFamily="49" charset="0"/>
              </a:rPr>
              <a:t>):</a:t>
            </a:r>
          </a:p>
          <a:p>
            <a:r>
              <a:rPr lang="en-SG" dirty="0">
                <a:latin typeface="Courier New" panose="02070309020205020404" pitchFamily="49" charset="0"/>
                <a:cs typeface="Courier New" panose="02070309020205020404" pitchFamily="49" charset="0"/>
              </a:rPr>
              <a:t>        for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in range(</a:t>
            </a:r>
            <a:r>
              <a:rPr lang="en-SG" dirty="0" err="1">
                <a:latin typeface="Courier New" panose="02070309020205020404" pitchFamily="49" charset="0"/>
                <a:cs typeface="Courier New" panose="02070309020205020404" pitchFamily="49" charset="0"/>
              </a:rPr>
              <a:t>len</a:t>
            </a:r>
            <a:r>
              <a:rPr lang="en-SG" dirty="0">
                <a:latin typeface="Courier New" panose="02070309020205020404" pitchFamily="49" charset="0"/>
                <a:cs typeface="Courier New" panose="02070309020205020404" pitchFamily="49" charset="0"/>
              </a:rPr>
              <a:t>(population)):</a:t>
            </a:r>
          </a:p>
          <a:p>
            <a:r>
              <a:rPr lang="en-SG" dirty="0">
                <a:latin typeface="Courier New" panose="02070309020205020404" pitchFamily="49" charset="0"/>
                <a:cs typeface="Courier New" panose="02070309020205020404" pitchFamily="49" charset="0"/>
              </a:rPr>
              <a:t>            population[</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runnerFunction</a:t>
            </a:r>
            <a:r>
              <a:rPr lang="en-SG" dirty="0">
                <a:latin typeface="Courier New" panose="02070309020205020404" pitchFamily="49" charset="0"/>
                <a:cs typeface="Courier New" panose="02070309020205020404" pitchFamily="49" charset="0"/>
              </a:rPr>
              <a:t>()</a:t>
            </a:r>
          </a:p>
          <a:p>
            <a:r>
              <a:rPr lang="en-SG" dirty="0">
                <a:latin typeface="Courier New" panose="02070309020205020404" pitchFamily="49" charset="0"/>
                <a:cs typeface="Courier New" panose="02070309020205020404" pitchFamily="49" charset="0"/>
              </a:rPr>
              <a:t>            population[</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dataFunction</a:t>
            </a:r>
            <a:r>
              <a:rPr lang="en-SG" dirty="0">
                <a:latin typeface="Courier New" panose="02070309020205020404" pitchFamily="49" charset="0"/>
                <a:cs typeface="Courier New" panose="02070309020205020404" pitchFamily="49" charset="0"/>
              </a:rPr>
              <a:t>()</a:t>
            </a:r>
          </a:p>
          <a:p>
            <a:r>
              <a:rPr lang="en-SG" dirty="0">
                <a:latin typeface="Courier New" panose="02070309020205020404" pitchFamily="49" charset="0"/>
                <a:cs typeface="Courier New" panose="02070309020205020404" pitchFamily="49" charset="0"/>
              </a:rPr>
              <a:t>            population[</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comparatorFunction</a:t>
            </a:r>
            <a:r>
              <a:rPr lang="en-SG" dirty="0">
                <a:latin typeface="Courier New" panose="02070309020205020404" pitchFamily="49" charset="0"/>
                <a:cs typeface="Courier New" panose="02070309020205020404" pitchFamily="49" charset="0"/>
              </a:rPr>
              <a:t>()</a:t>
            </a:r>
          </a:p>
          <a:p>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runReport</a:t>
            </a:r>
            <a:r>
              <a:rPr lang="en-SG" dirty="0">
                <a:latin typeface="Courier New" panose="02070309020205020404" pitchFamily="49" charset="0"/>
                <a:cs typeface="Courier New" panose="02070309020205020404" pitchFamily="49" charset="0"/>
              </a:rPr>
              <a:t>(population)</a:t>
            </a:r>
          </a:p>
          <a:p>
            <a:r>
              <a:rPr lang="en-SG" dirty="0">
                <a:latin typeface="Courier New" panose="02070309020205020404" pitchFamily="49" charset="0"/>
                <a:cs typeface="Courier New" panose="02070309020205020404" pitchFamily="49" charset="0"/>
              </a:rPr>
              <a:t>        if True in [population[</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].fitted</a:t>
            </a:r>
          </a:p>
          <a:p>
            <a:r>
              <a:rPr lang="en-SG" dirty="0">
                <a:latin typeface="Courier New" panose="02070309020205020404" pitchFamily="49" charset="0"/>
                <a:cs typeface="Courier New" panose="02070309020205020404" pitchFamily="49" charset="0"/>
              </a:rPr>
              <a:t>            for </a:t>
            </a:r>
            <a:r>
              <a:rPr lang="en-SG" dirty="0" err="1">
                <a:latin typeface="Courier New" panose="02070309020205020404" pitchFamily="49" charset="0"/>
                <a:cs typeface="Courier New" panose="02070309020205020404" pitchFamily="49" charset="0"/>
              </a:rPr>
              <a:t>i</a:t>
            </a:r>
            <a:r>
              <a:rPr lang="en-SG" dirty="0">
                <a:latin typeface="Courier New" panose="02070309020205020404" pitchFamily="49" charset="0"/>
                <a:cs typeface="Courier New" panose="02070309020205020404" pitchFamily="49" charset="0"/>
              </a:rPr>
              <a:t> in range(</a:t>
            </a:r>
            <a:r>
              <a:rPr lang="en-SG" dirty="0" err="1">
                <a:latin typeface="Courier New" panose="02070309020205020404" pitchFamily="49" charset="0"/>
                <a:cs typeface="Courier New" panose="02070309020205020404" pitchFamily="49" charset="0"/>
              </a:rPr>
              <a:t>len</a:t>
            </a:r>
            <a:r>
              <a:rPr lang="en-SG" dirty="0">
                <a:latin typeface="Courier New" panose="02070309020205020404" pitchFamily="49" charset="0"/>
                <a:cs typeface="Courier New" panose="02070309020205020404" pitchFamily="49" charset="0"/>
              </a:rPr>
              <a:t>(population))]:</a:t>
            </a:r>
          </a:p>
          <a:p>
            <a:r>
              <a:rPr lang="en-SG" dirty="0">
                <a:latin typeface="Courier New" panose="02070309020205020404" pitchFamily="49" charset="0"/>
                <a:cs typeface="Courier New" panose="02070309020205020404" pitchFamily="49" charset="0"/>
              </a:rPr>
              <a:t>            return (generation, population)</a:t>
            </a:r>
          </a:p>
          <a:p>
            <a:r>
              <a:rPr lang="en-SG" dirty="0">
                <a:latin typeface="Courier New" panose="02070309020205020404" pitchFamily="49" charset="0"/>
                <a:cs typeface="Courier New" panose="02070309020205020404" pitchFamily="49" charset="0"/>
              </a:rPr>
              <a:t>        _mutate()</a:t>
            </a:r>
          </a:p>
          <a:p>
            <a:r>
              <a:rPr lang="en-SG" dirty="0">
                <a:latin typeface="Courier New" panose="02070309020205020404" pitchFamily="49" charset="0"/>
                <a:cs typeface="Courier New" panose="02070309020205020404" pitchFamily="49" charset="0"/>
              </a:rPr>
              <a:t>        _mate()</a:t>
            </a:r>
          </a:p>
          <a:p>
            <a:r>
              <a:rPr lang="en-SG" dirty="0">
                <a:latin typeface="Courier New" panose="02070309020205020404" pitchFamily="49" charset="0"/>
                <a:cs typeface="Courier New" panose="02070309020205020404" pitchFamily="49" charset="0"/>
              </a:rPr>
              <a:t>        generations = generations + 1</a:t>
            </a:r>
          </a:p>
          <a:p>
            <a:r>
              <a:rPr lang="en-SG" dirty="0">
                <a:latin typeface="Courier New" panose="02070309020205020404" pitchFamily="49" charset="0"/>
                <a:cs typeface="Courier New" panose="02070309020205020404" pitchFamily="49" charset="0"/>
              </a:rPr>
              <a:t>    return (generation, population)</a:t>
            </a:r>
          </a:p>
        </p:txBody>
      </p:sp>
    </p:spTree>
    <p:extLst>
      <p:ext uri="{BB962C8B-B14F-4D97-AF65-F5344CB8AC3E}">
        <p14:creationId xmlns:p14="http://schemas.microsoft.com/office/powerpoint/2010/main" val="2261326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860360"/>
          </a:xfrm>
        </p:spPr>
        <p:txBody>
          <a:bodyPr/>
          <a:lstStyle/>
          <a:p>
            <a:r>
              <a:rPr lang="en-SG" dirty="0"/>
              <a:t>Python Programming Environment</a:t>
            </a:r>
          </a:p>
        </p:txBody>
      </p:sp>
      <p:pic>
        <p:nvPicPr>
          <p:cNvPr id="7" name="Picture 6">
            <a:extLst>
              <a:ext uri="{FF2B5EF4-FFF2-40B4-BE49-F238E27FC236}">
                <a16:creationId xmlns:a16="http://schemas.microsoft.com/office/drawing/2014/main" id="{A895428B-E772-4681-94C2-2B3C20243330}"/>
              </a:ext>
            </a:extLst>
          </p:cNvPr>
          <p:cNvPicPr>
            <a:picLocks noChangeAspect="1"/>
          </p:cNvPicPr>
          <p:nvPr/>
        </p:nvPicPr>
        <p:blipFill>
          <a:blip r:embed="rId2"/>
          <a:stretch>
            <a:fillRect/>
          </a:stretch>
        </p:blipFill>
        <p:spPr>
          <a:xfrm>
            <a:off x="0" y="1328102"/>
            <a:ext cx="6263675" cy="4633277"/>
          </a:xfrm>
          <a:prstGeom prst="rect">
            <a:avLst/>
          </a:prstGeom>
        </p:spPr>
      </p:pic>
      <p:pic>
        <p:nvPicPr>
          <p:cNvPr id="8" name="Picture 7">
            <a:extLst>
              <a:ext uri="{FF2B5EF4-FFF2-40B4-BE49-F238E27FC236}">
                <a16:creationId xmlns:a16="http://schemas.microsoft.com/office/drawing/2014/main" id="{3FCD5373-1BE4-4968-9B41-8F9A89EF0B47}"/>
              </a:ext>
            </a:extLst>
          </p:cNvPr>
          <p:cNvPicPr>
            <a:picLocks noChangeAspect="1"/>
          </p:cNvPicPr>
          <p:nvPr/>
        </p:nvPicPr>
        <p:blipFill>
          <a:blip r:embed="rId3"/>
          <a:stretch>
            <a:fillRect/>
          </a:stretch>
        </p:blipFill>
        <p:spPr>
          <a:xfrm>
            <a:off x="6115050" y="1328102"/>
            <a:ext cx="6076950" cy="4410075"/>
          </a:xfrm>
          <a:prstGeom prst="rect">
            <a:avLst/>
          </a:prstGeom>
        </p:spPr>
      </p:pic>
      <p:sp>
        <p:nvSpPr>
          <p:cNvPr id="9" name="TextBox 8">
            <a:extLst>
              <a:ext uri="{FF2B5EF4-FFF2-40B4-BE49-F238E27FC236}">
                <a16:creationId xmlns:a16="http://schemas.microsoft.com/office/drawing/2014/main" id="{B163A977-AFBE-4C71-A7F2-8592A5EF9E18}"/>
              </a:ext>
            </a:extLst>
          </p:cNvPr>
          <p:cNvSpPr txBox="1"/>
          <p:nvPr/>
        </p:nvSpPr>
        <p:spPr>
          <a:xfrm>
            <a:off x="2167438" y="6063995"/>
            <a:ext cx="1928798" cy="369332"/>
          </a:xfrm>
          <a:prstGeom prst="rect">
            <a:avLst/>
          </a:prstGeom>
          <a:noFill/>
        </p:spPr>
        <p:txBody>
          <a:bodyPr wrap="none" rtlCol="0">
            <a:spAutoFit/>
          </a:bodyPr>
          <a:lstStyle/>
          <a:p>
            <a:r>
              <a:rPr lang="en-SG" dirty="0"/>
              <a:t>Python IDLE Editor</a:t>
            </a:r>
          </a:p>
        </p:txBody>
      </p:sp>
      <p:sp>
        <p:nvSpPr>
          <p:cNvPr id="10" name="TextBox 9">
            <a:extLst>
              <a:ext uri="{FF2B5EF4-FFF2-40B4-BE49-F238E27FC236}">
                <a16:creationId xmlns:a16="http://schemas.microsoft.com/office/drawing/2014/main" id="{F9020085-CF85-417B-89A3-8235B1C452EC}"/>
              </a:ext>
            </a:extLst>
          </p:cNvPr>
          <p:cNvSpPr txBox="1"/>
          <p:nvPr/>
        </p:nvSpPr>
        <p:spPr>
          <a:xfrm>
            <a:off x="8381935" y="6063995"/>
            <a:ext cx="1543179" cy="369332"/>
          </a:xfrm>
          <a:prstGeom prst="rect">
            <a:avLst/>
          </a:prstGeom>
          <a:noFill/>
        </p:spPr>
        <p:txBody>
          <a:bodyPr wrap="none" rtlCol="0">
            <a:spAutoFit/>
          </a:bodyPr>
          <a:lstStyle/>
          <a:p>
            <a:r>
              <a:rPr lang="en-SG" dirty="0"/>
              <a:t>Sublime Text 3</a:t>
            </a:r>
          </a:p>
        </p:txBody>
      </p:sp>
    </p:spTree>
    <p:extLst>
      <p:ext uri="{BB962C8B-B14F-4D97-AF65-F5344CB8AC3E}">
        <p14:creationId xmlns:p14="http://schemas.microsoft.com/office/powerpoint/2010/main" val="213910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What is Programming</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197204"/>
            <a:ext cx="10515600" cy="4979759"/>
          </a:xfrm>
        </p:spPr>
        <p:txBody>
          <a:bodyPr>
            <a:normAutofit/>
          </a:bodyPr>
          <a:lstStyle/>
          <a:p>
            <a:r>
              <a:rPr lang="en-US" dirty="0"/>
              <a:t>Skills of a coder/programmer</a:t>
            </a:r>
          </a:p>
          <a:p>
            <a:pPr lvl="1"/>
            <a:r>
              <a:rPr lang="en-US" sz="2800" dirty="0"/>
              <a:t>Analytical mindset, also known as computational thinking (to be elaborated later)</a:t>
            </a:r>
          </a:p>
          <a:p>
            <a:pPr lvl="1"/>
            <a:r>
              <a:rPr lang="en-US" sz="2800" dirty="0"/>
              <a:t>Communication skills</a:t>
            </a:r>
          </a:p>
          <a:p>
            <a:pPr lvl="1"/>
            <a:r>
              <a:rPr lang="en-US" sz="2800" dirty="0"/>
              <a:t>Technical skills</a:t>
            </a:r>
          </a:p>
          <a:p>
            <a:pPr lvl="1"/>
            <a:endParaRPr lang="en-SG" sz="2800" dirty="0"/>
          </a:p>
        </p:txBody>
      </p:sp>
    </p:spTree>
    <p:extLst>
      <p:ext uri="{BB962C8B-B14F-4D97-AF65-F5344CB8AC3E}">
        <p14:creationId xmlns:p14="http://schemas.microsoft.com/office/powerpoint/2010/main" val="27572319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860360"/>
          </a:xfrm>
        </p:spPr>
        <p:txBody>
          <a:bodyPr/>
          <a:lstStyle/>
          <a:p>
            <a:r>
              <a:rPr lang="en-SG" dirty="0"/>
              <a:t>Hands-On Practice (Part 1)</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225486"/>
            <a:ext cx="10515600" cy="4951477"/>
          </a:xfrm>
        </p:spPr>
        <p:txBody>
          <a:bodyPr>
            <a:normAutofit/>
          </a:bodyPr>
          <a:lstStyle/>
          <a:p>
            <a:r>
              <a:rPr lang="en-SG" dirty="0"/>
              <a:t>Time to do some real work……</a:t>
            </a:r>
          </a:p>
          <a:p>
            <a:endParaRPr lang="en-SG" sz="3200" dirty="0"/>
          </a:p>
          <a:p>
            <a:pPr marL="514350" indent="-514350">
              <a:buFont typeface="+mj-lt"/>
              <a:buAutoNum type="arabicPeriod"/>
            </a:pPr>
            <a:r>
              <a:rPr lang="en-SG" dirty="0"/>
              <a:t>Using the function to calculate area of circle, implement functions to calculate (a) area of triangle, and (b) area of rectangle.</a:t>
            </a:r>
          </a:p>
          <a:p>
            <a:pPr marL="514350" indent="-514350">
              <a:buFont typeface="+mj-lt"/>
              <a:buAutoNum type="arabicPeriod"/>
            </a:pPr>
            <a:endParaRPr lang="en-SG" dirty="0"/>
          </a:p>
          <a:p>
            <a:pPr marL="514350" indent="-514350">
              <a:buFont typeface="+mj-lt"/>
              <a:buAutoNum type="arabicPeriod"/>
            </a:pPr>
            <a:r>
              <a:rPr lang="en-SG" dirty="0"/>
              <a:t>Now that you have 3 area functions, wrap them into one function; such as, </a:t>
            </a:r>
          </a:p>
          <a:p>
            <a:pPr marL="0" indent="0">
              <a:buNone/>
            </a:pPr>
            <a:r>
              <a:rPr lang="en-SG" dirty="0">
                <a:latin typeface="Courier New" panose="02070309020205020404" pitchFamily="49" charset="0"/>
                <a:cs typeface="Courier New" panose="02070309020205020404" pitchFamily="49" charset="0"/>
              </a:rPr>
              <a:t>def area(radius, base, height, type):</a:t>
            </a:r>
          </a:p>
        </p:txBody>
      </p:sp>
    </p:spTree>
    <p:extLst>
      <p:ext uri="{BB962C8B-B14F-4D97-AF65-F5344CB8AC3E}">
        <p14:creationId xmlns:p14="http://schemas.microsoft.com/office/powerpoint/2010/main" val="5841297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860360"/>
          </a:xfrm>
        </p:spPr>
        <p:txBody>
          <a:bodyPr/>
          <a:lstStyle/>
          <a:p>
            <a:r>
              <a:rPr lang="en-SG" dirty="0"/>
              <a:t>Hands-On Practice (Part 1)</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225486"/>
            <a:ext cx="10515600" cy="4951477"/>
          </a:xfrm>
        </p:spPr>
        <p:txBody>
          <a:bodyPr>
            <a:normAutofit/>
          </a:bodyPr>
          <a:lstStyle/>
          <a:p>
            <a:pPr marL="514350" indent="-514350">
              <a:buFont typeface="+mj-lt"/>
              <a:buAutoNum type="arabicPeriod" startAt="3"/>
            </a:pPr>
            <a:r>
              <a:rPr lang="en-SG" dirty="0"/>
              <a:t>Write a function to calculate compound interest,</a:t>
            </a:r>
          </a:p>
          <a:p>
            <a:pPr marL="0" indent="0">
              <a:buNone/>
            </a:pPr>
            <a:r>
              <a:rPr lang="en-SG" dirty="0">
                <a:latin typeface="Courier New" panose="02070309020205020404" pitchFamily="49" charset="0"/>
                <a:cs typeface="Courier New" panose="02070309020205020404" pitchFamily="49" charset="0"/>
              </a:rPr>
              <a:t>def </a:t>
            </a:r>
            <a:r>
              <a:rPr lang="en-SG" dirty="0" err="1">
                <a:latin typeface="Courier New" panose="02070309020205020404" pitchFamily="49" charset="0"/>
                <a:cs typeface="Courier New" panose="02070309020205020404" pitchFamily="49" charset="0"/>
              </a:rPr>
              <a:t>compound_interest</a:t>
            </a:r>
            <a:r>
              <a:rPr lang="en-SG" dirty="0">
                <a:latin typeface="Courier New" panose="02070309020205020404" pitchFamily="49" charset="0"/>
                <a:cs typeface="Courier New" panose="02070309020205020404" pitchFamily="49" charset="0"/>
              </a:rPr>
              <a:t>(principle,  </a:t>
            </a:r>
          </a:p>
          <a:p>
            <a:pPr marL="0" indent="0">
              <a:buNone/>
            </a:pPr>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number_of_terms</a:t>
            </a:r>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interest_per_term</a:t>
            </a:r>
            <a:r>
              <a:rPr lang="en-SG" dirty="0">
                <a:latin typeface="Courier New" panose="02070309020205020404" pitchFamily="49" charset="0"/>
                <a:cs typeface="Courier New" panose="02070309020205020404" pitchFamily="49" charset="0"/>
              </a:rPr>
              <a:t>):</a:t>
            </a:r>
            <a:endParaRPr lang="en-SG" dirty="0"/>
          </a:p>
          <a:p>
            <a:pPr marL="514350" indent="-514350">
              <a:buFont typeface="+mj-lt"/>
              <a:buAutoNum type="arabicPeriod" startAt="4"/>
            </a:pPr>
            <a:r>
              <a:rPr lang="en-SG" dirty="0"/>
              <a:t>Use your compound interest function to show that you will get more interest if the interest is compounded on a daily basis (0.008%) than on an annual basis (2.92%).</a:t>
            </a:r>
          </a:p>
          <a:p>
            <a:pPr marL="514350" indent="-514350">
              <a:buFont typeface="+mj-lt"/>
              <a:buAutoNum type="arabicPeriod" startAt="4"/>
            </a:pPr>
            <a:r>
              <a:rPr lang="en-SG" dirty="0"/>
              <a:t>Write a function to calculate mortgage payment – loaned SGD 300 thousand for a flat at 2.6% interest per annum (calculated per month) and pay SGD 1000/month, how long must you pay?</a:t>
            </a:r>
          </a:p>
        </p:txBody>
      </p:sp>
    </p:spTree>
    <p:extLst>
      <p:ext uri="{BB962C8B-B14F-4D97-AF65-F5344CB8AC3E}">
        <p14:creationId xmlns:p14="http://schemas.microsoft.com/office/powerpoint/2010/main" val="4083013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860360"/>
          </a:xfrm>
        </p:spPr>
        <p:txBody>
          <a:bodyPr/>
          <a:lstStyle/>
          <a:p>
            <a:r>
              <a:rPr lang="en-SG" dirty="0"/>
              <a:t>Hands-On Practice (Part 1)</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225486"/>
            <a:ext cx="10515600" cy="5384864"/>
          </a:xfrm>
        </p:spPr>
        <p:txBody>
          <a:bodyPr>
            <a:normAutofit/>
          </a:bodyPr>
          <a:lstStyle/>
          <a:p>
            <a:pPr marL="514350" indent="-514350">
              <a:buFont typeface="+mj-lt"/>
              <a:buAutoNum type="arabicPeriod" startAt="5"/>
            </a:pPr>
            <a:r>
              <a:rPr lang="en-SG" dirty="0"/>
              <a:t>Get the results of mortgage calculation and write the results into a text file.</a:t>
            </a:r>
          </a:p>
          <a:p>
            <a:pPr lvl="1"/>
            <a:r>
              <a:rPr lang="en-SG" dirty="0">
                <a:hlinkClick r:id="rId2"/>
              </a:rPr>
              <a:t>http://www.pythonforbeginners.com/files/reading-and-writing-files-in-python</a:t>
            </a:r>
            <a:endParaRPr lang="en-SG" dirty="0"/>
          </a:p>
          <a:p>
            <a:pPr lvl="1"/>
            <a:r>
              <a:rPr lang="en-SG" dirty="0">
                <a:hlinkClick r:id="rId3"/>
              </a:rPr>
              <a:t>http://www.afterhoursprogramming.com/tutorial/Python/Writing-to-Files/</a:t>
            </a:r>
            <a:endParaRPr lang="en-SG" dirty="0"/>
          </a:p>
          <a:p>
            <a:pPr marL="514350" indent="-514350">
              <a:buFont typeface="+mj-lt"/>
              <a:buAutoNum type="arabicPeriod" startAt="5"/>
            </a:pPr>
            <a:r>
              <a:rPr lang="en-SG" dirty="0"/>
              <a:t>Read the file and display the results on screen.</a:t>
            </a:r>
          </a:p>
          <a:p>
            <a:pPr marL="514350" indent="-514350">
              <a:buFont typeface="+mj-lt"/>
              <a:buAutoNum type="arabicPeriod" startAt="5"/>
            </a:pPr>
            <a:endParaRPr lang="en-SG" dirty="0"/>
          </a:p>
          <a:p>
            <a:r>
              <a:rPr lang="en-SG" dirty="0"/>
              <a:t>Why this is important?</a:t>
            </a:r>
          </a:p>
          <a:p>
            <a:pPr lvl="1"/>
            <a:r>
              <a:rPr lang="en-SG" dirty="0"/>
              <a:t>Almost every programmer / coder / developer starts by writing codes to read from a storage (such as a file), do some processing, and write into storage (another text file).</a:t>
            </a:r>
          </a:p>
          <a:p>
            <a:pPr lvl="1"/>
            <a:r>
              <a:rPr lang="en-SG" dirty="0"/>
              <a:t>We always have to look online to find ways of doing things – look at other people’s codes </a:t>
            </a:r>
            <a:r>
              <a:rPr lang="en-SG"/>
              <a:t>and improvise.</a:t>
            </a:r>
            <a:endParaRPr lang="en-SG" dirty="0"/>
          </a:p>
        </p:txBody>
      </p:sp>
    </p:spTree>
    <p:extLst>
      <p:ext uri="{BB962C8B-B14F-4D97-AF65-F5344CB8AC3E}">
        <p14:creationId xmlns:p14="http://schemas.microsoft.com/office/powerpoint/2010/main" val="14459224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860360"/>
          </a:xfrm>
        </p:spPr>
        <p:txBody>
          <a:bodyPr/>
          <a:lstStyle/>
          <a:p>
            <a:r>
              <a:rPr lang="en-SG" dirty="0"/>
              <a:t>Hands-On Practice (Part 2)</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225486"/>
            <a:ext cx="10515600" cy="5384864"/>
          </a:xfrm>
        </p:spPr>
        <p:txBody>
          <a:bodyPr>
            <a:normAutofit/>
          </a:bodyPr>
          <a:lstStyle/>
          <a:p>
            <a:r>
              <a:rPr lang="en-SG" dirty="0"/>
              <a:t>You are running a chain of Italian restaurants.</a:t>
            </a:r>
          </a:p>
          <a:p>
            <a:r>
              <a:rPr lang="en-SG" dirty="0"/>
              <a:t>You want to survey the “acceptance” of your pastas and coffees.</a:t>
            </a:r>
          </a:p>
          <a:p>
            <a:r>
              <a:rPr lang="en-SG" dirty="0"/>
              <a:t>17 different pasta sauces and 8 different types of coffees.</a:t>
            </a:r>
          </a:p>
          <a:p>
            <a:r>
              <a:rPr lang="en-SG" dirty="0"/>
              <a:t>Customers to rank from 1 to 10 for each item – 1 is most dislike, 10 is favourite; 0 if customer had not tried this item.</a:t>
            </a:r>
          </a:p>
          <a:p>
            <a:r>
              <a:rPr lang="en-SG" dirty="0"/>
              <a:t>You had collected 1000 surveys.</a:t>
            </a:r>
          </a:p>
        </p:txBody>
      </p:sp>
    </p:spTree>
    <p:extLst>
      <p:ext uri="{BB962C8B-B14F-4D97-AF65-F5344CB8AC3E}">
        <p14:creationId xmlns:p14="http://schemas.microsoft.com/office/powerpoint/2010/main" val="835600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860360"/>
          </a:xfrm>
        </p:spPr>
        <p:txBody>
          <a:bodyPr/>
          <a:lstStyle/>
          <a:p>
            <a:r>
              <a:rPr lang="en-SG" dirty="0"/>
              <a:t>Hands-On Practice (Part 2)</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225486"/>
            <a:ext cx="10515600" cy="5384864"/>
          </a:xfrm>
        </p:spPr>
        <p:txBody>
          <a:bodyPr>
            <a:normAutofit/>
          </a:bodyPr>
          <a:lstStyle/>
          <a:p>
            <a:r>
              <a:rPr lang="en-SG" dirty="0"/>
              <a:t>Data</a:t>
            </a:r>
          </a:p>
          <a:p>
            <a:pPr lvl="1"/>
            <a:r>
              <a:rPr lang="en-SG" dirty="0"/>
              <a:t>Index 0: ID </a:t>
            </a:r>
          </a:p>
          <a:p>
            <a:pPr lvl="1"/>
            <a:r>
              <a:rPr lang="en-SG" dirty="0"/>
              <a:t>Index 1: Age </a:t>
            </a:r>
          </a:p>
          <a:p>
            <a:pPr lvl="1"/>
            <a:r>
              <a:rPr lang="en-SG" dirty="0"/>
              <a:t>Index 2: Weight </a:t>
            </a:r>
          </a:p>
          <a:p>
            <a:pPr lvl="1"/>
            <a:r>
              <a:rPr lang="en-SG" dirty="0"/>
              <a:t>Index 3: Annual Income </a:t>
            </a:r>
          </a:p>
          <a:p>
            <a:pPr lvl="1"/>
            <a:r>
              <a:rPr lang="en-SG" dirty="0"/>
              <a:t>Index 4: Number of Diners </a:t>
            </a:r>
          </a:p>
          <a:p>
            <a:pPr lvl="1"/>
            <a:r>
              <a:rPr lang="en-SG" dirty="0"/>
              <a:t>Index 5: Relationship </a:t>
            </a:r>
          </a:p>
          <a:p>
            <a:pPr lvl="1"/>
            <a:r>
              <a:rPr lang="en-SG" dirty="0"/>
              <a:t>Index 6: Frequency </a:t>
            </a:r>
          </a:p>
          <a:p>
            <a:pPr lvl="1"/>
            <a:r>
              <a:rPr lang="en-SG" dirty="0"/>
              <a:t>Index 7: Average Receipt </a:t>
            </a:r>
          </a:p>
          <a:p>
            <a:pPr lvl="1"/>
            <a:r>
              <a:rPr lang="en-SG" dirty="0"/>
              <a:t>Index 8: Pasta - </a:t>
            </a:r>
            <a:r>
              <a:rPr lang="en-SG" dirty="0" err="1"/>
              <a:t>Acciughe</a:t>
            </a:r>
            <a:r>
              <a:rPr lang="en-SG" dirty="0"/>
              <a:t> </a:t>
            </a:r>
          </a:p>
          <a:p>
            <a:pPr lvl="1"/>
            <a:r>
              <a:rPr lang="en-SG" dirty="0"/>
              <a:t>Index 9: Pasta - </a:t>
            </a:r>
            <a:r>
              <a:rPr lang="en-SG" dirty="0" err="1"/>
              <a:t>Aglio</a:t>
            </a:r>
            <a:r>
              <a:rPr lang="en-SG" dirty="0"/>
              <a:t> e olio</a:t>
            </a:r>
          </a:p>
          <a:p>
            <a:pPr lvl="1"/>
            <a:r>
              <a:rPr lang="en-SG" dirty="0"/>
              <a:t>Index 10: Pasta - Alfredo </a:t>
            </a:r>
          </a:p>
          <a:p>
            <a:pPr lvl="1"/>
            <a:r>
              <a:rPr lang="en-SG" dirty="0"/>
              <a:t>Index 11: Pasta - </a:t>
            </a:r>
            <a:r>
              <a:rPr lang="en-SG" dirty="0" err="1"/>
              <a:t>Amatricana</a:t>
            </a:r>
            <a:endParaRPr lang="en-SG" dirty="0"/>
          </a:p>
        </p:txBody>
      </p:sp>
    </p:spTree>
    <p:extLst>
      <p:ext uri="{BB962C8B-B14F-4D97-AF65-F5344CB8AC3E}">
        <p14:creationId xmlns:p14="http://schemas.microsoft.com/office/powerpoint/2010/main" val="2339693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860360"/>
          </a:xfrm>
        </p:spPr>
        <p:txBody>
          <a:bodyPr/>
          <a:lstStyle/>
          <a:p>
            <a:r>
              <a:rPr lang="en-SG" dirty="0"/>
              <a:t>Hands-On Practice (Part 2)</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225486"/>
            <a:ext cx="10515600" cy="5384864"/>
          </a:xfrm>
        </p:spPr>
        <p:txBody>
          <a:bodyPr>
            <a:normAutofit/>
          </a:bodyPr>
          <a:lstStyle/>
          <a:p>
            <a:r>
              <a:rPr lang="en-SG" dirty="0"/>
              <a:t>Data</a:t>
            </a:r>
          </a:p>
          <a:p>
            <a:pPr lvl="1"/>
            <a:r>
              <a:rPr lang="en-SG" dirty="0"/>
              <a:t>Index 12: Pasta - Bolognese </a:t>
            </a:r>
          </a:p>
          <a:p>
            <a:pPr lvl="1"/>
            <a:r>
              <a:rPr lang="en-SG" dirty="0"/>
              <a:t>Index 13: Pasta - Burro </a:t>
            </a:r>
          </a:p>
          <a:p>
            <a:pPr lvl="1"/>
            <a:r>
              <a:rPr lang="en-SG" dirty="0"/>
              <a:t>Index 14: Pasta - Cacciatore </a:t>
            </a:r>
          </a:p>
          <a:p>
            <a:pPr lvl="1"/>
            <a:r>
              <a:rPr lang="en-SG" dirty="0"/>
              <a:t>Index 15: Pasta - Frutti di mare </a:t>
            </a:r>
          </a:p>
          <a:p>
            <a:pPr lvl="1"/>
            <a:r>
              <a:rPr lang="en-SG" dirty="0"/>
              <a:t>Index 16: Pasta - </a:t>
            </a:r>
            <a:r>
              <a:rPr lang="en-SG" dirty="0" err="1"/>
              <a:t>Funghi</a:t>
            </a:r>
            <a:r>
              <a:rPr lang="en-SG" dirty="0"/>
              <a:t> e </a:t>
            </a:r>
            <a:r>
              <a:rPr lang="en-SG" dirty="0" err="1"/>
              <a:t>piselli</a:t>
            </a:r>
            <a:r>
              <a:rPr lang="en-SG" dirty="0"/>
              <a:t> </a:t>
            </a:r>
          </a:p>
          <a:p>
            <a:pPr lvl="1"/>
            <a:r>
              <a:rPr lang="en-SG" dirty="0"/>
              <a:t>Index 17: Pasta - Marinara </a:t>
            </a:r>
          </a:p>
          <a:p>
            <a:pPr lvl="1"/>
            <a:r>
              <a:rPr lang="en-SG" dirty="0"/>
              <a:t>Index 18: Pasta - </a:t>
            </a:r>
            <a:r>
              <a:rPr lang="en-SG" dirty="0" err="1"/>
              <a:t>Noci</a:t>
            </a:r>
            <a:r>
              <a:rPr lang="en-SG" dirty="0"/>
              <a:t> </a:t>
            </a:r>
          </a:p>
          <a:p>
            <a:pPr lvl="1"/>
            <a:r>
              <a:rPr lang="en-SG" dirty="0"/>
              <a:t>Index 19: Pasta - Pesto </a:t>
            </a:r>
          </a:p>
          <a:p>
            <a:pPr lvl="1"/>
            <a:r>
              <a:rPr lang="en-SG" dirty="0"/>
              <a:t>Index 20: Pasta - </a:t>
            </a:r>
            <a:r>
              <a:rPr lang="en-SG" dirty="0" err="1"/>
              <a:t>Pomidoro</a:t>
            </a:r>
            <a:r>
              <a:rPr lang="en-SG" dirty="0"/>
              <a:t> </a:t>
            </a:r>
          </a:p>
          <a:p>
            <a:pPr lvl="1"/>
            <a:r>
              <a:rPr lang="en-SG" dirty="0"/>
              <a:t>Index 21: Pasta - Romana </a:t>
            </a:r>
          </a:p>
          <a:p>
            <a:pPr lvl="1"/>
            <a:r>
              <a:rPr lang="en-SG" dirty="0"/>
              <a:t>Index 22: Pasta – </a:t>
            </a:r>
            <a:r>
              <a:rPr lang="en-SG" dirty="0" err="1"/>
              <a:t>Tartufata</a:t>
            </a:r>
            <a:endParaRPr lang="en-SG" dirty="0"/>
          </a:p>
          <a:p>
            <a:pPr lvl="1"/>
            <a:r>
              <a:rPr lang="en-SG" dirty="0"/>
              <a:t>Index 23: Pasta - Umbria </a:t>
            </a:r>
          </a:p>
        </p:txBody>
      </p:sp>
    </p:spTree>
    <p:extLst>
      <p:ext uri="{BB962C8B-B14F-4D97-AF65-F5344CB8AC3E}">
        <p14:creationId xmlns:p14="http://schemas.microsoft.com/office/powerpoint/2010/main" val="24164705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860360"/>
          </a:xfrm>
        </p:spPr>
        <p:txBody>
          <a:bodyPr/>
          <a:lstStyle/>
          <a:p>
            <a:r>
              <a:rPr lang="en-SG" dirty="0"/>
              <a:t>Hands-On Practice (Part 2)</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225486"/>
            <a:ext cx="10515600" cy="5384864"/>
          </a:xfrm>
        </p:spPr>
        <p:txBody>
          <a:bodyPr>
            <a:normAutofit/>
          </a:bodyPr>
          <a:lstStyle/>
          <a:p>
            <a:r>
              <a:rPr lang="en-SG" dirty="0"/>
              <a:t>Data</a:t>
            </a:r>
          </a:p>
          <a:p>
            <a:pPr lvl="1"/>
            <a:r>
              <a:rPr lang="en-SG" dirty="0"/>
              <a:t>Index 24: Pasta - Vongole </a:t>
            </a:r>
          </a:p>
          <a:p>
            <a:pPr lvl="1"/>
            <a:r>
              <a:rPr lang="en-SG" dirty="0"/>
              <a:t>Index 25: Coffee - Espresso </a:t>
            </a:r>
          </a:p>
          <a:p>
            <a:pPr lvl="1"/>
            <a:r>
              <a:rPr lang="en-SG" dirty="0"/>
              <a:t>Index 26: Coffee - Long Black </a:t>
            </a:r>
          </a:p>
          <a:p>
            <a:pPr lvl="1"/>
            <a:r>
              <a:rPr lang="en-SG" dirty="0"/>
              <a:t>Index 27: Coffee - Flat White </a:t>
            </a:r>
          </a:p>
          <a:p>
            <a:pPr lvl="1"/>
            <a:r>
              <a:rPr lang="en-SG" dirty="0"/>
              <a:t>Index 28: Coffee - Latte </a:t>
            </a:r>
          </a:p>
          <a:p>
            <a:pPr lvl="1"/>
            <a:r>
              <a:rPr lang="en-SG" dirty="0"/>
              <a:t>Index 29: Coffee - </a:t>
            </a:r>
            <a:r>
              <a:rPr lang="en-SG" dirty="0" err="1"/>
              <a:t>Cuppucino</a:t>
            </a:r>
            <a:r>
              <a:rPr lang="en-SG" dirty="0"/>
              <a:t> </a:t>
            </a:r>
          </a:p>
          <a:p>
            <a:pPr lvl="1"/>
            <a:r>
              <a:rPr lang="en-SG" dirty="0"/>
              <a:t>Index 30: Coffee - Mocha </a:t>
            </a:r>
          </a:p>
          <a:p>
            <a:pPr lvl="1"/>
            <a:r>
              <a:rPr lang="en-SG" dirty="0"/>
              <a:t>Index 31: Coffee - </a:t>
            </a:r>
            <a:r>
              <a:rPr lang="en-SG" dirty="0" err="1"/>
              <a:t>Afrogato</a:t>
            </a:r>
            <a:r>
              <a:rPr lang="en-SG" dirty="0"/>
              <a:t> </a:t>
            </a:r>
          </a:p>
          <a:p>
            <a:pPr lvl="1"/>
            <a:r>
              <a:rPr lang="en-SG" dirty="0"/>
              <a:t>Index 32: Coffee – </a:t>
            </a:r>
            <a:r>
              <a:rPr lang="en-SG" dirty="0" err="1"/>
              <a:t>Machiato</a:t>
            </a:r>
            <a:endParaRPr lang="en-SG" dirty="0"/>
          </a:p>
          <a:p>
            <a:pPr lvl="1"/>
            <a:endParaRPr lang="en-SG" dirty="0"/>
          </a:p>
          <a:p>
            <a:r>
              <a:rPr lang="en-SG" dirty="0"/>
              <a:t>What will you be interested to find out? </a:t>
            </a:r>
          </a:p>
        </p:txBody>
      </p:sp>
    </p:spTree>
    <p:extLst>
      <p:ext uri="{BB962C8B-B14F-4D97-AF65-F5344CB8AC3E}">
        <p14:creationId xmlns:p14="http://schemas.microsoft.com/office/powerpoint/2010/main" val="40877779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860360"/>
          </a:xfrm>
        </p:spPr>
        <p:txBody>
          <a:bodyPr/>
          <a:lstStyle/>
          <a:p>
            <a:r>
              <a:rPr lang="en-SG" dirty="0"/>
              <a:t>Hands-On Practice (Part 2)</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225486"/>
            <a:ext cx="10515600" cy="5384864"/>
          </a:xfrm>
        </p:spPr>
        <p:txBody>
          <a:bodyPr>
            <a:normAutofit/>
          </a:bodyPr>
          <a:lstStyle/>
          <a:p>
            <a:r>
              <a:rPr lang="en-SG" dirty="0"/>
              <a:t>I had formatted the data file as a Python data structure (diners.py)</a:t>
            </a:r>
          </a:p>
          <a:p>
            <a:endParaRPr lang="en-SG" dirty="0"/>
          </a:p>
          <a:p>
            <a:r>
              <a:rPr lang="en-SG" dirty="0"/>
              <a:t>Possible Questions:</a:t>
            </a:r>
          </a:p>
          <a:p>
            <a:pPr lvl="1"/>
            <a:r>
              <a:rPr lang="en-SG" dirty="0"/>
              <a:t>What is the average receipt?</a:t>
            </a:r>
          </a:p>
          <a:p>
            <a:pPr lvl="1"/>
            <a:r>
              <a:rPr lang="en-SG" dirty="0"/>
              <a:t>What is the average age of your diners?</a:t>
            </a:r>
          </a:p>
          <a:p>
            <a:pPr lvl="1"/>
            <a:r>
              <a:rPr lang="en-SG" dirty="0"/>
              <a:t>Which item is the least or most ordered?</a:t>
            </a:r>
          </a:p>
          <a:p>
            <a:pPr lvl="1"/>
            <a:r>
              <a:rPr lang="en-SG" dirty="0"/>
              <a:t>Which pasta sauce is the most liked?</a:t>
            </a:r>
          </a:p>
          <a:p>
            <a:pPr lvl="1"/>
            <a:r>
              <a:rPr lang="en-SG" dirty="0"/>
              <a:t>Which coffee is the most liked?</a:t>
            </a:r>
          </a:p>
          <a:p>
            <a:pPr lvl="1"/>
            <a:endParaRPr lang="en-SG" dirty="0"/>
          </a:p>
          <a:p>
            <a:r>
              <a:rPr lang="en-SG" dirty="0"/>
              <a:t>Think of more questions you can ask…</a:t>
            </a:r>
          </a:p>
        </p:txBody>
      </p:sp>
    </p:spTree>
    <p:extLst>
      <p:ext uri="{BB962C8B-B14F-4D97-AF65-F5344CB8AC3E}">
        <p14:creationId xmlns:p14="http://schemas.microsoft.com/office/powerpoint/2010/main" val="3921804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860360"/>
          </a:xfrm>
        </p:spPr>
        <p:txBody>
          <a:bodyPr/>
          <a:lstStyle/>
          <a:p>
            <a:r>
              <a:rPr lang="en-SG" dirty="0"/>
              <a:t>Hands-On Practice (Part 3)</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225486"/>
            <a:ext cx="10515600" cy="5384864"/>
          </a:xfrm>
        </p:spPr>
        <p:txBody>
          <a:bodyPr>
            <a:normAutofit/>
          </a:bodyPr>
          <a:lstStyle/>
          <a:p>
            <a:r>
              <a:rPr lang="en-SG" dirty="0"/>
              <a:t>You are in HR department / Department Heads.</a:t>
            </a:r>
          </a:p>
          <a:p>
            <a:r>
              <a:rPr lang="en-SG" dirty="0"/>
              <a:t>You want to examine why employees leave the company.</a:t>
            </a:r>
          </a:p>
          <a:p>
            <a:r>
              <a:rPr lang="en-SG" dirty="0"/>
              <a:t>You received a set of randomized data of 300 employees.</a:t>
            </a:r>
          </a:p>
          <a:p>
            <a:r>
              <a:rPr lang="en-SG" dirty="0"/>
              <a:t>Data</a:t>
            </a:r>
          </a:p>
          <a:p>
            <a:pPr lvl="1"/>
            <a:r>
              <a:rPr lang="en-SG" dirty="0" err="1"/>
              <a:t>EmployeeID</a:t>
            </a:r>
            <a:r>
              <a:rPr lang="en-SG" dirty="0"/>
              <a:t> </a:t>
            </a:r>
          </a:p>
          <a:p>
            <a:pPr lvl="1"/>
            <a:r>
              <a:rPr lang="en-SG" dirty="0"/>
              <a:t>Salary (per annum)</a:t>
            </a:r>
          </a:p>
          <a:p>
            <a:pPr lvl="1"/>
            <a:r>
              <a:rPr lang="en-SG" dirty="0"/>
              <a:t>Bonus (per annum)</a:t>
            </a:r>
          </a:p>
          <a:p>
            <a:pPr lvl="1"/>
            <a:r>
              <a:rPr lang="en-SG" dirty="0"/>
              <a:t>Age (age of employee at joining)</a:t>
            </a:r>
          </a:p>
          <a:p>
            <a:pPr lvl="1"/>
            <a:r>
              <a:rPr lang="en-SG" dirty="0" err="1"/>
              <a:t>YrService</a:t>
            </a:r>
            <a:r>
              <a:rPr lang="en-SG" dirty="0"/>
              <a:t> (years in service)</a:t>
            </a:r>
          </a:p>
          <a:p>
            <a:pPr lvl="1"/>
            <a:r>
              <a:rPr lang="en-SG" dirty="0" err="1"/>
              <a:t>InService</a:t>
            </a:r>
            <a:r>
              <a:rPr lang="en-SG" dirty="0"/>
              <a:t> (1 = currently in service, 0 = left service)</a:t>
            </a:r>
          </a:p>
          <a:p>
            <a:pPr lvl="1"/>
            <a:r>
              <a:rPr lang="en-SG" dirty="0" err="1"/>
              <a:t>SatisfactionScore</a:t>
            </a:r>
            <a:r>
              <a:rPr lang="en-SG" dirty="0"/>
              <a:t> (employee satisfaction score)</a:t>
            </a:r>
          </a:p>
          <a:p>
            <a:pPr lvl="1"/>
            <a:r>
              <a:rPr lang="en-SG" dirty="0" err="1"/>
              <a:t>PerformanceScore</a:t>
            </a:r>
            <a:r>
              <a:rPr lang="en-SG" dirty="0"/>
              <a:t> (supervisor’s graded performance score)</a:t>
            </a:r>
          </a:p>
        </p:txBody>
      </p:sp>
    </p:spTree>
    <p:extLst>
      <p:ext uri="{BB962C8B-B14F-4D97-AF65-F5344CB8AC3E}">
        <p14:creationId xmlns:p14="http://schemas.microsoft.com/office/powerpoint/2010/main" val="16599054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860360"/>
          </a:xfrm>
        </p:spPr>
        <p:txBody>
          <a:bodyPr/>
          <a:lstStyle/>
          <a:p>
            <a:r>
              <a:rPr lang="en-SG" dirty="0"/>
              <a:t>Hands-On Practice (Part 3)</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225486"/>
            <a:ext cx="10515600" cy="5384864"/>
          </a:xfrm>
        </p:spPr>
        <p:txBody>
          <a:bodyPr>
            <a:normAutofit/>
          </a:bodyPr>
          <a:lstStyle/>
          <a:p>
            <a:r>
              <a:rPr lang="en-SG" dirty="0"/>
              <a:t>The file that you are given is employee_attrition.csv</a:t>
            </a:r>
          </a:p>
          <a:p>
            <a:endParaRPr lang="en-SG" dirty="0"/>
          </a:p>
          <a:p>
            <a:r>
              <a:rPr lang="en-SG" dirty="0"/>
              <a:t>Read the file into Python and see if you can figure out why employees leave and what are the indicators.</a:t>
            </a:r>
          </a:p>
          <a:p>
            <a:endParaRPr lang="en-SG" dirty="0"/>
          </a:p>
          <a:p>
            <a:r>
              <a:rPr lang="en-SG" dirty="0"/>
              <a:t>There are some errors in the data – see if you can identify them.</a:t>
            </a:r>
          </a:p>
          <a:p>
            <a:endParaRPr lang="en-SG" dirty="0"/>
          </a:p>
          <a:p>
            <a:r>
              <a:rPr lang="en-SG" dirty="0"/>
              <a:t>What other data do you need for </a:t>
            </a:r>
            <a:r>
              <a:rPr lang="en-SG"/>
              <a:t>better analysis?</a:t>
            </a:r>
            <a:endParaRPr lang="en-SG" dirty="0"/>
          </a:p>
        </p:txBody>
      </p:sp>
    </p:spTree>
    <p:extLst>
      <p:ext uri="{BB962C8B-B14F-4D97-AF65-F5344CB8AC3E}">
        <p14:creationId xmlns:p14="http://schemas.microsoft.com/office/powerpoint/2010/main" val="135001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10515600" cy="832079"/>
          </a:xfrm>
        </p:spPr>
        <p:txBody>
          <a:bodyPr/>
          <a:lstStyle/>
          <a:p>
            <a:r>
              <a:rPr lang="en-SG" dirty="0"/>
              <a:t>What is Programming</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197204"/>
            <a:ext cx="10515600" cy="4979759"/>
          </a:xfrm>
        </p:spPr>
        <p:txBody>
          <a:bodyPr>
            <a:normAutofit/>
          </a:bodyPr>
          <a:lstStyle/>
          <a:p>
            <a:r>
              <a:rPr lang="en-US" dirty="0"/>
              <a:t>Computational thinking can be broadly defined as </a:t>
            </a:r>
            <a:r>
              <a:rPr lang="en-US" sz="1600" dirty="0"/>
              <a:t>(</a:t>
            </a:r>
            <a:r>
              <a:rPr lang="en-SG" sz="1600" dirty="0"/>
              <a:t>Grover, </a:t>
            </a:r>
            <a:r>
              <a:rPr lang="en-SG" sz="1600" dirty="0" err="1"/>
              <a:t>Shuchi</a:t>
            </a:r>
            <a:r>
              <a:rPr lang="en-SG" sz="1600" dirty="0"/>
              <a:t>; Pea, Roy (2013). "Computational Thinking in K–12 A Review of the State of the Field". Educational Researcher. 42)</a:t>
            </a:r>
            <a:r>
              <a:rPr lang="en-US" dirty="0"/>
              <a:t>:</a:t>
            </a:r>
          </a:p>
          <a:p>
            <a:pPr lvl="1"/>
            <a:r>
              <a:rPr lang="en-SG" dirty="0"/>
              <a:t>Using abstractions and pattern recognition to represent the problem in new and different ways</a:t>
            </a:r>
          </a:p>
          <a:p>
            <a:pPr lvl="1"/>
            <a:r>
              <a:rPr lang="en-SG" dirty="0"/>
              <a:t>Logically organizing and </a:t>
            </a:r>
            <a:r>
              <a:rPr lang="en-SG" dirty="0" err="1"/>
              <a:t>analyzing</a:t>
            </a:r>
            <a:r>
              <a:rPr lang="en-SG" dirty="0"/>
              <a:t> data</a:t>
            </a:r>
          </a:p>
          <a:p>
            <a:pPr lvl="1"/>
            <a:r>
              <a:rPr lang="en-SG" dirty="0"/>
              <a:t>Breaking the problem down into smaller parts</a:t>
            </a:r>
          </a:p>
          <a:p>
            <a:pPr lvl="1"/>
            <a:r>
              <a:rPr lang="en-SG" dirty="0"/>
              <a:t>Approaching the problem using programmatic thinking techniques such as iteration, symbolic representation, and logical operations</a:t>
            </a:r>
          </a:p>
          <a:p>
            <a:pPr lvl="1"/>
            <a:r>
              <a:rPr lang="en-SG" dirty="0"/>
              <a:t>Reformulating the problem into a series of ordered steps (algorithmic thinking)</a:t>
            </a:r>
          </a:p>
          <a:p>
            <a:pPr lvl="1"/>
            <a:r>
              <a:rPr lang="en-SG" dirty="0"/>
              <a:t>Identifying, </a:t>
            </a:r>
            <a:r>
              <a:rPr lang="en-SG" dirty="0" err="1"/>
              <a:t>analyzing</a:t>
            </a:r>
            <a:r>
              <a:rPr lang="en-SG" dirty="0"/>
              <a:t>, and implementing possible solutions with the goal of achieving the most efficient and effective combination of steps and resources</a:t>
            </a:r>
          </a:p>
          <a:p>
            <a:pPr lvl="1"/>
            <a:r>
              <a:rPr lang="en-SG" dirty="0"/>
              <a:t>Generalizing this problem-solving process to a wide variety of problem</a:t>
            </a:r>
            <a:endParaRPr lang="en-US" dirty="0"/>
          </a:p>
          <a:p>
            <a:pPr lvl="1"/>
            <a:endParaRPr lang="en-SG" sz="2800" dirty="0"/>
          </a:p>
        </p:txBody>
      </p:sp>
    </p:spTree>
    <p:extLst>
      <p:ext uri="{BB962C8B-B14F-4D97-AF65-F5344CB8AC3E}">
        <p14:creationId xmlns:p14="http://schemas.microsoft.com/office/powerpoint/2010/main" val="27072058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860360"/>
          </a:xfrm>
        </p:spPr>
        <p:txBody>
          <a:bodyPr/>
          <a:lstStyle/>
          <a:p>
            <a:r>
              <a:rPr lang="en-SG" dirty="0"/>
              <a:t>Summary of Today</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225486"/>
            <a:ext cx="10515600" cy="5384864"/>
          </a:xfrm>
        </p:spPr>
        <p:txBody>
          <a:bodyPr>
            <a:normAutofit/>
          </a:bodyPr>
          <a:lstStyle/>
          <a:p>
            <a:r>
              <a:rPr lang="en-SG" dirty="0"/>
              <a:t>What programming and coding are</a:t>
            </a:r>
          </a:p>
          <a:p>
            <a:r>
              <a:rPr lang="en-SG" dirty="0"/>
              <a:t>Several advantages of Python over other programming languages as a first language</a:t>
            </a:r>
          </a:p>
          <a:p>
            <a:r>
              <a:rPr lang="en-SG" dirty="0"/>
              <a:t>Important constructs in Python programming language</a:t>
            </a:r>
          </a:p>
          <a:p>
            <a:pPr lvl="1"/>
            <a:r>
              <a:rPr lang="en-SG" dirty="0"/>
              <a:t>Variables, lists, dictionaries</a:t>
            </a:r>
          </a:p>
          <a:p>
            <a:pPr lvl="1"/>
            <a:r>
              <a:rPr lang="en-SG" dirty="0"/>
              <a:t>If statement</a:t>
            </a:r>
          </a:p>
          <a:p>
            <a:pPr lvl="1"/>
            <a:r>
              <a:rPr lang="en-SG" dirty="0"/>
              <a:t>For loop, While loop</a:t>
            </a:r>
          </a:p>
          <a:p>
            <a:pPr lvl="1"/>
            <a:r>
              <a:rPr lang="en-SG" dirty="0"/>
              <a:t>Functions</a:t>
            </a:r>
          </a:p>
          <a:p>
            <a:r>
              <a:rPr lang="en-SG" dirty="0"/>
              <a:t>Python programming environment</a:t>
            </a:r>
          </a:p>
          <a:p>
            <a:r>
              <a:rPr lang="en-SG" dirty="0"/>
              <a:t>Several best practices</a:t>
            </a:r>
          </a:p>
          <a:p>
            <a:r>
              <a:rPr lang="en-SG" dirty="0"/>
              <a:t>Hands-on writing several functions, a case study on survey data and employee </a:t>
            </a:r>
            <a:r>
              <a:rPr lang="en-SG"/>
              <a:t>attrition each</a:t>
            </a:r>
            <a:endParaRPr lang="en-SG" dirty="0"/>
          </a:p>
        </p:txBody>
      </p:sp>
    </p:spTree>
    <p:extLst>
      <p:ext uri="{BB962C8B-B14F-4D97-AF65-F5344CB8AC3E}">
        <p14:creationId xmlns:p14="http://schemas.microsoft.com/office/powerpoint/2010/main" val="42317157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06B7-841D-4FA4-9EF2-E003D2A85D1F}"/>
              </a:ext>
            </a:extLst>
          </p:cNvPr>
          <p:cNvSpPr>
            <a:spLocks noGrp="1"/>
          </p:cNvSpPr>
          <p:nvPr>
            <p:ph type="title"/>
          </p:nvPr>
        </p:nvSpPr>
        <p:spPr>
          <a:xfrm>
            <a:off x="838200" y="2766218"/>
            <a:ext cx="10515600" cy="1325563"/>
          </a:xfrm>
        </p:spPr>
        <p:txBody>
          <a:bodyPr/>
          <a:lstStyle/>
          <a:p>
            <a:pPr algn="ctr"/>
            <a:r>
              <a:rPr lang="en-SG" dirty="0"/>
              <a:t>Supplementary</a:t>
            </a:r>
          </a:p>
        </p:txBody>
      </p:sp>
    </p:spTree>
    <p:extLst>
      <p:ext uri="{BB962C8B-B14F-4D97-AF65-F5344CB8AC3E}">
        <p14:creationId xmlns:p14="http://schemas.microsoft.com/office/powerpoint/2010/main" val="42796183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5"/>
            <a:ext cx="4018280" cy="1341755"/>
          </a:xfrm>
        </p:spPr>
        <p:txBody>
          <a:bodyPr>
            <a:normAutofit/>
          </a:bodyPr>
          <a:lstStyle/>
          <a:p>
            <a:r>
              <a:rPr lang="en-SG" dirty="0"/>
              <a:t>What is Programming</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899920"/>
            <a:ext cx="3611880" cy="4277043"/>
          </a:xfrm>
        </p:spPr>
        <p:txBody>
          <a:bodyPr>
            <a:normAutofit/>
          </a:bodyPr>
          <a:lstStyle/>
          <a:p>
            <a:r>
              <a:rPr lang="en-US" dirty="0"/>
              <a:t>Computational Thinking</a:t>
            </a:r>
            <a:endParaRPr lang="en-SG" sz="3200" dirty="0"/>
          </a:p>
          <a:p>
            <a:endParaRPr lang="en-SG" dirty="0"/>
          </a:p>
        </p:txBody>
      </p:sp>
      <p:sp>
        <p:nvSpPr>
          <p:cNvPr id="4" name="Rectangle 3">
            <a:extLst>
              <a:ext uri="{FF2B5EF4-FFF2-40B4-BE49-F238E27FC236}">
                <a16:creationId xmlns:a16="http://schemas.microsoft.com/office/drawing/2014/main" id="{73DE824B-32A5-4C0D-83CE-7A0F41813707}"/>
              </a:ext>
            </a:extLst>
          </p:cNvPr>
          <p:cNvSpPr/>
          <p:nvPr/>
        </p:nvSpPr>
        <p:spPr>
          <a:xfrm>
            <a:off x="452800" y="6073128"/>
            <a:ext cx="11535999" cy="646331"/>
          </a:xfrm>
          <a:prstGeom prst="rect">
            <a:avLst/>
          </a:prstGeom>
        </p:spPr>
        <p:txBody>
          <a:bodyPr wrap="square">
            <a:spAutoFit/>
          </a:bodyPr>
          <a:lstStyle/>
          <a:p>
            <a:r>
              <a:rPr lang="en-SG" dirty="0"/>
              <a:t>https://upload.wikimedia.org/wikipedia/commons/thumb/a/a2/The_Computational_Thinking_Process.jpg/660px-The_Computational_Thinking_Process.jpg</a:t>
            </a:r>
          </a:p>
        </p:txBody>
      </p:sp>
      <p:pic>
        <p:nvPicPr>
          <p:cNvPr id="6" name="Picture 5">
            <a:extLst>
              <a:ext uri="{FF2B5EF4-FFF2-40B4-BE49-F238E27FC236}">
                <a16:creationId xmlns:a16="http://schemas.microsoft.com/office/drawing/2014/main" id="{58E8ADF3-6070-4C71-9D62-FC51CBB48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4037" y="437891"/>
            <a:ext cx="7365163" cy="5479235"/>
          </a:xfrm>
          <a:prstGeom prst="rect">
            <a:avLst/>
          </a:prstGeom>
        </p:spPr>
      </p:pic>
    </p:spTree>
    <p:extLst>
      <p:ext uri="{BB962C8B-B14F-4D97-AF65-F5344CB8AC3E}">
        <p14:creationId xmlns:p14="http://schemas.microsoft.com/office/powerpoint/2010/main" val="42902379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US" sz="3600" dirty="0"/>
              <a:t>Programming Languages</a:t>
            </a:r>
            <a:endParaRPr lang="en-SG" sz="3600" dirty="0"/>
          </a:p>
        </p:txBody>
      </p:sp>
      <p:sp>
        <p:nvSpPr>
          <p:cNvPr id="5" name="Content Placeholder 4"/>
          <p:cNvSpPr>
            <a:spLocks noGrp="1"/>
          </p:cNvSpPr>
          <p:nvPr>
            <p:ph idx="1"/>
          </p:nvPr>
        </p:nvSpPr>
        <p:spPr>
          <a:xfrm>
            <a:off x="838200" y="1176950"/>
            <a:ext cx="10515600" cy="5000013"/>
          </a:xfrm>
        </p:spPr>
        <p:txBody>
          <a:bodyPr/>
          <a:lstStyle/>
          <a:p>
            <a:r>
              <a:rPr lang="en-SG" dirty="0"/>
              <a:t>Programming language is a means to communicate with a computer.</a:t>
            </a:r>
          </a:p>
          <a:p>
            <a:r>
              <a:rPr lang="en-SG" dirty="0"/>
              <a:t>Computer only speaks in binary – ones and zeros.</a:t>
            </a:r>
          </a:p>
          <a:p>
            <a:endParaRPr lang="en-SG" dirty="0"/>
          </a:p>
          <a:p>
            <a:endParaRPr lang="en-SG" dirty="0"/>
          </a:p>
          <a:p>
            <a:endParaRPr lang="en-SG" dirty="0"/>
          </a:p>
          <a:p>
            <a:endParaRPr lang="en-SG" dirty="0"/>
          </a:p>
          <a:p>
            <a:endParaRPr lang="en-SG" dirty="0"/>
          </a:p>
          <a:p>
            <a:endParaRPr lang="en-SG" dirty="0"/>
          </a:p>
          <a:p>
            <a:r>
              <a:rPr lang="en-SG" dirty="0"/>
              <a:t>Humans are generally unable to speak in ones and zeros.</a:t>
            </a:r>
          </a:p>
          <a:p>
            <a:endParaRPr lang="en-SG" dirty="0"/>
          </a:p>
        </p:txBody>
      </p:sp>
      <p:graphicFrame>
        <p:nvGraphicFramePr>
          <p:cNvPr id="4" name="Table 3"/>
          <p:cNvGraphicFramePr>
            <a:graphicFrameLocks noGrp="1"/>
          </p:cNvGraphicFramePr>
          <p:nvPr>
            <p:extLst/>
          </p:nvPr>
        </p:nvGraphicFramePr>
        <p:xfrm>
          <a:off x="1080657" y="2289849"/>
          <a:ext cx="10273143" cy="260477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3408077216"/>
                    </a:ext>
                  </a:extLst>
                </a:gridCol>
                <a:gridCol w="3352800">
                  <a:extLst>
                    <a:ext uri="{9D8B030D-6E8A-4147-A177-3AD203B41FA5}">
                      <a16:colId xmlns:a16="http://schemas.microsoft.com/office/drawing/2014/main" val="2413650312"/>
                    </a:ext>
                  </a:extLst>
                </a:gridCol>
                <a:gridCol w="4100943">
                  <a:extLst>
                    <a:ext uri="{9D8B030D-6E8A-4147-A177-3AD203B41FA5}">
                      <a16:colId xmlns:a16="http://schemas.microsoft.com/office/drawing/2014/main" val="3148148288"/>
                    </a:ext>
                  </a:extLst>
                </a:gridCol>
              </a:tblGrid>
              <a:tr h="370840">
                <a:tc>
                  <a:txBody>
                    <a:bodyPr/>
                    <a:lstStyle/>
                    <a:p>
                      <a:pPr algn="l" fontAlgn="ctr"/>
                      <a:r>
                        <a:rPr lang="en-SG" sz="2400" b="1" i="0" u="none" strike="noStrike" dirty="0">
                          <a:solidFill>
                            <a:srgbClr val="000000"/>
                          </a:solidFill>
                          <a:effectLst/>
                          <a:latin typeface="Calibri" panose="020F0502020204030204" pitchFamily="34" charset="0"/>
                        </a:rPr>
                        <a:t>Binary Command</a:t>
                      </a:r>
                    </a:p>
                  </a:txBody>
                  <a:tcPr marL="6350" marR="6350" marT="6350" marB="0" anchor="ctr"/>
                </a:tc>
                <a:tc>
                  <a:txBody>
                    <a:bodyPr/>
                    <a:lstStyle/>
                    <a:p>
                      <a:pPr algn="l" fontAlgn="ctr"/>
                      <a:r>
                        <a:rPr lang="en-SG" sz="2400" dirty="0">
                          <a:solidFill>
                            <a:schemeClr val="tx1"/>
                          </a:solidFill>
                        </a:rPr>
                        <a:t>Mnemonics Command</a:t>
                      </a:r>
                      <a:endParaRPr lang="en-SG" sz="2400" b="1" i="0" u="none" strike="noStrike" dirty="0">
                        <a:solidFill>
                          <a:schemeClr val="tx1"/>
                        </a:solidFill>
                        <a:effectLst/>
                        <a:latin typeface="Calibri" panose="020F0502020204030204" pitchFamily="34" charset="0"/>
                      </a:endParaRPr>
                    </a:p>
                  </a:txBody>
                  <a:tcPr marL="6350" marR="6350" marT="6350" marB="0" anchor="ctr"/>
                </a:tc>
                <a:tc>
                  <a:txBody>
                    <a:bodyPr/>
                    <a:lstStyle/>
                    <a:p>
                      <a:pPr algn="l" fontAlgn="ctr"/>
                      <a:r>
                        <a:rPr lang="en-SG" sz="2400" b="1" i="0" u="none" strike="noStrike" dirty="0">
                          <a:solidFill>
                            <a:srgbClr val="000000"/>
                          </a:solidFill>
                          <a:effectLst/>
                          <a:latin typeface="Calibri" panose="020F0502020204030204" pitchFamily="34" charset="0"/>
                        </a:rPr>
                        <a:t>Description</a:t>
                      </a:r>
                    </a:p>
                  </a:txBody>
                  <a:tcPr marL="6350" marR="6350" marT="6350" marB="0" anchor="ctr"/>
                </a:tc>
                <a:extLst>
                  <a:ext uri="{0D108BD9-81ED-4DB2-BD59-A6C34878D82A}">
                    <a16:rowId xmlns:a16="http://schemas.microsoft.com/office/drawing/2014/main" val="1807790949"/>
                  </a:ext>
                </a:extLst>
              </a:tr>
              <a:tr h="370840">
                <a:tc>
                  <a:txBody>
                    <a:bodyPr/>
                    <a:lstStyle/>
                    <a:p>
                      <a:pPr algn="l" fontAlgn="ctr"/>
                      <a:r>
                        <a:rPr lang="en-SG" sz="2400" b="0" i="0" u="none" strike="noStrike">
                          <a:solidFill>
                            <a:srgbClr val="000000"/>
                          </a:solidFill>
                          <a:effectLst/>
                          <a:latin typeface="Calibri" panose="020F0502020204030204" pitchFamily="34" charset="0"/>
                        </a:rPr>
                        <a:t>1 1  D D D  S S S</a:t>
                      </a:r>
                    </a:p>
                  </a:txBody>
                  <a:tcPr marL="6350" marR="6350" marT="6350" marB="0" anchor="ctr">
                    <a:solidFill>
                      <a:srgbClr val="FFFF00"/>
                    </a:solidFill>
                  </a:tcPr>
                </a:tc>
                <a:tc>
                  <a:txBody>
                    <a:bodyPr/>
                    <a:lstStyle/>
                    <a:p>
                      <a:pPr algn="l" fontAlgn="ctr"/>
                      <a:r>
                        <a:rPr lang="en-SG" sz="2400" b="0" i="0" u="none" strike="noStrike">
                          <a:solidFill>
                            <a:srgbClr val="000000"/>
                          </a:solidFill>
                          <a:effectLst/>
                          <a:latin typeface="Calibri" panose="020F0502020204030204" pitchFamily="34" charset="0"/>
                        </a:rPr>
                        <a:t>MOV d,s</a:t>
                      </a:r>
                    </a:p>
                  </a:txBody>
                  <a:tcPr marL="6350" marR="6350" marT="6350" marB="0" anchor="ctr"/>
                </a:tc>
                <a:tc>
                  <a:txBody>
                    <a:bodyPr/>
                    <a:lstStyle/>
                    <a:p>
                      <a:pPr algn="l" fontAlgn="ctr"/>
                      <a:r>
                        <a:rPr lang="en-SG" sz="2400" b="0" i="0" u="none" strike="noStrike">
                          <a:solidFill>
                            <a:srgbClr val="000000"/>
                          </a:solidFill>
                          <a:effectLst/>
                          <a:latin typeface="Calibri" panose="020F0502020204030204" pitchFamily="34" charset="0"/>
                        </a:rPr>
                        <a:t>load d with content of s</a:t>
                      </a:r>
                    </a:p>
                  </a:txBody>
                  <a:tcPr marL="6350" marR="6350" marT="6350" marB="0" anchor="ctr"/>
                </a:tc>
                <a:extLst>
                  <a:ext uri="{0D108BD9-81ED-4DB2-BD59-A6C34878D82A}">
                    <a16:rowId xmlns:a16="http://schemas.microsoft.com/office/drawing/2014/main" val="6384917"/>
                  </a:ext>
                </a:extLst>
              </a:tr>
              <a:tr h="370840">
                <a:tc>
                  <a:txBody>
                    <a:bodyPr/>
                    <a:lstStyle/>
                    <a:p>
                      <a:pPr algn="l" fontAlgn="ctr"/>
                      <a:r>
                        <a:rPr lang="en-SG" sz="2400" b="0" i="0" u="none" strike="noStrike">
                          <a:solidFill>
                            <a:srgbClr val="000000"/>
                          </a:solidFill>
                          <a:effectLst/>
                          <a:latin typeface="Calibri" panose="020F0502020204030204" pitchFamily="34" charset="0"/>
                        </a:rPr>
                        <a:t>1 0  0 0 0  s s s</a:t>
                      </a:r>
                    </a:p>
                  </a:txBody>
                  <a:tcPr marL="6350" marR="6350" marT="6350" marB="0" anchor="ctr">
                    <a:solidFill>
                      <a:srgbClr val="FFFF00"/>
                    </a:solidFill>
                  </a:tcPr>
                </a:tc>
                <a:tc>
                  <a:txBody>
                    <a:bodyPr/>
                    <a:lstStyle/>
                    <a:p>
                      <a:pPr algn="l" fontAlgn="ctr"/>
                      <a:r>
                        <a:rPr lang="en-SG" sz="2400" b="0" i="0" u="none" strike="noStrike" dirty="0">
                          <a:solidFill>
                            <a:srgbClr val="000000"/>
                          </a:solidFill>
                          <a:effectLst/>
                          <a:latin typeface="Calibri" panose="020F0502020204030204" pitchFamily="34" charset="0"/>
                        </a:rPr>
                        <a:t>ADD s</a:t>
                      </a:r>
                    </a:p>
                  </a:txBody>
                  <a:tcPr marL="6350" marR="6350" marT="6350" marB="0" anchor="ctr"/>
                </a:tc>
                <a:tc>
                  <a:txBody>
                    <a:bodyPr/>
                    <a:lstStyle/>
                    <a:p>
                      <a:pPr algn="l" fontAlgn="ctr"/>
                      <a:r>
                        <a:rPr lang="en-SG" sz="2400" b="0" i="0" u="none" strike="noStrike">
                          <a:solidFill>
                            <a:srgbClr val="000000"/>
                          </a:solidFill>
                          <a:effectLst/>
                          <a:latin typeface="Calibri" panose="020F0502020204030204" pitchFamily="34" charset="0"/>
                        </a:rPr>
                        <a:t>add contents of s to A</a:t>
                      </a:r>
                    </a:p>
                  </a:txBody>
                  <a:tcPr marL="6350" marR="6350" marT="6350" marB="0" anchor="ctr"/>
                </a:tc>
                <a:extLst>
                  <a:ext uri="{0D108BD9-81ED-4DB2-BD59-A6C34878D82A}">
                    <a16:rowId xmlns:a16="http://schemas.microsoft.com/office/drawing/2014/main" val="1912715716"/>
                  </a:ext>
                </a:extLst>
              </a:tr>
              <a:tr h="370840">
                <a:tc>
                  <a:txBody>
                    <a:bodyPr/>
                    <a:lstStyle/>
                    <a:p>
                      <a:pPr algn="l" fontAlgn="ctr"/>
                      <a:r>
                        <a:rPr lang="en-SG" sz="2400" b="0" i="0" u="none" strike="noStrike">
                          <a:solidFill>
                            <a:srgbClr val="000000"/>
                          </a:solidFill>
                          <a:effectLst/>
                          <a:latin typeface="Calibri" panose="020F0502020204030204" pitchFamily="34" charset="0"/>
                        </a:rPr>
                        <a:t>1 0  0 1 0  s s s</a:t>
                      </a:r>
                    </a:p>
                  </a:txBody>
                  <a:tcPr marL="6350" marR="6350" marT="6350" marB="0" anchor="ctr">
                    <a:solidFill>
                      <a:srgbClr val="FFFF00"/>
                    </a:solidFill>
                  </a:tcPr>
                </a:tc>
                <a:tc>
                  <a:txBody>
                    <a:bodyPr/>
                    <a:lstStyle/>
                    <a:p>
                      <a:pPr algn="l" fontAlgn="ctr"/>
                      <a:r>
                        <a:rPr lang="en-SG" sz="2400" b="0" i="0" u="none" strike="noStrike">
                          <a:solidFill>
                            <a:srgbClr val="000000"/>
                          </a:solidFill>
                          <a:effectLst/>
                          <a:latin typeface="Calibri" panose="020F0502020204030204" pitchFamily="34" charset="0"/>
                        </a:rPr>
                        <a:t>SUB s</a:t>
                      </a:r>
                    </a:p>
                  </a:txBody>
                  <a:tcPr marL="6350" marR="6350" marT="6350" marB="0" anchor="ctr"/>
                </a:tc>
                <a:tc>
                  <a:txBody>
                    <a:bodyPr/>
                    <a:lstStyle/>
                    <a:p>
                      <a:pPr algn="l" fontAlgn="ctr"/>
                      <a:r>
                        <a:rPr lang="en-SG" sz="2400" b="0" i="0" u="none" strike="noStrike">
                          <a:solidFill>
                            <a:srgbClr val="000000"/>
                          </a:solidFill>
                          <a:effectLst/>
                          <a:latin typeface="Calibri" panose="020F0502020204030204" pitchFamily="34" charset="0"/>
                        </a:rPr>
                        <a:t>sub contents of s from A</a:t>
                      </a:r>
                    </a:p>
                  </a:txBody>
                  <a:tcPr marL="6350" marR="6350" marT="6350" marB="0" anchor="ctr"/>
                </a:tc>
                <a:extLst>
                  <a:ext uri="{0D108BD9-81ED-4DB2-BD59-A6C34878D82A}">
                    <a16:rowId xmlns:a16="http://schemas.microsoft.com/office/drawing/2014/main" val="2423729293"/>
                  </a:ext>
                </a:extLst>
              </a:tr>
              <a:tr h="370840">
                <a:tc>
                  <a:txBody>
                    <a:bodyPr/>
                    <a:lstStyle/>
                    <a:p>
                      <a:pPr algn="l" fontAlgn="ctr"/>
                      <a:r>
                        <a:rPr lang="en-SG" sz="2400" b="0" i="0" u="none" strike="noStrike">
                          <a:solidFill>
                            <a:srgbClr val="000000"/>
                          </a:solidFill>
                          <a:effectLst/>
                          <a:latin typeface="Calibri" panose="020F0502020204030204" pitchFamily="34" charset="0"/>
                        </a:rPr>
                        <a:t>1 0  1 0 0  s s s</a:t>
                      </a:r>
                    </a:p>
                  </a:txBody>
                  <a:tcPr marL="6350" marR="6350" marT="6350" marB="0" anchor="ctr">
                    <a:solidFill>
                      <a:srgbClr val="FFFF00"/>
                    </a:solidFill>
                  </a:tcPr>
                </a:tc>
                <a:tc>
                  <a:txBody>
                    <a:bodyPr/>
                    <a:lstStyle/>
                    <a:p>
                      <a:pPr algn="l" fontAlgn="ctr"/>
                      <a:r>
                        <a:rPr lang="en-SG" sz="2400" b="0" i="0" u="none" strike="noStrike">
                          <a:solidFill>
                            <a:srgbClr val="000000"/>
                          </a:solidFill>
                          <a:effectLst/>
                          <a:latin typeface="Calibri" panose="020F0502020204030204" pitchFamily="34" charset="0"/>
                        </a:rPr>
                        <a:t>ANA s</a:t>
                      </a:r>
                    </a:p>
                  </a:txBody>
                  <a:tcPr marL="6350" marR="6350" marT="6350" marB="0" anchor="ctr"/>
                </a:tc>
                <a:tc>
                  <a:txBody>
                    <a:bodyPr/>
                    <a:lstStyle/>
                    <a:p>
                      <a:pPr algn="l" fontAlgn="ctr"/>
                      <a:r>
                        <a:rPr lang="en-SG" sz="2400" b="0" i="0" u="none" strike="noStrike">
                          <a:solidFill>
                            <a:srgbClr val="000000"/>
                          </a:solidFill>
                          <a:effectLst/>
                          <a:latin typeface="Calibri" panose="020F0502020204030204" pitchFamily="34" charset="0"/>
                        </a:rPr>
                        <a:t>logical AND of s and A to A</a:t>
                      </a:r>
                    </a:p>
                  </a:txBody>
                  <a:tcPr marL="6350" marR="6350" marT="6350" marB="0" anchor="ctr"/>
                </a:tc>
                <a:extLst>
                  <a:ext uri="{0D108BD9-81ED-4DB2-BD59-A6C34878D82A}">
                    <a16:rowId xmlns:a16="http://schemas.microsoft.com/office/drawing/2014/main" val="1380067774"/>
                  </a:ext>
                </a:extLst>
              </a:tr>
              <a:tr h="370840">
                <a:tc>
                  <a:txBody>
                    <a:bodyPr/>
                    <a:lstStyle/>
                    <a:p>
                      <a:pPr algn="l" fontAlgn="ctr"/>
                      <a:r>
                        <a:rPr lang="en-SG" sz="2400" b="0" i="0" u="none" strike="noStrike">
                          <a:solidFill>
                            <a:srgbClr val="000000"/>
                          </a:solidFill>
                          <a:effectLst/>
                          <a:latin typeface="Calibri" panose="020F0502020204030204" pitchFamily="34" charset="0"/>
                        </a:rPr>
                        <a:t>1 0  1 1 1  s s s</a:t>
                      </a:r>
                    </a:p>
                  </a:txBody>
                  <a:tcPr marL="6350" marR="6350" marT="6350" marB="0" anchor="ctr">
                    <a:solidFill>
                      <a:srgbClr val="FFFF00"/>
                    </a:solidFill>
                  </a:tcPr>
                </a:tc>
                <a:tc>
                  <a:txBody>
                    <a:bodyPr/>
                    <a:lstStyle/>
                    <a:p>
                      <a:pPr algn="l" fontAlgn="ctr"/>
                      <a:r>
                        <a:rPr lang="en-SG" sz="2400" b="0" i="0" u="none" strike="noStrike">
                          <a:solidFill>
                            <a:srgbClr val="000000"/>
                          </a:solidFill>
                          <a:effectLst/>
                          <a:latin typeface="Calibri" panose="020F0502020204030204" pitchFamily="34" charset="0"/>
                        </a:rPr>
                        <a:t>CMP s</a:t>
                      </a:r>
                    </a:p>
                  </a:txBody>
                  <a:tcPr marL="6350" marR="6350" marT="6350" marB="0" anchor="ctr"/>
                </a:tc>
                <a:tc>
                  <a:txBody>
                    <a:bodyPr/>
                    <a:lstStyle/>
                    <a:p>
                      <a:pPr algn="l" fontAlgn="ctr"/>
                      <a:r>
                        <a:rPr lang="en-SG" sz="2400" b="0" i="0" u="none" strike="noStrike">
                          <a:solidFill>
                            <a:srgbClr val="000000"/>
                          </a:solidFill>
                          <a:effectLst/>
                          <a:latin typeface="Calibri" panose="020F0502020204030204" pitchFamily="34" charset="0"/>
                        </a:rPr>
                        <a:t>compare s with A, set flags</a:t>
                      </a:r>
                    </a:p>
                  </a:txBody>
                  <a:tcPr marL="6350" marR="6350" marT="6350" marB="0" anchor="ctr"/>
                </a:tc>
                <a:extLst>
                  <a:ext uri="{0D108BD9-81ED-4DB2-BD59-A6C34878D82A}">
                    <a16:rowId xmlns:a16="http://schemas.microsoft.com/office/drawing/2014/main" val="365587848"/>
                  </a:ext>
                </a:extLst>
              </a:tr>
              <a:tr h="370840">
                <a:tc>
                  <a:txBody>
                    <a:bodyPr/>
                    <a:lstStyle/>
                    <a:p>
                      <a:pPr algn="l" fontAlgn="ctr"/>
                      <a:r>
                        <a:rPr lang="en-SG" sz="2400" b="0" i="0" u="none" strike="noStrike" dirty="0">
                          <a:solidFill>
                            <a:srgbClr val="000000"/>
                          </a:solidFill>
                          <a:effectLst/>
                          <a:latin typeface="Calibri" panose="020F0502020204030204" pitchFamily="34" charset="0"/>
                        </a:rPr>
                        <a:t>0 0  d </a:t>
                      </a:r>
                      <a:r>
                        <a:rPr lang="en-SG" sz="2400" b="0" i="0" u="none" strike="noStrike" dirty="0" err="1">
                          <a:solidFill>
                            <a:srgbClr val="000000"/>
                          </a:solidFill>
                          <a:effectLst/>
                          <a:latin typeface="Calibri" panose="020F0502020204030204" pitchFamily="34" charset="0"/>
                        </a:rPr>
                        <a:t>d</a:t>
                      </a:r>
                      <a:r>
                        <a:rPr lang="en-SG" sz="2400" b="0" i="0" u="none" strike="noStrike" dirty="0">
                          <a:solidFill>
                            <a:srgbClr val="000000"/>
                          </a:solidFill>
                          <a:effectLst/>
                          <a:latin typeface="Calibri" panose="020F0502020204030204" pitchFamily="34" charset="0"/>
                        </a:rPr>
                        <a:t> </a:t>
                      </a:r>
                      <a:r>
                        <a:rPr lang="en-SG" sz="2400" b="0" i="0" u="none" strike="noStrike" dirty="0" err="1">
                          <a:solidFill>
                            <a:srgbClr val="000000"/>
                          </a:solidFill>
                          <a:effectLst/>
                          <a:latin typeface="Calibri" panose="020F0502020204030204" pitchFamily="34" charset="0"/>
                        </a:rPr>
                        <a:t>d</a:t>
                      </a:r>
                      <a:r>
                        <a:rPr lang="en-SG" sz="2400" b="0" i="0" u="none" strike="noStrike" dirty="0">
                          <a:solidFill>
                            <a:srgbClr val="000000"/>
                          </a:solidFill>
                          <a:effectLst/>
                          <a:latin typeface="Calibri" panose="020F0502020204030204" pitchFamily="34" charset="0"/>
                        </a:rPr>
                        <a:t>  0 0 0</a:t>
                      </a:r>
                    </a:p>
                  </a:txBody>
                  <a:tcPr marL="6350" marR="6350" marT="6350" marB="0" anchor="ctr">
                    <a:solidFill>
                      <a:srgbClr val="FFFF00"/>
                    </a:solidFill>
                  </a:tcPr>
                </a:tc>
                <a:tc>
                  <a:txBody>
                    <a:bodyPr/>
                    <a:lstStyle/>
                    <a:p>
                      <a:pPr algn="l" fontAlgn="ctr"/>
                      <a:r>
                        <a:rPr lang="en-SG" sz="2400" b="0" i="0" u="none" strike="noStrike">
                          <a:solidFill>
                            <a:srgbClr val="000000"/>
                          </a:solidFill>
                          <a:effectLst/>
                          <a:latin typeface="Calibri" panose="020F0502020204030204" pitchFamily="34" charset="0"/>
                        </a:rPr>
                        <a:t>INR d</a:t>
                      </a:r>
                    </a:p>
                  </a:txBody>
                  <a:tcPr marL="6350" marR="6350" marT="6350" marB="0" anchor="ctr"/>
                </a:tc>
                <a:tc>
                  <a:txBody>
                    <a:bodyPr/>
                    <a:lstStyle/>
                    <a:p>
                      <a:pPr algn="l" fontAlgn="ctr"/>
                      <a:r>
                        <a:rPr lang="en-SG" sz="2400" b="0" i="0" u="none" strike="noStrike" dirty="0">
                          <a:solidFill>
                            <a:srgbClr val="000000"/>
                          </a:solidFill>
                          <a:effectLst/>
                          <a:latin typeface="Calibri" panose="020F0502020204030204" pitchFamily="34" charset="0"/>
                        </a:rPr>
                        <a:t>increment register d (d&lt;&gt;A)</a:t>
                      </a:r>
                    </a:p>
                  </a:txBody>
                  <a:tcPr marL="6350" marR="6350" marT="6350" marB="0" anchor="ctr"/>
                </a:tc>
                <a:extLst>
                  <a:ext uri="{0D108BD9-81ED-4DB2-BD59-A6C34878D82A}">
                    <a16:rowId xmlns:a16="http://schemas.microsoft.com/office/drawing/2014/main" val="2065636239"/>
                  </a:ext>
                </a:extLst>
              </a:tr>
            </a:tbl>
          </a:graphicData>
        </a:graphic>
      </p:graphicFrame>
    </p:spTree>
    <p:extLst>
      <p:ext uri="{BB962C8B-B14F-4D97-AF65-F5344CB8AC3E}">
        <p14:creationId xmlns:p14="http://schemas.microsoft.com/office/powerpoint/2010/main" val="18478308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US" sz="3600" dirty="0"/>
              <a:t>Programming Languages</a:t>
            </a:r>
            <a:endParaRPr lang="en-SG" sz="3600" dirty="0"/>
          </a:p>
        </p:txBody>
      </p:sp>
      <p:sp>
        <p:nvSpPr>
          <p:cNvPr id="5" name="Content Placeholder 4"/>
          <p:cNvSpPr>
            <a:spLocks noGrp="1"/>
          </p:cNvSpPr>
          <p:nvPr>
            <p:ph idx="1"/>
          </p:nvPr>
        </p:nvSpPr>
        <p:spPr>
          <a:xfrm>
            <a:off x="838200" y="1176950"/>
            <a:ext cx="6679940" cy="4946759"/>
          </a:xfrm>
        </p:spPr>
        <p:txBody>
          <a:bodyPr/>
          <a:lstStyle/>
          <a:p>
            <a:r>
              <a:rPr lang="en-SG" dirty="0"/>
              <a:t>The earliest computers were programmed in ones and zeros</a:t>
            </a:r>
          </a:p>
          <a:p>
            <a:pPr lvl="1"/>
            <a:r>
              <a:rPr lang="en-SG" dirty="0"/>
              <a:t>Punch cards</a:t>
            </a:r>
          </a:p>
          <a:p>
            <a:pPr lvl="1"/>
            <a:r>
              <a:rPr lang="en-SG" dirty="0"/>
              <a:t>Switches on panels</a:t>
            </a:r>
          </a:p>
          <a:p>
            <a:pPr lvl="1"/>
            <a:r>
              <a:rPr lang="en-SG" dirty="0"/>
              <a:t>Magnetic tapes</a:t>
            </a:r>
          </a:p>
          <a:p>
            <a:r>
              <a:rPr lang="en-SG" dirty="0"/>
              <a:t>First generation programming language (1GL)</a:t>
            </a:r>
          </a:p>
          <a:p>
            <a:r>
              <a:rPr lang="en-SG" dirty="0"/>
              <a:t>Also known as machine language</a:t>
            </a:r>
          </a:p>
          <a:p>
            <a:endParaRPr lang="en-SG" dirty="0"/>
          </a:p>
          <a:p>
            <a:r>
              <a:rPr lang="en-SG" dirty="0"/>
              <a:t>From 1GL, we progress to make it more human-readable</a:t>
            </a:r>
          </a:p>
          <a:p>
            <a:endParaRPr lang="en-S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980" y="1804670"/>
            <a:ext cx="4191000" cy="3492500"/>
          </a:xfrm>
          <a:prstGeom prst="rect">
            <a:avLst/>
          </a:prstGeom>
        </p:spPr>
      </p:pic>
      <p:sp>
        <p:nvSpPr>
          <p:cNvPr id="6" name="TextBox 5"/>
          <p:cNvSpPr txBox="1"/>
          <p:nvPr/>
        </p:nvSpPr>
        <p:spPr>
          <a:xfrm>
            <a:off x="7518140" y="5388681"/>
            <a:ext cx="4328680" cy="461665"/>
          </a:xfrm>
          <a:prstGeom prst="rect">
            <a:avLst/>
          </a:prstGeom>
          <a:noFill/>
        </p:spPr>
        <p:txBody>
          <a:bodyPr wrap="square" rtlCol="0">
            <a:spAutoFit/>
          </a:bodyPr>
          <a:lstStyle/>
          <a:p>
            <a:r>
              <a:rPr lang="en-SG" sz="1200" dirty="0"/>
              <a:t>https://upload.wikimedia.org/wikipedia/commons/thumb/1/19/System_3_punch_card.jpg/330px-System_3_punch_card.jpg</a:t>
            </a:r>
          </a:p>
        </p:txBody>
      </p:sp>
    </p:spTree>
    <p:extLst>
      <p:ext uri="{BB962C8B-B14F-4D97-AF65-F5344CB8AC3E}">
        <p14:creationId xmlns:p14="http://schemas.microsoft.com/office/powerpoint/2010/main" val="34103477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US" sz="3600" dirty="0"/>
              <a:t>Programming Languages</a:t>
            </a:r>
            <a:endParaRPr lang="en-SG" sz="3600" dirty="0"/>
          </a:p>
        </p:txBody>
      </p:sp>
      <p:sp>
        <p:nvSpPr>
          <p:cNvPr id="5" name="Content Placeholder 4"/>
          <p:cNvSpPr>
            <a:spLocks noGrp="1"/>
          </p:cNvSpPr>
          <p:nvPr>
            <p:ph idx="1"/>
          </p:nvPr>
        </p:nvSpPr>
        <p:spPr>
          <a:xfrm>
            <a:off x="838200" y="1176950"/>
            <a:ext cx="10337800" cy="4946759"/>
          </a:xfrm>
        </p:spPr>
        <p:txBody>
          <a:bodyPr/>
          <a:lstStyle/>
          <a:p>
            <a:r>
              <a:rPr lang="en-SG" dirty="0"/>
              <a:t>Comes 2</a:t>
            </a:r>
            <a:r>
              <a:rPr lang="en-SG" baseline="30000" dirty="0"/>
              <a:t>nd</a:t>
            </a:r>
            <a:r>
              <a:rPr lang="en-SG" dirty="0"/>
              <a:t> generation programming languages (2GL)</a:t>
            </a:r>
          </a:p>
          <a:p>
            <a:pPr lvl="1"/>
            <a:r>
              <a:rPr lang="en-SG" dirty="0"/>
              <a:t>Also known as assembly languages</a:t>
            </a:r>
          </a:p>
          <a:p>
            <a:pPr lvl="1"/>
            <a:r>
              <a:rPr lang="en-SG" dirty="0"/>
              <a:t>Textual representations of 1GL</a:t>
            </a:r>
          </a:p>
          <a:p>
            <a:pPr lvl="1"/>
            <a:endParaRPr lang="en-SG" dirty="0"/>
          </a:p>
          <a:p>
            <a:r>
              <a:rPr lang="en-SG" dirty="0"/>
              <a:t>Properties</a:t>
            </a:r>
          </a:p>
          <a:p>
            <a:pPr lvl="1"/>
            <a:r>
              <a:rPr lang="en-SG" dirty="0"/>
              <a:t>The code can be read and written by a programmer. To run on a computer it must be converted into a machine readable form, a process called assembly.</a:t>
            </a:r>
          </a:p>
          <a:p>
            <a:pPr lvl="1"/>
            <a:r>
              <a:rPr lang="en-SG" dirty="0"/>
              <a:t>The language is specific to a particular processor family and environment.</a:t>
            </a:r>
          </a:p>
          <a:p>
            <a:pPr lvl="1"/>
            <a:endParaRPr lang="en-SG" dirty="0"/>
          </a:p>
          <a:p>
            <a:r>
              <a:rPr lang="en-SG" dirty="0"/>
              <a:t>Main applications</a:t>
            </a:r>
          </a:p>
          <a:p>
            <a:pPr lvl="1"/>
            <a:r>
              <a:rPr lang="en-SG" dirty="0"/>
              <a:t>Device drivers, microcontrollers, kernels, intensive processes</a:t>
            </a:r>
          </a:p>
          <a:p>
            <a:pPr lvl="1"/>
            <a:endParaRPr lang="en-SG" dirty="0"/>
          </a:p>
          <a:p>
            <a:endParaRPr lang="en-SG" dirty="0"/>
          </a:p>
        </p:txBody>
      </p:sp>
    </p:spTree>
    <p:extLst>
      <p:ext uri="{BB962C8B-B14F-4D97-AF65-F5344CB8AC3E}">
        <p14:creationId xmlns:p14="http://schemas.microsoft.com/office/powerpoint/2010/main" val="5501481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US" sz="3600" dirty="0"/>
              <a:t>3</a:t>
            </a:r>
            <a:r>
              <a:rPr lang="en-US" sz="3600" baseline="30000" dirty="0"/>
              <a:t>rd</a:t>
            </a:r>
            <a:r>
              <a:rPr lang="en-US" sz="3600" dirty="0"/>
              <a:t> Generation Programming Languages</a:t>
            </a:r>
            <a:endParaRPr lang="en-SG" sz="3600" dirty="0"/>
          </a:p>
        </p:txBody>
      </p:sp>
      <p:sp>
        <p:nvSpPr>
          <p:cNvPr id="5" name="Content Placeholder 4"/>
          <p:cNvSpPr>
            <a:spLocks noGrp="1"/>
          </p:cNvSpPr>
          <p:nvPr>
            <p:ph idx="1"/>
          </p:nvPr>
        </p:nvSpPr>
        <p:spPr>
          <a:xfrm>
            <a:off x="838200" y="1176950"/>
            <a:ext cx="10337800" cy="4946759"/>
          </a:xfrm>
        </p:spPr>
        <p:txBody>
          <a:bodyPr>
            <a:normAutofit/>
          </a:bodyPr>
          <a:lstStyle/>
          <a:p>
            <a:r>
              <a:rPr lang="en-SG" dirty="0"/>
              <a:t>More machine independent and programmer friendly</a:t>
            </a:r>
          </a:p>
          <a:p>
            <a:r>
              <a:rPr lang="en-SG" dirty="0"/>
              <a:t>More readable</a:t>
            </a:r>
          </a:p>
          <a:p>
            <a:r>
              <a:rPr lang="en-SG" dirty="0"/>
              <a:t>Does not need to be concerned with registers</a:t>
            </a:r>
          </a:p>
          <a:p>
            <a:endParaRPr lang="en-SG" dirty="0"/>
          </a:p>
          <a:p>
            <a:r>
              <a:rPr lang="en-SG" dirty="0"/>
              <a:t>Main properties: Structured and procedural</a:t>
            </a:r>
          </a:p>
          <a:p>
            <a:endParaRPr lang="en-SG" dirty="0"/>
          </a:p>
          <a:p>
            <a:r>
              <a:rPr lang="en-SG" dirty="0"/>
              <a:t>Early examples: Fortran, COBOL</a:t>
            </a:r>
          </a:p>
          <a:p>
            <a:r>
              <a:rPr lang="en-SG" dirty="0"/>
              <a:t>Modern examples: C, BASIC, Pascal</a:t>
            </a:r>
          </a:p>
          <a:p>
            <a:r>
              <a:rPr lang="en-SG" dirty="0"/>
              <a:t>Most programming languages today are 3GLs</a:t>
            </a:r>
          </a:p>
          <a:p>
            <a:pPr lvl="1"/>
            <a:endParaRPr lang="en-SG" dirty="0"/>
          </a:p>
          <a:p>
            <a:endParaRPr lang="en-SG" dirty="0"/>
          </a:p>
        </p:txBody>
      </p:sp>
    </p:spTree>
    <p:extLst>
      <p:ext uri="{BB962C8B-B14F-4D97-AF65-F5344CB8AC3E}">
        <p14:creationId xmlns:p14="http://schemas.microsoft.com/office/powerpoint/2010/main" val="7781236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US" sz="3600" dirty="0"/>
              <a:t>What is Python Programming Language</a:t>
            </a:r>
            <a:endParaRPr lang="en-SG" sz="3600" dirty="0"/>
          </a:p>
        </p:txBody>
      </p:sp>
      <p:sp>
        <p:nvSpPr>
          <p:cNvPr id="5" name="Content Placeholder 4"/>
          <p:cNvSpPr>
            <a:spLocks noGrp="1"/>
          </p:cNvSpPr>
          <p:nvPr>
            <p:ph idx="1"/>
          </p:nvPr>
        </p:nvSpPr>
        <p:spPr>
          <a:xfrm>
            <a:off x="838200" y="1176950"/>
            <a:ext cx="10515600" cy="5519414"/>
          </a:xfrm>
        </p:spPr>
        <p:txBody>
          <a:bodyPr>
            <a:normAutofit/>
          </a:bodyPr>
          <a:lstStyle/>
          <a:p>
            <a:pPr marL="0" indent="0" fontAlgn="t">
              <a:buNone/>
            </a:pPr>
            <a:r>
              <a:rPr lang="en-SG" dirty="0"/>
              <a:t>“Python has continued its upward trajectory from last year and jumped two places to the No. 1 slot though the top four—Python, C, Java, and C++—all remain very close in popularity. </a:t>
            </a:r>
          </a:p>
          <a:p>
            <a:pPr marL="0" indent="0" fontAlgn="t">
              <a:buNone/>
            </a:pPr>
            <a:endParaRPr lang="en-SG" dirty="0"/>
          </a:p>
          <a:p>
            <a:pPr marL="0" indent="0" fontAlgn="t">
              <a:buNone/>
            </a:pPr>
            <a:r>
              <a:rPr lang="en-SG" dirty="0"/>
              <a:t>Indeed, in </a:t>
            </a:r>
            <a:r>
              <a:rPr lang="en-SG" dirty="0" err="1"/>
              <a:t>Diakopoulos’s</a:t>
            </a:r>
            <a:r>
              <a:rPr lang="en-SG" dirty="0"/>
              <a:t> analysis of what the underlying metrics have to say about the languages currently in demand by recruiting companies, C comes out ahead of Python by a good margin.” </a:t>
            </a:r>
            <a:r>
              <a:rPr lang="en-SG" sz="1800" dirty="0"/>
              <a:t>(https://spectrum.ieee.org/computing/software/the-2017-top-programming-languages)</a:t>
            </a:r>
          </a:p>
          <a:p>
            <a:pPr fontAlgn="t"/>
            <a:endParaRPr lang="en-SG" dirty="0"/>
          </a:p>
        </p:txBody>
      </p:sp>
    </p:spTree>
    <p:extLst>
      <p:ext uri="{BB962C8B-B14F-4D97-AF65-F5344CB8AC3E}">
        <p14:creationId xmlns:p14="http://schemas.microsoft.com/office/powerpoint/2010/main" val="42573974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US" sz="3600" dirty="0"/>
              <a:t>What is Python Programming Language</a:t>
            </a:r>
            <a:endParaRPr lang="en-SG" sz="3600" dirty="0"/>
          </a:p>
        </p:txBody>
      </p:sp>
      <p:sp>
        <p:nvSpPr>
          <p:cNvPr id="5" name="Content Placeholder 4"/>
          <p:cNvSpPr>
            <a:spLocks noGrp="1"/>
          </p:cNvSpPr>
          <p:nvPr>
            <p:ph idx="1"/>
          </p:nvPr>
        </p:nvSpPr>
        <p:spPr>
          <a:xfrm>
            <a:off x="838200" y="1176950"/>
            <a:ext cx="10515600" cy="5000013"/>
          </a:xfrm>
        </p:spPr>
        <p:txBody>
          <a:bodyPr>
            <a:normAutofit/>
          </a:bodyPr>
          <a:lstStyle/>
          <a:p>
            <a:pPr fontAlgn="t"/>
            <a:r>
              <a:rPr lang="en-SG" dirty="0"/>
              <a:t>Pragmatically, one of the more than 3000 programming languages available.</a:t>
            </a:r>
          </a:p>
          <a:p>
            <a:pPr fontAlgn="t"/>
            <a:r>
              <a:rPr lang="en-SG" dirty="0"/>
              <a:t>Python is a programming language that is used substantially in scientific community and data analytics.</a:t>
            </a:r>
          </a:p>
          <a:p>
            <a:pPr fontAlgn="t"/>
            <a:endParaRPr lang="en-SG" dirty="0"/>
          </a:p>
          <a:p>
            <a:r>
              <a:rPr lang="en-SG" dirty="0"/>
              <a:t>Python is currently the most popular language for teaching introductory computer science courses at top-ranked U.S. departments (</a:t>
            </a:r>
            <a:r>
              <a:rPr lang="en-SG" sz="1600" dirty="0"/>
              <a:t>https://cacm.acm.org/blogs/blog-cacm/176450-python-is-now-the-most-popular-introductory-teaching-language-at-top-u-s-universities/fulltext</a:t>
            </a:r>
            <a:r>
              <a:rPr lang="en-SG" dirty="0"/>
              <a:t>).</a:t>
            </a:r>
          </a:p>
          <a:p>
            <a:pPr lvl="1"/>
            <a:r>
              <a:rPr lang="en-SG" dirty="0"/>
              <a:t>Specifically, eight of the top 10 CS departments (80%), and 27 of the top 39 (69%), teach Python in introductory CS0 or CS1 courses.</a:t>
            </a:r>
          </a:p>
          <a:p>
            <a:pPr fontAlgn="t"/>
            <a:endParaRPr lang="en-SG" dirty="0"/>
          </a:p>
        </p:txBody>
      </p:sp>
    </p:spTree>
    <p:extLst>
      <p:ext uri="{BB962C8B-B14F-4D97-AF65-F5344CB8AC3E}">
        <p14:creationId xmlns:p14="http://schemas.microsoft.com/office/powerpoint/2010/main" val="11912773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US" sz="3600" dirty="0"/>
              <a:t>Who Uses Python Programming Language</a:t>
            </a:r>
            <a:endParaRPr lang="en-SG" sz="3600" dirty="0"/>
          </a:p>
        </p:txBody>
      </p:sp>
      <p:sp>
        <p:nvSpPr>
          <p:cNvPr id="5" name="Content Placeholder 4"/>
          <p:cNvSpPr>
            <a:spLocks noGrp="1"/>
          </p:cNvSpPr>
          <p:nvPr>
            <p:ph idx="1"/>
          </p:nvPr>
        </p:nvSpPr>
        <p:spPr>
          <a:xfrm>
            <a:off x="838200" y="1176950"/>
            <a:ext cx="10515600" cy="5000013"/>
          </a:xfrm>
        </p:spPr>
        <p:txBody>
          <a:bodyPr>
            <a:normAutofit/>
          </a:bodyPr>
          <a:lstStyle/>
          <a:p>
            <a:pPr fontAlgn="t"/>
            <a:r>
              <a:rPr lang="en-SG" dirty="0">
                <a:hlinkClick r:id="rId2"/>
              </a:rPr>
              <a:t>https://wiki.python.org/moin/OrganizationsUsingPython</a:t>
            </a:r>
            <a:endParaRPr lang="en-SG" dirty="0"/>
          </a:p>
          <a:p>
            <a:pPr fontAlgn="t"/>
            <a:endParaRPr lang="en-SG" dirty="0"/>
          </a:p>
          <a:p>
            <a:pPr fontAlgn="t"/>
            <a:r>
              <a:rPr lang="en-SG" dirty="0"/>
              <a:t>Los Alamos National Laboratory (Theoretical Physics Division): Python to control large-scale physics codes on massively parallel supercomputers, high-end servers, and clusters. Python plays a central role in controlling these simulations, performing data analysis, and visualization. </a:t>
            </a:r>
          </a:p>
          <a:p>
            <a:pPr fontAlgn="t"/>
            <a:r>
              <a:rPr lang="en-SG" dirty="0"/>
              <a:t>Johnson Space </a:t>
            </a:r>
            <a:r>
              <a:rPr lang="en-SG" dirty="0" err="1"/>
              <a:t>Center</a:t>
            </a:r>
            <a:r>
              <a:rPr lang="en-SG" dirty="0"/>
              <a:t> (NASA): Uses Python in its Integrated Planning System as the standard scripting language.</a:t>
            </a:r>
          </a:p>
        </p:txBody>
      </p:sp>
    </p:spTree>
    <p:extLst>
      <p:ext uri="{BB962C8B-B14F-4D97-AF65-F5344CB8AC3E}">
        <p14:creationId xmlns:p14="http://schemas.microsoft.com/office/powerpoint/2010/main" val="267549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US" sz="3600" dirty="0"/>
              <a:t>Python Programming Language</a:t>
            </a:r>
            <a:endParaRPr lang="en-SG" sz="3600" dirty="0"/>
          </a:p>
        </p:txBody>
      </p:sp>
      <p:sp>
        <p:nvSpPr>
          <p:cNvPr id="5" name="Content Placeholder 4"/>
          <p:cNvSpPr>
            <a:spLocks noGrp="1"/>
          </p:cNvSpPr>
          <p:nvPr>
            <p:ph idx="1"/>
          </p:nvPr>
        </p:nvSpPr>
        <p:spPr>
          <a:xfrm>
            <a:off x="838200" y="1176950"/>
            <a:ext cx="10515600" cy="1538541"/>
          </a:xfrm>
        </p:spPr>
        <p:txBody>
          <a:bodyPr>
            <a:normAutofit/>
          </a:bodyPr>
          <a:lstStyle/>
          <a:p>
            <a:pPr fontAlgn="t"/>
            <a:r>
              <a:rPr lang="en-SG" dirty="0"/>
              <a:t>IEEE Spectrum ranks Python as top programming language in 2017 (https://spectrum.ieee.org/computing/software/the-2017-top-programming-languages)</a:t>
            </a:r>
          </a:p>
          <a:p>
            <a:pPr fontAlgn="t"/>
            <a:endParaRPr lang="en-SG" dirty="0"/>
          </a:p>
        </p:txBody>
      </p:sp>
      <p:pic>
        <p:nvPicPr>
          <p:cNvPr id="3" name="Picture 2"/>
          <p:cNvPicPr>
            <a:picLocks noChangeAspect="1"/>
          </p:cNvPicPr>
          <p:nvPr/>
        </p:nvPicPr>
        <p:blipFill>
          <a:blip r:embed="rId2"/>
          <a:stretch>
            <a:fillRect/>
          </a:stretch>
        </p:blipFill>
        <p:spPr>
          <a:xfrm>
            <a:off x="2570595" y="2490498"/>
            <a:ext cx="7109114" cy="4082007"/>
          </a:xfrm>
          <a:prstGeom prst="rect">
            <a:avLst/>
          </a:prstGeom>
        </p:spPr>
      </p:pic>
    </p:spTree>
    <p:extLst>
      <p:ext uri="{BB962C8B-B14F-4D97-AF65-F5344CB8AC3E}">
        <p14:creationId xmlns:p14="http://schemas.microsoft.com/office/powerpoint/2010/main" val="17209257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US" sz="3600" dirty="0"/>
              <a:t>99 Bottles of Beer in C – 3GL</a:t>
            </a:r>
            <a:endParaRPr lang="en-SG" sz="3600" dirty="0"/>
          </a:p>
        </p:txBody>
      </p:sp>
      <p:sp>
        <p:nvSpPr>
          <p:cNvPr id="5" name="Content Placeholder 4"/>
          <p:cNvSpPr>
            <a:spLocks noGrp="1"/>
          </p:cNvSpPr>
          <p:nvPr>
            <p:ph idx="1"/>
          </p:nvPr>
        </p:nvSpPr>
        <p:spPr>
          <a:xfrm>
            <a:off x="387927" y="1176950"/>
            <a:ext cx="11397673" cy="5510177"/>
          </a:xfrm>
        </p:spPr>
        <p:txBody>
          <a:bodyPr>
            <a:normAutofit fontScale="47500" lnSpcReduction="20000"/>
          </a:bodyPr>
          <a:lstStyle/>
          <a:p>
            <a:pPr marL="0" indent="0">
              <a:lnSpc>
                <a:spcPct val="120000"/>
              </a:lnSpc>
              <a:spcBef>
                <a:spcPts val="0"/>
              </a:spcBef>
              <a:buNone/>
            </a:pPr>
            <a:r>
              <a:rPr lang="en-SG" sz="3600" dirty="0"/>
              <a:t>From </a:t>
            </a:r>
            <a:r>
              <a:rPr lang="en-SG" sz="3600" dirty="0">
                <a:hlinkClick r:id="rId2"/>
              </a:rPr>
              <a:t>http://www.99-bottles-of-beer.net/language-c-1954.html</a:t>
            </a:r>
            <a:endParaRPr lang="en-SG" sz="3600" dirty="0"/>
          </a:p>
          <a:p>
            <a:pPr marL="0" indent="0">
              <a:lnSpc>
                <a:spcPct val="120000"/>
              </a:lnSpc>
              <a:spcBef>
                <a:spcPts val="0"/>
              </a:spcBef>
              <a:buNone/>
            </a:pPr>
            <a:endParaRPr lang="en-SG" dirty="0"/>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#include &lt;</a:t>
            </a:r>
            <a:r>
              <a:rPr lang="en-SG" sz="3600" dirty="0" err="1">
                <a:latin typeface="Courier New" panose="02070309020205020404" pitchFamily="49" charset="0"/>
                <a:cs typeface="Courier New" panose="02070309020205020404" pitchFamily="49" charset="0"/>
              </a:rPr>
              <a:t>stdio.h</a:t>
            </a:r>
            <a:r>
              <a:rPr lang="en-SG" sz="3600" dirty="0">
                <a:latin typeface="Courier New" panose="02070309020205020404" pitchFamily="49" charset="0"/>
                <a:cs typeface="Courier New" panose="02070309020205020404" pitchFamily="49" charset="0"/>
              </a:rPr>
              <a:t>&gt;</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#include &lt;</a:t>
            </a:r>
            <a:r>
              <a:rPr lang="en-SG" sz="3600" dirty="0" err="1">
                <a:latin typeface="Courier New" panose="02070309020205020404" pitchFamily="49" charset="0"/>
                <a:cs typeface="Courier New" panose="02070309020205020404" pitchFamily="49" charset="0"/>
              </a:rPr>
              <a:t>stdlib.h</a:t>
            </a:r>
            <a:r>
              <a:rPr lang="en-SG" sz="3600" dirty="0">
                <a:latin typeface="Courier New" panose="02070309020205020404" pitchFamily="49" charset="0"/>
                <a:cs typeface="Courier New" panose="02070309020205020404" pitchFamily="49" charset="0"/>
              </a:rPr>
              <a:t>&gt;</a:t>
            </a:r>
          </a:p>
          <a:p>
            <a:pPr marL="0" indent="0">
              <a:lnSpc>
                <a:spcPct val="120000"/>
              </a:lnSpc>
              <a:spcBef>
                <a:spcPts val="0"/>
              </a:spcBef>
              <a:buNone/>
            </a:pPr>
            <a:endParaRPr lang="en-SG" sz="36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static void song( </a:t>
            </a:r>
            <a:r>
              <a:rPr lang="en-SG" sz="3600" dirty="0" err="1">
                <a:latin typeface="Courier New" panose="02070309020205020404" pitchFamily="49" charset="0"/>
                <a:cs typeface="Courier New" panose="02070309020205020404" pitchFamily="49" charset="0"/>
              </a:rPr>
              <a:t>int</a:t>
            </a:r>
            <a:r>
              <a:rPr lang="en-SG" sz="3600" dirty="0">
                <a:latin typeface="Courier New" panose="02070309020205020404" pitchFamily="49" charset="0"/>
                <a:cs typeface="Courier New" panose="02070309020205020404" pitchFamily="49" charset="0"/>
              </a:rPr>
              <a:t> bottles )</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  while( (</a:t>
            </a:r>
            <a:r>
              <a:rPr lang="en-SG" sz="3600" dirty="0" err="1">
                <a:latin typeface="Courier New" panose="02070309020205020404" pitchFamily="49" charset="0"/>
                <a:cs typeface="Courier New" panose="02070309020205020404" pitchFamily="49" charset="0"/>
              </a:rPr>
              <a:t>printf</a:t>
            </a:r>
            <a:r>
              <a:rPr lang="en-SG" sz="3600" dirty="0">
                <a:latin typeface="Courier New" panose="02070309020205020404" pitchFamily="49" charset="0"/>
                <a:cs typeface="Courier New" panose="02070309020205020404" pitchFamily="49" charset="0"/>
              </a:rPr>
              <a:t>("%d bottles of beer on the wall, %d bottles of beer.\n"</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           "Take one down and pass it around, %d </a:t>
            </a:r>
            <a:r>
              <a:rPr lang="en-SG" sz="3600" dirty="0" err="1">
                <a:latin typeface="Courier New" panose="02070309020205020404" pitchFamily="49" charset="0"/>
                <a:cs typeface="Courier New" panose="02070309020205020404" pitchFamily="49" charset="0"/>
              </a:rPr>
              <a:t>bottle%s</a:t>
            </a:r>
            <a:r>
              <a:rPr lang="en-SG" sz="3600" dirty="0">
                <a:latin typeface="Courier New" panose="02070309020205020404" pitchFamily="49" charset="0"/>
                <a:cs typeface="Courier New" panose="02070309020205020404" pitchFamily="49" charset="0"/>
              </a:rPr>
              <a:t> of beer on the wall.\n\n",</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           bottles, bottles, bottles-1, bottles&gt;2? "s":""), bottles &gt; 2) )</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    while( (--bottles,0) ) {}</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  while( (puts("1 bottle of beer on the wall, 1 bottle of beer.\n"</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         "Take one down and pass it around, no more bottles of beer on the wall.\n\n"</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         "No more bottles of beer on the wall, no more bottles of beer.\n"</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         "Go to the store and buy some more, 99 bottles of beer on the wall."),0) ) {}</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SG" sz="36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SG" sz="3600" dirty="0" err="1">
                <a:latin typeface="Courier New" panose="02070309020205020404" pitchFamily="49" charset="0"/>
                <a:cs typeface="Courier New" panose="02070309020205020404" pitchFamily="49" charset="0"/>
              </a:rPr>
              <a:t>int</a:t>
            </a:r>
            <a:r>
              <a:rPr lang="en-SG" sz="3600" dirty="0">
                <a:latin typeface="Courier New" panose="02070309020205020404" pitchFamily="49" charset="0"/>
                <a:cs typeface="Courier New" panose="02070309020205020404" pitchFamily="49" charset="0"/>
              </a:rPr>
              <a:t> main()</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  while( (song(99), exit(0), 0) ) {}</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SG" sz="3600"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SG"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70376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US" sz="3600" dirty="0"/>
              <a:t>99 Bottles of Beer in C – 3GL (</a:t>
            </a:r>
            <a:r>
              <a:rPr lang="en-US" sz="3600" dirty="0" err="1"/>
              <a:t>Dedented</a:t>
            </a:r>
            <a:r>
              <a:rPr lang="en-US" sz="3600" dirty="0"/>
              <a:t> Version)</a:t>
            </a:r>
            <a:endParaRPr lang="en-SG" sz="3600" dirty="0"/>
          </a:p>
        </p:txBody>
      </p:sp>
      <p:sp>
        <p:nvSpPr>
          <p:cNvPr id="5" name="Content Placeholder 4"/>
          <p:cNvSpPr>
            <a:spLocks noGrp="1"/>
          </p:cNvSpPr>
          <p:nvPr>
            <p:ph idx="1"/>
          </p:nvPr>
        </p:nvSpPr>
        <p:spPr>
          <a:xfrm>
            <a:off x="387927" y="1176950"/>
            <a:ext cx="11397673" cy="5510177"/>
          </a:xfrm>
        </p:spPr>
        <p:txBody>
          <a:bodyPr>
            <a:normAutofit fontScale="62500" lnSpcReduction="20000"/>
          </a:bodyPr>
          <a:lstStyle/>
          <a:p>
            <a:pPr marL="0" indent="0">
              <a:lnSpc>
                <a:spcPct val="120000"/>
              </a:lnSpc>
              <a:spcBef>
                <a:spcPts val="0"/>
              </a:spcBef>
              <a:buNone/>
            </a:pPr>
            <a:r>
              <a:rPr lang="en-SG" sz="3600" dirty="0"/>
              <a:t>From </a:t>
            </a:r>
            <a:r>
              <a:rPr lang="en-SG" sz="3600" dirty="0">
                <a:hlinkClick r:id="rId2"/>
              </a:rPr>
              <a:t>http://www.99-bottles-of-beer.net/language-c-1954.html</a:t>
            </a:r>
            <a:endParaRPr lang="en-SG" sz="3600" dirty="0"/>
          </a:p>
          <a:p>
            <a:pPr marL="0" indent="0">
              <a:lnSpc>
                <a:spcPct val="120000"/>
              </a:lnSpc>
              <a:spcBef>
                <a:spcPts val="0"/>
              </a:spcBef>
              <a:buNone/>
            </a:pPr>
            <a:endParaRPr lang="en-SG" dirty="0"/>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#include &lt;</a:t>
            </a:r>
            <a:r>
              <a:rPr lang="en-SG" sz="3600" dirty="0" err="1">
                <a:latin typeface="Courier New" panose="02070309020205020404" pitchFamily="49" charset="0"/>
                <a:cs typeface="Courier New" panose="02070309020205020404" pitchFamily="49" charset="0"/>
              </a:rPr>
              <a:t>stdio.h</a:t>
            </a:r>
            <a:r>
              <a:rPr lang="en-SG" sz="3600" dirty="0">
                <a:latin typeface="Courier New" panose="02070309020205020404" pitchFamily="49" charset="0"/>
                <a:cs typeface="Courier New" panose="02070309020205020404" pitchFamily="49" charset="0"/>
              </a:rPr>
              <a:t>&gt;</a:t>
            </a: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#include &lt;</a:t>
            </a:r>
            <a:r>
              <a:rPr lang="en-SG" sz="3600" dirty="0" err="1">
                <a:latin typeface="Courier New" panose="02070309020205020404" pitchFamily="49" charset="0"/>
                <a:cs typeface="Courier New" panose="02070309020205020404" pitchFamily="49" charset="0"/>
              </a:rPr>
              <a:t>stdlib.h</a:t>
            </a:r>
            <a:r>
              <a:rPr lang="en-SG" sz="3600" dirty="0">
                <a:latin typeface="Courier New" panose="02070309020205020404" pitchFamily="49" charset="0"/>
                <a:cs typeface="Courier New" panose="02070309020205020404" pitchFamily="49" charset="0"/>
              </a:rPr>
              <a:t>&gt;</a:t>
            </a:r>
          </a:p>
          <a:p>
            <a:pPr marL="0" indent="0">
              <a:lnSpc>
                <a:spcPct val="120000"/>
              </a:lnSpc>
              <a:spcBef>
                <a:spcPts val="0"/>
              </a:spcBef>
              <a:buNone/>
            </a:pPr>
            <a:endParaRPr lang="en-SG" sz="36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SG" sz="3600" dirty="0">
                <a:latin typeface="Courier New" panose="02070309020205020404" pitchFamily="49" charset="0"/>
                <a:cs typeface="Courier New" panose="02070309020205020404" pitchFamily="49" charset="0"/>
              </a:rPr>
              <a:t>static void song( </a:t>
            </a:r>
            <a:r>
              <a:rPr lang="en-SG" sz="3600" dirty="0" err="1">
                <a:latin typeface="Courier New" panose="02070309020205020404" pitchFamily="49" charset="0"/>
                <a:cs typeface="Courier New" panose="02070309020205020404" pitchFamily="49" charset="0"/>
              </a:rPr>
              <a:t>int</a:t>
            </a:r>
            <a:r>
              <a:rPr lang="en-SG" sz="3600" dirty="0">
                <a:latin typeface="Courier New" panose="02070309020205020404" pitchFamily="49" charset="0"/>
                <a:cs typeface="Courier New" panose="02070309020205020404" pitchFamily="49" charset="0"/>
              </a:rPr>
              <a:t> bottles ){while( (</a:t>
            </a:r>
            <a:r>
              <a:rPr lang="en-SG" sz="3600" dirty="0" err="1">
                <a:latin typeface="Courier New" panose="02070309020205020404" pitchFamily="49" charset="0"/>
                <a:cs typeface="Courier New" panose="02070309020205020404" pitchFamily="49" charset="0"/>
              </a:rPr>
              <a:t>printf</a:t>
            </a:r>
            <a:r>
              <a:rPr lang="en-SG" sz="3600" dirty="0">
                <a:latin typeface="Courier New" panose="02070309020205020404" pitchFamily="49" charset="0"/>
                <a:cs typeface="Courier New" panose="02070309020205020404" pitchFamily="49" charset="0"/>
              </a:rPr>
              <a:t>("%d bottles of beer on the wall, %d bottles of beer.\n“ "Take one down and pass it around, %d </a:t>
            </a:r>
            <a:r>
              <a:rPr lang="en-SG" sz="3600" dirty="0" err="1">
                <a:latin typeface="Courier New" panose="02070309020205020404" pitchFamily="49" charset="0"/>
                <a:cs typeface="Courier New" panose="02070309020205020404" pitchFamily="49" charset="0"/>
              </a:rPr>
              <a:t>bottle%s</a:t>
            </a:r>
            <a:r>
              <a:rPr lang="en-SG" sz="3600" dirty="0">
                <a:latin typeface="Courier New" panose="02070309020205020404" pitchFamily="49" charset="0"/>
                <a:cs typeface="Courier New" panose="02070309020205020404" pitchFamily="49" charset="0"/>
              </a:rPr>
              <a:t> of beer on the wall.\n\n", bottles, bottles, bottles-1, bottles&gt;2? "s":""), bottles &gt; 2) ) while( (--bottles,0) ) {} while( (puts("1 bottle of beer on the wall, 1 bottle of beer.\n“ "Take one down and pass it around, no more bottles of beer on the wall.\n\n“ "No more bottles of beer on the wall, no more bottles of beer.\n“ "Go to the store and buy some more, 99 bottles of beer on the wall."),0) ) {}} </a:t>
            </a:r>
            <a:r>
              <a:rPr lang="en-SG" sz="3600" dirty="0" err="1">
                <a:latin typeface="Courier New" panose="02070309020205020404" pitchFamily="49" charset="0"/>
                <a:cs typeface="Courier New" panose="02070309020205020404" pitchFamily="49" charset="0"/>
              </a:rPr>
              <a:t>int</a:t>
            </a:r>
            <a:r>
              <a:rPr lang="en-SG" sz="3600" dirty="0">
                <a:latin typeface="Courier New" panose="02070309020205020404" pitchFamily="49" charset="0"/>
                <a:cs typeface="Courier New" panose="02070309020205020404" pitchFamily="49" charset="0"/>
              </a:rPr>
              <a:t> main(){while( (song(99), exit(0), 0) ) {}}</a:t>
            </a:r>
          </a:p>
          <a:p>
            <a:pPr marL="0" indent="0">
              <a:lnSpc>
                <a:spcPct val="120000"/>
              </a:lnSpc>
              <a:spcBef>
                <a:spcPts val="0"/>
              </a:spcBef>
              <a:buNone/>
            </a:pPr>
            <a:endParaRPr lang="en-SG" sz="3600"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SG"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62089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US" sz="3600" dirty="0"/>
              <a:t>99 Bottles of Beer in Python – 3GL</a:t>
            </a:r>
            <a:endParaRPr lang="en-SG" sz="3600" dirty="0"/>
          </a:p>
        </p:txBody>
      </p:sp>
      <p:sp>
        <p:nvSpPr>
          <p:cNvPr id="5" name="Content Placeholder 4"/>
          <p:cNvSpPr>
            <a:spLocks noGrp="1"/>
          </p:cNvSpPr>
          <p:nvPr>
            <p:ph idx="1"/>
          </p:nvPr>
        </p:nvSpPr>
        <p:spPr>
          <a:xfrm>
            <a:off x="387927" y="1176950"/>
            <a:ext cx="11397673" cy="5510177"/>
          </a:xfrm>
        </p:spPr>
        <p:txBody>
          <a:bodyPr>
            <a:normAutofit/>
          </a:bodyPr>
          <a:lstStyle/>
          <a:p>
            <a:pPr marL="0" indent="0">
              <a:lnSpc>
                <a:spcPct val="120000"/>
              </a:lnSpc>
              <a:spcBef>
                <a:spcPts val="0"/>
              </a:spcBef>
              <a:buNone/>
            </a:pPr>
            <a:r>
              <a:rPr lang="en-SG" sz="1800" dirty="0">
                <a:latin typeface="Courier New" panose="02070309020205020404" pitchFamily="49" charset="0"/>
                <a:cs typeface="Courier New" panose="02070309020205020404" pitchFamily="49" charset="0"/>
              </a:rPr>
              <a:t>From </a:t>
            </a:r>
            <a:r>
              <a:rPr lang="en-SG" sz="1800" dirty="0">
                <a:latin typeface="Courier New" panose="02070309020205020404" pitchFamily="49" charset="0"/>
                <a:cs typeface="Courier New" panose="02070309020205020404" pitchFamily="49" charset="0"/>
                <a:hlinkClick r:id="rId2"/>
              </a:rPr>
              <a:t>http://www.99-bottles-of-beer.net/language-python-808.html</a:t>
            </a:r>
            <a:endParaRPr lang="en-SG" sz="1800"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SG" sz="1800"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SG" sz="1800" dirty="0">
                <a:latin typeface="Courier New" panose="02070309020205020404" pitchFamily="49" charset="0"/>
                <a:cs typeface="Courier New" panose="02070309020205020404" pitchFamily="49" charset="0"/>
              </a:rPr>
              <a:t>for quant in range(99, 0, -1):</a:t>
            </a:r>
          </a:p>
          <a:p>
            <a:pPr marL="0" indent="0">
              <a:lnSpc>
                <a:spcPct val="120000"/>
              </a:lnSpc>
              <a:spcBef>
                <a:spcPts val="0"/>
              </a:spcBef>
              <a:buNone/>
            </a:pPr>
            <a:r>
              <a:rPr lang="en-SG" sz="1800" dirty="0">
                <a:latin typeface="Courier New" panose="02070309020205020404" pitchFamily="49" charset="0"/>
                <a:cs typeface="Courier New" panose="02070309020205020404" pitchFamily="49" charset="0"/>
              </a:rPr>
              <a:t>   if quant &gt; 1:</a:t>
            </a:r>
          </a:p>
          <a:p>
            <a:pPr marL="0" indent="0">
              <a:lnSpc>
                <a:spcPct val="120000"/>
              </a:lnSpc>
              <a:spcBef>
                <a:spcPts val="0"/>
              </a:spcBef>
              <a:buNone/>
            </a:pPr>
            <a:r>
              <a:rPr lang="en-SG" sz="1800" dirty="0">
                <a:latin typeface="Courier New" panose="02070309020205020404" pitchFamily="49" charset="0"/>
                <a:cs typeface="Courier New" panose="02070309020205020404" pitchFamily="49" charset="0"/>
              </a:rPr>
              <a:t>      print quant, "bottles of beer on the wall,", quant, "bottles of beer."</a:t>
            </a:r>
          </a:p>
          <a:p>
            <a:pPr marL="0" indent="0">
              <a:lnSpc>
                <a:spcPct val="120000"/>
              </a:lnSpc>
              <a:spcBef>
                <a:spcPts val="0"/>
              </a:spcBef>
              <a:buNone/>
            </a:pPr>
            <a:r>
              <a:rPr lang="en-SG" sz="1800" dirty="0">
                <a:latin typeface="Courier New" panose="02070309020205020404" pitchFamily="49" charset="0"/>
                <a:cs typeface="Courier New" panose="02070309020205020404" pitchFamily="49" charset="0"/>
              </a:rPr>
              <a:t>      if quant &gt; 2:</a:t>
            </a:r>
          </a:p>
          <a:p>
            <a:pPr marL="0" indent="0">
              <a:lnSpc>
                <a:spcPct val="120000"/>
              </a:lnSpc>
              <a:spcBef>
                <a:spcPts val="0"/>
              </a:spcBef>
              <a:buNone/>
            </a:pPr>
            <a:r>
              <a:rPr lang="en-SG" sz="1800" dirty="0">
                <a:latin typeface="Courier New" panose="02070309020205020404" pitchFamily="49" charset="0"/>
                <a:cs typeface="Courier New" panose="02070309020205020404" pitchFamily="49" charset="0"/>
              </a:rPr>
              <a:t>         suffix = </a:t>
            </a:r>
            <a:r>
              <a:rPr lang="en-SG" sz="1800" dirty="0" err="1">
                <a:latin typeface="Courier New" panose="02070309020205020404" pitchFamily="49" charset="0"/>
                <a:cs typeface="Courier New" panose="02070309020205020404" pitchFamily="49" charset="0"/>
              </a:rPr>
              <a:t>str</a:t>
            </a:r>
            <a:r>
              <a:rPr lang="en-SG" sz="1800" dirty="0">
                <a:latin typeface="Courier New" panose="02070309020205020404" pitchFamily="49" charset="0"/>
                <a:cs typeface="Courier New" panose="02070309020205020404" pitchFamily="49" charset="0"/>
              </a:rPr>
              <a:t>(quant - 1) + " bottles of beer on the wall."</a:t>
            </a:r>
          </a:p>
          <a:p>
            <a:pPr marL="0" indent="0">
              <a:lnSpc>
                <a:spcPct val="120000"/>
              </a:lnSpc>
              <a:spcBef>
                <a:spcPts val="0"/>
              </a:spcBef>
              <a:buNone/>
            </a:pPr>
            <a:r>
              <a:rPr lang="en-SG" sz="1800" dirty="0">
                <a:latin typeface="Courier New" panose="02070309020205020404" pitchFamily="49" charset="0"/>
                <a:cs typeface="Courier New" panose="02070309020205020404" pitchFamily="49" charset="0"/>
              </a:rPr>
              <a:t>      else:</a:t>
            </a:r>
          </a:p>
          <a:p>
            <a:pPr marL="0" indent="0">
              <a:lnSpc>
                <a:spcPct val="120000"/>
              </a:lnSpc>
              <a:spcBef>
                <a:spcPts val="0"/>
              </a:spcBef>
              <a:buNone/>
            </a:pPr>
            <a:r>
              <a:rPr lang="en-SG" sz="1800" dirty="0">
                <a:latin typeface="Courier New" panose="02070309020205020404" pitchFamily="49" charset="0"/>
                <a:cs typeface="Courier New" panose="02070309020205020404" pitchFamily="49" charset="0"/>
              </a:rPr>
              <a:t>         suffix = "1 bottle of beer on the wall."</a:t>
            </a:r>
          </a:p>
          <a:p>
            <a:pPr marL="0" indent="0">
              <a:lnSpc>
                <a:spcPct val="120000"/>
              </a:lnSpc>
              <a:spcBef>
                <a:spcPts val="0"/>
              </a:spcBef>
              <a:buNone/>
            </a:pPr>
            <a:r>
              <a:rPr lang="en-SG" sz="1800" dirty="0">
                <a:latin typeface="Courier New" panose="02070309020205020404" pitchFamily="49" charset="0"/>
                <a:cs typeface="Courier New" panose="02070309020205020404" pitchFamily="49" charset="0"/>
              </a:rPr>
              <a:t>   </a:t>
            </a:r>
            <a:r>
              <a:rPr lang="en-SG" sz="1800" dirty="0" err="1">
                <a:latin typeface="Courier New" panose="02070309020205020404" pitchFamily="49" charset="0"/>
                <a:cs typeface="Courier New" panose="02070309020205020404" pitchFamily="49" charset="0"/>
              </a:rPr>
              <a:t>elif</a:t>
            </a:r>
            <a:r>
              <a:rPr lang="en-SG" sz="1800" dirty="0">
                <a:latin typeface="Courier New" panose="02070309020205020404" pitchFamily="49" charset="0"/>
                <a:cs typeface="Courier New" panose="02070309020205020404" pitchFamily="49" charset="0"/>
              </a:rPr>
              <a:t> quant == 1:</a:t>
            </a:r>
          </a:p>
          <a:p>
            <a:pPr marL="0" indent="0">
              <a:lnSpc>
                <a:spcPct val="120000"/>
              </a:lnSpc>
              <a:spcBef>
                <a:spcPts val="0"/>
              </a:spcBef>
              <a:buNone/>
            </a:pPr>
            <a:r>
              <a:rPr lang="en-SG" sz="1800" dirty="0">
                <a:latin typeface="Courier New" panose="02070309020205020404" pitchFamily="49" charset="0"/>
                <a:cs typeface="Courier New" panose="02070309020205020404" pitchFamily="49" charset="0"/>
              </a:rPr>
              <a:t>      print "1 bottle of beer on the wall, 1 bottle of beer."</a:t>
            </a:r>
          </a:p>
          <a:p>
            <a:pPr marL="0" indent="0">
              <a:lnSpc>
                <a:spcPct val="120000"/>
              </a:lnSpc>
              <a:spcBef>
                <a:spcPts val="0"/>
              </a:spcBef>
              <a:buNone/>
            </a:pPr>
            <a:r>
              <a:rPr lang="en-SG" sz="1800" dirty="0">
                <a:latin typeface="Courier New" panose="02070309020205020404" pitchFamily="49" charset="0"/>
                <a:cs typeface="Courier New" panose="02070309020205020404" pitchFamily="49" charset="0"/>
              </a:rPr>
              <a:t>      suffix = "no more beer on the wall!"</a:t>
            </a:r>
          </a:p>
          <a:p>
            <a:pPr marL="0" indent="0">
              <a:lnSpc>
                <a:spcPct val="120000"/>
              </a:lnSpc>
              <a:spcBef>
                <a:spcPts val="0"/>
              </a:spcBef>
              <a:buNone/>
            </a:pPr>
            <a:r>
              <a:rPr lang="en-SG" sz="1800" dirty="0">
                <a:latin typeface="Courier New" panose="02070309020205020404" pitchFamily="49" charset="0"/>
                <a:cs typeface="Courier New" panose="02070309020205020404" pitchFamily="49" charset="0"/>
              </a:rPr>
              <a:t>   print "Take one down, pass it around,", suffix</a:t>
            </a:r>
          </a:p>
          <a:p>
            <a:pPr marL="0" indent="0">
              <a:lnSpc>
                <a:spcPct val="120000"/>
              </a:lnSpc>
              <a:spcBef>
                <a:spcPts val="0"/>
              </a:spcBef>
              <a:buNone/>
            </a:pPr>
            <a:r>
              <a:rPr lang="en-SG" sz="1800" dirty="0">
                <a:latin typeface="Courier New" panose="02070309020205020404" pitchFamily="49" charset="0"/>
                <a:cs typeface="Courier New" panose="02070309020205020404" pitchFamily="49" charset="0"/>
              </a:rPr>
              <a:t>   print "--"</a:t>
            </a:r>
          </a:p>
        </p:txBody>
      </p:sp>
    </p:spTree>
    <p:extLst>
      <p:ext uri="{BB962C8B-B14F-4D97-AF65-F5344CB8AC3E}">
        <p14:creationId xmlns:p14="http://schemas.microsoft.com/office/powerpoint/2010/main" val="17043983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954628"/>
          </a:xfrm>
        </p:spPr>
        <p:txBody>
          <a:bodyPr/>
          <a:lstStyle/>
          <a:p>
            <a:r>
              <a:rPr lang="en-SG" dirty="0"/>
              <a:t>Programming Language vs Scripting Language</a:t>
            </a:r>
          </a:p>
        </p:txBody>
      </p:sp>
      <p:sp>
        <p:nvSpPr>
          <p:cNvPr id="3" name="Content Placeholder 2">
            <a:extLst>
              <a:ext uri="{FF2B5EF4-FFF2-40B4-BE49-F238E27FC236}">
                <a16:creationId xmlns:a16="http://schemas.microsoft.com/office/drawing/2014/main" id="{FDBE2A5B-AF22-4160-AEFD-8EB6DA49C894}"/>
              </a:ext>
            </a:extLst>
          </p:cNvPr>
          <p:cNvSpPr>
            <a:spLocks noGrp="1"/>
          </p:cNvSpPr>
          <p:nvPr>
            <p:ph idx="1"/>
          </p:nvPr>
        </p:nvSpPr>
        <p:spPr>
          <a:xfrm>
            <a:off x="838200" y="1319754"/>
            <a:ext cx="10515600" cy="4857209"/>
          </a:xfrm>
        </p:spPr>
        <p:txBody>
          <a:bodyPr>
            <a:normAutofit/>
          </a:bodyPr>
          <a:lstStyle/>
          <a:p>
            <a:r>
              <a:rPr lang="en-US" dirty="0"/>
              <a:t>Scripting language IS programming language.</a:t>
            </a:r>
          </a:p>
          <a:p>
            <a:pPr lvl="1"/>
            <a:r>
              <a:rPr lang="en-US" dirty="0"/>
              <a:t>Historically, scripting language is a language that supports script writing.</a:t>
            </a:r>
          </a:p>
          <a:p>
            <a:pPr lvl="1"/>
            <a:r>
              <a:rPr lang="en-US" dirty="0"/>
              <a:t>Generally, scripting language do not have a compilation step (compiles to machine language).</a:t>
            </a:r>
          </a:p>
          <a:p>
            <a:pPr lvl="1"/>
            <a:r>
              <a:rPr lang="en-US" dirty="0"/>
              <a:t>The script is generally interpreted and executed line by line (during execution, each line is compiled to machine language).</a:t>
            </a:r>
          </a:p>
          <a:p>
            <a:pPr lvl="1"/>
            <a:r>
              <a:rPr lang="en-US" dirty="0"/>
              <a:t>Hence, scripting language tends to refer to interpreted language.</a:t>
            </a:r>
          </a:p>
          <a:p>
            <a:pPr lvl="1"/>
            <a:endParaRPr lang="en-US" dirty="0"/>
          </a:p>
          <a:p>
            <a:r>
              <a:rPr lang="en-US" dirty="0"/>
              <a:t>The actual comparison is compiled language vs interpreted language.</a:t>
            </a:r>
          </a:p>
          <a:p>
            <a:pPr lvl="1"/>
            <a:r>
              <a:rPr lang="en-US" dirty="0"/>
              <a:t>Compiled languages are architecture-specific.</a:t>
            </a:r>
          </a:p>
          <a:p>
            <a:pPr lvl="1"/>
            <a:r>
              <a:rPr lang="en-US" dirty="0"/>
              <a:t>Interpreted languages are architecture-independent.</a:t>
            </a:r>
            <a:endParaRPr lang="en-SG" dirty="0"/>
          </a:p>
        </p:txBody>
      </p:sp>
    </p:spTree>
    <p:extLst>
      <p:ext uri="{BB962C8B-B14F-4D97-AF65-F5344CB8AC3E}">
        <p14:creationId xmlns:p14="http://schemas.microsoft.com/office/powerpoint/2010/main" val="14773085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10515600" cy="954628"/>
          </a:xfrm>
        </p:spPr>
        <p:txBody>
          <a:bodyPr/>
          <a:lstStyle/>
          <a:p>
            <a:r>
              <a:rPr lang="en-SG" dirty="0"/>
              <a:t>Programming Language vs Scripting Language</a:t>
            </a:r>
          </a:p>
        </p:txBody>
      </p:sp>
      <p:pic>
        <p:nvPicPr>
          <p:cNvPr id="6" name="Content Placeholder 5">
            <a:extLst>
              <a:ext uri="{FF2B5EF4-FFF2-40B4-BE49-F238E27FC236}">
                <a16:creationId xmlns:a16="http://schemas.microsoft.com/office/drawing/2014/main" id="{17469D5C-78FB-486A-A2D7-E78DC739C82A}"/>
              </a:ext>
            </a:extLst>
          </p:cNvPr>
          <p:cNvPicPr>
            <a:picLocks noGrp="1" noChangeAspect="1"/>
          </p:cNvPicPr>
          <p:nvPr>
            <p:ph idx="1"/>
          </p:nvPr>
        </p:nvPicPr>
        <p:blipFill rotWithShape="1">
          <a:blip r:embed="rId2"/>
          <a:srcRect t="13766"/>
          <a:stretch/>
        </p:blipFill>
        <p:spPr>
          <a:xfrm>
            <a:off x="726228" y="1265516"/>
            <a:ext cx="8082492" cy="5227358"/>
          </a:xfrm>
          <a:prstGeom prst="rect">
            <a:avLst/>
          </a:prstGeom>
        </p:spPr>
      </p:pic>
      <p:sp>
        <p:nvSpPr>
          <p:cNvPr id="7" name="Rectangle 6">
            <a:extLst>
              <a:ext uri="{FF2B5EF4-FFF2-40B4-BE49-F238E27FC236}">
                <a16:creationId xmlns:a16="http://schemas.microsoft.com/office/drawing/2014/main" id="{29991CBD-9829-4D45-93D5-E859A7B1D278}"/>
              </a:ext>
            </a:extLst>
          </p:cNvPr>
          <p:cNvSpPr/>
          <p:nvPr/>
        </p:nvSpPr>
        <p:spPr>
          <a:xfrm>
            <a:off x="7813500" y="6308208"/>
            <a:ext cx="3778599" cy="369332"/>
          </a:xfrm>
          <a:prstGeom prst="rect">
            <a:avLst/>
          </a:prstGeom>
        </p:spPr>
        <p:txBody>
          <a:bodyPr wrap="none">
            <a:spAutoFit/>
          </a:bodyPr>
          <a:lstStyle/>
          <a:p>
            <a:r>
              <a:rPr lang="en-SG" dirty="0"/>
              <a:t>http://slideplayer.com/slide/7615243/</a:t>
            </a:r>
          </a:p>
        </p:txBody>
      </p:sp>
    </p:spTree>
    <p:extLst>
      <p:ext uri="{BB962C8B-B14F-4D97-AF65-F5344CB8AC3E}">
        <p14:creationId xmlns:p14="http://schemas.microsoft.com/office/powerpoint/2010/main" val="39510954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5257800" cy="1473834"/>
          </a:xfrm>
        </p:spPr>
        <p:txBody>
          <a:bodyPr>
            <a:normAutofit fontScale="90000"/>
          </a:bodyPr>
          <a:lstStyle/>
          <a:p>
            <a:r>
              <a:rPr lang="en-SG" dirty="0"/>
              <a:t>Programming Language vs Scripting Language</a:t>
            </a:r>
          </a:p>
        </p:txBody>
      </p:sp>
      <p:pic>
        <p:nvPicPr>
          <p:cNvPr id="8" name="Content Placeholder 7">
            <a:extLst>
              <a:ext uri="{FF2B5EF4-FFF2-40B4-BE49-F238E27FC236}">
                <a16:creationId xmlns:a16="http://schemas.microsoft.com/office/drawing/2014/main" id="{4463931A-5F48-4021-AC55-4CC46FBFD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325558"/>
            <a:ext cx="6087745" cy="6532442"/>
          </a:xfrm>
        </p:spPr>
      </p:pic>
      <p:sp>
        <p:nvSpPr>
          <p:cNvPr id="9" name="Content Placeholder 2">
            <a:extLst>
              <a:ext uri="{FF2B5EF4-FFF2-40B4-BE49-F238E27FC236}">
                <a16:creationId xmlns:a16="http://schemas.microsoft.com/office/drawing/2014/main" id="{FBADB674-3B54-4FC3-9CE5-EB88D04E4001}"/>
              </a:ext>
            </a:extLst>
          </p:cNvPr>
          <p:cNvSpPr txBox="1">
            <a:spLocks/>
          </p:cNvSpPr>
          <p:nvPr/>
        </p:nvSpPr>
        <p:spPr>
          <a:xfrm>
            <a:off x="838200" y="1838961"/>
            <a:ext cx="5054600" cy="2123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Compiled languages are architecture-specific.</a:t>
            </a:r>
          </a:p>
          <a:p>
            <a:r>
              <a:rPr lang="en-US" dirty="0"/>
              <a:t>Interpreted languages are architecture-independent.</a:t>
            </a:r>
            <a:endParaRPr lang="en-SG" dirty="0"/>
          </a:p>
        </p:txBody>
      </p:sp>
      <p:sp>
        <p:nvSpPr>
          <p:cNvPr id="10" name="Rectangle 9">
            <a:extLst>
              <a:ext uri="{FF2B5EF4-FFF2-40B4-BE49-F238E27FC236}">
                <a16:creationId xmlns:a16="http://schemas.microsoft.com/office/drawing/2014/main" id="{F6BF7EF9-E5A0-43F8-A555-A870CC26B6BD}"/>
              </a:ext>
            </a:extLst>
          </p:cNvPr>
          <p:cNvSpPr/>
          <p:nvPr/>
        </p:nvSpPr>
        <p:spPr>
          <a:xfrm>
            <a:off x="125588" y="6304003"/>
            <a:ext cx="6061852" cy="369332"/>
          </a:xfrm>
          <a:prstGeom prst="rect">
            <a:avLst/>
          </a:prstGeom>
        </p:spPr>
        <p:txBody>
          <a:bodyPr wrap="none">
            <a:spAutoFit/>
          </a:bodyPr>
          <a:lstStyle/>
          <a:p>
            <a:r>
              <a:rPr lang="en-SG" dirty="0"/>
              <a:t>https://www.pcmag.com/encyclopedia_images/BYTECOD1.GIF</a:t>
            </a:r>
          </a:p>
        </p:txBody>
      </p:sp>
    </p:spTree>
    <p:extLst>
      <p:ext uri="{BB962C8B-B14F-4D97-AF65-F5344CB8AC3E}">
        <p14:creationId xmlns:p14="http://schemas.microsoft.com/office/powerpoint/2010/main" val="16171720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E82F-2829-4803-9DE8-2427718000A7}"/>
              </a:ext>
            </a:extLst>
          </p:cNvPr>
          <p:cNvSpPr>
            <a:spLocks noGrp="1"/>
          </p:cNvSpPr>
          <p:nvPr>
            <p:ph type="title"/>
          </p:nvPr>
        </p:nvSpPr>
        <p:spPr>
          <a:xfrm>
            <a:off x="838200" y="365126"/>
            <a:ext cx="5257800" cy="1473834"/>
          </a:xfrm>
        </p:spPr>
        <p:txBody>
          <a:bodyPr>
            <a:normAutofit fontScale="90000"/>
          </a:bodyPr>
          <a:lstStyle/>
          <a:p>
            <a:r>
              <a:rPr lang="en-SG" dirty="0"/>
              <a:t>Programming Language vs Scripting Language</a:t>
            </a:r>
          </a:p>
        </p:txBody>
      </p:sp>
      <p:sp>
        <p:nvSpPr>
          <p:cNvPr id="9" name="Content Placeholder 2">
            <a:extLst>
              <a:ext uri="{FF2B5EF4-FFF2-40B4-BE49-F238E27FC236}">
                <a16:creationId xmlns:a16="http://schemas.microsoft.com/office/drawing/2014/main" id="{FBADB674-3B54-4FC3-9CE5-EB88D04E4001}"/>
              </a:ext>
            </a:extLst>
          </p:cNvPr>
          <p:cNvSpPr txBox="1">
            <a:spLocks/>
          </p:cNvSpPr>
          <p:nvPr/>
        </p:nvSpPr>
        <p:spPr>
          <a:xfrm>
            <a:off x="838200" y="1838960"/>
            <a:ext cx="5054600" cy="3817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Compiled languages are architecture-specific.</a:t>
            </a:r>
          </a:p>
          <a:p>
            <a:r>
              <a:rPr lang="en-US" dirty="0"/>
              <a:t>Interpreted languages are architecture-independent.</a:t>
            </a:r>
          </a:p>
          <a:p>
            <a:r>
              <a:rPr lang="en-SG" dirty="0"/>
              <a:t>Source code is human readable but bytecodes are closer to assembly (less readable).</a:t>
            </a:r>
          </a:p>
        </p:txBody>
      </p:sp>
      <p:sp>
        <p:nvSpPr>
          <p:cNvPr id="10" name="Rectangle 9">
            <a:extLst>
              <a:ext uri="{FF2B5EF4-FFF2-40B4-BE49-F238E27FC236}">
                <a16:creationId xmlns:a16="http://schemas.microsoft.com/office/drawing/2014/main" id="{F6BF7EF9-E5A0-43F8-A555-A870CC26B6BD}"/>
              </a:ext>
            </a:extLst>
          </p:cNvPr>
          <p:cNvSpPr/>
          <p:nvPr/>
        </p:nvSpPr>
        <p:spPr>
          <a:xfrm>
            <a:off x="2570992" y="6123542"/>
            <a:ext cx="3433569" cy="369332"/>
          </a:xfrm>
          <a:prstGeom prst="rect">
            <a:avLst/>
          </a:prstGeom>
        </p:spPr>
        <p:txBody>
          <a:bodyPr wrap="none">
            <a:spAutoFit/>
          </a:bodyPr>
          <a:lstStyle/>
          <a:p>
            <a:r>
              <a:rPr lang="en-SG" dirty="0"/>
              <a:t>https://i.stack.imgur.com/zEt6o.gif</a:t>
            </a:r>
          </a:p>
        </p:txBody>
      </p:sp>
      <p:pic>
        <p:nvPicPr>
          <p:cNvPr id="6" name="Picture 5">
            <a:extLst>
              <a:ext uri="{FF2B5EF4-FFF2-40B4-BE49-F238E27FC236}">
                <a16:creationId xmlns:a16="http://schemas.microsoft.com/office/drawing/2014/main" id="{6A264197-1A52-4BD0-9136-DCCF727BF909}"/>
              </a:ext>
            </a:extLst>
          </p:cNvPr>
          <p:cNvPicPr>
            <a:picLocks noChangeAspect="1"/>
          </p:cNvPicPr>
          <p:nvPr/>
        </p:nvPicPr>
        <p:blipFill rotWithShape="1">
          <a:blip r:embed="rId2">
            <a:extLst>
              <a:ext uri="{28A0092B-C50C-407E-A947-70E740481C1C}">
                <a14:useLocalDpi xmlns:a14="http://schemas.microsoft.com/office/drawing/2010/main" val="0"/>
              </a:ext>
            </a:extLst>
          </a:blip>
          <a:srcRect t="3765"/>
          <a:stretch/>
        </p:blipFill>
        <p:spPr>
          <a:xfrm>
            <a:off x="6187440" y="274895"/>
            <a:ext cx="5837405" cy="6308209"/>
          </a:xfrm>
          <a:prstGeom prst="rect">
            <a:avLst/>
          </a:prstGeom>
        </p:spPr>
      </p:pic>
      <p:sp>
        <p:nvSpPr>
          <p:cNvPr id="7" name="Rectangle 6">
            <a:extLst>
              <a:ext uri="{FF2B5EF4-FFF2-40B4-BE49-F238E27FC236}">
                <a16:creationId xmlns:a16="http://schemas.microsoft.com/office/drawing/2014/main" id="{CCED3A67-7242-4FF4-9B74-F0D93757F5A6}"/>
              </a:ext>
            </a:extLst>
          </p:cNvPr>
          <p:cNvSpPr/>
          <p:nvPr/>
        </p:nvSpPr>
        <p:spPr>
          <a:xfrm>
            <a:off x="6187440" y="197963"/>
            <a:ext cx="1976172" cy="63851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88268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US" sz="3600" dirty="0"/>
              <a:t>Features of Python Programming Language</a:t>
            </a:r>
            <a:endParaRPr lang="en-SG" sz="3600" dirty="0"/>
          </a:p>
        </p:txBody>
      </p:sp>
      <p:sp>
        <p:nvSpPr>
          <p:cNvPr id="5" name="Content Placeholder 4"/>
          <p:cNvSpPr>
            <a:spLocks noGrp="1"/>
          </p:cNvSpPr>
          <p:nvPr>
            <p:ph idx="1"/>
          </p:nvPr>
        </p:nvSpPr>
        <p:spPr>
          <a:xfrm>
            <a:off x="838200" y="1176950"/>
            <a:ext cx="10515600" cy="5000013"/>
          </a:xfrm>
        </p:spPr>
        <p:txBody>
          <a:bodyPr>
            <a:normAutofit/>
          </a:bodyPr>
          <a:lstStyle/>
          <a:p>
            <a:r>
              <a:rPr lang="en-SG" dirty="0"/>
              <a:t>Beginner Friendliness</a:t>
            </a:r>
          </a:p>
          <a:p>
            <a:pPr lvl="1"/>
            <a:r>
              <a:rPr lang="en-SG" dirty="0"/>
              <a:t>Python was designed to be easy to understand and fun to use.</a:t>
            </a:r>
          </a:p>
          <a:p>
            <a:r>
              <a:rPr lang="en-SG" dirty="0"/>
              <a:t>Easy to Understand</a:t>
            </a:r>
          </a:p>
          <a:p>
            <a:pPr lvl="1"/>
            <a:r>
              <a:rPr lang="en-SG" dirty="0"/>
              <a:t>Python reads like English, which takes a lot of syntax-learning stress off coding beginners.</a:t>
            </a:r>
          </a:p>
          <a:p>
            <a:pPr lvl="1"/>
            <a:endParaRPr lang="en-SG" dirty="0"/>
          </a:p>
          <a:p>
            <a:r>
              <a:rPr lang="en-SG" dirty="0"/>
              <a:t>Saturday Kids </a:t>
            </a:r>
            <a:r>
              <a:rPr lang="en-SG" sz="2000" dirty="0"/>
              <a:t>(</a:t>
            </a:r>
            <a:r>
              <a:rPr lang="en-SG" sz="2000" dirty="0">
                <a:hlinkClick r:id="rId2"/>
              </a:rPr>
              <a:t>https://www.saturdaykids.com</a:t>
            </a:r>
            <a:r>
              <a:rPr lang="en-SG" sz="2000" dirty="0"/>
              <a:t>) </a:t>
            </a:r>
            <a:r>
              <a:rPr lang="en-SG" dirty="0"/>
              <a:t>uses Python to introduce programming to kids as young as 10 years old.</a:t>
            </a:r>
          </a:p>
          <a:p>
            <a:r>
              <a:rPr lang="en-SG" dirty="0"/>
              <a:t>Books like Python for Kids </a:t>
            </a:r>
            <a:r>
              <a:rPr lang="en-SG" sz="2000" dirty="0"/>
              <a:t>(</a:t>
            </a:r>
            <a:r>
              <a:rPr lang="en-SG" sz="2000" dirty="0">
                <a:hlinkClick r:id="rId3"/>
              </a:rPr>
              <a:t>https://www.nostarch.com/pythonforkids</a:t>
            </a:r>
            <a:r>
              <a:rPr lang="en-SG" sz="2000" dirty="0"/>
              <a:t>)</a:t>
            </a:r>
          </a:p>
          <a:p>
            <a:endParaRPr lang="en-SG" dirty="0"/>
          </a:p>
          <a:p>
            <a:r>
              <a:rPr lang="en-SG" dirty="0"/>
              <a:t>“Force” You to Write Readable Codes</a:t>
            </a:r>
          </a:p>
          <a:p>
            <a:endParaRPr lang="en-SG" dirty="0"/>
          </a:p>
        </p:txBody>
      </p:sp>
    </p:spTree>
    <p:extLst>
      <p:ext uri="{BB962C8B-B14F-4D97-AF65-F5344CB8AC3E}">
        <p14:creationId xmlns:p14="http://schemas.microsoft.com/office/powerpoint/2010/main" val="300305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1825"/>
          </a:xfrm>
        </p:spPr>
        <p:txBody>
          <a:bodyPr>
            <a:normAutofit/>
          </a:bodyPr>
          <a:lstStyle/>
          <a:p>
            <a:r>
              <a:rPr lang="en-US" sz="3600" dirty="0"/>
              <a:t>Who Uses Python Programming Language</a:t>
            </a:r>
            <a:endParaRPr lang="en-SG" sz="3600" dirty="0"/>
          </a:p>
        </p:txBody>
      </p:sp>
      <p:sp>
        <p:nvSpPr>
          <p:cNvPr id="5" name="Content Placeholder 4"/>
          <p:cNvSpPr>
            <a:spLocks noGrp="1"/>
          </p:cNvSpPr>
          <p:nvPr>
            <p:ph idx="1"/>
          </p:nvPr>
        </p:nvSpPr>
        <p:spPr>
          <a:xfrm>
            <a:off x="838200" y="1176950"/>
            <a:ext cx="10515600" cy="5000013"/>
          </a:xfrm>
        </p:spPr>
        <p:txBody>
          <a:bodyPr>
            <a:normAutofit/>
          </a:bodyPr>
          <a:lstStyle/>
          <a:p>
            <a:pPr fontAlgn="t"/>
            <a:r>
              <a:rPr lang="en-SG" dirty="0">
                <a:hlinkClick r:id="rId2"/>
              </a:rPr>
              <a:t>https://wiki.python.org/moin/OrganizationsUsingPython</a:t>
            </a:r>
            <a:endParaRPr lang="en-SG" dirty="0"/>
          </a:p>
          <a:p>
            <a:pPr lvl="1" fontAlgn="t"/>
            <a:r>
              <a:rPr lang="en-SG" b="1" dirty="0"/>
              <a:t>Google:</a:t>
            </a:r>
            <a:r>
              <a:rPr lang="en-SG" dirty="0"/>
              <a:t> Many components of the Google spider and search engine are written in Python.</a:t>
            </a:r>
          </a:p>
          <a:p>
            <a:pPr lvl="1" fontAlgn="t"/>
            <a:r>
              <a:rPr lang="en-SG" b="1" dirty="0"/>
              <a:t>Battlefield 2:</a:t>
            </a:r>
            <a:r>
              <a:rPr lang="en-SG" dirty="0"/>
              <a:t> Uses Python to implement core elements of the gameplay such as score keeping and team balancing.</a:t>
            </a:r>
          </a:p>
          <a:p>
            <a:pPr lvl="1" fontAlgn="t"/>
            <a:r>
              <a:rPr lang="en-SG" b="1" dirty="0"/>
              <a:t>Civilization 4:</a:t>
            </a:r>
            <a:r>
              <a:rPr lang="en-SG" dirty="0"/>
              <a:t> Has all its inner logic, including AI, implemented in Python.</a:t>
            </a:r>
          </a:p>
          <a:p>
            <a:pPr fontAlgn="t"/>
            <a:endParaRPr lang="en-SG" dirty="0"/>
          </a:p>
          <a:p>
            <a:pPr fontAlgn="t"/>
            <a:r>
              <a:rPr lang="en-SG" dirty="0"/>
              <a:t>Success Stories: </a:t>
            </a:r>
            <a:r>
              <a:rPr lang="en-SG" dirty="0">
                <a:hlinkClick r:id="rId3"/>
              </a:rPr>
              <a:t>https://www.python.org/about/success/</a:t>
            </a:r>
            <a:endParaRPr lang="en-SG" dirty="0"/>
          </a:p>
          <a:p>
            <a:pPr lvl="1" fontAlgn="t"/>
            <a:r>
              <a:rPr lang="en-SG" b="1" dirty="0"/>
              <a:t>University of St Andrews, Scotland: </a:t>
            </a:r>
            <a:r>
              <a:rPr lang="en-SG" dirty="0"/>
              <a:t>Uses Python to implement student management and class scheduling systems.</a:t>
            </a:r>
          </a:p>
          <a:p>
            <a:pPr lvl="1" fontAlgn="t"/>
            <a:r>
              <a:rPr lang="en-SG" b="1" dirty="0" err="1"/>
              <a:t>Journyx</a:t>
            </a:r>
            <a:r>
              <a:rPr lang="en-SG" b="1" dirty="0"/>
              <a:t> </a:t>
            </a:r>
            <a:r>
              <a:rPr lang="en-SG" b="1" dirty="0" err="1"/>
              <a:t>Timesheet</a:t>
            </a:r>
            <a:r>
              <a:rPr lang="en-SG" b="1" baseline="30000" dirty="0" err="1"/>
              <a:t>TM</a:t>
            </a:r>
            <a:r>
              <a:rPr lang="en-SG" b="1" dirty="0"/>
              <a:t> </a:t>
            </a:r>
            <a:r>
              <a:rPr lang="en-SG" dirty="0"/>
              <a:t>(used by Parsons Brinckerhoff) is implemented in Python.</a:t>
            </a:r>
          </a:p>
        </p:txBody>
      </p:sp>
    </p:spTree>
    <p:extLst>
      <p:ext uri="{BB962C8B-B14F-4D97-AF65-F5344CB8AC3E}">
        <p14:creationId xmlns:p14="http://schemas.microsoft.com/office/powerpoint/2010/main" val="2184066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TotalTime>
  <Words>5945</Words>
  <Application>Microsoft Office PowerPoint</Application>
  <PresentationFormat>Widescreen</PresentationFormat>
  <Paragraphs>800</Paragraphs>
  <Slides>76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Book Antiqua</vt:lpstr>
      <vt:lpstr>Calibri</vt:lpstr>
      <vt:lpstr>Calibri Light</vt:lpstr>
      <vt:lpstr>Courier New</vt:lpstr>
      <vt:lpstr>Gill Sans MT</vt:lpstr>
      <vt:lpstr>Times New Roman</vt:lpstr>
      <vt:lpstr>Trebuchet MS</vt:lpstr>
      <vt:lpstr>Office Theme</vt:lpstr>
      <vt:lpstr>Introduction to Coding using Python</vt:lpstr>
      <vt:lpstr>Contents</vt:lpstr>
      <vt:lpstr>What is Programming</vt:lpstr>
      <vt:lpstr>What is Programming</vt:lpstr>
      <vt:lpstr>What is Programming</vt:lpstr>
      <vt:lpstr>What is Programming</vt:lpstr>
      <vt:lpstr>Python Programming Language</vt:lpstr>
      <vt:lpstr>Features of Python Programming Language</vt:lpstr>
      <vt:lpstr>Who Uses Python Programming Language</vt:lpstr>
      <vt:lpstr>Basic Programming Knowledge: Variables</vt:lpstr>
      <vt:lpstr>Basic Programming Knowledge: Variables</vt:lpstr>
      <vt:lpstr>Basic Programming Knowledge: Variables</vt:lpstr>
      <vt:lpstr>Basic Programming Knowledge: Variables</vt:lpstr>
      <vt:lpstr>Basic Programming Knowledge: Variables</vt:lpstr>
      <vt:lpstr>Basic Programming Knowledge: Variables</vt:lpstr>
      <vt:lpstr>Basic Programming Knowledge: Data Structures</vt:lpstr>
      <vt:lpstr>Basic Programming Knowledge: Variables</vt:lpstr>
      <vt:lpstr>Basic Programming Knowledge: Variables</vt:lpstr>
      <vt:lpstr>Basic Programming Knowledge: Variables</vt:lpstr>
      <vt:lpstr>Basic Programming Knowledge: Data Structures</vt:lpstr>
      <vt:lpstr>Basic Programming Knowledge: Variables</vt:lpstr>
      <vt:lpstr>Tea Break</vt:lpstr>
      <vt:lpstr>Basic Programming Knowledge: Control Flow</vt:lpstr>
      <vt:lpstr>Basic Programming Knowledge: For Loop</vt:lpstr>
      <vt:lpstr>Basic Programming Knowledge: For Loop</vt:lpstr>
      <vt:lpstr>Basic Programming Knowledge: For Loop</vt:lpstr>
      <vt:lpstr>Basic Programming Knowledge: For Loop</vt:lpstr>
      <vt:lpstr>Basic Programming Knowledge: For Loop</vt:lpstr>
      <vt:lpstr>Basic Programming Knowledge: If</vt:lpstr>
      <vt:lpstr>Basic Programming Knowledge: If Statement</vt:lpstr>
      <vt:lpstr>Basic Programming Knowledge: If</vt:lpstr>
      <vt:lpstr>Basic Programming Knowledge: While Loop</vt:lpstr>
      <vt:lpstr>Basic Programming Knowledge: While Loop</vt:lpstr>
      <vt:lpstr>Basic Programming Knowledge: While Loop</vt:lpstr>
      <vt:lpstr>Lunch Break</vt:lpstr>
      <vt:lpstr>PowerPoint Presentation</vt:lpstr>
      <vt:lpstr>Basic Programming Knowledge: Functions</vt:lpstr>
      <vt:lpstr>Basic Programming Knowledge: Functions</vt:lpstr>
      <vt:lpstr>Basic Programming Knowledge: Functions</vt:lpstr>
      <vt:lpstr>PowerPoint Presentation</vt:lpstr>
      <vt:lpstr>Basic Programming Knowledge: Libraries</vt:lpstr>
      <vt:lpstr>Basic Programming Knowledge: Best Practices</vt:lpstr>
      <vt:lpstr>Basic Programming Knowledge: Best Practices</vt:lpstr>
      <vt:lpstr>Basic Programming Knowledge: Best Practices</vt:lpstr>
      <vt:lpstr>Basic Programming Knowledge: Best Practices</vt:lpstr>
      <vt:lpstr>PowerPoint Presentation</vt:lpstr>
      <vt:lpstr>Basic Programming Knowledge: Best Practices</vt:lpstr>
      <vt:lpstr>Python Programming Environment</vt:lpstr>
      <vt:lpstr>Python Programming Environment</vt:lpstr>
      <vt:lpstr>Hands-On Practice (Part 1)</vt:lpstr>
      <vt:lpstr>Hands-On Practice (Part 1)</vt:lpstr>
      <vt:lpstr>Hands-On Practice (Part 1)</vt:lpstr>
      <vt:lpstr>Hands-On Practice (Part 2)</vt:lpstr>
      <vt:lpstr>Hands-On Practice (Part 2)</vt:lpstr>
      <vt:lpstr>Hands-On Practice (Part 2)</vt:lpstr>
      <vt:lpstr>Hands-On Practice (Part 2)</vt:lpstr>
      <vt:lpstr>Hands-On Practice (Part 2)</vt:lpstr>
      <vt:lpstr>Hands-On Practice (Part 3)</vt:lpstr>
      <vt:lpstr>Hands-On Practice (Part 3)</vt:lpstr>
      <vt:lpstr>Summary of Today</vt:lpstr>
      <vt:lpstr>Supplementary</vt:lpstr>
      <vt:lpstr>What is Programming</vt:lpstr>
      <vt:lpstr>Programming Languages</vt:lpstr>
      <vt:lpstr>Programming Languages</vt:lpstr>
      <vt:lpstr>Programming Languages</vt:lpstr>
      <vt:lpstr>3rd Generation Programming Languages</vt:lpstr>
      <vt:lpstr>What is Python Programming Language</vt:lpstr>
      <vt:lpstr>What is Python Programming Language</vt:lpstr>
      <vt:lpstr>Who Uses Python Programming Language</vt:lpstr>
      <vt:lpstr>99 Bottles of Beer in C – 3GL</vt:lpstr>
      <vt:lpstr>99 Bottles of Beer in C – 3GL (Dedented Version)</vt:lpstr>
      <vt:lpstr>99 Bottles of Beer in Python – 3GL</vt:lpstr>
      <vt:lpstr>Programming Language vs Scripting Language</vt:lpstr>
      <vt:lpstr>Programming Language vs Scripting Language</vt:lpstr>
      <vt:lpstr>Programming Language vs Scripting Language</vt:lpstr>
      <vt:lpstr>Programming Language vs Scripting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(Python)</dc:title>
  <dc:creator>Maurice Ling</dc:creator>
  <cp:lastModifiedBy>Maurice Ling</cp:lastModifiedBy>
  <cp:revision>88</cp:revision>
  <dcterms:created xsi:type="dcterms:W3CDTF">2018-01-12T06:37:07Z</dcterms:created>
  <dcterms:modified xsi:type="dcterms:W3CDTF">2018-08-24T03:32:34Z</dcterms:modified>
</cp:coreProperties>
</file>