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6" r:id="rId2"/>
  </p:sldMasterIdLst>
  <p:sldIdLst>
    <p:sldId id="256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8514-B717-4EA7-B78E-D6249A9450FE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883-8540-41B4-96BD-F85EC29EC3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8514-B717-4EA7-B78E-D6249A9450FE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883-8540-41B4-96BD-F85EC29EC3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8514-B717-4EA7-B78E-D6249A9450FE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883-8540-41B4-96BD-F85EC29EC3EE}" type="slidenum">
              <a:rPr lang="en-IN" smtClean="0"/>
              <a:t>‹#›</a:t>
            </a:fld>
            <a:endParaRPr lang="en-IN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22-06-2025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7337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22-06-2025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630546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22-06-2025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749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22-06-2025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009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22-06-2025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24998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22-06-2025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504377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22-06-2025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07725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22-06-2025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6127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8514-B717-4EA7-B78E-D6249A9450FE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883-8540-41B4-96BD-F85EC29EC3E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22-06-2025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119944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22-06-2025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920703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8069EE-CE2E-4F26-B27B-F04E7268E97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22-06-2025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563377-5070-442E-ABDC-284444E270D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621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8514-B717-4EA7-B78E-D6249A9450FE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883-8540-41B4-96BD-F85EC29EC3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8514-B717-4EA7-B78E-D6249A9450FE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883-8540-41B4-96BD-F85EC29EC3EE}" type="slidenum">
              <a:rPr lang="en-IN" smtClean="0"/>
              <a:t>‹#›</a:t>
            </a:fld>
            <a:endParaRPr lang="en-I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8514-B717-4EA7-B78E-D6249A9450FE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883-8540-41B4-96BD-F85EC29EC3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8514-B717-4EA7-B78E-D6249A9450FE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883-8540-41B4-96BD-F85EC29EC3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8514-B717-4EA7-B78E-D6249A9450FE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883-8540-41B4-96BD-F85EC29EC3EE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8514-B717-4EA7-B78E-D6249A9450FE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883-8540-41B4-96BD-F85EC29EC3EE}" type="slidenum">
              <a:rPr lang="en-IN" smtClean="0"/>
              <a:t>‹#›</a:t>
            </a:fld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18514-B717-4EA7-B78E-D6249A9450FE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1CA883-8540-41B4-96BD-F85EC29EC3E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A3F18514-B717-4EA7-B78E-D6249A9450FE}" type="datetimeFigureOut">
              <a:rPr lang="en-IN" smtClean="0"/>
              <a:t>22-06-2025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3B1CA883-8540-41B4-96BD-F85EC29EC3EE}" type="slidenum">
              <a:rPr lang="en-IN" smtClean="0"/>
              <a:t>‹#›</a:t>
            </a:fld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8069EE-CE2E-4F26-B27B-F04E7268E973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22-06-2025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563377-5070-442E-ABDC-284444E270D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4022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7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3568" y="548680"/>
            <a:ext cx="7772400" cy="1470025"/>
          </a:xfrm>
        </p:spPr>
        <p:txBody>
          <a:bodyPr/>
          <a:lstStyle/>
          <a:p>
            <a:r>
              <a:rPr lang="en-US" dirty="0" smtClean="0"/>
              <a:t>Empowering Acme Corp’s HR Department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7944" y="4797152"/>
            <a:ext cx="4896544" cy="769640"/>
          </a:xfrm>
        </p:spPr>
        <p:txBody>
          <a:bodyPr>
            <a:normAutofit fontScale="92500"/>
          </a:bodyPr>
          <a:lstStyle/>
          <a:p>
            <a:r>
              <a:rPr lang="en-US" sz="2800" b="1" i="1" dirty="0" smtClean="0">
                <a:solidFill>
                  <a:schemeClr val="bg1"/>
                </a:solidFill>
              </a:rPr>
              <a:t>Submitted by : </a:t>
            </a:r>
            <a:r>
              <a:rPr lang="en-US" sz="2800" b="1" i="1" dirty="0" err="1" smtClean="0">
                <a:solidFill>
                  <a:schemeClr val="bg1"/>
                </a:solidFill>
              </a:rPr>
              <a:t>Abhishek</a:t>
            </a:r>
            <a:r>
              <a:rPr lang="en-US" sz="2800" b="1" i="1" dirty="0" smtClean="0">
                <a:solidFill>
                  <a:schemeClr val="bg1"/>
                </a:solidFill>
              </a:rPr>
              <a:t> Sharma</a:t>
            </a:r>
            <a:endParaRPr lang="en-IN" sz="2800" b="1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286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192039" y="1348675"/>
            <a:ext cx="8784668" cy="5387074"/>
            <a:chOff x="335747" y="863382"/>
            <a:chExt cx="8568952" cy="5742354"/>
          </a:xfrm>
        </p:grpSpPr>
        <p:sp>
          <p:nvSpPr>
            <p:cNvPr id="8" name="Rectangle 7"/>
            <p:cNvSpPr/>
            <p:nvPr/>
          </p:nvSpPr>
          <p:spPr>
            <a:xfrm>
              <a:off x="335747" y="3937248"/>
              <a:ext cx="8568952" cy="2448272"/>
            </a:xfrm>
            <a:prstGeom prst="rect">
              <a:avLst/>
            </a:prstGeom>
            <a:solidFill>
              <a:schemeClr val="bg1"/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4" name="Rounded Rectangle 3"/>
            <p:cNvSpPr/>
            <p:nvPr/>
          </p:nvSpPr>
          <p:spPr>
            <a:xfrm>
              <a:off x="592598" y="863382"/>
              <a:ext cx="4214386" cy="909433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930736" y="4502778"/>
              <a:ext cx="3204356" cy="1034350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5940152" y="863382"/>
              <a:ext cx="2448272" cy="9094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155647" y="2528001"/>
              <a:ext cx="4232777" cy="101344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>
                <a:solidFill>
                  <a:prstClr val="white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007424" y="2524259"/>
              <a:ext cx="828092" cy="1013446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004420" y="4509120"/>
              <a:ext cx="3302483" cy="1028008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1372035" y="6165304"/>
              <a:ext cx="2603961" cy="440432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HR Policy Documents</a:t>
              </a:r>
              <a:endParaRPr lang="en-IN" dirty="0">
                <a:solidFill>
                  <a:prstClr val="black"/>
                </a:solidFill>
              </a:endParaRPr>
            </a:p>
          </p:txBody>
        </p:sp>
      </p:grpSp>
      <p:sp>
        <p:nvSpPr>
          <p:cNvPr id="17" name="Rounded Rectangle 16"/>
          <p:cNvSpPr/>
          <p:nvPr/>
        </p:nvSpPr>
        <p:spPr>
          <a:xfrm>
            <a:off x="-11950" y="65435"/>
            <a:ext cx="5520054" cy="6992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u="sng" dirty="0">
                <a:solidFill>
                  <a:prstClr val="black"/>
                </a:solidFill>
              </a:rPr>
              <a:t>HR Policy Architecture – AWS Cloud </a:t>
            </a:r>
            <a:endParaRPr lang="en-IN" sz="2400" b="1" u="sng" dirty="0">
              <a:solidFill>
                <a:prstClr val="black"/>
              </a:solidFill>
            </a:endParaRPr>
          </a:p>
        </p:txBody>
      </p:sp>
      <p:sp>
        <p:nvSpPr>
          <p:cNvPr id="18" name="AutoShape 4" descr="Download Amazon Web Services (AWS) Logo in SVG Vector or PNG ..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19" name="AutoShape 6" descr="Download Amazon Web Services (AWS) Logo in SVG Vector or PNG ...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sp>
        <p:nvSpPr>
          <p:cNvPr id="20" name="AutoShape 8" descr="Download Amazon Web Services (AWS) Logo in SVG Vector or PNG ...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440" y="1508426"/>
            <a:ext cx="570209" cy="533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3104959" y="1330915"/>
            <a:ext cx="1479414" cy="426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LLM Models</a:t>
            </a:r>
            <a:endParaRPr lang="en-IN" sz="1200" dirty="0">
              <a:solidFill>
                <a:prstClr val="black"/>
              </a:solidFill>
            </a:endParaRPr>
          </a:p>
        </p:txBody>
      </p:sp>
      <p:sp>
        <p:nvSpPr>
          <p:cNvPr id="22" name="Rounded Rectangle 21"/>
          <p:cNvSpPr/>
          <p:nvPr/>
        </p:nvSpPr>
        <p:spPr>
          <a:xfrm>
            <a:off x="1404117" y="1843518"/>
            <a:ext cx="3180256" cy="361346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AWS Bedrock  - </a:t>
            </a:r>
            <a:r>
              <a:rPr lang="en-US" sz="1200" dirty="0" err="1">
                <a:solidFill>
                  <a:prstClr val="black"/>
                </a:solidFill>
              </a:rPr>
              <a:t>Mistal</a:t>
            </a:r>
            <a:r>
              <a:rPr lang="en-US" sz="1200" dirty="0">
                <a:solidFill>
                  <a:prstClr val="black"/>
                </a:solidFill>
              </a:rPr>
              <a:t> / LLAMA /OPENAI</a:t>
            </a:r>
            <a:endParaRPr lang="en-IN" sz="1200" dirty="0">
              <a:solidFill>
                <a:prstClr val="black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4936979" y="1659599"/>
            <a:ext cx="887185" cy="213292"/>
          </a:xfrm>
          <a:prstGeom prst="right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164288" y="1340768"/>
            <a:ext cx="1254953" cy="426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Monitoring &amp; Logging</a:t>
            </a:r>
            <a:endParaRPr lang="en-IN" sz="1200" dirty="0">
              <a:solidFill>
                <a:prstClr val="black"/>
              </a:solidFill>
            </a:endParaRPr>
          </a:p>
        </p:txBody>
      </p:sp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5748" y="1508426"/>
            <a:ext cx="1046532" cy="6281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4" name="Down Arrow 23"/>
          <p:cNvSpPr/>
          <p:nvPr/>
        </p:nvSpPr>
        <p:spPr>
          <a:xfrm>
            <a:off x="6576858" y="2295832"/>
            <a:ext cx="196813" cy="507079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6784130" y="2892013"/>
            <a:ext cx="1676302" cy="392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Orchestration</a:t>
            </a:r>
            <a:endParaRPr lang="en-IN" sz="1200" dirty="0">
              <a:solidFill>
                <a:prstClr val="black"/>
              </a:solidFill>
            </a:endParaRPr>
          </a:p>
        </p:txBody>
      </p:sp>
      <p:cxnSp>
        <p:nvCxnSpPr>
          <p:cNvPr id="31" name="Elbow Connector 30"/>
          <p:cNvCxnSpPr/>
          <p:nvPr/>
        </p:nvCxnSpPr>
        <p:spPr>
          <a:xfrm rot="5400000" flipH="1" flipV="1">
            <a:off x="5850099" y="2444699"/>
            <a:ext cx="667501" cy="18783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/>
          <p:nvPr/>
        </p:nvCxnSpPr>
        <p:spPr>
          <a:xfrm rot="16200000" flipH="1">
            <a:off x="5590771" y="4075905"/>
            <a:ext cx="920391" cy="453603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 49"/>
          <p:cNvSpPr/>
          <p:nvPr/>
        </p:nvSpPr>
        <p:spPr>
          <a:xfrm>
            <a:off x="6466804" y="4250395"/>
            <a:ext cx="2509903" cy="426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Application &amp; Data Management</a:t>
            </a:r>
            <a:endParaRPr lang="en-IN" sz="1200" dirty="0">
              <a:solidFill>
                <a:prstClr val="black"/>
              </a:solidFill>
            </a:endParaRPr>
          </a:p>
        </p:txBody>
      </p:sp>
      <p:sp>
        <p:nvSpPr>
          <p:cNvPr id="44" name="AutoShape 16" descr="⚛️ 📄 🚀. Deploy Python Lambda functions ..."/>
          <p:cNvSpPr>
            <a:spLocks noChangeAspect="1" noChangeArrowheads="1"/>
          </p:cNvSpPr>
          <p:nvPr/>
        </p:nvSpPr>
        <p:spPr bwMode="auto">
          <a:xfrm>
            <a:off x="612775" y="3127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pic>
        <p:nvPicPr>
          <p:cNvPr id="1043" name="Picture 19" descr="Activate Docker containers | Zadara ..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165" y="3009709"/>
            <a:ext cx="848078" cy="6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Plus 44"/>
          <p:cNvSpPr/>
          <p:nvPr/>
        </p:nvSpPr>
        <p:spPr>
          <a:xfrm>
            <a:off x="5286307" y="3263322"/>
            <a:ext cx="221797" cy="2376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1045" name="Picture 21" descr="Lambda in business - Is using Lambda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2368" y="3009709"/>
            <a:ext cx="1012064" cy="664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7" y="4941168"/>
            <a:ext cx="602738" cy="60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AutoShape 24" descr="How we sync DynamoDB with OpenSearch ..."/>
          <p:cNvSpPr>
            <a:spLocks noChangeAspect="1" noChangeArrowheads="1"/>
          </p:cNvSpPr>
          <p:nvPr/>
        </p:nvSpPr>
        <p:spPr bwMode="auto">
          <a:xfrm>
            <a:off x="765175" y="4651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pic>
        <p:nvPicPr>
          <p:cNvPr id="1049" name="Picture 2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279" y="4941168"/>
            <a:ext cx="955953" cy="60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7" name="AutoShape 27" descr="Amazon DynamoDB Service Delivery ..."/>
          <p:cNvSpPr>
            <a:spLocks noChangeAspect="1" noChangeArrowheads="1"/>
          </p:cNvSpPr>
          <p:nvPr/>
        </p:nvSpPr>
        <p:spPr bwMode="auto">
          <a:xfrm>
            <a:off x="917575" y="6175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pic>
        <p:nvPicPr>
          <p:cNvPr id="1052" name="Picture 28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359" y="4946709"/>
            <a:ext cx="919490" cy="602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8" name="AutoShape 30" descr="File:Python-logo-notext.svg - Wikipedia"/>
          <p:cNvSpPr>
            <a:spLocks noChangeAspect="1" noChangeArrowheads="1"/>
          </p:cNvSpPr>
          <p:nvPr/>
        </p:nvSpPr>
        <p:spPr bwMode="auto">
          <a:xfrm>
            <a:off x="1069975" y="769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>
              <a:solidFill>
                <a:prstClr val="black"/>
              </a:solidFill>
            </a:endParaRPr>
          </a:p>
        </p:txBody>
      </p:sp>
      <p:pic>
        <p:nvPicPr>
          <p:cNvPr id="1055" name="Picture 31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9821" y="3085664"/>
            <a:ext cx="269464" cy="25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4" name="Rectangle 63"/>
          <p:cNvSpPr/>
          <p:nvPr/>
        </p:nvSpPr>
        <p:spPr>
          <a:xfrm>
            <a:off x="1691680" y="4802617"/>
            <a:ext cx="2509903" cy="42658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Policy Embedding &amp; Index Creation</a:t>
            </a:r>
            <a:endParaRPr lang="en-IN" sz="1200" dirty="0">
              <a:solidFill>
                <a:prstClr val="black"/>
              </a:solidFill>
            </a:endParaRPr>
          </a:p>
        </p:txBody>
      </p:sp>
      <p:pic>
        <p:nvPicPr>
          <p:cNvPr id="1056" name="Picture 32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5247987"/>
            <a:ext cx="438564" cy="4852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6" name="Plus 65"/>
          <p:cNvSpPr/>
          <p:nvPr/>
        </p:nvSpPr>
        <p:spPr>
          <a:xfrm>
            <a:off x="1901931" y="5423562"/>
            <a:ext cx="221797" cy="237686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339752" y="5301208"/>
            <a:ext cx="1676302" cy="39297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prstClr val="black"/>
                </a:solidFill>
              </a:rPr>
              <a:t>Embedding</a:t>
            </a:r>
            <a:endParaRPr lang="en-IN" sz="1200" dirty="0">
              <a:solidFill>
                <a:prstClr val="black"/>
              </a:solidFill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 flipV="1">
            <a:off x="7622281" y="5733256"/>
            <a:ext cx="0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V="1">
            <a:off x="3491880" y="6093296"/>
            <a:ext cx="4130401" cy="3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>
            <a:off x="3491880" y="5733256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Down Arrow 70"/>
          <p:cNvSpPr/>
          <p:nvPr/>
        </p:nvSpPr>
        <p:spPr>
          <a:xfrm flipH="1" flipV="1">
            <a:off x="2483768" y="5777993"/>
            <a:ext cx="103284" cy="459317"/>
          </a:xfrm>
          <a:prstGeom prst="downArrow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prstClr val="white"/>
              </a:solidFill>
            </a:endParaRPr>
          </a:p>
        </p:txBody>
      </p:sp>
      <p:pic>
        <p:nvPicPr>
          <p:cNvPr id="1059" name="Picture 35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2025" y="2957803"/>
            <a:ext cx="867727" cy="8677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60" name="Picture 36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2996952"/>
            <a:ext cx="717036" cy="7812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" name="Group 1"/>
          <p:cNvGrpSpPr/>
          <p:nvPr/>
        </p:nvGrpSpPr>
        <p:grpSpPr>
          <a:xfrm>
            <a:off x="265951" y="3048461"/>
            <a:ext cx="1138166" cy="668571"/>
            <a:chOff x="265951" y="3048461"/>
            <a:chExt cx="1138166" cy="668571"/>
          </a:xfrm>
        </p:grpSpPr>
        <p:pic>
          <p:nvPicPr>
            <p:cNvPr id="1057" name="Picture 33"/>
            <p:cNvPicPr>
              <a:picLocks noChangeAspect="1" noChangeArrowheads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5951" y="3048461"/>
              <a:ext cx="617180" cy="6685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74" name="Straight Arrow Connector 73"/>
            <p:cNvCxnSpPr/>
            <p:nvPr/>
          </p:nvCxnSpPr>
          <p:spPr>
            <a:xfrm>
              <a:off x="1069975" y="3263322"/>
              <a:ext cx="334142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/>
            <p:cNvCxnSpPr/>
            <p:nvPr/>
          </p:nvCxnSpPr>
          <p:spPr>
            <a:xfrm flipH="1">
              <a:off x="1069975" y="3501008"/>
              <a:ext cx="3048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Straight Arrow Connector 79"/>
          <p:cNvCxnSpPr/>
          <p:nvPr/>
        </p:nvCxnSpPr>
        <p:spPr>
          <a:xfrm flipV="1">
            <a:off x="2396603" y="3382165"/>
            <a:ext cx="447205" cy="95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>
            <a:off x="3805810" y="3415722"/>
            <a:ext cx="33414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9" idx="2"/>
          </p:cNvCxnSpPr>
          <p:nvPr/>
        </p:nvCxnSpPr>
        <p:spPr>
          <a:xfrm rot="16200000" flipH="1">
            <a:off x="4513531" y="2699448"/>
            <a:ext cx="606149" cy="292232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Elbow Connector 97"/>
          <p:cNvCxnSpPr/>
          <p:nvPr/>
        </p:nvCxnSpPr>
        <p:spPr>
          <a:xfrm>
            <a:off x="2027967" y="3665920"/>
            <a:ext cx="1692031" cy="984671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/>
          <p:cNvCxnSpPr>
            <a:endCxn id="5" idx="1"/>
          </p:cNvCxnSpPr>
          <p:nvPr/>
        </p:nvCxnSpPr>
        <p:spPr>
          <a:xfrm>
            <a:off x="3719998" y="4650591"/>
            <a:ext cx="1182705" cy="597488"/>
          </a:xfrm>
          <a:prstGeom prst="bentConnector3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Elbow Connector 102"/>
          <p:cNvCxnSpPr/>
          <p:nvPr/>
        </p:nvCxnSpPr>
        <p:spPr>
          <a:xfrm rot="16200000" flipH="1">
            <a:off x="4732428" y="2093993"/>
            <a:ext cx="848179" cy="801126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89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95537" y="2675466"/>
            <a:ext cx="7884864" cy="3777869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Problem Statement</a:t>
            </a:r>
            <a:r>
              <a:rPr lang="en-IN" dirty="0" smtClean="0"/>
              <a:t>: </a:t>
            </a:r>
          </a:p>
          <a:p>
            <a:pPr marL="0" indent="0">
              <a:buNone/>
            </a:pPr>
            <a:r>
              <a:rPr lang="en-US" sz="1600" dirty="0" smtClean="0"/>
              <a:t>Acme </a:t>
            </a:r>
            <a:r>
              <a:rPr lang="en-US" sz="1600" dirty="0"/>
              <a:t>Corp is facing challenges related to employee attrition, performance variability, and lack of actionable HR insights to support business decisions</a:t>
            </a:r>
            <a:r>
              <a:rPr lang="en-US" sz="1600" dirty="0" smtClean="0"/>
              <a:t>. HR department is overwhelmed with employee’s talent related queries.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IN" dirty="0"/>
              <a:t>Proposed Solution</a:t>
            </a:r>
            <a:r>
              <a:rPr lang="en-IN" dirty="0" smtClean="0"/>
              <a:t>:</a:t>
            </a:r>
          </a:p>
          <a:p>
            <a:pPr marL="0" indent="0">
              <a:buNone/>
            </a:pPr>
            <a:r>
              <a:rPr lang="en-US" sz="1600" dirty="0"/>
              <a:t>We propose a data-driven People Analytics </a:t>
            </a:r>
            <a:r>
              <a:rPr lang="en-US" sz="1600" dirty="0" smtClean="0"/>
              <a:t>platform to and HR assistant </a:t>
            </a:r>
            <a:r>
              <a:rPr lang="en-US" sz="1600" dirty="0" err="1" smtClean="0"/>
              <a:t>chatbot</a:t>
            </a:r>
            <a:r>
              <a:rPr lang="en-US" sz="1600" dirty="0" smtClean="0"/>
              <a:t> to:</a:t>
            </a:r>
            <a:endParaRPr lang="en-US" sz="1600" dirty="0"/>
          </a:p>
          <a:p>
            <a:r>
              <a:rPr lang="en-US" sz="1600" dirty="0"/>
              <a:t>Identify key attrition </a:t>
            </a:r>
            <a:r>
              <a:rPr lang="en-US" sz="1600" dirty="0" smtClean="0"/>
              <a:t>drivers, </a:t>
            </a:r>
            <a:r>
              <a:rPr lang="en-US" sz="1600" dirty="0"/>
              <a:t>r</a:t>
            </a:r>
            <a:r>
              <a:rPr lang="en-US" sz="1600" dirty="0" smtClean="0"/>
              <a:t>ecommend </a:t>
            </a:r>
            <a:r>
              <a:rPr lang="en-US" sz="1600" dirty="0"/>
              <a:t>targeted retention and engagement strategies</a:t>
            </a:r>
            <a:r>
              <a:rPr lang="en-US" sz="1600" dirty="0" smtClean="0"/>
              <a:t>.</a:t>
            </a:r>
          </a:p>
          <a:p>
            <a:r>
              <a:rPr lang="en-US" sz="1600" dirty="0" smtClean="0"/>
              <a:t>Provide a HR assistant to automatically respond to employee’s talent related queries.</a:t>
            </a:r>
            <a:endParaRPr lang="en-US" sz="1600" dirty="0"/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Executive Summary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38258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132856"/>
            <a:ext cx="8712967" cy="4536504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First </a:t>
            </a:r>
            <a:r>
              <a:rPr lang="en-US" sz="1600" b="1" dirty="0"/>
              <a:t>Factor </a:t>
            </a:r>
            <a:r>
              <a:rPr lang="en-US" sz="1600" b="1" dirty="0" smtClean="0"/>
              <a:t>: Low </a:t>
            </a:r>
            <a:r>
              <a:rPr lang="en-US" sz="1600" b="1" dirty="0"/>
              <a:t>Job Satisfaction </a:t>
            </a:r>
            <a:endParaRPr lang="en-US" sz="1600" dirty="0"/>
          </a:p>
          <a:p>
            <a:r>
              <a:rPr lang="en-US" sz="1600" b="1" dirty="0" smtClean="0"/>
              <a:t>Employees </a:t>
            </a:r>
            <a:r>
              <a:rPr lang="en-US" sz="1600" b="1" dirty="0"/>
              <a:t>with Job Satisfaction = 1 have a 49% attrition rate</a:t>
            </a:r>
            <a:r>
              <a:rPr lang="en-US" sz="1600" b="1" dirty="0" smtClean="0"/>
              <a:t>. All </a:t>
            </a:r>
            <a:r>
              <a:rPr lang="en-US" sz="1600" b="1" dirty="0"/>
              <a:t>other groups have &lt;6%.</a:t>
            </a:r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Findings and Visuals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563" y="2924944"/>
            <a:ext cx="4610485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148064" y="3068960"/>
            <a:ext cx="3816424" cy="288032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/>
              <a:t>Retention Strategy:</a:t>
            </a:r>
          </a:p>
          <a:p>
            <a:r>
              <a:rPr lang="en-US" sz="1600" dirty="0" smtClean="0"/>
              <a:t>1) Implement </a:t>
            </a:r>
            <a:r>
              <a:rPr lang="en-US" sz="1600" dirty="0"/>
              <a:t>regular one-on-one feedback sessions to understand role-specific dissatisfaction.</a:t>
            </a:r>
          </a:p>
          <a:p>
            <a:r>
              <a:rPr lang="en-US" sz="1600" dirty="0" smtClean="0"/>
              <a:t>2) Provide </a:t>
            </a:r>
            <a:r>
              <a:rPr lang="en-US" sz="1600" dirty="0"/>
              <a:t>clear career progression paths, skill development programs, and internal mobility opportunities.</a:t>
            </a:r>
          </a:p>
          <a:p>
            <a:r>
              <a:rPr lang="en-US" sz="1600" dirty="0" smtClean="0"/>
              <a:t>3) Redesign </a:t>
            </a:r>
            <a:r>
              <a:rPr lang="en-US" sz="1600" dirty="0"/>
              <a:t>low-satisfaction roles by aligning responsibilities with employee strengths and interests.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8962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132856"/>
            <a:ext cx="8712967" cy="4536504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Second Factor :  Overtime Exhaustion</a:t>
            </a:r>
            <a:endParaRPr lang="en-US" sz="1600" dirty="0"/>
          </a:p>
          <a:p>
            <a:r>
              <a:rPr lang="en-US" sz="1600" dirty="0"/>
              <a:t>Employees working overtime have a 22.2% attrition rate </a:t>
            </a:r>
            <a:r>
              <a:rPr lang="en-US" sz="1600" dirty="0" err="1"/>
              <a:t>vs</a:t>
            </a:r>
            <a:r>
              <a:rPr lang="en-US" sz="1600" dirty="0"/>
              <a:t> 13.6% without overtime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Findings and Visuals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148064" y="3068960"/>
            <a:ext cx="3816424" cy="32403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/>
              <a:t>Retention Strategy:</a:t>
            </a:r>
          </a:p>
          <a:p>
            <a:r>
              <a:rPr lang="en-US" sz="1600" dirty="0" smtClean="0"/>
              <a:t>1) Introduce </a:t>
            </a:r>
            <a:r>
              <a:rPr lang="en-US" sz="1600" dirty="0"/>
              <a:t>workload balancing and enforce maximum working hour policies to prevent burnout.</a:t>
            </a:r>
          </a:p>
          <a:p>
            <a:r>
              <a:rPr lang="en-US" sz="1600" dirty="0" smtClean="0"/>
              <a:t>2) Offer </a:t>
            </a:r>
            <a:r>
              <a:rPr lang="en-US" sz="1600" dirty="0"/>
              <a:t>compensatory time off or flexible work schedules for employees consistently logging overtime.</a:t>
            </a:r>
          </a:p>
          <a:p>
            <a:r>
              <a:rPr lang="en-US" sz="1600" dirty="0" smtClean="0"/>
              <a:t>3) Invest </a:t>
            </a:r>
            <a:r>
              <a:rPr lang="en-US" sz="1600" dirty="0"/>
              <a:t>in automation or staffing solutions in high-overtime roles to reduce dependency on extended hours.</a:t>
            </a:r>
          </a:p>
          <a:p>
            <a:endParaRPr lang="en-IN" sz="1600" dirty="0"/>
          </a:p>
        </p:txBody>
      </p:sp>
      <p:pic>
        <p:nvPicPr>
          <p:cNvPr id="2050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852936"/>
            <a:ext cx="4104456" cy="3888432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6337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132856"/>
            <a:ext cx="8712967" cy="4536504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Third Factor :  </a:t>
            </a:r>
            <a:r>
              <a:rPr lang="en-IN" sz="1600" b="1" dirty="0"/>
              <a:t>Work-Life Balance</a:t>
            </a:r>
          </a:p>
          <a:p>
            <a:r>
              <a:rPr lang="en-US" sz="1600" dirty="0"/>
              <a:t>Employees with the worst Work-Life Balance (rating = 1) have over 24% attrition.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Findings and Visuals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148064" y="3068960"/>
            <a:ext cx="3816424" cy="32403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dirty="0"/>
              <a:t>Retention Strategy:</a:t>
            </a:r>
          </a:p>
          <a:p>
            <a:r>
              <a:rPr lang="en-US" sz="1500" dirty="0" smtClean="0"/>
              <a:t>1) Promote </a:t>
            </a:r>
            <a:r>
              <a:rPr lang="en-US" sz="1500" dirty="0"/>
              <a:t>flexible work arrangements such as hybrid schedules, remote work, or adjustable start/end times.</a:t>
            </a:r>
          </a:p>
          <a:p>
            <a:r>
              <a:rPr lang="en-US" sz="1500" dirty="0" smtClean="0"/>
              <a:t>2) Encourage </a:t>
            </a:r>
            <a:r>
              <a:rPr lang="en-US" sz="1500" dirty="0"/>
              <a:t>a culture where managers respect boundaries outside of core working hours.</a:t>
            </a:r>
          </a:p>
          <a:p>
            <a:r>
              <a:rPr lang="en-US" sz="1500" dirty="0" smtClean="0"/>
              <a:t>3) Provide </a:t>
            </a:r>
            <a:r>
              <a:rPr lang="en-US" sz="1500" dirty="0"/>
              <a:t>wellness initiatives like no-meeting days, mental health days, and access to employee assistance programs</a:t>
            </a:r>
          </a:p>
          <a:p>
            <a:endParaRPr lang="en-IN" sz="1600" dirty="0"/>
          </a:p>
        </p:txBody>
      </p:sp>
      <p:pic>
        <p:nvPicPr>
          <p:cNvPr id="3074" name="Picture 2" descr="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124" y="3061153"/>
            <a:ext cx="4343908" cy="324816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02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132856"/>
            <a:ext cx="8712967" cy="4536504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Forth Factor :  </a:t>
            </a:r>
            <a:r>
              <a:rPr lang="en-US" sz="1600" b="1" dirty="0"/>
              <a:t>Highest Attrition Role in Each </a:t>
            </a:r>
            <a:r>
              <a:rPr lang="en-US" sz="1600" b="1" dirty="0" smtClean="0"/>
              <a:t>Department</a:t>
            </a:r>
          </a:p>
          <a:p>
            <a:r>
              <a:rPr lang="en-US" sz="1600" b="1" dirty="0" smtClean="0"/>
              <a:t>Different department has different  roles which are prone to Attrition.</a:t>
            </a:r>
            <a:endParaRPr lang="en-US" sz="1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Findings and Visuals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124667" y="3072974"/>
            <a:ext cx="3816424" cy="32403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u="sng" dirty="0"/>
              <a:t>Retention Strategy: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Create structured internal mobility plans, allowing employees to shift roles within/across departments.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Introduce peer-recognition programs and incentives for team contributions.</a:t>
            </a:r>
          </a:p>
          <a:p>
            <a:pPr marL="342900" indent="-342900">
              <a:buAutoNum type="arabicParenR"/>
            </a:pPr>
            <a:r>
              <a:rPr lang="en-US" sz="1400" dirty="0" smtClean="0"/>
              <a:t>Introduce multi-skill training paths to help employees grow beyond their current roles.</a:t>
            </a:r>
            <a:endParaRPr lang="en-IN" sz="1400" dirty="0"/>
          </a:p>
        </p:txBody>
      </p:sp>
      <p:pic>
        <p:nvPicPr>
          <p:cNvPr id="4098" name="Picture 2" descr="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278" y="3068960"/>
            <a:ext cx="4844778" cy="324036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739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23528" y="2132856"/>
            <a:ext cx="8712967" cy="4536504"/>
          </a:xfrm>
        </p:spPr>
        <p:txBody>
          <a:bodyPr>
            <a:normAutofit/>
          </a:bodyPr>
          <a:lstStyle/>
          <a:p>
            <a:r>
              <a:rPr lang="en-US" sz="1600" b="1" dirty="0" smtClean="0"/>
              <a:t>Fifth Factor : </a:t>
            </a:r>
            <a:r>
              <a:rPr lang="en-US" sz="1600" b="1" dirty="0"/>
              <a:t>Attrition by Years at Company</a:t>
            </a:r>
          </a:p>
          <a:p>
            <a:r>
              <a:rPr lang="en-US" sz="1600" dirty="0"/>
              <a:t>Attrition is highest </a:t>
            </a:r>
            <a:r>
              <a:rPr lang="en-US" sz="1600" dirty="0" smtClean="0"/>
              <a:t>(28 %) during </a:t>
            </a:r>
            <a:r>
              <a:rPr lang="en-US" sz="1600" dirty="0"/>
              <a:t>the first 2–3 years of tenure, then gradually declines with long-term </a:t>
            </a:r>
            <a:r>
              <a:rPr lang="en-US" sz="1600" dirty="0" smtClean="0"/>
              <a:t>retention.</a:t>
            </a:r>
            <a:endParaRPr lang="en-US" sz="1600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Attrition Findings and Visuals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5148064" y="3068960"/>
            <a:ext cx="3816424" cy="324036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500" b="1" u="sng" dirty="0" smtClean="0"/>
              <a:t>Retention Strategy:</a:t>
            </a:r>
          </a:p>
          <a:p>
            <a:r>
              <a:rPr lang="en-US" sz="1400" dirty="0" smtClean="0"/>
              <a:t>1) Strengthen </a:t>
            </a:r>
            <a:r>
              <a:rPr lang="en-US" sz="1400" dirty="0"/>
              <a:t>onboarding with structured mentoring, realistic job previews, and 30-60-90 day check-ins.</a:t>
            </a:r>
          </a:p>
          <a:p>
            <a:r>
              <a:rPr lang="en-US" sz="1400" dirty="0" smtClean="0"/>
              <a:t>2) Create </a:t>
            </a:r>
            <a:r>
              <a:rPr lang="en-US" sz="1400" dirty="0"/>
              <a:t>early career growth plans with clear milestones, feedback, and internal opportunity visibility.</a:t>
            </a:r>
          </a:p>
          <a:p>
            <a:r>
              <a:rPr lang="en-US" sz="1400" dirty="0" smtClean="0"/>
              <a:t>3) Build </a:t>
            </a:r>
            <a:r>
              <a:rPr lang="en-US" sz="1400" dirty="0"/>
              <a:t>a strong sense of belonging through team integration activities and early recognition of contributions</a:t>
            </a:r>
          </a:p>
          <a:p>
            <a:endParaRPr lang="en-IN" sz="1600" dirty="0"/>
          </a:p>
        </p:txBody>
      </p:sp>
      <p:pic>
        <p:nvPicPr>
          <p:cNvPr id="5122" name="Picture 2" descr="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97" y="3068960"/>
            <a:ext cx="5110567" cy="324036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9008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Chatbot</a:t>
            </a:r>
            <a:r>
              <a:rPr lang="en-US" dirty="0" smtClean="0"/>
              <a:t> Architecture and Design</a:t>
            </a:r>
            <a:endParaRPr lang="en-IN" dirty="0"/>
          </a:p>
        </p:txBody>
      </p:sp>
      <p:grpSp>
        <p:nvGrpSpPr>
          <p:cNvPr id="5137" name="Group 5136"/>
          <p:cNvGrpSpPr/>
          <p:nvPr/>
        </p:nvGrpSpPr>
        <p:grpSpPr>
          <a:xfrm>
            <a:off x="251520" y="2107413"/>
            <a:ext cx="8222337" cy="3985883"/>
            <a:chOff x="119239" y="1916832"/>
            <a:chExt cx="8222337" cy="3985883"/>
          </a:xfrm>
        </p:grpSpPr>
        <p:sp>
          <p:nvSpPr>
            <p:cNvPr id="5" name="Rectangle 4"/>
            <p:cNvSpPr/>
            <p:nvPr/>
          </p:nvSpPr>
          <p:spPr>
            <a:xfrm>
              <a:off x="3093903" y="2885982"/>
              <a:ext cx="3168352" cy="244827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9" name="Elbow Connector 8"/>
            <p:cNvCxnSpPr/>
            <p:nvPr/>
          </p:nvCxnSpPr>
          <p:spPr>
            <a:xfrm flipV="1">
              <a:off x="6228184" y="3248980"/>
              <a:ext cx="1152128" cy="648072"/>
            </a:xfrm>
            <a:prstGeom prst="bentConnector3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Vertical Scroll 10"/>
            <p:cNvSpPr/>
            <p:nvPr/>
          </p:nvSpPr>
          <p:spPr>
            <a:xfrm>
              <a:off x="7308304" y="2780928"/>
              <a:ext cx="1033272" cy="1143000"/>
            </a:xfrm>
            <a:prstGeom prst="verticalScroll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 smtClean="0"/>
                <a:t>FAISS-Vector Store</a:t>
              </a:r>
              <a:endParaRPr lang="en-IN" sz="1400" b="1" dirty="0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4788023" y="3657333"/>
              <a:ext cx="1309999" cy="452785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OPEN – AI </a:t>
              </a:r>
              <a:r>
                <a:rPr lang="en-US" sz="1200" dirty="0" err="1" smtClean="0"/>
                <a:t>Embeddings</a:t>
              </a:r>
              <a:endParaRPr lang="en-IN" sz="1200" dirty="0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145695" y="3933056"/>
              <a:ext cx="850241" cy="504056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Chat-</a:t>
              </a:r>
              <a:r>
                <a:rPr lang="en-US" sz="1400" dirty="0" err="1" smtClean="0"/>
                <a:t>OpenAI</a:t>
              </a:r>
              <a:endParaRPr lang="en-IN" sz="1400" dirty="0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788023" y="4617132"/>
              <a:ext cx="1309999" cy="717122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Recursive Character Text Splitter</a:t>
              </a:r>
              <a:endParaRPr lang="en-IN" sz="1200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347864" y="2996952"/>
              <a:ext cx="2880320" cy="355476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Langchain</a:t>
              </a:r>
              <a:endParaRPr lang="en-IN" sz="1400" dirty="0"/>
            </a:p>
          </p:txBody>
        </p:sp>
        <p:sp>
          <p:nvSpPr>
            <p:cNvPr id="14" name="Plus 13"/>
            <p:cNvSpPr/>
            <p:nvPr/>
          </p:nvSpPr>
          <p:spPr>
            <a:xfrm>
              <a:off x="5148064" y="4165581"/>
              <a:ext cx="504056" cy="343539"/>
            </a:xfrm>
            <a:prstGeom prst="mathPlus">
              <a:avLst/>
            </a:prstGeom>
            <a:solidFill>
              <a:schemeClr val="tx2">
                <a:lumMod val="5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27" name="Straight Connector 26"/>
            <p:cNvCxnSpPr/>
            <p:nvPr/>
          </p:nvCxnSpPr>
          <p:spPr>
            <a:xfrm>
              <a:off x="7596336" y="3923928"/>
              <a:ext cx="0" cy="152129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3779912" y="5445523"/>
              <a:ext cx="3816424" cy="7200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779912" y="5337362"/>
              <a:ext cx="0" cy="17987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ounded Rectangle 35"/>
            <p:cNvSpPr/>
            <p:nvPr/>
          </p:nvSpPr>
          <p:spPr>
            <a:xfrm>
              <a:off x="4932040" y="5547239"/>
              <a:ext cx="2376264" cy="355476"/>
            </a:xfrm>
            <a:prstGeom prst="roundRect">
              <a:avLst/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/>
                <a:t>Retriever, K = 3</a:t>
              </a:r>
              <a:endParaRPr lang="en-IN" sz="1400" dirty="0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1403648" y="3654152"/>
              <a:ext cx="1368152" cy="107099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1633527" y="3933056"/>
              <a:ext cx="994257" cy="504056"/>
            </a:xfrm>
            <a:prstGeom prst="roundRect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 err="1" smtClean="0"/>
                <a:t>Streamlit</a:t>
              </a:r>
              <a:r>
                <a:rPr lang="en-US" sz="1400" dirty="0" smtClean="0"/>
                <a:t> web App</a:t>
              </a:r>
              <a:endParaRPr lang="en-IN" sz="1400" dirty="0"/>
            </a:p>
          </p:txBody>
        </p:sp>
        <p:grpSp>
          <p:nvGrpSpPr>
            <p:cNvPr id="39" name="Group 38"/>
            <p:cNvGrpSpPr/>
            <p:nvPr/>
          </p:nvGrpSpPr>
          <p:grpSpPr>
            <a:xfrm>
              <a:off x="119239" y="3897052"/>
              <a:ext cx="1138166" cy="668571"/>
              <a:chOff x="265951" y="3048461"/>
              <a:chExt cx="1138166" cy="668571"/>
            </a:xfrm>
          </p:grpSpPr>
          <p:pic>
            <p:nvPicPr>
              <p:cNvPr id="40" name="Picture 33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5951" y="3048461"/>
                <a:ext cx="617180" cy="66857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cxnSp>
            <p:nvCxnSpPr>
              <p:cNvPr id="41" name="Straight Arrow Connector 40"/>
              <p:cNvCxnSpPr/>
              <p:nvPr/>
            </p:nvCxnSpPr>
            <p:spPr>
              <a:xfrm>
                <a:off x="1069975" y="3263322"/>
                <a:ext cx="334142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/>
              <p:cNvCxnSpPr/>
              <p:nvPr/>
            </p:nvCxnSpPr>
            <p:spPr>
              <a:xfrm flipH="1">
                <a:off x="1069975" y="3501008"/>
                <a:ext cx="304800" cy="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125" name="Straight Arrow Connector 5124"/>
            <p:cNvCxnSpPr/>
            <p:nvPr/>
          </p:nvCxnSpPr>
          <p:spPr>
            <a:xfrm>
              <a:off x="2771800" y="4221088"/>
              <a:ext cx="322103" cy="10249"/>
            </a:xfrm>
            <a:prstGeom prst="straightConnector1">
              <a:avLst/>
            </a:prstGeom>
            <a:ln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27" name="Horizontal Scroll 5126"/>
            <p:cNvSpPr/>
            <p:nvPr/>
          </p:nvSpPr>
          <p:spPr>
            <a:xfrm>
              <a:off x="1403648" y="1916832"/>
              <a:ext cx="2592288" cy="864096"/>
            </a:xfrm>
            <a:prstGeom prst="horizontalScroll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HR Policy Document</a:t>
              </a:r>
              <a:endParaRPr lang="en-IN" b="1" dirty="0"/>
            </a:p>
          </p:txBody>
        </p:sp>
        <p:cxnSp>
          <p:nvCxnSpPr>
            <p:cNvPr id="5133" name="Straight Connector 5132"/>
            <p:cNvCxnSpPr/>
            <p:nvPr/>
          </p:nvCxnSpPr>
          <p:spPr>
            <a:xfrm>
              <a:off x="3995936" y="2204864"/>
              <a:ext cx="93610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5" name="Straight Arrow Connector 5134"/>
            <p:cNvCxnSpPr/>
            <p:nvPr/>
          </p:nvCxnSpPr>
          <p:spPr>
            <a:xfrm>
              <a:off x="4932040" y="2204864"/>
              <a:ext cx="0" cy="57606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85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Architecture Flow</a:t>
            </a:r>
            <a:endParaRPr lang="en-IN" dirty="0"/>
          </a:p>
        </p:txBody>
      </p:sp>
      <p:sp>
        <p:nvSpPr>
          <p:cNvPr id="4" name="Content Placeholder 1"/>
          <p:cNvSpPr txBox="1">
            <a:spLocks/>
          </p:cNvSpPr>
          <p:nvPr/>
        </p:nvSpPr>
        <p:spPr>
          <a:xfrm>
            <a:off x="403921" y="2429272"/>
            <a:ext cx="4104455" cy="4464496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74320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76263" indent="-27432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55663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463040" indent="-22860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Symbol" pitchFamily="18" charset="2"/>
              <a:buChar char="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78308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0312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2316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43200" indent="-228600" algn="l" defTabSz="914400" rtl="0" eaLnBrk="1" latinLnBrk="0" hangingPunct="1">
              <a:spcBef>
                <a:spcPts val="384"/>
              </a:spcBef>
              <a:buClr>
                <a:schemeClr val="accent1"/>
              </a:buClr>
              <a:buFont typeface="Symbol" pitchFamily="18" charset="2"/>
              <a:buChar char="*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b="1" dirty="0" smtClean="0"/>
              <a:t>Input</a:t>
            </a:r>
            <a:r>
              <a:rPr lang="en-IN" dirty="0" smtClean="0"/>
              <a:t>: HR document (acme_hr_policy.txt)</a:t>
            </a:r>
          </a:p>
          <a:p>
            <a:r>
              <a:rPr lang="en-IN" b="1" dirty="0" smtClean="0"/>
              <a:t>Text Loading &amp; Chunking</a:t>
            </a:r>
            <a:r>
              <a:rPr lang="en-IN" dirty="0" smtClean="0"/>
              <a:t>: Processed using </a:t>
            </a:r>
            <a:r>
              <a:rPr lang="en-IN" dirty="0" err="1" smtClean="0"/>
              <a:t>LangChain</a:t>
            </a:r>
            <a:r>
              <a:rPr lang="en-IN" dirty="0" smtClean="0"/>
              <a:t> tools.</a:t>
            </a:r>
          </a:p>
          <a:p>
            <a:r>
              <a:rPr lang="en-IN" b="1" dirty="0" smtClean="0"/>
              <a:t>Embedding</a:t>
            </a:r>
            <a:r>
              <a:rPr lang="en-IN" dirty="0" smtClean="0"/>
              <a:t>: Each chunk is </a:t>
            </a:r>
            <a:r>
              <a:rPr lang="en-IN" dirty="0" err="1" smtClean="0"/>
              <a:t>vectorized</a:t>
            </a:r>
            <a:r>
              <a:rPr lang="en-IN" dirty="0" smtClean="0"/>
              <a:t> using </a:t>
            </a:r>
            <a:r>
              <a:rPr lang="en-IN" dirty="0" err="1" smtClean="0"/>
              <a:t>OpenAIEmbeddings</a:t>
            </a:r>
            <a:r>
              <a:rPr lang="en-IN" dirty="0" smtClean="0"/>
              <a:t>.</a:t>
            </a:r>
          </a:p>
          <a:p>
            <a:r>
              <a:rPr lang="en-IN" b="1" dirty="0" smtClean="0"/>
              <a:t>Storage/Retrieval</a:t>
            </a:r>
            <a:r>
              <a:rPr lang="en-IN" dirty="0" smtClean="0"/>
              <a:t>: FAISS stores and retrieves relevant chunks.</a:t>
            </a:r>
          </a:p>
          <a:p>
            <a:r>
              <a:rPr lang="en-IN" b="1" dirty="0" smtClean="0"/>
              <a:t>Prompt Construction</a:t>
            </a:r>
            <a:r>
              <a:rPr lang="en-IN" dirty="0" smtClean="0"/>
              <a:t>: Retrieved content + question forms the prompt.</a:t>
            </a:r>
          </a:p>
          <a:p>
            <a:r>
              <a:rPr lang="en-IN" b="1" dirty="0" smtClean="0"/>
              <a:t>LLM</a:t>
            </a:r>
            <a:r>
              <a:rPr lang="en-IN" dirty="0" smtClean="0"/>
              <a:t>: </a:t>
            </a:r>
            <a:r>
              <a:rPr lang="en-IN" dirty="0" err="1" smtClean="0"/>
              <a:t>ChatOpenAI</a:t>
            </a:r>
            <a:r>
              <a:rPr lang="en-IN" dirty="0" smtClean="0"/>
              <a:t> answers the question using GPT-3.5 Turbo.</a:t>
            </a:r>
          </a:p>
          <a:p>
            <a:r>
              <a:rPr lang="en-IN" b="1" dirty="0" smtClean="0"/>
              <a:t>Output</a:t>
            </a:r>
            <a:r>
              <a:rPr lang="en-IN" dirty="0" smtClean="0"/>
              <a:t>: HR-related answer is returned.</a:t>
            </a:r>
          </a:p>
          <a:p>
            <a:endParaRPr lang="en-IN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24" y="2429272"/>
            <a:ext cx="4204451" cy="4312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626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Foundry">
      <a:dk1>
        <a:sysClr val="windowText" lastClr="000000"/>
      </a:dk1>
      <a:lt1>
        <a:sysClr val="window" lastClr="FFFFFF"/>
      </a:lt1>
      <a:dk2>
        <a:srgbClr val="676A55"/>
      </a:dk2>
      <a:lt2>
        <a:srgbClr val="EAEBDE"/>
      </a:lt2>
      <a:accent1>
        <a:srgbClr val="72A376"/>
      </a:accent1>
      <a:accent2>
        <a:srgbClr val="B0CCB0"/>
      </a:accent2>
      <a:accent3>
        <a:srgbClr val="A8CDD7"/>
      </a:accent3>
      <a:accent4>
        <a:srgbClr val="C0BEAF"/>
      </a:accent4>
      <a:accent5>
        <a:srgbClr val="CEC597"/>
      </a:accent5>
      <a:accent6>
        <a:srgbClr val="E8B7B7"/>
      </a:accent6>
      <a:hlink>
        <a:srgbClr val="DB5353"/>
      </a:hlink>
      <a:folHlink>
        <a:srgbClr val="903638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283</TotalTime>
  <Words>600</Words>
  <Application>Microsoft Office PowerPoint</Application>
  <PresentationFormat>On-screen Show (4:3)</PresentationFormat>
  <Paragraphs>71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Waveform</vt:lpstr>
      <vt:lpstr>Office Theme</vt:lpstr>
      <vt:lpstr>Empowering Acme Corp’s HR Department</vt:lpstr>
      <vt:lpstr>Executive Summary</vt:lpstr>
      <vt:lpstr>Attrition Findings and Visuals</vt:lpstr>
      <vt:lpstr>Attrition Findings and Visuals</vt:lpstr>
      <vt:lpstr>Attrition Findings and Visuals</vt:lpstr>
      <vt:lpstr>Attrition Findings and Visuals</vt:lpstr>
      <vt:lpstr>Attrition Findings and Visuals</vt:lpstr>
      <vt:lpstr>Chatbot Architecture and Design</vt:lpstr>
      <vt:lpstr>Architecture Flow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Acme Corp’s HR with AI-Driven Insights</dc:title>
  <dc:creator>Abhishek Sharma</dc:creator>
  <cp:lastModifiedBy>Abhishek Sharma</cp:lastModifiedBy>
  <cp:revision>13</cp:revision>
  <dcterms:created xsi:type="dcterms:W3CDTF">2025-06-22T07:20:01Z</dcterms:created>
  <dcterms:modified xsi:type="dcterms:W3CDTF">2025-06-22T12:04:38Z</dcterms:modified>
</cp:coreProperties>
</file>