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50"/>
  </p:notes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Public Sans" charset="1" panose="00000000000000000000"/>
      <p:regular r:id="rId14"/>
    </p:embeddedFont>
    <p:embeddedFont>
      <p:font typeface="Public Sans Bold" charset="1" panose="00000000000000000000"/>
      <p:regular r:id="rId15"/>
    </p:embeddedFont>
    <p:embeddedFont>
      <p:font typeface="Public Sans Italics" charset="1" panose="00000000000000000000"/>
      <p:regular r:id="rId16"/>
    </p:embeddedFont>
    <p:embeddedFont>
      <p:font typeface="Public Sans Bold Italics" charset="1" panose="00000000000000000000"/>
      <p:regular r:id="rId17"/>
    </p:embeddedFont>
    <p:embeddedFont>
      <p:font typeface="Public Sans Thin" charset="1" panose="00000000000000000000"/>
      <p:regular r:id="rId18"/>
    </p:embeddedFont>
    <p:embeddedFont>
      <p:font typeface="Public Sans Thin Italics" charset="1" panose="00000000000000000000"/>
      <p:regular r:id="rId19"/>
    </p:embeddedFont>
    <p:embeddedFont>
      <p:font typeface="Public Sans Medium" charset="1" panose="00000000000000000000"/>
      <p:regular r:id="rId20"/>
    </p:embeddedFont>
    <p:embeddedFont>
      <p:font typeface="Public Sans Medium Italics" charset="1" panose="00000000000000000000"/>
      <p:regular r:id="rId21"/>
    </p:embeddedFont>
    <p:embeddedFont>
      <p:font typeface="Public Sans Heavy" charset="1" panose="00000000000000000000"/>
      <p:regular r:id="rId22"/>
    </p:embeddedFont>
    <p:embeddedFont>
      <p:font typeface="Public Sans Heavy Italics" charset="1" panose="00000000000000000000"/>
      <p:regular r:id="rId23"/>
    </p:embeddedFont>
    <p:embeddedFont>
      <p:font typeface="Open Sans" charset="1" panose="020B0606030504020204"/>
      <p:regular r:id="rId24"/>
    </p:embeddedFont>
    <p:embeddedFont>
      <p:font typeface="Open Sans Bold" charset="1" panose="020B0806030504020204"/>
      <p:regular r:id="rId25"/>
    </p:embeddedFont>
    <p:embeddedFont>
      <p:font typeface="Open Sans Italics" charset="1" panose="020B0606030504020204"/>
      <p:regular r:id="rId26"/>
    </p:embeddedFont>
    <p:embeddedFont>
      <p:font typeface="Open Sans Bold Italics" charset="1" panose="020B0806030504020204"/>
      <p:regular r:id="rId27"/>
    </p:embeddedFont>
    <p:embeddedFont>
      <p:font typeface="Open Sans Light" charset="1" panose="020B0306030504020204"/>
      <p:regular r:id="rId28"/>
    </p:embeddedFont>
    <p:embeddedFont>
      <p:font typeface="Open Sans Light Italics" charset="1" panose="020B0306030504020204"/>
      <p:regular r:id="rId29"/>
    </p:embeddedFont>
    <p:embeddedFont>
      <p:font typeface="Open Sans Ultra-Bold" charset="1" panose="00000000000000000000"/>
      <p:regular r:id="rId30"/>
    </p:embeddedFont>
    <p:embeddedFont>
      <p:font typeface="Open Sans Ultra-Bold Italics"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notesMasters/notesMaster1.xml" Type="http://schemas.openxmlformats.org/officeDocument/2006/relationships/notesMaster"/><Relationship Id="rId51" Target="theme/theme2.xml" Type="http://schemas.openxmlformats.org/officeDocument/2006/relationships/theme"/><Relationship Id="rId52" Target="notesSlides/notesSlide1.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Kelebihan dari algoritma logistic regression antara lain yaitu dapat digunakan untuk memodelkan variabel dependen kategorik, mudah dipahami dan diinterpretasikan, serta efisien dalam hal komputasi. Sedangkan kekuranganya yaitu hanya dapat digunakan untuk memodelkan variabel dependen dengan dua atau lebih kategori dan tidak dapat digunakan untuk memodelkan variabel dependen kontinu</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 Id="rId4" Target="../media/image4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2.png" Type="http://schemas.openxmlformats.org/officeDocument/2006/relationships/image"/><Relationship Id="rId14" Target="../media/image33.pn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2339260" y="2586634"/>
            <a:ext cx="13502557" cy="3374388"/>
          </a:xfrm>
          <a:prstGeom prst="rect">
            <a:avLst/>
          </a:prstGeom>
        </p:spPr>
        <p:txBody>
          <a:bodyPr anchor="t" rtlCol="false" tIns="0" lIns="0" bIns="0" rIns="0">
            <a:spAutoFit/>
          </a:bodyPr>
          <a:lstStyle/>
          <a:p>
            <a:pPr algn="ctr">
              <a:lnSpc>
                <a:spcPts val="6579"/>
              </a:lnSpc>
            </a:pPr>
            <a:r>
              <a:rPr lang="en-US" sz="6999">
                <a:solidFill>
                  <a:srgbClr val="000000"/>
                </a:solidFill>
                <a:latin typeface="DM Sans Bold"/>
              </a:rPr>
              <a:t>Prediksi Kegagalan Bayar Kartu Kredit Nasabah dengan Menggunakan Logistic Regression dan Random Forest</a:t>
            </a:r>
          </a:p>
        </p:txBody>
      </p:sp>
      <p:sp>
        <p:nvSpPr>
          <p:cNvPr name="TextBox 18" id="18"/>
          <p:cNvSpPr txBox="true"/>
          <p:nvPr/>
        </p:nvSpPr>
        <p:spPr>
          <a:xfrm rot="0">
            <a:off x="4914102" y="6605045"/>
            <a:ext cx="8459795" cy="2488692"/>
          </a:xfrm>
          <a:prstGeom prst="rect">
            <a:avLst/>
          </a:prstGeom>
        </p:spPr>
        <p:txBody>
          <a:bodyPr anchor="t" rtlCol="false" tIns="0" lIns="0" bIns="0" rIns="0">
            <a:spAutoFit/>
          </a:bodyPr>
          <a:lstStyle/>
          <a:p>
            <a:pPr algn="ctr">
              <a:lnSpc>
                <a:spcPts val="3983"/>
              </a:lnSpc>
            </a:pPr>
            <a:r>
              <a:rPr lang="en-US" sz="2400" spc="-48">
                <a:solidFill>
                  <a:srgbClr val="000000"/>
                </a:solidFill>
                <a:latin typeface="DM Sans Bold"/>
              </a:rPr>
              <a:t> Safana Maraya Nasiha (5002201051)</a:t>
            </a:r>
          </a:p>
          <a:p>
            <a:pPr algn="ctr">
              <a:lnSpc>
                <a:spcPts val="3983"/>
              </a:lnSpc>
            </a:pPr>
            <a:r>
              <a:rPr lang="en-US" sz="2400" spc="-48">
                <a:solidFill>
                  <a:srgbClr val="000000"/>
                </a:solidFill>
                <a:latin typeface="DM Sans Bold"/>
              </a:rPr>
              <a:t>Aqilla Yumna Aliefia (5002201086)</a:t>
            </a:r>
          </a:p>
          <a:p>
            <a:pPr algn="ctr">
              <a:lnSpc>
                <a:spcPts val="3983"/>
              </a:lnSpc>
            </a:pPr>
            <a:r>
              <a:rPr lang="en-US" sz="2400" spc="-48">
                <a:solidFill>
                  <a:srgbClr val="000000"/>
                </a:solidFill>
                <a:latin typeface="DM Sans Bold"/>
              </a:rPr>
              <a:t> M. Jalu Herlambang  (5002201132)</a:t>
            </a:r>
          </a:p>
          <a:p>
            <a:pPr algn="ctr">
              <a:lnSpc>
                <a:spcPts val="3983"/>
              </a:lnSpc>
            </a:pPr>
          </a:p>
          <a:p>
            <a:pPr algn="ctr">
              <a:lnSpc>
                <a:spcPts val="3983"/>
              </a:lnSpc>
            </a:pPr>
          </a:p>
        </p:txBody>
      </p:sp>
      <p:sp>
        <p:nvSpPr>
          <p:cNvPr name="Freeform 19" id="19"/>
          <p:cNvSpPr/>
          <p:nvPr/>
        </p:nvSpPr>
        <p:spPr>
          <a:xfrm flipH="false" flipV="false" rot="0">
            <a:off x="4795076" y="1910722"/>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8009885" y="6086025"/>
            <a:ext cx="1834597" cy="32385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Bold"/>
              </a:rPr>
              <a:t>KELOMPOK 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6922646" y="4823650"/>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1618225"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5611765" y="4823650"/>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2236968"/>
            <a:ext cx="8822997" cy="1177246"/>
          </a:xfrm>
          <a:prstGeom prst="rect">
            <a:avLst/>
          </a:prstGeom>
        </p:spPr>
        <p:txBody>
          <a:bodyPr anchor="t" rtlCol="false" tIns="0" lIns="0" bIns="0" rIns="0">
            <a:spAutoFit/>
          </a:bodyPr>
          <a:lstStyle/>
          <a:p>
            <a:pPr algn="ctr" marL="0" indent="0" lvl="1">
              <a:lnSpc>
                <a:spcPts val="8730"/>
              </a:lnSpc>
              <a:spcBef>
                <a:spcPct val="0"/>
              </a:spcBef>
            </a:pPr>
            <a:r>
              <a:rPr lang="en-US" sz="9000">
                <a:solidFill>
                  <a:srgbClr val="000000"/>
                </a:solidFill>
                <a:latin typeface="DM Sans Bold"/>
              </a:rPr>
              <a:t>Proses</a:t>
            </a:r>
          </a:p>
        </p:txBody>
      </p:sp>
      <p:sp>
        <p:nvSpPr>
          <p:cNvPr name="TextBox 17" id="17"/>
          <p:cNvSpPr txBox="true"/>
          <p:nvPr/>
        </p:nvSpPr>
        <p:spPr>
          <a:xfrm rot="0">
            <a:off x="2227066" y="5670543"/>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01</a:t>
            </a:r>
          </a:p>
        </p:txBody>
      </p:sp>
      <p:sp>
        <p:nvSpPr>
          <p:cNvPr name="TextBox 18" id="18"/>
          <p:cNvSpPr txBox="true"/>
          <p:nvPr/>
        </p:nvSpPr>
        <p:spPr>
          <a:xfrm rot="0">
            <a:off x="6764896" y="5670543"/>
            <a:ext cx="2197323"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02</a:t>
            </a:r>
          </a:p>
        </p:txBody>
      </p:sp>
      <p:sp>
        <p:nvSpPr>
          <p:cNvPr name="TextBox 19" id="19"/>
          <p:cNvSpPr txBox="true"/>
          <p:nvPr/>
        </p:nvSpPr>
        <p:spPr>
          <a:xfrm rot="0">
            <a:off x="929152" y="6429758"/>
            <a:ext cx="3097885" cy="639031"/>
          </a:xfrm>
          <a:prstGeom prst="rect">
            <a:avLst/>
          </a:prstGeom>
        </p:spPr>
        <p:txBody>
          <a:bodyPr anchor="t" rtlCol="false" tIns="0" lIns="0" bIns="0" rIns="0">
            <a:spAutoFit/>
          </a:bodyPr>
          <a:lstStyle/>
          <a:p>
            <a:pPr>
              <a:lnSpc>
                <a:spcPts val="5319"/>
              </a:lnSpc>
            </a:pPr>
            <a:r>
              <a:rPr lang="en-US" sz="3409">
                <a:solidFill>
                  <a:srgbClr val="000000"/>
                </a:solidFill>
                <a:latin typeface="DM Sans"/>
              </a:rPr>
              <a:t>Preprocessing</a:t>
            </a:r>
          </a:p>
        </p:txBody>
      </p:sp>
      <p:sp>
        <p:nvSpPr>
          <p:cNvPr name="TextBox 20" id="20"/>
          <p:cNvSpPr txBox="true"/>
          <p:nvPr/>
        </p:nvSpPr>
        <p:spPr>
          <a:xfrm rot="0">
            <a:off x="5822902" y="6448808"/>
            <a:ext cx="2701543" cy="1232270"/>
          </a:xfrm>
          <a:prstGeom prst="rect">
            <a:avLst/>
          </a:prstGeom>
        </p:spPr>
        <p:txBody>
          <a:bodyPr anchor="t" rtlCol="false" tIns="0" lIns="0" bIns="0" rIns="0">
            <a:spAutoFit/>
          </a:bodyPr>
          <a:lstStyle/>
          <a:p>
            <a:pPr algn="ctr">
              <a:lnSpc>
                <a:spcPts val="5073"/>
              </a:lnSpc>
            </a:pPr>
            <a:r>
              <a:rPr lang="en-US" sz="3251">
                <a:solidFill>
                  <a:srgbClr val="000000"/>
                </a:solidFill>
                <a:latin typeface="DM Sans"/>
              </a:rPr>
              <a:t>Pembentukan Model</a:t>
            </a:r>
          </a:p>
        </p:txBody>
      </p:sp>
      <p:sp>
        <p:nvSpPr>
          <p:cNvPr name="TextBox 21" id="21"/>
          <p:cNvSpPr txBox="true"/>
          <p:nvPr/>
        </p:nvSpPr>
        <p:spPr>
          <a:xfrm rot="0">
            <a:off x="11382913" y="5670543"/>
            <a:ext cx="972681"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03</a:t>
            </a:r>
          </a:p>
        </p:txBody>
      </p:sp>
      <p:sp>
        <p:nvSpPr>
          <p:cNvPr name="TextBox 22" id="22"/>
          <p:cNvSpPr txBox="true"/>
          <p:nvPr/>
        </p:nvSpPr>
        <p:spPr>
          <a:xfrm rot="0">
            <a:off x="10244549" y="6429758"/>
            <a:ext cx="3249408" cy="638975"/>
          </a:xfrm>
          <a:prstGeom prst="rect">
            <a:avLst/>
          </a:prstGeom>
        </p:spPr>
        <p:txBody>
          <a:bodyPr anchor="t" rtlCol="false" tIns="0" lIns="0" bIns="0" rIns="0">
            <a:spAutoFit/>
          </a:bodyPr>
          <a:lstStyle/>
          <a:p>
            <a:pPr>
              <a:lnSpc>
                <a:spcPts val="5318"/>
              </a:lnSpc>
            </a:pPr>
            <a:r>
              <a:rPr lang="en-US" sz="3409">
                <a:solidFill>
                  <a:srgbClr val="000000"/>
                </a:solidFill>
                <a:latin typeface="DM Sans"/>
              </a:rPr>
              <a:t>Evaluasi Model</a:t>
            </a:r>
          </a:p>
        </p:txBody>
      </p:sp>
      <p:sp>
        <p:nvSpPr>
          <p:cNvPr name="TextBox 23" id="23"/>
          <p:cNvSpPr txBox="true"/>
          <p:nvPr/>
        </p:nvSpPr>
        <p:spPr>
          <a:xfrm rot="0">
            <a:off x="15424877" y="5670543"/>
            <a:ext cx="875832" cy="679451"/>
          </a:xfrm>
          <a:prstGeom prst="rect">
            <a:avLst/>
          </a:prstGeom>
        </p:spPr>
        <p:txBody>
          <a:bodyPr anchor="t" rtlCol="false" tIns="0" lIns="0" bIns="0" rIns="0">
            <a:spAutoFit/>
          </a:bodyPr>
          <a:lstStyle/>
          <a:p>
            <a:pPr>
              <a:lnSpc>
                <a:spcPts val="5150"/>
              </a:lnSpc>
            </a:pPr>
            <a:r>
              <a:rPr lang="en-US" sz="5000">
                <a:solidFill>
                  <a:srgbClr val="000000"/>
                </a:solidFill>
                <a:latin typeface="DM Sans Bold"/>
              </a:rPr>
              <a:t>04</a:t>
            </a:r>
          </a:p>
        </p:txBody>
      </p:sp>
      <p:sp>
        <p:nvSpPr>
          <p:cNvPr name="TextBox 24" id="24"/>
          <p:cNvSpPr txBox="true"/>
          <p:nvPr/>
        </p:nvSpPr>
        <p:spPr>
          <a:xfrm rot="0">
            <a:off x="14075959" y="6439283"/>
            <a:ext cx="3573668" cy="1309008"/>
          </a:xfrm>
          <a:prstGeom prst="rect">
            <a:avLst/>
          </a:prstGeom>
        </p:spPr>
        <p:txBody>
          <a:bodyPr anchor="t" rtlCol="false" tIns="0" lIns="0" bIns="0" rIns="0">
            <a:spAutoFit/>
          </a:bodyPr>
          <a:lstStyle/>
          <a:p>
            <a:pPr algn="ctr">
              <a:lnSpc>
                <a:spcPts val="5382"/>
              </a:lnSpc>
            </a:pPr>
            <a:r>
              <a:rPr lang="en-US" sz="3450">
                <a:solidFill>
                  <a:srgbClr val="000000"/>
                </a:solidFill>
                <a:latin typeface="DM Sans"/>
              </a:rPr>
              <a:t>Peningkatan kinerja model</a:t>
            </a:r>
          </a:p>
        </p:txBody>
      </p:sp>
      <p:sp>
        <p:nvSpPr>
          <p:cNvPr name="Freeform 25" id="2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7" id="2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8" id="2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9" id="2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0" id="3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1" id="3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32" id="3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408631" y="8980714"/>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AutoShape 4" id="4"/>
          <p:cNvSpPr/>
          <p:nvPr/>
        </p:nvSpPr>
        <p:spPr>
          <a:xfrm>
            <a:off x="236935" y="1867616"/>
            <a:ext cx="20061513" cy="0"/>
          </a:xfrm>
          <a:prstGeom prst="line">
            <a:avLst/>
          </a:prstGeom>
          <a:ln cap="flat" w="28575">
            <a:solidFill>
              <a:srgbClr val="000000"/>
            </a:solidFill>
            <a:prstDash val="solid"/>
            <a:headEnd type="none" len="sm" w="sm"/>
            <a:tailEnd type="none" len="sm" w="sm"/>
          </a:ln>
        </p:spPr>
      </p:sp>
      <p:grpSp>
        <p:nvGrpSpPr>
          <p:cNvPr name="Group 5" id="5"/>
          <p:cNvGrpSpPr/>
          <p:nvPr/>
        </p:nvGrpSpPr>
        <p:grpSpPr>
          <a:xfrm rot="0">
            <a:off x="11622183" y="1638508"/>
            <a:ext cx="502056" cy="5020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7" id="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8" id="8"/>
          <p:cNvGrpSpPr/>
          <p:nvPr/>
        </p:nvGrpSpPr>
        <p:grpSpPr>
          <a:xfrm rot="0">
            <a:off x="2133263" y="1638508"/>
            <a:ext cx="502056" cy="50205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10" id="10"/>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sp>
        <p:nvSpPr>
          <p:cNvPr name="Freeform 11" id="11"/>
          <p:cNvSpPr/>
          <p:nvPr/>
        </p:nvSpPr>
        <p:spPr>
          <a:xfrm flipH="false" flipV="false" rot="0">
            <a:off x="6109426" y="3002629"/>
            <a:ext cx="2532517" cy="2363683"/>
          </a:xfrm>
          <a:custGeom>
            <a:avLst/>
            <a:gdLst/>
            <a:ahLst/>
            <a:cxnLst/>
            <a:rect r="r" b="b" t="t" l="l"/>
            <a:pathLst>
              <a:path h="2363683" w="2532517">
                <a:moveTo>
                  <a:pt x="0" y="0"/>
                </a:moveTo>
                <a:lnTo>
                  <a:pt x="2532518" y="0"/>
                </a:lnTo>
                <a:lnTo>
                  <a:pt x="2532518" y="2363683"/>
                </a:lnTo>
                <a:lnTo>
                  <a:pt x="0" y="2363683"/>
                </a:lnTo>
                <a:lnTo>
                  <a:pt x="0" y="0"/>
                </a:lnTo>
                <a:close/>
              </a:path>
            </a:pathLst>
          </a:custGeom>
          <a:blipFill>
            <a:blip r:embed="rId5"/>
            <a:stretch>
              <a:fillRect l="0" t="0" r="0" b="0"/>
            </a:stretch>
          </a:blipFill>
        </p:spPr>
      </p:sp>
      <p:sp>
        <p:nvSpPr>
          <p:cNvPr name="Freeform 12" id="12"/>
          <p:cNvSpPr/>
          <p:nvPr/>
        </p:nvSpPr>
        <p:spPr>
          <a:xfrm flipH="false" flipV="false" rot="0">
            <a:off x="10145841" y="3244937"/>
            <a:ext cx="2255100" cy="2379940"/>
          </a:xfrm>
          <a:custGeom>
            <a:avLst/>
            <a:gdLst/>
            <a:ahLst/>
            <a:cxnLst/>
            <a:rect r="r" b="b" t="t" l="l"/>
            <a:pathLst>
              <a:path h="2379940" w="2255100">
                <a:moveTo>
                  <a:pt x="0" y="0"/>
                </a:moveTo>
                <a:lnTo>
                  <a:pt x="2255100" y="0"/>
                </a:lnTo>
                <a:lnTo>
                  <a:pt x="2255100" y="2379940"/>
                </a:lnTo>
                <a:lnTo>
                  <a:pt x="0" y="2379940"/>
                </a:lnTo>
                <a:lnTo>
                  <a:pt x="0" y="0"/>
                </a:lnTo>
                <a:close/>
              </a:path>
            </a:pathLst>
          </a:custGeom>
          <a:blipFill>
            <a:blip r:embed="rId6"/>
            <a:stretch>
              <a:fillRect l="-105000" t="0" r="0" b="-256"/>
            </a:stretch>
          </a:blipFill>
        </p:spPr>
      </p:sp>
      <p:sp>
        <p:nvSpPr>
          <p:cNvPr name="Freeform 13" id="13"/>
          <p:cNvSpPr/>
          <p:nvPr/>
        </p:nvSpPr>
        <p:spPr>
          <a:xfrm flipH="false" flipV="false" rot="0">
            <a:off x="14088750" y="2694402"/>
            <a:ext cx="3849309" cy="2334700"/>
          </a:xfrm>
          <a:custGeom>
            <a:avLst/>
            <a:gdLst/>
            <a:ahLst/>
            <a:cxnLst/>
            <a:rect r="r" b="b" t="t" l="l"/>
            <a:pathLst>
              <a:path h="2334700" w="3849309">
                <a:moveTo>
                  <a:pt x="0" y="0"/>
                </a:moveTo>
                <a:lnTo>
                  <a:pt x="3849308" y="0"/>
                </a:lnTo>
                <a:lnTo>
                  <a:pt x="3849308" y="2334701"/>
                </a:lnTo>
                <a:lnTo>
                  <a:pt x="0" y="2334701"/>
                </a:lnTo>
                <a:lnTo>
                  <a:pt x="0" y="0"/>
                </a:lnTo>
                <a:close/>
              </a:path>
            </a:pathLst>
          </a:custGeom>
          <a:blipFill>
            <a:blip r:embed="rId7"/>
            <a:stretch>
              <a:fillRect l="-101452" t="0" r="0" b="0"/>
            </a:stretch>
          </a:blipFill>
        </p:spPr>
      </p:sp>
      <p:sp>
        <p:nvSpPr>
          <p:cNvPr name="Freeform 14" id="14"/>
          <p:cNvSpPr/>
          <p:nvPr/>
        </p:nvSpPr>
        <p:spPr>
          <a:xfrm flipH="false" flipV="false" rot="0">
            <a:off x="3946524" y="6699328"/>
            <a:ext cx="7926687" cy="3293893"/>
          </a:xfrm>
          <a:custGeom>
            <a:avLst/>
            <a:gdLst/>
            <a:ahLst/>
            <a:cxnLst/>
            <a:rect r="r" b="b" t="t" l="l"/>
            <a:pathLst>
              <a:path h="3293893" w="7926687">
                <a:moveTo>
                  <a:pt x="0" y="0"/>
                </a:moveTo>
                <a:lnTo>
                  <a:pt x="7926687" y="0"/>
                </a:lnTo>
                <a:lnTo>
                  <a:pt x="7926687" y="3293893"/>
                </a:lnTo>
                <a:lnTo>
                  <a:pt x="0" y="3293893"/>
                </a:lnTo>
                <a:lnTo>
                  <a:pt x="0" y="0"/>
                </a:lnTo>
                <a:close/>
              </a:path>
            </a:pathLst>
          </a:custGeom>
          <a:blipFill>
            <a:blip r:embed="rId8"/>
            <a:stretch>
              <a:fillRect l="0" t="0" r="0" b="0"/>
            </a:stretch>
          </a:blipFill>
        </p:spPr>
      </p:sp>
      <p:sp>
        <p:nvSpPr>
          <p:cNvPr name="Freeform 15" id="15"/>
          <p:cNvSpPr/>
          <p:nvPr/>
        </p:nvSpPr>
        <p:spPr>
          <a:xfrm flipH="false" flipV="false" rot="0">
            <a:off x="11873211" y="5648009"/>
            <a:ext cx="6064847" cy="4614498"/>
          </a:xfrm>
          <a:custGeom>
            <a:avLst/>
            <a:gdLst/>
            <a:ahLst/>
            <a:cxnLst/>
            <a:rect r="r" b="b" t="t" l="l"/>
            <a:pathLst>
              <a:path h="4614498" w="6064847">
                <a:moveTo>
                  <a:pt x="0" y="0"/>
                </a:moveTo>
                <a:lnTo>
                  <a:pt x="6064847" y="0"/>
                </a:lnTo>
                <a:lnTo>
                  <a:pt x="6064847" y="4614498"/>
                </a:lnTo>
                <a:lnTo>
                  <a:pt x="0" y="4614498"/>
                </a:lnTo>
                <a:lnTo>
                  <a:pt x="0" y="0"/>
                </a:lnTo>
                <a:close/>
              </a:path>
            </a:pathLst>
          </a:custGeom>
          <a:blipFill>
            <a:blip r:embed="rId9"/>
            <a:stretch>
              <a:fillRect l="0" t="0" r="0" b="0"/>
            </a:stretch>
          </a:blipFill>
        </p:spPr>
      </p:sp>
      <p:sp>
        <p:nvSpPr>
          <p:cNvPr name="TextBox 16" id="16"/>
          <p:cNvSpPr txBox="true"/>
          <p:nvPr/>
        </p:nvSpPr>
        <p:spPr>
          <a:xfrm rot="0">
            <a:off x="6020066" y="432994"/>
            <a:ext cx="6247867" cy="919764"/>
          </a:xfrm>
          <a:prstGeom prst="rect">
            <a:avLst/>
          </a:prstGeom>
        </p:spPr>
        <p:txBody>
          <a:bodyPr anchor="t" rtlCol="false" tIns="0" lIns="0" bIns="0" rIns="0">
            <a:spAutoFit/>
          </a:bodyPr>
          <a:lstStyle/>
          <a:p>
            <a:pPr algn="ctr">
              <a:lnSpc>
                <a:spcPts val="6820"/>
              </a:lnSpc>
            </a:pPr>
            <a:r>
              <a:rPr lang="en-US" sz="7031" u="sng">
                <a:solidFill>
                  <a:srgbClr val="000000"/>
                </a:solidFill>
                <a:latin typeface="DM Sans Bold"/>
              </a:rPr>
              <a:t>PreProcessing</a:t>
            </a:r>
          </a:p>
        </p:txBody>
      </p:sp>
      <p:sp>
        <p:nvSpPr>
          <p:cNvPr name="TextBox 17" id="17"/>
          <p:cNvSpPr txBox="true"/>
          <p:nvPr/>
        </p:nvSpPr>
        <p:spPr>
          <a:xfrm rot="0">
            <a:off x="1310613" y="2191572"/>
            <a:ext cx="2147356" cy="634684"/>
          </a:xfrm>
          <a:prstGeom prst="rect">
            <a:avLst/>
          </a:prstGeom>
        </p:spPr>
        <p:txBody>
          <a:bodyPr anchor="t" rtlCol="false" tIns="0" lIns="0" bIns="0" rIns="0">
            <a:spAutoFit/>
          </a:bodyPr>
          <a:lstStyle/>
          <a:p>
            <a:pPr algn="ctr">
              <a:lnSpc>
                <a:spcPts val="5319"/>
              </a:lnSpc>
            </a:pPr>
            <a:r>
              <a:rPr lang="en-US" sz="3409">
                <a:solidFill>
                  <a:srgbClr val="000000"/>
                </a:solidFill>
                <a:latin typeface="DM Sans"/>
              </a:rPr>
              <a:t>Cleaning</a:t>
            </a:r>
          </a:p>
        </p:txBody>
      </p:sp>
      <p:sp>
        <p:nvSpPr>
          <p:cNvPr name="TextBox 18" id="18"/>
          <p:cNvSpPr txBox="true"/>
          <p:nvPr/>
        </p:nvSpPr>
        <p:spPr>
          <a:xfrm rot="0">
            <a:off x="0" y="2953464"/>
            <a:ext cx="4604476" cy="3521075"/>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DM Sans"/>
              </a:rPr>
              <a:t>Melihat keberadaan data duplikat</a:t>
            </a:r>
          </a:p>
          <a:p>
            <a:pPr algn="just" marL="431801" indent="-215900" lvl="1">
              <a:lnSpc>
                <a:spcPts val="2800"/>
              </a:lnSpc>
              <a:buFont typeface="Arial"/>
              <a:buChar char="•"/>
            </a:pPr>
            <a:r>
              <a:rPr lang="en-US" sz="2000">
                <a:solidFill>
                  <a:srgbClr val="000000"/>
                </a:solidFill>
                <a:latin typeface="DM Sans"/>
              </a:rPr>
              <a:t>Pengecekan data yang kosong</a:t>
            </a:r>
          </a:p>
          <a:p>
            <a:pPr algn="just" marL="431801" indent="-215900" lvl="1">
              <a:lnSpc>
                <a:spcPts val="2800"/>
              </a:lnSpc>
              <a:buFont typeface="Arial"/>
              <a:buChar char="•"/>
            </a:pPr>
            <a:r>
              <a:rPr lang="en-US" sz="2000">
                <a:solidFill>
                  <a:srgbClr val="000000"/>
                </a:solidFill>
                <a:latin typeface="DM Sans"/>
              </a:rPr>
              <a:t>Mengubah nama kolom yang sebelumnya angka menjadi nama bulan</a:t>
            </a:r>
          </a:p>
          <a:p>
            <a:pPr algn="just" marL="431801" indent="-215900" lvl="1">
              <a:lnSpc>
                <a:spcPts val="2800"/>
              </a:lnSpc>
              <a:buFont typeface="Arial"/>
              <a:buChar char="•"/>
            </a:pPr>
            <a:r>
              <a:rPr lang="en-US" sz="2000">
                <a:solidFill>
                  <a:srgbClr val="000000"/>
                </a:solidFill>
                <a:latin typeface="DM Sans"/>
              </a:rPr>
              <a:t>Mengubah data outlayer (ex: education bernilai 5 dan 6, marriage bernilai 0)</a:t>
            </a:r>
          </a:p>
          <a:p>
            <a:pPr algn="just" marL="431801" indent="-215900" lvl="1">
              <a:lnSpc>
                <a:spcPts val="2800"/>
              </a:lnSpc>
              <a:buFont typeface="Arial"/>
              <a:buChar char="•"/>
            </a:pPr>
            <a:r>
              <a:rPr lang="en-US" sz="2000">
                <a:solidFill>
                  <a:srgbClr val="000000"/>
                </a:solidFill>
                <a:latin typeface="DM Sans"/>
              </a:rPr>
              <a:t>Mengubah nama kolom target (defaulter/nondefaulter)</a:t>
            </a:r>
          </a:p>
        </p:txBody>
      </p:sp>
      <p:sp>
        <p:nvSpPr>
          <p:cNvPr name="TextBox 19" id="19"/>
          <p:cNvSpPr txBox="true"/>
          <p:nvPr/>
        </p:nvSpPr>
        <p:spPr>
          <a:xfrm rot="0">
            <a:off x="8566709" y="2277297"/>
            <a:ext cx="6613005" cy="438139"/>
          </a:xfrm>
          <a:prstGeom prst="rect">
            <a:avLst/>
          </a:prstGeom>
        </p:spPr>
        <p:txBody>
          <a:bodyPr anchor="t" rtlCol="false" tIns="0" lIns="0" bIns="0" rIns="0">
            <a:spAutoFit/>
          </a:bodyPr>
          <a:lstStyle/>
          <a:p>
            <a:pPr algn="ctr">
              <a:lnSpc>
                <a:spcPts val="3675"/>
              </a:lnSpc>
            </a:pPr>
            <a:r>
              <a:rPr lang="en-US" sz="2625">
                <a:solidFill>
                  <a:srgbClr val="000000"/>
                </a:solidFill>
                <a:latin typeface="DM Sans"/>
              </a:rPr>
              <a:t>EDA (</a:t>
            </a:r>
            <a:r>
              <a:rPr lang="en-US" sz="2625">
                <a:solidFill>
                  <a:srgbClr val="000000"/>
                </a:solidFill>
                <a:latin typeface="DM Sans Italics"/>
              </a:rPr>
              <a:t>Exploratory Data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408631" y="8980714"/>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AutoShape 4" id="4"/>
          <p:cNvSpPr/>
          <p:nvPr/>
        </p:nvSpPr>
        <p:spPr>
          <a:xfrm>
            <a:off x="236935" y="1867616"/>
            <a:ext cx="20061513" cy="0"/>
          </a:xfrm>
          <a:prstGeom prst="line">
            <a:avLst/>
          </a:prstGeom>
          <a:ln cap="flat" w="28575">
            <a:solidFill>
              <a:srgbClr val="000000"/>
            </a:solidFill>
            <a:prstDash val="solid"/>
            <a:headEnd type="none" len="sm" w="sm"/>
            <a:tailEnd type="none" len="sm" w="sm"/>
          </a:ln>
        </p:spPr>
      </p:sp>
      <p:grpSp>
        <p:nvGrpSpPr>
          <p:cNvPr name="Group 5" id="5"/>
          <p:cNvGrpSpPr/>
          <p:nvPr/>
        </p:nvGrpSpPr>
        <p:grpSpPr>
          <a:xfrm rot="0">
            <a:off x="8642477" y="1638508"/>
            <a:ext cx="502056" cy="5020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7" id="7"/>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8" id="8"/>
          <p:cNvGrpSpPr/>
          <p:nvPr/>
        </p:nvGrpSpPr>
        <p:grpSpPr>
          <a:xfrm rot="0">
            <a:off x="2084367" y="1640184"/>
            <a:ext cx="502056" cy="50205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10" id="10"/>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1" id="11"/>
          <p:cNvGrpSpPr/>
          <p:nvPr/>
        </p:nvGrpSpPr>
        <p:grpSpPr>
          <a:xfrm rot="0">
            <a:off x="15282827" y="1640184"/>
            <a:ext cx="502056" cy="50205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3" id="13"/>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4" id="14"/>
          <p:cNvSpPr/>
          <p:nvPr/>
        </p:nvSpPr>
        <p:spPr>
          <a:xfrm flipH="false" flipV="false" rot="0">
            <a:off x="6935221" y="5671218"/>
            <a:ext cx="3916569" cy="3655464"/>
          </a:xfrm>
          <a:custGeom>
            <a:avLst/>
            <a:gdLst/>
            <a:ahLst/>
            <a:cxnLst/>
            <a:rect r="r" b="b" t="t" l="l"/>
            <a:pathLst>
              <a:path h="3655464" w="3916569">
                <a:moveTo>
                  <a:pt x="0" y="0"/>
                </a:moveTo>
                <a:lnTo>
                  <a:pt x="3916568" y="0"/>
                </a:lnTo>
                <a:lnTo>
                  <a:pt x="3916568" y="3655464"/>
                </a:lnTo>
                <a:lnTo>
                  <a:pt x="0" y="3655464"/>
                </a:lnTo>
                <a:lnTo>
                  <a:pt x="0" y="0"/>
                </a:lnTo>
                <a:close/>
              </a:path>
            </a:pathLst>
          </a:custGeom>
          <a:blipFill>
            <a:blip r:embed="rId5"/>
            <a:stretch>
              <a:fillRect l="0" t="0" r="0" b="0"/>
            </a:stretch>
          </a:blipFill>
        </p:spPr>
      </p:sp>
      <p:sp>
        <p:nvSpPr>
          <p:cNvPr name="TextBox 15" id="15"/>
          <p:cNvSpPr txBox="true"/>
          <p:nvPr/>
        </p:nvSpPr>
        <p:spPr>
          <a:xfrm rot="0">
            <a:off x="11678453" y="161925"/>
            <a:ext cx="7038665" cy="967921"/>
          </a:xfrm>
          <a:prstGeom prst="rect">
            <a:avLst/>
          </a:prstGeom>
        </p:spPr>
        <p:txBody>
          <a:bodyPr anchor="t" rtlCol="false" tIns="0" lIns="0" bIns="0" rIns="0">
            <a:spAutoFit/>
          </a:bodyPr>
          <a:lstStyle/>
          <a:p>
            <a:pPr>
              <a:lnSpc>
                <a:spcPts val="7211"/>
              </a:lnSpc>
            </a:pPr>
            <a:r>
              <a:rPr lang="en-US" sz="7434" u="sng">
                <a:solidFill>
                  <a:srgbClr val="000000"/>
                </a:solidFill>
                <a:latin typeface="DM Sans Bold"/>
              </a:rPr>
              <a:t>PreProcessing</a:t>
            </a:r>
          </a:p>
        </p:txBody>
      </p:sp>
      <p:sp>
        <p:nvSpPr>
          <p:cNvPr name="TextBox 16" id="16"/>
          <p:cNvSpPr txBox="true"/>
          <p:nvPr/>
        </p:nvSpPr>
        <p:spPr>
          <a:xfrm rot="0">
            <a:off x="510530" y="2266066"/>
            <a:ext cx="3649729" cy="639131"/>
          </a:xfrm>
          <a:prstGeom prst="rect">
            <a:avLst/>
          </a:prstGeom>
        </p:spPr>
        <p:txBody>
          <a:bodyPr anchor="t" rtlCol="false" tIns="0" lIns="0" bIns="0" rIns="0">
            <a:spAutoFit/>
          </a:bodyPr>
          <a:lstStyle/>
          <a:p>
            <a:pPr>
              <a:lnSpc>
                <a:spcPts val="5319"/>
              </a:lnSpc>
            </a:pPr>
            <a:r>
              <a:rPr lang="en-US" sz="3409">
                <a:solidFill>
                  <a:srgbClr val="000000"/>
                </a:solidFill>
                <a:latin typeface="DM Sans"/>
              </a:rPr>
              <a:t>One Hot Encoding</a:t>
            </a:r>
          </a:p>
        </p:txBody>
      </p:sp>
      <p:sp>
        <p:nvSpPr>
          <p:cNvPr name="TextBox 17" id="17"/>
          <p:cNvSpPr txBox="true"/>
          <p:nvPr/>
        </p:nvSpPr>
        <p:spPr>
          <a:xfrm rot="0">
            <a:off x="6422544" y="2243652"/>
            <a:ext cx="4941922" cy="634684"/>
          </a:xfrm>
          <a:prstGeom prst="rect">
            <a:avLst/>
          </a:prstGeom>
        </p:spPr>
        <p:txBody>
          <a:bodyPr anchor="t" rtlCol="false" tIns="0" lIns="0" bIns="0" rIns="0">
            <a:spAutoFit/>
          </a:bodyPr>
          <a:lstStyle/>
          <a:p>
            <a:pPr algn="ctr">
              <a:lnSpc>
                <a:spcPts val="5319"/>
              </a:lnSpc>
            </a:pPr>
            <a:r>
              <a:rPr lang="en-US" sz="3409">
                <a:solidFill>
                  <a:srgbClr val="000000"/>
                </a:solidFill>
                <a:latin typeface="DM Sans"/>
              </a:rPr>
              <a:t>Handling Imbalance Data</a:t>
            </a:r>
          </a:p>
        </p:txBody>
      </p:sp>
      <p:sp>
        <p:nvSpPr>
          <p:cNvPr name="TextBox 18" id="18"/>
          <p:cNvSpPr txBox="true"/>
          <p:nvPr/>
        </p:nvSpPr>
        <p:spPr>
          <a:xfrm rot="0">
            <a:off x="13074546" y="2243652"/>
            <a:ext cx="4918618" cy="1301434"/>
          </a:xfrm>
          <a:prstGeom prst="rect">
            <a:avLst/>
          </a:prstGeom>
        </p:spPr>
        <p:txBody>
          <a:bodyPr anchor="t" rtlCol="false" tIns="0" lIns="0" bIns="0" rIns="0">
            <a:spAutoFit/>
          </a:bodyPr>
          <a:lstStyle/>
          <a:p>
            <a:pPr algn="ctr">
              <a:lnSpc>
                <a:spcPts val="5319"/>
              </a:lnSpc>
            </a:pPr>
            <a:r>
              <a:rPr lang="en-US" sz="3409">
                <a:solidFill>
                  <a:srgbClr val="000000"/>
                </a:solidFill>
                <a:latin typeface="DM Sans"/>
              </a:rPr>
              <a:t>Data transformation dan Split Data</a:t>
            </a:r>
          </a:p>
        </p:txBody>
      </p:sp>
      <p:sp>
        <p:nvSpPr>
          <p:cNvPr name="TextBox 19" id="19"/>
          <p:cNvSpPr txBox="true"/>
          <p:nvPr/>
        </p:nvSpPr>
        <p:spPr>
          <a:xfrm rot="0">
            <a:off x="339558" y="3362397"/>
            <a:ext cx="4196920" cy="1663925"/>
          </a:xfrm>
          <a:prstGeom prst="rect">
            <a:avLst/>
          </a:prstGeom>
        </p:spPr>
        <p:txBody>
          <a:bodyPr anchor="t" rtlCol="false" tIns="0" lIns="0" bIns="0" rIns="0">
            <a:spAutoFit/>
          </a:bodyPr>
          <a:lstStyle/>
          <a:p>
            <a:pPr algn="just">
              <a:lnSpc>
                <a:spcPts val="3312"/>
              </a:lnSpc>
            </a:pPr>
            <a:r>
              <a:rPr lang="en-US" sz="2366">
                <a:solidFill>
                  <a:srgbClr val="000000"/>
                </a:solidFill>
                <a:latin typeface="DM Sans"/>
              </a:rPr>
              <a:t>Data kategorikal akan diubah menjadi boolean types, dan tiap kategori akan di-expand menjadi kolom baru</a:t>
            </a:r>
          </a:p>
        </p:txBody>
      </p:sp>
      <p:sp>
        <p:nvSpPr>
          <p:cNvPr name="TextBox 20" id="20"/>
          <p:cNvSpPr txBox="true"/>
          <p:nvPr/>
        </p:nvSpPr>
        <p:spPr>
          <a:xfrm rot="0">
            <a:off x="339558" y="5255936"/>
            <a:ext cx="3946524" cy="1240350"/>
          </a:xfrm>
          <a:prstGeom prst="rect">
            <a:avLst/>
          </a:prstGeom>
        </p:spPr>
        <p:txBody>
          <a:bodyPr anchor="t" rtlCol="false" tIns="0" lIns="0" bIns="0" rIns="0">
            <a:spAutoFit/>
          </a:bodyPr>
          <a:lstStyle/>
          <a:p>
            <a:pPr marL="510852" indent="-255426" lvl="1">
              <a:lnSpc>
                <a:spcPts val="3312"/>
              </a:lnSpc>
              <a:buFont typeface="Arial"/>
              <a:buChar char="•"/>
            </a:pPr>
            <a:r>
              <a:rPr lang="en-US" sz="2366">
                <a:solidFill>
                  <a:srgbClr val="000000"/>
                </a:solidFill>
                <a:latin typeface="DM Sans"/>
              </a:rPr>
              <a:t>Education</a:t>
            </a:r>
          </a:p>
          <a:p>
            <a:pPr marL="510852" indent="-255426" lvl="1">
              <a:lnSpc>
                <a:spcPts val="3312"/>
              </a:lnSpc>
              <a:buFont typeface="Arial"/>
              <a:buChar char="•"/>
            </a:pPr>
            <a:r>
              <a:rPr lang="en-US" sz="2366">
                <a:solidFill>
                  <a:srgbClr val="000000"/>
                </a:solidFill>
                <a:latin typeface="DM Sans"/>
              </a:rPr>
              <a:t>Marriage</a:t>
            </a:r>
          </a:p>
          <a:p>
            <a:pPr marL="510852" indent="-255426" lvl="1">
              <a:lnSpc>
                <a:spcPts val="3312"/>
              </a:lnSpc>
              <a:buFont typeface="Arial"/>
              <a:buChar char="•"/>
            </a:pPr>
            <a:r>
              <a:rPr lang="en-US" sz="2366">
                <a:solidFill>
                  <a:srgbClr val="000000"/>
                </a:solidFill>
                <a:latin typeface="DM Sans"/>
              </a:rPr>
              <a:t>Pay_APR - Pay_Sept</a:t>
            </a:r>
          </a:p>
        </p:txBody>
      </p:sp>
      <p:sp>
        <p:nvSpPr>
          <p:cNvPr name="TextBox 21" id="21"/>
          <p:cNvSpPr txBox="true"/>
          <p:nvPr/>
        </p:nvSpPr>
        <p:spPr>
          <a:xfrm rot="0">
            <a:off x="5585584" y="3166257"/>
            <a:ext cx="6439856" cy="1589405"/>
          </a:xfrm>
          <a:prstGeom prst="rect">
            <a:avLst/>
          </a:prstGeom>
        </p:spPr>
        <p:txBody>
          <a:bodyPr anchor="t" rtlCol="false" tIns="0" lIns="0" bIns="0" rIns="0">
            <a:spAutoFit/>
          </a:bodyPr>
          <a:lstStyle/>
          <a:p>
            <a:pPr algn="just">
              <a:lnSpc>
                <a:spcPts val="3220"/>
              </a:lnSpc>
            </a:pPr>
            <a:r>
              <a:rPr lang="en-US" sz="2300">
                <a:solidFill>
                  <a:srgbClr val="000000"/>
                </a:solidFill>
                <a:latin typeface="Open Sans"/>
              </a:rPr>
              <a:t>Untuk menangani ketidakseimbangan dataset digunakan teknik SMOTE (Synthetic Minority Over-sampling Technique) dari </a:t>
            </a:r>
            <a:r>
              <a:rPr lang="en-US" sz="2300">
                <a:solidFill>
                  <a:srgbClr val="000000"/>
                </a:solidFill>
                <a:latin typeface="Open Sans Italics"/>
              </a:rPr>
              <a:t>library </a:t>
            </a:r>
            <a:r>
              <a:rPr lang="en-US" sz="2300">
                <a:solidFill>
                  <a:srgbClr val="000000"/>
                </a:solidFill>
                <a:latin typeface="Open Sans"/>
              </a:rPr>
              <a:t>‘imbalanced-learn</a:t>
            </a:r>
            <a:r>
              <a:rPr lang="en-US" sz="2300">
                <a:solidFill>
                  <a:srgbClr val="000000"/>
                </a:solidFill>
                <a:latin typeface="Open Sans Italics"/>
              </a:rPr>
              <a:t>’</a:t>
            </a:r>
          </a:p>
        </p:txBody>
      </p:sp>
      <p:sp>
        <p:nvSpPr>
          <p:cNvPr name="TextBox 22" id="22"/>
          <p:cNvSpPr txBox="true"/>
          <p:nvPr/>
        </p:nvSpPr>
        <p:spPr>
          <a:xfrm rot="0">
            <a:off x="5585584" y="4996301"/>
            <a:ext cx="5069968" cy="389167"/>
          </a:xfrm>
          <a:prstGeom prst="rect">
            <a:avLst/>
          </a:prstGeom>
        </p:spPr>
        <p:txBody>
          <a:bodyPr anchor="t" rtlCol="false" tIns="0" lIns="0" bIns="0" rIns="0">
            <a:spAutoFit/>
          </a:bodyPr>
          <a:lstStyle/>
          <a:p>
            <a:pPr algn="ctr">
              <a:lnSpc>
                <a:spcPts val="3220"/>
              </a:lnSpc>
            </a:pPr>
            <a:r>
              <a:rPr lang="en-US" sz="2300">
                <a:solidFill>
                  <a:srgbClr val="000000"/>
                </a:solidFill>
                <a:latin typeface="Open Sans"/>
              </a:rPr>
              <a:t>Dari 30000 baris menjadi 46728 baris</a:t>
            </a:r>
          </a:p>
        </p:txBody>
      </p:sp>
      <p:sp>
        <p:nvSpPr>
          <p:cNvPr name="TextBox 23" id="23"/>
          <p:cNvSpPr txBox="true"/>
          <p:nvPr/>
        </p:nvSpPr>
        <p:spPr>
          <a:xfrm rot="0">
            <a:off x="13230368" y="3946951"/>
            <a:ext cx="4606975" cy="389254"/>
          </a:xfrm>
          <a:prstGeom prst="rect">
            <a:avLst/>
          </a:prstGeom>
        </p:spPr>
        <p:txBody>
          <a:bodyPr anchor="t" rtlCol="false" tIns="0" lIns="0" bIns="0" rIns="0">
            <a:spAutoFit/>
          </a:bodyPr>
          <a:lstStyle/>
          <a:p>
            <a:pPr algn="ctr">
              <a:lnSpc>
                <a:spcPts val="3220"/>
              </a:lnSpc>
            </a:pPr>
            <a:r>
              <a:rPr lang="en-US" sz="2300">
                <a:solidFill>
                  <a:srgbClr val="000000"/>
                </a:solidFill>
                <a:latin typeface="Open Sans"/>
              </a:rPr>
              <a:t>Digunakan metode StandarScaler</a:t>
            </a:r>
          </a:p>
        </p:txBody>
      </p:sp>
      <p:sp>
        <p:nvSpPr>
          <p:cNvPr name="TextBox 24" id="24"/>
          <p:cNvSpPr txBox="true"/>
          <p:nvPr/>
        </p:nvSpPr>
        <p:spPr>
          <a:xfrm rot="0">
            <a:off x="13733230" y="4795654"/>
            <a:ext cx="3601249" cy="1262413"/>
          </a:xfrm>
          <a:prstGeom prst="rect">
            <a:avLst/>
          </a:prstGeom>
        </p:spPr>
        <p:txBody>
          <a:bodyPr anchor="t" rtlCol="false" tIns="0" lIns="0" bIns="0" rIns="0">
            <a:spAutoFit/>
          </a:bodyPr>
          <a:lstStyle/>
          <a:p>
            <a:pPr algn="just">
              <a:lnSpc>
                <a:spcPts val="3393"/>
              </a:lnSpc>
            </a:pPr>
            <a:r>
              <a:rPr lang="en-US" sz="2423">
                <a:solidFill>
                  <a:srgbClr val="000000"/>
                </a:solidFill>
                <a:latin typeface="Open Sans"/>
              </a:rPr>
              <a:t>Membagi data menjadi </a:t>
            </a:r>
          </a:p>
          <a:p>
            <a:pPr algn="just">
              <a:lnSpc>
                <a:spcPts val="3393"/>
              </a:lnSpc>
            </a:pPr>
            <a:r>
              <a:rPr lang="en-US" sz="2423">
                <a:solidFill>
                  <a:srgbClr val="000000"/>
                </a:solidFill>
                <a:latin typeface="Open Sans"/>
              </a:rPr>
              <a:t>Data latih : 80%</a:t>
            </a:r>
          </a:p>
          <a:p>
            <a:pPr algn="just">
              <a:lnSpc>
                <a:spcPts val="3393"/>
              </a:lnSpc>
            </a:pPr>
            <a:r>
              <a:rPr lang="en-US" sz="2423">
                <a:solidFill>
                  <a:srgbClr val="000000"/>
                </a:solidFill>
                <a:latin typeface="Open Sans"/>
              </a:rPr>
              <a:t>Data tes : 20%</a:t>
            </a:r>
          </a:p>
        </p:txBody>
      </p:sp>
      <p:sp>
        <p:nvSpPr>
          <p:cNvPr name="TextBox 25" id="25"/>
          <p:cNvSpPr txBox="true"/>
          <p:nvPr/>
        </p:nvSpPr>
        <p:spPr>
          <a:xfrm rot="0">
            <a:off x="339558" y="6696312"/>
            <a:ext cx="4493730" cy="405133"/>
          </a:xfrm>
          <a:prstGeom prst="rect">
            <a:avLst/>
          </a:prstGeom>
        </p:spPr>
        <p:txBody>
          <a:bodyPr anchor="t" rtlCol="false" tIns="0" lIns="0" bIns="0" rIns="0">
            <a:spAutoFit/>
          </a:bodyPr>
          <a:lstStyle/>
          <a:p>
            <a:pPr>
              <a:lnSpc>
                <a:spcPts val="3312"/>
              </a:lnSpc>
            </a:pPr>
            <a:r>
              <a:rPr lang="en-US" sz="2366">
                <a:solidFill>
                  <a:srgbClr val="000000"/>
                </a:solidFill>
                <a:latin typeface="DM Sans"/>
              </a:rPr>
              <a:t>Dari 25 kolom menjadi 80 kolom</a:t>
            </a:r>
          </a:p>
        </p:txBody>
      </p:sp>
      <p:sp>
        <p:nvSpPr>
          <p:cNvPr name="AutoShape 26" id="26"/>
          <p:cNvSpPr/>
          <p:nvPr/>
        </p:nvSpPr>
        <p:spPr>
          <a:xfrm flipV="true">
            <a:off x="5202088" y="2367571"/>
            <a:ext cx="0" cy="6890729"/>
          </a:xfrm>
          <a:prstGeom prst="line">
            <a:avLst/>
          </a:prstGeom>
          <a:ln cap="flat" w="38100">
            <a:solidFill>
              <a:srgbClr val="000000"/>
            </a:solidFill>
            <a:prstDash val="sysDash"/>
            <a:headEnd type="none" len="sm" w="sm"/>
            <a:tailEnd type="none" len="sm" w="sm"/>
          </a:ln>
        </p:spPr>
      </p:sp>
      <p:sp>
        <p:nvSpPr>
          <p:cNvPr name="AutoShape 27" id="27"/>
          <p:cNvSpPr/>
          <p:nvPr/>
        </p:nvSpPr>
        <p:spPr>
          <a:xfrm flipV="true">
            <a:off x="12636823" y="2367477"/>
            <a:ext cx="0" cy="6890729"/>
          </a:xfrm>
          <a:prstGeom prst="line">
            <a:avLst/>
          </a:prstGeom>
          <a:ln cap="flat" w="38100">
            <a:solidFill>
              <a:srgbClr val="000000"/>
            </a:solidFill>
            <a:prstDash val="sysDash"/>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234674" y="2766704"/>
            <a:ext cx="5766326" cy="4787734"/>
          </a:xfrm>
          <a:custGeom>
            <a:avLst/>
            <a:gdLst/>
            <a:ahLst/>
            <a:cxnLst/>
            <a:rect r="r" b="b" t="t" l="l"/>
            <a:pathLst>
              <a:path h="4787734" w="5766326">
                <a:moveTo>
                  <a:pt x="0" y="0"/>
                </a:moveTo>
                <a:lnTo>
                  <a:pt x="5766326" y="0"/>
                </a:lnTo>
                <a:lnTo>
                  <a:pt x="5766326" y="4787734"/>
                </a:lnTo>
                <a:lnTo>
                  <a:pt x="0" y="4787734"/>
                </a:lnTo>
                <a:lnTo>
                  <a:pt x="0" y="0"/>
                </a:lnTo>
                <a:close/>
              </a:path>
            </a:pathLst>
          </a:custGeom>
          <a:blipFill>
            <a:blip r:embed="rId3"/>
            <a:stretch>
              <a:fillRect l="0" t="0" r="0" b="0"/>
            </a:stretch>
          </a:blipFill>
        </p:spPr>
      </p:sp>
      <p:sp>
        <p:nvSpPr>
          <p:cNvPr name="AutoShape 4" id="4"/>
          <p:cNvSpPr/>
          <p:nvPr/>
        </p:nvSpPr>
        <p:spPr>
          <a:xfrm flipV="true">
            <a:off x="9124950" y="1510416"/>
            <a:ext cx="0" cy="6492240"/>
          </a:xfrm>
          <a:prstGeom prst="line">
            <a:avLst/>
          </a:prstGeom>
          <a:ln cap="flat" w="38100">
            <a:solidFill>
              <a:srgbClr val="000000"/>
            </a:solidFill>
            <a:prstDash val="sysDash"/>
            <a:headEnd type="none" len="sm" w="sm"/>
            <a:tailEnd type="none" len="sm" w="sm"/>
          </a:ln>
        </p:spPr>
      </p:sp>
      <p:sp>
        <p:nvSpPr>
          <p:cNvPr name="Freeform 5" id="5"/>
          <p:cNvSpPr/>
          <p:nvPr/>
        </p:nvSpPr>
        <p:spPr>
          <a:xfrm flipH="false" flipV="false" rot="0">
            <a:off x="3690796" y="8456975"/>
            <a:ext cx="10868309" cy="1602651"/>
          </a:xfrm>
          <a:custGeom>
            <a:avLst/>
            <a:gdLst/>
            <a:ahLst/>
            <a:cxnLst/>
            <a:rect r="r" b="b" t="t" l="l"/>
            <a:pathLst>
              <a:path h="1602651" w="10868309">
                <a:moveTo>
                  <a:pt x="0" y="0"/>
                </a:moveTo>
                <a:lnTo>
                  <a:pt x="10868308" y="0"/>
                </a:lnTo>
                <a:lnTo>
                  <a:pt x="10868308" y="1602650"/>
                </a:lnTo>
                <a:lnTo>
                  <a:pt x="0" y="1602650"/>
                </a:lnTo>
                <a:lnTo>
                  <a:pt x="0" y="0"/>
                </a:lnTo>
                <a:close/>
              </a:path>
            </a:pathLst>
          </a:custGeom>
          <a:blipFill>
            <a:blip r:embed="rId4"/>
            <a:stretch>
              <a:fillRect l="0" t="0" r="0" b="0"/>
            </a:stretch>
          </a:blipFill>
        </p:spPr>
      </p:sp>
      <p:sp>
        <p:nvSpPr>
          <p:cNvPr name="Freeform 6" id="6"/>
          <p:cNvSpPr/>
          <p:nvPr/>
        </p:nvSpPr>
        <p:spPr>
          <a:xfrm flipH="false" flipV="false" rot="0">
            <a:off x="10244917" y="2845867"/>
            <a:ext cx="6235304" cy="4629408"/>
          </a:xfrm>
          <a:custGeom>
            <a:avLst/>
            <a:gdLst/>
            <a:ahLst/>
            <a:cxnLst/>
            <a:rect r="r" b="b" t="t" l="l"/>
            <a:pathLst>
              <a:path h="4629408" w="6235304">
                <a:moveTo>
                  <a:pt x="0" y="0"/>
                </a:moveTo>
                <a:lnTo>
                  <a:pt x="6235304" y="0"/>
                </a:lnTo>
                <a:lnTo>
                  <a:pt x="6235304" y="4629408"/>
                </a:lnTo>
                <a:lnTo>
                  <a:pt x="0" y="4629408"/>
                </a:lnTo>
                <a:lnTo>
                  <a:pt x="0" y="0"/>
                </a:lnTo>
                <a:close/>
              </a:path>
            </a:pathLst>
          </a:custGeom>
          <a:blipFill>
            <a:blip r:embed="rId5"/>
            <a:stretch>
              <a:fillRect l="0" t="0" r="0" b="0"/>
            </a:stretch>
          </a:blipFill>
        </p:spPr>
      </p:sp>
      <p:sp>
        <p:nvSpPr>
          <p:cNvPr name="TextBox 7" id="7"/>
          <p:cNvSpPr txBox="true"/>
          <p:nvPr/>
        </p:nvSpPr>
        <p:spPr>
          <a:xfrm rot="0">
            <a:off x="6676526" y="448288"/>
            <a:ext cx="4934948" cy="909320"/>
          </a:xfrm>
          <a:prstGeom prst="rect">
            <a:avLst/>
          </a:prstGeom>
        </p:spPr>
        <p:txBody>
          <a:bodyPr anchor="t" rtlCol="false" tIns="0" lIns="0" bIns="0" rIns="0">
            <a:spAutoFit/>
          </a:bodyPr>
          <a:lstStyle/>
          <a:p>
            <a:pPr>
              <a:lnSpc>
                <a:spcPts val="6789"/>
              </a:lnSpc>
            </a:pPr>
            <a:r>
              <a:rPr lang="en-US" sz="6999">
                <a:solidFill>
                  <a:srgbClr val="000000"/>
                </a:solidFill>
                <a:latin typeface="DM Sans Bold"/>
              </a:rPr>
              <a:t>Hasil Model</a:t>
            </a:r>
          </a:p>
        </p:txBody>
      </p:sp>
      <p:sp>
        <p:nvSpPr>
          <p:cNvPr name="TextBox 8" id="8"/>
          <p:cNvSpPr txBox="true"/>
          <p:nvPr/>
        </p:nvSpPr>
        <p:spPr>
          <a:xfrm rot="0">
            <a:off x="2095362" y="1424691"/>
            <a:ext cx="6044951" cy="706759"/>
          </a:xfrm>
          <a:prstGeom prst="rect">
            <a:avLst/>
          </a:prstGeom>
        </p:spPr>
        <p:txBody>
          <a:bodyPr anchor="t" rtlCol="false" tIns="0" lIns="0" bIns="0" rIns="0">
            <a:spAutoFit/>
          </a:bodyPr>
          <a:lstStyle/>
          <a:p>
            <a:pPr algn="ctr">
              <a:lnSpc>
                <a:spcPts val="5709"/>
              </a:lnSpc>
            </a:pPr>
            <a:r>
              <a:rPr lang="en-US" sz="4078">
                <a:solidFill>
                  <a:srgbClr val="000000"/>
                </a:solidFill>
                <a:latin typeface="DM Sans Bold"/>
              </a:rPr>
              <a:t>Logistic Regression</a:t>
            </a:r>
          </a:p>
        </p:txBody>
      </p:sp>
      <p:sp>
        <p:nvSpPr>
          <p:cNvPr name="TextBox 9" id="9"/>
          <p:cNvSpPr txBox="true"/>
          <p:nvPr/>
        </p:nvSpPr>
        <p:spPr>
          <a:xfrm rot="0">
            <a:off x="11486044" y="1434216"/>
            <a:ext cx="3753049" cy="692408"/>
          </a:xfrm>
          <a:prstGeom prst="rect">
            <a:avLst/>
          </a:prstGeom>
        </p:spPr>
        <p:txBody>
          <a:bodyPr anchor="t" rtlCol="false" tIns="0" lIns="0" bIns="0" rIns="0">
            <a:spAutoFit/>
          </a:bodyPr>
          <a:lstStyle/>
          <a:p>
            <a:pPr algn="ctr">
              <a:lnSpc>
                <a:spcPts val="5665"/>
              </a:lnSpc>
            </a:pPr>
            <a:r>
              <a:rPr lang="en-US" sz="4046">
                <a:solidFill>
                  <a:srgbClr val="000000"/>
                </a:solidFill>
                <a:latin typeface="DM Sans Bold"/>
              </a:rPr>
              <a:t>Random Forest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2155710"/>
            <a:ext cx="7184220" cy="5975580"/>
          </a:xfrm>
          <a:custGeom>
            <a:avLst/>
            <a:gdLst/>
            <a:ahLst/>
            <a:cxnLst/>
            <a:rect r="r" b="b" t="t" l="l"/>
            <a:pathLst>
              <a:path h="5975580" w="7184220">
                <a:moveTo>
                  <a:pt x="0" y="0"/>
                </a:moveTo>
                <a:lnTo>
                  <a:pt x="7184220" y="0"/>
                </a:lnTo>
                <a:lnTo>
                  <a:pt x="7184220" y="5975580"/>
                </a:lnTo>
                <a:lnTo>
                  <a:pt x="0" y="5975580"/>
                </a:lnTo>
                <a:lnTo>
                  <a:pt x="0" y="0"/>
                </a:lnTo>
                <a:close/>
              </a:path>
            </a:pathLst>
          </a:custGeom>
          <a:blipFill>
            <a:blip r:embed="rId3"/>
            <a:stretch>
              <a:fillRect l="0" t="0" r="0" b="0"/>
            </a:stretch>
          </a:blipFill>
        </p:spPr>
      </p:sp>
      <p:sp>
        <p:nvSpPr>
          <p:cNvPr name="Freeform 4" id="4"/>
          <p:cNvSpPr/>
          <p:nvPr/>
        </p:nvSpPr>
        <p:spPr>
          <a:xfrm flipH="false" flipV="false" rot="0">
            <a:off x="9144000" y="2155710"/>
            <a:ext cx="8369114" cy="5975580"/>
          </a:xfrm>
          <a:custGeom>
            <a:avLst/>
            <a:gdLst/>
            <a:ahLst/>
            <a:cxnLst/>
            <a:rect r="r" b="b" t="t" l="l"/>
            <a:pathLst>
              <a:path h="5975580" w="8369114">
                <a:moveTo>
                  <a:pt x="0" y="0"/>
                </a:moveTo>
                <a:lnTo>
                  <a:pt x="8369114" y="0"/>
                </a:lnTo>
                <a:lnTo>
                  <a:pt x="8369114" y="5975580"/>
                </a:lnTo>
                <a:lnTo>
                  <a:pt x="0" y="5975580"/>
                </a:lnTo>
                <a:lnTo>
                  <a:pt x="0" y="0"/>
                </a:lnTo>
                <a:close/>
              </a:path>
            </a:pathLst>
          </a:custGeom>
          <a:blipFill>
            <a:blip r:embed="rId4"/>
            <a:stretch>
              <a:fillRect l="0" t="0" r="0" b="0"/>
            </a:stretch>
          </a:blipFill>
        </p:spPr>
      </p:sp>
      <p:sp>
        <p:nvSpPr>
          <p:cNvPr name="TextBox 5" id="5"/>
          <p:cNvSpPr txBox="true"/>
          <p:nvPr/>
        </p:nvSpPr>
        <p:spPr>
          <a:xfrm rot="0">
            <a:off x="3052030" y="1200133"/>
            <a:ext cx="3426549" cy="606593"/>
          </a:xfrm>
          <a:prstGeom prst="rect">
            <a:avLst/>
          </a:prstGeom>
        </p:spPr>
        <p:txBody>
          <a:bodyPr anchor="t" rtlCol="false" tIns="0" lIns="0" bIns="0" rIns="0">
            <a:spAutoFit/>
          </a:bodyPr>
          <a:lstStyle/>
          <a:p>
            <a:pPr>
              <a:lnSpc>
                <a:spcPts val="4540"/>
              </a:lnSpc>
            </a:pPr>
            <a:r>
              <a:rPr lang="en-US" sz="4680">
                <a:solidFill>
                  <a:srgbClr val="000000"/>
                </a:solidFill>
                <a:latin typeface="DM Sans Bold"/>
              </a:rPr>
              <a:t>ROC Curve</a:t>
            </a:r>
          </a:p>
        </p:txBody>
      </p:sp>
      <p:sp>
        <p:nvSpPr>
          <p:cNvPr name="TextBox 6" id="6"/>
          <p:cNvSpPr txBox="true"/>
          <p:nvPr/>
        </p:nvSpPr>
        <p:spPr>
          <a:xfrm rot="0">
            <a:off x="10651761" y="966089"/>
            <a:ext cx="5816399" cy="840637"/>
          </a:xfrm>
          <a:prstGeom prst="rect">
            <a:avLst/>
          </a:prstGeom>
        </p:spPr>
        <p:txBody>
          <a:bodyPr anchor="t" rtlCol="false" tIns="0" lIns="0" bIns="0" rIns="0">
            <a:spAutoFit/>
          </a:bodyPr>
          <a:lstStyle/>
          <a:p>
            <a:pPr algn="ctr">
              <a:lnSpc>
                <a:spcPts val="3245"/>
              </a:lnSpc>
            </a:pPr>
            <a:r>
              <a:rPr lang="en-US" sz="3345">
                <a:solidFill>
                  <a:srgbClr val="000000"/>
                </a:solidFill>
                <a:latin typeface="DM Sans Bold"/>
              </a:rPr>
              <a:t>Feature importance dari random forest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name="Table 3" id="3"/>
          <p:cNvGraphicFramePr>
            <a:graphicFrameLocks noGrp="true"/>
          </p:cNvGraphicFramePr>
          <p:nvPr/>
        </p:nvGraphicFramePr>
        <p:xfrm>
          <a:off x="2311614" y="6428104"/>
          <a:ext cx="13664771" cy="2905276"/>
        </p:xfrm>
        <a:graphic>
          <a:graphicData uri="http://schemas.openxmlformats.org/drawingml/2006/table">
            <a:tbl>
              <a:tblPr/>
              <a:tblGrid>
                <a:gridCol w="2381226"/>
                <a:gridCol w="2381226"/>
                <a:gridCol w="2381226"/>
                <a:gridCol w="1753459"/>
                <a:gridCol w="1501983"/>
                <a:gridCol w="1731794"/>
                <a:gridCol w="1533858"/>
              </a:tblGrid>
              <a:tr h="836906">
                <a:tc>
                  <a:txBody>
                    <a:bodyPr anchor="t" rtlCol="false"/>
                    <a:lstStyle/>
                    <a:p>
                      <a:pPr algn="l">
                        <a:lnSpc>
                          <a:spcPts val="3080"/>
                        </a:lnSpc>
                        <a:defRPr/>
                      </a:pPr>
                      <a:r>
                        <a:rPr lang="en-US" sz="2200">
                          <a:solidFill>
                            <a:srgbClr val="000000"/>
                          </a:solidFill>
                          <a:latin typeface="DM Sans"/>
                        </a:rPr>
                        <a:t>Classifier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Train Accuracy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Test Accuracy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Precision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Recall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F1 Score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AUC</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31463">
                <a:tc>
                  <a:txBody>
                    <a:bodyPr anchor="t" rtlCol="false"/>
                    <a:lstStyle/>
                    <a:p>
                      <a:pPr algn="l">
                        <a:lnSpc>
                          <a:spcPts val="3080"/>
                        </a:lnSpc>
                        <a:defRPr/>
                      </a:pPr>
                      <a:r>
                        <a:rPr lang="en-US" sz="2200">
                          <a:solidFill>
                            <a:srgbClr val="000000"/>
                          </a:solidFill>
                          <a:latin typeface="DM Sans"/>
                        </a:rPr>
                        <a:t>Logistic Regression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0.826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0.833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0.799</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0.857</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0.827</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0.835</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36906">
                <a:tc>
                  <a:txBody>
                    <a:bodyPr anchor="t" rtlCol="false"/>
                    <a:lstStyle/>
                    <a:p>
                      <a:pPr algn="l">
                        <a:lnSpc>
                          <a:spcPts val="3080"/>
                        </a:lnSpc>
                        <a:defRPr/>
                      </a:pPr>
                      <a:r>
                        <a:rPr lang="en-US" sz="2200">
                          <a:solidFill>
                            <a:srgbClr val="000000"/>
                          </a:solidFill>
                          <a:latin typeface="DM Sans"/>
                        </a:rPr>
                        <a:t>Random Forest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0.843</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0.834</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0.799</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0.828</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080"/>
                        </a:lnSpc>
                        <a:defRPr/>
                      </a:pPr>
                      <a:r>
                        <a:rPr lang="en-US" sz="2200">
                          <a:solidFill>
                            <a:srgbClr val="000000"/>
                          </a:solidFill>
                          <a:latin typeface="DM Sans"/>
                        </a:rPr>
                        <a:t>0.836</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6008570" y="158227"/>
            <a:ext cx="7139964" cy="1153259"/>
          </a:xfrm>
          <a:prstGeom prst="rect">
            <a:avLst/>
          </a:prstGeom>
        </p:spPr>
        <p:txBody>
          <a:bodyPr anchor="t" rtlCol="false" tIns="0" lIns="0" bIns="0" rIns="0">
            <a:spAutoFit/>
          </a:bodyPr>
          <a:lstStyle/>
          <a:p>
            <a:pPr algn="ctr">
              <a:lnSpc>
                <a:spcPts val="4457"/>
              </a:lnSpc>
            </a:pPr>
            <a:r>
              <a:rPr lang="en-US" sz="4594">
                <a:solidFill>
                  <a:srgbClr val="000000"/>
                </a:solidFill>
                <a:latin typeface="DM Sans Bold"/>
              </a:rPr>
              <a:t>HyperParameter Tuning dengan GridSearch</a:t>
            </a:r>
          </a:p>
        </p:txBody>
      </p:sp>
      <p:sp>
        <p:nvSpPr>
          <p:cNvPr name="TextBox 5" id="5"/>
          <p:cNvSpPr txBox="true"/>
          <p:nvPr/>
        </p:nvSpPr>
        <p:spPr>
          <a:xfrm rot="0">
            <a:off x="2008642" y="1728061"/>
            <a:ext cx="6044951" cy="706759"/>
          </a:xfrm>
          <a:prstGeom prst="rect">
            <a:avLst/>
          </a:prstGeom>
        </p:spPr>
        <p:txBody>
          <a:bodyPr anchor="t" rtlCol="false" tIns="0" lIns="0" bIns="0" rIns="0">
            <a:spAutoFit/>
          </a:bodyPr>
          <a:lstStyle/>
          <a:p>
            <a:pPr algn="ctr">
              <a:lnSpc>
                <a:spcPts val="5709"/>
              </a:lnSpc>
            </a:pPr>
            <a:r>
              <a:rPr lang="en-US" sz="4078">
                <a:solidFill>
                  <a:srgbClr val="000000"/>
                </a:solidFill>
                <a:latin typeface="DM Sans Bold"/>
              </a:rPr>
              <a:t>Logistic Regression</a:t>
            </a:r>
          </a:p>
        </p:txBody>
      </p:sp>
      <p:sp>
        <p:nvSpPr>
          <p:cNvPr name="TextBox 6" id="6"/>
          <p:cNvSpPr txBox="true"/>
          <p:nvPr/>
        </p:nvSpPr>
        <p:spPr>
          <a:xfrm rot="0">
            <a:off x="11227643" y="1732761"/>
            <a:ext cx="3753049" cy="692408"/>
          </a:xfrm>
          <a:prstGeom prst="rect">
            <a:avLst/>
          </a:prstGeom>
        </p:spPr>
        <p:txBody>
          <a:bodyPr anchor="t" rtlCol="false" tIns="0" lIns="0" bIns="0" rIns="0">
            <a:spAutoFit/>
          </a:bodyPr>
          <a:lstStyle/>
          <a:p>
            <a:pPr algn="ctr">
              <a:lnSpc>
                <a:spcPts val="5665"/>
              </a:lnSpc>
            </a:pPr>
            <a:r>
              <a:rPr lang="en-US" sz="4046">
                <a:solidFill>
                  <a:srgbClr val="000000"/>
                </a:solidFill>
                <a:latin typeface="DM Sans Bold"/>
              </a:rPr>
              <a:t>Random Forest</a:t>
            </a:r>
          </a:p>
        </p:txBody>
      </p:sp>
      <p:sp>
        <p:nvSpPr>
          <p:cNvPr name="TextBox 7" id="7"/>
          <p:cNvSpPr txBox="true"/>
          <p:nvPr/>
        </p:nvSpPr>
        <p:spPr>
          <a:xfrm rot="0">
            <a:off x="2651786" y="3274689"/>
            <a:ext cx="4758664" cy="1736725"/>
          </a:xfrm>
          <a:prstGeom prst="rect">
            <a:avLst/>
          </a:prstGeom>
        </p:spPr>
        <p:txBody>
          <a:bodyPr anchor="t" rtlCol="false" tIns="0" lIns="0" bIns="0" rIns="0">
            <a:spAutoFit/>
          </a:bodyPr>
          <a:lstStyle/>
          <a:p>
            <a:pPr algn="just">
              <a:lnSpc>
                <a:spcPts val="3499"/>
              </a:lnSpc>
            </a:pPr>
            <a:r>
              <a:rPr lang="en-US" sz="2499">
                <a:solidFill>
                  <a:srgbClr val="000000"/>
                </a:solidFill>
                <a:latin typeface="DM Sans"/>
              </a:rPr>
              <a:t>Didapat parameter terbaiknya : </a:t>
            </a:r>
          </a:p>
          <a:p>
            <a:pPr algn="just" marL="539749" indent="-269875" lvl="1">
              <a:lnSpc>
                <a:spcPts val="3499"/>
              </a:lnSpc>
              <a:buFont typeface="Arial"/>
              <a:buChar char="•"/>
            </a:pPr>
            <a:r>
              <a:rPr lang="en-US" sz="2499">
                <a:solidFill>
                  <a:srgbClr val="000000"/>
                </a:solidFill>
                <a:latin typeface="DM Sans"/>
              </a:rPr>
              <a:t>C : 0.1</a:t>
            </a:r>
          </a:p>
          <a:p>
            <a:pPr algn="just" marL="539749" indent="-269875" lvl="1">
              <a:lnSpc>
                <a:spcPts val="3499"/>
              </a:lnSpc>
              <a:buFont typeface="Arial"/>
              <a:buChar char="•"/>
            </a:pPr>
            <a:r>
              <a:rPr lang="en-US" sz="2499">
                <a:solidFill>
                  <a:srgbClr val="000000"/>
                </a:solidFill>
                <a:latin typeface="DM Sans"/>
              </a:rPr>
              <a:t>max_iter: 100</a:t>
            </a:r>
          </a:p>
          <a:p>
            <a:pPr algn="just" marL="539749" indent="-269875" lvl="1">
              <a:lnSpc>
                <a:spcPts val="3499"/>
              </a:lnSpc>
              <a:buFont typeface="Arial"/>
              <a:buChar char="•"/>
            </a:pPr>
            <a:r>
              <a:rPr lang="en-US" sz="2499">
                <a:solidFill>
                  <a:srgbClr val="000000"/>
                </a:solidFill>
                <a:latin typeface="DM Sans"/>
              </a:rPr>
              <a:t> penalty: l2</a:t>
            </a:r>
          </a:p>
        </p:txBody>
      </p:sp>
      <p:sp>
        <p:nvSpPr>
          <p:cNvPr name="TextBox 8" id="8"/>
          <p:cNvSpPr txBox="true"/>
          <p:nvPr/>
        </p:nvSpPr>
        <p:spPr>
          <a:xfrm rot="0">
            <a:off x="10839450" y="3055614"/>
            <a:ext cx="4529435" cy="2174875"/>
          </a:xfrm>
          <a:prstGeom prst="rect">
            <a:avLst/>
          </a:prstGeom>
        </p:spPr>
        <p:txBody>
          <a:bodyPr anchor="t" rtlCol="false" tIns="0" lIns="0" bIns="0" rIns="0">
            <a:spAutoFit/>
          </a:bodyPr>
          <a:lstStyle/>
          <a:p>
            <a:pPr algn="just">
              <a:lnSpc>
                <a:spcPts val="3499"/>
              </a:lnSpc>
            </a:pPr>
            <a:r>
              <a:rPr lang="en-US" sz="2499">
                <a:solidFill>
                  <a:srgbClr val="000000"/>
                </a:solidFill>
                <a:latin typeface="DM Sans"/>
              </a:rPr>
              <a:t>Didapat parameter terbaiknya: </a:t>
            </a:r>
          </a:p>
          <a:p>
            <a:pPr algn="just" marL="539749" indent="-269875" lvl="1">
              <a:lnSpc>
                <a:spcPts val="3499"/>
              </a:lnSpc>
              <a:buFont typeface="Arial"/>
              <a:buChar char="•"/>
            </a:pPr>
            <a:r>
              <a:rPr lang="en-US" sz="2499">
                <a:solidFill>
                  <a:srgbClr val="000000"/>
                </a:solidFill>
                <a:latin typeface="DM Sans"/>
              </a:rPr>
              <a:t>max_depth: 20,</a:t>
            </a:r>
          </a:p>
          <a:p>
            <a:pPr algn="just" marL="539749" indent="-269875" lvl="1">
              <a:lnSpc>
                <a:spcPts val="3499"/>
              </a:lnSpc>
              <a:buFont typeface="Arial"/>
              <a:buChar char="•"/>
            </a:pPr>
            <a:r>
              <a:rPr lang="en-US" sz="2499">
                <a:solidFill>
                  <a:srgbClr val="000000"/>
                </a:solidFill>
                <a:latin typeface="DM Sans"/>
              </a:rPr>
              <a:t> min_samples_leaf: 40,</a:t>
            </a:r>
          </a:p>
          <a:p>
            <a:pPr algn="just" marL="539749" indent="-269875" lvl="1">
              <a:lnSpc>
                <a:spcPts val="3499"/>
              </a:lnSpc>
              <a:buFont typeface="Arial"/>
              <a:buChar char="•"/>
            </a:pPr>
            <a:r>
              <a:rPr lang="en-US" sz="2499">
                <a:solidFill>
                  <a:srgbClr val="000000"/>
                </a:solidFill>
                <a:latin typeface="DM Sans"/>
              </a:rPr>
              <a:t> min_samples_split: 50,</a:t>
            </a:r>
          </a:p>
          <a:p>
            <a:pPr algn="just" marL="539749" indent="-269875" lvl="1">
              <a:lnSpc>
                <a:spcPts val="3499"/>
              </a:lnSpc>
              <a:buFont typeface="Arial"/>
              <a:buChar char="•"/>
            </a:pPr>
            <a:r>
              <a:rPr lang="en-US" sz="2499">
                <a:solidFill>
                  <a:srgbClr val="000000"/>
                </a:solidFill>
                <a:latin typeface="DM Sans"/>
              </a:rPr>
              <a:t> n_estimators: 150</a:t>
            </a:r>
          </a:p>
        </p:txBody>
      </p:sp>
      <p:sp>
        <p:nvSpPr>
          <p:cNvPr name="AutoShape 9" id="9"/>
          <p:cNvSpPr/>
          <p:nvPr/>
        </p:nvSpPr>
        <p:spPr>
          <a:xfrm flipH="true" flipV="true">
            <a:off x="9124950" y="1897664"/>
            <a:ext cx="19050" cy="3863596"/>
          </a:xfrm>
          <a:prstGeom prst="line">
            <a:avLst/>
          </a:prstGeom>
          <a:ln cap="flat" w="38100">
            <a:solidFill>
              <a:srgbClr val="000000"/>
            </a:solidFill>
            <a:prstDash val="sysDash"/>
            <a:headEnd type="none" len="sm" w="sm"/>
            <a:tailEnd type="none" len="sm" w="sm"/>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aphicFrame>
        <p:nvGraphicFramePr>
          <p:cNvPr name="Table 3" id="3"/>
          <p:cNvGraphicFramePr>
            <a:graphicFrameLocks noGrp="true"/>
          </p:cNvGraphicFramePr>
          <p:nvPr/>
        </p:nvGraphicFramePr>
        <p:xfrm>
          <a:off x="2387439" y="2400300"/>
          <a:ext cx="13513122" cy="5448300"/>
        </p:xfrm>
        <a:graphic>
          <a:graphicData uri="http://schemas.openxmlformats.org/drawingml/2006/table">
            <a:tbl>
              <a:tblPr/>
              <a:tblGrid>
                <a:gridCol w="966960"/>
                <a:gridCol w="3059470"/>
                <a:gridCol w="1449847"/>
                <a:gridCol w="1396193"/>
                <a:gridCol w="1449847"/>
                <a:gridCol w="1557155"/>
                <a:gridCol w="1727612"/>
                <a:gridCol w="1906037"/>
              </a:tblGrid>
              <a:tr h="1289606">
                <a:tc>
                  <a:txBody>
                    <a:bodyPr anchor="t" rtlCol="false"/>
                    <a:lstStyle/>
                    <a:p>
                      <a:pPr algn="l">
                        <a:lnSpc>
                          <a:spcPts val="2659"/>
                        </a:lnSpc>
                        <a:defRPr/>
                      </a:pP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DM Sans"/>
                        </a:rPr>
                        <a:t>Classifier</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Train 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Test 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Precision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Recall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F1 Score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AUC</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06596">
                <a:tc>
                  <a:txBody>
                    <a:bodyPr anchor="t" rtlCol="false"/>
                    <a:lstStyle/>
                    <a:p>
                      <a:pPr algn="l">
                        <a:lnSpc>
                          <a:spcPts val="2659"/>
                        </a:lnSpc>
                        <a:defRPr/>
                      </a:pPr>
                      <a:r>
                        <a:rPr lang="en-US" sz="1899">
                          <a:solidFill>
                            <a:srgbClr val="000000"/>
                          </a:solidFill>
                          <a:latin typeface="DM Sans"/>
                        </a:rPr>
                        <a:t>1</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DM Sans"/>
                        </a:rPr>
                        <a:t>Random Forest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0.999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0.865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0.826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0.895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0.859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0.867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024">
                <a:tc>
                  <a:txBody>
                    <a:bodyPr anchor="t" rtlCol="false"/>
                    <a:lstStyle/>
                    <a:p>
                      <a:pPr algn="l">
                        <a:lnSpc>
                          <a:spcPts val="2659"/>
                        </a:lnSpc>
                        <a:defRPr/>
                      </a:pPr>
                      <a:r>
                        <a:rPr lang="en-US" sz="1899">
                          <a:solidFill>
                            <a:srgbClr val="000000"/>
                          </a:solidFill>
                          <a:latin typeface="DM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DM Sans"/>
                        </a:rPr>
                        <a:t>Optimal Random Forest</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0.843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0.834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0.799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0.860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0.828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0.836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024">
                <a:tc>
                  <a:txBody>
                    <a:bodyPr anchor="t" rtlCol="false"/>
                    <a:lstStyle/>
                    <a:p>
                      <a:pPr algn="l">
                        <a:lnSpc>
                          <a:spcPts val="2659"/>
                        </a:lnSpc>
                        <a:defRPr/>
                      </a:pPr>
                      <a:r>
                        <a:rPr lang="en-US" sz="1899">
                          <a:solidFill>
                            <a:srgbClr val="000000"/>
                          </a:solidFill>
                          <a:latin typeface="DM Sans"/>
                        </a:rPr>
                        <a:t>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DM Sans"/>
                        </a:rPr>
                        <a:t>Logistic Regression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0.827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0.833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0.798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0.858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0.827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0.835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08050">
                <a:tc>
                  <a:txBody>
                    <a:bodyPr anchor="t" rtlCol="false"/>
                    <a:lstStyle/>
                    <a:p>
                      <a:pPr algn="l">
                        <a:lnSpc>
                          <a:spcPts val="2659"/>
                        </a:lnSpc>
                        <a:defRPr/>
                      </a:pPr>
                      <a:r>
                        <a:rPr lang="en-US" sz="1899">
                          <a:solidFill>
                            <a:srgbClr val="000000"/>
                          </a:solidFill>
                          <a:latin typeface="DM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DM Sans"/>
                        </a:rPr>
                        <a:t>Optimal Logistic Regression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0.826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0.833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0.799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0.857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0.827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0.835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5573611" y="1114425"/>
            <a:ext cx="7140779" cy="537067"/>
          </a:xfrm>
          <a:prstGeom prst="rect">
            <a:avLst/>
          </a:prstGeom>
        </p:spPr>
        <p:txBody>
          <a:bodyPr anchor="t" rtlCol="false" tIns="0" lIns="0" bIns="0" rIns="0">
            <a:spAutoFit/>
          </a:bodyPr>
          <a:lstStyle/>
          <a:p>
            <a:pPr algn="ctr">
              <a:lnSpc>
                <a:spcPts val="3984"/>
              </a:lnSpc>
            </a:pPr>
            <a:r>
              <a:rPr lang="en-US" sz="4107">
                <a:solidFill>
                  <a:srgbClr val="000000"/>
                </a:solidFill>
                <a:latin typeface="DM Sans Bold"/>
              </a:rPr>
              <a:t>Perbandingan Final Model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2287905"/>
            <a:ext cx="8751165"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Kesimpulan</a:t>
            </a:r>
          </a:p>
        </p:txBody>
      </p:sp>
      <p:sp>
        <p:nvSpPr>
          <p:cNvPr name="TextBox 6" id="6"/>
          <p:cNvSpPr txBox="true"/>
          <p:nvPr/>
        </p:nvSpPr>
        <p:spPr>
          <a:xfrm rot="0">
            <a:off x="1028700" y="3990352"/>
            <a:ext cx="7707571" cy="3657600"/>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rPr>
              <a:t>Hasil penelitian menunjukkan bahwa perilaku penggunaan kartu kredit berpengaruh terhadap prediksi kegagalan pembayaran kartu kredit nasabah. Jumlah kredit yang diberikan dan riwayat pembayaran sebelumnya menjadi fitur yang sangat berpengaruh. Logistic Regression dan Random Forest mampu mengklasifikasikan kegagalan pembayaran dengan baik, tetapi pada baseline model Random Forest  mengalami overfitting. Setelah mengoptimalkan parameter, Random Forest berhasil menangasi kasus mencapai akurasi 83,4%, F1 Score 82,8%, dan AUC 83,6%,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814858" y="4988443"/>
            <a:ext cx="10910396" cy="1754786"/>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true" flipV="false" rot="0">
            <a:off x="11748743" y="3391563"/>
            <a:ext cx="5143500" cy="4114800"/>
          </a:xfrm>
          <a:custGeom>
            <a:avLst/>
            <a:gdLst/>
            <a:ahLst/>
            <a:cxnLst/>
            <a:rect r="r" b="b" t="t" l="l"/>
            <a:pathLst>
              <a:path h="4114800" w="5143500">
                <a:moveTo>
                  <a:pt x="5143500" y="0"/>
                </a:moveTo>
                <a:lnTo>
                  <a:pt x="0" y="0"/>
                </a:lnTo>
                <a:lnTo>
                  <a:pt x="0" y="4114800"/>
                </a:lnTo>
                <a:lnTo>
                  <a:pt x="5143500" y="4114800"/>
                </a:lnTo>
                <a:lnTo>
                  <a:pt x="514350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1028700" y="2488242"/>
            <a:ext cx="8952625"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Latar belakang</a:t>
            </a:r>
          </a:p>
        </p:txBody>
      </p:sp>
      <p:sp>
        <p:nvSpPr>
          <p:cNvPr name="TextBox 10" id="10"/>
          <p:cNvSpPr txBox="true"/>
          <p:nvPr/>
        </p:nvSpPr>
        <p:spPr>
          <a:xfrm rot="0">
            <a:off x="1028700" y="4105938"/>
            <a:ext cx="8952625" cy="2657475"/>
          </a:xfrm>
          <a:prstGeom prst="rect">
            <a:avLst/>
          </a:prstGeom>
        </p:spPr>
        <p:txBody>
          <a:bodyPr anchor="t" rtlCol="false" tIns="0" lIns="0" bIns="0" rIns="0">
            <a:spAutoFit/>
          </a:bodyPr>
          <a:lstStyle/>
          <a:p>
            <a:pPr algn="just" marL="0" indent="0" lvl="0">
              <a:lnSpc>
                <a:spcPts val="2699"/>
              </a:lnSpc>
              <a:spcBef>
                <a:spcPct val="0"/>
              </a:spcBef>
            </a:pPr>
            <a:r>
              <a:rPr lang="en-US" sz="1999" spc="119">
                <a:solidFill>
                  <a:srgbClr val="000000"/>
                </a:solidFill>
                <a:latin typeface="DM Sans"/>
              </a:rPr>
              <a:t>Kredit adalah penyediaan uang atau tagihan dengan persetujuan pinjam-meminjam antar bank dengan pihak lain yang mewajibkan pihak peminjam melunasi hutangnya setelah jangka waktu tertentu dengan pemberian bunga. Salah satu faktor yang penting untuk dipertimbangkan dalam pemberian kredit adalah kelayakan kredit nasabah. Maka dari itu, dikonstruksikan model untuk melakukan prediksi kegagalan bayar kartu kredit nasabah dengan menggunakan </a:t>
            </a:r>
            <a:r>
              <a:rPr lang="en-US" sz="1999" spc="119">
                <a:solidFill>
                  <a:srgbClr val="000000"/>
                </a:solidFill>
                <a:latin typeface="DM Sans Italics"/>
              </a:rPr>
              <a:t>logistic regression</a:t>
            </a:r>
            <a:r>
              <a:rPr lang="en-US" sz="1999" spc="119">
                <a:solidFill>
                  <a:srgbClr val="000000"/>
                </a:solidFill>
                <a:latin typeface="DM Sans"/>
              </a:rPr>
              <a:t> dan </a:t>
            </a:r>
            <a:r>
              <a:rPr lang="en-US" sz="1999" spc="119">
                <a:solidFill>
                  <a:srgbClr val="000000"/>
                </a:solidFill>
                <a:latin typeface="DM Sans Italics"/>
              </a:rPr>
              <a:t>random forest</a:t>
            </a:r>
            <a:r>
              <a:rPr lang="en-US" sz="1999" spc="119">
                <a:solidFill>
                  <a:srgbClr val="000000"/>
                </a:solidFill>
                <a:latin typeface="DM Sans"/>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603425" y="4650105"/>
            <a:ext cx="3738961"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Tujuan</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6388"/>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nSpc>
                <a:spcPts val="7680"/>
              </a:lnSpc>
            </a:pPr>
            <a:r>
              <a:rPr lang="en-US" sz="8000" spc="-656">
                <a:solidFill>
                  <a:srgbClr val="000000"/>
                </a:solidFill>
                <a:latin typeface="DM Sans"/>
              </a:rPr>
              <a:t>03.</a:t>
            </a:r>
          </a:p>
        </p:txBody>
      </p:sp>
      <p:sp>
        <p:nvSpPr>
          <p:cNvPr name="TextBox 16" id="16"/>
          <p:cNvSpPr txBox="true"/>
          <p:nvPr/>
        </p:nvSpPr>
        <p:spPr>
          <a:xfrm rot="0">
            <a:off x="11912748" y="1941437"/>
            <a:ext cx="4642395" cy="99060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rPr>
              <a:t>M</a:t>
            </a:r>
            <a:r>
              <a:rPr lang="en-US" sz="1999" spc="31" u="none">
                <a:solidFill>
                  <a:srgbClr val="000000"/>
                </a:solidFill>
                <a:latin typeface="DM Sans"/>
              </a:rPr>
              <a:t>enganalisis pengaruh perilaku penggunaan kartu kredit terhadap kegagalan bayar kartu kredit nasabah.</a:t>
            </a:r>
          </a:p>
        </p:txBody>
      </p:sp>
      <p:sp>
        <p:nvSpPr>
          <p:cNvPr name="TextBox 17" id="17"/>
          <p:cNvSpPr txBox="true"/>
          <p:nvPr/>
        </p:nvSpPr>
        <p:spPr>
          <a:xfrm rot="0">
            <a:off x="12014801" y="4133462"/>
            <a:ext cx="4540341" cy="1990725"/>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Medium"/>
              </a:rPr>
              <a:t>Mengembangkan model klasifikasi menggunakan algoritma Random Forest dan Logistic Regression untuk memprediksi kegagalan bayar kartu kredit nasabah berdasarkan perilaku penggunaan kartu kredit.</a:t>
            </a:r>
          </a:p>
        </p:txBody>
      </p:sp>
      <p:sp>
        <p:nvSpPr>
          <p:cNvPr name="TextBox 18" id="18"/>
          <p:cNvSpPr txBox="true"/>
          <p:nvPr/>
        </p:nvSpPr>
        <p:spPr>
          <a:xfrm rot="0">
            <a:off x="12070625" y="7328402"/>
            <a:ext cx="4642395" cy="99060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Medium"/>
              </a:rPr>
              <a:t>M</a:t>
            </a:r>
            <a:r>
              <a:rPr lang="en-US" sz="1999" spc="31" u="none">
                <a:solidFill>
                  <a:srgbClr val="000000"/>
                </a:solidFill>
                <a:latin typeface="DM Sans Medium"/>
              </a:rPr>
              <a:t>embandingkan kinerja kedua metode random forest dan logistic regression.</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535391" y="4558762"/>
            <a:ext cx="4208573" cy="4247184"/>
          </a:xfrm>
          <a:custGeom>
            <a:avLst/>
            <a:gdLst/>
            <a:ahLst/>
            <a:cxnLst/>
            <a:rect r="r" b="b" t="t" l="l"/>
            <a:pathLst>
              <a:path h="4247184" w="4208573">
                <a:moveTo>
                  <a:pt x="0" y="0"/>
                </a:moveTo>
                <a:lnTo>
                  <a:pt x="4208573" y="0"/>
                </a:lnTo>
                <a:lnTo>
                  <a:pt x="4208573"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aphicFrame>
        <p:nvGraphicFramePr>
          <p:cNvPr name="Table 4" id="4"/>
          <p:cNvGraphicFramePr>
            <a:graphicFrameLocks noGrp="true"/>
          </p:cNvGraphicFramePr>
          <p:nvPr/>
        </p:nvGraphicFramePr>
        <p:xfrm>
          <a:off x="1436429" y="5710322"/>
          <a:ext cx="7315200" cy="3095625"/>
        </p:xfrm>
        <a:graphic>
          <a:graphicData uri="http://schemas.openxmlformats.org/drawingml/2006/table">
            <a:tbl>
              <a:tblPr/>
              <a:tblGrid>
                <a:gridCol w="2438400"/>
                <a:gridCol w="2438400"/>
                <a:gridCol w="2438400"/>
              </a:tblGrid>
              <a:tr h="103187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Bold"/>
                        </a:rPr>
                        <a:t>Prediksi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Bold"/>
                        </a:rPr>
                        <a:t>Prediksi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875">
                <a:tc>
                  <a:txBody>
                    <a:bodyPr anchor="t" rtlCol="false"/>
                    <a:lstStyle/>
                    <a:p>
                      <a:pPr algn="ctr">
                        <a:lnSpc>
                          <a:spcPts val="2659"/>
                        </a:lnSpc>
                        <a:defRPr/>
                      </a:pPr>
                      <a:r>
                        <a:rPr lang="en-US" sz="1899">
                          <a:solidFill>
                            <a:srgbClr val="000000"/>
                          </a:solidFill>
                          <a:latin typeface="DM Sans Bold"/>
                        </a:rPr>
                        <a:t>Aktual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TP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FN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1875">
                <a:tc>
                  <a:txBody>
                    <a:bodyPr anchor="t" rtlCol="false"/>
                    <a:lstStyle/>
                    <a:p>
                      <a:pPr algn="ctr">
                        <a:lnSpc>
                          <a:spcPts val="2659"/>
                        </a:lnSpc>
                        <a:defRPr/>
                      </a:pPr>
                      <a:r>
                        <a:rPr lang="en-US" sz="1899">
                          <a:solidFill>
                            <a:srgbClr val="000000"/>
                          </a:solidFill>
                          <a:latin typeface="DM Sans Bold"/>
                        </a:rPr>
                        <a:t>Aktual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FP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DM Sans"/>
                        </a:rPr>
                        <a:t>TN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436429" y="1219200"/>
            <a:ext cx="8092094" cy="1177246"/>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Klasifikasi</a:t>
            </a:r>
          </a:p>
        </p:txBody>
      </p:sp>
      <p:sp>
        <p:nvSpPr>
          <p:cNvPr name="TextBox 6" id="6"/>
          <p:cNvSpPr txBox="true"/>
          <p:nvPr/>
        </p:nvSpPr>
        <p:spPr>
          <a:xfrm rot="0">
            <a:off x="1436429" y="2819400"/>
            <a:ext cx="10680179" cy="2324100"/>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rPr>
              <a:t>Klasifikasi adalah suatu metode </a:t>
            </a:r>
            <a:r>
              <a:rPr lang="en-US" sz="1999" spc="119">
                <a:solidFill>
                  <a:srgbClr val="000000"/>
                </a:solidFill>
                <a:latin typeface="DM Sans Italics"/>
              </a:rPr>
              <a:t>supervised learnin</a:t>
            </a:r>
            <a:r>
              <a:rPr lang="en-US" sz="1999" spc="119">
                <a:solidFill>
                  <a:srgbClr val="000000"/>
                </a:solidFill>
                <a:latin typeface="DM Sans"/>
              </a:rPr>
              <a:t>g yang berupaya mengidentifikasi hubungan antara atribut input dan atribut target. Proses klasifikasi melibatkan empat elemen utama, yaitu: (1) Kelas , (2) Predictor, (3) Training dataset, dan (4) Testing dataset. </a:t>
            </a:r>
          </a:p>
          <a:p>
            <a:pPr algn="just">
              <a:lnSpc>
                <a:spcPts val="2699"/>
              </a:lnSpc>
            </a:pPr>
          </a:p>
          <a:p>
            <a:pPr algn="just" marL="0" indent="0" lvl="0">
              <a:lnSpc>
                <a:spcPts val="2699"/>
              </a:lnSpc>
              <a:spcBef>
                <a:spcPct val="0"/>
              </a:spcBef>
            </a:pPr>
            <a:r>
              <a:rPr lang="en-US" sz="1999" spc="119">
                <a:solidFill>
                  <a:srgbClr val="000000"/>
                </a:solidFill>
                <a:latin typeface="DM Sans"/>
              </a:rPr>
              <a:t>Akurasi prediksi dari suatu pengklasifikasi dapat direpresentasikan dalam tabel kontingensi atau confusion matrix</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name="Freeform 3" id="3"/>
          <p:cNvSpPr/>
          <p:nvPr/>
        </p:nvSpPr>
        <p:spPr>
          <a:xfrm flipH="false" flipV="false" rot="0">
            <a:off x="13303964" y="1028700"/>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28700" y="2301574"/>
            <a:ext cx="10744460"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Logistic Regression</a:t>
            </a:r>
          </a:p>
        </p:txBody>
      </p:sp>
      <p:sp>
        <p:nvSpPr>
          <p:cNvPr name="TextBox 5" id="5"/>
          <p:cNvSpPr txBox="true"/>
          <p:nvPr/>
        </p:nvSpPr>
        <p:spPr>
          <a:xfrm rot="0">
            <a:off x="1028700" y="4230944"/>
            <a:ext cx="11326398" cy="3324225"/>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rPr>
              <a:t>Logistic Regression adalah algoritma klasifikasi </a:t>
            </a:r>
            <a:r>
              <a:rPr lang="en-US" sz="1999" spc="119">
                <a:solidFill>
                  <a:srgbClr val="000000"/>
                </a:solidFill>
                <a:latin typeface="DM Sans Italics"/>
              </a:rPr>
              <a:t>machine learning </a:t>
            </a:r>
            <a:r>
              <a:rPr lang="en-US" sz="1999" spc="119">
                <a:solidFill>
                  <a:srgbClr val="000000"/>
                </a:solidFill>
                <a:latin typeface="DM Sans"/>
              </a:rPr>
              <a:t>yang digunakan untuk memprediksi probabilitas variabel dependen kategoris. Dalam logistic regression, variabel yang terikat adalah variabel biner yang berisi data berkode 1 (Ya) atau 0 (Tidak)</a:t>
            </a:r>
          </a:p>
          <a:p>
            <a:pPr algn="just">
              <a:lnSpc>
                <a:spcPts val="2699"/>
              </a:lnSpc>
            </a:pPr>
          </a:p>
          <a:p>
            <a:pPr algn="just" marL="0" indent="0" lvl="0">
              <a:lnSpc>
                <a:spcPts val="2699"/>
              </a:lnSpc>
              <a:spcBef>
                <a:spcPct val="0"/>
              </a:spcBef>
            </a:pPr>
            <a:r>
              <a:rPr lang="en-US" sz="1999" spc="119">
                <a:solidFill>
                  <a:srgbClr val="000000"/>
                </a:solidFill>
                <a:latin typeface="DM Sans"/>
              </a:rPr>
              <a:t>Berbeda dengan regresi linier biasa, logistic regression tidak mengasumsikan hubungan  antara variabel independen dan dependen secara linier. Logistic regression merupakan suatu pendekatan untuk membangun model prediksi, mirip dengan regresi linear atau yang umumnya dikenal dengan istilah Ordinary Least Squares (OLS) regression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4079427" y="5143500"/>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028700" y="2262462"/>
            <a:ext cx="8520720" cy="1177246"/>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Random Forest</a:t>
            </a:r>
          </a:p>
        </p:txBody>
      </p:sp>
      <p:sp>
        <p:nvSpPr>
          <p:cNvPr name="TextBox 5" id="5"/>
          <p:cNvSpPr txBox="true"/>
          <p:nvPr/>
        </p:nvSpPr>
        <p:spPr>
          <a:xfrm rot="0">
            <a:off x="1028700" y="4207151"/>
            <a:ext cx="11261776" cy="3990975"/>
          </a:xfrm>
          <a:prstGeom prst="rect">
            <a:avLst/>
          </a:prstGeom>
        </p:spPr>
        <p:txBody>
          <a:bodyPr anchor="t" rtlCol="false" tIns="0" lIns="0" bIns="0" rIns="0">
            <a:spAutoFit/>
          </a:bodyPr>
          <a:lstStyle/>
          <a:p>
            <a:pPr algn="just">
              <a:lnSpc>
                <a:spcPts val="2699"/>
              </a:lnSpc>
            </a:pPr>
            <a:r>
              <a:rPr lang="en-US" sz="1999" spc="119">
                <a:solidFill>
                  <a:srgbClr val="000000"/>
                </a:solidFill>
                <a:latin typeface="DM Sans"/>
              </a:rPr>
              <a:t>Random forest merupakan metode klasifikasi yang dilakukan dengan mengembangkan metode decision tree berdasarkan pemilihan atribut acak pada setiap node untuk menentukan klasifikasi. Pada proses klasifikasinya didasarkan pada suara terbanyak dari pohon keputusan yang dihasilkan.</a:t>
            </a:r>
          </a:p>
          <a:p>
            <a:pPr algn="just">
              <a:lnSpc>
                <a:spcPts val="2699"/>
              </a:lnSpc>
            </a:pPr>
          </a:p>
          <a:p>
            <a:pPr algn="just">
              <a:lnSpc>
                <a:spcPts val="2699"/>
              </a:lnSpc>
            </a:pPr>
            <a:r>
              <a:rPr lang="en-US" sz="1999" spc="119">
                <a:solidFill>
                  <a:srgbClr val="000000"/>
                </a:solidFill>
                <a:latin typeface="DM Sans"/>
              </a:rPr>
              <a:t>Random forest telah banyak digunakan baik untuk klasifikasi dan regresi karena kinerjanya yang unggul dan strukturnya yang sederhana. Random forest memliki kelebihan sebagai berikut :</a:t>
            </a:r>
          </a:p>
          <a:p>
            <a:pPr algn="just" marL="431799" indent="-215899" lvl="1">
              <a:lnSpc>
                <a:spcPts val="2699"/>
              </a:lnSpc>
              <a:buFont typeface="Arial"/>
              <a:buChar char="•"/>
            </a:pPr>
            <a:r>
              <a:rPr lang="en-US" sz="1999" spc="119">
                <a:solidFill>
                  <a:srgbClr val="000000"/>
                </a:solidFill>
                <a:latin typeface="DM Sans"/>
              </a:rPr>
              <a:t>Memiliki akurasi yang bagus.</a:t>
            </a:r>
          </a:p>
          <a:p>
            <a:pPr algn="just" marL="431799" indent="-215899" lvl="1">
              <a:lnSpc>
                <a:spcPts val="2699"/>
              </a:lnSpc>
              <a:buFont typeface="Arial"/>
              <a:buChar char="•"/>
            </a:pPr>
            <a:r>
              <a:rPr lang="en-US" sz="1999" spc="119">
                <a:solidFill>
                  <a:srgbClr val="000000"/>
                </a:solidFill>
                <a:latin typeface="DM Sans"/>
              </a:rPr>
              <a:t>Relatif kuat tehadap outliers dan noise.</a:t>
            </a:r>
          </a:p>
          <a:p>
            <a:pPr algn="just" marL="431799" indent="-215899" lvl="1">
              <a:lnSpc>
                <a:spcPts val="2699"/>
              </a:lnSpc>
              <a:buFont typeface="Arial"/>
              <a:buChar char="•"/>
            </a:pPr>
            <a:r>
              <a:rPr lang="en-US" sz="1999" spc="119">
                <a:solidFill>
                  <a:srgbClr val="000000"/>
                </a:solidFill>
                <a:latin typeface="DM Sans"/>
              </a:rPr>
              <a:t>Lebih cepat dari pada Bagging dan Boosting.</a:t>
            </a:r>
          </a:p>
          <a:p>
            <a:pPr algn="just" marL="431799" indent="-215899" lvl="1">
              <a:lnSpc>
                <a:spcPts val="2699"/>
              </a:lnSpc>
              <a:spcBef>
                <a:spcPct val="0"/>
              </a:spcBef>
              <a:buFont typeface="Arial"/>
              <a:buChar char="•"/>
            </a:pPr>
            <a:r>
              <a:rPr lang="en-US" sz="1999" spc="119">
                <a:solidFill>
                  <a:srgbClr val="000000"/>
                </a:solidFill>
                <a:latin typeface="DM Sans"/>
              </a:rPr>
              <a:t>Sederhana dan mudah diparalelkan.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true" flipV="false" rot="0">
            <a:off x="11748743" y="3391563"/>
            <a:ext cx="5143500" cy="4114800"/>
          </a:xfrm>
          <a:custGeom>
            <a:avLst/>
            <a:gdLst/>
            <a:ahLst/>
            <a:cxnLst/>
            <a:rect r="r" b="b" t="t" l="l"/>
            <a:pathLst>
              <a:path h="4114800" w="5143500">
                <a:moveTo>
                  <a:pt x="5143500" y="0"/>
                </a:moveTo>
                <a:lnTo>
                  <a:pt x="0" y="0"/>
                </a:lnTo>
                <a:lnTo>
                  <a:pt x="0" y="4114800"/>
                </a:lnTo>
                <a:lnTo>
                  <a:pt x="5143500" y="4114800"/>
                </a:lnTo>
                <a:lnTo>
                  <a:pt x="514350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1028700" y="2214317"/>
            <a:ext cx="8305007" cy="1177246"/>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Deskripsi Data</a:t>
            </a:r>
          </a:p>
        </p:txBody>
      </p:sp>
      <p:sp>
        <p:nvSpPr>
          <p:cNvPr name="TextBox 10" id="10"/>
          <p:cNvSpPr txBox="true"/>
          <p:nvPr/>
        </p:nvSpPr>
        <p:spPr>
          <a:xfrm rot="0">
            <a:off x="1108110" y="4297158"/>
            <a:ext cx="10083550" cy="3170350"/>
          </a:xfrm>
          <a:prstGeom prst="rect">
            <a:avLst/>
          </a:prstGeom>
        </p:spPr>
        <p:txBody>
          <a:bodyPr anchor="t" rtlCol="false" tIns="0" lIns="0" bIns="0" rIns="0">
            <a:spAutoFit/>
          </a:bodyPr>
          <a:lstStyle/>
          <a:p>
            <a:pPr algn="just">
              <a:lnSpc>
                <a:spcPts val="2804"/>
              </a:lnSpc>
            </a:pPr>
            <a:r>
              <a:rPr lang="en-US" sz="2077" spc="124">
                <a:solidFill>
                  <a:srgbClr val="000000"/>
                </a:solidFill>
                <a:latin typeface="DM Sans"/>
              </a:rPr>
              <a:t>Informasi tentang pembayaran gagal bayar, faktor demografi, data kredit, riwayat pembayaran, dan laporan tagihan klien kartu kredit di Taiwan dari bulan April 2005 hingga September 2005. Dataset ini didapatkan dari website</a:t>
            </a:r>
            <a:r>
              <a:rPr lang="en-US" sz="2077" spc="124">
                <a:solidFill>
                  <a:srgbClr val="000000"/>
                </a:solidFill>
                <a:latin typeface="DM Sans Bold"/>
              </a:rPr>
              <a:t> UC Irvine Machine Learning Repository</a:t>
            </a:r>
            <a:r>
              <a:rPr lang="en-US" sz="2077" spc="124">
                <a:solidFill>
                  <a:srgbClr val="000000"/>
                </a:solidFill>
                <a:latin typeface="DM Sans"/>
              </a:rPr>
              <a:t>.</a:t>
            </a:r>
          </a:p>
          <a:p>
            <a:pPr algn="just">
              <a:lnSpc>
                <a:spcPts val="2804"/>
              </a:lnSpc>
            </a:pPr>
          </a:p>
          <a:p>
            <a:pPr algn="just">
              <a:lnSpc>
                <a:spcPts val="2804"/>
              </a:lnSpc>
            </a:pPr>
            <a:r>
              <a:rPr lang="en-US" sz="2077" spc="124">
                <a:solidFill>
                  <a:srgbClr val="000000"/>
                </a:solidFill>
                <a:latin typeface="DM Sans"/>
              </a:rPr>
              <a:t>Terdapat 25 variabel yang terdapat pada dataset ini. diantaranya ID, LIMIT_BAL, SEX, EDUCATION, MARRIAGE, AGE, PAY, BILL_AMT, PAY_AMT, default.payment.next.month</a:t>
            </a:r>
          </a:p>
          <a:p>
            <a:pPr algn="just" marL="0" indent="0" lvl="0">
              <a:lnSpc>
                <a:spcPts val="2804"/>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1028700" y="1518597"/>
            <a:ext cx="12738320"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Deskripsi Tiap Variabel</a:t>
            </a:r>
          </a:p>
        </p:txBody>
      </p:sp>
      <p:sp>
        <p:nvSpPr>
          <p:cNvPr name="TextBox 6" id="6"/>
          <p:cNvSpPr txBox="true"/>
          <p:nvPr/>
        </p:nvSpPr>
        <p:spPr>
          <a:xfrm rot="0">
            <a:off x="1033553" y="3396636"/>
            <a:ext cx="16225747" cy="5143500"/>
          </a:xfrm>
          <a:prstGeom prst="rect">
            <a:avLst/>
          </a:prstGeom>
        </p:spPr>
        <p:txBody>
          <a:bodyPr anchor="t" rtlCol="false" tIns="0" lIns="0" bIns="0" rIns="0">
            <a:spAutoFit/>
          </a:bodyPr>
          <a:lstStyle/>
          <a:p>
            <a:pPr algn="just" marL="431801" indent="-215900" lvl="1">
              <a:lnSpc>
                <a:spcPts val="2700"/>
              </a:lnSpc>
              <a:buFont typeface="Arial"/>
              <a:buChar char="•"/>
            </a:pPr>
            <a:r>
              <a:rPr lang="en-US" sz="2000" spc="120">
                <a:solidFill>
                  <a:srgbClr val="000000"/>
                </a:solidFill>
                <a:latin typeface="DM Sans Bold"/>
              </a:rPr>
              <a:t>ID</a:t>
            </a:r>
            <a:r>
              <a:rPr lang="en-US" sz="2000" spc="120">
                <a:solidFill>
                  <a:srgbClr val="000000"/>
                </a:solidFill>
                <a:latin typeface="DM Sans"/>
              </a:rPr>
              <a:t>: ID setiap nasabah</a:t>
            </a:r>
          </a:p>
          <a:p>
            <a:pPr algn="just" marL="431801" indent="-215900" lvl="1">
              <a:lnSpc>
                <a:spcPts val="2700"/>
              </a:lnSpc>
              <a:buFont typeface="Arial"/>
              <a:buChar char="•"/>
            </a:pPr>
            <a:r>
              <a:rPr lang="en-US" sz="2000" spc="120">
                <a:solidFill>
                  <a:srgbClr val="000000"/>
                </a:solidFill>
                <a:latin typeface="DM Sans Bold"/>
              </a:rPr>
              <a:t>LIMIT_BAL</a:t>
            </a:r>
            <a:r>
              <a:rPr lang="en-US" sz="2000" spc="120">
                <a:solidFill>
                  <a:srgbClr val="000000"/>
                </a:solidFill>
                <a:latin typeface="DM Sans"/>
              </a:rPr>
              <a:t>: Jumlah kredit yang diberikan dalam dolar NT </a:t>
            </a:r>
          </a:p>
          <a:p>
            <a:pPr algn="just" marL="431801" indent="-215900" lvl="1">
              <a:lnSpc>
                <a:spcPts val="2700"/>
              </a:lnSpc>
              <a:buFont typeface="Arial"/>
              <a:buChar char="•"/>
            </a:pPr>
            <a:r>
              <a:rPr lang="en-US" sz="2000" spc="120">
                <a:solidFill>
                  <a:srgbClr val="000000"/>
                </a:solidFill>
                <a:latin typeface="DM Sans Bold"/>
              </a:rPr>
              <a:t>SEX</a:t>
            </a:r>
            <a:r>
              <a:rPr lang="en-US" sz="2000" spc="120">
                <a:solidFill>
                  <a:srgbClr val="000000"/>
                </a:solidFill>
                <a:latin typeface="DM Sans"/>
              </a:rPr>
              <a:t> : Jenis Kelamin (1=laki-laki, 2=perempuan)</a:t>
            </a:r>
          </a:p>
          <a:p>
            <a:pPr algn="just" marL="431801" indent="-215900" lvl="1">
              <a:lnSpc>
                <a:spcPts val="2700"/>
              </a:lnSpc>
              <a:buFont typeface="Arial"/>
              <a:buChar char="•"/>
            </a:pPr>
            <a:r>
              <a:rPr lang="en-US" sz="2000" spc="120">
                <a:solidFill>
                  <a:srgbClr val="000000"/>
                </a:solidFill>
                <a:latin typeface="DM Sans Bold"/>
              </a:rPr>
              <a:t>EDUCATION</a:t>
            </a:r>
            <a:r>
              <a:rPr lang="en-US" sz="2000" spc="120">
                <a:solidFill>
                  <a:srgbClr val="000000"/>
                </a:solidFill>
                <a:latin typeface="DM Sans"/>
              </a:rPr>
              <a:t> : (1=S2, 2=universitas, 3=SMA, 4=lain-lain)</a:t>
            </a:r>
          </a:p>
          <a:p>
            <a:pPr algn="just" marL="431801" indent="-215900" lvl="1">
              <a:lnSpc>
                <a:spcPts val="2700"/>
              </a:lnSpc>
              <a:buFont typeface="Arial"/>
              <a:buChar char="•"/>
            </a:pPr>
            <a:r>
              <a:rPr lang="en-US" sz="2000" spc="120">
                <a:solidFill>
                  <a:srgbClr val="000000"/>
                </a:solidFill>
                <a:latin typeface="DM Sans Bold"/>
              </a:rPr>
              <a:t>MARRIAGE</a:t>
            </a:r>
            <a:r>
              <a:rPr lang="en-US" sz="2000" spc="120">
                <a:solidFill>
                  <a:srgbClr val="000000"/>
                </a:solidFill>
                <a:latin typeface="DM Sans"/>
              </a:rPr>
              <a:t> : Status pernikahan (1=menikah, 2=lajang, 3=lainnya)</a:t>
            </a:r>
          </a:p>
          <a:p>
            <a:pPr algn="just" marL="431801" indent="-215900" lvl="1">
              <a:lnSpc>
                <a:spcPts val="2700"/>
              </a:lnSpc>
              <a:buFont typeface="Arial"/>
              <a:buChar char="•"/>
            </a:pPr>
            <a:r>
              <a:rPr lang="en-US" sz="2000" spc="120">
                <a:solidFill>
                  <a:srgbClr val="000000"/>
                </a:solidFill>
                <a:latin typeface="DM Sans Bold"/>
              </a:rPr>
              <a:t>AGE</a:t>
            </a:r>
            <a:r>
              <a:rPr lang="en-US" sz="2000" spc="120">
                <a:solidFill>
                  <a:srgbClr val="000000"/>
                </a:solidFill>
                <a:latin typeface="DM Sans"/>
              </a:rPr>
              <a:t> : umur dalam satuan tahun</a:t>
            </a:r>
          </a:p>
          <a:p>
            <a:pPr algn="just" marL="431801" indent="-215900" lvl="1">
              <a:lnSpc>
                <a:spcPts val="2700"/>
              </a:lnSpc>
              <a:buFont typeface="Arial"/>
              <a:buChar char="•"/>
            </a:pPr>
            <a:r>
              <a:rPr lang="en-US" sz="2000" spc="120">
                <a:solidFill>
                  <a:srgbClr val="000000"/>
                </a:solidFill>
                <a:latin typeface="DM Sans Bold"/>
              </a:rPr>
              <a:t>PAY_0</a:t>
            </a:r>
            <a:r>
              <a:rPr lang="en-US" sz="2000" spc="120">
                <a:solidFill>
                  <a:srgbClr val="000000"/>
                </a:solidFill>
                <a:latin typeface="DM Sans"/>
              </a:rPr>
              <a:t>: Status pelunasan bulan September 2005 (-1=bayar lunas, 1=keterlambatan pembayaran selama satu bulan, 2=keterlambatan pembayaran selama dua bulan, … 8=keterlambatan pembayaran selama delapan bulan, 9=keterlambatan pembayaran selama sembilan bulan ke atas)</a:t>
            </a:r>
          </a:p>
          <a:p>
            <a:pPr algn="just" marL="431801" indent="-215900" lvl="1">
              <a:lnSpc>
                <a:spcPts val="2700"/>
              </a:lnSpc>
              <a:buFont typeface="Arial"/>
              <a:buChar char="•"/>
            </a:pPr>
            <a:r>
              <a:rPr lang="en-US" sz="2000" spc="120">
                <a:solidFill>
                  <a:srgbClr val="000000"/>
                </a:solidFill>
                <a:latin typeface="DM Sans Bold"/>
              </a:rPr>
              <a:t>PAY_2, PAY_3, PAY_4, PAY_5, PAY_6</a:t>
            </a:r>
            <a:r>
              <a:rPr lang="en-US" sz="2000" spc="120">
                <a:solidFill>
                  <a:srgbClr val="000000"/>
                </a:solidFill>
                <a:latin typeface="DM Sans"/>
              </a:rPr>
              <a:t> :  Status pelunasan bulan Agustus - April 2005</a:t>
            </a:r>
          </a:p>
          <a:p>
            <a:pPr algn="just" marL="431801" indent="-215900" lvl="1">
              <a:lnSpc>
                <a:spcPts val="2700"/>
              </a:lnSpc>
              <a:buFont typeface="Arial"/>
              <a:buChar char="•"/>
            </a:pPr>
            <a:r>
              <a:rPr lang="en-US" sz="2000" spc="120">
                <a:solidFill>
                  <a:srgbClr val="000000"/>
                </a:solidFill>
                <a:latin typeface="DM Sans Bold"/>
              </a:rPr>
              <a:t>BILL_AMT1, BILL_AMT2, BILL_AMT3, BILL_AMT4, BILL_AMT5, BILL_AMT6</a:t>
            </a:r>
            <a:r>
              <a:rPr lang="en-US" sz="2000" spc="120">
                <a:solidFill>
                  <a:srgbClr val="000000"/>
                </a:solidFill>
                <a:latin typeface="DM Sans"/>
              </a:rPr>
              <a:t>: Jumlah laporan tagihan bulan September - April 2005 (dolar NT).</a:t>
            </a:r>
          </a:p>
          <a:p>
            <a:pPr algn="just" marL="431801" indent="-215900" lvl="1">
              <a:lnSpc>
                <a:spcPts val="2700"/>
              </a:lnSpc>
              <a:buFont typeface="Arial"/>
              <a:buChar char="•"/>
            </a:pPr>
            <a:r>
              <a:rPr lang="en-US" sz="2000" spc="120">
                <a:solidFill>
                  <a:srgbClr val="000000"/>
                </a:solidFill>
                <a:latin typeface="DM Sans Bold"/>
              </a:rPr>
              <a:t>PAY_AMT1, PAY_AMT2, PAY_AMT3, PAY_AMT4, PAY_AMT5, PAY_AMT6</a:t>
            </a:r>
            <a:r>
              <a:rPr lang="en-US" sz="2000" spc="120">
                <a:solidFill>
                  <a:srgbClr val="000000"/>
                </a:solidFill>
                <a:latin typeface="DM Sans"/>
              </a:rPr>
              <a:t> : Jumlah pembayaran sebelumnya pada bulan September-April 2005 (dolar NT)</a:t>
            </a:r>
          </a:p>
          <a:p>
            <a:pPr algn="just" marL="431801" indent="-215900" lvl="1">
              <a:lnSpc>
                <a:spcPts val="2700"/>
              </a:lnSpc>
              <a:spcBef>
                <a:spcPct val="0"/>
              </a:spcBef>
              <a:buFont typeface="Arial"/>
              <a:buChar char="•"/>
            </a:pPr>
            <a:r>
              <a:rPr lang="en-US" sz="2000" spc="120">
                <a:solidFill>
                  <a:srgbClr val="000000"/>
                </a:solidFill>
                <a:latin typeface="DM Sans Bold"/>
              </a:rPr>
              <a:t>default.payment.next.month</a:t>
            </a:r>
            <a:r>
              <a:rPr lang="en-US" sz="2000" spc="120">
                <a:solidFill>
                  <a:srgbClr val="000000"/>
                </a:solidFill>
                <a:latin typeface="DM Sans"/>
              </a:rPr>
              <a:t>: Gagal bayar (1=ya, 0=tidak)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28700" y="2546648"/>
            <a:ext cx="15022084" cy="3037799"/>
          </a:xfrm>
          <a:custGeom>
            <a:avLst/>
            <a:gdLst/>
            <a:ahLst/>
            <a:cxnLst/>
            <a:rect r="r" b="b" t="t" l="l"/>
            <a:pathLst>
              <a:path h="3037799" w="15022084">
                <a:moveTo>
                  <a:pt x="0" y="0"/>
                </a:moveTo>
                <a:lnTo>
                  <a:pt x="15022084" y="0"/>
                </a:lnTo>
                <a:lnTo>
                  <a:pt x="15022084" y="3037799"/>
                </a:lnTo>
                <a:lnTo>
                  <a:pt x="0" y="3037799"/>
                </a:lnTo>
                <a:lnTo>
                  <a:pt x="0" y="0"/>
                </a:lnTo>
                <a:close/>
              </a:path>
            </a:pathLst>
          </a:custGeom>
          <a:blipFill>
            <a:blip r:embed="rId13"/>
            <a:stretch>
              <a:fillRect l="-7683" t="-135696" r="-3947" b="-74814"/>
            </a:stretch>
          </a:blipFill>
        </p:spPr>
      </p:sp>
      <p:sp>
        <p:nvSpPr>
          <p:cNvPr name="Freeform 9" id="9"/>
          <p:cNvSpPr/>
          <p:nvPr/>
        </p:nvSpPr>
        <p:spPr>
          <a:xfrm flipH="false" flipV="false" rot="0">
            <a:off x="2903010" y="6301682"/>
            <a:ext cx="14751636" cy="2956618"/>
          </a:xfrm>
          <a:custGeom>
            <a:avLst/>
            <a:gdLst/>
            <a:ahLst/>
            <a:cxnLst/>
            <a:rect r="r" b="b" t="t" l="l"/>
            <a:pathLst>
              <a:path h="2956618" w="14751636">
                <a:moveTo>
                  <a:pt x="0" y="0"/>
                </a:moveTo>
                <a:lnTo>
                  <a:pt x="14751636" y="0"/>
                </a:lnTo>
                <a:lnTo>
                  <a:pt x="14751636" y="2956618"/>
                </a:lnTo>
                <a:lnTo>
                  <a:pt x="0" y="2956618"/>
                </a:lnTo>
                <a:lnTo>
                  <a:pt x="0" y="0"/>
                </a:lnTo>
                <a:close/>
              </a:path>
            </a:pathLst>
          </a:custGeom>
          <a:blipFill>
            <a:blip r:embed="rId14"/>
            <a:stretch>
              <a:fillRect l="-5879" t="-131365" r="-1228" b="-69235"/>
            </a:stretch>
          </a:blipFill>
        </p:spPr>
      </p:sp>
      <p:sp>
        <p:nvSpPr>
          <p:cNvPr name="TextBox 10" id="10"/>
          <p:cNvSpPr txBox="true"/>
          <p:nvPr/>
        </p:nvSpPr>
        <p:spPr>
          <a:xfrm rot="0">
            <a:off x="5003948" y="652166"/>
            <a:ext cx="8305007" cy="1177246"/>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Deskripsi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DAF3SVrH58c</dc:identifier>
  <dcterms:modified xsi:type="dcterms:W3CDTF">2011-08-01T06:04:30Z</dcterms:modified>
  <cp:revision>1</cp:revision>
  <dc:title>Blue Doodle Project Presentation</dc:title>
</cp:coreProperties>
</file>