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0057" autoAdjust="0"/>
  </p:normalViewPr>
  <p:slideViewPr>
    <p:cSldViewPr snapToGrid="0" showGuides="1">
      <p:cViewPr varScale="1">
        <p:scale>
          <a:sx n="51" d="100"/>
          <a:sy n="51" d="100"/>
        </p:scale>
        <p:origin x="1176"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877D42-820B-4467-A145-57A7C1D7FCC7}" type="datetimeFigureOut">
              <a:rPr lang="fr-FR" smtClean="0"/>
              <a:t>19/03/2015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E63F2A-CEE2-4868-83F8-7927A566FE72}" type="slidenum">
              <a:rPr lang="fr-FR" smtClean="0"/>
              <a:t>‹N°›</a:t>
            </a:fld>
            <a:endParaRPr lang="fr-FR"/>
          </a:p>
        </p:txBody>
      </p:sp>
    </p:spTree>
    <p:extLst>
      <p:ext uri="{BB962C8B-B14F-4D97-AF65-F5344CB8AC3E}">
        <p14:creationId xmlns:p14="http://schemas.microsoft.com/office/powerpoint/2010/main" val="2712286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en.wikipedia.org/wiki/HTML5"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en.wikipedia.org/wiki/Comet_(programming)"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fiddler2.com/"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www.asp.net/signalr/overview/signalr-20/getting-started-with-signalr-20/tutorial-high-frequency-realtime-with-signalr-20"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DE63F2A-CEE2-4868-83F8-7927A566FE72}" type="slidenum">
              <a:rPr lang="fr-FR" smtClean="0"/>
              <a:t>2</a:t>
            </a:fld>
            <a:endParaRPr lang="fr-FR"/>
          </a:p>
        </p:txBody>
      </p:sp>
    </p:spTree>
    <p:extLst>
      <p:ext uri="{BB962C8B-B14F-4D97-AF65-F5344CB8AC3E}">
        <p14:creationId xmlns:p14="http://schemas.microsoft.com/office/powerpoint/2010/main" val="818182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err="1" smtClean="0"/>
              <a:t>SignalR</a:t>
            </a:r>
            <a:r>
              <a:rPr lang="en-US" dirty="0" smtClean="0"/>
              <a:t> provides a simple API for creating server-to-client remote procedure calls (RPC) that call JavaScript functions in client browsers (and other client platforms) from server-side .NET code. </a:t>
            </a:r>
            <a:r>
              <a:rPr lang="en-US" dirty="0" err="1" smtClean="0"/>
              <a:t>SignalR</a:t>
            </a:r>
            <a:r>
              <a:rPr lang="en-US" dirty="0" smtClean="0"/>
              <a:t> also includes API for connection management (for instance, connect and disconnect events), and grouping connections.</a:t>
            </a:r>
          </a:p>
          <a:p>
            <a:endParaRPr lang="en-US" dirty="0" smtClean="0"/>
          </a:p>
          <a:p>
            <a:r>
              <a:rPr lang="en-US" dirty="0" err="1" smtClean="0"/>
              <a:t>SignalR</a:t>
            </a:r>
            <a:r>
              <a:rPr lang="en-US" dirty="0" smtClean="0"/>
              <a:t> handles connection management automatically, and lets you broadcast messages to all connected clients simultaneously, like a chat room. You can also send messages to specific clients. The connection between the client and server is persistent, unlike a classic HTTP connection, which is re-established for each communication.</a:t>
            </a:r>
          </a:p>
          <a:p>
            <a:endParaRPr lang="en-US" dirty="0" smtClean="0"/>
          </a:p>
          <a:p>
            <a:r>
              <a:rPr lang="en-US" dirty="0" err="1" smtClean="0"/>
              <a:t>SignalR</a:t>
            </a:r>
            <a:r>
              <a:rPr lang="en-US" dirty="0" smtClean="0"/>
              <a:t> supports "server push" functionality, in which server code can call out to client code in the browser using Remote Procedure Calls (RPC), rather than the request-response model common on the web today. </a:t>
            </a:r>
          </a:p>
          <a:p>
            <a:endParaRPr lang="en-US" dirty="0" smtClean="0"/>
          </a:p>
          <a:p>
            <a:endParaRPr lang="fr-FR" dirty="0"/>
          </a:p>
        </p:txBody>
      </p:sp>
      <p:sp>
        <p:nvSpPr>
          <p:cNvPr id="4" name="Espace réservé du numéro de diapositive 3"/>
          <p:cNvSpPr>
            <a:spLocks noGrp="1"/>
          </p:cNvSpPr>
          <p:nvPr>
            <p:ph type="sldNum" sz="quarter" idx="10"/>
          </p:nvPr>
        </p:nvSpPr>
        <p:spPr/>
        <p:txBody>
          <a:bodyPr/>
          <a:lstStyle/>
          <a:p>
            <a:fld id="{CDE63F2A-CEE2-4868-83F8-7927A566FE72}" type="slidenum">
              <a:rPr lang="fr-FR" smtClean="0"/>
              <a:t>3</a:t>
            </a:fld>
            <a:endParaRPr lang="fr-FR"/>
          </a:p>
        </p:txBody>
      </p:sp>
    </p:spTree>
    <p:extLst>
      <p:ext uri="{BB962C8B-B14F-4D97-AF65-F5344CB8AC3E}">
        <p14:creationId xmlns:p14="http://schemas.microsoft.com/office/powerpoint/2010/main" val="2406936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err="1" smtClean="0"/>
              <a:t>SignalR</a:t>
            </a:r>
            <a:r>
              <a:rPr lang="en-US" dirty="0" smtClean="0"/>
              <a:t> uses the new </a:t>
            </a:r>
            <a:r>
              <a:rPr lang="en-US" dirty="0" err="1" smtClean="0"/>
              <a:t>WebSocket</a:t>
            </a:r>
            <a:r>
              <a:rPr lang="en-US" dirty="0" smtClean="0"/>
              <a:t> transport where available, and falls back to older transports where necessary. </a:t>
            </a:r>
          </a:p>
          <a:p>
            <a:endParaRPr lang="fr-FR" dirty="0" smtClean="0"/>
          </a:p>
          <a:p>
            <a:r>
              <a:rPr lang="en-US" b="1" dirty="0" smtClean="0"/>
              <a:t>HTML 5 transports</a:t>
            </a:r>
          </a:p>
          <a:p>
            <a:r>
              <a:rPr lang="en-US" dirty="0" smtClean="0"/>
              <a:t>These transports depend on support for </a:t>
            </a:r>
            <a:r>
              <a:rPr lang="en-US" dirty="0" smtClean="0">
                <a:hlinkClick r:id="rId3"/>
              </a:rPr>
              <a:t>HTML 5</a:t>
            </a:r>
            <a:r>
              <a:rPr lang="en-US" dirty="0" smtClean="0"/>
              <a:t>. If the client browser does not support the HTML 5 standard, older transports will be used.</a:t>
            </a:r>
          </a:p>
          <a:p>
            <a:r>
              <a:rPr lang="en-US" b="1" dirty="0" err="1" smtClean="0"/>
              <a:t>WebSocket</a:t>
            </a:r>
            <a:r>
              <a:rPr lang="en-US" dirty="0" smtClean="0"/>
              <a:t> (if the both the server and browser indicate they can support </a:t>
            </a:r>
            <a:r>
              <a:rPr lang="en-US" dirty="0" err="1" smtClean="0"/>
              <a:t>Websocket</a:t>
            </a:r>
            <a:r>
              <a:rPr lang="en-US" dirty="0" smtClean="0"/>
              <a:t>). </a:t>
            </a:r>
            <a:r>
              <a:rPr lang="en-US" dirty="0" err="1" smtClean="0"/>
              <a:t>WebSocket</a:t>
            </a:r>
            <a:r>
              <a:rPr lang="en-US" dirty="0" smtClean="0"/>
              <a:t> is the only transport that establishes a true persistent, two-way connection between client and server. However, </a:t>
            </a:r>
            <a:r>
              <a:rPr lang="en-US" dirty="0" err="1" smtClean="0"/>
              <a:t>WebSocket</a:t>
            </a:r>
            <a:r>
              <a:rPr lang="en-US" dirty="0" smtClean="0"/>
              <a:t> also has the most stringent requirements; it is fully supported only in the latest versions of Microsoft Internet Explorer, Google Chrome, and Mozilla Firefox, and only has a partial implementation in other browsers such as Opera and Safari.</a:t>
            </a:r>
          </a:p>
          <a:p>
            <a:endParaRPr lang="en-US" dirty="0" smtClean="0"/>
          </a:p>
          <a:p>
            <a:r>
              <a:rPr lang="en-US" b="1" dirty="0" smtClean="0"/>
              <a:t>Server Sent Events</a:t>
            </a:r>
            <a:r>
              <a:rPr lang="en-US" dirty="0" smtClean="0"/>
              <a:t>, also known as </a:t>
            </a:r>
            <a:r>
              <a:rPr lang="en-US" dirty="0" err="1" smtClean="0"/>
              <a:t>EventSource</a:t>
            </a:r>
            <a:r>
              <a:rPr lang="en-US" dirty="0" smtClean="0"/>
              <a:t> (if the browser supports Server Sent Events, which is basically all browsers except Internet Explorer.)</a:t>
            </a:r>
          </a:p>
          <a:p>
            <a:endParaRPr lang="en-US" dirty="0" smtClean="0"/>
          </a:p>
          <a:p>
            <a:r>
              <a:rPr lang="en-US" b="1" dirty="0" smtClean="0"/>
              <a:t>Comet transports</a:t>
            </a:r>
          </a:p>
          <a:p>
            <a:r>
              <a:rPr lang="en-US" dirty="0" smtClean="0"/>
              <a:t>The following transports are based on the </a:t>
            </a:r>
            <a:r>
              <a:rPr lang="en-US" dirty="0" smtClean="0">
                <a:hlinkClick r:id="rId4"/>
              </a:rPr>
              <a:t>Comet</a:t>
            </a:r>
            <a:r>
              <a:rPr lang="en-US" dirty="0" smtClean="0"/>
              <a:t> web application model, in which a browser or other client maintains a long-held HTTP request, which the server can use to push data to the client without the client specifically requesting it. </a:t>
            </a:r>
          </a:p>
          <a:p>
            <a:r>
              <a:rPr lang="en-US" b="1" dirty="0" smtClean="0"/>
              <a:t>Forever Frame</a:t>
            </a:r>
            <a:r>
              <a:rPr lang="en-US" dirty="0" smtClean="0"/>
              <a:t> (for Internet Explorer only). Forever Frame creates a hidden </a:t>
            </a:r>
            <a:r>
              <a:rPr lang="en-US" dirty="0" err="1" smtClean="0"/>
              <a:t>IFrame</a:t>
            </a:r>
            <a:r>
              <a:rPr lang="en-US" dirty="0" smtClean="0"/>
              <a:t> which makes a request to an endpoint on the server that does not complete. The server then continually sends script to the client which is immediately executed, providing a one-way </a:t>
            </a:r>
            <a:r>
              <a:rPr lang="en-US" dirty="0" err="1" smtClean="0"/>
              <a:t>realtime</a:t>
            </a:r>
            <a:r>
              <a:rPr lang="en-US" dirty="0" smtClean="0"/>
              <a:t> connection from server to client. The connection from client to server uses a separate connection from the server to client connection, and like a standard HTML request, a new connection is created for each piece of data that needs to be sent. </a:t>
            </a:r>
          </a:p>
          <a:p>
            <a:r>
              <a:rPr lang="en-US" b="1" dirty="0" smtClean="0"/>
              <a:t>Ajax long polling</a:t>
            </a:r>
            <a:r>
              <a:rPr lang="en-US" dirty="0" smtClean="0"/>
              <a:t>. Long polling does not create a persistent connection, but instead polls the server with a request that stays open until the server responds, at which point the connection closes, and a new connection is requested immediately. This may introduce some latency while the connection resets. </a:t>
            </a:r>
          </a:p>
          <a:p>
            <a:endParaRPr lang="fr-FR" dirty="0"/>
          </a:p>
        </p:txBody>
      </p:sp>
      <p:sp>
        <p:nvSpPr>
          <p:cNvPr id="4" name="Espace réservé du numéro de diapositive 3"/>
          <p:cNvSpPr>
            <a:spLocks noGrp="1"/>
          </p:cNvSpPr>
          <p:nvPr>
            <p:ph type="sldNum" sz="quarter" idx="10"/>
          </p:nvPr>
        </p:nvSpPr>
        <p:spPr/>
        <p:txBody>
          <a:bodyPr/>
          <a:lstStyle/>
          <a:p>
            <a:fld id="{CDE63F2A-CEE2-4868-83F8-7927A566FE72}" type="slidenum">
              <a:rPr lang="fr-FR" smtClean="0"/>
              <a:t>4</a:t>
            </a:fld>
            <a:endParaRPr lang="fr-FR"/>
          </a:p>
        </p:txBody>
      </p:sp>
    </p:spTree>
    <p:extLst>
      <p:ext uri="{BB962C8B-B14F-4D97-AF65-F5344CB8AC3E}">
        <p14:creationId xmlns:p14="http://schemas.microsoft.com/office/powerpoint/2010/main" val="659693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The </a:t>
            </a:r>
            <a:r>
              <a:rPr lang="en-US" dirty="0" err="1" smtClean="0"/>
              <a:t>SignalR</a:t>
            </a:r>
            <a:r>
              <a:rPr lang="en-US" dirty="0" smtClean="0"/>
              <a:t> API contains two models for communicating between clients and servers: Persistent Connections and Hubs. </a:t>
            </a:r>
          </a:p>
          <a:p>
            <a:endParaRPr lang="en-US" dirty="0" smtClean="0"/>
          </a:p>
          <a:p>
            <a:r>
              <a:rPr lang="en-US" dirty="0" smtClean="0"/>
              <a:t>A Connection represents a simple endpoint for sending single-recipient, grouped, or broadcast messages. The Persistent Connection API (represented in .NET code by the </a:t>
            </a:r>
            <a:r>
              <a:rPr lang="en-US" dirty="0" err="1" smtClean="0"/>
              <a:t>PersistentConnection</a:t>
            </a:r>
            <a:r>
              <a:rPr lang="en-US" dirty="0" smtClean="0"/>
              <a:t> class) gives the developer direct access to the low-level communication protocol that </a:t>
            </a:r>
            <a:r>
              <a:rPr lang="en-US" dirty="0" err="1" smtClean="0"/>
              <a:t>SignalR</a:t>
            </a:r>
            <a:r>
              <a:rPr lang="en-US" dirty="0" smtClean="0"/>
              <a:t> exposes. Using the Connections communication model will be familiar to developers who have used connection-based APIs such as Windows </a:t>
            </a:r>
            <a:r>
              <a:rPr lang="en-US" dirty="0" err="1" smtClean="0"/>
              <a:t>Communcation</a:t>
            </a:r>
            <a:r>
              <a:rPr lang="en-US" dirty="0" smtClean="0"/>
              <a:t> Foundation. </a:t>
            </a:r>
          </a:p>
          <a:p>
            <a:endParaRPr lang="en-US" dirty="0" smtClean="0"/>
          </a:p>
          <a:p>
            <a:r>
              <a:rPr lang="en-US" dirty="0" smtClean="0"/>
              <a:t>A Hub is a more high-level pipeline built upon the Connection API that allows your client and server to call methods on each other directly. </a:t>
            </a:r>
            <a:r>
              <a:rPr lang="en-US" dirty="0" err="1" smtClean="0"/>
              <a:t>SignalR</a:t>
            </a:r>
            <a:r>
              <a:rPr lang="en-US" dirty="0" smtClean="0"/>
              <a:t> handles the dispatching across machine boundaries as if by magic, allowing clients to call methods on the server as easily as local methods, and vice versa. Using the Hubs communication model will be familiar to developers who have used remote invocation APIs such as .NET </a:t>
            </a:r>
            <a:r>
              <a:rPr lang="en-US" dirty="0" err="1" smtClean="0"/>
              <a:t>Remoting</a:t>
            </a:r>
            <a:r>
              <a:rPr lang="en-US" dirty="0" smtClean="0"/>
              <a:t>. Using a Hub also allows you to pass strongly typed parameters to methods, enabling model binding. </a:t>
            </a:r>
          </a:p>
          <a:p>
            <a:endParaRPr lang="en-US" dirty="0" smtClean="0"/>
          </a:p>
          <a:p>
            <a:r>
              <a:rPr lang="en-US" b="1" dirty="0" smtClean="0"/>
              <a:t>How Hubs work</a:t>
            </a:r>
          </a:p>
          <a:p>
            <a:r>
              <a:rPr lang="en-US" dirty="0" smtClean="0"/>
              <a:t>When server-side code calls a method on the client, a packet is sent across the active transport that contains the name and parameters of the method to be called (when an object is sent as a method parameter, it is serialized using JSON). The client then matches the method name to methods defined in client-side code. If there is a match, the client method will be executed using the </a:t>
            </a:r>
            <a:r>
              <a:rPr lang="en-US" dirty="0" err="1" smtClean="0"/>
              <a:t>deserialized</a:t>
            </a:r>
            <a:r>
              <a:rPr lang="en-US" dirty="0" smtClean="0"/>
              <a:t> parameter data. </a:t>
            </a:r>
          </a:p>
          <a:p>
            <a:r>
              <a:rPr lang="en-US" dirty="0" smtClean="0"/>
              <a:t>The method call can be monitored using tools like </a:t>
            </a:r>
            <a:r>
              <a:rPr lang="en-US" dirty="0" smtClean="0">
                <a:hlinkClick r:id="rId3"/>
              </a:rPr>
              <a:t>Fiddler.</a:t>
            </a:r>
            <a:r>
              <a:rPr lang="en-US" dirty="0" smtClean="0"/>
              <a:t> The following image shows a method call sent from a </a:t>
            </a:r>
            <a:r>
              <a:rPr lang="en-US" dirty="0" err="1" smtClean="0"/>
              <a:t>SignalR</a:t>
            </a:r>
            <a:r>
              <a:rPr lang="en-US" dirty="0" smtClean="0"/>
              <a:t> server to a web browser client in the Logs pane of Fiddler. The method call is being sent from a hub called </a:t>
            </a:r>
            <a:r>
              <a:rPr lang="en-US" dirty="0" err="1" smtClean="0"/>
              <a:t>MoveShapeHub</a:t>
            </a:r>
            <a:r>
              <a:rPr lang="en-US" dirty="0" smtClean="0"/>
              <a:t>, and the method being invoked is called </a:t>
            </a:r>
            <a:r>
              <a:rPr lang="en-US" dirty="0" err="1" smtClean="0"/>
              <a:t>updateShape</a:t>
            </a:r>
            <a:r>
              <a:rPr lang="en-US" dirty="0" smtClean="0"/>
              <a:t>. </a:t>
            </a:r>
          </a:p>
          <a:p>
            <a:r>
              <a:rPr lang="en-US" dirty="0" smtClean="0"/>
              <a:t>In this example, the hub name is identified with the H parameter; the method name is identified with the M parameter, and the data being sent to the method is identified with the A parameter. The application that generated this message is created in the </a:t>
            </a:r>
            <a:r>
              <a:rPr lang="en-US" dirty="0" smtClean="0">
                <a:hlinkClick r:id="rId4"/>
              </a:rPr>
              <a:t>High-Frequency </a:t>
            </a:r>
            <a:r>
              <a:rPr lang="en-US" dirty="0" err="1" smtClean="0">
                <a:hlinkClick r:id="rId4"/>
              </a:rPr>
              <a:t>Realtime</a:t>
            </a:r>
            <a:r>
              <a:rPr lang="en-US" dirty="0" smtClean="0"/>
              <a:t> tutorial. </a:t>
            </a:r>
          </a:p>
          <a:p>
            <a:endParaRPr lang="en-US" b="1" smtClean="0"/>
          </a:p>
          <a:p>
            <a:r>
              <a:rPr lang="en-US" b="1" smtClean="0"/>
              <a:t>Choosing </a:t>
            </a:r>
            <a:r>
              <a:rPr lang="en-US" b="1" dirty="0" smtClean="0"/>
              <a:t>a communication model</a:t>
            </a:r>
          </a:p>
          <a:p>
            <a:r>
              <a:rPr lang="en-US" dirty="0" smtClean="0"/>
              <a:t>Most applications should use the Hubs API. The Connections API could be used in the following circumstances: </a:t>
            </a:r>
          </a:p>
          <a:p>
            <a:r>
              <a:rPr lang="en-US" dirty="0" smtClean="0"/>
              <a:t>The format of the actual message sent needs to be specified.</a:t>
            </a:r>
          </a:p>
          <a:p>
            <a:r>
              <a:rPr lang="en-US" dirty="0" smtClean="0"/>
              <a:t>The developer prefers to work with a messaging and dispatching model rather than a remote invocation model.</a:t>
            </a:r>
          </a:p>
          <a:p>
            <a:r>
              <a:rPr lang="en-US" dirty="0" smtClean="0"/>
              <a:t>An existing application that uses a messaging model is being ported to use </a:t>
            </a:r>
            <a:r>
              <a:rPr lang="en-US" dirty="0" err="1" smtClean="0"/>
              <a:t>SignalR</a:t>
            </a:r>
            <a:r>
              <a:rPr lang="en-US" dirty="0" smtClean="0"/>
              <a:t>.</a:t>
            </a:r>
          </a:p>
          <a:p>
            <a:endParaRPr lang="en-US" dirty="0" smtClean="0"/>
          </a:p>
          <a:p>
            <a:endParaRPr lang="en-US" dirty="0" smtClean="0"/>
          </a:p>
          <a:p>
            <a:endParaRPr lang="en-US" dirty="0" smtClean="0"/>
          </a:p>
          <a:p>
            <a:endParaRPr lang="fr-FR" dirty="0"/>
          </a:p>
        </p:txBody>
      </p:sp>
      <p:sp>
        <p:nvSpPr>
          <p:cNvPr id="4" name="Espace réservé du numéro de diapositive 3"/>
          <p:cNvSpPr>
            <a:spLocks noGrp="1"/>
          </p:cNvSpPr>
          <p:nvPr>
            <p:ph type="sldNum" sz="quarter" idx="10"/>
          </p:nvPr>
        </p:nvSpPr>
        <p:spPr/>
        <p:txBody>
          <a:bodyPr/>
          <a:lstStyle/>
          <a:p>
            <a:fld id="{CDE63F2A-CEE2-4868-83F8-7927A566FE72}" type="slidenum">
              <a:rPr lang="fr-FR" smtClean="0"/>
              <a:t>5</a:t>
            </a:fld>
            <a:endParaRPr lang="fr-FR"/>
          </a:p>
        </p:txBody>
      </p:sp>
    </p:spTree>
    <p:extLst>
      <p:ext uri="{BB962C8B-B14F-4D97-AF65-F5344CB8AC3E}">
        <p14:creationId xmlns:p14="http://schemas.microsoft.com/office/powerpoint/2010/main" val="39183927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DE63F2A-CEE2-4868-83F8-7927A566FE72}" type="slidenum">
              <a:rPr lang="fr-FR" smtClean="0"/>
              <a:t>6</a:t>
            </a:fld>
            <a:endParaRPr lang="fr-FR"/>
          </a:p>
        </p:txBody>
      </p:sp>
    </p:spTree>
    <p:extLst>
      <p:ext uri="{BB962C8B-B14F-4D97-AF65-F5344CB8AC3E}">
        <p14:creationId xmlns:p14="http://schemas.microsoft.com/office/powerpoint/2010/main" val="1184455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E060929B-5BC6-47D8-B79C-262E81C5D9C9}" type="datetimeFigureOut">
              <a:rPr lang="fr-FR" smtClean="0"/>
              <a:t>19/03/2015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E2DB00E-CB96-4C58-A068-6E58ABB5F283}" type="slidenum">
              <a:rPr lang="fr-FR" smtClean="0"/>
              <a:t>‹N°›</a:t>
            </a:fld>
            <a:endParaRPr lang="fr-FR"/>
          </a:p>
        </p:txBody>
      </p:sp>
    </p:spTree>
    <p:extLst>
      <p:ext uri="{BB962C8B-B14F-4D97-AF65-F5344CB8AC3E}">
        <p14:creationId xmlns:p14="http://schemas.microsoft.com/office/powerpoint/2010/main" val="621844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060929B-5BC6-47D8-B79C-262E81C5D9C9}" type="datetimeFigureOut">
              <a:rPr lang="fr-FR" smtClean="0"/>
              <a:t>19/03/2015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E2DB00E-CB96-4C58-A068-6E58ABB5F283}" type="slidenum">
              <a:rPr lang="fr-FR" smtClean="0"/>
              <a:t>‹N°›</a:t>
            </a:fld>
            <a:endParaRPr lang="fr-FR"/>
          </a:p>
        </p:txBody>
      </p:sp>
    </p:spTree>
    <p:extLst>
      <p:ext uri="{BB962C8B-B14F-4D97-AF65-F5344CB8AC3E}">
        <p14:creationId xmlns:p14="http://schemas.microsoft.com/office/powerpoint/2010/main" val="3528450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060929B-5BC6-47D8-B79C-262E81C5D9C9}" type="datetimeFigureOut">
              <a:rPr lang="fr-FR" smtClean="0"/>
              <a:t>19/03/2015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E2DB00E-CB96-4C58-A068-6E58ABB5F283}" type="slidenum">
              <a:rPr lang="fr-FR" smtClean="0"/>
              <a:t>‹N°›</a:t>
            </a:fld>
            <a:endParaRPr lang="fr-FR"/>
          </a:p>
        </p:txBody>
      </p:sp>
    </p:spTree>
    <p:extLst>
      <p:ext uri="{BB962C8B-B14F-4D97-AF65-F5344CB8AC3E}">
        <p14:creationId xmlns:p14="http://schemas.microsoft.com/office/powerpoint/2010/main" val="44683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060929B-5BC6-47D8-B79C-262E81C5D9C9}" type="datetimeFigureOut">
              <a:rPr lang="fr-FR" smtClean="0"/>
              <a:t>19/03/2015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E2DB00E-CB96-4C58-A068-6E58ABB5F283}" type="slidenum">
              <a:rPr lang="fr-FR" smtClean="0"/>
              <a:t>‹N°›</a:t>
            </a:fld>
            <a:endParaRPr lang="fr-FR"/>
          </a:p>
        </p:txBody>
      </p:sp>
    </p:spTree>
    <p:extLst>
      <p:ext uri="{BB962C8B-B14F-4D97-AF65-F5344CB8AC3E}">
        <p14:creationId xmlns:p14="http://schemas.microsoft.com/office/powerpoint/2010/main" val="2549061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E060929B-5BC6-47D8-B79C-262E81C5D9C9}" type="datetimeFigureOut">
              <a:rPr lang="fr-FR" smtClean="0"/>
              <a:t>19/03/2015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E2DB00E-CB96-4C58-A068-6E58ABB5F283}" type="slidenum">
              <a:rPr lang="fr-FR" smtClean="0"/>
              <a:t>‹N°›</a:t>
            </a:fld>
            <a:endParaRPr lang="fr-FR"/>
          </a:p>
        </p:txBody>
      </p:sp>
    </p:spTree>
    <p:extLst>
      <p:ext uri="{BB962C8B-B14F-4D97-AF65-F5344CB8AC3E}">
        <p14:creationId xmlns:p14="http://schemas.microsoft.com/office/powerpoint/2010/main" val="2660902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E060929B-5BC6-47D8-B79C-262E81C5D9C9}" type="datetimeFigureOut">
              <a:rPr lang="fr-FR" smtClean="0"/>
              <a:t>19/03/2015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E2DB00E-CB96-4C58-A068-6E58ABB5F283}" type="slidenum">
              <a:rPr lang="fr-FR" smtClean="0"/>
              <a:t>‹N°›</a:t>
            </a:fld>
            <a:endParaRPr lang="fr-FR"/>
          </a:p>
        </p:txBody>
      </p:sp>
    </p:spTree>
    <p:extLst>
      <p:ext uri="{BB962C8B-B14F-4D97-AF65-F5344CB8AC3E}">
        <p14:creationId xmlns:p14="http://schemas.microsoft.com/office/powerpoint/2010/main" val="3007297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E060929B-5BC6-47D8-B79C-262E81C5D9C9}" type="datetimeFigureOut">
              <a:rPr lang="fr-FR" smtClean="0"/>
              <a:t>19/03/2015</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E2DB00E-CB96-4C58-A068-6E58ABB5F283}" type="slidenum">
              <a:rPr lang="fr-FR" smtClean="0"/>
              <a:t>‹N°›</a:t>
            </a:fld>
            <a:endParaRPr lang="fr-FR"/>
          </a:p>
        </p:txBody>
      </p:sp>
    </p:spTree>
    <p:extLst>
      <p:ext uri="{BB962C8B-B14F-4D97-AF65-F5344CB8AC3E}">
        <p14:creationId xmlns:p14="http://schemas.microsoft.com/office/powerpoint/2010/main" val="2999299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E060929B-5BC6-47D8-B79C-262E81C5D9C9}" type="datetimeFigureOut">
              <a:rPr lang="fr-FR" smtClean="0"/>
              <a:t>19/03/2015</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E2DB00E-CB96-4C58-A068-6E58ABB5F283}" type="slidenum">
              <a:rPr lang="fr-FR" smtClean="0"/>
              <a:t>‹N°›</a:t>
            </a:fld>
            <a:endParaRPr lang="fr-FR"/>
          </a:p>
        </p:txBody>
      </p:sp>
    </p:spTree>
    <p:extLst>
      <p:ext uri="{BB962C8B-B14F-4D97-AF65-F5344CB8AC3E}">
        <p14:creationId xmlns:p14="http://schemas.microsoft.com/office/powerpoint/2010/main" val="1548646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E060929B-5BC6-47D8-B79C-262E81C5D9C9}" type="datetimeFigureOut">
              <a:rPr lang="fr-FR" smtClean="0"/>
              <a:t>19/03/2015</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E2DB00E-CB96-4C58-A068-6E58ABB5F283}" type="slidenum">
              <a:rPr lang="fr-FR" smtClean="0"/>
              <a:t>‹N°›</a:t>
            </a:fld>
            <a:endParaRPr lang="fr-FR"/>
          </a:p>
        </p:txBody>
      </p:sp>
    </p:spTree>
    <p:extLst>
      <p:ext uri="{BB962C8B-B14F-4D97-AF65-F5344CB8AC3E}">
        <p14:creationId xmlns:p14="http://schemas.microsoft.com/office/powerpoint/2010/main" val="1740788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E060929B-5BC6-47D8-B79C-262E81C5D9C9}" type="datetimeFigureOut">
              <a:rPr lang="fr-FR" smtClean="0"/>
              <a:t>19/03/2015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E2DB00E-CB96-4C58-A068-6E58ABB5F283}" type="slidenum">
              <a:rPr lang="fr-FR" smtClean="0"/>
              <a:t>‹N°›</a:t>
            </a:fld>
            <a:endParaRPr lang="fr-FR"/>
          </a:p>
        </p:txBody>
      </p:sp>
    </p:spTree>
    <p:extLst>
      <p:ext uri="{BB962C8B-B14F-4D97-AF65-F5344CB8AC3E}">
        <p14:creationId xmlns:p14="http://schemas.microsoft.com/office/powerpoint/2010/main" val="957889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E060929B-5BC6-47D8-B79C-262E81C5D9C9}" type="datetimeFigureOut">
              <a:rPr lang="fr-FR" smtClean="0"/>
              <a:t>19/03/2015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E2DB00E-CB96-4C58-A068-6E58ABB5F283}" type="slidenum">
              <a:rPr lang="fr-FR" smtClean="0"/>
              <a:t>‹N°›</a:t>
            </a:fld>
            <a:endParaRPr lang="fr-FR"/>
          </a:p>
        </p:txBody>
      </p:sp>
    </p:spTree>
    <p:extLst>
      <p:ext uri="{BB962C8B-B14F-4D97-AF65-F5344CB8AC3E}">
        <p14:creationId xmlns:p14="http://schemas.microsoft.com/office/powerpoint/2010/main" val="1040474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60929B-5BC6-47D8-B79C-262E81C5D9C9}" type="datetimeFigureOut">
              <a:rPr lang="fr-FR" smtClean="0"/>
              <a:t>19/03/2015</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2DB00E-CB96-4C58-A068-6E58ABB5F283}" type="slidenum">
              <a:rPr lang="fr-FR" smtClean="0"/>
              <a:t>‹N°›</a:t>
            </a:fld>
            <a:endParaRPr lang="fr-FR"/>
          </a:p>
        </p:txBody>
      </p:sp>
    </p:spTree>
    <p:extLst>
      <p:ext uri="{BB962C8B-B14F-4D97-AF65-F5344CB8AC3E}">
        <p14:creationId xmlns:p14="http://schemas.microsoft.com/office/powerpoint/2010/main" val="27077781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err="1" smtClean="0"/>
              <a:t>Websocket-SignalR</a:t>
            </a:r>
            <a:endParaRPr lang="fr-FR" dirty="0"/>
          </a:p>
        </p:txBody>
      </p:sp>
      <p:sp>
        <p:nvSpPr>
          <p:cNvPr id="3" name="Sous-titre 2"/>
          <p:cNvSpPr>
            <a:spLocks noGrp="1"/>
          </p:cNvSpPr>
          <p:nvPr>
            <p:ph type="subTitle" idx="1"/>
          </p:nvPr>
        </p:nvSpPr>
        <p:spPr/>
        <p:txBody>
          <a:bodyPr/>
          <a:lstStyle/>
          <a:p>
            <a:endParaRPr lang="fr-FR"/>
          </a:p>
        </p:txBody>
      </p:sp>
    </p:spTree>
    <p:extLst>
      <p:ext uri="{BB962C8B-B14F-4D97-AF65-F5344CB8AC3E}">
        <p14:creationId xmlns:p14="http://schemas.microsoft.com/office/powerpoint/2010/main" val="2480753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SignalR</a:t>
            </a:r>
            <a:r>
              <a:rPr lang="fr-FR" dirty="0" smtClean="0"/>
              <a:t> – Niveaux abstraction</a:t>
            </a:r>
            <a:endParaRPr lang="fr-FR" dirty="0"/>
          </a:p>
        </p:txBody>
      </p:sp>
      <p:pic>
        <p:nvPicPr>
          <p:cNvPr id="4" name="Espace réservé du contenu 3"/>
          <p:cNvPicPr>
            <a:picLocks noGrp="1" noChangeAspect="1"/>
          </p:cNvPicPr>
          <p:nvPr>
            <p:ph idx="1"/>
          </p:nvPr>
        </p:nvPicPr>
        <p:blipFill>
          <a:blip r:embed="rId3"/>
          <a:stretch>
            <a:fillRect/>
          </a:stretch>
        </p:blipFill>
        <p:spPr>
          <a:xfrm>
            <a:off x="1370213" y="1690688"/>
            <a:ext cx="8289175" cy="4828444"/>
          </a:xfrm>
          <a:prstGeom prst="rect">
            <a:avLst/>
          </a:prstGeom>
        </p:spPr>
      </p:pic>
    </p:spTree>
    <p:extLst>
      <p:ext uri="{BB962C8B-B14F-4D97-AF65-F5344CB8AC3E}">
        <p14:creationId xmlns:p14="http://schemas.microsoft.com/office/powerpoint/2010/main" val="1981543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3"/>
          <a:stretch>
            <a:fillRect/>
          </a:stretch>
        </p:blipFill>
        <p:spPr>
          <a:xfrm>
            <a:off x="2051538" y="268299"/>
            <a:ext cx="7303477" cy="6321402"/>
          </a:xfrm>
          <a:prstGeom prst="rect">
            <a:avLst/>
          </a:prstGeom>
        </p:spPr>
      </p:pic>
    </p:spTree>
    <p:extLst>
      <p:ext uri="{BB962C8B-B14F-4D97-AF65-F5344CB8AC3E}">
        <p14:creationId xmlns:p14="http://schemas.microsoft.com/office/powerpoint/2010/main" val="3724164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1026" name="Picture 2" descr="http://4.bp.blogspot.com/-3ZX-o-6ejIA/UVgT5kKF39I/AAAAAAAAADU/c8vXKZypfhE/s1600/SignalR+Fallback2.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15836" y="1825625"/>
            <a:ext cx="1036032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0372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3"/>
          <a:stretch>
            <a:fillRect/>
          </a:stretch>
        </p:blipFill>
        <p:spPr>
          <a:xfrm>
            <a:off x="1334966" y="562768"/>
            <a:ext cx="9409234" cy="6163413"/>
          </a:xfrm>
          <a:prstGeom prst="rect">
            <a:avLst/>
          </a:prstGeom>
        </p:spPr>
      </p:pic>
    </p:spTree>
    <p:extLst>
      <p:ext uri="{BB962C8B-B14F-4D97-AF65-F5344CB8AC3E}">
        <p14:creationId xmlns:p14="http://schemas.microsoft.com/office/powerpoint/2010/main" val="422548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Espace réservé du contenu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323492" y="70337"/>
            <a:ext cx="4953418" cy="6728703"/>
          </a:xfrm>
        </p:spPr>
      </p:pic>
    </p:spTree>
    <p:extLst>
      <p:ext uri="{BB962C8B-B14F-4D97-AF65-F5344CB8AC3E}">
        <p14:creationId xmlns:p14="http://schemas.microsoft.com/office/powerpoint/2010/main" val="245607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14965248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940</Words>
  <Application>Microsoft Office PowerPoint</Application>
  <PresentationFormat>Grand écran</PresentationFormat>
  <Paragraphs>42</Paragraphs>
  <Slides>7</Slides>
  <Notes>5</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7</vt:i4>
      </vt:variant>
    </vt:vector>
  </HeadingPairs>
  <TitlesOfParts>
    <vt:vector size="11" baseType="lpstr">
      <vt:lpstr>Arial</vt:lpstr>
      <vt:lpstr>Calibri</vt:lpstr>
      <vt:lpstr>Calibri Light</vt:lpstr>
      <vt:lpstr>Thème Office</vt:lpstr>
      <vt:lpstr>Websocket-SignalR</vt:lpstr>
      <vt:lpstr>SignalR – Niveaux abstraction</vt:lpstr>
      <vt:lpstr>Présentation PowerPoint</vt:lpstr>
      <vt:lpstr>Présentation PowerPoint</vt:lpstr>
      <vt:lpstr>Présentation PowerPoint</vt:lpstr>
      <vt:lpstr>Présentation PowerPoint</vt:lpstr>
      <vt:lpstr>Présentation PowerPoint</vt:lpstr>
    </vt:vector>
  </TitlesOfParts>
  <Company>Lycée Charles de Foucauld 54 NANCY-FRANCE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Websocket-SignalR</dc:title>
  <dc:creator>José ALVAREZ</dc:creator>
  <cp:lastModifiedBy>José ALVAREZ</cp:lastModifiedBy>
  <cp:revision>8</cp:revision>
  <dcterms:created xsi:type="dcterms:W3CDTF">2015-02-04T07:08:56Z</dcterms:created>
  <dcterms:modified xsi:type="dcterms:W3CDTF">2015-03-19T06:57:40Z</dcterms:modified>
</cp:coreProperties>
</file>