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77" r:id="rId6"/>
    <p:sldId id="260" r:id="rId7"/>
    <p:sldId id="262" r:id="rId8"/>
    <p:sldId id="265" r:id="rId9"/>
    <p:sldId id="274" r:id="rId10"/>
    <p:sldId id="264" r:id="rId11"/>
    <p:sldId id="278" r:id="rId12"/>
    <p:sldId id="279" r:id="rId13"/>
    <p:sldId id="268" r:id="rId14"/>
    <p:sldId id="269" r:id="rId15"/>
    <p:sldId id="270" r:id="rId16"/>
    <p:sldId id="271" r:id="rId17"/>
    <p:sldId id="272" r:id="rId18"/>
    <p:sldId id="273"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859C-62D1-E431-E714-B0D9D5537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9BDD46-408D-9FD3-9D28-3FE184C09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F886A-EF4C-44BF-3C08-7E43C1B336FD}"/>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9957F8BE-3D5D-7C18-55B2-4ECEFA66A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9584B-B42C-2F1E-2B1B-966360198F61}"/>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413385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0DEC5-9553-106B-2443-BA6905D7AB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9B4D63-6562-8E29-3CB7-BB45D3D32C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89713-C517-5605-9574-B0438EFEAEB9}"/>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9AD3F10B-E5CE-2C78-8BDF-DFA270B17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0C89B8-7723-AFAA-538F-0EA5628BD830}"/>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907398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7B6774-B86D-77FB-59F4-8992FCE13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7ACBE-AB8E-0A0F-A1B9-09A0A344C8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17BCC-B8B4-4B66-1C5C-5BF6F46D9010}"/>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B29B6203-C352-1F26-1B22-8DE1F4379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1BFB6-5585-062D-9FE5-307BBBD9E52F}"/>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799818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B5872-A37F-D1DA-CB79-FCC3D99E0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C75455-0FE4-BC8D-CAB5-5C6C24C9E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3F9E6-F0C0-FE15-4EB9-5D47615F9163}"/>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1D7C2DAA-3B27-C1AE-FE4A-C38786351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D93A-95B6-BDBC-DD48-E301333B2E3D}"/>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3632229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7C2A-EE33-1B19-B3EC-817EAE8966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75FDA7-35B5-953B-A885-0AA22617B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2DF18-0966-4F9D-5833-01A51A04AE6D}"/>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CF2D7817-A397-C2BC-04FB-3F68EFE1FD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47FE4-4FA5-25DC-12B1-85E3FCD07DEA}"/>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12162068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5766-FEFE-D938-8CFD-70A4BDF6FD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C68059-DFAE-E1DC-50F6-64ADEFA68E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32439C-884E-73CC-87C8-CF6DEC6AE311}"/>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9AB88AEE-C00E-EE70-1C0E-2A5F1E2DC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38450-353C-979F-D6E5-4780C901BB7D}"/>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37690776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B078-A993-7E39-1F2C-2CEEEEBF38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7F990-FD3A-18E0-3133-ADBA70F8B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D5EF86-7C47-C0D0-19A7-8C1083A04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08BF1E-BC13-4839-893F-3FA183DA0DCA}"/>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6" name="Footer Placeholder 5">
            <a:extLst>
              <a:ext uri="{FF2B5EF4-FFF2-40B4-BE49-F238E27FC236}">
                <a16:creationId xmlns:a16="http://schemas.microsoft.com/office/drawing/2014/main" id="{8A7EBD14-7B76-D32B-4A35-400521B901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C329C-11EC-0779-EC20-7B20F5FC79EB}"/>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2653313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4289-65B5-7341-D50B-0BCBAECFF5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77E79A-9CB3-0708-C484-64DB8CA179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9301F-6E87-1B39-E704-EDA78BFC4A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FA9123-2A83-C963-5C75-5C516C40CF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0C979D-69AE-20A7-27DF-0FC2F44B8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B662C2-F3E2-DA5E-4963-D94405C1E7DB}"/>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8" name="Footer Placeholder 7">
            <a:extLst>
              <a:ext uri="{FF2B5EF4-FFF2-40B4-BE49-F238E27FC236}">
                <a16:creationId xmlns:a16="http://schemas.microsoft.com/office/drawing/2014/main" id="{40EED0E3-E0ED-A3F8-ACCA-A819500BF0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8AF25F-C3FF-A428-051C-6CA560DDE5A1}"/>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84386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21FE3-A36D-276B-9684-60F3C0B19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593C9E-80CA-C6B1-40BA-B48328FBBE1A}"/>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4" name="Footer Placeholder 3">
            <a:extLst>
              <a:ext uri="{FF2B5EF4-FFF2-40B4-BE49-F238E27FC236}">
                <a16:creationId xmlns:a16="http://schemas.microsoft.com/office/drawing/2014/main" id="{9ABA5038-5133-492D-F803-165EB12E0C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E0C9D1-E68D-B280-E94F-D3D8511FE9F2}"/>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12248802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CE0E8D-CC9E-020E-E8AA-D49FF5C75617}"/>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3" name="Footer Placeholder 2">
            <a:extLst>
              <a:ext uri="{FF2B5EF4-FFF2-40B4-BE49-F238E27FC236}">
                <a16:creationId xmlns:a16="http://schemas.microsoft.com/office/drawing/2014/main" id="{65B00454-7F42-17C8-3973-23AC33CB37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A3A368-D1A2-C1A0-B79D-60E0E9534EE6}"/>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26095532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3811-DD29-BBAC-67C2-9464D9310E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C19A2B-94C5-2186-6BDF-378941E88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D8FF42-C21E-0BAD-E924-3FDAC3511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259B6C-BCB1-06FE-BE71-0F1617136D40}"/>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6" name="Footer Placeholder 5">
            <a:extLst>
              <a:ext uri="{FF2B5EF4-FFF2-40B4-BE49-F238E27FC236}">
                <a16:creationId xmlns:a16="http://schemas.microsoft.com/office/drawing/2014/main" id="{0F2C9008-F046-6BD8-C040-B0B025CC31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8E287-DAB8-F3A9-1B59-286266509F86}"/>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3114933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1005-EEDE-F22F-0A97-FFAB6C8430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396649-BEAA-5F4E-49D2-3DE8BD237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B0886-F055-BDB5-16BF-B33445A13007}"/>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10D4D929-FC98-711F-E13B-FDBAC8972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D3503C-61F8-48BD-42B0-BBDCE5F28C52}"/>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1792430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F6B98-74C0-F871-3440-53414805B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C692C-952D-E44E-8D71-E0A7AD20E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5D69A1-423B-B1CF-4DC4-5CFD888C7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97039-A3EE-E322-2302-F9CFE08BE3FF}"/>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6" name="Footer Placeholder 5">
            <a:extLst>
              <a:ext uri="{FF2B5EF4-FFF2-40B4-BE49-F238E27FC236}">
                <a16:creationId xmlns:a16="http://schemas.microsoft.com/office/drawing/2014/main" id="{188B5503-61FC-FDBC-F4D8-1F3162DC4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E4AF47-1DF1-73A1-483A-D634F883F1E2}"/>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22553449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1062-5B39-79FB-1B77-57DCEF1AD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CCEC1B-64BD-0C8A-AFBB-3E02ECBD9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9BD6C7-4B28-0E40-C6DA-CA4C7BC0049E}"/>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B8DCC4CC-E64E-A1A5-C67E-7A9BC7D8C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94243C-839E-822C-A86F-AC7B9F8E432C}"/>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1731277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0E1A45-8ECF-8DAA-AFB8-5323BF1F6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60BBFA-0FA2-FC8F-BFA7-00B8F908AE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0C15D-F49B-9A5C-1394-65EBE215879D}"/>
              </a:ext>
            </a:extLst>
          </p:cNvPr>
          <p:cNvSpPr>
            <a:spLocks noGrp="1"/>
          </p:cNvSpPr>
          <p:nvPr>
            <p:ph type="dt" sz="half" idx="10"/>
          </p:nvPr>
        </p:nvSpPr>
        <p:spPr/>
        <p:txBody>
          <a:body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70359405-E04C-179F-5642-913A51A9D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B6C2B3-FAAD-3535-8FB9-9FA30CA5C90A}"/>
              </a:ext>
            </a:extLst>
          </p:cNvPr>
          <p:cNvSpPr>
            <a:spLocks noGrp="1"/>
          </p:cNvSpPr>
          <p:nvPr>
            <p:ph type="sldNum" sz="quarter" idx="12"/>
          </p:nvPr>
        </p:nvSpPr>
        <p:spPr/>
        <p:txBody>
          <a:bodyPr/>
          <a:lstStyle/>
          <a:p>
            <a:fld id="{D658A685-BC4F-481D-92D4-FC7806B218F2}" type="slidenum">
              <a:rPr lang="en-US" smtClean="0"/>
              <a:t>‹#›</a:t>
            </a:fld>
            <a:endParaRPr lang="en-US"/>
          </a:p>
        </p:txBody>
      </p:sp>
    </p:spTree>
    <p:extLst>
      <p:ext uri="{BB962C8B-B14F-4D97-AF65-F5344CB8AC3E}">
        <p14:creationId xmlns:p14="http://schemas.microsoft.com/office/powerpoint/2010/main" val="771823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0842F-859D-D91D-5743-3C08266215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C5C7D2-78EE-2553-055E-8CA90299B4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9ED16A-F3D6-7B94-6C2D-48FFB7A402E9}"/>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4D074483-E571-C8C9-C067-FB90918EF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657571-2177-209D-0A22-5CFF255D7275}"/>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2103067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3FC8-86A1-2A50-33B1-B52B0BBFD9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3918F5-9B25-03AF-B19E-207928D20F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1762B9-52E4-3D09-2A7E-391ED2AE4E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0DE9C-10F9-DD5F-C492-7471621CF2CF}"/>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6" name="Footer Placeholder 5">
            <a:extLst>
              <a:ext uri="{FF2B5EF4-FFF2-40B4-BE49-F238E27FC236}">
                <a16:creationId xmlns:a16="http://schemas.microsoft.com/office/drawing/2014/main" id="{A3C12E5D-B202-81BD-0A0C-77877DC23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6937FE-8487-A4AE-29D0-92674A758F42}"/>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747007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602D-2718-8A47-2800-B7E3E5EBCD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9DAF00-66CE-7F97-8650-53E7A9FE8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61042-AC6C-599D-C3CF-DBA21589A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428218-E644-CB32-DA52-E9362E92AD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BB93D-9DF9-103E-47CC-6BE44D54AB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3CECF6-C105-82A1-F138-41215B6A02E3}"/>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8" name="Footer Placeholder 7">
            <a:extLst>
              <a:ext uri="{FF2B5EF4-FFF2-40B4-BE49-F238E27FC236}">
                <a16:creationId xmlns:a16="http://schemas.microsoft.com/office/drawing/2014/main" id="{D2FC324E-CA8D-A618-F04F-58DF491017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A62A8C-9655-F445-B8C1-7D378365DA64}"/>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23240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782E-45A1-2F99-110B-C23CCC1C81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A68FCA-615E-EFA6-1FAE-399F7AA78EDE}"/>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4" name="Footer Placeholder 3">
            <a:extLst>
              <a:ext uri="{FF2B5EF4-FFF2-40B4-BE49-F238E27FC236}">
                <a16:creationId xmlns:a16="http://schemas.microsoft.com/office/drawing/2014/main" id="{470E1903-F76E-FD68-2615-E6B4E89C48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617FD7-11DA-73F1-255E-AEC252836C54}"/>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498645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CB5EB-62C6-FBB3-8782-69E5B7D1599A}"/>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3" name="Footer Placeholder 2">
            <a:extLst>
              <a:ext uri="{FF2B5EF4-FFF2-40B4-BE49-F238E27FC236}">
                <a16:creationId xmlns:a16="http://schemas.microsoft.com/office/drawing/2014/main" id="{F2BDEDA2-01A2-0402-6848-BBBD55132C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FAF001-0A9D-0A6C-9F42-640067AD87AD}"/>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80727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DC1F-636D-97D7-F1C7-5A05185BD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A8D14E-B82B-2D33-A2A9-9ECB09218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E8FEB0-2EE2-4AA2-7A8B-8A761357D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7CEA6-970A-3D2F-CBD6-8DC8FC4B15F7}"/>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6" name="Footer Placeholder 5">
            <a:extLst>
              <a:ext uri="{FF2B5EF4-FFF2-40B4-BE49-F238E27FC236}">
                <a16:creationId xmlns:a16="http://schemas.microsoft.com/office/drawing/2014/main" id="{8210E5A5-769C-877F-2D71-4D52D98FE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3570D-0F45-7034-0FA8-2507E1B080A0}"/>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223943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81B7-E1F4-490A-5783-3432C5E36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C6A2A-C6F1-6A45-4865-6BFDB59FC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947DE3-EDEC-4B01-5D93-9AAB49CDD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D24F83-5030-758B-173F-A0C941927202}"/>
              </a:ext>
            </a:extLst>
          </p:cNvPr>
          <p:cNvSpPr>
            <a:spLocks noGrp="1"/>
          </p:cNvSpPr>
          <p:nvPr>
            <p:ph type="dt" sz="half" idx="10"/>
          </p:nvPr>
        </p:nvSpPr>
        <p:spPr/>
        <p:txBody>
          <a:bodyPr/>
          <a:lstStyle/>
          <a:p>
            <a:fld id="{56883AD0-5F54-4FE1-9E0C-DD1C56A23DF0}" type="datetimeFigureOut">
              <a:rPr lang="en-US" smtClean="0"/>
              <a:t>3/18/2025</a:t>
            </a:fld>
            <a:endParaRPr lang="en-US"/>
          </a:p>
        </p:txBody>
      </p:sp>
      <p:sp>
        <p:nvSpPr>
          <p:cNvPr id="6" name="Footer Placeholder 5">
            <a:extLst>
              <a:ext uri="{FF2B5EF4-FFF2-40B4-BE49-F238E27FC236}">
                <a16:creationId xmlns:a16="http://schemas.microsoft.com/office/drawing/2014/main" id="{8FA120DF-75AF-D930-8CC3-193EA13C48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4E430-EF92-4147-6F3A-43F07E34AE32}"/>
              </a:ext>
            </a:extLst>
          </p:cNvPr>
          <p:cNvSpPr>
            <a:spLocks noGrp="1"/>
          </p:cNvSpPr>
          <p:nvPr>
            <p:ph type="sldNum" sz="quarter" idx="12"/>
          </p:nvPr>
        </p:nvSpPr>
        <p:spPr/>
        <p:txBody>
          <a:bodyPr/>
          <a:lstStyle/>
          <a:p>
            <a:fld id="{8D6B0AAE-66E0-45D2-B270-6D0550F6FF2E}" type="slidenum">
              <a:rPr lang="en-US" smtClean="0"/>
              <a:t>‹#›</a:t>
            </a:fld>
            <a:endParaRPr lang="en-US"/>
          </a:p>
        </p:txBody>
      </p:sp>
    </p:spTree>
    <p:extLst>
      <p:ext uri="{BB962C8B-B14F-4D97-AF65-F5344CB8AC3E}">
        <p14:creationId xmlns:p14="http://schemas.microsoft.com/office/powerpoint/2010/main" val="338140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1CF7B9-931A-B5CC-91E3-51D02AD9BE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E5A29A-FF30-8DA9-306E-AB8F1B16CD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7E57B3-11A6-2C1A-F659-F2C344CE7B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883AD0-5F54-4FE1-9E0C-DD1C56A23DF0}" type="datetimeFigureOut">
              <a:rPr lang="en-US" smtClean="0"/>
              <a:t>3/18/2025</a:t>
            </a:fld>
            <a:endParaRPr lang="en-US"/>
          </a:p>
        </p:txBody>
      </p:sp>
      <p:sp>
        <p:nvSpPr>
          <p:cNvPr id="5" name="Footer Placeholder 4">
            <a:extLst>
              <a:ext uri="{FF2B5EF4-FFF2-40B4-BE49-F238E27FC236}">
                <a16:creationId xmlns:a16="http://schemas.microsoft.com/office/drawing/2014/main" id="{925502FF-4AFE-51F9-4D9B-A3946ABB29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A336F1-6CC3-AAFA-F958-73945E3E2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6B0AAE-66E0-45D2-B270-6D0550F6FF2E}" type="slidenum">
              <a:rPr lang="en-US" smtClean="0"/>
              <a:t>‹#›</a:t>
            </a:fld>
            <a:endParaRPr lang="en-US"/>
          </a:p>
        </p:txBody>
      </p:sp>
    </p:spTree>
    <p:extLst>
      <p:ext uri="{BB962C8B-B14F-4D97-AF65-F5344CB8AC3E}">
        <p14:creationId xmlns:p14="http://schemas.microsoft.com/office/powerpoint/2010/main" val="3214752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C7FE25-DDC0-4DDE-6F78-079FE2E65D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F07461-545E-EF8B-5F85-F9D270BFF2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6D6A5-707D-2CAD-AB08-F7F315C883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0B639-CA1F-4FA0-AF52-44669554A442}" type="datetimeFigureOut">
              <a:rPr lang="en-US" smtClean="0"/>
              <a:t>3/18/2025</a:t>
            </a:fld>
            <a:endParaRPr lang="en-US"/>
          </a:p>
        </p:txBody>
      </p:sp>
      <p:sp>
        <p:nvSpPr>
          <p:cNvPr id="5" name="Footer Placeholder 4">
            <a:extLst>
              <a:ext uri="{FF2B5EF4-FFF2-40B4-BE49-F238E27FC236}">
                <a16:creationId xmlns:a16="http://schemas.microsoft.com/office/drawing/2014/main" id="{E036D8A1-967A-A450-CC5B-D5EB12848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212F80-0AD7-D56C-AA1C-EB8DA2ED3B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A685-BC4F-481D-92D4-FC7806B218F2}" type="slidenum">
              <a:rPr lang="en-US" smtClean="0"/>
              <a:t>‹#›</a:t>
            </a:fld>
            <a:endParaRPr lang="en-US"/>
          </a:p>
        </p:txBody>
      </p:sp>
    </p:spTree>
    <p:extLst>
      <p:ext uri="{BB962C8B-B14F-4D97-AF65-F5344CB8AC3E}">
        <p14:creationId xmlns:p14="http://schemas.microsoft.com/office/powerpoint/2010/main" val="9960125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6.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3208-FD9B-13D4-2C47-4E157DACD4C0}"/>
              </a:ext>
            </a:extLst>
          </p:cNvPr>
          <p:cNvSpPr>
            <a:spLocks noGrp="1"/>
          </p:cNvSpPr>
          <p:nvPr>
            <p:ph type="ctrTitle"/>
          </p:nvPr>
        </p:nvSpPr>
        <p:spPr/>
        <p:txBody>
          <a:bodyPr>
            <a:normAutofit fontScale="90000"/>
          </a:bodyPr>
          <a:lstStyle/>
          <a:p>
            <a:r>
              <a:rPr lang="en-US" dirty="0"/>
              <a:t>History 201, Week 9 Day 1: Manifest Destiny and Marching Toward Civil War</a:t>
            </a:r>
          </a:p>
        </p:txBody>
      </p:sp>
      <p:sp>
        <p:nvSpPr>
          <p:cNvPr id="3" name="Subtitle 2">
            <a:extLst>
              <a:ext uri="{FF2B5EF4-FFF2-40B4-BE49-F238E27FC236}">
                <a16:creationId xmlns:a16="http://schemas.microsoft.com/office/drawing/2014/main" id="{04569AFC-63F6-CF6C-4B05-82742CAB733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816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57F0-F045-1FDD-9F51-E5F645F37B15}"/>
              </a:ext>
            </a:extLst>
          </p:cNvPr>
          <p:cNvSpPr>
            <a:spLocks noGrp="1"/>
          </p:cNvSpPr>
          <p:nvPr>
            <p:ph type="title"/>
          </p:nvPr>
        </p:nvSpPr>
        <p:spPr/>
        <p:txBody>
          <a:bodyPr/>
          <a:lstStyle/>
          <a:p>
            <a:pPr algn="ctr"/>
            <a:r>
              <a:rPr lang="en-US" dirty="0"/>
              <a:t>The American Balancing Act </a:t>
            </a:r>
          </a:p>
        </p:txBody>
      </p:sp>
      <p:sp>
        <p:nvSpPr>
          <p:cNvPr id="3" name="Content Placeholder 2">
            <a:extLst>
              <a:ext uri="{FF2B5EF4-FFF2-40B4-BE49-F238E27FC236}">
                <a16:creationId xmlns:a16="http://schemas.microsoft.com/office/drawing/2014/main" id="{C2BE92C7-3578-9E39-126D-A1E20792D6C4}"/>
              </a:ext>
            </a:extLst>
          </p:cNvPr>
          <p:cNvSpPr>
            <a:spLocks noGrp="1"/>
          </p:cNvSpPr>
          <p:nvPr>
            <p:ph sz="half" idx="1"/>
          </p:nvPr>
        </p:nvSpPr>
        <p:spPr/>
        <p:txBody>
          <a:bodyPr>
            <a:normAutofit fontScale="92500" lnSpcReduction="10000"/>
          </a:bodyPr>
          <a:lstStyle/>
          <a:p>
            <a:r>
              <a:rPr lang="en-US" dirty="0"/>
              <a:t>In 1792 Vermont and Kentucky joined the Union as Free and Slave.</a:t>
            </a:r>
          </a:p>
          <a:p>
            <a:r>
              <a:rPr lang="en-US" dirty="0"/>
              <a:t>1803 = Louisiana Purchase</a:t>
            </a:r>
          </a:p>
          <a:p>
            <a:r>
              <a:rPr lang="en-US" dirty="0"/>
              <a:t>Tennessee (1796) Ohio (1803)</a:t>
            </a:r>
          </a:p>
          <a:p>
            <a:pPr marL="0" indent="0">
              <a:buNone/>
            </a:pPr>
            <a:r>
              <a:rPr lang="en-US" dirty="0"/>
              <a:t>Louisiana (1812) Indiana (1816)</a:t>
            </a:r>
          </a:p>
          <a:p>
            <a:pPr marL="0" indent="0">
              <a:buNone/>
            </a:pPr>
            <a:r>
              <a:rPr lang="en-US" dirty="0"/>
              <a:t>Mississippi (1817) Illinois (1818)</a:t>
            </a:r>
          </a:p>
          <a:p>
            <a:pPr marL="0" indent="0">
              <a:buNone/>
            </a:pPr>
            <a:r>
              <a:rPr lang="en-US" dirty="0"/>
              <a:t>Alabama (1819) Maine (1820) Missouri (1821) Florida and Texas (1845) Iowa (1846) Wisconsin (1848)</a:t>
            </a:r>
          </a:p>
          <a:p>
            <a:r>
              <a:rPr lang="en-US" dirty="0"/>
              <a:t>California (1850)  Minnesota (1858) Oregon (1859)</a:t>
            </a:r>
          </a:p>
        </p:txBody>
      </p:sp>
      <p:pic>
        <p:nvPicPr>
          <p:cNvPr id="6148" name="Picture 4" descr="American Nations: Part III - by Nick Coccoma">
            <a:extLst>
              <a:ext uri="{FF2B5EF4-FFF2-40B4-BE49-F238E27FC236}">
                <a16:creationId xmlns:a16="http://schemas.microsoft.com/office/drawing/2014/main" id="{70195571-66D0-9A01-36FD-CF2599AD6C92}"/>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026039"/>
            <a:ext cx="5181600" cy="395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54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60" name="Rectangle 1025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6A1762-0B43-3490-1E47-6C679E66061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kumimoji="0" lang="en-US" sz="5400" b="0" i="0" u="none" strike="noStrike" cap="none" spc="0" normalizeH="0" baseline="0" noProof="0">
                <a:ln>
                  <a:noFill/>
                </a:ln>
                <a:effectLst/>
                <a:uLnTx/>
                <a:uFillTx/>
              </a:rPr>
              <a:t>Slavery and Western Expansion</a:t>
            </a:r>
            <a:endParaRPr lang="en-US" sz="5400"/>
          </a:p>
        </p:txBody>
      </p:sp>
      <p:sp>
        <p:nvSpPr>
          <p:cNvPr id="1026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9A60EE1-B7D8-9C0A-96CD-A622C4B17691}"/>
              </a:ext>
            </a:extLst>
          </p:cNvPr>
          <p:cNvSpPr>
            <a:spLocks noGrp="1"/>
          </p:cNvSpPr>
          <p:nvPr>
            <p:ph sz="half" idx="1"/>
          </p:nvPr>
        </p:nvSpPr>
        <p:spPr>
          <a:xfrm>
            <a:off x="572493" y="2071316"/>
            <a:ext cx="6713552" cy="4119172"/>
          </a:xfrm>
        </p:spPr>
        <p:txBody>
          <a:bodyPr vert="horz" lIns="91440" tIns="45720" rIns="91440" bIns="45720" rtlCol="0" anchor="t">
            <a:normAutofit fontScale="92500" lnSpcReduction="10000"/>
          </a:bodyPr>
          <a:lstStyle/>
          <a:p>
            <a:r>
              <a:rPr lang="en-US" sz="1500" dirty="0"/>
              <a:t>As Cotton Became “King” it led to the First Large Western Migration in the Country’s History. Enslaved Individuals Were Forced Away from their Homes in Places Like Virginia, and Sold into Backbreaking Labor on Cotton Plantations in the Cotton Kingdom = Alabama, Mississippi, Louisiana, and other “western” states.</a:t>
            </a:r>
          </a:p>
          <a:p>
            <a:r>
              <a:rPr lang="en-US" sz="1500" dirty="0"/>
              <a:t>Missouri Compromise (1820) = Maine admitted as free state, Missouri as slave state. After 1820 slave states north of Missouri’s southern border.</a:t>
            </a:r>
          </a:p>
          <a:p>
            <a:r>
              <a:rPr lang="en-US" sz="1500" dirty="0"/>
              <a:t>From 1820 forward both houses of Congress were regularly locked in bitter debates over whether the framers intended for slavery to live on or die out.</a:t>
            </a:r>
          </a:p>
          <a:p>
            <a:r>
              <a:rPr lang="en-US" sz="1500" dirty="0"/>
              <a:t>Pro-Slavery</a:t>
            </a:r>
          </a:p>
          <a:p>
            <a:pPr lvl="1"/>
            <a:r>
              <a:rPr lang="en-US" sz="1500" dirty="0"/>
              <a:t>3/5 Compromise</a:t>
            </a:r>
          </a:p>
          <a:p>
            <a:pPr lvl="1"/>
            <a:r>
              <a:rPr lang="en-US" sz="1500" dirty="0"/>
              <a:t>Fugitive Slave Laws</a:t>
            </a:r>
          </a:p>
          <a:p>
            <a:pPr lvl="1"/>
            <a:r>
              <a:rPr lang="en-US" sz="1500" dirty="0"/>
              <a:t>No interference with Slave trade until 1808</a:t>
            </a:r>
          </a:p>
          <a:p>
            <a:r>
              <a:rPr lang="en-US" sz="1500" dirty="0"/>
              <a:t>Anti-Slavery</a:t>
            </a:r>
          </a:p>
          <a:p>
            <a:pPr lvl="1"/>
            <a:r>
              <a:rPr lang="en-US" sz="1500" dirty="0"/>
              <a:t>Ended International Slave Trade after 1808</a:t>
            </a:r>
          </a:p>
          <a:p>
            <a:pPr lvl="1"/>
            <a:r>
              <a:rPr lang="en-US" sz="1500" dirty="0"/>
              <a:t>Never Used the word “Slave”</a:t>
            </a:r>
          </a:p>
          <a:p>
            <a:pPr lvl="1"/>
            <a:r>
              <a:rPr lang="en-US" sz="1500" dirty="0"/>
              <a:t>The 10</a:t>
            </a:r>
            <a:r>
              <a:rPr lang="en-US" sz="1500" baseline="30000" dirty="0"/>
              <a:t>th</a:t>
            </a:r>
            <a:r>
              <a:rPr lang="en-US" sz="1500" dirty="0"/>
              <a:t> Amendment allowed slavery to be banned by states/territories.</a:t>
            </a:r>
          </a:p>
          <a:p>
            <a:pPr lvl="1"/>
            <a:r>
              <a:rPr lang="en-US" sz="1500" dirty="0"/>
              <a:t>The 5</a:t>
            </a:r>
            <a:r>
              <a:rPr lang="en-US" sz="1500" baseline="30000" dirty="0"/>
              <a:t>th</a:t>
            </a:r>
            <a:r>
              <a:rPr lang="en-US" sz="1500" dirty="0"/>
              <a:t> Amendment’s Due Process Clause allowed property to be seized.</a:t>
            </a:r>
          </a:p>
        </p:txBody>
      </p:sp>
      <p:pic>
        <p:nvPicPr>
          <p:cNvPr id="10242" name="Picture 2" descr="The Missouri Crisis | US History I (OS Collection)">
            <a:extLst>
              <a:ext uri="{FF2B5EF4-FFF2-40B4-BE49-F238E27FC236}">
                <a16:creationId xmlns:a16="http://schemas.microsoft.com/office/drawing/2014/main" id="{97F58EC4-F884-D92C-DDFC-CC1FF2D73EF4}"/>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5523" r="442" b="-2"/>
          <a:stretch/>
        </p:blipFill>
        <p:spPr bwMode="auto">
          <a:xfrm>
            <a:off x="7766966" y="207131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79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33" name="Rectangle 133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314" name="Picture 2" descr="Compromise of 1850 | Summary, Map, Facts, &amp; Significance | Britannica">
            <a:extLst>
              <a:ext uri="{FF2B5EF4-FFF2-40B4-BE49-F238E27FC236}">
                <a16:creationId xmlns:a16="http://schemas.microsoft.com/office/drawing/2014/main" id="{694A04F9-528D-347C-6D85-4B2DF7EA1F6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519" b="4035"/>
          <a:stretch/>
        </p:blipFill>
        <p:spPr bwMode="auto">
          <a:xfrm>
            <a:off x="20" y="-371475"/>
            <a:ext cx="12191980" cy="7229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54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79" name="Rectangle 1537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380" name="Right Triangle 1537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381" name="Rectangle 1538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47671AC-6279-D2A8-7E9C-EB835503B464}"/>
              </a:ext>
            </a:extLst>
          </p:cNvPr>
          <p:cNvSpPr>
            <a:spLocks noGrp="1"/>
          </p:cNvSpPr>
          <p:nvPr>
            <p:ph type="title"/>
          </p:nvPr>
        </p:nvSpPr>
        <p:spPr>
          <a:xfrm>
            <a:off x="1101992" y="1109462"/>
            <a:ext cx="9984615" cy="1597228"/>
          </a:xfrm>
        </p:spPr>
        <p:txBody>
          <a:bodyPr vert="horz" lIns="91440" tIns="45720" rIns="91440" bIns="45720" rtlCol="0" anchor="ctr">
            <a:normAutofit/>
          </a:bodyPr>
          <a:lstStyle/>
          <a:p>
            <a:pPr algn="ctr"/>
            <a:r>
              <a:rPr lang="en-US" sz="6000" b="1" dirty="0"/>
              <a:t>Bloody Kansas</a:t>
            </a:r>
          </a:p>
        </p:txBody>
      </p:sp>
      <p:pic>
        <p:nvPicPr>
          <p:cNvPr id="15362" name="Picture 2" descr="Kansas-Nebraska Act | Nebraska Public Media">
            <a:extLst>
              <a:ext uri="{FF2B5EF4-FFF2-40B4-BE49-F238E27FC236}">
                <a16:creationId xmlns:a16="http://schemas.microsoft.com/office/drawing/2014/main" id="{728ABA98-0252-862F-D267-5E701BBC55C2}"/>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5557" r="21902" b="-2"/>
          <a:stretch/>
        </p:blipFill>
        <p:spPr bwMode="auto">
          <a:xfrm>
            <a:off x="1123357" y="3018327"/>
            <a:ext cx="3533985" cy="272819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10D30AF-6F3B-CFE1-7CE1-44639A7310AB}"/>
              </a:ext>
            </a:extLst>
          </p:cNvPr>
          <p:cNvSpPr>
            <a:spLocks noGrp="1"/>
          </p:cNvSpPr>
          <p:nvPr>
            <p:ph sz="half" idx="1"/>
          </p:nvPr>
        </p:nvSpPr>
        <p:spPr>
          <a:xfrm>
            <a:off x="5255260" y="2998278"/>
            <a:ext cx="4428236" cy="2728198"/>
          </a:xfrm>
        </p:spPr>
        <p:txBody>
          <a:bodyPr vert="horz" lIns="91440" tIns="45720" rIns="91440" bIns="45720" rtlCol="0" anchor="t">
            <a:normAutofit fontScale="92500" lnSpcReduction="20000"/>
          </a:bodyPr>
          <a:lstStyle/>
          <a:p>
            <a:r>
              <a:rPr lang="en-US" sz="1400" dirty="0"/>
              <a:t>Nebraska Territory was Huge = Spanned to the Canadian Border and the Texas Border.</a:t>
            </a:r>
          </a:p>
          <a:p>
            <a:r>
              <a:rPr lang="en-US" sz="1400" dirty="0"/>
              <a:t>Ignoring the Rules of the Missouri Compromise, the new Kansas Territory would determine if it was slave or free by “popular sovereignty”.</a:t>
            </a:r>
          </a:p>
          <a:p>
            <a:r>
              <a:rPr lang="en-US" sz="1400" dirty="0"/>
              <a:t>The New England Immigrant Aid Society sent people and guns to support free soil, while pro-slavery voters stormed over the border from Missouri.</a:t>
            </a:r>
          </a:p>
          <a:p>
            <a:r>
              <a:rPr lang="en-US" sz="1400" dirty="0"/>
              <a:t>The Fight over Kansas devolved into guerrilla warfare and cheating in elections. Many scholars argue this was the start of the American Civil War.</a:t>
            </a:r>
          </a:p>
          <a:p>
            <a:r>
              <a:rPr lang="en-US" sz="1400" dirty="0"/>
              <a:t>Both Sides Claimed they Won the Popular Sovereignty Vote, and Elected Officials and Wrote Constitutions. The Result was more like a Hobbesian War of All Against All.</a:t>
            </a:r>
          </a:p>
        </p:txBody>
      </p:sp>
    </p:spTree>
    <p:extLst>
      <p:ext uri="{BB962C8B-B14F-4D97-AF65-F5344CB8AC3E}">
        <p14:creationId xmlns:p14="http://schemas.microsoft.com/office/powerpoint/2010/main" val="308069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ACED-9B5A-6AAE-FCBF-E302C20AE227}"/>
              </a:ext>
            </a:extLst>
          </p:cNvPr>
          <p:cNvSpPr>
            <a:spLocks noGrp="1"/>
          </p:cNvSpPr>
          <p:nvPr>
            <p:ph type="title"/>
          </p:nvPr>
        </p:nvSpPr>
        <p:spPr/>
        <p:txBody>
          <a:bodyPr>
            <a:normAutofit/>
          </a:bodyPr>
          <a:lstStyle/>
          <a:p>
            <a:pPr algn="ctr"/>
            <a:r>
              <a:rPr lang="en-US" sz="7200" b="1" dirty="0"/>
              <a:t>Bloody Kansas</a:t>
            </a:r>
            <a:endParaRPr lang="en-US" sz="7200" dirty="0"/>
          </a:p>
        </p:txBody>
      </p:sp>
      <p:sp>
        <p:nvSpPr>
          <p:cNvPr id="3" name="Content Placeholder 2">
            <a:extLst>
              <a:ext uri="{FF2B5EF4-FFF2-40B4-BE49-F238E27FC236}">
                <a16:creationId xmlns:a16="http://schemas.microsoft.com/office/drawing/2014/main" id="{6CA20572-6282-21F7-53A0-3ECE96F1A0E7}"/>
              </a:ext>
            </a:extLst>
          </p:cNvPr>
          <p:cNvSpPr>
            <a:spLocks noGrp="1"/>
          </p:cNvSpPr>
          <p:nvPr>
            <p:ph sz="half" idx="1"/>
          </p:nvPr>
        </p:nvSpPr>
        <p:spPr/>
        <p:txBody>
          <a:bodyPr>
            <a:normAutofit fontScale="92500" lnSpcReduction="10000"/>
          </a:bodyPr>
          <a:lstStyle/>
          <a:p>
            <a:r>
              <a:rPr lang="en-US" dirty="0"/>
              <a:t>In May 1856, Each Party Introduced a Bill to Admit Kansas.</a:t>
            </a:r>
          </a:p>
          <a:p>
            <a:r>
              <a:rPr lang="en-US" dirty="0"/>
              <a:t>Abolitionist Senator Charles Sumner made a speech on the Senate Floor Called “Crime Against Kansas”. Which he said was “the rape of a virgin territory.”</a:t>
            </a:r>
          </a:p>
          <a:p>
            <a:r>
              <a:rPr lang="en-US" dirty="0"/>
              <a:t>Sumner went on to state that South Carolina Senator Andrew Butler’s mistress was “ugly to others,” yet “beautiful to him…the harlot slavery.”</a:t>
            </a:r>
          </a:p>
          <a:p>
            <a:pPr marL="0" indent="0">
              <a:buNone/>
            </a:pPr>
            <a:endParaRPr lang="en-US" dirty="0"/>
          </a:p>
        </p:txBody>
      </p:sp>
      <p:pic>
        <p:nvPicPr>
          <p:cNvPr id="16386" name="Picture 2" descr="Charles Sumner | Abolitionist, US Senator, Civil Rights Activist |  Britannica">
            <a:extLst>
              <a:ext uri="{FF2B5EF4-FFF2-40B4-BE49-F238E27FC236}">
                <a16:creationId xmlns:a16="http://schemas.microsoft.com/office/drawing/2014/main" id="{06806209-16B9-729F-25D8-BF4D2BA3D40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334251" y="1897195"/>
            <a:ext cx="3552824" cy="4208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281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5" name="Rectangle 1741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C26B4E-BA3E-81A2-7E97-D1F0899269BD}"/>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b="1" kern="1200">
                <a:solidFill>
                  <a:schemeClr val="tx1"/>
                </a:solidFill>
                <a:latin typeface="+mj-lt"/>
                <a:ea typeface="+mj-ea"/>
                <a:cs typeface="+mj-cs"/>
              </a:rPr>
              <a:t>Bloody Senate</a:t>
            </a:r>
          </a:p>
        </p:txBody>
      </p:sp>
      <p:pic>
        <p:nvPicPr>
          <p:cNvPr id="17410" name="Picture 2" descr="This Day on Capitol Hill: May 22 - POLITICO">
            <a:extLst>
              <a:ext uri="{FF2B5EF4-FFF2-40B4-BE49-F238E27FC236}">
                <a16:creationId xmlns:a16="http://schemas.microsoft.com/office/drawing/2014/main" id="{42A479FB-5E4B-542B-4CFA-D9A5AFC2C87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30936" y="1612652"/>
            <a:ext cx="5458968" cy="3632695"/>
          </a:xfrm>
          <a:prstGeom prst="rect">
            <a:avLst/>
          </a:prstGeom>
          <a:noFill/>
          <a:extLst>
            <a:ext uri="{909E8E84-426E-40DD-AFC4-6F175D3DCCD1}">
              <a14:hiddenFill xmlns:a14="http://schemas.microsoft.com/office/drawing/2010/main">
                <a:solidFill>
                  <a:srgbClr val="FFFFFF"/>
                </a:solidFill>
              </a14:hiddenFill>
            </a:ext>
          </a:extLst>
        </p:spPr>
      </p:pic>
      <p:sp>
        <p:nvSpPr>
          <p:cNvPr id="1741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BCD137-62C7-0D82-51E0-F8DB6459DA19}"/>
              </a:ext>
            </a:extLst>
          </p:cNvPr>
          <p:cNvSpPr>
            <a:spLocks noGrp="1"/>
          </p:cNvSpPr>
          <p:nvPr>
            <p:ph sz="half" idx="1"/>
          </p:nvPr>
        </p:nvSpPr>
        <p:spPr>
          <a:xfrm>
            <a:off x="6739128" y="2664886"/>
            <a:ext cx="4818888" cy="3550789"/>
          </a:xfrm>
        </p:spPr>
        <p:txBody>
          <a:bodyPr vert="horz" lIns="91440" tIns="45720" rIns="91440" bIns="45720" rtlCol="0" anchor="t">
            <a:normAutofit/>
          </a:bodyPr>
          <a:lstStyle/>
          <a:p>
            <a:r>
              <a:rPr lang="en-US" sz="2200" dirty="0"/>
              <a:t>Butler’s Cousin, South Carolina Congressman Preston Brooks avenged his cousin by beating Sumner with a cane until he was unable to speak…Sumner was unable to resume duties as a Senator for 2.5 years.</a:t>
            </a:r>
          </a:p>
          <a:p>
            <a:r>
              <a:rPr lang="en-US" sz="2200" dirty="0"/>
              <a:t>Brooks was branded a hero by Southern newspapers and received 100s of gift canes, some suggesting he do it again.</a:t>
            </a:r>
          </a:p>
        </p:txBody>
      </p:sp>
    </p:spTree>
    <p:extLst>
      <p:ext uri="{BB962C8B-B14F-4D97-AF65-F5344CB8AC3E}">
        <p14:creationId xmlns:p14="http://schemas.microsoft.com/office/powerpoint/2010/main" val="339602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F69-E379-1654-4B9B-F5DFE008E1F5}"/>
              </a:ext>
            </a:extLst>
          </p:cNvPr>
          <p:cNvSpPr>
            <a:spLocks noGrp="1"/>
          </p:cNvSpPr>
          <p:nvPr>
            <p:ph type="title"/>
          </p:nvPr>
        </p:nvSpPr>
        <p:spPr/>
        <p:txBody>
          <a:bodyPr>
            <a:normAutofit/>
          </a:bodyPr>
          <a:lstStyle/>
          <a:p>
            <a:pPr algn="ctr"/>
            <a:r>
              <a:rPr lang="en-US" sz="7200" b="1" dirty="0"/>
              <a:t>Bloody Kansas</a:t>
            </a:r>
          </a:p>
        </p:txBody>
      </p:sp>
      <p:sp>
        <p:nvSpPr>
          <p:cNvPr id="3" name="Content Placeholder 2">
            <a:extLst>
              <a:ext uri="{FF2B5EF4-FFF2-40B4-BE49-F238E27FC236}">
                <a16:creationId xmlns:a16="http://schemas.microsoft.com/office/drawing/2014/main" id="{8EBA5D9F-0A9F-1809-4A9B-FEE1BA8937E8}"/>
              </a:ext>
            </a:extLst>
          </p:cNvPr>
          <p:cNvSpPr>
            <a:spLocks noGrp="1"/>
          </p:cNvSpPr>
          <p:nvPr>
            <p:ph sz="half" idx="1"/>
          </p:nvPr>
        </p:nvSpPr>
        <p:spPr/>
        <p:txBody>
          <a:bodyPr>
            <a:normAutofit fontScale="85000" lnSpcReduction="20000"/>
          </a:bodyPr>
          <a:lstStyle/>
          <a:p>
            <a:r>
              <a:rPr lang="en-US" dirty="0"/>
              <a:t>Until Brooks’ attack on Sumner, Abolitionists (Northerners) had generally maintained a pacifist philosophy while pro-slavery forces often reacted with violence. </a:t>
            </a:r>
          </a:p>
          <a:p>
            <a:r>
              <a:rPr lang="en-US" dirty="0"/>
              <a:t>In Kansas, John Brown Sr. led a group of 7 men to a pro-slavery settlement on Pottawatomie Creek. They took 5 men from there homes in the middle of the night and bludgeoned them to death with broad swords.</a:t>
            </a:r>
          </a:p>
          <a:p>
            <a:r>
              <a:rPr lang="en-US" dirty="0"/>
              <a:t>Brown’s attack demonstrated </a:t>
            </a:r>
            <a:r>
              <a:rPr lang="en-US" b="1" dirty="0"/>
              <a:t>both </a:t>
            </a:r>
            <a:r>
              <a:rPr lang="en-US" dirty="0"/>
              <a:t>sides were willing to kill and die for their cause. </a:t>
            </a:r>
          </a:p>
        </p:txBody>
      </p:sp>
      <p:pic>
        <p:nvPicPr>
          <p:cNvPr id="18434" name="Picture 2" descr="Oldest Statue of John Brown, Kansas City, Kansas">
            <a:extLst>
              <a:ext uri="{FF2B5EF4-FFF2-40B4-BE49-F238E27FC236}">
                <a16:creationId xmlns:a16="http://schemas.microsoft.com/office/drawing/2014/main" id="{025BDDCE-9177-E5EB-4AF9-F774F928A97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00387" y="2101981"/>
            <a:ext cx="1847850" cy="2466975"/>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Vandal defaces John Brown statue in Kansas City, Kansas | The Kansas City  Star">
            <a:extLst>
              <a:ext uri="{FF2B5EF4-FFF2-40B4-BE49-F238E27FC236}">
                <a16:creationId xmlns:a16="http://schemas.microsoft.com/office/drawing/2014/main" id="{B1FCD5EE-ADB0-A795-B74B-A8AC889427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425" y="3697418"/>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9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3ECD-FEAA-2DAB-B809-5F042FF0A1DC}"/>
              </a:ext>
            </a:extLst>
          </p:cNvPr>
          <p:cNvSpPr>
            <a:spLocks noGrp="1"/>
          </p:cNvSpPr>
          <p:nvPr>
            <p:ph type="title"/>
          </p:nvPr>
        </p:nvSpPr>
        <p:spPr/>
        <p:txBody>
          <a:bodyPr/>
          <a:lstStyle/>
          <a:p>
            <a:pPr algn="ctr"/>
            <a:r>
              <a:rPr lang="en-US" dirty="0"/>
              <a:t>What is Depicted in John </a:t>
            </a:r>
            <a:r>
              <a:rPr lang="en-US" dirty="0" err="1"/>
              <a:t>Steuart</a:t>
            </a:r>
            <a:r>
              <a:rPr lang="en-US" dirty="0"/>
              <a:t> Curry’s “Tragic Prelude”?</a:t>
            </a:r>
          </a:p>
        </p:txBody>
      </p:sp>
      <p:pic>
        <p:nvPicPr>
          <p:cNvPr id="19458" name="Picture 2" descr="John Brown's Christmas Raid into Missouri 1858 •">
            <a:extLst>
              <a:ext uri="{FF2B5EF4-FFF2-40B4-BE49-F238E27FC236}">
                <a16:creationId xmlns:a16="http://schemas.microsoft.com/office/drawing/2014/main" id="{77304C18-ED89-78E5-A816-90C769102B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0477" y="1825625"/>
            <a:ext cx="847104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28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319B-2E87-9C9D-52BB-A95460A6B196}"/>
              </a:ext>
            </a:extLst>
          </p:cNvPr>
          <p:cNvSpPr>
            <a:spLocks noGrp="1"/>
          </p:cNvSpPr>
          <p:nvPr>
            <p:ph type="title"/>
          </p:nvPr>
        </p:nvSpPr>
        <p:spPr/>
        <p:txBody>
          <a:bodyPr/>
          <a:lstStyle/>
          <a:p>
            <a:pPr algn="ctr"/>
            <a:r>
              <a:rPr lang="en-US" dirty="0"/>
              <a:t>Only if You are Interested in American Regionalism Art</a:t>
            </a:r>
          </a:p>
        </p:txBody>
      </p:sp>
      <p:sp>
        <p:nvSpPr>
          <p:cNvPr id="3" name="Text Placeholder 2">
            <a:extLst>
              <a:ext uri="{FF2B5EF4-FFF2-40B4-BE49-F238E27FC236}">
                <a16:creationId xmlns:a16="http://schemas.microsoft.com/office/drawing/2014/main" id="{1A9A465E-781D-9D0B-2CFB-85BB02BFCBB8}"/>
              </a:ext>
            </a:extLst>
          </p:cNvPr>
          <p:cNvSpPr>
            <a:spLocks noGrp="1"/>
          </p:cNvSpPr>
          <p:nvPr>
            <p:ph type="body" idx="1"/>
          </p:nvPr>
        </p:nvSpPr>
        <p:spPr/>
        <p:txBody>
          <a:bodyPr/>
          <a:lstStyle/>
          <a:p>
            <a:r>
              <a:rPr lang="en-US" dirty="0"/>
              <a:t>Thomas Hart Benton (Missouri)</a:t>
            </a:r>
          </a:p>
        </p:txBody>
      </p:sp>
      <p:sp>
        <p:nvSpPr>
          <p:cNvPr id="5" name="Text Placeholder 4">
            <a:extLst>
              <a:ext uri="{FF2B5EF4-FFF2-40B4-BE49-F238E27FC236}">
                <a16:creationId xmlns:a16="http://schemas.microsoft.com/office/drawing/2014/main" id="{9B709BB5-BA0C-E1D2-6885-07BB6BC406FC}"/>
              </a:ext>
            </a:extLst>
          </p:cNvPr>
          <p:cNvSpPr>
            <a:spLocks noGrp="1"/>
          </p:cNvSpPr>
          <p:nvPr>
            <p:ph type="body" sz="quarter" idx="3"/>
          </p:nvPr>
        </p:nvSpPr>
        <p:spPr/>
        <p:txBody>
          <a:bodyPr/>
          <a:lstStyle/>
          <a:p>
            <a:r>
              <a:rPr lang="en-US" dirty="0"/>
              <a:t>Grant Wood (Iowa)</a:t>
            </a:r>
          </a:p>
        </p:txBody>
      </p:sp>
      <p:pic>
        <p:nvPicPr>
          <p:cNvPr id="1026" name="Picture 2" descr="Thomas Hart Benton&amp;#8217;s America ...">
            <a:extLst>
              <a:ext uri="{FF2B5EF4-FFF2-40B4-BE49-F238E27FC236}">
                <a16:creationId xmlns:a16="http://schemas.microsoft.com/office/drawing/2014/main" id="{324B112F-0495-934A-4B27-49C56ECB939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984235" y="2609850"/>
            <a:ext cx="27813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ust a Second: Regionalism | The Art Minute">
            <a:extLst>
              <a:ext uri="{FF2B5EF4-FFF2-40B4-BE49-F238E27FC236}">
                <a16:creationId xmlns:a16="http://schemas.microsoft.com/office/drawing/2014/main" id="{E6C7F0E5-477B-A696-D6DA-7667F9A09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4900" y="4347369"/>
            <a:ext cx="2352675"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ant Wood's American Gothic">
            <a:extLst>
              <a:ext uri="{FF2B5EF4-FFF2-40B4-BE49-F238E27FC236}">
                <a16:creationId xmlns:a16="http://schemas.microsoft.com/office/drawing/2014/main" id="{8963D18F-3C0E-BCCD-21C0-B6DFF0148AD3}"/>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7544594" y="2539820"/>
            <a:ext cx="2438400" cy="1876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rant Wood | Iowa Artist, Biography, &amp; Paintings | Britannica">
            <a:extLst>
              <a:ext uri="{FF2B5EF4-FFF2-40B4-BE49-F238E27FC236}">
                <a16:creationId xmlns:a16="http://schemas.microsoft.com/office/drawing/2014/main" id="{3D4EF295-34BA-DF69-5DD5-D9FBEEC64D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794" y="4486275"/>
            <a:ext cx="38100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547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56F61-F359-7B47-B36E-69F8217738EA}"/>
              </a:ext>
            </a:extLst>
          </p:cNvPr>
          <p:cNvSpPr>
            <a:spLocks noGrp="1"/>
          </p:cNvSpPr>
          <p:nvPr>
            <p:ph type="title"/>
          </p:nvPr>
        </p:nvSpPr>
        <p:spPr/>
        <p:txBody>
          <a:bodyPr/>
          <a:lstStyle/>
          <a:p>
            <a:pPr algn="ctr"/>
            <a:r>
              <a:rPr lang="en-US" dirty="0"/>
              <a:t>Key Terms</a:t>
            </a:r>
          </a:p>
        </p:txBody>
      </p:sp>
      <p:sp>
        <p:nvSpPr>
          <p:cNvPr id="3" name="Content Placeholder 2">
            <a:extLst>
              <a:ext uri="{FF2B5EF4-FFF2-40B4-BE49-F238E27FC236}">
                <a16:creationId xmlns:a16="http://schemas.microsoft.com/office/drawing/2014/main" id="{68B4FC36-8015-098B-10C5-FF36EF573D78}"/>
              </a:ext>
            </a:extLst>
          </p:cNvPr>
          <p:cNvSpPr>
            <a:spLocks noGrp="1"/>
          </p:cNvSpPr>
          <p:nvPr>
            <p:ph sz="half" idx="1"/>
          </p:nvPr>
        </p:nvSpPr>
        <p:spPr/>
        <p:txBody>
          <a:bodyPr>
            <a:normAutofit fontScale="62500" lnSpcReduction="20000"/>
          </a:bodyPr>
          <a:lstStyle/>
          <a:p>
            <a:r>
              <a:rPr lang="en-US" dirty="0"/>
              <a:t>Eli Whitney</a:t>
            </a:r>
          </a:p>
          <a:p>
            <a:r>
              <a:rPr lang="en-US" dirty="0"/>
              <a:t>Cotton Gin</a:t>
            </a:r>
          </a:p>
          <a:p>
            <a:r>
              <a:rPr lang="en-US" dirty="0"/>
              <a:t>Petit Gulf</a:t>
            </a:r>
          </a:p>
          <a:p>
            <a:r>
              <a:rPr lang="en-US" dirty="0"/>
              <a:t>Manifest Destiny</a:t>
            </a:r>
          </a:p>
          <a:p>
            <a:r>
              <a:rPr lang="en-US" dirty="0"/>
              <a:t>Painting “American Progress”</a:t>
            </a:r>
          </a:p>
          <a:p>
            <a:r>
              <a:rPr lang="en-US" dirty="0"/>
              <a:t>Western Expansion of Slavery</a:t>
            </a:r>
          </a:p>
          <a:p>
            <a:r>
              <a:rPr lang="en-US" dirty="0"/>
              <a:t>Missouri Compromise </a:t>
            </a:r>
          </a:p>
          <a:p>
            <a:r>
              <a:rPr lang="en-US" dirty="0"/>
              <a:t>Compromise of 1850</a:t>
            </a:r>
          </a:p>
          <a:p>
            <a:r>
              <a:rPr lang="en-US" dirty="0"/>
              <a:t>Kansas-Nebraska Act</a:t>
            </a:r>
          </a:p>
          <a:p>
            <a:r>
              <a:rPr lang="en-US" dirty="0"/>
              <a:t>Bloody Kansas</a:t>
            </a:r>
          </a:p>
          <a:p>
            <a:r>
              <a:rPr lang="en-US" dirty="0"/>
              <a:t>Charles Sumner</a:t>
            </a:r>
          </a:p>
          <a:p>
            <a:r>
              <a:rPr lang="en-US" dirty="0"/>
              <a:t>Preston Brooks</a:t>
            </a:r>
          </a:p>
          <a:p>
            <a:r>
              <a:rPr lang="en-US" dirty="0"/>
              <a:t>Painting “Tragic Preclude”</a:t>
            </a:r>
          </a:p>
          <a:p>
            <a:endParaRPr lang="en-US" dirty="0"/>
          </a:p>
          <a:p>
            <a:endParaRPr lang="en-US" dirty="0"/>
          </a:p>
          <a:p>
            <a:endParaRPr lang="en-US" dirty="0"/>
          </a:p>
          <a:p>
            <a:endParaRPr lang="en-US" dirty="0"/>
          </a:p>
          <a:p>
            <a:endParaRPr lang="en-US" dirty="0"/>
          </a:p>
        </p:txBody>
      </p:sp>
      <p:pic>
        <p:nvPicPr>
          <p:cNvPr id="1026" name="Picture 2" descr="Remastered Art The Tragic Prelude John Brown by John Steuart Curry 20220519  by John Steuart Curry">
            <a:extLst>
              <a:ext uri="{FF2B5EF4-FFF2-40B4-BE49-F238E27FC236}">
                <a16:creationId xmlns:a16="http://schemas.microsoft.com/office/drawing/2014/main" id="{248F8F99-427B-CD4A-090D-914A4CDA424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274094"/>
            <a:ext cx="5181600" cy="345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54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B04-F962-455F-9B2E-2608A24B2D79}"/>
              </a:ext>
            </a:extLst>
          </p:cNvPr>
          <p:cNvSpPr>
            <a:spLocks noGrp="1"/>
          </p:cNvSpPr>
          <p:nvPr>
            <p:ph type="title"/>
          </p:nvPr>
        </p:nvSpPr>
        <p:spPr/>
        <p:txBody>
          <a:bodyPr>
            <a:normAutofit/>
          </a:bodyPr>
          <a:lstStyle/>
          <a:p>
            <a:pPr algn="ctr"/>
            <a:r>
              <a:rPr lang="en-US" sz="7200" b="1" dirty="0"/>
              <a:t>Cotton Tech and Cash</a:t>
            </a:r>
          </a:p>
        </p:txBody>
      </p:sp>
      <p:sp>
        <p:nvSpPr>
          <p:cNvPr id="3" name="Content Placeholder 2">
            <a:extLst>
              <a:ext uri="{FF2B5EF4-FFF2-40B4-BE49-F238E27FC236}">
                <a16:creationId xmlns:a16="http://schemas.microsoft.com/office/drawing/2014/main" id="{0A36F71E-ADCD-E0AB-FEC8-0CDAC2F30CE5}"/>
              </a:ext>
            </a:extLst>
          </p:cNvPr>
          <p:cNvSpPr>
            <a:spLocks noGrp="1"/>
          </p:cNvSpPr>
          <p:nvPr>
            <p:ph sz="half" idx="1"/>
          </p:nvPr>
        </p:nvSpPr>
        <p:spPr/>
        <p:txBody>
          <a:bodyPr>
            <a:noAutofit/>
          </a:bodyPr>
          <a:lstStyle/>
          <a:p>
            <a:r>
              <a:rPr lang="en-US" sz="2000" dirty="0"/>
              <a:t>The First North American Cotton Exported to Europe was sent to Liverpool in 1785.</a:t>
            </a:r>
          </a:p>
          <a:p>
            <a:r>
              <a:rPr lang="en-US" sz="2000" dirty="0"/>
              <a:t>Eli Whitney’s Cotton gin, invented in 1794, helped raise cotton production and demand for enslaved labor.</a:t>
            </a:r>
          </a:p>
          <a:p>
            <a:r>
              <a:rPr lang="en-US" sz="2000" dirty="0"/>
              <a:t>In 1833 Rush Nutt developed Petit Gulf Cotton. It was an almost perfect match for the cotton gin, more disease resistant, and easier to pick, making cotton even more profitable.</a:t>
            </a:r>
          </a:p>
          <a:p>
            <a:r>
              <a:rPr lang="en-US" sz="2000" dirty="0"/>
              <a:t>By the End of the 1830s Petit Gulf was  the dominant strain of Cotton and Cotton was the Most Common Crop in the United States.</a:t>
            </a:r>
          </a:p>
          <a:p>
            <a:r>
              <a:rPr lang="en-US" sz="2000" dirty="0"/>
              <a:t>This success also meant American Slavery became more and more profitable, and, therefore, more and more Entrenched in the South.</a:t>
            </a:r>
          </a:p>
        </p:txBody>
      </p:sp>
      <p:pic>
        <p:nvPicPr>
          <p:cNvPr id="1026" name="Picture 2">
            <a:extLst>
              <a:ext uri="{FF2B5EF4-FFF2-40B4-BE49-F238E27FC236}">
                <a16:creationId xmlns:a16="http://schemas.microsoft.com/office/drawing/2014/main" id="{21A9ECD0-F44B-6637-867C-D96B9E19AD0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2152504"/>
            <a:ext cx="5181600" cy="369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29" name="Rectangle 512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80D7D31-386C-A5F2-E14A-8DBC1DA47DE8}"/>
              </a:ext>
            </a:extLst>
          </p:cNvPr>
          <p:cNvSpPr>
            <a:spLocks noGrp="1"/>
          </p:cNvSpPr>
          <p:nvPr>
            <p:ph type="title"/>
          </p:nvPr>
        </p:nvSpPr>
        <p:spPr>
          <a:xfrm>
            <a:off x="841247" y="978619"/>
            <a:ext cx="3410712" cy="1106424"/>
          </a:xfrm>
        </p:spPr>
        <p:txBody>
          <a:bodyPr vert="horz" lIns="91440" tIns="45720" rIns="91440" bIns="45720" rtlCol="0" anchor="ctr">
            <a:normAutofit/>
          </a:bodyPr>
          <a:lstStyle/>
          <a:p>
            <a:pPr algn="ctr"/>
            <a:r>
              <a:rPr lang="en-US" sz="2800" kern="1200" dirty="0">
                <a:solidFill>
                  <a:schemeClr val="tx1"/>
                </a:solidFill>
                <a:latin typeface="+mj-lt"/>
                <a:ea typeface="+mj-ea"/>
                <a:cs typeface="+mj-cs"/>
              </a:rPr>
              <a:t>The Cotton Gin </a:t>
            </a:r>
          </a:p>
        </p:txBody>
      </p:sp>
      <p:sp>
        <p:nvSpPr>
          <p:cNvPr id="5131" name="Rectangle 5130">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33" name="Rectangle 5132">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2A6C4DA-0B7B-9236-5A09-CDBB28EFF40D}"/>
              </a:ext>
            </a:extLst>
          </p:cNvPr>
          <p:cNvSpPr>
            <a:spLocks noGrp="1"/>
          </p:cNvSpPr>
          <p:nvPr>
            <p:ph sz="half" idx="1"/>
          </p:nvPr>
        </p:nvSpPr>
        <p:spPr>
          <a:xfrm>
            <a:off x="841248" y="2252870"/>
            <a:ext cx="3412219" cy="3560251"/>
          </a:xfrm>
        </p:spPr>
        <p:txBody>
          <a:bodyPr vert="horz" lIns="91440" tIns="45720" rIns="91440" bIns="45720" rtlCol="0">
            <a:normAutofit fontScale="85000" lnSpcReduction="20000"/>
          </a:bodyPr>
          <a:lstStyle/>
          <a:p>
            <a:pPr marL="0" indent="0">
              <a:buNone/>
            </a:pPr>
            <a:r>
              <a:rPr lang="en-US" sz="2000" dirty="0"/>
              <a:t>Eli Whitney’s Cotton Gin Separated Seeds from Cotton.</a:t>
            </a:r>
          </a:p>
          <a:p>
            <a:pPr marL="0" indent="0">
              <a:buNone/>
            </a:pPr>
            <a:r>
              <a:rPr lang="en-US" sz="2000" dirty="0"/>
              <a:t>It was a Simple Machine; therefore, Planters Copied it without Respecting His Patent = He Did Not get Rich, but Plantation Owners, Shippers, and Textile Mill Owners Did.</a:t>
            </a:r>
          </a:p>
          <a:p>
            <a:pPr marL="0" indent="0">
              <a:buNone/>
            </a:pPr>
            <a:r>
              <a:rPr lang="en-US" sz="2000" dirty="0"/>
              <a:t>The Gin led to a Huge Increase in Cotton Production and Demand.</a:t>
            </a:r>
          </a:p>
          <a:p>
            <a:pPr marL="0" indent="0">
              <a:buNone/>
            </a:pPr>
            <a:r>
              <a:rPr lang="en-US" sz="2000" dirty="0"/>
              <a:t>Between 1820 and 1860 Cotton made up about half of US Exports.</a:t>
            </a:r>
          </a:p>
          <a:p>
            <a:pPr marL="0" indent="0">
              <a:buNone/>
            </a:pPr>
            <a:r>
              <a:rPr lang="en-US" sz="2000" b="1" dirty="0"/>
              <a:t>Whitney’s Labor-Saving Device Led to More Slavery and Helped it to Expand West.</a:t>
            </a:r>
          </a:p>
        </p:txBody>
      </p:sp>
      <p:pic>
        <p:nvPicPr>
          <p:cNvPr id="5122" name="Picture 2" descr="Cotton Gin | ClipArt ETC | Cotton gin, Eli whitney cotton gin, Industrial  revolution">
            <a:extLst>
              <a:ext uri="{FF2B5EF4-FFF2-40B4-BE49-F238E27FC236}">
                <a16:creationId xmlns:a16="http://schemas.microsoft.com/office/drawing/2014/main" id="{6E15CE90-9AE9-A7D9-28E4-7BD18BD9B66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120640" y="948838"/>
            <a:ext cx="6656832" cy="485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89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96D4-6174-4649-DEED-2C6BE0B5883A}"/>
              </a:ext>
            </a:extLst>
          </p:cNvPr>
          <p:cNvSpPr>
            <a:spLocks noGrp="1"/>
          </p:cNvSpPr>
          <p:nvPr>
            <p:ph type="title"/>
          </p:nvPr>
        </p:nvSpPr>
        <p:spPr>
          <a:xfrm>
            <a:off x="876693" y="741391"/>
            <a:ext cx="3455821" cy="1616203"/>
          </a:xfrm>
        </p:spPr>
        <p:txBody>
          <a:bodyPr anchor="b">
            <a:normAutofit/>
          </a:bodyPr>
          <a:lstStyle/>
          <a:p>
            <a:r>
              <a:rPr lang="en-US" sz="3200"/>
              <a:t>United States Census: Enslaved Population</a:t>
            </a:r>
          </a:p>
        </p:txBody>
      </p:sp>
      <p:sp>
        <p:nvSpPr>
          <p:cNvPr id="3" name="Content Placeholder 2">
            <a:extLst>
              <a:ext uri="{FF2B5EF4-FFF2-40B4-BE49-F238E27FC236}">
                <a16:creationId xmlns:a16="http://schemas.microsoft.com/office/drawing/2014/main" id="{1C13747B-2B61-C34A-C2E7-F20AEBC068D1}"/>
              </a:ext>
            </a:extLst>
          </p:cNvPr>
          <p:cNvSpPr>
            <a:spLocks noGrp="1"/>
          </p:cNvSpPr>
          <p:nvPr>
            <p:ph idx="1"/>
          </p:nvPr>
        </p:nvSpPr>
        <p:spPr>
          <a:xfrm>
            <a:off x="876693" y="2533476"/>
            <a:ext cx="3455821" cy="3447832"/>
          </a:xfrm>
        </p:spPr>
        <p:txBody>
          <a:bodyPr anchor="t">
            <a:normAutofit/>
          </a:bodyPr>
          <a:lstStyle/>
          <a:p>
            <a:r>
              <a:rPr lang="en-US" sz="2000" dirty="0"/>
              <a:t>1790 = 697,897</a:t>
            </a:r>
          </a:p>
          <a:p>
            <a:r>
              <a:rPr lang="en-US" sz="2000" dirty="0"/>
              <a:t>1800 = 893,041</a:t>
            </a:r>
          </a:p>
          <a:p>
            <a:r>
              <a:rPr lang="en-US" sz="2000" dirty="0"/>
              <a:t>1810 = 1,191,364</a:t>
            </a:r>
          </a:p>
          <a:p>
            <a:r>
              <a:rPr lang="en-US" sz="2000" dirty="0"/>
              <a:t>1820 = 1,538,038</a:t>
            </a:r>
          </a:p>
          <a:p>
            <a:r>
              <a:rPr lang="en-US" sz="2000" dirty="0"/>
              <a:t>1830 = 2,009,043</a:t>
            </a:r>
          </a:p>
          <a:p>
            <a:r>
              <a:rPr lang="en-US" sz="2000" dirty="0"/>
              <a:t>1840 = 2,487,455</a:t>
            </a:r>
          </a:p>
          <a:p>
            <a:r>
              <a:rPr lang="en-US" sz="2000" dirty="0"/>
              <a:t>1850 = 3,204,313</a:t>
            </a:r>
          </a:p>
          <a:p>
            <a:r>
              <a:rPr lang="en-US" sz="2000" dirty="0"/>
              <a:t>1860 = 3,952,838</a:t>
            </a:r>
          </a:p>
        </p:txBody>
      </p:sp>
      <p:pic>
        <p:nvPicPr>
          <p:cNvPr id="3074" name="Picture 2" descr="Globalyceum">
            <a:extLst>
              <a:ext uri="{FF2B5EF4-FFF2-40B4-BE49-F238E27FC236}">
                <a16:creationId xmlns:a16="http://schemas.microsoft.com/office/drawing/2014/main" id="{5BB00419-B168-58E4-0ED3-8105401BE88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87672" y="1221048"/>
            <a:ext cx="6389346" cy="4425213"/>
          </a:xfrm>
          <a:prstGeom prst="rect">
            <a:avLst/>
          </a:prstGeom>
          <a:noFill/>
          <a:extLst>
            <a:ext uri="{909E8E84-426E-40DD-AFC4-6F175D3DCCD1}">
              <a14:hiddenFill xmlns:a14="http://schemas.microsoft.com/office/drawing/2010/main">
                <a:solidFill>
                  <a:srgbClr val="FFFFFF"/>
                </a:solidFill>
              </a14:hiddenFill>
            </a:ext>
          </a:extLst>
        </p:spPr>
      </p:pic>
      <p:grpSp>
        <p:nvGrpSpPr>
          <p:cNvPr id="3079" name="Group 3078">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080" name="Rectangle 3079">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81" name="Rectangle 3080">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38242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6054-1AD6-DAE0-3D75-CF06CBFC443B}"/>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b="1" kern="1200" dirty="0">
                <a:solidFill>
                  <a:schemeClr val="tx1"/>
                </a:solidFill>
                <a:latin typeface="+mj-lt"/>
                <a:ea typeface="+mj-ea"/>
                <a:cs typeface="+mj-cs"/>
              </a:rPr>
              <a:t>Manifest Destiny</a:t>
            </a:r>
          </a:p>
        </p:txBody>
      </p:sp>
      <p:sp>
        <p:nvSpPr>
          <p:cNvPr id="3" name="Content Placeholder 2">
            <a:extLst>
              <a:ext uri="{FF2B5EF4-FFF2-40B4-BE49-F238E27FC236}">
                <a16:creationId xmlns:a16="http://schemas.microsoft.com/office/drawing/2014/main" id="{97AA1955-DC70-7499-9B80-E9663DF328A7}"/>
              </a:ext>
            </a:extLst>
          </p:cNvPr>
          <p:cNvSpPr>
            <a:spLocks noGrp="1"/>
          </p:cNvSpPr>
          <p:nvPr>
            <p:ph sz="half" idx="1"/>
          </p:nvPr>
        </p:nvSpPr>
        <p:spPr>
          <a:xfrm>
            <a:off x="876693" y="2533476"/>
            <a:ext cx="3455821" cy="3447832"/>
          </a:xfrm>
        </p:spPr>
        <p:txBody>
          <a:bodyPr vert="horz" lIns="91440" tIns="45720" rIns="91440" bIns="45720" rtlCol="0" anchor="t">
            <a:noAutofit/>
          </a:bodyPr>
          <a:lstStyle/>
          <a:p>
            <a:r>
              <a:rPr lang="en-US" sz="1200" dirty="0"/>
              <a:t>The Term “Manifest Destiny” was coined in 1845, but the concept had existed since the Founding.</a:t>
            </a:r>
          </a:p>
          <a:p>
            <a:r>
              <a:rPr lang="en-US" sz="1200" dirty="0"/>
              <a:t>According to your textbook: </a:t>
            </a:r>
          </a:p>
          <a:p>
            <a:r>
              <a:rPr lang="en-US" sz="1200" dirty="0"/>
              <a:t>“</a:t>
            </a:r>
            <a:r>
              <a:rPr lang="en-US" sz="1200" b="0" i="0" dirty="0">
                <a:effectLst/>
              </a:rPr>
              <a:t>First, many Americans believed that the strength of American values and institutions justified moral claims to hemispheric leadership.”</a:t>
            </a:r>
          </a:p>
          <a:p>
            <a:r>
              <a:rPr lang="en-US" sz="1200" b="0" i="0" dirty="0">
                <a:effectLst/>
              </a:rPr>
              <a:t> “Second, the lands on the North American continent west of the Mississippi River (and later into the Caribbean) were destined for American-led political and agricultural improvement.”</a:t>
            </a:r>
          </a:p>
          <a:p>
            <a:r>
              <a:rPr lang="en-US" sz="1200" b="0" i="0" dirty="0">
                <a:effectLst/>
              </a:rPr>
              <a:t> “Third, God and the Constitution ordained an irrepressible destiny to accomplish redemption and democratization throughout the world.” </a:t>
            </a:r>
          </a:p>
          <a:p>
            <a:r>
              <a:rPr lang="en-US" sz="1200" dirty="0"/>
              <a:t>“</a:t>
            </a:r>
            <a:r>
              <a:rPr lang="en-US" sz="1200" b="0" i="0" dirty="0">
                <a:effectLst/>
              </a:rPr>
              <a:t>All three of these claims pushed many Americans, whether they uttered the words </a:t>
            </a:r>
            <a:r>
              <a:rPr lang="en-US" sz="1200" b="0" i="1" dirty="0">
                <a:effectLst/>
              </a:rPr>
              <a:t>manifest destiny</a:t>
            </a:r>
            <a:r>
              <a:rPr lang="en-US" sz="1200" b="0" i="0" dirty="0">
                <a:effectLst/>
              </a:rPr>
              <a:t> or not, to actively seek the expansion of democracy.” </a:t>
            </a:r>
            <a:endParaRPr lang="en-US" sz="1200" dirty="0"/>
          </a:p>
        </p:txBody>
      </p:sp>
      <p:pic>
        <p:nvPicPr>
          <p:cNvPr id="6146" name="Picture 2" descr="Westward Expansion- Manifest Destiny - Manifest Destiny">
            <a:extLst>
              <a:ext uri="{FF2B5EF4-FFF2-40B4-BE49-F238E27FC236}">
                <a16:creationId xmlns:a16="http://schemas.microsoft.com/office/drawing/2014/main" id="{D01F209C-0896-4D3F-4EB3-3956210620A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346564" y="1772424"/>
            <a:ext cx="7673464" cy="3990201"/>
          </a:xfrm>
          <a:prstGeom prst="rect">
            <a:avLst/>
          </a:prstGeom>
          <a:noFill/>
          <a:extLst>
            <a:ext uri="{909E8E84-426E-40DD-AFC4-6F175D3DCCD1}">
              <a14:hiddenFill xmlns:a14="http://schemas.microsoft.com/office/drawing/2010/main">
                <a:solidFill>
                  <a:srgbClr val="FFFFFF"/>
                </a:solidFill>
              </a14:hiddenFill>
            </a:ext>
          </a:extLst>
        </p:spPr>
      </p:pic>
      <p:grpSp>
        <p:nvGrpSpPr>
          <p:cNvPr id="6151" name="Group 615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6152" name="Rectangle 615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53" name="Rectangle 615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6538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D80B-D06E-1B18-E915-C371828FE5B4}"/>
              </a:ext>
            </a:extLst>
          </p:cNvPr>
          <p:cNvSpPr>
            <a:spLocks noGrp="1"/>
          </p:cNvSpPr>
          <p:nvPr>
            <p:ph type="title"/>
          </p:nvPr>
        </p:nvSpPr>
        <p:spPr/>
        <p:txBody>
          <a:bodyPr/>
          <a:lstStyle/>
          <a:p>
            <a:pPr algn="ctr"/>
            <a:r>
              <a:rPr lang="en-US" dirty="0"/>
              <a:t>What do we see in the 1873 Painting “American Progress”?</a:t>
            </a:r>
          </a:p>
        </p:txBody>
      </p:sp>
      <p:pic>
        <p:nvPicPr>
          <p:cNvPr id="5122" name="Picture 2" descr="John Gast, American Progress, 1872. Chromolithograph published by George A, Crofutt. Source: Prints and Photographs Division, Library of Congress.">
            <a:extLst>
              <a:ext uri="{FF2B5EF4-FFF2-40B4-BE49-F238E27FC236}">
                <a16:creationId xmlns:a16="http://schemas.microsoft.com/office/drawing/2014/main" id="{FB727CCD-4966-12C6-9FEA-45FC97EA47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8412" y="1823879"/>
            <a:ext cx="7115175" cy="487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0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9EBA5-84BA-8A9E-5883-FE9EC998AA3E}"/>
              </a:ext>
            </a:extLst>
          </p:cNvPr>
          <p:cNvSpPr>
            <a:spLocks noGrp="1"/>
          </p:cNvSpPr>
          <p:nvPr>
            <p:ph type="title"/>
          </p:nvPr>
        </p:nvSpPr>
        <p:spPr/>
        <p:txBody>
          <a:bodyPr/>
          <a:lstStyle/>
          <a:p>
            <a:pPr algn="ctr"/>
            <a:r>
              <a:rPr lang="en-US" dirty="0"/>
              <a:t>Personification of America</a:t>
            </a:r>
          </a:p>
        </p:txBody>
      </p:sp>
      <p:sp>
        <p:nvSpPr>
          <p:cNvPr id="3" name="Text Placeholder 2">
            <a:extLst>
              <a:ext uri="{FF2B5EF4-FFF2-40B4-BE49-F238E27FC236}">
                <a16:creationId xmlns:a16="http://schemas.microsoft.com/office/drawing/2014/main" id="{BEAC17D7-D285-E713-51DB-86592351754F}"/>
              </a:ext>
            </a:extLst>
          </p:cNvPr>
          <p:cNvSpPr>
            <a:spLocks noGrp="1"/>
          </p:cNvSpPr>
          <p:nvPr>
            <p:ph type="body" idx="1"/>
          </p:nvPr>
        </p:nvSpPr>
        <p:spPr/>
        <p:txBody>
          <a:bodyPr>
            <a:normAutofit/>
          </a:bodyPr>
          <a:lstStyle/>
          <a:p>
            <a:pPr algn="ctr"/>
            <a:r>
              <a:rPr lang="en-US" sz="4000" dirty="0"/>
              <a:t>Columbia </a:t>
            </a:r>
          </a:p>
        </p:txBody>
      </p:sp>
      <p:sp>
        <p:nvSpPr>
          <p:cNvPr id="5" name="Text Placeholder 4">
            <a:extLst>
              <a:ext uri="{FF2B5EF4-FFF2-40B4-BE49-F238E27FC236}">
                <a16:creationId xmlns:a16="http://schemas.microsoft.com/office/drawing/2014/main" id="{355520CA-85BB-83C5-C0E2-9FD625B64BA0}"/>
              </a:ext>
            </a:extLst>
          </p:cNvPr>
          <p:cNvSpPr>
            <a:spLocks noGrp="1"/>
          </p:cNvSpPr>
          <p:nvPr>
            <p:ph type="body" sz="quarter" idx="3"/>
          </p:nvPr>
        </p:nvSpPr>
        <p:spPr/>
        <p:txBody>
          <a:bodyPr>
            <a:normAutofit/>
          </a:bodyPr>
          <a:lstStyle/>
          <a:p>
            <a:pPr algn="ctr"/>
            <a:r>
              <a:rPr lang="en-US" sz="4000" dirty="0"/>
              <a:t>Lady Liberty </a:t>
            </a:r>
          </a:p>
        </p:txBody>
      </p:sp>
      <p:pic>
        <p:nvPicPr>
          <p:cNvPr id="15362" name="Picture 2">
            <a:extLst>
              <a:ext uri="{FF2B5EF4-FFF2-40B4-BE49-F238E27FC236}">
                <a16:creationId xmlns:a16="http://schemas.microsoft.com/office/drawing/2014/main" id="{9AFA400F-25A1-725C-FDB6-C01EBE3CA83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2275681" y="2761456"/>
            <a:ext cx="228600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Statue of Liberty | History, Information, Height, Poem, &amp; Facts | Britannica">
            <a:extLst>
              <a:ext uri="{FF2B5EF4-FFF2-40B4-BE49-F238E27FC236}">
                <a16:creationId xmlns:a16="http://schemas.microsoft.com/office/drawing/2014/main" id="{B0FBDD37-A6BE-6B8F-AB67-399DCC028A56}"/>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620795" y="2761456"/>
            <a:ext cx="2285998"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22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0" name="Rectangle 717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5A102B-80D5-ABE2-5630-C8AB69ED0CE1}"/>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7200" b="1" dirty="0"/>
              <a:t>Criticism</a:t>
            </a:r>
            <a:r>
              <a:rPr lang="en-US" sz="5400" dirty="0"/>
              <a:t> </a:t>
            </a:r>
          </a:p>
        </p:txBody>
      </p:sp>
      <p:sp>
        <p:nvSpPr>
          <p:cNvPr id="717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0A01E9F-A676-0B94-A3A0-AA3938C97DE4}"/>
              </a:ext>
            </a:extLst>
          </p:cNvPr>
          <p:cNvSpPr>
            <a:spLocks noGrp="1"/>
          </p:cNvSpPr>
          <p:nvPr>
            <p:ph sz="half" idx="1"/>
          </p:nvPr>
        </p:nvSpPr>
        <p:spPr>
          <a:xfrm>
            <a:off x="572493" y="2071316"/>
            <a:ext cx="6713552" cy="4119172"/>
          </a:xfrm>
        </p:spPr>
        <p:txBody>
          <a:bodyPr vert="horz" lIns="91440" tIns="45720" rIns="91440" bIns="45720" rtlCol="0" anchor="t">
            <a:normAutofit lnSpcReduction="10000"/>
          </a:bodyPr>
          <a:lstStyle/>
          <a:p>
            <a:pPr marL="228600" marR="0" lvl="0" fontAlgn="auto">
              <a:spcBef>
                <a:spcPts val="1000"/>
              </a:spcBef>
              <a:spcAft>
                <a:spcPts val="0"/>
              </a:spcAft>
              <a:buClrTx/>
              <a:buSzTx/>
              <a:tabLst/>
              <a:defRPr/>
            </a:pPr>
            <a:r>
              <a:rPr kumimoji="0" lang="en-US" sz="1400" b="1" i="1" u="none" strike="noStrike" cap="none" spc="0" normalizeH="0" baseline="0" noProof="0" dirty="0">
                <a:ln>
                  <a:noFill/>
                </a:ln>
                <a:effectLst/>
                <a:uLnTx/>
                <a:uFillTx/>
              </a:rPr>
              <a:t>Abraham Lincoln and Other Whigs (later Republicans) Criticized the inhumane and self-centered nature of Manifest Destiny.</a:t>
            </a:r>
          </a:p>
          <a:p>
            <a:pPr marL="228600" marR="0" lvl="0" fontAlgn="auto">
              <a:spcBef>
                <a:spcPts val="1000"/>
              </a:spcBef>
              <a:spcAft>
                <a:spcPts val="0"/>
              </a:spcAft>
              <a:buClrTx/>
              <a:buSzTx/>
              <a:tabLst/>
              <a:defRPr/>
            </a:pPr>
            <a:r>
              <a:rPr kumimoji="0" lang="en-US" sz="1400" b="1" i="1" u="none" strike="noStrike" cap="none" spc="0" normalizeH="0" baseline="0" noProof="0" dirty="0">
                <a:ln>
                  <a:noFill/>
                </a:ln>
                <a:effectLst/>
                <a:uLnTx/>
                <a:uFillTx/>
              </a:rPr>
              <a:t>Here Lincoln Sarcastically Describes the Idea.</a:t>
            </a:r>
          </a:p>
          <a:p>
            <a:pPr marL="228600" marR="0" lvl="0" fontAlgn="auto">
              <a:spcBef>
                <a:spcPts val="1000"/>
              </a:spcBef>
              <a:spcAft>
                <a:spcPts val="0"/>
              </a:spcAft>
              <a:buClrTx/>
              <a:buSzTx/>
              <a:tabLst/>
              <a:defRPr/>
            </a:pPr>
            <a:endParaRPr kumimoji="0" lang="en-US" sz="1400" b="0" i="1" u="none" strike="noStrike" cap="none" spc="0" normalizeH="0" baseline="0" noProof="0" dirty="0">
              <a:ln>
                <a:noFill/>
              </a:ln>
              <a:effectLst/>
              <a:uLnTx/>
              <a:uFillTx/>
            </a:endParaRPr>
          </a:p>
          <a:p>
            <a:pPr marL="228600" marR="0" lvl="0" fontAlgn="auto">
              <a:spcBef>
                <a:spcPts val="1000"/>
              </a:spcBef>
              <a:spcAft>
                <a:spcPts val="0"/>
              </a:spcAft>
              <a:buClrTx/>
              <a:buSzTx/>
              <a:tabLst/>
              <a:defRPr/>
            </a:pPr>
            <a:r>
              <a:rPr kumimoji="0" lang="en-US" sz="1600" b="0" i="1" u="none" strike="noStrike" cap="none" spc="0" normalizeH="0" baseline="0" noProof="0" dirty="0">
                <a:ln>
                  <a:noFill/>
                </a:ln>
                <a:effectLst/>
                <a:uLnTx/>
                <a:uFillTx/>
              </a:rPr>
              <a:t>“He (</a:t>
            </a:r>
            <a:r>
              <a:rPr kumimoji="0" lang="en-US" sz="1600" b="0" i="1" u="none" strike="noStrike" cap="none" spc="0" normalizeH="0" baseline="0" noProof="0" dirty="0">
                <a:ln>
                  <a:noFill/>
                </a:ln>
                <a:effectLst/>
                <a:highlight>
                  <a:srgbClr val="FFFF00"/>
                </a:highlight>
                <a:uLnTx/>
                <a:uFillTx/>
              </a:rPr>
              <a:t>the Young American) owns a large part of the world, by right of possessing it; and all the rest by right of wanting it, and intending to have it</a:t>
            </a:r>
            <a:r>
              <a:rPr kumimoji="0" lang="en-US" sz="1600" b="0" i="1" u="none" strike="noStrike" cap="none" spc="0" normalizeH="0" baseline="0" noProof="0" dirty="0">
                <a:ln>
                  <a:noFill/>
                </a:ln>
                <a:effectLst/>
                <a:uLnTx/>
                <a:uFillTx/>
              </a:rPr>
              <a:t>. . . . Young America had “a pleasing hope—a fond desire—a longing after” territory. He has a great passion—a perfect rage—for the “new”; particularly new men for office, and the new earth mentioned in the revelations, in which, being no more sea, there must be about three times as much land as in the present. </a:t>
            </a:r>
            <a:r>
              <a:rPr kumimoji="0" lang="en-US" sz="1600" b="0" i="1" u="none" strike="noStrike" cap="none" spc="0" normalizeH="0" baseline="0" noProof="0" dirty="0">
                <a:ln>
                  <a:noFill/>
                </a:ln>
                <a:effectLst/>
                <a:highlight>
                  <a:srgbClr val="FFFF00"/>
                </a:highlight>
                <a:uLnTx/>
                <a:uFillTx/>
              </a:rPr>
              <a:t>He is a great friend of humanity; and his desire for land is not selfish, but merely an impulse to extend the area of freedom. He is very anxious to fight for the liberation of enslaved nations and colonies, provided, always, they have land.</a:t>
            </a:r>
            <a:r>
              <a:rPr kumimoji="0" lang="en-US" sz="1600" b="0" i="1" u="none" strike="noStrike" cap="none" spc="0" normalizeH="0" baseline="0" noProof="0" dirty="0">
                <a:ln>
                  <a:noFill/>
                </a:ln>
                <a:effectLst/>
                <a:uLnTx/>
                <a:uFillTx/>
              </a:rPr>
              <a:t> . . . As to those who have no land, and would be glad of help from any quarter, he considers they can afford to wait a few hundred years longer. </a:t>
            </a:r>
            <a:r>
              <a:rPr kumimoji="0" lang="en-US" sz="1600" b="0" i="1" u="none" strike="noStrike" cap="none" spc="0" normalizeH="0" baseline="0" noProof="0" dirty="0">
                <a:ln>
                  <a:noFill/>
                </a:ln>
                <a:effectLst/>
                <a:highlight>
                  <a:srgbClr val="FFFF00"/>
                </a:highlight>
                <a:uLnTx/>
                <a:uFillTx/>
              </a:rPr>
              <a:t>In knowledge he is particularly rich. He knows all that can possibly be known; inclines to believe in spiritual trappings, and is the unquestioned inventor of “Manifest Destiny.”—</a:t>
            </a:r>
            <a:r>
              <a:rPr kumimoji="0" lang="en-US" sz="1600" b="0" i="1" u="none" strike="noStrike" cap="none" spc="0" normalizeH="0" baseline="0" noProof="0" dirty="0">
                <a:ln>
                  <a:noFill/>
                </a:ln>
                <a:effectLst/>
                <a:uLnTx/>
                <a:uFillTx/>
              </a:rPr>
              <a:t>Abraham Lincoln </a:t>
            </a:r>
            <a:endParaRPr kumimoji="0" lang="en-US" sz="1600" b="0" i="0" u="none" strike="noStrike" cap="none" spc="0" normalizeH="0" baseline="0" noProof="0" dirty="0">
              <a:ln>
                <a:noFill/>
              </a:ln>
              <a:effectLst/>
              <a:uLnTx/>
              <a:uFillTx/>
            </a:endParaRPr>
          </a:p>
          <a:p>
            <a:endParaRPr lang="en-US" sz="1400" dirty="0"/>
          </a:p>
        </p:txBody>
      </p:sp>
      <p:pic>
        <p:nvPicPr>
          <p:cNvPr id="7172" name="Picture 4" descr="Manifest Destiny — will fenton">
            <a:extLst>
              <a:ext uri="{FF2B5EF4-FFF2-40B4-BE49-F238E27FC236}">
                <a16:creationId xmlns:a16="http://schemas.microsoft.com/office/drawing/2014/main" id="{8936108F-053B-2B25-093A-74D92C7DAE5A}"/>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233" r="29280"/>
          <a:stretch/>
        </p:blipFill>
        <p:spPr bwMode="auto">
          <a:xfrm>
            <a:off x="7675658" y="2071316"/>
            <a:ext cx="3941064" cy="4119172"/>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490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1318</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Aptos</vt:lpstr>
      <vt:lpstr>Aptos Display</vt:lpstr>
      <vt:lpstr>Arial</vt:lpstr>
      <vt:lpstr>Calibri</vt:lpstr>
      <vt:lpstr>Calibri Light</vt:lpstr>
      <vt:lpstr>Office Theme</vt:lpstr>
      <vt:lpstr>1_Office Theme</vt:lpstr>
      <vt:lpstr>History 201, Week 9 Day 1: Manifest Destiny and Marching Toward Civil War</vt:lpstr>
      <vt:lpstr>Key Terms</vt:lpstr>
      <vt:lpstr>Cotton Tech and Cash</vt:lpstr>
      <vt:lpstr>The Cotton Gin </vt:lpstr>
      <vt:lpstr>United States Census: Enslaved Population</vt:lpstr>
      <vt:lpstr>Manifest Destiny</vt:lpstr>
      <vt:lpstr>What do we see in the 1873 Painting “American Progress”?</vt:lpstr>
      <vt:lpstr>Personification of America</vt:lpstr>
      <vt:lpstr>Criticism </vt:lpstr>
      <vt:lpstr>The American Balancing Act </vt:lpstr>
      <vt:lpstr>Slavery and Western Expansion</vt:lpstr>
      <vt:lpstr>PowerPoint Presentation</vt:lpstr>
      <vt:lpstr>Bloody Kansas</vt:lpstr>
      <vt:lpstr>Bloody Kansas</vt:lpstr>
      <vt:lpstr>Bloody Senate</vt:lpstr>
      <vt:lpstr>Bloody Kansas</vt:lpstr>
      <vt:lpstr>What is Depicted in John Steuart Curry’s “Tragic Prelude”?</vt:lpstr>
      <vt:lpstr>Only if You are Interested in American Regionalism 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Williams, Jeffery</dc:creator>
  <cp:lastModifiedBy>Williams, Jeffery</cp:lastModifiedBy>
  <cp:revision>6</cp:revision>
  <dcterms:created xsi:type="dcterms:W3CDTF">2025-03-18T18:16:15Z</dcterms:created>
  <dcterms:modified xsi:type="dcterms:W3CDTF">2025-03-18T19:15:40Z</dcterms:modified>
</cp:coreProperties>
</file>