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<Relationships xmlns="http://schemas.openxmlformats.org/package/2006/relationships">
    <Relationship Id="rId3" Type="http://schemas.openxmlformats.org/package/2006/relationships/metadata/core-properties" Target="docProps/core.xml"/>
    <Relationship Id="rId2" Type="http://schemas.openxmlformats.org/package/2006/relationships/metadata/thumbnail" Target="docProps/thumbnail.jpeg"/>
    <Relationship Id="rId1" Type="http://schemas.openxmlformats.org/officeDocument/2006/relationships/officeDocument" Target="ppt/presentation.xml"/>
    <Relationship Id="rId4" Type="http://schemas.openxmlformats.org/officeDocument/2006/relationships/extended-properties" Target="docProps/app.xml"/>
    <Relationship Id="rId5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1545" r:id="rId2"/>
    <p:sldId id="154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F81C951-F69C-4D71-9951-A379E08B48AD}">
          <p14:sldIdLst/>
        </p14:section>
        <p14:section name="结束页" id="{3F9D54A7-3BE2-2540-BB4C-DFE5509085F3}">
          <p14:sldIdLst>
            <p14:sldId id="1545"/>
            <p14:sldId id="154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84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7C0D2-E3B5-4088-B6D7-2D05BE07D59B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4F6A65-A490-4FAD-9479-492478710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272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kumimoji="1"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总体思路：</a:t>
            </a:r>
            <a:endParaRPr kumimoji="1" lang="en-US" altLang="zh-CN" sz="1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endParaRPr kumimoji="1" lang="en-US" altLang="zh-CN" sz="1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kumimoji="1"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故障知识</a:t>
            </a:r>
            <a:r>
              <a:rPr kumimoji="1"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kumimoji="1"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机器推理</a:t>
            </a:r>
            <a:endParaRPr kumimoji="1" lang="en-US" altLang="zh-CN" sz="1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endParaRPr kumimoji="1" lang="en-US" altLang="zh-CN" sz="1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kumimoji="1"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为了机器推理，</a:t>
            </a:r>
            <a:endParaRPr kumimoji="1" lang="en-US" altLang="zh-CN" sz="1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endParaRPr kumimoji="1" lang="en-US" altLang="zh-CN" sz="1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kumimoji="1"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首先要让机器能够读懂故障现场，</a:t>
            </a:r>
            <a:endParaRPr kumimoji="1" lang="en-US" altLang="zh-CN" sz="1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endParaRPr kumimoji="1" lang="en-US" altLang="zh-CN" sz="1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kumimoji="1"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为此需要一套方法来描述故障现场的对象</a:t>
            </a:r>
            <a:r>
              <a:rPr kumimoji="1"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数据及各种关系（</a:t>
            </a:r>
            <a:r>
              <a:rPr kumimoji="1"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OPMR</a:t>
            </a:r>
            <a:r>
              <a:rPr kumimoji="1"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），并把它们管理起来</a:t>
            </a:r>
            <a:endParaRPr kumimoji="1" lang="en-US" altLang="zh-CN" sz="1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endParaRPr kumimoji="1" lang="en-US" altLang="zh-CN" sz="1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kumimoji="1"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其次，有一个</a:t>
            </a:r>
            <a:r>
              <a:rPr kumimoji="1" lang="zh-CN" altLang="en-US" sz="16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机器推理引擎</a:t>
            </a:r>
            <a:r>
              <a:rPr kumimoji="1"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基于数据</a:t>
            </a:r>
            <a:r>
              <a:rPr kumimoji="1"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kumimoji="1"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知识关联起来进行推理分析</a:t>
            </a:r>
            <a:endParaRPr kumimoji="1" lang="en-US" altLang="zh-CN" sz="1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199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231B47-558E-448D-8CD3-E0E946CFEA4F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374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1863BD-5B19-48A6-861B-764AC0B8C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AC1C8F-AC20-4108-9207-4E14DE878B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36CDCB-8974-436D-99CB-10E4A646E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44A2-4702-4AAC-AA17-FC3506FE8978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447E5D-E5E7-437E-9357-ED17864B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3E8079-A5BE-4A7E-9102-9F12ADCCE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A12F9-8FD3-4811-B3E5-C4E5AB88A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425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648D94-3BEF-446C-84CC-498756183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E83F10-B1F5-4F14-8945-88FCE12122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463C67-76F3-45FB-A4DD-3A59D0BEB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44A2-4702-4AAC-AA17-FC3506FE8978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014785-FA19-4C11-95DD-4D606FF4E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2B2080-D159-46C4-A326-6C1981581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A12F9-8FD3-4811-B3E5-C4E5AB88A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936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EFA944C-2614-4C1A-AFA3-A7B5A99B58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7290BA-8E23-41D5-9414-D1200F314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98CA79-F53D-4F85-9050-82304CE1A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44A2-4702-4AAC-AA17-FC3506FE8978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625AA0-AAEA-41F5-8158-789F70406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F02BC7-1A20-4B17-942A-3BCD56E88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A12F9-8FD3-4811-B3E5-C4E5AB88A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650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8890" y="456134"/>
            <a:ext cx="10736446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28"/>
              </a:lnSpc>
              <a:spcBef>
                <a:spcPts val="0"/>
              </a:spcBef>
              <a:buNone/>
              <a:defRPr sz="3198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485" indent="0" algn="ctr">
              <a:buNone/>
              <a:defRPr sz="2596"/>
            </a:lvl2pPr>
            <a:lvl3pPr marL="1186966" indent="0" algn="ctr">
              <a:buNone/>
              <a:defRPr sz="2337"/>
            </a:lvl3pPr>
            <a:lvl4pPr marL="1780453" indent="0" algn="ctr">
              <a:buNone/>
              <a:defRPr sz="2078"/>
            </a:lvl4pPr>
            <a:lvl5pPr marL="2373935" indent="0" algn="ctr">
              <a:buNone/>
              <a:defRPr sz="2078"/>
            </a:lvl5pPr>
            <a:lvl6pPr marL="2967419" indent="0" algn="ctr">
              <a:buNone/>
              <a:defRPr sz="2078"/>
            </a:lvl6pPr>
            <a:lvl7pPr marL="3560902" indent="0" algn="ctr">
              <a:buNone/>
              <a:defRPr sz="2078"/>
            </a:lvl7pPr>
            <a:lvl8pPr marL="4154388" indent="0" algn="ctr">
              <a:buNone/>
              <a:defRPr sz="2078"/>
            </a:lvl8pPr>
            <a:lvl9pPr marL="4747870" indent="0" algn="ctr">
              <a:buNone/>
              <a:defRPr sz="2078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A8B3F0C-616F-224A-B32F-9F9BF5EEE1BC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25739" y="1512877"/>
            <a:ext cx="10729365" cy="4690459"/>
          </a:xfrm>
          <a:prstGeom prst="rect">
            <a:avLst/>
          </a:prstGeom>
        </p:spPr>
        <p:txBody>
          <a:bodyPr lIns="0" tIns="0" rIns="0" bIns="0"/>
          <a:lstStyle>
            <a:lvl1pPr marL="179262" marR="0" indent="-168157" algn="l" defTabSz="1186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>
                <a:tab pos="1207242" algn="ctr"/>
              </a:tabLst>
              <a:defRPr sz="1799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328795" marR="0" indent="-168157" algn="l" defTabSz="1186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7242" algn="ctr"/>
              </a:tabLst>
              <a:defRPr sz="1599" baseline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 marL="1097806" marR="0" indent="-168157" algn="l" defTabSz="1186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7242" algn="ctr"/>
              </a:tabLst>
              <a:defRPr sz="1298" baseline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 marL="525482" indent="-171040">
              <a:buFont typeface="Arial" panose="020B0604020202020204" pitchFamily="34" charset="0"/>
              <a:buChar char="•"/>
              <a:tabLst>
                <a:tab pos="1207574" algn="ctr"/>
              </a:tabLst>
              <a:defRPr sz="1298" baseline="0"/>
            </a:lvl4pPr>
            <a:lvl5pPr marL="525482" indent="-171040">
              <a:buFont typeface="Arial" panose="020B0604020202020204" pitchFamily="34" charset="0"/>
              <a:buChar char="•"/>
              <a:tabLst>
                <a:tab pos="1207574" algn="ctr"/>
              </a:tabLst>
              <a:defRPr sz="1298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  <a:p>
            <a:pPr marL="328795" marR="0" lvl="1" indent="-168157" algn="l" defTabSz="1186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7242" algn="ctr"/>
              </a:tabLst>
              <a:defRPr/>
            </a:pPr>
            <a:r>
              <a:rPr lang="zh-CN" altLang="en-US" dirty="0"/>
              <a:t>单击此处添加文本</a:t>
            </a:r>
            <a:endParaRPr lang="en-US" dirty="0"/>
          </a:p>
          <a:p>
            <a:pPr marL="1097806" marR="0" lvl="2" indent="-168157" algn="l" defTabSz="1186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7242" algn="ctr"/>
              </a:tabLst>
              <a:defRPr/>
            </a:pPr>
            <a:r>
              <a:rPr lang="zh-CN" altLang="en-US" dirty="0"/>
              <a:t>单击此处添加文本</a:t>
            </a:r>
            <a:endParaRPr lang="en-US" dirty="0"/>
          </a:p>
          <a:p>
            <a:pPr marL="1097806" marR="0" lvl="2" indent="-168157" algn="l" defTabSz="1186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7242" algn="ctr"/>
              </a:tabLst>
              <a:defRPr/>
            </a:pPr>
            <a:endParaRPr lang="en-US" altLang="zh-CN" dirty="0"/>
          </a:p>
        </p:txBody>
      </p:sp>
      <p:sp>
        <p:nvSpPr>
          <p:cNvPr id="4" name="Rectangle 5"/>
          <p:cNvSpPr txBox="1">
            <a:spLocks noChangeArrowheads="1"/>
          </p:cNvSpPr>
          <p:nvPr userDrawn="1"/>
        </p:nvSpPr>
        <p:spPr bwMode="auto">
          <a:xfrm>
            <a:off x="8481488" y="6489704"/>
            <a:ext cx="2796116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 kern="1200">
                <a:solidFill>
                  <a:srgbClr val="000000"/>
                </a:solidFill>
                <a:latin typeface="FrutigerNext LT Bold" pitchFamily="1" charset="0"/>
                <a:ea typeface="MS PGothic" pitchFamily="34" charset="-128"/>
                <a:cs typeface="+mn-cs"/>
              </a:defRPr>
            </a:lvl1pPr>
            <a:lvl2pPr marL="45712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2pPr>
            <a:lvl3pPr marL="9142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3pPr>
            <a:lvl4pPr marL="137136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4pPr>
            <a:lvl5pPr marL="182849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5pPr>
            <a:lvl6pPr marL="2285614" algn="l" defTabSz="914245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6pPr>
            <a:lvl7pPr marL="2742736" algn="l" defTabSz="914245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7pPr>
            <a:lvl8pPr marL="3199859" algn="l" defTabSz="914245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8pPr>
            <a:lvl9pPr marL="3656982" algn="l" defTabSz="914245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9pPr>
          </a:lstStyle>
          <a:p>
            <a:pPr defTabSz="913838">
              <a:defRPr/>
            </a:pPr>
            <a:fld id="{F0C15A8E-4357-4E66-BD7B-5405187E651A}" type="slidenum">
              <a:rPr lang="de-DE" altLang="zh-CN" sz="1200" smtClean="0">
                <a:latin typeface="Calibri" panose="020F0502020204030204"/>
              </a:rPr>
              <a:pPr defTabSz="913838">
                <a:defRPr/>
              </a:pPr>
              <a:t>‹#›</a:t>
            </a:fld>
            <a:r>
              <a:rPr lang="de-DE" altLang="zh-CN" sz="1200" dirty="0">
                <a:latin typeface="Calibri" panose="020F0502020204030204"/>
              </a:rPr>
              <a:t>/30</a:t>
            </a:r>
            <a:endParaRPr lang="en-GB" altLang="zh-CN" sz="1200" dirty="0"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9327075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1D003-9434-48ED-81CD-8A7DE4E4D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014A65-0067-47BD-AA67-ECFBB1BB0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842087-3B67-4681-9B9C-4890D45CE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44A2-4702-4AAC-AA17-FC3506FE8978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50CBB0-2080-43E1-8A18-8F7B52546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350D05-382C-40C8-929B-8655C989E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A12F9-8FD3-4811-B3E5-C4E5AB88A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69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A72917-9716-46DE-B863-1032C230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F95B90-B68A-43DC-BDEB-F175868B4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12B05E-8083-4D4C-8D8B-3DF5148A1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44A2-4702-4AAC-AA17-FC3506FE8978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89BD3B-CB28-423A-B246-58E72B813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726682-9FFD-46A8-A3AF-195526AE3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A12F9-8FD3-4811-B3E5-C4E5AB88A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058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05C1CC-5DE1-4F75-9AB5-EC6FF4D5D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336E9E-6FC7-4B69-809B-79BFA500AD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C228D8-4877-4319-9BBD-6254782A4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01A33D-2A90-4004-B3C5-ACB3EA01D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44A2-4702-4AAC-AA17-FC3506FE8978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FCB726-7E62-41CA-9A1A-06E3C4555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712872-9CCC-4FF2-9AF1-8609E228C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A12F9-8FD3-4811-B3E5-C4E5AB88A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499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DBE552-5608-4B65-81A4-E60A923F1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D14742-FAF0-4C35-B02E-DBAC75101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FCDF80-372B-4426-9B36-36D402344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B132BEE-59B1-415C-A1C0-1876B88BCA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5C947BE-DFC8-4C4B-96C9-0E91A5C030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18DDA7-C15F-4F91-8396-BDA13E3BE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44A2-4702-4AAC-AA17-FC3506FE8978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D4E2FC6-3486-4513-8966-630A2D3B0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BFF57C2-6728-495B-8973-F2B037D6F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A12F9-8FD3-4811-B3E5-C4E5AB88A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462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F7F395-CD51-47FB-9BD2-959490FCA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C0E267-22CB-4756-8E0C-4543CF99F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44A2-4702-4AAC-AA17-FC3506FE8978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70C443-EA75-447E-AC65-2E7217F8B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5294D4-96EA-4510-9811-B3BBAE930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A12F9-8FD3-4811-B3E5-C4E5AB88A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490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FD57D82-85E2-47E5-A7AF-1BFC0BBA4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44A2-4702-4AAC-AA17-FC3506FE8978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75EAD05-6C65-4726-92A9-12353B030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E61A67-FB04-4CE4-B832-D873F6CCC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A12F9-8FD3-4811-B3E5-C4E5AB88A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44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D858EA-C962-4CFE-815A-3507C7401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E89A01-1BD2-4F79-803A-76FAACC1A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E054BA-9B59-432C-A774-3C2930754D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ABFD51-8AD3-4B96-A51D-8CA3FB496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44A2-4702-4AAC-AA17-FC3506FE8978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91A97F-02AB-4392-B5B3-3CFE1B487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AE7E35-CD23-472C-BFF2-35E38686A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A12F9-8FD3-4811-B3E5-C4E5AB88A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380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05AE45-D828-492D-96AB-5B20D678D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9B63D3-540C-43BD-865A-C54DA35B7B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4851E8-04CC-4BA2-8582-166FD8CE9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C6DBDD-7212-43B3-8BCE-DB3C0890E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44A2-4702-4AAC-AA17-FC3506FE8978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B209F0-CC40-408D-B305-D03292E46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AC17E1-4293-4511-A8F3-377649777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A12F9-8FD3-4811-B3E5-C4E5AB88A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842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5D99D65-CF1C-46A7-8CC7-89CF8ABB5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7479D3-0C12-4991-B807-CB77DC932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1E118E-E45D-4935-83C1-FF807C7F3A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444A2-4702-4AAC-AA17-FC3506FE8978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BDDD63-D584-4797-AB6C-9230D06099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520B9C-BF77-44E0-9C76-19507E8D42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A12F9-8FD3-4811-B3E5-C4E5AB88A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804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矩形 68"/>
          <p:cNvSpPr/>
          <p:nvPr/>
        </p:nvSpPr>
        <p:spPr>
          <a:xfrm>
            <a:off x="2298609" y="2892808"/>
            <a:ext cx="4362259" cy="21623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71" tIns="45685" rIns="91371" bIns="456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838"/>
            <a:r>
              <a:rPr lang="zh-CN" altLang="en-US" sz="1399" b="1" dirty="0">
                <a:solidFill>
                  <a:srgbClr val="1D1D1A"/>
                </a:solidFill>
              </a:rPr>
              <a:t>故障诊断</a:t>
            </a:r>
            <a:endParaRPr lang="en-US" altLang="zh-CN" sz="1399" b="1" dirty="0">
              <a:solidFill>
                <a:srgbClr val="1D1D1A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7922" y="3813209"/>
            <a:ext cx="843607" cy="36060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5973" tIns="45685" rIns="35973" bIns="456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838"/>
            <a:r>
              <a:rPr lang="zh-CN" altLang="en-US" sz="1399" dirty="0">
                <a:solidFill>
                  <a:srgbClr val="666666"/>
                </a:solidFill>
              </a:rPr>
              <a:t>故障发现</a:t>
            </a:r>
          </a:p>
        </p:txBody>
      </p:sp>
      <p:pic>
        <p:nvPicPr>
          <p:cNvPr id="7" name="Picture 2" descr="C:\Users\w00215756\AppData\Roaming\eSpace_Desktop\UserData\w00560706\imagefiles\7B217EBA-9580-4E38-BC95-AC2797576CF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738" y="4294263"/>
            <a:ext cx="807818" cy="546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567923" y="4386376"/>
            <a:ext cx="663068" cy="1691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3838"/>
            <a:r>
              <a:rPr kumimoji="1" lang="en-US" altLang="zh-CN" sz="11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Incident1</a:t>
            </a:r>
            <a:endParaRPr kumimoji="1" lang="zh-CN" altLang="en-US" sz="11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97512" y="4244925"/>
            <a:ext cx="663068" cy="1691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3838"/>
            <a:r>
              <a:rPr kumimoji="1" lang="en-US" altLang="zh-CN" sz="11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Incident2</a:t>
            </a:r>
            <a:endParaRPr kumimoji="1" lang="zh-CN" altLang="en-US" sz="11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331125" y="4758152"/>
            <a:ext cx="663068" cy="1691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3838"/>
            <a:r>
              <a:rPr kumimoji="1" lang="en-US" altLang="zh-CN" sz="11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Incident3</a:t>
            </a:r>
            <a:endParaRPr kumimoji="1" lang="zh-CN" altLang="en-US" sz="11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1428294" y="4000188"/>
            <a:ext cx="863351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2298609" y="1906255"/>
            <a:ext cx="4362259" cy="6341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71" tIns="45685" rIns="91371" bIns="456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838"/>
            <a:r>
              <a:rPr lang="zh-CN" altLang="en-US" sz="1399" b="1" dirty="0">
                <a:solidFill>
                  <a:srgbClr val="1D1D1A"/>
                </a:solidFill>
              </a:rPr>
              <a:t>故障知识库</a:t>
            </a:r>
            <a:endParaRPr lang="en-US" altLang="zh-CN" sz="1399" b="1" dirty="0">
              <a:solidFill>
                <a:srgbClr val="1D1D1A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500604" y="3782256"/>
            <a:ext cx="757938" cy="1845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3838"/>
            <a:r>
              <a:rPr kumimoji="1" lang="en-US" altLang="zh-CN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Incident</a:t>
            </a:r>
          </a:p>
        </p:txBody>
      </p:sp>
      <p:sp>
        <p:nvSpPr>
          <p:cNvPr id="46" name="矩形 45"/>
          <p:cNvSpPr/>
          <p:nvPr/>
        </p:nvSpPr>
        <p:spPr>
          <a:xfrm>
            <a:off x="2457879" y="3356755"/>
            <a:ext cx="1088912" cy="1334336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71" tIns="45685" rIns="91371" bIns="456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838"/>
            <a:r>
              <a:rPr lang="zh-CN" altLang="en-US" sz="1399" b="1" dirty="0">
                <a:solidFill>
                  <a:srgbClr val="1D1D1A"/>
                </a:solidFill>
              </a:rPr>
              <a:t>场景重建</a:t>
            </a:r>
            <a:endParaRPr lang="en-US" altLang="zh-CN" sz="1399" b="1" dirty="0">
              <a:solidFill>
                <a:srgbClr val="1D1D1A"/>
              </a:solidFill>
            </a:endParaRPr>
          </a:p>
          <a:p>
            <a:pPr algn="ctr" defTabSz="913838"/>
            <a:endParaRPr lang="en-US" altLang="zh-CN" sz="1399" dirty="0">
              <a:solidFill>
                <a:srgbClr val="1D1D1A"/>
              </a:solidFill>
            </a:endParaRPr>
          </a:p>
          <a:p>
            <a:pPr defTabSz="913838"/>
            <a:r>
              <a:rPr lang="zh-CN" altLang="en-US" sz="1200" dirty="0">
                <a:solidFill>
                  <a:srgbClr val="1D1D1A"/>
                </a:solidFill>
              </a:rPr>
              <a:t>故障关联对象、相关信息搜集</a:t>
            </a:r>
            <a:endParaRPr lang="en-US" altLang="zh-CN" sz="1200" dirty="0">
              <a:solidFill>
                <a:srgbClr val="1D1D1A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924848" y="3356755"/>
            <a:ext cx="1088912" cy="1334336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71" tIns="45685" rIns="91371" bIns="456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838"/>
            <a:r>
              <a:rPr lang="zh-CN" altLang="en-US" sz="1399" b="1" dirty="0">
                <a:solidFill>
                  <a:srgbClr val="1D1D1A"/>
                </a:solidFill>
              </a:rPr>
              <a:t>数字化现场</a:t>
            </a:r>
            <a:endParaRPr lang="en-US" altLang="zh-CN" sz="1399" b="1" dirty="0">
              <a:solidFill>
                <a:srgbClr val="1D1D1A"/>
              </a:solidFill>
            </a:endParaRPr>
          </a:p>
          <a:p>
            <a:pPr algn="ctr" defTabSz="913838"/>
            <a:endParaRPr lang="en-US" altLang="zh-CN" sz="1399" dirty="0">
              <a:solidFill>
                <a:srgbClr val="1D1D1A"/>
              </a:solidFill>
            </a:endParaRPr>
          </a:p>
          <a:p>
            <a:pPr defTabSz="913838"/>
            <a:r>
              <a:rPr lang="zh-CN" altLang="en-US" sz="1200" dirty="0">
                <a:solidFill>
                  <a:srgbClr val="1D1D1A"/>
                </a:solidFill>
              </a:rPr>
              <a:t>标准化数据模型及对象关系，图的信息存取</a:t>
            </a:r>
            <a:endParaRPr lang="en-US" altLang="zh-CN" sz="1200" dirty="0">
              <a:solidFill>
                <a:srgbClr val="1D1D1A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404303" y="3356755"/>
            <a:ext cx="1088912" cy="1334336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71" tIns="45685" rIns="91371" bIns="456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838"/>
            <a:r>
              <a:rPr lang="zh-CN" altLang="en-US" sz="1399" b="1" dirty="0">
                <a:solidFill>
                  <a:srgbClr val="1D1D1A"/>
                </a:solidFill>
              </a:rPr>
              <a:t>机器推理</a:t>
            </a:r>
            <a:endParaRPr lang="en-US" altLang="zh-CN" sz="1399" b="1" dirty="0">
              <a:solidFill>
                <a:srgbClr val="1D1D1A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498987" y="3971138"/>
            <a:ext cx="410894" cy="506466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685" rIns="0" bIns="456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838"/>
            <a:r>
              <a:rPr lang="zh-CN" altLang="en-US" sz="1200" dirty="0">
                <a:solidFill>
                  <a:srgbClr val="1D1D1A"/>
                </a:solidFill>
              </a:rPr>
              <a:t>因果溯源</a:t>
            </a:r>
            <a:endParaRPr lang="en-US" altLang="zh-CN" sz="1200" dirty="0">
              <a:solidFill>
                <a:srgbClr val="1D1D1A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022221" y="3971138"/>
            <a:ext cx="410894" cy="506466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685" rIns="0" bIns="456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838"/>
            <a:r>
              <a:rPr lang="zh-CN" altLang="en-US" sz="1200" dirty="0">
                <a:solidFill>
                  <a:srgbClr val="1D1D1A"/>
                </a:solidFill>
              </a:rPr>
              <a:t>规则分析</a:t>
            </a:r>
            <a:endParaRPr lang="en-US" altLang="zh-CN" sz="1200" dirty="0">
              <a:solidFill>
                <a:srgbClr val="1D1D1A"/>
              </a:solidFill>
            </a:endParaRPr>
          </a:p>
        </p:txBody>
      </p:sp>
      <p:cxnSp>
        <p:nvCxnSpPr>
          <p:cNvPr id="51" name="直接箭头连接符 50"/>
          <p:cNvCxnSpPr/>
          <p:nvPr/>
        </p:nvCxnSpPr>
        <p:spPr>
          <a:xfrm>
            <a:off x="6501595" y="3979520"/>
            <a:ext cx="431675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6700932" y="3544818"/>
            <a:ext cx="445506" cy="369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3838"/>
            <a:r>
              <a:rPr kumimoji="1" lang="en-US" altLang="zh-CN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Root Cause</a:t>
            </a:r>
          </a:p>
        </p:txBody>
      </p:sp>
      <p:cxnSp>
        <p:nvCxnSpPr>
          <p:cNvPr id="56" name="直接箭头连接符 55"/>
          <p:cNvCxnSpPr>
            <a:stCxn id="46" idx="3"/>
            <a:endCxn id="47" idx="1"/>
          </p:cNvCxnSpPr>
          <p:nvPr/>
        </p:nvCxnSpPr>
        <p:spPr>
          <a:xfrm>
            <a:off x="3546791" y="4023922"/>
            <a:ext cx="378057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7" idx="3"/>
            <a:endCxn id="48" idx="1"/>
          </p:cNvCxnSpPr>
          <p:nvPr/>
        </p:nvCxnSpPr>
        <p:spPr>
          <a:xfrm>
            <a:off x="5013760" y="4023922"/>
            <a:ext cx="390541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标题 1"/>
          <p:cNvSpPr txBox="1">
            <a:spLocks/>
          </p:cNvSpPr>
          <p:nvPr/>
        </p:nvSpPr>
        <p:spPr>
          <a:xfrm>
            <a:off x="336917" y="2579"/>
            <a:ext cx="11513412" cy="548863"/>
          </a:xfrm>
          <a:prstGeom prst="rect">
            <a:avLst/>
          </a:prstGeom>
        </p:spPr>
        <p:txBody>
          <a:bodyPr/>
          <a:lstStyle>
            <a:lvl1pPr algn="l" defTabSz="1066153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defTabSz="1066153" rtl="0" eaLnBrk="0" fontAlgn="base" hangingPunct="0">
              <a:spcBef>
                <a:spcPct val="0"/>
              </a:spcBef>
              <a:spcAft>
                <a:spcPct val="0"/>
              </a:spcAft>
              <a:defRPr sz="4533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defRPr>
            </a:lvl2pPr>
            <a:lvl3pPr algn="l" defTabSz="1066153" rtl="0" eaLnBrk="0" fontAlgn="base" hangingPunct="0">
              <a:spcBef>
                <a:spcPct val="0"/>
              </a:spcBef>
              <a:spcAft>
                <a:spcPct val="0"/>
              </a:spcAft>
              <a:defRPr sz="4533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defRPr>
            </a:lvl3pPr>
            <a:lvl4pPr algn="l" defTabSz="1066153" rtl="0" eaLnBrk="0" fontAlgn="base" hangingPunct="0">
              <a:spcBef>
                <a:spcPct val="0"/>
              </a:spcBef>
              <a:spcAft>
                <a:spcPct val="0"/>
              </a:spcAft>
              <a:defRPr sz="4533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defRPr>
            </a:lvl4pPr>
            <a:lvl5pPr algn="l" defTabSz="1066153" rtl="0" eaLnBrk="0" fontAlgn="base" hangingPunct="0">
              <a:spcBef>
                <a:spcPct val="0"/>
              </a:spcBef>
              <a:spcAft>
                <a:spcPct val="0"/>
              </a:spcAft>
              <a:defRPr sz="4533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defRPr>
            </a:lvl5pPr>
            <a:lvl6pPr marL="609159" algn="l" defTabSz="1068143" rtl="0" fontAlgn="base">
              <a:spcBef>
                <a:spcPct val="0"/>
              </a:spcBef>
              <a:spcAft>
                <a:spcPct val="0"/>
              </a:spcAft>
              <a:defRPr sz="4533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defRPr>
            </a:lvl6pPr>
            <a:lvl7pPr marL="1218315" algn="l" defTabSz="1068143" rtl="0" fontAlgn="base">
              <a:spcBef>
                <a:spcPct val="0"/>
              </a:spcBef>
              <a:spcAft>
                <a:spcPct val="0"/>
              </a:spcAft>
              <a:defRPr sz="4533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defRPr>
            </a:lvl7pPr>
            <a:lvl8pPr marL="1827476" algn="l" defTabSz="1068143" rtl="0" fontAlgn="base">
              <a:spcBef>
                <a:spcPct val="0"/>
              </a:spcBef>
              <a:spcAft>
                <a:spcPct val="0"/>
              </a:spcAft>
              <a:defRPr sz="4533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defRPr>
            </a:lvl8pPr>
            <a:lvl9pPr marL="2436635" algn="l" defTabSz="1068143" rtl="0" fontAlgn="base">
              <a:spcBef>
                <a:spcPct val="0"/>
              </a:spcBef>
              <a:spcAft>
                <a:spcPct val="0"/>
              </a:spcAft>
              <a:defRPr sz="4533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defRPr>
            </a:lvl9pPr>
          </a:lstStyle>
          <a:p>
            <a:pPr>
              <a:defRPr/>
            </a:pPr>
            <a:r>
              <a:rPr lang="zh-CN" altLang="en-US" sz="3198" kern="0" dirty="0"/>
              <a:t>故障诊断技术方案</a:t>
            </a:r>
          </a:p>
        </p:txBody>
      </p:sp>
      <p:sp>
        <p:nvSpPr>
          <p:cNvPr id="63" name="TextBox 16"/>
          <p:cNvSpPr txBox="1"/>
          <p:nvPr/>
        </p:nvSpPr>
        <p:spPr>
          <a:xfrm>
            <a:off x="359863" y="659360"/>
            <a:ext cx="719163" cy="624588"/>
          </a:xfrm>
          <a:prstGeom prst="rect">
            <a:avLst/>
          </a:prstGeom>
          <a:solidFill>
            <a:srgbClr val="00B0F0"/>
          </a:solidFill>
        </p:spPr>
        <p:txBody>
          <a:bodyPr wrap="square" lIns="91284" tIns="45640" rIns="91284" bIns="45640" rtlCol="0" anchor="ctr">
            <a:noAutofit/>
          </a:bodyPr>
          <a:lstStyle>
            <a:defPPr>
              <a:defRPr lang="zh-CN"/>
            </a:defPPr>
            <a:lvl1pPr algn="ctr" defTabSz="913837" fontAlgn="auto">
              <a:spcBef>
                <a:spcPts val="0"/>
              </a:spcBef>
              <a:spcAft>
                <a:spcPts val="0"/>
              </a:spcAft>
              <a:defRPr sz="1867" b="1" ker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eaLnBrk="1" hangingPunct="1"/>
            <a:r>
              <a:rPr lang="zh-CN" altLang="en-US" sz="1998" dirty="0"/>
              <a:t>目标</a:t>
            </a:r>
          </a:p>
        </p:txBody>
      </p:sp>
      <p:sp>
        <p:nvSpPr>
          <p:cNvPr id="64" name="Rectangle 651"/>
          <p:cNvSpPr>
            <a:spLocks noChangeArrowheads="1"/>
          </p:cNvSpPr>
          <p:nvPr/>
        </p:nvSpPr>
        <p:spPr bwMode="auto">
          <a:xfrm>
            <a:off x="1095792" y="664750"/>
            <a:ext cx="10682204" cy="62369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lIns="106362" tIns="53179" rIns="106362" bIns="53179" anchor="ctr"/>
          <a:lstStyle/>
          <a:p>
            <a:pPr defTabSz="913838"/>
            <a:r>
              <a:rPr lang="zh-CN" altLang="en-US" sz="1599" dirty="0">
                <a:solidFill>
                  <a:srgbClr val="1D1D1A"/>
                </a:solidFill>
                <a:latin typeface="微软雅黑" panose="020B0503020204020204" pitchFamily="34" charset="-122"/>
              </a:rPr>
              <a:t>构建故障现场快照、场景自动重建及故障知识推理能力，技术原型在</a:t>
            </a:r>
            <a:r>
              <a:rPr lang="en-US" altLang="zh-CN" sz="1599" dirty="0">
                <a:solidFill>
                  <a:srgbClr val="1D1D1A"/>
                </a:solidFill>
                <a:latin typeface="微软雅黑" panose="020B0503020204020204" pitchFamily="34" charset="-122"/>
              </a:rPr>
              <a:t>PTN</a:t>
            </a:r>
            <a:r>
              <a:rPr lang="zh-CN" altLang="en-US" sz="1599" dirty="0">
                <a:solidFill>
                  <a:srgbClr val="1D1D1A"/>
                </a:solidFill>
                <a:latin typeface="微软雅黑" panose="020B0503020204020204" pitchFamily="34" charset="-122"/>
              </a:rPr>
              <a:t>网络</a:t>
            </a:r>
            <a:r>
              <a:rPr lang="en-US" altLang="zh-CN" sz="1599" dirty="0">
                <a:solidFill>
                  <a:srgbClr val="1D1D1A"/>
                </a:solidFill>
                <a:latin typeface="微软雅黑" panose="020B0503020204020204" pitchFamily="34" charset="-122"/>
              </a:rPr>
              <a:t>POC</a:t>
            </a:r>
            <a:r>
              <a:rPr lang="zh-CN" altLang="en-US" sz="1599" dirty="0">
                <a:solidFill>
                  <a:srgbClr val="1D1D1A"/>
                </a:solidFill>
                <a:latin typeface="微软雅黑" panose="020B0503020204020204" pitchFamily="34" charset="-122"/>
              </a:rPr>
              <a:t>验证，</a:t>
            </a:r>
            <a:r>
              <a:rPr lang="en-US" altLang="zh-CN" sz="1599" dirty="0">
                <a:solidFill>
                  <a:srgbClr val="1D1D1A"/>
                </a:solidFill>
                <a:latin typeface="微软雅黑" panose="020B0503020204020204" pitchFamily="34" charset="-122"/>
              </a:rPr>
              <a:t>TOP</a:t>
            </a:r>
            <a:r>
              <a:rPr lang="zh-CN" altLang="en-US" sz="1599" dirty="0">
                <a:solidFill>
                  <a:srgbClr val="1D1D1A"/>
                </a:solidFill>
                <a:latin typeface="微软雅黑" panose="020B0503020204020204" pitchFamily="34" charset="-122"/>
              </a:rPr>
              <a:t>故障场景诊断准确性</a:t>
            </a:r>
            <a:r>
              <a:rPr lang="en-US" altLang="zh-CN" sz="1599" dirty="0">
                <a:solidFill>
                  <a:srgbClr val="1D1D1A"/>
                </a:solidFill>
                <a:latin typeface="微软雅黑" panose="020B0503020204020204" pitchFamily="34" charset="-122"/>
              </a:rPr>
              <a:t>95%</a:t>
            </a:r>
            <a:r>
              <a:rPr lang="zh-CN" altLang="en-US" sz="1599" dirty="0">
                <a:solidFill>
                  <a:srgbClr val="1D1D1A"/>
                </a:solidFill>
                <a:latin typeface="微软雅黑" panose="020B0503020204020204" pitchFamily="34" charset="-122"/>
              </a:rPr>
              <a:t>以上</a:t>
            </a:r>
            <a:endParaRPr lang="en-US" altLang="zh-CN" sz="1599" dirty="0">
              <a:solidFill>
                <a:srgbClr val="1D1D1A"/>
              </a:solidFill>
              <a:latin typeface="微软雅黑" panose="020B0503020204020204" pitchFamily="34" charset="-122"/>
            </a:endParaRPr>
          </a:p>
        </p:txBody>
      </p:sp>
      <p:sp>
        <p:nvSpPr>
          <p:cNvPr id="65" name="圆角矩形 64"/>
          <p:cNvSpPr/>
          <p:nvPr/>
        </p:nvSpPr>
        <p:spPr bwMode="auto">
          <a:xfrm>
            <a:off x="365589" y="1354089"/>
            <a:ext cx="11412406" cy="4836144"/>
          </a:xfrm>
          <a:prstGeom prst="roundRect">
            <a:avLst>
              <a:gd name="adj" fmla="val 946"/>
            </a:avLst>
          </a:prstGeom>
          <a:noFill/>
          <a:ln w="9525" cap="flat" cmpd="sng" algn="ctr">
            <a:solidFill>
              <a:srgbClr val="0099C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73" rIns="91347" bIns="45673" numCol="1" rtlCol="0" anchor="t" anchorCtr="0" compatLnSpc="1">
            <a:prstTxWarp prst="textNoShape">
              <a:avLst/>
            </a:prstTxWarp>
          </a:bodyPr>
          <a:lstStyle/>
          <a:p>
            <a:pPr defTabSz="1218316">
              <a:buClr>
                <a:srgbClr val="CC9900"/>
              </a:buClr>
              <a:buFont typeface="Wingdings" pitchFamily="2" charset="2"/>
              <a:buChar char="n"/>
            </a:pPr>
            <a:endParaRPr lang="zh-CN" altLang="en-US" sz="1799" b="1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66" name="圆角矩形 70"/>
          <p:cNvSpPr/>
          <p:nvPr/>
        </p:nvSpPr>
        <p:spPr bwMode="auto">
          <a:xfrm>
            <a:off x="7254196" y="1400422"/>
            <a:ext cx="4491015" cy="316468"/>
          </a:xfrm>
          <a:prstGeom prst="roundRect">
            <a:avLst>
              <a:gd name="adj" fmla="val 5991"/>
            </a:avLst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defTabSz="1624381"/>
            <a:r>
              <a:rPr lang="zh-CN" altLang="en-US" sz="1399" b="1" dirty="0">
                <a:solidFill>
                  <a:srgbClr val="FFFFFF"/>
                </a:solidFill>
                <a:latin typeface="微软雅黑" panose="020B0503020204020204" pitchFamily="34" charset="-122"/>
              </a:rPr>
              <a:t>关键技术</a:t>
            </a:r>
            <a:r>
              <a:rPr lang="en-US" altLang="zh-CN" sz="1399" b="1" dirty="0">
                <a:solidFill>
                  <a:srgbClr val="FFFFFF"/>
                </a:solidFill>
                <a:latin typeface="微软雅黑" panose="020B0503020204020204" pitchFamily="34" charset="-122"/>
              </a:rPr>
              <a:t>1</a:t>
            </a:r>
            <a:r>
              <a:rPr lang="zh-CN" altLang="en-US" sz="1399" b="1" dirty="0">
                <a:solidFill>
                  <a:srgbClr val="FFFFFF"/>
                </a:solidFill>
                <a:latin typeface="微软雅黑" panose="020B0503020204020204" pitchFamily="34" charset="-122"/>
              </a:rPr>
              <a:t>：故障现场快照与场景自动重建</a:t>
            </a:r>
            <a:endParaRPr lang="en-US" altLang="zh-CN" sz="1399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67" name="圆角矩形 70"/>
          <p:cNvSpPr/>
          <p:nvPr/>
        </p:nvSpPr>
        <p:spPr bwMode="auto">
          <a:xfrm>
            <a:off x="7254196" y="2518614"/>
            <a:ext cx="4491015" cy="316468"/>
          </a:xfrm>
          <a:prstGeom prst="roundRect">
            <a:avLst>
              <a:gd name="adj" fmla="val 5991"/>
            </a:avLst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defTabSz="1624381"/>
            <a:r>
              <a:rPr lang="zh-CN" altLang="en-US" sz="1399" b="1" dirty="0">
                <a:solidFill>
                  <a:srgbClr val="FFFFFF"/>
                </a:solidFill>
                <a:latin typeface="微软雅黑" panose="020B0503020204020204" pitchFamily="34" charset="-122"/>
              </a:rPr>
              <a:t>关键技术</a:t>
            </a:r>
            <a:r>
              <a:rPr lang="en-US" altLang="zh-CN" sz="1399" b="1" dirty="0">
                <a:solidFill>
                  <a:srgbClr val="FFFFFF"/>
                </a:solidFill>
                <a:latin typeface="微软雅黑" panose="020B0503020204020204" pitchFamily="34" charset="-122"/>
              </a:rPr>
              <a:t>2</a:t>
            </a:r>
            <a:r>
              <a:rPr lang="zh-CN" altLang="en-US" sz="1399" b="1" dirty="0">
                <a:solidFill>
                  <a:srgbClr val="FFFFFF"/>
                </a:solidFill>
                <a:latin typeface="微软雅黑" panose="020B0503020204020204" pitchFamily="34" charset="-122"/>
              </a:rPr>
              <a:t>：故障现场数字化模型</a:t>
            </a:r>
            <a:endParaRPr lang="en-US" altLang="zh-CN" sz="1399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68" name="圆角矩形 70"/>
          <p:cNvSpPr/>
          <p:nvPr/>
        </p:nvSpPr>
        <p:spPr bwMode="auto">
          <a:xfrm>
            <a:off x="7254196" y="4027777"/>
            <a:ext cx="4491015" cy="316468"/>
          </a:xfrm>
          <a:prstGeom prst="roundRect">
            <a:avLst>
              <a:gd name="adj" fmla="val 5991"/>
            </a:avLst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defTabSz="1065407">
              <a:defRPr/>
            </a:pPr>
            <a:r>
              <a:rPr lang="zh-CN" altLang="en-US" sz="1399" b="1" dirty="0">
                <a:solidFill>
                  <a:srgbClr val="FFFFFF"/>
                </a:solidFill>
                <a:latin typeface="微软雅黑" panose="020B0503020204020204" pitchFamily="34" charset="-122"/>
              </a:rPr>
              <a:t>关键技术</a:t>
            </a:r>
            <a:r>
              <a:rPr lang="en-US" altLang="zh-CN" sz="1399" b="1" dirty="0">
                <a:solidFill>
                  <a:srgbClr val="FFFFFF"/>
                </a:solidFill>
                <a:latin typeface="微软雅黑" panose="020B0503020204020204" pitchFamily="34" charset="-122"/>
              </a:rPr>
              <a:t>3</a:t>
            </a:r>
            <a:r>
              <a:rPr lang="zh-CN" altLang="en-US" sz="1399" b="1" dirty="0">
                <a:solidFill>
                  <a:srgbClr val="FFFFFF"/>
                </a:solidFill>
                <a:latin typeface="微软雅黑" panose="020B0503020204020204" pitchFamily="34" charset="-122"/>
              </a:rPr>
              <a:t>：基于因果推理的根因诊断技术</a:t>
            </a:r>
          </a:p>
        </p:txBody>
      </p:sp>
      <p:sp>
        <p:nvSpPr>
          <p:cNvPr id="77" name="下箭头 76"/>
          <p:cNvSpPr/>
          <p:nvPr/>
        </p:nvSpPr>
        <p:spPr>
          <a:xfrm>
            <a:off x="4424235" y="2582687"/>
            <a:ext cx="130945" cy="287784"/>
          </a:xfrm>
          <a:prstGeom prst="down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71" tIns="45685" rIns="91371" bIns="456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838"/>
            <a:endParaRPr lang="zh-CN" altLang="en-US" sz="1399" dirty="0">
              <a:solidFill>
                <a:srgbClr val="666666"/>
              </a:solidFill>
            </a:endParaRPr>
          </a:p>
        </p:txBody>
      </p:sp>
      <p:sp>
        <p:nvSpPr>
          <p:cNvPr id="78" name="圆角矩形 70"/>
          <p:cNvSpPr/>
          <p:nvPr/>
        </p:nvSpPr>
        <p:spPr bwMode="auto">
          <a:xfrm>
            <a:off x="7254195" y="5133581"/>
            <a:ext cx="4491015" cy="316468"/>
          </a:xfrm>
          <a:prstGeom prst="roundRect">
            <a:avLst>
              <a:gd name="adj" fmla="val 5991"/>
            </a:avLst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defTabSz="1065407">
              <a:defRPr/>
            </a:pPr>
            <a:r>
              <a:rPr lang="zh-CN" altLang="en-US" sz="1399" b="1" dirty="0">
                <a:solidFill>
                  <a:srgbClr val="FFFFFF"/>
                </a:solidFill>
                <a:latin typeface="微软雅黑" panose="020B0503020204020204" pitchFamily="34" charset="-122"/>
              </a:rPr>
              <a:t>关键技术</a:t>
            </a:r>
            <a:r>
              <a:rPr lang="en-US" altLang="zh-CN" sz="1399" b="1" dirty="0">
                <a:solidFill>
                  <a:srgbClr val="FFFFFF"/>
                </a:solidFill>
                <a:latin typeface="微软雅黑" panose="020B0503020204020204" pitchFamily="34" charset="-122"/>
              </a:rPr>
              <a:t>4</a:t>
            </a:r>
            <a:r>
              <a:rPr lang="zh-CN" altLang="en-US" sz="1399" b="1" dirty="0">
                <a:solidFill>
                  <a:srgbClr val="FFFFFF"/>
                </a:solidFill>
                <a:latin typeface="微软雅黑" panose="020B0503020204020204" pitchFamily="34" charset="-122"/>
              </a:rPr>
              <a:t>：</a:t>
            </a:r>
            <a:r>
              <a:rPr lang="en-US" altLang="zh-CN" sz="1399" b="1" dirty="0">
                <a:solidFill>
                  <a:srgbClr val="FFFFFF"/>
                </a:solidFill>
                <a:latin typeface="微软雅黑" panose="020B0503020204020204" pitchFamily="34" charset="-122"/>
              </a:rPr>
              <a:t>Incident</a:t>
            </a:r>
            <a:r>
              <a:rPr lang="zh-CN" altLang="en-US" sz="1399" b="1" dirty="0">
                <a:solidFill>
                  <a:srgbClr val="FFFFFF"/>
                </a:solidFill>
                <a:latin typeface="微软雅黑" panose="020B0503020204020204" pitchFamily="34" charset="-122"/>
              </a:rPr>
              <a:t>故障诊断知识模型</a:t>
            </a:r>
          </a:p>
        </p:txBody>
      </p:sp>
      <p:sp>
        <p:nvSpPr>
          <p:cNvPr id="80" name="文本框 79"/>
          <p:cNvSpPr txBox="1"/>
          <p:nvPr/>
        </p:nvSpPr>
        <p:spPr>
          <a:xfrm>
            <a:off x="474557" y="1459075"/>
            <a:ext cx="4272247" cy="2152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3838"/>
            <a:r>
              <a:rPr kumimoji="1" lang="zh-CN" altLang="en-US" sz="1399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诊断总体思路：知识驱动 </a:t>
            </a:r>
            <a:r>
              <a:rPr kumimoji="1" lang="en-US" altLang="zh-CN" sz="1399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+ </a:t>
            </a:r>
            <a:r>
              <a:rPr kumimoji="1" lang="zh-CN" altLang="en-US" sz="1399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机器推理</a:t>
            </a:r>
            <a:endParaRPr kumimoji="1" lang="en-US" altLang="zh-CN" sz="1399" dirty="0">
              <a:solidFill>
                <a:srgbClr val="0000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1" name="圆角矩形标注 80"/>
          <p:cNvSpPr/>
          <p:nvPr/>
        </p:nvSpPr>
        <p:spPr>
          <a:xfrm>
            <a:off x="493691" y="1830717"/>
            <a:ext cx="1534193" cy="813865"/>
          </a:xfrm>
          <a:prstGeom prst="wedgeRoundRectCallout">
            <a:avLst>
              <a:gd name="adj1" fmla="val 66043"/>
              <a:gd name="adj2" fmla="val 894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71" tIns="45685" rIns="91371" bIns="456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838"/>
            <a:r>
              <a:rPr lang="zh-CN" altLang="en-US" sz="1200" dirty="0">
                <a:solidFill>
                  <a:srgbClr val="666666"/>
                </a:solidFill>
              </a:rPr>
              <a:t>以机器能够理解的方法描述故障根因、因果关系、推理规则等</a:t>
            </a:r>
            <a:endParaRPr lang="en-US" altLang="zh-CN" sz="1200" dirty="0">
              <a:solidFill>
                <a:srgbClr val="666666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2526114" y="2235284"/>
            <a:ext cx="1845760" cy="247076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685" rIns="0" bIns="456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838"/>
            <a:r>
              <a:rPr lang="zh-CN" altLang="en-US" sz="1200" dirty="0">
                <a:solidFill>
                  <a:srgbClr val="1D1D1A"/>
                </a:solidFill>
              </a:rPr>
              <a:t>描述性知识：如根因知识</a:t>
            </a:r>
            <a:endParaRPr lang="en-US" altLang="zh-CN" sz="1200" dirty="0">
              <a:solidFill>
                <a:srgbClr val="1D1D1A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4599382" y="2235284"/>
            <a:ext cx="1833733" cy="247076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685" rIns="0" bIns="456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838"/>
            <a:r>
              <a:rPr lang="zh-CN" altLang="en-US" sz="1200" dirty="0">
                <a:solidFill>
                  <a:srgbClr val="1D1D1A"/>
                </a:solidFill>
              </a:rPr>
              <a:t>过程性知识：推理知识</a:t>
            </a:r>
            <a:endParaRPr lang="en-US" altLang="zh-CN" sz="1200" dirty="0">
              <a:solidFill>
                <a:srgbClr val="1D1D1A"/>
              </a:solidFill>
            </a:endParaRPr>
          </a:p>
        </p:txBody>
      </p:sp>
      <p:sp>
        <p:nvSpPr>
          <p:cNvPr id="34" name="圆角矩形标注 33"/>
          <p:cNvSpPr/>
          <p:nvPr/>
        </p:nvSpPr>
        <p:spPr>
          <a:xfrm>
            <a:off x="646346" y="5233302"/>
            <a:ext cx="2099995" cy="819613"/>
          </a:xfrm>
          <a:prstGeom prst="wedgeRoundRectCallout">
            <a:avLst>
              <a:gd name="adj1" fmla="val 52941"/>
              <a:gd name="adj2" fmla="val -11455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71" tIns="45685" rIns="91371" bIns="456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838"/>
            <a:r>
              <a:rPr lang="zh-CN" altLang="en-US" sz="1200" dirty="0">
                <a:solidFill>
                  <a:srgbClr val="666666"/>
                </a:solidFill>
              </a:rPr>
              <a:t>现场信息搜集：根据故障现象和实际组网，搜集故障关联的对象，捕捉相关对象和网络在故障时的信息</a:t>
            </a:r>
            <a:endParaRPr lang="en-US" altLang="zh-CN" sz="1200" dirty="0">
              <a:solidFill>
                <a:srgbClr val="666666"/>
              </a:solidFill>
            </a:endParaRPr>
          </a:p>
        </p:txBody>
      </p:sp>
      <p:sp>
        <p:nvSpPr>
          <p:cNvPr id="35" name="圆角矩形标注 34"/>
          <p:cNvSpPr/>
          <p:nvPr/>
        </p:nvSpPr>
        <p:spPr>
          <a:xfrm>
            <a:off x="2913766" y="5233302"/>
            <a:ext cx="1785033" cy="819613"/>
          </a:xfrm>
          <a:prstGeom prst="wedgeRoundRectCallout">
            <a:avLst>
              <a:gd name="adj1" fmla="val 20308"/>
              <a:gd name="adj2" fmla="val -11223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71" tIns="45685" rIns="91371" bIns="456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838"/>
            <a:r>
              <a:rPr lang="en-US" altLang="zh-CN" sz="1200" dirty="0">
                <a:solidFill>
                  <a:srgbClr val="666666"/>
                </a:solidFill>
              </a:rPr>
              <a:t>OPMR</a:t>
            </a:r>
            <a:r>
              <a:rPr lang="zh-CN" altLang="en-US" sz="1200" dirty="0">
                <a:solidFill>
                  <a:srgbClr val="666666"/>
                </a:solidFill>
              </a:rPr>
              <a:t>统一模型，图的方式组织数据，让机器能够识别和理解故障现场信息，</a:t>
            </a:r>
            <a:endParaRPr lang="en-US" altLang="zh-CN" sz="1200" dirty="0">
              <a:solidFill>
                <a:srgbClr val="666666"/>
              </a:solidFill>
            </a:endParaRPr>
          </a:p>
        </p:txBody>
      </p:sp>
      <p:sp>
        <p:nvSpPr>
          <p:cNvPr id="36" name="圆角矩形标注 35"/>
          <p:cNvSpPr/>
          <p:nvPr/>
        </p:nvSpPr>
        <p:spPr>
          <a:xfrm>
            <a:off x="4847191" y="5233302"/>
            <a:ext cx="1785033" cy="819613"/>
          </a:xfrm>
          <a:prstGeom prst="wedgeRoundRectCallout">
            <a:avLst>
              <a:gd name="adj1" fmla="val 20308"/>
              <a:gd name="adj2" fmla="val -11223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71" tIns="45685" rIns="91371" bIns="456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838"/>
            <a:r>
              <a:rPr lang="zh-CN" altLang="en-US" sz="1200" dirty="0">
                <a:solidFill>
                  <a:srgbClr val="666666"/>
                </a:solidFill>
              </a:rPr>
              <a:t>基于数字化的故障现场，机器应用故障推理知识自动化根因分析</a:t>
            </a:r>
            <a:endParaRPr lang="en-US" altLang="zh-CN" sz="1200" dirty="0">
              <a:solidFill>
                <a:srgbClr val="666666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330661" y="1766250"/>
            <a:ext cx="4339653" cy="6458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3838"/>
            <a:r>
              <a:rPr kumimoji="1" lang="en-US" altLang="zh-CN" sz="1399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1399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）如何从全网资源中</a:t>
            </a:r>
            <a:r>
              <a:rPr kumimoji="1" lang="zh-CN" altLang="en-US" sz="1399" dirty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准确识别最小化故障关联对象集？</a:t>
            </a:r>
            <a:endParaRPr kumimoji="1" lang="en-US" altLang="zh-CN" sz="1399" dirty="0">
              <a:solidFill>
                <a:srgbClr val="1D1D1A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defTabSz="913838"/>
            <a:r>
              <a:rPr kumimoji="1" lang="en-US" altLang="zh-CN" sz="1399" dirty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1399" dirty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）如何确定本次故障分析所依赖的对象属性</a:t>
            </a:r>
            <a:r>
              <a:rPr kumimoji="1" lang="en-US" altLang="zh-CN" sz="1399" dirty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sz="1399" dirty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指标等数据范围，以及如何获得这些数据？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7329876" y="2839484"/>
            <a:ext cx="4339653" cy="10764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3838"/>
            <a:r>
              <a:rPr kumimoji="1" lang="en-US" altLang="zh-CN" sz="1399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1399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）标准化故障数据模型：覆盖物理、业务存量，以及故障事件、对象属性</a:t>
            </a:r>
            <a:r>
              <a:rPr kumimoji="1" lang="en-US" altLang="zh-CN" sz="1399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sz="1399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指标等各个方面，以及与</a:t>
            </a:r>
            <a:r>
              <a:rPr kumimoji="1" lang="en-US" altLang="zh-CN" sz="1399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NCE</a:t>
            </a:r>
            <a:r>
              <a:rPr kumimoji="1" lang="zh-CN" altLang="en-US" sz="1399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现有模型如何结合等问题；</a:t>
            </a:r>
            <a:endParaRPr kumimoji="1" lang="en-US" altLang="zh-CN" sz="1399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defTabSz="913838"/>
            <a:r>
              <a:rPr kumimoji="1" lang="en-US" altLang="zh-CN" sz="1399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1399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）图引擎：去</a:t>
            </a:r>
            <a:r>
              <a:rPr kumimoji="1" lang="en-US" altLang="zh-CN" sz="1399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zh-CN" altLang="en-US" sz="1399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的图计算基础设施，支撑数字关系的存取、图算法应用。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7351788" y="4377073"/>
            <a:ext cx="4339653" cy="6458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3838"/>
            <a:r>
              <a:rPr kumimoji="1" lang="en-US" altLang="zh-CN" sz="1399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1399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）因果溯源：条件</a:t>
            </a:r>
            <a:r>
              <a:rPr kumimoji="1" lang="en-US" altLang="zh-CN" sz="1399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-&gt;</a:t>
            </a:r>
            <a:r>
              <a:rPr kumimoji="1" lang="zh-CN" altLang="en-US" sz="1399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结论，演绎推理；如何自动化的组织推演顺序、如何自动化的</a:t>
            </a:r>
            <a:r>
              <a:rPr kumimoji="1" lang="en-US" altLang="zh-CN" sz="1399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check</a:t>
            </a:r>
            <a:r>
              <a:rPr kumimoji="1" lang="zh-CN" altLang="en-US" sz="1399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条件满足度；</a:t>
            </a:r>
            <a:endParaRPr kumimoji="1" lang="en-US" altLang="zh-CN" sz="1399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defTabSz="913838"/>
            <a:r>
              <a:rPr kumimoji="1" lang="en-US" altLang="zh-CN" sz="1399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1399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）故障树：故障树</a:t>
            </a:r>
            <a:r>
              <a:rPr kumimoji="1" lang="en-US" altLang="zh-CN" sz="1399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sz="1399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原子指令如何与数字化现场结合？</a:t>
            </a:r>
          </a:p>
        </p:txBody>
      </p:sp>
      <p:sp>
        <p:nvSpPr>
          <p:cNvPr id="55" name="矩形 54"/>
          <p:cNvSpPr/>
          <p:nvPr/>
        </p:nvSpPr>
        <p:spPr>
          <a:xfrm>
            <a:off x="2907802" y="4628572"/>
            <a:ext cx="562208" cy="36121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71" tIns="45685" rIns="91371" bIns="456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838"/>
            <a:r>
              <a:rPr lang="zh-CN" altLang="en-US" sz="1399" dirty="0">
                <a:solidFill>
                  <a:srgbClr val="666666"/>
                </a:solidFill>
              </a:rPr>
              <a:t>搜集信息</a:t>
            </a:r>
          </a:p>
        </p:txBody>
      </p:sp>
      <p:sp>
        <p:nvSpPr>
          <p:cNvPr id="58" name="矩形 57"/>
          <p:cNvSpPr/>
          <p:nvPr/>
        </p:nvSpPr>
        <p:spPr>
          <a:xfrm>
            <a:off x="4371874" y="4628572"/>
            <a:ext cx="562208" cy="36121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71" tIns="45685" rIns="91371" bIns="456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838"/>
            <a:r>
              <a:rPr lang="zh-CN" altLang="en-US" sz="1399" dirty="0">
                <a:solidFill>
                  <a:srgbClr val="666666"/>
                </a:solidFill>
              </a:rPr>
              <a:t>理解题意</a:t>
            </a:r>
          </a:p>
        </p:txBody>
      </p:sp>
      <p:sp>
        <p:nvSpPr>
          <p:cNvPr id="59" name="矩形 58"/>
          <p:cNvSpPr/>
          <p:nvPr/>
        </p:nvSpPr>
        <p:spPr>
          <a:xfrm>
            <a:off x="5320814" y="4619186"/>
            <a:ext cx="562208" cy="36121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71" tIns="45685" rIns="91371" bIns="456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838"/>
            <a:r>
              <a:rPr lang="zh-CN" altLang="en-US" sz="1399" dirty="0">
                <a:solidFill>
                  <a:srgbClr val="666666"/>
                </a:solidFill>
              </a:rPr>
              <a:t>解题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7329876" y="5475492"/>
            <a:ext cx="4339653" cy="6458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3838"/>
            <a:r>
              <a:rPr kumimoji="1" lang="en-US" altLang="zh-CN" sz="1399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1399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）故障知识</a:t>
            </a:r>
            <a:r>
              <a:rPr kumimoji="1" lang="en-US" altLang="zh-CN" sz="1399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schema</a:t>
            </a:r>
            <a:r>
              <a:rPr kumimoji="1" lang="zh-CN" altLang="en-US" sz="1399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模型：标准化</a:t>
            </a:r>
            <a:r>
              <a:rPr kumimoji="1" lang="en-US" altLang="zh-CN" sz="1399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schema</a:t>
            </a:r>
            <a:r>
              <a:rPr kumimoji="1" lang="zh-CN" altLang="en-US" sz="1399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模型构建；</a:t>
            </a:r>
            <a:endParaRPr kumimoji="1" lang="en-US" altLang="zh-CN" sz="1399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defTabSz="913838"/>
            <a:r>
              <a:rPr kumimoji="1" lang="en-US" altLang="zh-CN" sz="1399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1399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）推理知识编排：针对过程性知识，如因果关系</a:t>
            </a:r>
            <a:r>
              <a:rPr kumimoji="1" lang="en-US" altLang="zh-CN" sz="1399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sz="1399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故障树；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638216" y="3450619"/>
            <a:ext cx="220370" cy="1476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3838"/>
            <a:r>
              <a:rPr kumimoji="1" lang="zh-CN" altLang="en-US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故障相关对象，信息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5098079" y="3435703"/>
            <a:ext cx="220370" cy="1476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3838"/>
            <a:r>
              <a:rPr kumimoji="1" lang="zh-CN" altLang="en-US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标准化图模型数据</a:t>
            </a:r>
          </a:p>
        </p:txBody>
      </p:sp>
    </p:spTree>
    <p:extLst>
      <p:ext uri="{BB962C8B-B14F-4D97-AF65-F5344CB8AC3E}">
        <p14:creationId xmlns:p14="http://schemas.microsoft.com/office/powerpoint/2010/main" val="2006951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5550908" y="2966874"/>
            <a:ext cx="1799522" cy="21184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13"/>
            <a:r>
              <a:rPr lang="zh-CN" altLang="en-US" sz="1400" dirty="0">
                <a:solidFill>
                  <a:srgbClr val="1D1D1A"/>
                </a:solidFill>
              </a:rPr>
              <a:t>数字化现场</a:t>
            </a:r>
          </a:p>
        </p:txBody>
      </p:sp>
      <p:sp>
        <p:nvSpPr>
          <p:cNvPr id="9" name="矩形 8"/>
          <p:cNvSpPr/>
          <p:nvPr/>
        </p:nvSpPr>
        <p:spPr>
          <a:xfrm>
            <a:off x="395874" y="1435260"/>
            <a:ext cx="2612853" cy="4716545"/>
          </a:xfrm>
          <a:prstGeom prst="rect">
            <a:avLst/>
          </a:prstGeom>
          <a:solidFill>
            <a:schemeClr val="tx2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13"/>
            <a:endParaRPr lang="zh-CN" altLang="en-US" sz="1400" dirty="0">
              <a:solidFill>
                <a:srgbClr val="666666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334834" y="1340"/>
            <a:ext cx="11517576" cy="549061"/>
          </a:xfrm>
          <a:prstGeom prst="rect">
            <a:avLst/>
          </a:prstGeom>
        </p:spPr>
        <p:txBody>
          <a:bodyPr/>
          <a:lstStyle>
            <a:lvl1pPr algn="l" defTabSz="1066153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defTabSz="1066153" rtl="0" eaLnBrk="0" fontAlgn="base" hangingPunct="0">
              <a:spcBef>
                <a:spcPct val="0"/>
              </a:spcBef>
              <a:spcAft>
                <a:spcPct val="0"/>
              </a:spcAft>
              <a:defRPr sz="4533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defRPr>
            </a:lvl2pPr>
            <a:lvl3pPr algn="l" defTabSz="1066153" rtl="0" eaLnBrk="0" fontAlgn="base" hangingPunct="0">
              <a:spcBef>
                <a:spcPct val="0"/>
              </a:spcBef>
              <a:spcAft>
                <a:spcPct val="0"/>
              </a:spcAft>
              <a:defRPr sz="4533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defRPr>
            </a:lvl3pPr>
            <a:lvl4pPr algn="l" defTabSz="1066153" rtl="0" eaLnBrk="0" fontAlgn="base" hangingPunct="0">
              <a:spcBef>
                <a:spcPct val="0"/>
              </a:spcBef>
              <a:spcAft>
                <a:spcPct val="0"/>
              </a:spcAft>
              <a:defRPr sz="4533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defRPr>
            </a:lvl4pPr>
            <a:lvl5pPr algn="l" defTabSz="1066153" rtl="0" eaLnBrk="0" fontAlgn="base" hangingPunct="0">
              <a:spcBef>
                <a:spcPct val="0"/>
              </a:spcBef>
              <a:spcAft>
                <a:spcPct val="0"/>
              </a:spcAft>
              <a:defRPr sz="4533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defRPr>
            </a:lvl5pPr>
            <a:lvl6pPr marL="609159" algn="l" defTabSz="1068143" rtl="0" fontAlgn="base">
              <a:spcBef>
                <a:spcPct val="0"/>
              </a:spcBef>
              <a:spcAft>
                <a:spcPct val="0"/>
              </a:spcAft>
              <a:defRPr sz="4533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defRPr>
            </a:lvl6pPr>
            <a:lvl7pPr marL="1218315" algn="l" defTabSz="1068143" rtl="0" fontAlgn="base">
              <a:spcBef>
                <a:spcPct val="0"/>
              </a:spcBef>
              <a:spcAft>
                <a:spcPct val="0"/>
              </a:spcAft>
              <a:defRPr sz="4533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defRPr>
            </a:lvl7pPr>
            <a:lvl8pPr marL="1827476" algn="l" defTabSz="1068143" rtl="0" fontAlgn="base">
              <a:spcBef>
                <a:spcPct val="0"/>
              </a:spcBef>
              <a:spcAft>
                <a:spcPct val="0"/>
              </a:spcAft>
              <a:defRPr sz="4533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defRPr>
            </a:lvl8pPr>
            <a:lvl9pPr marL="2436635" algn="l" defTabSz="1068143" rtl="0" fontAlgn="base">
              <a:spcBef>
                <a:spcPct val="0"/>
              </a:spcBef>
              <a:spcAft>
                <a:spcPct val="0"/>
              </a:spcAft>
              <a:defRPr sz="4533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defRPr>
            </a:lvl9pPr>
          </a:lstStyle>
          <a:p>
            <a:pPr>
              <a:defRPr/>
            </a:pPr>
            <a:r>
              <a:rPr lang="zh-CN" altLang="en-US" sz="3199" kern="0" dirty="0"/>
              <a:t>关键技术</a:t>
            </a:r>
            <a:r>
              <a:rPr lang="en-US" altLang="zh-CN" sz="3199" kern="0" dirty="0"/>
              <a:t>2</a:t>
            </a:r>
            <a:r>
              <a:rPr lang="zh-CN" altLang="en-US" sz="3199" kern="0" dirty="0"/>
              <a:t>：故障现场数字化</a:t>
            </a:r>
          </a:p>
        </p:txBody>
      </p:sp>
      <p:sp>
        <p:nvSpPr>
          <p:cNvPr id="5" name="矩形 4"/>
          <p:cNvSpPr/>
          <p:nvPr/>
        </p:nvSpPr>
        <p:spPr>
          <a:xfrm>
            <a:off x="433958" y="1453284"/>
            <a:ext cx="2298651" cy="315983"/>
          </a:xfrm>
          <a:prstGeom prst="rect">
            <a:avLst/>
          </a:prstGeom>
          <a:noFill/>
        </p:spPr>
        <p:txBody>
          <a:bodyPr wrap="square" lIns="91317" tIns="45657" rIns="91317" bIns="45657" rtlCol="0" anchor="ctr">
            <a:noAutofit/>
          </a:bodyPr>
          <a:lstStyle/>
          <a:p>
            <a:pPr defTabSz="913472"/>
            <a:r>
              <a:rPr lang="zh-CN" altLang="en-US" sz="1400" b="1" kern="0" dirty="0">
                <a:solidFill>
                  <a:srgbClr val="1D1D1A"/>
                </a:solidFill>
                <a:latin typeface="微软雅黑" pitchFamily="34" charset="-122"/>
              </a:rPr>
              <a:t>诊断对数字化现场的诉求：</a:t>
            </a:r>
            <a:endParaRPr lang="en-US" altLang="zh-CN" sz="1400" b="1" kern="0" dirty="0">
              <a:solidFill>
                <a:srgbClr val="1D1D1A"/>
              </a:solidFill>
              <a:latin typeface="微软雅黑" pitchFamily="34" charset="-122"/>
            </a:endParaRPr>
          </a:p>
        </p:txBody>
      </p:sp>
      <p:sp>
        <p:nvSpPr>
          <p:cNvPr id="6" name="TextBox 16"/>
          <p:cNvSpPr txBox="1"/>
          <p:nvPr/>
        </p:nvSpPr>
        <p:spPr>
          <a:xfrm>
            <a:off x="357788" y="658358"/>
            <a:ext cx="719424" cy="624814"/>
          </a:xfrm>
          <a:prstGeom prst="rect">
            <a:avLst/>
          </a:prstGeom>
          <a:solidFill>
            <a:srgbClr val="00B0F0"/>
          </a:solidFill>
        </p:spPr>
        <p:txBody>
          <a:bodyPr wrap="square" lIns="91317" tIns="45657" rIns="91317" bIns="45657" rtlCol="0" anchor="ctr">
            <a:noAutofit/>
          </a:bodyPr>
          <a:lstStyle>
            <a:defPPr>
              <a:defRPr lang="zh-CN"/>
            </a:defPPr>
            <a:lvl1pPr algn="ctr" defTabSz="913837" fontAlgn="auto">
              <a:spcBef>
                <a:spcPts val="0"/>
              </a:spcBef>
              <a:spcAft>
                <a:spcPts val="0"/>
              </a:spcAft>
              <a:defRPr sz="1867" b="1" ker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eaLnBrk="1" hangingPunct="1"/>
            <a:r>
              <a:rPr lang="zh-CN" altLang="en-US" sz="1998" dirty="0"/>
              <a:t>目标</a:t>
            </a:r>
          </a:p>
        </p:txBody>
      </p:sp>
      <p:sp>
        <p:nvSpPr>
          <p:cNvPr id="7" name="Rectangle 651"/>
          <p:cNvSpPr>
            <a:spLocks noChangeArrowheads="1"/>
          </p:cNvSpPr>
          <p:nvPr/>
        </p:nvSpPr>
        <p:spPr bwMode="auto">
          <a:xfrm>
            <a:off x="1093982" y="663750"/>
            <a:ext cx="10686068" cy="623916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lIns="106401" tIns="53198" rIns="106401" bIns="53198" anchor="ctr"/>
          <a:lstStyle/>
          <a:p>
            <a:pPr defTabSz="914113"/>
            <a:r>
              <a:rPr lang="zh-CN" altLang="en-US" sz="1600" dirty="0">
                <a:solidFill>
                  <a:srgbClr val="1D1D1A"/>
                </a:solidFill>
                <a:latin typeface="Calibri" panose="020F0502020204030204"/>
                <a:ea typeface="等线" panose="02010600030101010101" pitchFamily="2" charset="-122"/>
              </a:rPr>
              <a:t>以标准化模型来描述故障现场的相关对象和诊断数据，以图的形式组织和管理数据间关系。一方面，让机器能够识别和理解故障现场、理解故障场景；另一方面，支撑来自不同领域的业务专家基于同一套数据模型编排诊断规则</a:t>
            </a:r>
            <a:endParaRPr lang="en-US" altLang="zh-CN" sz="1600" dirty="0">
              <a:solidFill>
                <a:srgbClr val="1D1D1A"/>
              </a:solidFill>
              <a:latin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0607" y="1905596"/>
            <a:ext cx="2441469" cy="36303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113">
              <a:spcBef>
                <a:spcPts val="600"/>
              </a:spcBef>
            </a:pPr>
            <a:r>
              <a:rPr kumimoji="1" lang="en-US" altLang="zh-CN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、传播图诉求：</a:t>
            </a:r>
            <a:endParaRPr kumimoji="1" lang="en-US" altLang="zh-CN" sz="1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defTabSz="914113">
              <a:spcBef>
                <a:spcPts val="600"/>
              </a:spcBef>
            </a:pPr>
            <a:r>
              <a:rPr kumimoji="1"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机器自动化推理传播关系，需要</a:t>
            </a:r>
            <a:r>
              <a:rPr kumimoji="1" lang="zh-CN" altLang="en-US" sz="1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机器可识别的标准化数据模型</a:t>
            </a:r>
            <a:r>
              <a:rPr kumimoji="1"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；对象间关系</a:t>
            </a:r>
            <a:r>
              <a:rPr kumimoji="1" lang="zh-CN" altLang="en-US" sz="1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以图的形式组织，便于利用图分析算法</a:t>
            </a:r>
            <a:r>
              <a:rPr kumimoji="1"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；</a:t>
            </a:r>
            <a:endParaRPr kumimoji="1" lang="en-US" altLang="zh-CN" sz="1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defTabSz="914113">
              <a:spcBef>
                <a:spcPts val="600"/>
              </a:spcBef>
            </a:pPr>
            <a:endParaRPr kumimoji="1" lang="en-US" altLang="zh-CN" sz="1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defTabSz="914113">
              <a:spcBef>
                <a:spcPts val="600"/>
              </a:spcBef>
            </a:pPr>
            <a:r>
              <a:rPr kumimoji="1" lang="en-US" altLang="zh-CN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kumimoji="1" lang="en-US" altLang="zh-CN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Runbook</a:t>
            </a:r>
            <a:r>
              <a:rPr kumimoji="1"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诉求：</a:t>
            </a:r>
            <a:endParaRPr kumimoji="1" lang="en-US" altLang="zh-CN" sz="1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defTabSz="914113">
              <a:spcBef>
                <a:spcPts val="600"/>
              </a:spcBef>
            </a:pPr>
            <a:r>
              <a:rPr kumimoji="1"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</a:t>
            </a:r>
            <a:r>
              <a:rPr kumimoji="1" lang="zh-CN" altLang="en-US" sz="1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领域专家提供开放编排的平台</a:t>
            </a:r>
            <a:r>
              <a:rPr kumimoji="1"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，需要一个</a:t>
            </a:r>
            <a:r>
              <a:rPr kumimoji="1" lang="zh-CN" altLang="en-US" sz="1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标准化的数字模型基础</a:t>
            </a:r>
            <a:r>
              <a:rPr kumimoji="1"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；</a:t>
            </a:r>
            <a:endParaRPr kumimoji="1" lang="en-US" altLang="zh-CN" sz="1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defTabSz="914113">
              <a:spcBef>
                <a:spcPts val="600"/>
              </a:spcBef>
            </a:pPr>
            <a:endParaRPr kumimoji="1" lang="en-US" altLang="zh-CN" sz="1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635" indent="-285635" defTabSz="914113"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kumimoji="1"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核心诉求：</a:t>
            </a:r>
            <a:endParaRPr kumimoji="1" lang="en-US" altLang="zh-CN" sz="1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635" indent="-285635" defTabSz="914113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kumimoji="1"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标准化数字模型；</a:t>
            </a:r>
            <a:endParaRPr kumimoji="1" lang="en-US" altLang="zh-CN" sz="1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635" indent="-285635" defTabSz="914113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kumimoji="1"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基于图的数据访问和计算</a:t>
            </a:r>
            <a:endParaRPr kumimoji="1" lang="en-US" altLang="zh-CN" sz="1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3217057" y="4280351"/>
            <a:ext cx="791691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158080" y="4038102"/>
            <a:ext cx="706924" cy="1845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113"/>
            <a:r>
              <a:rPr kumimoji="1" lang="en-US" altLang="zh-CN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Incident</a:t>
            </a:r>
            <a:endParaRPr kumimoji="1" lang="zh-CN" altLang="en-US" sz="12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084631" y="4683183"/>
            <a:ext cx="952128" cy="4050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lIns="91317" tIns="45657" rIns="91317" bIns="45657" rtlCol="0" anchor="ctr">
            <a:noAutofit/>
          </a:bodyPr>
          <a:lstStyle/>
          <a:p>
            <a:pPr algn="ctr" defTabSz="913472"/>
            <a:r>
              <a:rPr lang="zh-CN" altLang="en-US" sz="1400" kern="0" dirty="0">
                <a:solidFill>
                  <a:srgbClr val="1D1D1A"/>
                </a:solidFill>
                <a:latin typeface="微软雅黑" pitchFamily="34" charset="-122"/>
              </a:rPr>
              <a:t>子图切割</a:t>
            </a:r>
            <a:endParaRPr lang="en-US" altLang="zh-CN" sz="1400" kern="0" dirty="0">
              <a:solidFill>
                <a:srgbClr val="1D1D1A"/>
              </a:solidFill>
              <a:latin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084631" y="5522773"/>
            <a:ext cx="3265799" cy="4837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317" tIns="45657" rIns="91317" bIns="45657" rtlCol="0" anchor="ctr">
            <a:noAutofit/>
          </a:bodyPr>
          <a:lstStyle/>
          <a:p>
            <a:pPr algn="ctr" defTabSz="913472"/>
            <a:r>
              <a:rPr lang="zh-CN" altLang="en-US" sz="1400" kern="0" dirty="0">
                <a:solidFill>
                  <a:srgbClr val="1D1D1A"/>
                </a:solidFill>
                <a:latin typeface="微软雅黑" pitchFamily="34" charset="-122"/>
              </a:rPr>
              <a:t>统一存量 </a:t>
            </a:r>
            <a:r>
              <a:rPr lang="en-US" altLang="zh-CN" sz="1400" kern="0" dirty="0">
                <a:solidFill>
                  <a:srgbClr val="1D1D1A"/>
                </a:solidFill>
                <a:latin typeface="微软雅黑" pitchFamily="34" charset="-122"/>
              </a:rPr>
              <a:t>(ODRS)</a:t>
            </a:r>
          </a:p>
        </p:txBody>
      </p:sp>
      <p:sp>
        <p:nvSpPr>
          <p:cNvPr id="18" name="矩形 17"/>
          <p:cNvSpPr/>
          <p:nvPr/>
        </p:nvSpPr>
        <p:spPr>
          <a:xfrm>
            <a:off x="4084631" y="4067097"/>
            <a:ext cx="952128" cy="4050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lIns="91317" tIns="45657" rIns="91317" bIns="45657" rtlCol="0" anchor="ctr">
            <a:noAutofit/>
          </a:bodyPr>
          <a:lstStyle/>
          <a:p>
            <a:pPr algn="ctr" defTabSz="913472"/>
            <a:r>
              <a:rPr lang="zh-CN" altLang="en-US" sz="1400" kern="0" dirty="0">
                <a:solidFill>
                  <a:srgbClr val="1D1D1A"/>
                </a:solidFill>
                <a:latin typeface="微软雅黑" pitchFamily="34" charset="-122"/>
              </a:rPr>
              <a:t>故障信息预处理</a:t>
            </a:r>
            <a:endParaRPr lang="en-US" altLang="zh-CN" sz="1400" kern="0" dirty="0">
              <a:solidFill>
                <a:srgbClr val="1D1D1A"/>
              </a:solidFill>
              <a:latin typeface="微软雅黑" pitchFamily="34" charset="-122"/>
            </a:endParaRPr>
          </a:p>
        </p:txBody>
      </p:sp>
      <p:sp>
        <p:nvSpPr>
          <p:cNvPr id="21" name="平行四边形 20"/>
          <p:cNvSpPr/>
          <p:nvPr/>
        </p:nvSpPr>
        <p:spPr>
          <a:xfrm>
            <a:off x="5722290" y="3620938"/>
            <a:ext cx="1437714" cy="372632"/>
          </a:xfrm>
          <a:prstGeom prst="parallelogram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13"/>
            <a:r>
              <a:rPr lang="en-US" altLang="zh-CN" sz="1100" kern="0" dirty="0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L3.</a:t>
            </a:r>
            <a:r>
              <a:rPr lang="zh-CN" altLang="en-US" sz="1100" kern="0" dirty="0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自定义扩展</a:t>
            </a:r>
            <a:endParaRPr lang="en-US" altLang="zh-CN" sz="1100" kern="0" dirty="0">
              <a:solidFill>
                <a:srgbClr val="6666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平行四边形 23"/>
          <p:cNvSpPr/>
          <p:nvPr/>
        </p:nvSpPr>
        <p:spPr>
          <a:xfrm>
            <a:off x="5722289" y="4085868"/>
            <a:ext cx="1437714" cy="372632"/>
          </a:xfrm>
          <a:prstGeom prst="parallelogram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13"/>
            <a:r>
              <a:rPr lang="en-US" altLang="zh-CN" sz="1100" kern="0" dirty="0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L2.</a:t>
            </a:r>
            <a:r>
              <a:rPr lang="zh-CN" altLang="en-US" sz="1100" kern="0" dirty="0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领域故障模型</a:t>
            </a:r>
            <a:endParaRPr lang="en-US" altLang="zh-CN" sz="1100" kern="0" dirty="0">
              <a:solidFill>
                <a:srgbClr val="6666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平行四边形 24"/>
          <p:cNvSpPr/>
          <p:nvPr/>
        </p:nvSpPr>
        <p:spPr>
          <a:xfrm>
            <a:off x="5722289" y="4550797"/>
            <a:ext cx="1437714" cy="372632"/>
          </a:xfrm>
          <a:prstGeom prst="parallelogram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13"/>
            <a:r>
              <a:rPr lang="en-US" altLang="zh-CN" sz="1100" kern="0" dirty="0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L1.</a:t>
            </a:r>
            <a:r>
              <a:rPr lang="zh-CN" altLang="en-US" sz="1100" kern="0" dirty="0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网络资源模型</a:t>
            </a:r>
            <a:endParaRPr lang="en-US" altLang="zh-CN" sz="1100" kern="0" dirty="0">
              <a:solidFill>
                <a:srgbClr val="6666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 flipV="1">
            <a:off x="4560695" y="5097709"/>
            <a:ext cx="0" cy="39584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16" idx="3"/>
            <a:endCxn id="25" idx="5"/>
          </p:cNvCxnSpPr>
          <p:nvPr/>
        </p:nvCxnSpPr>
        <p:spPr>
          <a:xfrm flipV="1">
            <a:off x="5036759" y="4737114"/>
            <a:ext cx="732109" cy="148573"/>
          </a:xfrm>
          <a:prstGeom prst="bent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8" idx="3"/>
            <a:endCxn id="21" idx="5"/>
          </p:cNvCxnSpPr>
          <p:nvPr/>
        </p:nvCxnSpPr>
        <p:spPr>
          <a:xfrm flipV="1">
            <a:off x="5036760" y="3807255"/>
            <a:ext cx="732110" cy="46234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8" idx="3"/>
            <a:endCxn id="24" idx="5"/>
          </p:cNvCxnSpPr>
          <p:nvPr/>
        </p:nvCxnSpPr>
        <p:spPr>
          <a:xfrm>
            <a:off x="5036759" y="4269598"/>
            <a:ext cx="732109" cy="258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endCxn id="18" idx="0"/>
          </p:cNvCxnSpPr>
          <p:nvPr/>
        </p:nvCxnSpPr>
        <p:spPr>
          <a:xfrm>
            <a:off x="4560695" y="3596172"/>
            <a:ext cx="0" cy="47092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流程图: 多文档 52"/>
          <p:cNvSpPr/>
          <p:nvPr/>
        </p:nvSpPr>
        <p:spPr>
          <a:xfrm>
            <a:off x="4077530" y="2957170"/>
            <a:ext cx="952128" cy="673645"/>
          </a:xfrm>
          <a:prstGeom prst="flowChartMultidocumen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13"/>
            <a:r>
              <a:rPr lang="zh-CN" altLang="en-US" sz="1400" dirty="0">
                <a:solidFill>
                  <a:srgbClr val="666666"/>
                </a:solidFill>
              </a:rPr>
              <a:t>故障快照数据</a:t>
            </a:r>
          </a:p>
        </p:txBody>
      </p:sp>
      <p:sp>
        <p:nvSpPr>
          <p:cNvPr id="57" name="矩形 56"/>
          <p:cNvSpPr/>
          <p:nvPr/>
        </p:nvSpPr>
        <p:spPr>
          <a:xfrm>
            <a:off x="7784859" y="4001368"/>
            <a:ext cx="952128" cy="5317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317" tIns="45657" rIns="91317" bIns="45657" rtlCol="0" anchor="ctr">
            <a:noAutofit/>
          </a:bodyPr>
          <a:lstStyle/>
          <a:p>
            <a:pPr algn="ctr" defTabSz="913472"/>
            <a:r>
              <a:rPr lang="en-US" altLang="zh-CN" sz="1400" kern="0" dirty="0">
                <a:solidFill>
                  <a:srgbClr val="1D1D1A"/>
                </a:solidFill>
                <a:latin typeface="微软雅黑" pitchFamily="34" charset="-122"/>
              </a:rPr>
              <a:t>NCE-X</a:t>
            </a:r>
          </a:p>
          <a:p>
            <a:pPr algn="ctr" defTabSz="913472"/>
            <a:r>
              <a:rPr lang="zh-CN" altLang="en-US" sz="1400" kern="0" dirty="0">
                <a:solidFill>
                  <a:srgbClr val="1D1D1A"/>
                </a:solidFill>
                <a:latin typeface="微软雅黑" pitchFamily="34" charset="-122"/>
              </a:rPr>
              <a:t>业务领域</a:t>
            </a:r>
            <a:endParaRPr lang="en-US" altLang="zh-CN" sz="1400" kern="0" dirty="0">
              <a:solidFill>
                <a:srgbClr val="1D1D1A"/>
              </a:solidFill>
              <a:latin typeface="微软雅黑" pitchFamily="34" charset="-122"/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 flipH="1">
            <a:off x="7160003" y="4275311"/>
            <a:ext cx="611761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流程图: 磁盘 58"/>
          <p:cNvSpPr/>
          <p:nvPr/>
        </p:nvSpPr>
        <p:spPr>
          <a:xfrm>
            <a:off x="7855059" y="5559101"/>
            <a:ext cx="843845" cy="447432"/>
          </a:xfrm>
          <a:prstGeom prst="flowChartMagneticDisk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13"/>
            <a:r>
              <a:rPr lang="en-US" altLang="zh-CN" sz="1400" dirty="0">
                <a:solidFill>
                  <a:srgbClr val="666666"/>
                </a:solidFill>
              </a:rPr>
              <a:t>RDB</a:t>
            </a:r>
            <a:endParaRPr lang="zh-CN" altLang="en-US" sz="1400" dirty="0">
              <a:solidFill>
                <a:srgbClr val="666666"/>
              </a:solidFill>
            </a:endParaRPr>
          </a:p>
        </p:txBody>
      </p:sp>
      <p:cxnSp>
        <p:nvCxnSpPr>
          <p:cNvPr id="61" name="肘形连接符 60"/>
          <p:cNvCxnSpPr>
            <a:endCxn id="59" idx="1"/>
          </p:cNvCxnSpPr>
          <p:nvPr/>
        </p:nvCxnSpPr>
        <p:spPr>
          <a:xfrm>
            <a:off x="7350429" y="4866302"/>
            <a:ext cx="926551" cy="692799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flipV="1">
            <a:off x="6398302" y="4926327"/>
            <a:ext cx="0" cy="57577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7784859" y="2969196"/>
            <a:ext cx="952128" cy="53175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lIns="91317" tIns="45657" rIns="91317" bIns="45657" rtlCol="0" anchor="ctr">
            <a:noAutofit/>
          </a:bodyPr>
          <a:lstStyle/>
          <a:p>
            <a:pPr algn="ctr" defTabSz="913472"/>
            <a:r>
              <a:rPr lang="zh-CN" altLang="en-US" sz="1400" kern="0" dirty="0">
                <a:solidFill>
                  <a:srgbClr val="1D1D1A"/>
                </a:solidFill>
                <a:latin typeface="微软雅黑" pitchFamily="34" charset="-122"/>
              </a:rPr>
              <a:t>图引擎</a:t>
            </a:r>
            <a:endParaRPr lang="en-US" altLang="zh-CN" sz="1400" kern="0" dirty="0">
              <a:solidFill>
                <a:srgbClr val="1D1D1A"/>
              </a:solidFill>
              <a:latin typeface="微软雅黑" pitchFamily="34" charset="-122"/>
            </a:endParaRPr>
          </a:p>
        </p:txBody>
      </p:sp>
      <p:cxnSp>
        <p:nvCxnSpPr>
          <p:cNvPr id="66" name="直接箭头连接符 65"/>
          <p:cNvCxnSpPr/>
          <p:nvPr/>
        </p:nvCxnSpPr>
        <p:spPr>
          <a:xfrm>
            <a:off x="7350429" y="3245499"/>
            <a:ext cx="431832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3084896" y="2388514"/>
            <a:ext cx="5788938" cy="376329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13"/>
            <a:endParaRPr lang="zh-CN" altLang="en-US" sz="1400" dirty="0">
              <a:solidFill>
                <a:srgbClr val="666666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3084896" y="1517951"/>
            <a:ext cx="5788938" cy="412919"/>
          </a:xfrm>
          <a:prstGeom prst="rect">
            <a:avLst/>
          </a:prstGeom>
          <a:solidFill>
            <a:schemeClr val="tx2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13"/>
            <a:r>
              <a:rPr lang="zh-CN" altLang="en-US" sz="1400" dirty="0">
                <a:solidFill>
                  <a:srgbClr val="1D1D1A"/>
                </a:solidFill>
              </a:rPr>
              <a:t>故障根因分析</a:t>
            </a:r>
          </a:p>
        </p:txBody>
      </p:sp>
      <p:cxnSp>
        <p:nvCxnSpPr>
          <p:cNvPr id="73" name="直接箭头连接符 72"/>
          <p:cNvCxnSpPr/>
          <p:nvPr/>
        </p:nvCxnSpPr>
        <p:spPr>
          <a:xfrm>
            <a:off x="5857074" y="1968955"/>
            <a:ext cx="0" cy="39584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>
            <a:off x="5959101" y="1970353"/>
            <a:ext cx="0" cy="39584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6074578" y="2091658"/>
            <a:ext cx="2075639" cy="1845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113"/>
            <a:r>
              <a:rPr kumimoji="1" lang="en-US" altLang="zh-CN" sz="1200" dirty="0">
                <a:solidFill>
                  <a:srgbClr val="DDDDDD">
                    <a:lumMod val="50000"/>
                  </a:srgb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Gremlin Over restful API</a:t>
            </a:r>
            <a:endParaRPr kumimoji="1" lang="zh-CN" altLang="en-US" sz="1200" dirty="0">
              <a:solidFill>
                <a:srgbClr val="DDDDDD">
                  <a:lumMod val="50000"/>
                </a:srgb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7" name="圆角矩形 76"/>
          <p:cNvSpPr/>
          <p:nvPr/>
        </p:nvSpPr>
        <p:spPr bwMode="auto">
          <a:xfrm>
            <a:off x="363516" y="1353337"/>
            <a:ext cx="11416534" cy="4954899"/>
          </a:xfrm>
          <a:prstGeom prst="roundRect">
            <a:avLst>
              <a:gd name="adj" fmla="val 946"/>
            </a:avLst>
          </a:prstGeom>
          <a:noFill/>
          <a:ln w="9525" cap="flat" cmpd="sng" algn="ctr">
            <a:solidFill>
              <a:srgbClr val="0099C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80" tIns="45690" rIns="91380" bIns="45690" numCol="1" rtlCol="0" anchor="t" anchorCtr="0" compatLnSpc="1">
            <a:prstTxWarp prst="textNoShape">
              <a:avLst/>
            </a:prstTxWarp>
          </a:bodyPr>
          <a:lstStyle/>
          <a:p>
            <a:pPr defTabSz="1218682">
              <a:buClr>
                <a:srgbClr val="CC9900"/>
              </a:buClr>
              <a:buFont typeface="Wingdings" pitchFamily="2" charset="2"/>
              <a:buChar char="n"/>
            </a:pPr>
            <a:endParaRPr lang="zh-CN" altLang="en-US" sz="1799" b="1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78" name="圆角矩形 70"/>
          <p:cNvSpPr/>
          <p:nvPr/>
        </p:nvSpPr>
        <p:spPr bwMode="auto">
          <a:xfrm>
            <a:off x="8978570" y="1412382"/>
            <a:ext cx="2768681" cy="316583"/>
          </a:xfrm>
          <a:prstGeom prst="roundRect">
            <a:avLst>
              <a:gd name="adj" fmla="val 5991"/>
            </a:avLst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defTabSz="1624868"/>
            <a:r>
              <a:rPr lang="zh-CN" altLang="en-US" sz="1400" b="1" dirty="0">
                <a:solidFill>
                  <a:srgbClr val="FFFFFF"/>
                </a:solidFill>
                <a:latin typeface="Calibri" panose="020F0502020204030204"/>
                <a:ea typeface="等线" panose="02010600030101010101" pitchFamily="2" charset="-122"/>
              </a:rPr>
              <a:t>技术点</a:t>
            </a:r>
            <a:r>
              <a:rPr lang="en-US" altLang="zh-CN" sz="14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1</a:t>
            </a:r>
            <a:r>
              <a:rPr lang="zh-CN" altLang="en-US" sz="14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：数字化标准模型</a:t>
            </a:r>
            <a:endParaRPr lang="en-US" altLang="zh-CN" sz="14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79" name="圆角矩形 70"/>
          <p:cNvSpPr/>
          <p:nvPr/>
        </p:nvSpPr>
        <p:spPr bwMode="auto">
          <a:xfrm>
            <a:off x="8978570" y="2890679"/>
            <a:ext cx="2768681" cy="316583"/>
          </a:xfrm>
          <a:prstGeom prst="roundRect">
            <a:avLst>
              <a:gd name="adj" fmla="val 5991"/>
            </a:avLst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defTabSz="1624868"/>
            <a:r>
              <a:rPr lang="zh-CN" altLang="en-US" sz="1400" b="1" dirty="0">
                <a:solidFill>
                  <a:srgbClr val="FFFFFF"/>
                </a:solidFill>
                <a:latin typeface="Calibri" panose="020F0502020204030204"/>
                <a:ea typeface="等线" panose="02010600030101010101" pitchFamily="2" charset="-122"/>
              </a:rPr>
              <a:t>技术点</a:t>
            </a:r>
            <a:r>
              <a:rPr lang="en-US" altLang="zh-CN" sz="14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2</a:t>
            </a:r>
            <a:r>
              <a:rPr lang="zh-CN" altLang="en-US" sz="14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：图引擎</a:t>
            </a:r>
            <a:endParaRPr lang="en-US" altLang="zh-CN" sz="14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81" name="圆角矩形 70"/>
          <p:cNvSpPr/>
          <p:nvPr/>
        </p:nvSpPr>
        <p:spPr bwMode="auto">
          <a:xfrm>
            <a:off x="8978570" y="4524812"/>
            <a:ext cx="2768681" cy="316583"/>
          </a:xfrm>
          <a:prstGeom prst="roundRect">
            <a:avLst>
              <a:gd name="adj" fmla="val 5991"/>
            </a:avLst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defTabSz="1624868"/>
            <a:r>
              <a:rPr lang="zh-CN" altLang="en-US" sz="1400" b="1" dirty="0">
                <a:solidFill>
                  <a:srgbClr val="FFFFFF"/>
                </a:solidFill>
                <a:latin typeface="Calibri" panose="020F0502020204030204"/>
                <a:ea typeface="等线" panose="02010600030101010101" pitchFamily="2" charset="-122"/>
              </a:rPr>
              <a:t>技术点</a:t>
            </a:r>
            <a:r>
              <a:rPr lang="en-US" altLang="zh-CN" sz="14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3</a:t>
            </a:r>
            <a:r>
              <a:rPr lang="zh-CN" altLang="en-US" sz="14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：子图切割</a:t>
            </a:r>
            <a:endParaRPr lang="en-US" altLang="zh-CN" sz="14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9111866" y="1847844"/>
            <a:ext cx="2561226" cy="9383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113">
              <a:spcBef>
                <a:spcPts val="600"/>
              </a:spcBef>
            </a:pPr>
            <a:r>
              <a:rPr kumimoji="1" lang="en-US" altLang="zh-CN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）网络</a:t>
            </a:r>
            <a:r>
              <a:rPr kumimoji="1" lang="zh-CN" altLang="en-US" sz="1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资源</a:t>
            </a:r>
            <a:r>
              <a:rPr kumimoji="1"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kumimoji="1" lang="zh-CN" altLang="en-US" sz="1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快</a:t>
            </a:r>
            <a:r>
              <a:rPr kumimoji="1"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照数据、</a:t>
            </a:r>
            <a:r>
              <a:rPr kumimoji="1" lang="zh-CN" altLang="en-US" sz="1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故障信息</a:t>
            </a:r>
            <a:r>
              <a:rPr kumimoji="1"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，以及</a:t>
            </a:r>
            <a:r>
              <a:rPr kumimoji="1" lang="zh-CN" altLang="en-US" sz="1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对象关系</a:t>
            </a:r>
            <a:r>
              <a:rPr kumimoji="1"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统一建模；</a:t>
            </a:r>
            <a:endParaRPr kumimoji="1" lang="en-US" altLang="zh-CN" sz="1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defTabSz="914113">
              <a:spcBef>
                <a:spcPts val="600"/>
              </a:spcBef>
            </a:pPr>
            <a:r>
              <a:rPr kumimoji="1" lang="en-US" altLang="zh-CN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）复用统一存量图模型，故障领域数据扩展模型；</a:t>
            </a:r>
          </a:p>
        </p:txBody>
      </p:sp>
      <p:sp>
        <p:nvSpPr>
          <p:cNvPr id="84" name="文本框 83"/>
          <p:cNvSpPr txBox="1"/>
          <p:nvPr/>
        </p:nvSpPr>
        <p:spPr>
          <a:xfrm>
            <a:off x="9135667" y="3280955"/>
            <a:ext cx="2561226" cy="11537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113">
              <a:spcBef>
                <a:spcPts val="600"/>
              </a:spcBef>
            </a:pPr>
            <a:r>
              <a:rPr kumimoji="1" lang="en-US" altLang="zh-CN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kumimoji="1" lang="en-US" altLang="zh-CN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ODRS</a:t>
            </a:r>
            <a:r>
              <a:rPr kumimoji="1"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提供</a:t>
            </a:r>
            <a:r>
              <a:rPr kumimoji="1" lang="zh-CN" altLang="en-US" sz="1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内存图引擎</a:t>
            </a:r>
            <a:r>
              <a:rPr kumimoji="1"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，通过</a:t>
            </a:r>
            <a:r>
              <a:rPr kumimoji="1" lang="en-US" altLang="zh-CN" sz="1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RDB</a:t>
            </a:r>
            <a:r>
              <a:rPr kumimoji="1" lang="zh-CN" altLang="en-US" sz="1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持久化（短期）</a:t>
            </a:r>
            <a:r>
              <a:rPr kumimoji="1"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；</a:t>
            </a:r>
            <a:endParaRPr kumimoji="1" lang="en-US" altLang="zh-CN" sz="1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defTabSz="914113">
              <a:spcBef>
                <a:spcPts val="600"/>
              </a:spcBef>
            </a:pPr>
            <a:r>
              <a:rPr kumimoji="1" lang="en-US" altLang="zh-CN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）子图只纳入</a:t>
            </a:r>
            <a:r>
              <a:rPr kumimoji="1" lang="en-US" altLang="zh-CN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Incident</a:t>
            </a:r>
            <a:r>
              <a:rPr kumimoji="1"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相关的对象和故障信息，单个子图典型大小约</a:t>
            </a:r>
            <a:r>
              <a:rPr kumimoji="1" lang="en-US" altLang="zh-CN" sz="1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4~5M</a:t>
            </a:r>
            <a:r>
              <a:rPr kumimoji="1"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，峰值并发</a:t>
            </a:r>
            <a:r>
              <a:rPr kumimoji="1" lang="en-US" altLang="zh-CN" sz="1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&lt;50</a:t>
            </a:r>
            <a:r>
              <a:rPr kumimoji="1" lang="zh-CN" altLang="en-US" sz="1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</a:t>
            </a:r>
            <a:r>
              <a:rPr kumimoji="1"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；</a:t>
            </a:r>
            <a:endParaRPr kumimoji="1" lang="en-US" altLang="zh-CN" sz="1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9132021" y="4898900"/>
            <a:ext cx="2561226" cy="13690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113">
              <a:spcBef>
                <a:spcPts val="600"/>
              </a:spcBef>
            </a:pPr>
            <a:r>
              <a:rPr kumimoji="1" lang="en-US" altLang="zh-CN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）统一存量维持整网资源对象一张大图；</a:t>
            </a:r>
            <a:endParaRPr kumimoji="1" lang="en-US" altLang="zh-CN" sz="1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defTabSz="914113">
              <a:spcBef>
                <a:spcPts val="600"/>
              </a:spcBef>
            </a:pPr>
            <a:r>
              <a:rPr kumimoji="1" lang="en-US" altLang="zh-CN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）故障发生时，根据故障对象的依赖关系确定子图范围，从存量大图筛选进入故障子图；进一步叠加其他故障对象和数据；</a:t>
            </a:r>
            <a:endParaRPr kumimoji="1" lang="en-US" altLang="zh-CN" sz="1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2" name="流程图: 文档 81"/>
          <p:cNvSpPr/>
          <p:nvPr/>
        </p:nvSpPr>
        <p:spPr>
          <a:xfrm>
            <a:off x="3927017" y="2521812"/>
            <a:ext cx="1100222" cy="247554"/>
          </a:xfrm>
          <a:prstGeom prst="flowChartDocumen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13"/>
            <a:r>
              <a:rPr lang="zh-CN" altLang="en-US" sz="1400" dirty="0">
                <a:solidFill>
                  <a:srgbClr val="666666"/>
                </a:solidFill>
              </a:rPr>
              <a:t>图模型定义</a:t>
            </a:r>
          </a:p>
        </p:txBody>
      </p:sp>
      <p:cxnSp>
        <p:nvCxnSpPr>
          <p:cNvPr id="87" name="肘形连接符 86"/>
          <p:cNvCxnSpPr>
            <a:stCxn id="82" idx="3"/>
            <a:endCxn id="20" idx="0"/>
          </p:cNvCxnSpPr>
          <p:nvPr/>
        </p:nvCxnSpPr>
        <p:spPr>
          <a:xfrm>
            <a:off x="5027239" y="2645589"/>
            <a:ext cx="1423430" cy="321284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流程图: 联系 88"/>
          <p:cNvSpPr/>
          <p:nvPr/>
        </p:nvSpPr>
        <p:spPr>
          <a:xfrm>
            <a:off x="3779024" y="2464158"/>
            <a:ext cx="217570" cy="206379"/>
          </a:xfrm>
          <a:prstGeom prst="flowChartConnector">
            <a:avLst/>
          </a:prstGeom>
          <a:solidFill>
            <a:srgbClr val="C0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13"/>
            <a:r>
              <a:rPr lang="en-US" altLang="zh-CN" sz="1400" b="1" dirty="0">
                <a:solidFill>
                  <a:srgbClr val="FFFFFF"/>
                </a:solidFill>
              </a:rPr>
              <a:t>1</a:t>
            </a:r>
            <a:endParaRPr lang="zh-CN" altLang="en-US" sz="1400" b="1" dirty="0">
              <a:solidFill>
                <a:srgbClr val="FFFFFF"/>
              </a:solidFill>
            </a:endParaRPr>
          </a:p>
        </p:txBody>
      </p:sp>
      <p:sp>
        <p:nvSpPr>
          <p:cNvPr id="90" name="流程图: 联系 89"/>
          <p:cNvSpPr/>
          <p:nvPr/>
        </p:nvSpPr>
        <p:spPr>
          <a:xfrm>
            <a:off x="3941811" y="4684931"/>
            <a:ext cx="217570" cy="206379"/>
          </a:xfrm>
          <a:prstGeom prst="flowChartConnector">
            <a:avLst/>
          </a:prstGeom>
          <a:solidFill>
            <a:srgbClr val="C0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13"/>
            <a:r>
              <a:rPr lang="en-US" altLang="zh-CN" sz="1400" b="1" dirty="0">
                <a:solidFill>
                  <a:srgbClr val="FFFFFF"/>
                </a:solidFill>
              </a:rPr>
              <a:t>2</a:t>
            </a:r>
            <a:endParaRPr lang="zh-CN" altLang="en-US" sz="1400" b="1" dirty="0">
              <a:solidFill>
                <a:srgbClr val="FFFFFF"/>
              </a:solidFill>
            </a:endParaRPr>
          </a:p>
        </p:txBody>
      </p:sp>
      <p:sp>
        <p:nvSpPr>
          <p:cNvPr id="91" name="流程图: 联系 90"/>
          <p:cNvSpPr/>
          <p:nvPr/>
        </p:nvSpPr>
        <p:spPr>
          <a:xfrm>
            <a:off x="5307258" y="4149555"/>
            <a:ext cx="217570" cy="206379"/>
          </a:xfrm>
          <a:prstGeom prst="flowChartConnector">
            <a:avLst/>
          </a:prstGeom>
          <a:solidFill>
            <a:srgbClr val="C0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13"/>
            <a:r>
              <a:rPr lang="en-US" altLang="zh-CN" sz="1400" b="1" dirty="0">
                <a:solidFill>
                  <a:srgbClr val="FFFFFF"/>
                </a:solidFill>
              </a:rPr>
              <a:t>3</a:t>
            </a:r>
            <a:endParaRPr lang="zh-CN" altLang="en-US" sz="1400" b="1" dirty="0">
              <a:solidFill>
                <a:srgbClr val="FFFFFF"/>
              </a:solidFill>
            </a:endParaRPr>
          </a:p>
        </p:txBody>
      </p:sp>
      <p:sp>
        <p:nvSpPr>
          <p:cNvPr id="92" name="流程图: 联系 91"/>
          <p:cNvSpPr/>
          <p:nvPr/>
        </p:nvSpPr>
        <p:spPr>
          <a:xfrm>
            <a:off x="5314032" y="3756628"/>
            <a:ext cx="217570" cy="206379"/>
          </a:xfrm>
          <a:prstGeom prst="flowChartConnector">
            <a:avLst/>
          </a:prstGeom>
          <a:solidFill>
            <a:srgbClr val="C0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13"/>
            <a:r>
              <a:rPr lang="en-US" altLang="zh-CN" sz="1400" b="1" dirty="0">
                <a:solidFill>
                  <a:srgbClr val="FFFFFF"/>
                </a:solidFill>
              </a:rPr>
              <a:t>4</a:t>
            </a:r>
            <a:endParaRPr lang="zh-CN" altLang="en-US" sz="1400" b="1" dirty="0">
              <a:solidFill>
                <a:srgbClr val="FFFFFF"/>
              </a:solidFill>
            </a:endParaRPr>
          </a:p>
        </p:txBody>
      </p:sp>
      <p:sp>
        <p:nvSpPr>
          <p:cNvPr id="93" name="流程图: 联系 92"/>
          <p:cNvSpPr/>
          <p:nvPr/>
        </p:nvSpPr>
        <p:spPr>
          <a:xfrm>
            <a:off x="5572855" y="2031502"/>
            <a:ext cx="217570" cy="206379"/>
          </a:xfrm>
          <a:prstGeom prst="flowChartConnector">
            <a:avLst/>
          </a:prstGeom>
          <a:solidFill>
            <a:srgbClr val="C0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13"/>
            <a:r>
              <a:rPr lang="en-US" altLang="zh-CN" sz="1400" b="1" dirty="0">
                <a:solidFill>
                  <a:srgbClr val="FFFFFF"/>
                </a:solidFill>
              </a:rPr>
              <a:t>5</a:t>
            </a:r>
            <a:endParaRPr lang="zh-CN" alt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750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791</Words>
  <Application>Microsoft Office PowerPoint</Application>
  <PresentationFormat>宽屏</PresentationFormat>
  <Paragraphs>100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.AppleSystemUIFont</vt:lpstr>
      <vt:lpstr>MS PGothic</vt:lpstr>
      <vt:lpstr>等线</vt:lpstr>
      <vt:lpstr>等线 Light</vt:lpstr>
      <vt:lpstr>Microsoft YaHei</vt:lpstr>
      <vt:lpstr>Microsoft YaHei</vt:lpstr>
      <vt:lpstr>Arial</vt:lpstr>
      <vt:lpstr>Calibri</vt:lpstr>
      <vt:lpstr>Wingdings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jiangxi (E)</dc:creator>
  <cp:lastModifiedBy>jiangxi (E)</cp:lastModifiedBy>
  <cp:revision>4</cp:revision>
  <dcterms:created xsi:type="dcterms:W3CDTF">2021-12-08T03:38:37Z</dcterms:created>
  <dcterms:modified xsi:type="dcterms:W3CDTF">2021-12-08T03:53:00Z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(2)3Efs+Lfk/TDQO5pTGYaGKkJ1Tv7ilfQ8EYYo1uSwngFYRVqoCp70Oc2tYuUiCj+wkUXoXWkF
1lrzLqaR5nSLiY7RGv3/v4FjUFFZBif99LukccTP6QmIHwHIUO5iG4cChrx8znUwnJA8AUUw
G8+5OOa49mCzQO27YB6axMsYIcPkQlC/sAYZZNuUE+mQD8T/dn3QSUgoObLKRMZlluen2QuU
/dzMUllMP3cDGvoyjL</vt:lpwstr>
  </property>
  <property fmtid="{D5CDD505-2E9C-101B-9397-08002B2CF9AE}" pid="3" name="_2015_ms_pID_7253431">
    <vt:lpwstr>SuRdIhP/yW+GrfgSPBv9wNwcc5ZzPiXH/szDyYMgtMPjACzdRG4/Z7
bJqaldymppYduVE7NmeRZs0XWY8KiBWtxB8alHmYeRToQTa+dc8fwb/IbqGHZUP+yYfr1KiD
0cfXeY73jfRGsB1lyuLHZvGqMcj43Q65FcACHg9ScVwr1iCdGTjqoC/dXedZuh9fmUpONA+K
3HBv7PnVAaSjrdIQ</vt:lpwstr>
  </property>
</Properties>
</file>