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handoutMasterIdLst>
    <p:handoutMasterId r:id="rId5"/>
  </p:handoutMasterIdLst>
  <p:sldIdLst>
    <p:sldId id="1545" r:id="rId2"/>
    <p:sldId id="1547" r:id="rId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6045D0-AC4F-4A4F-8358-286693962B38}">
          <p14:sldIdLst/>
        </p14:section>
        <p14:section name="默认节" id="{DF81C951-F69C-4D71-9951-A379E08B48AD}">
          <p14:sldIdLst/>
        </p14:section>
        <p14:section name="结束页" id="{3F9D54A7-3BE2-2540-BB4C-DFE5509085F3}">
          <p14:sldIdLst>
            <p14:sldId id="1545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97" d="100"/>
          <a:sy n="97" d="100"/>
        </p:scale>
        <p:origin x="72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总体思路：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故障知识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为了机器推理，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首先要让机器能够读懂故障现场，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为此需要一套方法来描述故障现场的对象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数据及各种关系（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OPMR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），并把它们管理起来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其次，有一个</a:t>
            </a:r>
            <a:r>
              <a:rPr kumimoji="1" lang="zh-CN" altLang="en-US" sz="16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机器推理引擎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基于数据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知识关联起来进行推理分析</a:t>
            </a:r>
            <a:endParaRPr kumimoji="1"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9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31B47-558E-448D-8CD3-E0E946CFEA4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3198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85" indent="0" algn="ctr">
              <a:buNone/>
              <a:defRPr sz="2596"/>
            </a:lvl2pPr>
            <a:lvl3pPr marL="1186966" indent="0" algn="ctr">
              <a:buNone/>
              <a:defRPr sz="2337"/>
            </a:lvl3pPr>
            <a:lvl4pPr marL="1780453" indent="0" algn="ctr">
              <a:buNone/>
              <a:defRPr sz="2078"/>
            </a:lvl4pPr>
            <a:lvl5pPr marL="2373935" indent="0" algn="ctr">
              <a:buNone/>
              <a:defRPr sz="2078"/>
            </a:lvl5pPr>
            <a:lvl6pPr marL="2967419" indent="0" algn="ctr">
              <a:buNone/>
              <a:defRPr sz="2078"/>
            </a:lvl6pPr>
            <a:lvl7pPr marL="3560902" indent="0" algn="ctr">
              <a:buNone/>
              <a:defRPr sz="2078"/>
            </a:lvl7pPr>
            <a:lvl8pPr marL="4154388" indent="0" algn="ctr">
              <a:buNone/>
              <a:defRPr sz="2078"/>
            </a:lvl8pPr>
            <a:lvl9pPr marL="4747870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3" y="1512878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262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795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242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7806" marR="0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242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482" indent="-171040">
              <a:buFont typeface="Arial" panose="020B0604020202020204" pitchFamily="34" charset="0"/>
              <a:buChar char="•"/>
              <a:tabLst>
                <a:tab pos="1207574" algn="ctr"/>
              </a:tabLst>
              <a:defRPr sz="1298" baseline="0"/>
            </a:lvl4pPr>
            <a:lvl5pPr marL="525482" indent="-171040">
              <a:buFont typeface="Arial" panose="020B0604020202020204" pitchFamily="34" charset="0"/>
              <a:buChar char="•"/>
              <a:tabLst>
                <a:tab pos="1207574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795" marR="0" lvl="1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806" marR="0" lvl="2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806" marR="0" lvl="2" indent="-168157" algn="l" defTabSz="1186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242" algn="ctr"/>
              </a:tabLst>
              <a:defRPr/>
            </a:pPr>
            <a:endParaRPr lang="en-US" altLang="zh-CN" dirty="0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8484802" y="6489705"/>
            <a:ext cx="279720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  <a:cs typeface="+mn-cs"/>
              </a:defRPr>
            </a:lvl1pPr>
            <a:lvl2pPr marL="4571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2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3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4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5614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2736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199859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6982" algn="l" defTabSz="914245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913838">
              <a:defRPr/>
            </a:pPr>
            <a:fld id="{F0C15A8E-4357-4E66-BD7B-5405187E651A}" type="slidenum">
              <a:rPr lang="de-DE" altLang="zh-CN" sz="1200" smtClean="0">
                <a:latin typeface="Calibri" panose="020F0502020204030204"/>
              </a:rPr>
              <a:pPr defTabSz="913838">
                <a:defRPr/>
              </a:pPr>
              <a:t>‹#›</a:t>
            </a:fld>
            <a:r>
              <a:rPr lang="de-DE" altLang="zh-CN" sz="1200" dirty="0">
                <a:latin typeface="Calibri" panose="020F0502020204030204"/>
              </a:rPr>
              <a:t>/30</a:t>
            </a:r>
            <a:endParaRPr lang="en-GB" altLang="zh-CN" sz="12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4993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300991" y="2892809"/>
            <a:ext cx="4362259" cy="2162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故障诊断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0304" y="3813210"/>
            <a:ext cx="843607" cy="3606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73" tIns="45685" rIns="35973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故障发现</a:t>
            </a:r>
          </a:p>
        </p:txBody>
      </p:sp>
      <p:pic>
        <p:nvPicPr>
          <p:cNvPr id="7" name="Picture 2" descr="C:\Users\w00215756\AppData\Roaming\eSpace_Desktop\UserData\w00560706\imagefiles\7B217EBA-9580-4E38-BC95-AC2797576C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9" y="4294263"/>
            <a:ext cx="807818" cy="5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70304" y="4386376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Incident1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9893" y="4244925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Incident2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3506" y="4758152"/>
            <a:ext cx="663068" cy="169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Incident3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30676" y="4000188"/>
            <a:ext cx="86335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00991" y="1906255"/>
            <a:ext cx="4362259" cy="634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故障知识库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2985" y="3782257"/>
            <a:ext cx="757938" cy="18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</a:p>
        </p:txBody>
      </p:sp>
      <p:sp>
        <p:nvSpPr>
          <p:cNvPr id="46" name="矩形 45"/>
          <p:cNvSpPr/>
          <p:nvPr/>
        </p:nvSpPr>
        <p:spPr>
          <a:xfrm>
            <a:off x="2460260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场景重建</a:t>
            </a:r>
            <a:endParaRPr lang="en-US" altLang="zh-CN" sz="1399" b="1" dirty="0">
              <a:solidFill>
                <a:srgbClr val="1D1D1A"/>
              </a:solidFill>
            </a:endParaRPr>
          </a:p>
          <a:p>
            <a:pPr algn="ctr" defTabSz="913838"/>
            <a:endParaRPr lang="en-US" altLang="zh-CN" sz="1399" dirty="0">
              <a:solidFill>
                <a:srgbClr val="1D1D1A"/>
              </a:solidFill>
            </a:endParaRPr>
          </a:p>
          <a:p>
            <a:pPr defTabSz="913838"/>
            <a:r>
              <a:rPr lang="zh-CN" altLang="en-US" sz="1200" dirty="0">
                <a:solidFill>
                  <a:srgbClr val="1D1D1A"/>
                </a:solidFill>
              </a:rPr>
              <a:t>故障关联对象、相关信息搜集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27229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数字化现场</a:t>
            </a:r>
            <a:endParaRPr lang="en-US" altLang="zh-CN" sz="1399" b="1" dirty="0">
              <a:solidFill>
                <a:srgbClr val="1D1D1A"/>
              </a:solidFill>
            </a:endParaRPr>
          </a:p>
          <a:p>
            <a:pPr algn="ctr" defTabSz="913838"/>
            <a:endParaRPr lang="en-US" altLang="zh-CN" sz="1399" dirty="0">
              <a:solidFill>
                <a:srgbClr val="1D1D1A"/>
              </a:solidFill>
            </a:endParaRPr>
          </a:p>
          <a:p>
            <a:pPr defTabSz="913838"/>
            <a:r>
              <a:rPr lang="zh-CN" altLang="en-US" sz="1200" dirty="0">
                <a:solidFill>
                  <a:srgbClr val="1D1D1A"/>
                </a:solidFill>
              </a:rPr>
              <a:t>标准化数据模型及对象关系，图的信息存取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06684" y="3356755"/>
            <a:ext cx="1088912" cy="133433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b="1" dirty="0">
                <a:solidFill>
                  <a:srgbClr val="1D1D1A"/>
                </a:solidFill>
              </a:rPr>
              <a:t>机器推理</a:t>
            </a:r>
            <a:endParaRPr lang="en-US" altLang="zh-CN" sz="1399" b="1" dirty="0">
              <a:solidFill>
                <a:srgbClr val="1D1D1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01368" y="3971138"/>
            <a:ext cx="410894" cy="5064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因果溯源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24602" y="3971138"/>
            <a:ext cx="410894" cy="5064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规则分析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503977" y="3979520"/>
            <a:ext cx="43167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03313" y="3544819"/>
            <a:ext cx="445506" cy="369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 Cause</a:t>
            </a:r>
          </a:p>
        </p:txBody>
      </p:sp>
      <p:cxnSp>
        <p:nvCxnSpPr>
          <p:cNvPr id="56" name="直接箭头连接符 55"/>
          <p:cNvCxnSpPr>
            <a:stCxn id="46" idx="3"/>
            <a:endCxn id="47" idx="1"/>
          </p:cNvCxnSpPr>
          <p:nvPr/>
        </p:nvCxnSpPr>
        <p:spPr>
          <a:xfrm>
            <a:off x="3549173" y="4023922"/>
            <a:ext cx="3780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3"/>
            <a:endCxn id="48" idx="1"/>
          </p:cNvCxnSpPr>
          <p:nvPr/>
        </p:nvCxnSpPr>
        <p:spPr>
          <a:xfrm>
            <a:off x="5016142" y="4023922"/>
            <a:ext cx="3905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 txBox="1">
            <a:spLocks/>
          </p:cNvSpPr>
          <p:nvPr/>
        </p:nvSpPr>
        <p:spPr>
          <a:xfrm>
            <a:off x="339298" y="2580"/>
            <a:ext cx="11513412" cy="548863"/>
          </a:xfrm>
          <a:prstGeom prst="rect">
            <a:avLst/>
          </a:prstGeom>
        </p:spPr>
        <p:txBody>
          <a:bodyPr/>
          <a:lstStyle>
            <a:lvl1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609159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121831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827476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243663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3198" kern="0" dirty="0"/>
              <a:t>故障诊断技术方案</a:t>
            </a:r>
          </a:p>
        </p:txBody>
      </p:sp>
      <p:sp>
        <p:nvSpPr>
          <p:cNvPr id="63" name="TextBox 16"/>
          <p:cNvSpPr txBox="1"/>
          <p:nvPr/>
        </p:nvSpPr>
        <p:spPr>
          <a:xfrm>
            <a:off x="362245" y="659360"/>
            <a:ext cx="719163" cy="624588"/>
          </a:xfrm>
          <a:prstGeom prst="rect">
            <a:avLst/>
          </a:prstGeom>
          <a:solidFill>
            <a:srgbClr val="00B0F0"/>
          </a:solidFill>
        </p:spPr>
        <p:txBody>
          <a:bodyPr wrap="square" lIns="91284" tIns="45640" rIns="91284" bIns="45640" rtlCol="0" anchor="ctr">
            <a:noAutofit/>
          </a:bodyPr>
          <a:lstStyle>
            <a:defPPr>
              <a:defRPr lang="zh-CN"/>
            </a:defPPr>
            <a:lvl1pPr algn="ctr" defTabSz="913837" fontAlgn="auto">
              <a:spcBef>
                <a:spcPts val="0"/>
              </a:spcBef>
              <a:spcAft>
                <a:spcPts val="0"/>
              </a:spcAft>
              <a:defRPr sz="1867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sz="1998" dirty="0"/>
              <a:t>目标</a:t>
            </a:r>
          </a:p>
        </p:txBody>
      </p:sp>
      <p:sp>
        <p:nvSpPr>
          <p:cNvPr id="64" name="Rectangle 651"/>
          <p:cNvSpPr>
            <a:spLocks noChangeArrowheads="1"/>
          </p:cNvSpPr>
          <p:nvPr/>
        </p:nvSpPr>
        <p:spPr bwMode="auto">
          <a:xfrm>
            <a:off x="1098173" y="664750"/>
            <a:ext cx="10682204" cy="62369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106362" tIns="53179" rIns="106362" bIns="53179" anchor="ctr"/>
          <a:lstStyle/>
          <a:p>
            <a:pPr defTabSz="913838"/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构建故障现场快照、场景自动重建及故障知识推理能力，技术原型在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PTN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网络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POC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验证，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TOP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故障场景诊断准确性</a:t>
            </a:r>
            <a:r>
              <a:rPr lang="en-US" altLang="zh-CN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95%</a:t>
            </a:r>
            <a:r>
              <a:rPr lang="zh-CN" altLang="en-US" sz="1599" dirty="0">
                <a:solidFill>
                  <a:srgbClr val="1D1D1A"/>
                </a:solidFill>
                <a:latin typeface="微软雅黑" panose="020B0503020204020204" pitchFamily="34" charset="-122"/>
              </a:rPr>
              <a:t>以上</a:t>
            </a:r>
            <a:endParaRPr lang="en-US" altLang="zh-CN" sz="1599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367970" y="1354089"/>
            <a:ext cx="11412406" cy="4836144"/>
          </a:xfrm>
          <a:prstGeom prst="roundRect">
            <a:avLst>
              <a:gd name="adj" fmla="val 946"/>
            </a:avLst>
          </a:prstGeom>
          <a:noFill/>
          <a:ln w="9525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73" rIns="91347" bIns="45673" numCol="1" rtlCol="0" anchor="t" anchorCtr="0" compatLnSpc="1">
            <a:prstTxWarp prst="textNoShape">
              <a:avLst/>
            </a:prstTxWarp>
          </a:bodyPr>
          <a:lstStyle/>
          <a:p>
            <a:pPr defTabSz="1218316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 b="1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圆角矩形 70"/>
          <p:cNvSpPr/>
          <p:nvPr/>
        </p:nvSpPr>
        <p:spPr bwMode="auto">
          <a:xfrm>
            <a:off x="7256578" y="1400422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381"/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：故障现场快照与场景自动重建</a:t>
            </a:r>
            <a:endParaRPr lang="en-US" altLang="zh-CN" sz="1399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圆角矩形 70"/>
          <p:cNvSpPr/>
          <p:nvPr/>
        </p:nvSpPr>
        <p:spPr bwMode="auto">
          <a:xfrm>
            <a:off x="7256578" y="2518614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381"/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：故障现场数字化模型</a:t>
            </a:r>
            <a:endParaRPr lang="en-US" altLang="zh-CN" sz="1399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圆角矩形 70"/>
          <p:cNvSpPr/>
          <p:nvPr/>
        </p:nvSpPr>
        <p:spPr bwMode="auto">
          <a:xfrm>
            <a:off x="7256578" y="4027777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065407">
              <a:defRPr/>
            </a:pP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：基于因果推理的根因诊断技术</a:t>
            </a:r>
          </a:p>
        </p:txBody>
      </p:sp>
      <p:sp>
        <p:nvSpPr>
          <p:cNvPr id="77" name="下箭头 76"/>
          <p:cNvSpPr/>
          <p:nvPr/>
        </p:nvSpPr>
        <p:spPr>
          <a:xfrm>
            <a:off x="4426617" y="2582687"/>
            <a:ext cx="130945" cy="287784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endParaRPr lang="zh-CN" altLang="en-US" sz="1399" dirty="0">
              <a:solidFill>
                <a:srgbClr val="666666"/>
              </a:solidFill>
            </a:endParaRPr>
          </a:p>
        </p:txBody>
      </p:sp>
      <p:sp>
        <p:nvSpPr>
          <p:cNvPr id="78" name="圆角矩形 70"/>
          <p:cNvSpPr/>
          <p:nvPr/>
        </p:nvSpPr>
        <p:spPr bwMode="auto">
          <a:xfrm>
            <a:off x="7256577" y="5133581"/>
            <a:ext cx="4491015" cy="316468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065407">
              <a:defRPr/>
            </a:pP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关键技术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Incident</a:t>
            </a:r>
            <a:r>
              <a:rPr lang="zh-CN" altLang="en-US" sz="1399" b="1" dirty="0">
                <a:solidFill>
                  <a:srgbClr val="FFFFFF"/>
                </a:solidFill>
                <a:latin typeface="微软雅黑" panose="020B0503020204020204" pitchFamily="34" charset="-122"/>
              </a:rPr>
              <a:t>故障诊断知识模型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76939" y="1459075"/>
            <a:ext cx="4272247" cy="215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诊断总体思路：知识驱动 </a:t>
            </a:r>
            <a:r>
              <a:rPr kumimoji="1" lang="en-US" altLang="zh-CN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kumimoji="1" lang="zh-CN" altLang="en-US" sz="1399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机器推理</a:t>
            </a:r>
            <a:endParaRPr kumimoji="1" lang="en-US" altLang="zh-CN" sz="1399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圆角矩形标注 80"/>
          <p:cNvSpPr/>
          <p:nvPr/>
        </p:nvSpPr>
        <p:spPr>
          <a:xfrm>
            <a:off x="496073" y="1830718"/>
            <a:ext cx="1534193" cy="813865"/>
          </a:xfrm>
          <a:prstGeom prst="wedgeRoundRectCallout">
            <a:avLst>
              <a:gd name="adj1" fmla="val 66043"/>
              <a:gd name="adj2" fmla="val 89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以机器能够理解的方法描述故障根因、因果关系、推理规则等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28495" y="2235284"/>
            <a:ext cx="1845760" cy="2470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描述性知识：如根因知识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01764" y="2235284"/>
            <a:ext cx="1833733" cy="2470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685" rIns="0" bIns="45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1D1D1A"/>
                </a:solidFill>
              </a:rPr>
              <a:t>过程性知识：推理知识</a:t>
            </a:r>
            <a:endParaRPr lang="en-US" altLang="zh-CN" sz="1200" dirty="0">
              <a:solidFill>
                <a:srgbClr val="1D1D1A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648728" y="5233303"/>
            <a:ext cx="2099995" cy="819613"/>
          </a:xfrm>
          <a:prstGeom prst="wedgeRoundRectCallout">
            <a:avLst>
              <a:gd name="adj1" fmla="val 52941"/>
              <a:gd name="adj2" fmla="val -114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现场信息搜集：根据故障现象和实际组网，搜集故障关联的对象，捕捉相关对象和网络在故障时的信息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916148" y="5233303"/>
            <a:ext cx="1785033" cy="819613"/>
          </a:xfrm>
          <a:prstGeom prst="wedgeRoundRectCallout">
            <a:avLst>
              <a:gd name="adj1" fmla="val 20308"/>
              <a:gd name="adj2" fmla="val -112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en-US" altLang="zh-CN" sz="1200" dirty="0">
                <a:solidFill>
                  <a:srgbClr val="666666"/>
                </a:solidFill>
              </a:rPr>
              <a:t>OPMR</a:t>
            </a:r>
            <a:r>
              <a:rPr lang="zh-CN" altLang="en-US" sz="1200" dirty="0">
                <a:solidFill>
                  <a:srgbClr val="666666"/>
                </a:solidFill>
              </a:rPr>
              <a:t>统一模型，图的方式组织数据，让机器能够识别和理解故障现场信息，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4849573" y="5233303"/>
            <a:ext cx="1785033" cy="819613"/>
          </a:xfrm>
          <a:prstGeom prst="wedgeRoundRectCallout">
            <a:avLst>
              <a:gd name="adj1" fmla="val 20308"/>
              <a:gd name="adj2" fmla="val -112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200" dirty="0">
                <a:solidFill>
                  <a:srgbClr val="666666"/>
                </a:solidFill>
              </a:rPr>
              <a:t>基于数字化的故障现场，机器应用故障推理知识自动化根因分析</a:t>
            </a:r>
            <a:endParaRPr lang="en-US" altLang="zh-CN" sz="1200" dirty="0">
              <a:solidFill>
                <a:srgbClr val="66666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33043" y="1766251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）如何从全网资源中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准确识别最小化故障关联对象集？</a:t>
            </a:r>
            <a:endParaRPr kumimoji="1" lang="en-US" altLang="zh-CN" sz="1399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）如何确定本次故障分析所依赖的对象属性</a:t>
            </a:r>
            <a:r>
              <a:rPr kumimoji="1"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指标等数据范围，以及如何获得这些数据？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332258" y="2839485"/>
            <a:ext cx="4339653" cy="1076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）标准化故障数据模型：覆盖物理、业务存量，以及故障事件、对象属性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指标等各个方面，以及与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NCE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现有模型如何结合等问题；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）图引擎：去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的图计算基础设施，支撑数字关系的存取、图算法应用。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54170" y="4377074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）因果溯源：条件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结论，演绎推理；如何自动化的组织推演顺序、如何自动化的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条件满足度；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）故障树：故障树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原子指令如何与数字化现场结合？</a:t>
            </a:r>
          </a:p>
        </p:txBody>
      </p:sp>
      <p:sp>
        <p:nvSpPr>
          <p:cNvPr id="55" name="矩形 54"/>
          <p:cNvSpPr/>
          <p:nvPr/>
        </p:nvSpPr>
        <p:spPr>
          <a:xfrm>
            <a:off x="2910183" y="4628572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搜集信息</a:t>
            </a:r>
          </a:p>
        </p:txBody>
      </p:sp>
      <p:sp>
        <p:nvSpPr>
          <p:cNvPr id="58" name="矩形 57"/>
          <p:cNvSpPr/>
          <p:nvPr/>
        </p:nvSpPr>
        <p:spPr>
          <a:xfrm>
            <a:off x="4374255" y="4628572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理解题意</a:t>
            </a:r>
          </a:p>
        </p:txBody>
      </p:sp>
      <p:sp>
        <p:nvSpPr>
          <p:cNvPr id="59" name="矩形 58"/>
          <p:cNvSpPr/>
          <p:nvPr/>
        </p:nvSpPr>
        <p:spPr>
          <a:xfrm>
            <a:off x="5323195" y="4619186"/>
            <a:ext cx="562208" cy="36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8"/>
            <a:r>
              <a:rPr lang="zh-CN" altLang="en-US" sz="1399" dirty="0">
                <a:solidFill>
                  <a:srgbClr val="666666"/>
                </a:solidFill>
              </a:rPr>
              <a:t>解题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332258" y="5475493"/>
            <a:ext cx="4339653" cy="645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）故障知识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schema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模型：标准化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schema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模型构建；</a:t>
            </a:r>
            <a:endParaRPr kumimoji="1" lang="en-US" altLang="zh-CN" sz="13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3838"/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）推理知识编排：针对过程性知识，如因果关系</a:t>
            </a:r>
            <a:r>
              <a:rPr kumimoji="1" lang="en-US" altLang="zh-CN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故障树；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0597" y="3450620"/>
            <a:ext cx="220370" cy="1476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故障相关对象，信息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100460" y="3435704"/>
            <a:ext cx="220370" cy="1476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38"/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标准化图模型数据</a:t>
            </a:r>
          </a:p>
        </p:txBody>
      </p:sp>
    </p:spTree>
    <p:extLst>
      <p:ext uri="{BB962C8B-B14F-4D97-AF65-F5344CB8AC3E}">
        <p14:creationId xmlns:p14="http://schemas.microsoft.com/office/powerpoint/2010/main" val="20069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553289" y="2966874"/>
            <a:ext cx="1799522" cy="2118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1D1D1A"/>
                </a:solidFill>
              </a:rPr>
              <a:t>数字化现场</a:t>
            </a:r>
          </a:p>
        </p:txBody>
      </p:sp>
      <p:sp>
        <p:nvSpPr>
          <p:cNvPr id="9" name="矩形 8"/>
          <p:cNvSpPr/>
          <p:nvPr/>
        </p:nvSpPr>
        <p:spPr>
          <a:xfrm>
            <a:off x="398256" y="1435261"/>
            <a:ext cx="2612853" cy="471654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endParaRPr lang="zh-CN" altLang="en-US" sz="1400" dirty="0">
              <a:solidFill>
                <a:srgbClr val="666666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7215" y="1341"/>
            <a:ext cx="11517576" cy="549061"/>
          </a:xfrm>
          <a:prstGeom prst="rect">
            <a:avLst/>
          </a:prstGeom>
        </p:spPr>
        <p:txBody>
          <a:bodyPr/>
          <a:lstStyle>
            <a:lvl1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1066153" rtl="0" eaLnBrk="0" fontAlgn="base" hangingPunct="0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609159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121831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827476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2436635" algn="l" defTabSz="1068143" rtl="0" fontAlgn="base">
              <a:spcBef>
                <a:spcPct val="0"/>
              </a:spcBef>
              <a:spcAft>
                <a:spcPct val="0"/>
              </a:spcAft>
              <a:defRPr sz="4533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3199" kern="0" dirty="0"/>
              <a:t>关键技术</a:t>
            </a:r>
            <a:r>
              <a:rPr lang="en-US" altLang="zh-CN" sz="3199" kern="0" dirty="0"/>
              <a:t>2</a:t>
            </a:r>
            <a:r>
              <a:rPr lang="zh-CN" altLang="en-US" sz="3199" kern="0" dirty="0"/>
              <a:t>：故障现场数字化</a:t>
            </a:r>
          </a:p>
        </p:txBody>
      </p:sp>
      <p:sp>
        <p:nvSpPr>
          <p:cNvPr id="5" name="矩形 4"/>
          <p:cNvSpPr/>
          <p:nvPr/>
        </p:nvSpPr>
        <p:spPr>
          <a:xfrm>
            <a:off x="436340" y="1453285"/>
            <a:ext cx="2298651" cy="315983"/>
          </a:xfrm>
          <a:prstGeom prst="rect">
            <a:avLst/>
          </a:prstGeom>
          <a:noFill/>
        </p:spPr>
        <p:txBody>
          <a:bodyPr wrap="square" lIns="91317" tIns="45657" rIns="91317" bIns="45657" rtlCol="0" anchor="ctr">
            <a:noAutofit/>
          </a:bodyPr>
          <a:lstStyle/>
          <a:p>
            <a:pPr defTabSz="913472"/>
            <a:r>
              <a:rPr lang="zh-CN" altLang="en-US" sz="1400" b="1" kern="0" dirty="0">
                <a:solidFill>
                  <a:srgbClr val="1D1D1A"/>
                </a:solidFill>
                <a:latin typeface="微软雅黑" pitchFamily="34" charset="-122"/>
              </a:rPr>
              <a:t>诊断对数字化现场的诉求：</a:t>
            </a:r>
            <a:endParaRPr lang="en-US" altLang="zh-CN" sz="1400" b="1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360169" y="658358"/>
            <a:ext cx="719424" cy="624814"/>
          </a:xfrm>
          <a:prstGeom prst="rect">
            <a:avLst/>
          </a:prstGeom>
          <a:solidFill>
            <a:srgbClr val="00B0F0"/>
          </a:solidFill>
        </p:spPr>
        <p:txBody>
          <a:bodyPr wrap="square" lIns="91317" tIns="45657" rIns="91317" bIns="45657" rtlCol="0" anchor="ctr">
            <a:noAutofit/>
          </a:bodyPr>
          <a:lstStyle>
            <a:defPPr>
              <a:defRPr lang="zh-CN"/>
            </a:defPPr>
            <a:lvl1pPr algn="ctr" defTabSz="913837" fontAlgn="auto">
              <a:spcBef>
                <a:spcPts val="0"/>
              </a:spcBef>
              <a:spcAft>
                <a:spcPts val="0"/>
              </a:spcAft>
              <a:defRPr sz="1867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sz="1998" dirty="0"/>
              <a:t>目标</a:t>
            </a:r>
          </a:p>
        </p:txBody>
      </p:sp>
      <p:sp>
        <p:nvSpPr>
          <p:cNvPr id="7" name="Rectangle 651"/>
          <p:cNvSpPr>
            <a:spLocks noChangeArrowheads="1"/>
          </p:cNvSpPr>
          <p:nvPr/>
        </p:nvSpPr>
        <p:spPr bwMode="auto">
          <a:xfrm>
            <a:off x="1096363" y="663750"/>
            <a:ext cx="10686068" cy="62391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106401" tIns="53198" rIns="106401" bIns="53198" anchor="ctr"/>
          <a:lstStyle/>
          <a:p>
            <a:pPr defTabSz="914113"/>
            <a:r>
              <a:rPr lang="zh-CN" altLang="en-US" sz="1600" dirty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rPr>
              <a:t>以标准化模型来描述故障现场的相关对象和诊断数据，以图的形式组织和管理数据间关系。一方面，让机器能够识别和理解故障现场、理解故障场景；另一方面，支撑来自不同领域的业务专家基于同一套数据模型编排诊断规则</a:t>
            </a:r>
            <a:endParaRPr lang="en-US" altLang="zh-CN" sz="16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989" y="1905597"/>
            <a:ext cx="2441469" cy="3630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、传播图诉求：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机器自动化推理传播关系，需要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机器可识别的标准化数据模型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；对象间关系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以图的形式组织，便于利用图分析算法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Runbook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领域专家提供开放编排的平台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，需要一个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标准化的数字模型基础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核心诉求：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标准化数字模型；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5" indent="-285635" defTabSz="91411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基于图的数据访问和计算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19439" y="4280351"/>
            <a:ext cx="79169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0461" y="4038102"/>
            <a:ext cx="706924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87012" y="4683184"/>
            <a:ext cx="952128" cy="40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子图切割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7013" y="5522774"/>
            <a:ext cx="3265799" cy="483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统一存量 </a:t>
            </a:r>
            <a:r>
              <a:rPr lang="en-US" altLang="zh-CN" sz="1400" kern="0" dirty="0">
                <a:solidFill>
                  <a:srgbClr val="1D1D1A"/>
                </a:solidFill>
                <a:latin typeface="微软雅黑" pitchFamily="34" charset="-122"/>
              </a:rPr>
              <a:t>(ODRS)</a:t>
            </a:r>
          </a:p>
        </p:txBody>
      </p:sp>
      <p:sp>
        <p:nvSpPr>
          <p:cNvPr id="18" name="矩形 17"/>
          <p:cNvSpPr/>
          <p:nvPr/>
        </p:nvSpPr>
        <p:spPr>
          <a:xfrm>
            <a:off x="4087012" y="4067098"/>
            <a:ext cx="952128" cy="40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故障信息预处理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724671" y="3620938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L3.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自定义扩展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5724670" y="4085868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L2.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领域故障模型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5724670" y="4550797"/>
            <a:ext cx="1437714" cy="372632"/>
          </a:xfrm>
          <a:prstGeom prst="parallelogram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L1.</a:t>
            </a:r>
            <a:r>
              <a:rPr lang="zh-CN" altLang="en-US" sz="1100" kern="0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网络资源模型</a:t>
            </a:r>
            <a:endParaRPr lang="en-US" altLang="zh-CN" sz="1100" kern="0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563076" y="5097710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3"/>
            <a:endCxn id="25" idx="5"/>
          </p:cNvCxnSpPr>
          <p:nvPr/>
        </p:nvCxnSpPr>
        <p:spPr>
          <a:xfrm flipV="1">
            <a:off x="5039141" y="4737115"/>
            <a:ext cx="732109" cy="14857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  <a:endCxn id="21" idx="5"/>
          </p:cNvCxnSpPr>
          <p:nvPr/>
        </p:nvCxnSpPr>
        <p:spPr>
          <a:xfrm flipV="1">
            <a:off x="5039141" y="3807256"/>
            <a:ext cx="732110" cy="4623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4" idx="5"/>
          </p:cNvCxnSpPr>
          <p:nvPr/>
        </p:nvCxnSpPr>
        <p:spPr>
          <a:xfrm>
            <a:off x="5039141" y="4269599"/>
            <a:ext cx="732109" cy="25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8" idx="0"/>
          </p:cNvCxnSpPr>
          <p:nvPr/>
        </p:nvCxnSpPr>
        <p:spPr>
          <a:xfrm>
            <a:off x="4563076" y="3596172"/>
            <a:ext cx="0" cy="470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/>
          <p:cNvSpPr/>
          <p:nvPr/>
        </p:nvSpPr>
        <p:spPr>
          <a:xfrm>
            <a:off x="4079911" y="2957171"/>
            <a:ext cx="952128" cy="673645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666666"/>
                </a:solidFill>
              </a:rPr>
              <a:t>故障快照数据</a:t>
            </a:r>
          </a:p>
        </p:txBody>
      </p:sp>
      <p:sp>
        <p:nvSpPr>
          <p:cNvPr id="57" name="矩形 56"/>
          <p:cNvSpPr/>
          <p:nvPr/>
        </p:nvSpPr>
        <p:spPr>
          <a:xfrm>
            <a:off x="7787240" y="4001369"/>
            <a:ext cx="952128" cy="531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en-US" altLang="zh-CN" sz="1400" kern="0" dirty="0">
                <a:solidFill>
                  <a:srgbClr val="1D1D1A"/>
                </a:solidFill>
                <a:latin typeface="微软雅黑" pitchFamily="34" charset="-122"/>
              </a:rPr>
              <a:t>NCE-X</a:t>
            </a:r>
          </a:p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业务领域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162385" y="4275311"/>
            <a:ext cx="611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磁盘 58"/>
          <p:cNvSpPr/>
          <p:nvPr/>
        </p:nvSpPr>
        <p:spPr>
          <a:xfrm>
            <a:off x="7857441" y="5559101"/>
            <a:ext cx="843845" cy="447432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dirty="0">
                <a:solidFill>
                  <a:srgbClr val="666666"/>
                </a:solidFill>
              </a:rPr>
              <a:t>RDB</a:t>
            </a:r>
            <a:endParaRPr lang="zh-CN" altLang="en-US" sz="1400" dirty="0">
              <a:solidFill>
                <a:srgbClr val="666666"/>
              </a:solidFill>
            </a:endParaRP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>
            <a:off x="7352811" y="4866303"/>
            <a:ext cx="926551" cy="69279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400683" y="4926328"/>
            <a:ext cx="0" cy="5757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87240" y="2969197"/>
            <a:ext cx="952128" cy="5317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317" tIns="45657" rIns="91317" bIns="45657" rtlCol="0" anchor="ctr">
            <a:noAutofit/>
          </a:bodyPr>
          <a:lstStyle/>
          <a:p>
            <a:pPr algn="ctr" defTabSz="913472"/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</a:rPr>
              <a:t>图引擎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352810" y="3245499"/>
            <a:ext cx="4318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087277" y="2388515"/>
            <a:ext cx="5788938" cy="37632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endParaRPr lang="zh-CN" altLang="en-US" sz="1400" dirty="0">
              <a:solidFill>
                <a:srgbClr val="666666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87277" y="1517952"/>
            <a:ext cx="5788938" cy="412919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1D1D1A"/>
                </a:solidFill>
              </a:rPr>
              <a:t>故障根因分析</a:t>
            </a: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5859455" y="1968956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961482" y="1970354"/>
            <a:ext cx="0" cy="395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076960" y="2091658"/>
            <a:ext cx="2075639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/>
            <a:r>
              <a:rPr kumimoji="1" lang="en-US" altLang="zh-CN" sz="1200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Gremlin Over restful API</a:t>
            </a:r>
            <a:endParaRPr kumimoji="1" lang="zh-CN" altLang="en-US" sz="1200" dirty="0">
              <a:solidFill>
                <a:srgbClr val="DDDDDD">
                  <a:lumMod val="50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365897" y="1353338"/>
            <a:ext cx="11416534" cy="4954899"/>
          </a:xfrm>
          <a:prstGeom prst="roundRect">
            <a:avLst>
              <a:gd name="adj" fmla="val 946"/>
            </a:avLst>
          </a:prstGeom>
          <a:noFill/>
          <a:ln w="9525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1218682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 b="1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圆角矩形 70"/>
          <p:cNvSpPr/>
          <p:nvPr/>
        </p:nvSpPr>
        <p:spPr bwMode="auto">
          <a:xfrm>
            <a:off x="8980952" y="1412383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：数字化标准模型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圆角矩形 70"/>
          <p:cNvSpPr/>
          <p:nvPr/>
        </p:nvSpPr>
        <p:spPr bwMode="auto">
          <a:xfrm>
            <a:off x="8980952" y="2890680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：图引擎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圆角矩形 70"/>
          <p:cNvSpPr/>
          <p:nvPr/>
        </p:nvSpPr>
        <p:spPr bwMode="auto">
          <a:xfrm>
            <a:off x="8980952" y="4524813"/>
            <a:ext cx="2768681" cy="316583"/>
          </a:xfrm>
          <a:prstGeom prst="roundRect">
            <a:avLst>
              <a:gd name="adj" fmla="val 5991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1624868"/>
            <a:r>
              <a:rPr lang="zh-CN" altLang="en-US" sz="1400" b="1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</a:rPr>
              <a:t>技术点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：子图切割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114247" y="1847845"/>
            <a:ext cx="2561226" cy="938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）网络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照数据、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故障信息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对象关系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统一建模；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）复用统一存量图模型，故障领域数据扩展模型；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138048" y="3280955"/>
            <a:ext cx="2561226" cy="1153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ODRS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内存图引擎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RDB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持久化（短期）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）子图只纳入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Incident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相关的对象和故障信息，单个子图典型大小约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4~5M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，峰值并发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&lt;50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134402" y="4898901"/>
            <a:ext cx="2561226" cy="1369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）统一存量维持整网资源对象一张大图；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3">
              <a:spcBef>
                <a:spcPts val="6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）故障发生时，根据故障对象的依赖关系确定子图范围，从存量大图筛选进入故障子图；进一步叠加其他故障对象和数据；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流程图: 文档 81"/>
          <p:cNvSpPr/>
          <p:nvPr/>
        </p:nvSpPr>
        <p:spPr>
          <a:xfrm>
            <a:off x="3929398" y="2521812"/>
            <a:ext cx="1100222" cy="247554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zh-CN" altLang="en-US" sz="1400" dirty="0">
                <a:solidFill>
                  <a:srgbClr val="666666"/>
                </a:solidFill>
              </a:rPr>
              <a:t>图模型定义</a:t>
            </a:r>
          </a:p>
        </p:txBody>
      </p:sp>
      <p:cxnSp>
        <p:nvCxnSpPr>
          <p:cNvPr id="87" name="肘形连接符 86"/>
          <p:cNvCxnSpPr>
            <a:stCxn id="82" idx="3"/>
            <a:endCxn id="20" idx="0"/>
          </p:cNvCxnSpPr>
          <p:nvPr/>
        </p:nvCxnSpPr>
        <p:spPr>
          <a:xfrm>
            <a:off x="5029620" y="2645589"/>
            <a:ext cx="1423430" cy="3212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联系 88"/>
          <p:cNvSpPr/>
          <p:nvPr/>
        </p:nvSpPr>
        <p:spPr>
          <a:xfrm>
            <a:off x="3781405" y="2464159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0" name="流程图: 联系 89"/>
          <p:cNvSpPr/>
          <p:nvPr/>
        </p:nvSpPr>
        <p:spPr>
          <a:xfrm>
            <a:off x="3944192" y="4684932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1" name="流程图: 联系 90"/>
          <p:cNvSpPr/>
          <p:nvPr/>
        </p:nvSpPr>
        <p:spPr>
          <a:xfrm>
            <a:off x="5309639" y="4149556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2" name="流程图: 联系 91"/>
          <p:cNvSpPr/>
          <p:nvPr/>
        </p:nvSpPr>
        <p:spPr>
          <a:xfrm>
            <a:off x="5316413" y="3756629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4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5575236" y="2031503"/>
            <a:ext cx="217570" cy="206379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/>
            <a:r>
              <a:rPr lang="en-US" altLang="zh-CN" sz="1400" b="1" dirty="0">
                <a:solidFill>
                  <a:srgbClr val="FFFFFF"/>
                </a:solidFill>
              </a:rPr>
              <a:t>5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50839"/>
      </p:ext>
    </p:extLst>
  </p:cSld>
  <p:clrMapOvr>
    <a:masterClrMapping/>
  </p:clrMapOvr>
</p:sld>
</file>

<file path=ppt/theme/theme1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</TotalTime>
  <Words>791</Words>
  <Application>Microsoft Office PowerPoint</Application>
  <PresentationFormat>自定义</PresentationFormat>
  <Paragraphs>100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.AppleSystemUIFont</vt:lpstr>
      <vt:lpstr>MS PGothic</vt:lpstr>
      <vt:lpstr>等线</vt:lpstr>
      <vt:lpstr>Microsoft YaHei</vt:lpstr>
      <vt:lpstr>Microsoft YaHei</vt:lpstr>
      <vt:lpstr>Arial</vt:lpstr>
      <vt:lpstr>Calibri</vt:lpstr>
      <vt:lpstr>Wingdings</vt:lpstr>
      <vt:lpstr>章节页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jiangxi (E)</dc:creator>
  <cp:lastModifiedBy>jiangxi (E)</cp:lastModifiedBy>
  <cp:revision>5</cp:revision>
  <dcterms:created xsi:type="dcterms:W3CDTF">2020-08-28T08:44:19Z</dcterms:created>
  <dcterms:modified xsi:type="dcterms:W3CDTF">2021-12-08T06:06:21Z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(3)5mqBx3wgi46gcm5UsRz/zBuFyi0E0H4D/pm/VUYhJr37ekswZM7COgNyG41Ix264GRFk6A4d
wB3IcCU7BV5ICNaOb3TUgoBG6DtdjVM0tGAhqjKASkEjRlND+R83M0t9y0Z57g7QZ5bhrLm7
yddfbOy/vd0xisEjAMQfqtmwGUP0Yp0rWjfugORuJikJM2dQiHXtktFxCfDVvmnba4qmMwfW
AoFGgF9+j6KW9Ohz45</vt:lpwstr>
  </property>
  <property fmtid="{D5CDD505-2E9C-101B-9397-08002B2CF9AE}" pid="3" name="_2015_ms_pID_7253431">
    <vt:lpwstr>Y+QSS4SrNv6vw8EN60KPf07Vhr0zFgI1jfO/DwuMgBUt2vBvRXEsZ0
Fxwk6fGW3fDH/1BdtIMjt2wb89sUusO1DCIjk7PPcznBzt0cyTwdaP3kS+6NooBRp37znN5u
DOHzbgTtg48V+em+ld7X4GjuWyJSD0epelCgTE+zqmfskKc4apBpsSAT/isvj2AB8TVHI25F
wiZi+KDil569GGgfaL/66wu1femNUXGT7wYc</vt:lpwstr>
  </property>
  <property fmtid="{D5CDD505-2E9C-101B-9397-08002B2CF9AE}" pid="4" name="_2015_ms_pID_7253432">
    <vt:lpwstr>EFx+c9tSxkgc4BRcPxhQVFU=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