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263" r:id="rId2"/>
    <p:sldId id="272" r:id="rId3"/>
    <p:sldId id="275" r:id="rId4"/>
    <p:sldId id="273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18E"/>
    <a:srgbClr val="FFE5B5"/>
    <a:srgbClr val="C0F6E4"/>
    <a:srgbClr val="3EC7DA"/>
    <a:srgbClr val="BAFCCE"/>
    <a:srgbClr val="E2BFF7"/>
    <a:srgbClr val="CAE8EC"/>
    <a:srgbClr val="FFFFFF"/>
    <a:srgbClr val="C6E8E8"/>
    <a:srgbClr val="C0D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6582" autoAdjust="0"/>
  </p:normalViewPr>
  <p:slideViewPr>
    <p:cSldViewPr snapToGrid="0">
      <p:cViewPr varScale="1">
        <p:scale>
          <a:sx n="118" d="100"/>
          <a:sy n="118" d="100"/>
        </p:scale>
        <p:origin x="11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B5F0-C04F-444E-B380-CB55D4C2C5E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4FE08-9CA7-42C3-AB8D-6F519AA88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10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9EEB5-1D10-4C1A-A147-40E7A805C73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45882-05D1-45F5-AD7A-EFA379DEA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7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6" y="957735"/>
            <a:ext cx="8550030" cy="1577185"/>
          </a:xfrm>
        </p:spPr>
        <p:txBody>
          <a:bodyPr anchor="t"/>
          <a:lstStyle>
            <a:lvl1pPr>
              <a:buClr>
                <a:schemeClr val="accent6">
                  <a:lumMod val="75000"/>
                </a:schemeClr>
              </a:buClr>
              <a:defRPr sz="1600"/>
            </a:lvl1pPr>
            <a:lvl2pPr>
              <a:spcBef>
                <a:spcPts val="500"/>
              </a:spcBef>
              <a:buClr>
                <a:schemeClr val="accent6">
                  <a:lumMod val="75000"/>
                </a:schemeClr>
              </a:buClr>
              <a:defRPr sz="1300"/>
            </a:lvl2pPr>
            <a:lvl3pPr>
              <a:spcBef>
                <a:spcPts val="500"/>
              </a:spcBef>
              <a:buClr>
                <a:schemeClr val="accent6">
                  <a:lumMod val="75000"/>
                </a:schemeClr>
              </a:buClr>
              <a:defRPr sz="1300" baseline="0"/>
            </a:lvl3pPr>
            <a:lvl4pPr>
              <a:spcBef>
                <a:spcPts val="500"/>
              </a:spcBef>
              <a:buClr>
                <a:schemeClr val="accent6">
                  <a:lumMod val="75000"/>
                </a:schemeClr>
              </a:buClr>
              <a:defRPr sz="1300" baseline="0"/>
            </a:lvl4pPr>
            <a:lvl5pPr>
              <a:spcBef>
                <a:spcPts val="500"/>
              </a:spcBef>
              <a:buClr>
                <a:schemeClr val="accent6">
                  <a:lumMod val="75000"/>
                </a:schemeClr>
              </a:buClr>
              <a:defRPr sz="130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0" y="6381559"/>
            <a:ext cx="531446" cy="17881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424986" y="6329503"/>
            <a:ext cx="42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D9945BB-305E-4AD4-BB6F-1729D2DFC8C3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65725" y="330420"/>
            <a:ext cx="7886700" cy="49019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96985" y="775765"/>
            <a:ext cx="8550031" cy="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487018" y="1968550"/>
            <a:ext cx="6858000" cy="997351"/>
          </a:xfrm>
        </p:spPr>
        <p:txBody>
          <a:bodyPr anchor="ctr">
            <a:normAutofit/>
          </a:bodyPr>
          <a:lstStyle>
            <a:lvl1pPr algn="l"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847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916264"/>
            <a:ext cx="6858000" cy="997351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30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632" y="1427045"/>
            <a:ext cx="7987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9144000" cy="116632"/>
            <a:chOff x="0" y="0"/>
            <a:chExt cx="12192000" cy="116632"/>
          </a:xfrm>
        </p:grpSpPr>
        <p:sp>
          <p:nvSpPr>
            <p:cNvPr id="8" name="Rectangle 29">
              <a:extLst>
                <a:ext uri="{FF2B5EF4-FFF2-40B4-BE49-F238E27FC236}">
                  <a16:creationId xmlns="" xmlns:a16="http://schemas.microsoft.com/office/drawing/2014/main" id="{7CB62815-D113-46B5-815C-F00A116CA2D6}"/>
                </a:ext>
              </a:extLst>
            </p:cNvPr>
            <p:cNvSpPr/>
            <p:nvPr userDrawn="1"/>
          </p:nvSpPr>
          <p:spPr>
            <a:xfrm>
              <a:off x="0" y="0"/>
              <a:ext cx="2855640" cy="1166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30">
              <a:extLst>
                <a:ext uri="{FF2B5EF4-FFF2-40B4-BE49-F238E27FC236}">
                  <a16:creationId xmlns="" xmlns:a16="http://schemas.microsoft.com/office/drawing/2014/main" id="{B80BAE5F-8C25-473B-BD87-A8FB60CCAC3E}"/>
                </a:ext>
              </a:extLst>
            </p:cNvPr>
            <p:cNvSpPr/>
            <p:nvPr userDrawn="1"/>
          </p:nvSpPr>
          <p:spPr>
            <a:xfrm>
              <a:off x="2855640" y="0"/>
              <a:ext cx="9336360" cy="1166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0" y="6749319"/>
            <a:ext cx="9144000" cy="116632"/>
            <a:chOff x="0" y="6741368"/>
            <a:chExt cx="12192000" cy="116632"/>
          </a:xfrm>
        </p:grpSpPr>
        <p:sp>
          <p:nvSpPr>
            <p:cNvPr id="11" name="Rectangle 3">
              <a:extLst>
                <a:ext uri="{FF2B5EF4-FFF2-40B4-BE49-F238E27FC236}">
                  <a16:creationId xmlns="" xmlns:a16="http://schemas.microsoft.com/office/drawing/2014/main" id="{E27865C9-5B18-4DF6-8F23-EC38EF8067B0}"/>
                </a:ext>
              </a:extLst>
            </p:cNvPr>
            <p:cNvSpPr/>
            <p:nvPr userDrawn="1"/>
          </p:nvSpPr>
          <p:spPr>
            <a:xfrm>
              <a:off x="0" y="6741368"/>
              <a:ext cx="9336360" cy="1166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="" xmlns:a16="http://schemas.microsoft.com/office/drawing/2014/main" id="{A6AD085D-558B-4185-96E9-DD0604CB463C}"/>
                </a:ext>
              </a:extLst>
            </p:cNvPr>
            <p:cNvSpPr/>
            <p:nvPr userDrawn="1"/>
          </p:nvSpPr>
          <p:spPr>
            <a:xfrm>
              <a:off x="9336360" y="6741368"/>
              <a:ext cx="2855640" cy="1166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제목 개체 틀 22"/>
          <p:cNvSpPr>
            <a:spLocks noGrp="1"/>
          </p:cNvSpPr>
          <p:nvPr>
            <p:ph type="title"/>
          </p:nvPr>
        </p:nvSpPr>
        <p:spPr>
          <a:xfrm>
            <a:off x="523632" y="385261"/>
            <a:ext cx="7886700" cy="617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 spc="100" baseline="0">
          <a:solidFill>
            <a:schemeClr val="tx1">
              <a:lumMod val="75000"/>
              <a:lumOff val="25000"/>
            </a:schemeClr>
          </a:solidFill>
          <a:latin typeface="NOVA Medium" panose="00000600000000000000" pitchFamily="2" charset="-127"/>
          <a:ea typeface="NOVA Medium" panose="00000600000000000000" pitchFamily="2" charset="-127"/>
          <a:cs typeface="+mj-cs"/>
        </a:defRPr>
      </a:lvl1pPr>
    </p:titleStyle>
    <p:bodyStyle>
      <a:lvl1pPr marL="228600" indent="-180000" algn="l" defTabSz="914400" rtl="0" eaLnBrk="1" latinLnBrk="1" hangingPunct="1">
        <a:lnSpc>
          <a:spcPct val="90000"/>
        </a:lnSpc>
        <a:spcBef>
          <a:spcPts val="1000"/>
        </a:spcBef>
        <a:buClr>
          <a:schemeClr val="accent6">
            <a:lumMod val="75000"/>
          </a:schemeClr>
        </a:buClr>
        <a:buFont typeface="Arial" panose="020B0604020202020204" pitchFamily="34" charset="0"/>
        <a:buChar char="•"/>
        <a:defRPr sz="2000" kern="1200" spc="80" baseline="0">
          <a:solidFill>
            <a:schemeClr val="tx1">
              <a:lumMod val="75000"/>
              <a:lumOff val="25000"/>
            </a:schemeClr>
          </a:solidFill>
          <a:latin typeface="NOVA Medium" panose="00000600000000000000" pitchFamily="2" charset="-127"/>
          <a:ea typeface="NOVA Medium" panose="00000600000000000000" pitchFamily="2" charset="-127"/>
          <a:cs typeface="+mn-cs"/>
        </a:defRPr>
      </a:lvl1pPr>
      <a:lvl2pPr marL="468000" indent="-180000" algn="l" defTabSz="914400" rtl="0" eaLnBrk="1" latinLnBrk="1" hangingPunct="1">
        <a:lnSpc>
          <a:spcPct val="100000"/>
        </a:lnSpc>
        <a:spcBef>
          <a:spcPts val="700"/>
        </a:spcBef>
        <a:buClr>
          <a:schemeClr val="accent6">
            <a:lumMod val="75000"/>
          </a:schemeClr>
        </a:buClr>
        <a:buFont typeface="Calibri" panose="020F0502020204030204" pitchFamily="34" charset="0"/>
        <a:buChar char="­"/>
        <a:defRPr sz="1600" kern="1200" spc="80" baseline="0">
          <a:solidFill>
            <a:schemeClr val="tx1">
              <a:lumMod val="75000"/>
              <a:lumOff val="25000"/>
            </a:schemeClr>
          </a:solidFill>
          <a:latin typeface="NOVA Medium" panose="00000600000000000000" pitchFamily="2" charset="-127"/>
          <a:ea typeface="NOVA Medium" panose="00000600000000000000" pitchFamily="2" charset="-127"/>
          <a:cs typeface="+mn-cs"/>
        </a:defRPr>
      </a:lvl2pPr>
      <a:lvl3pPr marL="828000" indent="-180000" algn="l" defTabSz="914400" rtl="0" eaLnBrk="1" latinLnBrk="1" hangingPunct="1">
        <a:lnSpc>
          <a:spcPct val="100000"/>
        </a:lnSpc>
        <a:spcBef>
          <a:spcPts val="700"/>
        </a:spcBef>
        <a:buClr>
          <a:schemeClr val="accent6">
            <a:lumMod val="75000"/>
          </a:schemeClr>
        </a:buClr>
        <a:buFont typeface="Arial" panose="020B0604020202020204" pitchFamily="34" charset="0"/>
        <a:buChar char="•"/>
        <a:defRPr sz="1600" kern="1200" spc="80" baseline="0">
          <a:solidFill>
            <a:schemeClr val="tx1">
              <a:lumMod val="75000"/>
              <a:lumOff val="25000"/>
            </a:schemeClr>
          </a:solidFill>
          <a:latin typeface="NOVA Medium" panose="00000600000000000000" pitchFamily="2" charset="-127"/>
          <a:ea typeface="NOVA Medium" panose="00000600000000000000" pitchFamily="2" charset="-127"/>
          <a:cs typeface="+mn-cs"/>
        </a:defRPr>
      </a:lvl3pPr>
      <a:lvl4pPr marL="1188000" indent="-180000" algn="l" defTabSz="914400" rtl="0" eaLnBrk="1" latinLnBrk="1" hangingPunct="1">
        <a:lnSpc>
          <a:spcPct val="100000"/>
        </a:lnSpc>
        <a:spcBef>
          <a:spcPts val="700"/>
        </a:spcBef>
        <a:buClr>
          <a:schemeClr val="accent6">
            <a:lumMod val="75000"/>
          </a:schemeClr>
        </a:buClr>
        <a:buFont typeface="Calibri" panose="020F0502020204030204" pitchFamily="34" charset="0"/>
        <a:buChar char="­"/>
        <a:defRPr sz="1600" kern="1200" spc="80" baseline="0">
          <a:solidFill>
            <a:schemeClr val="tx1">
              <a:lumMod val="75000"/>
              <a:lumOff val="25000"/>
            </a:schemeClr>
          </a:solidFill>
          <a:latin typeface="NOVA Medium" panose="00000600000000000000" pitchFamily="2" charset="-127"/>
          <a:ea typeface="NOVA Medium" panose="00000600000000000000" pitchFamily="2" charset="-127"/>
          <a:cs typeface="+mn-cs"/>
        </a:defRPr>
      </a:lvl4pPr>
      <a:lvl5pPr marL="1548000" indent="-180000" algn="l" defTabSz="914400" rtl="0" eaLnBrk="1" latinLnBrk="1" hangingPunct="1">
        <a:lnSpc>
          <a:spcPct val="100000"/>
        </a:lnSpc>
        <a:spcBef>
          <a:spcPts val="700"/>
        </a:spcBef>
        <a:buClr>
          <a:schemeClr val="accent6">
            <a:lumMod val="75000"/>
          </a:schemeClr>
        </a:buClr>
        <a:buFont typeface="Arial" panose="020B0604020202020204" pitchFamily="34" charset="0"/>
        <a:buChar char="•"/>
        <a:defRPr sz="1600" kern="1200" spc="80" baseline="0">
          <a:solidFill>
            <a:schemeClr val="tx1">
              <a:lumMod val="75000"/>
              <a:lumOff val="25000"/>
            </a:schemeClr>
          </a:solidFill>
          <a:latin typeface="NOVA Medium" panose="00000600000000000000" pitchFamily="2" charset="-127"/>
          <a:ea typeface="NOVA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tmlpreview.github.io/?https://github.com/jamjam0109/dqc/blob/master/pandas_profiling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tmlpreview.github.io/?https://github.com/jamjam0109/dqc/blob/master/dlookr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데이터 품질관리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품질관리 목표</a:t>
            </a:r>
            <a:endParaRPr lang="ko-KR" altLang="en-US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49636"/>
              </p:ext>
            </p:extLst>
          </p:nvPr>
        </p:nvGraphicFramePr>
        <p:xfrm>
          <a:off x="578644" y="1005728"/>
          <a:ext cx="7986713" cy="4584137"/>
        </p:xfrm>
        <a:graphic>
          <a:graphicData uri="http://schemas.openxmlformats.org/drawingml/2006/table">
            <a:tbl>
              <a:tblPr/>
              <a:tblGrid>
                <a:gridCol w="991076"/>
                <a:gridCol w="2331879"/>
                <a:gridCol w="2331879"/>
                <a:gridCol w="2331879"/>
              </a:tblGrid>
              <a:tr h="289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Attribute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means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good practice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bad practice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818E"/>
                    </a:solidFill>
                  </a:tcPr>
                </a:tc>
              </a:tr>
              <a:tr h="613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Consistency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모순이 없어야 한다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테이블에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번의 구매 이력이 있고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테이블에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영수증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정보가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테이블에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번의 구매이력이 있으나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테이블에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영수증 정보는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이다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3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Accuracy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데이터와 현실이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일치해야 한다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데이터에 고객이름이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등록 되있으며 실제로 그렇다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데이터에 고객이름이 </a:t>
                      </a:r>
                      <a:r>
                        <a:rPr lang="en-US" altLang="ko-KR" sz="1000" b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Jem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등록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돼 있다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3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Completeness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요소가 데이터에 저장 돼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있어야 한다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1993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일에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태어났다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 정보가 누락되어 나이를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확인할 수 없다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3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Auditability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변경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사항을 추적할 수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있어야 한다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일에 휴대폰을 변경한 이력이 있다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휴대폰 변경이력을 확인할 수 없다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3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Orderliness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동일한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형식을 갖추고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있어야 한다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데이터는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1993-01-09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형식이다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1993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일은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1993-01-09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입력되어 있으나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1992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일은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92/08/15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돼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3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Uniqueness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중복이 없어야 한다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경기도 성남에 거주하는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1993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생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데이터는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건이다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데이터가 존재한다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3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Timeliness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합리적인 기간으로 데이터가 표시된다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일에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핸드폰이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Q9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IPhone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변경되었다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일에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Jam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핸드폰이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IPhone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 되었으나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20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월에 데이터에는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Q9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등록돼 있다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0409" marR="20409" marT="13606" marB="13606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4038600" y="562225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800" dirty="0" smtClean="0"/>
              <a:t>출처</a:t>
            </a:r>
            <a:r>
              <a:rPr lang="en-US" altLang="ko-KR" sz="800" dirty="0" smtClean="0"/>
              <a:t>: https</a:t>
            </a:r>
            <a:r>
              <a:rPr lang="en-US" altLang="ko-KR" sz="800" dirty="0"/>
              <a:t>://blog.syncsort.com/2018/02/data-quality/how-to-measure-data-quality-7-metrics/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3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Dataset </a:t>
            </a:r>
            <a:r>
              <a:rPr lang="ko-KR" altLang="en-US" smtClean="0"/>
              <a:t>통계량</a:t>
            </a:r>
            <a:r>
              <a:rPr lang="en-US" altLang="ko-KR" smtClean="0"/>
              <a:t>, </a:t>
            </a:r>
            <a:r>
              <a:rPr lang="ko-KR" altLang="en-US" smtClean="0"/>
              <a:t>변수 별 통계량을 보고서 형태로 표현</a:t>
            </a:r>
            <a:r>
              <a:rPr lang="en-US" altLang="ko-KR" smtClean="0"/>
              <a:t>(</a:t>
            </a:r>
            <a:r>
              <a:rPr lang="en-US" altLang="ko-KR" smtClean="0">
                <a:hlinkClick r:id="rId2"/>
              </a:rPr>
              <a:t>html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관련 패키지 </a:t>
            </a:r>
            <a:r>
              <a:rPr lang="en-US" altLang="ko-KR" smtClean="0"/>
              <a:t>– Python: Pandas profiling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" y="1677245"/>
            <a:ext cx="5249719" cy="16691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6" y="3428581"/>
            <a:ext cx="5249719" cy="11995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36" y="4710223"/>
            <a:ext cx="5249719" cy="13042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5228" y="2181665"/>
            <a:ext cx="2988713" cy="24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Dataset </a:t>
            </a:r>
            <a:r>
              <a:rPr lang="ko-KR" altLang="en-US" smtClean="0"/>
              <a:t>통계량</a:t>
            </a:r>
            <a:r>
              <a:rPr lang="en-US" altLang="ko-KR" smtClean="0"/>
              <a:t>, </a:t>
            </a:r>
            <a:r>
              <a:rPr lang="ko-KR" altLang="en-US" smtClean="0"/>
              <a:t>변수 별 통계량을  보고서</a:t>
            </a:r>
            <a:r>
              <a:rPr lang="en-US" altLang="ko-KR" smtClean="0"/>
              <a:t>, </a:t>
            </a:r>
            <a:r>
              <a:rPr lang="ko-KR" altLang="en-US" smtClean="0"/>
              <a:t>테이블 형태로 표현</a:t>
            </a:r>
            <a:r>
              <a:rPr lang="en-US" altLang="ko-KR" smtClean="0"/>
              <a:t>(</a:t>
            </a:r>
            <a:r>
              <a:rPr lang="en-US" altLang="ko-KR" smtClean="0">
                <a:hlinkClick r:id="rId2"/>
              </a:rPr>
              <a:t>html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관련 패키지 </a:t>
            </a:r>
            <a:r>
              <a:rPr lang="en-US" altLang="ko-KR" smtClean="0"/>
              <a:t>– R: dlookr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8" y="1555432"/>
            <a:ext cx="3423784" cy="2207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23" y="3840480"/>
            <a:ext cx="3430710" cy="2202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743" y="1555432"/>
            <a:ext cx="4213561" cy="22073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744" y="4047164"/>
            <a:ext cx="4219826" cy="17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참고한 자료들을 가지고 필요한 지표를 정의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지표 정의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02066"/>
              </p:ext>
            </p:extLst>
          </p:nvPr>
        </p:nvGraphicFramePr>
        <p:xfrm>
          <a:off x="823913" y="1439378"/>
          <a:ext cx="7496175" cy="4073838"/>
        </p:xfrm>
        <a:graphic>
          <a:graphicData uri="http://schemas.openxmlformats.org/drawingml/2006/table">
            <a:tbl>
              <a:tblPr/>
              <a:tblGrid>
                <a:gridCol w="285750"/>
                <a:gridCol w="2466975"/>
                <a:gridCol w="3790950"/>
                <a:gridCol w="952500"/>
              </a:tblGrid>
              <a:tr h="217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No.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지표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예시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비고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818E"/>
                    </a:solidFill>
                  </a:tcPr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전체 </a:t>
                      </a:r>
                      <a:r>
                        <a:rPr lang="ko-KR" altLang="en-US" sz="1000" b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결측값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파악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>
                          <a:effectLst/>
                        </a:rPr>
                        <a:t>확인 가능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변수별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결측값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파악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dirty="0">
                          <a:effectLst/>
                        </a:rPr>
                        <a:t>모든 값이 </a:t>
                      </a:r>
                      <a:r>
                        <a:rPr lang="ko-KR" altLang="en-US" sz="1000" dirty="0" err="1" smtClean="0">
                          <a:effectLst/>
                        </a:rPr>
                        <a:t>결측값인</a:t>
                      </a:r>
                      <a:r>
                        <a:rPr lang="ko-KR" altLang="en-US" sz="1000" dirty="0" smtClean="0">
                          <a:effectLst/>
                        </a:rPr>
                        <a:t> 변수 파악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  <a:r>
                        <a:rPr lang="en-US" altLang="ko-KR" sz="1000" b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기준 </a:t>
                      </a:r>
                      <a:r>
                        <a:rPr lang="ko-KR" altLang="en-US" sz="1000" b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중복값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파악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김재민이라는 데이터가 </a:t>
                      </a:r>
                      <a:r>
                        <a:rPr lang="ko-KR" altLang="en-US" sz="1000" b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두개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및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중복을 구분할 변수가 없음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값이 </a:t>
                      </a:r>
                      <a:r>
                        <a:rPr lang="ko-KR" altLang="en-US" sz="1000" b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한개인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변수 파악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모든 값이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입력 돼 있음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dirty="0">
                          <a:effectLst/>
                        </a:rPr>
                        <a:t>동일한 </a:t>
                      </a:r>
                      <a:r>
                        <a:rPr lang="ko-KR" altLang="en-US" sz="1000" dirty="0" err="1" smtClean="0">
                          <a:effectLst/>
                        </a:rPr>
                        <a:t>변수명</a:t>
                      </a:r>
                      <a:r>
                        <a:rPr lang="ko-KR" altLang="en-US" sz="1000" dirty="0" smtClean="0">
                          <a:effectLst/>
                        </a:rPr>
                        <a:t> 파악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dirty="0" err="1">
                          <a:effectLst/>
                        </a:rPr>
                        <a:t>변수명은</a:t>
                      </a:r>
                      <a:r>
                        <a:rPr lang="ko-KR" altLang="en-US" sz="1000" dirty="0">
                          <a:effectLst/>
                        </a:rPr>
                        <a:t> 다르나 값이 같은 </a:t>
                      </a:r>
                      <a:r>
                        <a:rPr lang="ko-KR" altLang="en-US" sz="1000" dirty="0" smtClean="0">
                          <a:effectLst/>
                        </a:rPr>
                        <a:t>변수 파악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공백 확인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공백이 있으면 </a:t>
                      </a:r>
                      <a:r>
                        <a:rPr lang="ko-KR" altLang="en-US" sz="1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안되는데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공백이 있음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930109 → 93 01 09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>
                          <a:effectLst/>
                        </a:rPr>
                        <a:t>사전 정의 필요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허용하지 않은 값 입력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숫자 → 문자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930109 → 93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년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09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허용하지 않은 값 입력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문자 → 숫자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김재민 → 김재민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1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동일하지 않은 입력방식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휴대전화번호 →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xxx-</a:t>
                      </a:r>
                      <a:r>
                        <a:rPr lang="en-US" altLang="ko-KR" sz="1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xxxx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altLang="ko-KR" sz="1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xxxx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altLang="ko-KR" sz="1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xxxxxxxxxxx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메일 →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xxx@xxx.com, xxx at xxx dot com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유효 범위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생년월일은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1900/01/01 ~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현재날짜 사이에 있어야함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(or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 확인 가능여부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date: 190301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타입 확인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'?', 'NA', 'na', 'null', 'Null', 'NULL', ' </a:t>
                      </a:r>
                      <a:r>
                        <a:rPr lang="it-IT" sz="1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‘</a:t>
                      </a:r>
                      <a:r>
                        <a:rPr lang="it-IT" sz="1000" b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 있는지 확인 및 처리</a:t>
                      </a:r>
                      <a:endParaRPr lang="it-IT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dirty="0">
                          <a:effectLst/>
                        </a:rPr>
                        <a:t>숫자일 경우 최대 </a:t>
                      </a:r>
                      <a:r>
                        <a:rPr lang="en-US" altLang="ko-KR" sz="1000" dirty="0">
                          <a:effectLst/>
                        </a:rPr>
                        <a:t>/ </a:t>
                      </a:r>
                      <a:r>
                        <a:rPr lang="ko-KR" altLang="en-US" sz="1000" dirty="0">
                          <a:effectLst/>
                        </a:rPr>
                        <a:t>최소 </a:t>
                      </a:r>
                      <a:r>
                        <a:rPr lang="en-US" altLang="ko-KR" sz="1000" dirty="0">
                          <a:effectLst/>
                        </a:rPr>
                        <a:t>/ </a:t>
                      </a:r>
                      <a:r>
                        <a:rPr lang="ko-KR" altLang="en-US" sz="1000" dirty="0">
                          <a:effectLst/>
                        </a:rPr>
                        <a:t>평균 </a:t>
                      </a:r>
                      <a:r>
                        <a:rPr lang="en-US" altLang="ko-KR" sz="1000" dirty="0">
                          <a:effectLst/>
                        </a:rPr>
                        <a:t>/ </a:t>
                      </a:r>
                      <a:r>
                        <a:rPr lang="ko-KR" altLang="en-US" sz="1000" dirty="0">
                          <a:effectLst/>
                        </a:rPr>
                        <a:t>중앙 값 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effectLst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smtClean="0">
                          <a:effectLst/>
                        </a:rPr>
                        <a:t>EDA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unique length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dirty="0">
                          <a:effectLst/>
                        </a:rPr>
                        <a:t>문자일 경우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</a:rPr>
                        <a:t>값의 범위 확인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000" dirty="0">
                          <a:effectLst/>
                        </a:rPr>
                        <a:t>봄</a:t>
                      </a:r>
                      <a:r>
                        <a:rPr lang="en-US" altLang="ko-KR" sz="1000" dirty="0">
                          <a:effectLst/>
                        </a:rPr>
                        <a:t>:25%, </a:t>
                      </a:r>
                      <a:r>
                        <a:rPr lang="ko-KR" altLang="en-US" sz="1000" dirty="0">
                          <a:effectLst/>
                        </a:rPr>
                        <a:t>여름</a:t>
                      </a:r>
                      <a:r>
                        <a:rPr lang="en-US" altLang="ko-KR" sz="1000" dirty="0">
                          <a:effectLst/>
                        </a:rPr>
                        <a:t>:25%, </a:t>
                      </a:r>
                      <a:r>
                        <a:rPr lang="ko-KR" altLang="en-US" sz="1000" dirty="0">
                          <a:effectLst/>
                        </a:rPr>
                        <a:t>가을</a:t>
                      </a:r>
                      <a:r>
                        <a:rPr lang="en-US" altLang="ko-KR" sz="1000" dirty="0">
                          <a:effectLst/>
                        </a:rPr>
                        <a:t>:25%, </a:t>
                      </a:r>
                      <a:r>
                        <a:rPr lang="ko-KR" altLang="en-US" sz="1000" dirty="0">
                          <a:effectLst/>
                        </a:rPr>
                        <a:t>겨울</a:t>
                      </a:r>
                      <a:r>
                        <a:rPr lang="en-US" altLang="ko-KR" sz="1000" dirty="0">
                          <a:effectLst/>
                        </a:rPr>
                        <a:t>:25%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26046" y="5565475"/>
            <a:ext cx="1788157" cy="261610"/>
            <a:chOff x="826046" y="5565475"/>
            <a:chExt cx="1788157" cy="261610"/>
          </a:xfrm>
        </p:grpSpPr>
        <p:sp>
          <p:nvSpPr>
            <p:cNvPr id="2" name="직사각형 1"/>
            <p:cNvSpPr/>
            <p:nvPr/>
          </p:nvSpPr>
          <p:spPr>
            <a:xfrm>
              <a:off x="826046" y="5593804"/>
              <a:ext cx="278853" cy="204952"/>
            </a:xfrm>
            <a:prstGeom prst="rect">
              <a:avLst/>
            </a:prstGeom>
            <a:solidFill>
              <a:srgbClr val="FFE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47749" y="5565475"/>
              <a:ext cx="15664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: Python</a:t>
              </a:r>
              <a:r>
                <a:rPr lang="ko-KR" altLang="en-US" sz="1100" dirty="0" smtClean="0"/>
                <a:t>으로 구현 완료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5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Python3</a:t>
            </a:r>
            <a:r>
              <a:rPr lang="ko-KR" altLang="en-US" smtClean="0"/>
              <a:t>로 구현하였으며</a:t>
            </a:r>
            <a:r>
              <a:rPr lang="en-US" altLang="ko-KR" smtClean="0"/>
              <a:t>, </a:t>
            </a:r>
            <a:r>
              <a:rPr lang="ko-KR" altLang="en-US" smtClean="0"/>
              <a:t>결과값을 </a:t>
            </a:r>
            <a:r>
              <a:rPr lang="en-US" altLang="ko-KR" smtClean="0"/>
              <a:t>dictionary</a:t>
            </a:r>
            <a:r>
              <a:rPr lang="ko-KR" altLang="en-US" smtClean="0"/>
              <a:t>로 저장한 형태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9794" y="1911424"/>
            <a:ext cx="387191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def na_check(df, na_list = ['?', 'NA', 'na', 'null', 'Null', 'NULL', ' ']):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candidate = [na for na in na_list if na in df.values]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for c in candidate:</a:t>
            </a:r>
          </a:p>
          <a:p>
            <a:r>
              <a:rPr lang="ko-KR" altLang="en-US" sz="700" dirty="0"/>
              <a:t>        answer = input(f"{c}를 결측값으로 처리할까요? y 또는 n을 입력하세요")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    if answer is 'y':</a:t>
            </a:r>
          </a:p>
          <a:p>
            <a:r>
              <a:rPr lang="ko-KR" altLang="en-US" sz="700" dirty="0"/>
              <a:t>            df = df.replace({c: np.nan})        </a:t>
            </a:r>
          </a:p>
          <a:p>
            <a:r>
              <a:rPr lang="ko-KR" altLang="en-US" sz="700" dirty="0"/>
              <a:t>        else:</a:t>
            </a:r>
          </a:p>
          <a:p>
            <a:r>
              <a:rPr lang="ko-KR" altLang="en-US" sz="700" dirty="0"/>
              <a:t>            print('y또는 n값만 허용합니다')</a:t>
            </a:r>
          </a:p>
          <a:p>
            <a:r>
              <a:rPr lang="ko-KR" altLang="en-US" sz="700" dirty="0"/>
              <a:t>            break</a:t>
            </a:r>
          </a:p>
          <a:p>
            <a:r>
              <a:rPr lang="ko-KR" altLang="en-US" sz="700" dirty="0"/>
              <a:t>    </a:t>
            </a:r>
          </a:p>
          <a:p>
            <a:r>
              <a:rPr lang="ko-KR" altLang="en-US" sz="700" dirty="0"/>
              <a:t>    return(df)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86451" y="1381390"/>
            <a:ext cx="1398598" cy="274320"/>
          </a:xfrm>
          <a:prstGeom prst="roundRect">
            <a:avLst/>
          </a:prstGeom>
          <a:solidFill>
            <a:srgbClr val="458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결측값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정의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1587" y="1656016"/>
            <a:ext cx="3748326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"/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NA, Null, ?,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공백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등 결측값으로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판단되는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값 확인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및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정의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70001" y="1911424"/>
            <a:ext cx="4017645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dirty="0"/>
              <a:t>output = </a:t>
            </a:r>
            <a:r>
              <a:rPr lang="en-US" altLang="ko-KR" sz="700" dirty="0" err="1"/>
              <a:t>dict</a:t>
            </a:r>
            <a:r>
              <a:rPr lang="en-US" altLang="ko-KR" sz="700" dirty="0"/>
              <a:t>()</a:t>
            </a:r>
          </a:p>
          <a:p>
            <a:endParaRPr lang="en-US" altLang="ko-KR" sz="700" dirty="0"/>
          </a:p>
          <a:p>
            <a:r>
              <a:rPr lang="en-US" altLang="ko-KR" sz="700" dirty="0"/>
              <a:t>rows = df.shape[0]</a:t>
            </a:r>
          </a:p>
          <a:p>
            <a:r>
              <a:rPr lang="en-US" altLang="ko-KR" sz="700" dirty="0"/>
              <a:t>cols = df.shape[1]</a:t>
            </a:r>
          </a:p>
          <a:p>
            <a:r>
              <a:rPr lang="en-US" altLang="ko-KR" sz="700" dirty="0" err="1"/>
              <a:t>total_null</a:t>
            </a:r>
            <a:r>
              <a:rPr lang="en-US" altLang="ko-KR" sz="700" dirty="0"/>
              <a:t> = sum(</a:t>
            </a:r>
            <a:r>
              <a:rPr lang="en-US" altLang="ko-KR" sz="700" dirty="0" err="1"/>
              <a:t>df.isnull</a:t>
            </a:r>
            <a:r>
              <a:rPr lang="en-US" altLang="ko-KR" sz="700" dirty="0"/>
              <a:t>().sum())</a:t>
            </a:r>
          </a:p>
          <a:p>
            <a:r>
              <a:rPr lang="en-US" altLang="ko-KR" sz="700" dirty="0"/>
              <a:t>duplicate_row = sum(</a:t>
            </a:r>
            <a:r>
              <a:rPr lang="en-US" altLang="ko-KR" sz="700" dirty="0" err="1"/>
              <a:t>df.duplicated</a:t>
            </a:r>
            <a:r>
              <a:rPr lang="en-US" altLang="ko-KR" sz="700" dirty="0"/>
              <a:t>())</a:t>
            </a:r>
          </a:p>
          <a:p>
            <a:r>
              <a:rPr lang="en-US" altLang="ko-KR" sz="700" dirty="0"/>
              <a:t>duplicate_index = [idx for idx, result in df.duplicated().to_dict().items() if result is True]</a:t>
            </a:r>
          </a:p>
          <a:p>
            <a:endParaRPr lang="en-US" altLang="ko-KR" sz="700" dirty="0"/>
          </a:p>
          <a:p>
            <a:r>
              <a:rPr lang="en-US" altLang="ko-KR" sz="700" dirty="0"/>
              <a:t>output['dataset'] = {</a:t>
            </a:r>
          </a:p>
          <a:p>
            <a:r>
              <a:rPr lang="en-US" altLang="ko-KR" sz="700" dirty="0"/>
              <a:t>    'rows': rows,</a:t>
            </a:r>
          </a:p>
          <a:p>
            <a:r>
              <a:rPr lang="en-US" altLang="ko-KR" sz="700" dirty="0"/>
              <a:t>    'cols': cols,</a:t>
            </a:r>
          </a:p>
          <a:p>
            <a:r>
              <a:rPr lang="en-US" altLang="ko-KR" sz="700" dirty="0"/>
              <a:t>    'null': </a:t>
            </a:r>
            <a:r>
              <a:rPr lang="en-US" altLang="ko-KR" sz="700" dirty="0" err="1"/>
              <a:t>total_null</a:t>
            </a:r>
            <a:r>
              <a:rPr lang="en-US" altLang="ko-KR" sz="700" dirty="0"/>
              <a:t>,</a:t>
            </a:r>
          </a:p>
          <a:p>
            <a:r>
              <a:rPr lang="en-US" altLang="ko-KR" sz="700" dirty="0"/>
              <a:t>    'duplicate row': duplicate_row,</a:t>
            </a:r>
          </a:p>
          <a:p>
            <a:r>
              <a:rPr lang="en-US" altLang="ko-KR" sz="700" dirty="0"/>
              <a:t>    'duplicate row index': duplicate_index</a:t>
            </a:r>
          </a:p>
          <a:p>
            <a:r>
              <a:rPr lang="en-US" altLang="ko-KR" sz="700" dirty="0"/>
              <a:t>}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68283" y="1381390"/>
            <a:ext cx="1021080" cy="274320"/>
          </a:xfrm>
          <a:prstGeom prst="roundRect">
            <a:avLst/>
          </a:prstGeom>
          <a:solidFill>
            <a:srgbClr val="458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Dataset </a:t>
            </a:r>
            <a:r>
              <a:rPr lang="ko-KR" altLang="en-US" sz="1100" dirty="0" smtClean="0">
                <a:solidFill>
                  <a:schemeClr val="bg1"/>
                </a:solidFill>
              </a:rPr>
              <a:t>확인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46013" y="1649814"/>
            <a:ext cx="30656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데이터 크기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결측값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수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중복값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등 확인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794" y="4758474"/>
            <a:ext cx="387191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Ins="0">
            <a:spAutoFit/>
          </a:bodyPr>
          <a:lstStyle/>
          <a:p>
            <a:r>
              <a:rPr lang="en-US" altLang="ko-KR" sz="700" dirty="0" err="1"/>
              <a:t>null_count_dict</a:t>
            </a:r>
            <a:r>
              <a:rPr lang="en-US" altLang="ko-KR" sz="700" dirty="0"/>
              <a:t> = </a:t>
            </a:r>
            <a:r>
              <a:rPr lang="en-US" altLang="ko-KR" sz="700" dirty="0" err="1"/>
              <a:t>df.isnull</a:t>
            </a:r>
            <a:r>
              <a:rPr lang="en-US" altLang="ko-KR" sz="700" dirty="0"/>
              <a:t>().sum().to_dict()</a:t>
            </a:r>
          </a:p>
          <a:p>
            <a:r>
              <a:rPr lang="en-US" altLang="ko-KR" sz="700" dirty="0" err="1"/>
              <a:t>all_null_column</a:t>
            </a:r>
            <a:r>
              <a:rPr lang="en-US" altLang="ko-KR" sz="700" dirty="0"/>
              <a:t> = [column for column, value in </a:t>
            </a:r>
            <a:r>
              <a:rPr lang="en-US" altLang="ko-KR" sz="700" dirty="0" err="1"/>
              <a:t>null_count_dict.items</a:t>
            </a:r>
            <a:r>
              <a:rPr lang="en-US" altLang="ko-KR" sz="700" dirty="0"/>
              <a:t>() if value == rows]</a:t>
            </a:r>
          </a:p>
          <a:p>
            <a:endParaRPr lang="en-US" altLang="ko-KR" sz="700" dirty="0"/>
          </a:p>
          <a:p>
            <a:r>
              <a:rPr lang="en-US" altLang="ko-KR" sz="700" dirty="0" err="1"/>
              <a:t>all_same_column_dict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np.var</a:t>
            </a:r>
            <a:r>
              <a:rPr lang="en-US" altLang="ko-KR" sz="700" dirty="0"/>
              <a:t>(</a:t>
            </a:r>
            <a:r>
              <a:rPr lang="en-US" altLang="ko-KR" sz="700" dirty="0" err="1"/>
              <a:t>df</a:t>
            </a:r>
            <a:r>
              <a:rPr lang="en-US" altLang="ko-KR" sz="700" dirty="0"/>
              <a:t>).to_dict()</a:t>
            </a:r>
          </a:p>
          <a:p>
            <a:r>
              <a:rPr lang="en-US" altLang="ko-KR" sz="700" dirty="0" err="1"/>
              <a:t>all_same_column</a:t>
            </a:r>
            <a:r>
              <a:rPr lang="en-US" altLang="ko-KR" sz="700" dirty="0"/>
              <a:t> = [column for column, </a:t>
            </a:r>
            <a:r>
              <a:rPr lang="en-US" altLang="ko-KR" sz="700" dirty="0" err="1"/>
              <a:t>var</a:t>
            </a:r>
            <a:r>
              <a:rPr lang="en-US" altLang="ko-KR" sz="700" dirty="0"/>
              <a:t> in </a:t>
            </a:r>
            <a:r>
              <a:rPr lang="en-US" altLang="ko-KR" sz="700" dirty="0" err="1"/>
              <a:t>all_same_column_dict.items</a:t>
            </a:r>
            <a:r>
              <a:rPr lang="en-US" altLang="ko-KR" sz="700" dirty="0"/>
              <a:t>() if </a:t>
            </a:r>
            <a:r>
              <a:rPr lang="en-US" altLang="ko-KR" sz="700" dirty="0" err="1"/>
              <a:t>var</a:t>
            </a:r>
            <a:r>
              <a:rPr lang="en-US" altLang="ko-KR" sz="700" dirty="0"/>
              <a:t> == 0]</a:t>
            </a:r>
          </a:p>
          <a:p>
            <a:endParaRPr lang="en-US" altLang="ko-KR" sz="700" dirty="0"/>
          </a:p>
          <a:p>
            <a:r>
              <a:rPr lang="en-US" altLang="ko-KR" sz="700" dirty="0" err="1"/>
              <a:t>duplicate_column_dict</a:t>
            </a:r>
            <a:r>
              <a:rPr lang="en-US" altLang="ko-KR" sz="700" dirty="0"/>
              <a:t> = </a:t>
            </a:r>
            <a:r>
              <a:rPr lang="en-US" altLang="ko-KR" sz="700" dirty="0" err="1"/>
              <a:t>df.transpose</a:t>
            </a:r>
            <a:r>
              <a:rPr lang="en-US" altLang="ko-KR" sz="700" dirty="0"/>
              <a:t>().duplicated().to_dict()</a:t>
            </a:r>
          </a:p>
          <a:p>
            <a:r>
              <a:rPr lang="en-US" altLang="ko-KR" sz="700" dirty="0" err="1"/>
              <a:t>duplicate_column</a:t>
            </a:r>
            <a:r>
              <a:rPr lang="en-US" altLang="ko-KR" sz="700" dirty="0"/>
              <a:t> = [column for column, result in </a:t>
            </a:r>
            <a:r>
              <a:rPr lang="en-US" altLang="ko-KR" sz="700" dirty="0" err="1"/>
              <a:t>duplicate_column_dict.items</a:t>
            </a:r>
            <a:r>
              <a:rPr lang="en-US" altLang="ko-KR" sz="700" dirty="0"/>
              <a:t>() if result is True]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91701" y="4059354"/>
            <a:ext cx="1398598" cy="274320"/>
          </a:xfrm>
          <a:prstGeom prst="roundRect">
            <a:avLst/>
          </a:prstGeom>
          <a:solidFill>
            <a:srgbClr val="458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변수별</a:t>
            </a:r>
            <a:r>
              <a:rPr lang="ko-KR" altLang="en-US" sz="1100" dirty="0" smtClean="0">
                <a:solidFill>
                  <a:schemeClr val="bg1"/>
                </a:solidFill>
              </a:rPr>
              <a:t> 확인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837" y="4418312"/>
            <a:ext cx="3748326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"/>
            <a:r>
              <a:rPr lang="ko-KR" altLang="en-US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변수별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결측값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중복값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등 확인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70001" y="4758474"/>
            <a:ext cx="387191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dirty="0"/>
              <a:t>if </a:t>
            </a:r>
            <a:r>
              <a:rPr lang="en-US" altLang="ko-KR" sz="700" dirty="0" err="1"/>
              <a:t>is_numeric_dtype</a:t>
            </a:r>
            <a:r>
              <a:rPr lang="en-US" altLang="ko-KR" sz="700" dirty="0"/>
              <a:t>(</a:t>
            </a:r>
            <a:r>
              <a:rPr lang="en-US" altLang="ko-KR" sz="700" dirty="0" err="1"/>
              <a:t>df</a:t>
            </a:r>
            <a:r>
              <a:rPr lang="en-US" altLang="ko-KR" sz="700" dirty="0"/>
              <a:t>[</a:t>
            </a:r>
            <a:r>
              <a:rPr lang="en-US" altLang="ko-KR" sz="700" dirty="0" err="1"/>
              <a:t>column_name</a:t>
            </a:r>
            <a:r>
              <a:rPr lang="en-US" altLang="ko-KR" sz="700" dirty="0"/>
              <a:t>]) is True: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temp_dict</a:t>
            </a:r>
            <a:r>
              <a:rPr lang="en-US" altLang="ko-KR" sz="700" dirty="0"/>
              <a:t>['min'] = min(</a:t>
            </a:r>
            <a:r>
              <a:rPr lang="en-US" altLang="ko-KR" sz="700" dirty="0" err="1"/>
              <a:t>df</a:t>
            </a:r>
            <a:r>
              <a:rPr lang="en-US" altLang="ko-KR" sz="700" dirty="0"/>
              <a:t>[</a:t>
            </a:r>
            <a:r>
              <a:rPr lang="en-US" altLang="ko-KR" sz="700" dirty="0" err="1"/>
              <a:t>column_name</a:t>
            </a:r>
            <a:r>
              <a:rPr lang="en-US" altLang="ko-KR" sz="700" dirty="0"/>
              <a:t>])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temp_dict</a:t>
            </a:r>
            <a:r>
              <a:rPr lang="en-US" altLang="ko-KR" sz="700" dirty="0"/>
              <a:t>['</a:t>
            </a:r>
            <a:r>
              <a:rPr lang="en-US" altLang="ko-KR" sz="700" dirty="0" err="1"/>
              <a:t>avg</a:t>
            </a:r>
            <a:r>
              <a:rPr lang="en-US" altLang="ko-KR" sz="700" dirty="0"/>
              <a:t>'] = round(sum(</a:t>
            </a:r>
            <a:r>
              <a:rPr lang="en-US" altLang="ko-KR" sz="700" dirty="0" err="1"/>
              <a:t>df</a:t>
            </a:r>
            <a:r>
              <a:rPr lang="en-US" altLang="ko-KR" sz="700" dirty="0"/>
              <a:t>[</a:t>
            </a:r>
            <a:r>
              <a:rPr lang="en-US" altLang="ko-KR" sz="700" dirty="0" err="1"/>
              <a:t>column_name</a:t>
            </a:r>
            <a:r>
              <a:rPr lang="en-US" altLang="ko-KR" sz="700" dirty="0"/>
              <a:t>]) / </a:t>
            </a:r>
            <a:r>
              <a:rPr lang="en-US" altLang="ko-KR" sz="700" dirty="0" err="1"/>
              <a:t>len</a:t>
            </a:r>
            <a:r>
              <a:rPr lang="en-US" altLang="ko-KR" sz="700" dirty="0"/>
              <a:t>(</a:t>
            </a:r>
            <a:r>
              <a:rPr lang="en-US" altLang="ko-KR" sz="700" dirty="0" err="1"/>
              <a:t>df</a:t>
            </a:r>
            <a:r>
              <a:rPr lang="en-US" altLang="ko-KR" sz="700" dirty="0"/>
              <a:t>[</a:t>
            </a:r>
            <a:r>
              <a:rPr lang="en-US" altLang="ko-KR" sz="700" dirty="0" err="1"/>
              <a:t>column_name</a:t>
            </a:r>
            <a:r>
              <a:rPr lang="en-US" altLang="ko-KR" sz="700" dirty="0"/>
              <a:t>]), 2)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temp_dict</a:t>
            </a:r>
            <a:r>
              <a:rPr lang="en-US" altLang="ko-KR" sz="700" dirty="0"/>
              <a:t>['max'] = max(</a:t>
            </a:r>
            <a:r>
              <a:rPr lang="en-US" altLang="ko-KR" sz="700" dirty="0" err="1"/>
              <a:t>df</a:t>
            </a:r>
            <a:r>
              <a:rPr lang="en-US" altLang="ko-KR" sz="700" dirty="0"/>
              <a:t>[</a:t>
            </a:r>
            <a:r>
              <a:rPr lang="en-US" altLang="ko-KR" sz="700" dirty="0" err="1"/>
              <a:t>column_name</a:t>
            </a:r>
            <a:r>
              <a:rPr lang="en-US" altLang="ko-KR" sz="700" dirty="0"/>
              <a:t>])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numeric_variable</a:t>
            </a:r>
            <a:r>
              <a:rPr lang="en-US" altLang="ko-KR" sz="700" dirty="0"/>
              <a:t>[</a:t>
            </a:r>
            <a:r>
              <a:rPr lang="en-US" altLang="ko-KR" sz="700" dirty="0" err="1"/>
              <a:t>column_name</a:t>
            </a:r>
            <a:r>
              <a:rPr lang="en-US" altLang="ko-KR" sz="700" dirty="0"/>
              <a:t>] = </a:t>
            </a:r>
            <a:r>
              <a:rPr lang="en-US" altLang="ko-KR" sz="700" dirty="0" err="1"/>
              <a:t>temp_dict</a:t>
            </a:r>
            <a:endParaRPr lang="en-US" altLang="ko-KR" sz="700" dirty="0"/>
          </a:p>
          <a:p>
            <a:r>
              <a:rPr lang="en-US" altLang="ko-KR" sz="700" dirty="0"/>
              <a:t>else: </a:t>
            </a:r>
          </a:p>
          <a:p>
            <a:r>
              <a:rPr lang="en-US" altLang="ko-KR" sz="700" dirty="0"/>
              <a:t>    values = </a:t>
            </a:r>
            <a:r>
              <a:rPr lang="en-US" altLang="ko-KR" sz="700" dirty="0" err="1"/>
              <a:t>df</a:t>
            </a:r>
            <a:r>
              <a:rPr lang="en-US" altLang="ko-KR" sz="700" dirty="0"/>
              <a:t>[</a:t>
            </a:r>
            <a:r>
              <a:rPr lang="en-US" altLang="ko-KR" sz="700" dirty="0" err="1"/>
              <a:t>column_name</a:t>
            </a:r>
            <a:r>
              <a:rPr lang="en-US" altLang="ko-KR" sz="700" dirty="0"/>
              <a:t>].</a:t>
            </a:r>
            <a:r>
              <a:rPr lang="en-US" altLang="ko-KR" sz="700" dirty="0" err="1"/>
              <a:t>astype</a:t>
            </a:r>
            <a:r>
              <a:rPr lang="en-US" altLang="ko-KR" sz="700" dirty="0"/>
              <a:t>(</a:t>
            </a:r>
            <a:r>
              <a:rPr lang="en-US" altLang="ko-KR" sz="700" dirty="0" err="1"/>
              <a:t>str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values_percent</a:t>
            </a:r>
            <a:r>
              <a:rPr lang="en-US" altLang="ko-KR" sz="700" dirty="0"/>
              <a:t> = round(</a:t>
            </a:r>
            <a:r>
              <a:rPr lang="en-US" altLang="ko-KR" sz="700" dirty="0" err="1"/>
              <a:t>values.groupby</a:t>
            </a:r>
            <a:r>
              <a:rPr lang="en-US" altLang="ko-KR" sz="700" dirty="0"/>
              <a:t>(values).count() / </a:t>
            </a:r>
            <a:r>
              <a:rPr lang="en-US" altLang="ko-KR" sz="700" dirty="0" err="1"/>
              <a:t>len</a:t>
            </a:r>
            <a:r>
              <a:rPr lang="en-US" altLang="ko-KR" sz="700" dirty="0"/>
              <a:t>(values), 2)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temp_dict</a:t>
            </a:r>
            <a:r>
              <a:rPr lang="en-US" altLang="ko-KR" sz="700" dirty="0"/>
              <a:t>['</a:t>
            </a:r>
            <a:r>
              <a:rPr lang="en-US" altLang="ko-KR" sz="700" dirty="0" err="1"/>
              <a:t>values_percent</a:t>
            </a:r>
            <a:r>
              <a:rPr lang="en-US" altLang="ko-KR" sz="700" dirty="0"/>
              <a:t>'] = </a:t>
            </a:r>
            <a:r>
              <a:rPr lang="en-US" altLang="ko-KR" sz="700" dirty="0" err="1"/>
              <a:t>values_percent.to_dict</a:t>
            </a:r>
            <a:r>
              <a:rPr lang="en-US" altLang="ko-KR" sz="700" dirty="0"/>
              <a:t>()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string_variable</a:t>
            </a:r>
            <a:r>
              <a:rPr lang="en-US" altLang="ko-KR" sz="700" dirty="0"/>
              <a:t>[</a:t>
            </a:r>
            <a:r>
              <a:rPr lang="en-US" altLang="ko-KR" sz="700" dirty="0" err="1"/>
              <a:t>column_name</a:t>
            </a:r>
            <a:r>
              <a:rPr lang="en-US" altLang="ko-KR" sz="700" dirty="0"/>
              <a:t>] = </a:t>
            </a:r>
            <a:r>
              <a:rPr lang="en-US" altLang="ko-KR" sz="700" dirty="0" err="1"/>
              <a:t>temp_dict</a:t>
            </a:r>
            <a:endParaRPr lang="ko-KR" altLang="en-US" sz="7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06658" y="4059354"/>
            <a:ext cx="1398598" cy="274320"/>
          </a:xfrm>
          <a:prstGeom prst="roundRect">
            <a:avLst/>
          </a:prstGeom>
          <a:solidFill>
            <a:srgbClr val="458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변수별</a:t>
            </a:r>
            <a:r>
              <a:rPr lang="ko-KR" altLang="en-US" sz="1100" dirty="0" smtClean="0">
                <a:solidFill>
                  <a:schemeClr val="bg1"/>
                </a:solidFill>
              </a:rPr>
              <a:t> 확인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64960" y="4426006"/>
            <a:ext cx="4481993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"/>
            <a:r>
              <a:rPr lang="ko-KR" alt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수치형</a:t>
            </a:r>
            <a:r>
              <a:rPr lang="ko-KR" alt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변수일 경우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기초 통계량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문자형 변수일 경우 값의 범위 등을 확인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예시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5" y="3549882"/>
            <a:ext cx="3035825" cy="1285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27" y="3549883"/>
            <a:ext cx="1481147" cy="27092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218" y="3549883"/>
            <a:ext cx="1741250" cy="27092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081" y="1014734"/>
            <a:ext cx="5535838" cy="14246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74" y="2658618"/>
            <a:ext cx="458653" cy="458653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5" idx="2"/>
            <a:endCxn id="18" idx="0"/>
          </p:cNvCxnSpPr>
          <p:nvPr/>
        </p:nvCxnSpPr>
        <p:spPr>
          <a:xfrm>
            <a:off x="4572000" y="2439366"/>
            <a:ext cx="1" cy="2192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8" idx="2"/>
            <a:endCxn id="8" idx="0"/>
          </p:cNvCxnSpPr>
          <p:nvPr/>
        </p:nvCxnSpPr>
        <p:spPr>
          <a:xfrm rot="5400000">
            <a:off x="2961515" y="1939395"/>
            <a:ext cx="432611" cy="2788363"/>
          </a:xfrm>
          <a:prstGeom prst="bentConnector3">
            <a:avLst>
              <a:gd name="adj1" fmla="val 5880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8" idx="2"/>
            <a:endCxn id="10" idx="0"/>
          </p:cNvCxnSpPr>
          <p:nvPr/>
        </p:nvCxnSpPr>
        <p:spPr>
          <a:xfrm rot="16200000" flipH="1">
            <a:off x="5635616" y="2053656"/>
            <a:ext cx="432612" cy="2559842"/>
          </a:xfrm>
          <a:prstGeom prst="bentConnector3">
            <a:avLst>
              <a:gd name="adj1" fmla="val 5880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8" idx="2"/>
            <a:endCxn id="9" idx="0"/>
          </p:cNvCxnSpPr>
          <p:nvPr/>
        </p:nvCxnSpPr>
        <p:spPr>
          <a:xfrm>
            <a:off x="4572001" y="3117271"/>
            <a:ext cx="0" cy="43261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708209" y="3119514"/>
            <a:ext cx="1538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Dataset </a:t>
            </a:r>
            <a:r>
              <a:rPr lang="ko-KR" altLang="en-US" sz="1100" dirty="0" smtClean="0"/>
              <a:t>정보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109076" y="3118605"/>
            <a:ext cx="1538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Numeric Column </a:t>
            </a:r>
            <a:r>
              <a:rPr lang="ko-KR" altLang="en-US" sz="1100" dirty="0" smtClean="0"/>
              <a:t>정보</a:t>
            </a:r>
            <a:endParaRPr lang="ko-KR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593487" y="3118605"/>
            <a:ext cx="1538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String Column </a:t>
            </a:r>
            <a:r>
              <a:rPr lang="ko-KR" altLang="en-US" sz="1100" dirty="0" smtClean="0"/>
              <a:t>정보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268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6986" y="957735"/>
            <a:ext cx="8550030" cy="471478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결과값 표현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Olivia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Bella</a:t>
            </a:r>
            <a:r>
              <a:rPr lang="ko-KR" altLang="en-US" dirty="0" smtClean="0"/>
              <a:t>가 연구 중인 자동화 보고서에 결과를 표현하는 방법</a:t>
            </a:r>
            <a:endParaRPr lang="en-US" altLang="ko-KR" dirty="0" smtClean="0"/>
          </a:p>
          <a:p>
            <a:r>
              <a:rPr lang="ko-KR" altLang="en-US" dirty="0" smtClean="0"/>
              <a:t>차트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결과를 보다 쉽게 표현하기 위한 차트 추가</a:t>
            </a:r>
            <a:endParaRPr lang="en-US" altLang="ko-KR" dirty="0" smtClean="0"/>
          </a:p>
          <a:p>
            <a:r>
              <a:rPr lang="ko-KR" altLang="en-US" dirty="0" smtClean="0"/>
              <a:t>지표 추가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 정의된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공백 허용 여부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컬럼별</a:t>
            </a:r>
            <a:r>
              <a:rPr lang="ko-KR" altLang="en-US" dirty="0" smtClean="0"/>
              <a:t> 입력 형식</a:t>
            </a:r>
            <a:r>
              <a:rPr lang="en-US" altLang="ko-KR" dirty="0" smtClean="0"/>
              <a:t>, …)</a:t>
            </a:r>
            <a:r>
              <a:rPr lang="ko-KR" altLang="en-US" dirty="0" smtClean="0"/>
              <a:t>가 있다고 가정했을 때 구현 가능한 지표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되었으면 하는 지표 추가 </a:t>
            </a:r>
            <a:endParaRPr lang="en-US" altLang="ko-KR" dirty="0" smtClean="0"/>
          </a:p>
          <a:p>
            <a:pPr marL="4860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필요사항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30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8">
      <a:dk1>
        <a:sysClr val="windowText" lastClr="000000"/>
      </a:dk1>
      <a:lt1>
        <a:sysClr val="window" lastClr="FFFFFF"/>
      </a:lt1>
      <a:dk2>
        <a:srgbClr val="505046"/>
      </a:dk2>
      <a:lt2>
        <a:srgbClr val="DDDDD8"/>
      </a:lt2>
      <a:accent1>
        <a:srgbClr val="DDDDD8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0070C0"/>
      </a:hlink>
      <a:folHlink>
        <a:srgbClr val="0070C0"/>
      </a:folHlink>
    </a:clrScheme>
    <a:fontScheme name="사용자 지정 2">
      <a:majorFont>
        <a:latin typeface="Arial"/>
        <a:ea typeface="NOVA Medium"/>
        <a:cs typeface=""/>
      </a:majorFont>
      <a:minorFont>
        <a:latin typeface="Arial"/>
        <a:ea typeface="NOVA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2331</TotalTime>
  <Words>926</Words>
  <Application>Microsoft Office PowerPoint</Application>
  <PresentationFormat>화면 슬라이드 쇼(4:3)</PresentationFormat>
  <Paragraphs>164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NOVA Medium</vt:lpstr>
      <vt:lpstr>맑은 고딕</vt:lpstr>
      <vt:lpstr>Arial</vt:lpstr>
      <vt:lpstr>Calibri</vt:lpstr>
      <vt:lpstr>Office 테마</vt:lpstr>
      <vt:lpstr>데이터 품질관리</vt:lpstr>
      <vt:lpstr>데이터 품질관리 목표</vt:lpstr>
      <vt:lpstr>관련 패키지 – Python: Pandas profiling</vt:lpstr>
      <vt:lpstr>관련 패키지 – R: dlookr</vt:lpstr>
      <vt:lpstr>지표 정의</vt:lpstr>
      <vt:lpstr>과정</vt:lpstr>
      <vt:lpstr>결과 예시</vt:lpstr>
      <vt:lpstr>추가 필요사항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Inc.</dc:creator>
  <cp:lastModifiedBy>Microsoft 계정</cp:lastModifiedBy>
  <cp:revision>143</cp:revision>
  <dcterms:created xsi:type="dcterms:W3CDTF">2019-11-13T10:49:10Z</dcterms:created>
  <dcterms:modified xsi:type="dcterms:W3CDTF">2020-05-22T02:03:19Z</dcterms:modified>
</cp:coreProperties>
</file>