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0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4C22-BF31-42FB-AB3D-22CD5003BFE1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38B2-E055-4182-9880-15581F10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1" y="1628800"/>
            <a:ext cx="4113741" cy="372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15" y="1628800"/>
            <a:ext cx="3633617" cy="372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Mhp1 and </a:t>
            </a:r>
            <a:r>
              <a:rPr lang="en-US" sz="3000" dirty="0" err="1" smtClean="0"/>
              <a:t>LeuT</a:t>
            </a:r>
            <a:r>
              <a:rPr lang="en-US" sz="3000" dirty="0" smtClean="0"/>
              <a:t> </a:t>
            </a:r>
            <a:r>
              <a:rPr lang="en-US" sz="3000" dirty="0" err="1" smtClean="0"/>
              <a:t>symporters</a:t>
            </a:r>
            <a:r>
              <a:rPr lang="en-US" sz="3000" dirty="0" smtClean="0"/>
              <a:t> (in, </a:t>
            </a:r>
            <a:r>
              <a:rPr lang="en-US" sz="3000" dirty="0" err="1" smtClean="0"/>
              <a:t>occ</a:t>
            </a:r>
            <a:r>
              <a:rPr lang="en-US" sz="3000" dirty="0" smtClean="0"/>
              <a:t>, out)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90328" y="5607316"/>
            <a:ext cx="29566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 smtClean="0"/>
              <a:t>Cation</a:t>
            </a:r>
            <a:r>
              <a:rPr lang="en-US" sz="2600" dirty="0" smtClean="0"/>
              <a:t>: Na1, Na2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Substrate: </a:t>
            </a:r>
            <a:r>
              <a:rPr lang="en-US" sz="2600" dirty="0" err="1" smtClean="0"/>
              <a:t>Leucine</a:t>
            </a:r>
            <a:endParaRPr lang="en-US" sz="2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88024" y="5607316"/>
            <a:ext cx="42581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 smtClean="0"/>
              <a:t>Cation</a:t>
            </a:r>
            <a:r>
              <a:rPr lang="en-US" sz="2600" dirty="0" smtClean="0"/>
              <a:t>: Na1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Substrate: Benzyl-</a:t>
            </a:r>
            <a:r>
              <a:rPr lang="en-US" sz="2600" dirty="0" err="1" smtClean="0"/>
              <a:t>hydantoin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21345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056784" cy="509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Mhp1 binding sites (occluded and inward facing)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289182" y="4513950"/>
            <a:ext cx="8854818" cy="1795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74" y="4649698"/>
            <a:ext cx="4232125" cy="217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96" y="4349806"/>
            <a:ext cx="470673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Na1 site: </a:t>
            </a:r>
            <a:r>
              <a:rPr lang="en-US" sz="1400" u="sng" dirty="0" smtClean="0"/>
              <a:t>A38</a:t>
            </a:r>
            <a:r>
              <a:rPr lang="en-US" sz="1400" dirty="0" smtClean="0"/>
              <a:t>,I41(TM1), A309,S312,T313(TM8)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Substrate site: </a:t>
            </a:r>
            <a:r>
              <a:rPr lang="en-US" sz="1400" u="sng" dirty="0"/>
              <a:t>Q</a:t>
            </a:r>
            <a:r>
              <a:rPr lang="en-US" sz="1400" u="sng" dirty="0" smtClean="0"/>
              <a:t>42</a:t>
            </a:r>
            <a:r>
              <a:rPr lang="en-US" sz="1400" dirty="0" smtClean="0"/>
              <a:t>(TM1), W117,Q121(TM3), </a:t>
            </a:r>
          </a:p>
          <a:p>
            <a:pPr lvl="4"/>
            <a:r>
              <a:rPr lang="en-US" sz="1400" dirty="0" smtClean="0"/>
              <a:t>           W220(TM6), N314,N318(TM8)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Out-gate: </a:t>
            </a:r>
            <a:r>
              <a:rPr lang="en-US" sz="1400" dirty="0" smtClean="0"/>
              <a:t>I47,A48,A49(TM1), W220(TM6), </a:t>
            </a:r>
          </a:p>
          <a:p>
            <a:pPr lvl="1"/>
            <a:r>
              <a:rPr lang="en-US" sz="1400" dirty="0"/>
              <a:t>	 </a:t>
            </a:r>
            <a:r>
              <a:rPr lang="en-US" sz="1400" dirty="0" smtClean="0"/>
              <a:t>                 N360,T361,F362(TM10)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In-gate: </a:t>
            </a:r>
            <a:r>
              <a:rPr lang="en-US" sz="1400" dirty="0" smtClean="0"/>
              <a:t>I161,T162,F163(TM5), </a:t>
            </a:r>
          </a:p>
          <a:p>
            <a:pPr lvl="2"/>
            <a:r>
              <a:rPr lang="en-US" sz="1400" dirty="0"/>
              <a:t> </a:t>
            </a:r>
            <a:r>
              <a:rPr lang="en-US" sz="1400" dirty="0" smtClean="0"/>
              <a:t>           D229,I230,V231(TM6)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253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LeuT</a:t>
            </a:r>
            <a:r>
              <a:rPr lang="en-US" sz="3000" dirty="0" smtClean="0"/>
              <a:t> binding sites (occluded)</a:t>
            </a:r>
            <a:endParaRPr lang="en-U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9" y="1023654"/>
            <a:ext cx="30765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160472"/>
            <a:ext cx="3492388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6813" y="4145012"/>
            <a:ext cx="4873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Na1 site: </a:t>
            </a:r>
            <a:r>
              <a:rPr lang="en-US" sz="1400" dirty="0" smtClean="0"/>
              <a:t>A22,N27(TM1), T254(TM6), N286(TM7)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Na2 </a:t>
            </a:r>
            <a:r>
              <a:rPr lang="en-US" sz="2600" dirty="0"/>
              <a:t>site: </a:t>
            </a:r>
            <a:r>
              <a:rPr lang="en-US" sz="1400" dirty="0" smtClean="0"/>
              <a:t>G20,V23(TM1), A351,T354,S355(TM8)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Substrate site: </a:t>
            </a:r>
            <a:r>
              <a:rPr lang="en-US" sz="1400" dirty="0" smtClean="0"/>
              <a:t>V104,Y108(TM3), </a:t>
            </a:r>
          </a:p>
          <a:p>
            <a:pPr lvl="4"/>
            <a:r>
              <a:rPr lang="en-US" sz="1400" dirty="0" smtClean="0"/>
              <a:t>           F</a:t>
            </a:r>
            <a:r>
              <a:rPr lang="en-US" sz="1400" dirty="0" smtClean="0"/>
              <a:t>253,S256,F259(TM6), </a:t>
            </a:r>
            <a:r>
              <a:rPr lang="en-US" sz="1400" dirty="0" smtClean="0"/>
              <a:t>359(TM8)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Out-gate: </a:t>
            </a:r>
            <a:r>
              <a:rPr lang="en-US" sz="1400" dirty="0" smtClean="0"/>
              <a:t>R30(TM1), D404(TM10)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In-gate: </a:t>
            </a:r>
            <a:r>
              <a:rPr lang="en-US" sz="1400" dirty="0" smtClean="0"/>
              <a:t>R5, D369(TM8)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96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Study with 140 ns of </a:t>
            </a:r>
            <a:r>
              <a:rPr lang="en-US" sz="3000" dirty="0" err="1" smtClean="0"/>
              <a:t>LeuT</a:t>
            </a:r>
            <a:r>
              <a:rPr lang="en-US" sz="3000" dirty="0" smtClean="0"/>
              <a:t> occluded crystal structure </a:t>
            </a:r>
          </a:p>
          <a:p>
            <a:pPr algn="ctr"/>
            <a:r>
              <a:rPr lang="en-US" sz="3000" dirty="0" smtClean="0"/>
              <a:t>(try codes)</a:t>
            </a:r>
            <a:endParaRPr lang="en-US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" y="1692268"/>
            <a:ext cx="4315033" cy="432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2267"/>
            <a:ext cx="4330814" cy="42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3108" y="1386666"/>
            <a:ext cx="690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n-gate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92056" y="1372538"/>
            <a:ext cx="804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out-gate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353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Jaime Medina\Documents\Rockefeller\Weinstein\Mike\3all\LeuT\PRi\smoothdistanceplots\Na1\smoothdistanceplot 254 5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56" y="873224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PathRover</a:t>
            </a:r>
            <a:r>
              <a:rPr lang="en-US" sz="3000" dirty="0" smtClean="0"/>
              <a:t>, </a:t>
            </a:r>
            <a:r>
              <a:rPr lang="en-US" sz="3000" dirty="0" err="1" smtClean="0"/>
              <a:t>LeuT</a:t>
            </a:r>
            <a:r>
              <a:rPr lang="en-US" sz="3000" dirty="0" smtClean="0"/>
              <a:t> looks unstable with 100ns (continue)</a:t>
            </a:r>
            <a:endParaRPr lang="en-US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" y="908721"/>
            <a:ext cx="44196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657" y="5435922"/>
            <a:ext cx="2950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Inward open: 100ns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Outward open: ~90ns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Occluded: ~50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5683895"/>
            <a:ext cx="4013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Sodium exits at 80ns (artifact?)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 Mhp1 leaves much sooner!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818150" y="850840"/>
            <a:ext cx="117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substrate site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57098" y="836712"/>
            <a:ext cx="77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Na1 site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75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Mhp1 looks more stable, prepared for IT analysis</a:t>
            </a:r>
            <a:endParaRPr lang="en-US" sz="3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" y="1176337"/>
            <a:ext cx="44291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18150" y="1032991"/>
            <a:ext cx="117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substrate site</a:t>
            </a:r>
            <a:endParaRPr lang="en-US" sz="1400" dirty="0"/>
          </a:p>
        </p:txBody>
      </p:sp>
      <p:pic>
        <p:nvPicPr>
          <p:cNvPr id="6149" name="Picture 5" descr="C:\Users\Jaime Medina\Documents\Rockefeller\Weinstein\Mike\3all\Mhp1\PRi\smoothdistanceplots\Na1\smoothdistanceplot 41 3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90" y="1162514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57098" y="1018863"/>
            <a:ext cx="77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Na1 site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759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171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12</cp:revision>
  <dcterms:created xsi:type="dcterms:W3CDTF">2014-01-10T16:26:48Z</dcterms:created>
  <dcterms:modified xsi:type="dcterms:W3CDTF">2014-01-10T18:31:27Z</dcterms:modified>
</cp:coreProperties>
</file>