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  <p:sldId id="274" r:id="rId4"/>
    <p:sldId id="275" r:id="rId5"/>
    <p:sldId id="277" r:id="rId6"/>
    <p:sldId id="278" r:id="rId7"/>
    <p:sldId id="279" r:id="rId8"/>
    <p:sldId id="281" r:id="rId9"/>
    <p:sldId id="282" r:id="rId10"/>
    <p:sldId id="28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CFF1"/>
    <a:srgbClr val="C59EE2"/>
    <a:srgbClr val="FFE181"/>
    <a:srgbClr val="0192FF"/>
    <a:srgbClr val="00C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46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1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6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10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83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2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84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5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63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81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81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5E7-3DC3-4D9B-9751-1720D23AB909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9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0F5E7-3DC3-4D9B-9751-1720D23AB909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99EF3-717A-4F0F-98B1-3EE25D1FE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97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3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202941" y="1673394"/>
              <a:ext cx="6499039" cy="1193655"/>
              <a:chOff x="2202941" y="1673394"/>
              <a:chExt cx="6499039" cy="119365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508" y="1673394"/>
                <a:ext cx="4954624" cy="548666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202941" y="2343829"/>
                <a:ext cx="6499039" cy="523220"/>
                <a:chOff x="2202941" y="2343829"/>
                <a:chExt cx="6499039" cy="52322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2202941" y="2343829"/>
                  <a:ext cx="5517191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NoSQL System SW </a:t>
                  </a:r>
                  <a:r>
                    <a:rPr lang="ko-KR" altLang="en-US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개발자 채용</a:t>
                  </a:r>
                  <a:r>
                    <a:rPr lang="ko-KR" altLang="en-US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 </a:t>
                  </a:r>
                  <a:r>
                    <a:rPr lang="en-US" altLang="ko-KR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@ </a:t>
                  </a:r>
                  <a:endParaRPr lang="ko-KR" altLang="en-US" sz="280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859" y="2417603"/>
                  <a:ext cx="1596121" cy="385729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/>
            <p:cNvSpPr txBox="1"/>
            <p:nvPr/>
          </p:nvSpPr>
          <p:spPr>
            <a:xfrm>
              <a:off x="1930400" y="3401001"/>
              <a:ext cx="7281333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의 모든 기술을 자체적으로 연구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 방향을 결정하며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기반 기술의 이해와 공유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</a:p>
            <a:p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실제 개발과 테스트를 통해 직접 만들어 갈 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ko-KR" sz="2400" spc="-15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90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891" y="1370580"/>
            <a:ext cx="8604624" cy="4217186"/>
            <a:chOff x="286891" y="1370580"/>
            <a:chExt cx="8604624" cy="4217186"/>
          </a:xfrm>
          <a:pattFill prst="narVert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2" name="직사각형 1"/>
            <p:cNvSpPr/>
            <p:nvPr/>
          </p:nvSpPr>
          <p:spPr>
            <a:xfrm>
              <a:off x="286891" y="1370580"/>
              <a:ext cx="8604624" cy="42171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1298" y="1976918"/>
              <a:ext cx="5363282" cy="564182"/>
            </a:xfrm>
            <a:prstGeom prst="rect">
              <a:avLst/>
            </a:prstGeom>
            <a:grpFill/>
          </p:spPr>
        </p:pic>
        <p:sp>
          <p:nvSpPr>
            <p:cNvPr id="5" name="TextBox 4"/>
            <p:cNvSpPr txBox="1"/>
            <p:nvPr/>
          </p:nvSpPr>
          <p:spPr>
            <a:xfrm>
              <a:off x="928126" y="2663404"/>
              <a:ext cx="4748832" cy="523220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ko-KR" altLang="en-US" sz="2800" spc="-15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기술영업  인력 모집</a:t>
              </a:r>
              <a:r>
                <a:rPr lang="ko-KR" altLang="en-US" sz="28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Metropolis" panose="00000500000000000000" pitchFamily="50" charset="0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6958" y="2726696"/>
              <a:ext cx="1727769" cy="396637"/>
            </a:xfrm>
            <a:prstGeom prst="rect">
              <a:avLst/>
            </a:prstGeom>
            <a:grpFill/>
          </p:spPr>
        </p:pic>
        <p:sp>
          <p:nvSpPr>
            <p:cNvPr id="10" name="TextBox 9"/>
            <p:cNvSpPr txBox="1"/>
            <p:nvPr/>
          </p:nvSpPr>
          <p:spPr>
            <a:xfrm>
              <a:off x="648254" y="4147923"/>
              <a:ext cx="7881899" cy="707886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기술</a:t>
              </a:r>
              <a:r>
                <a:rPr lang="en-US" altLang="ko-KR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트렌드</a:t>
              </a:r>
              <a:r>
                <a:rPr lang="en-US" altLang="ko-KR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고객을 이해해 가면서</a:t>
              </a:r>
              <a:r>
                <a:rPr lang="en-US" altLang="ko-KR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 </a:t>
              </a:r>
              <a:r>
                <a:rPr lang="ko-KR" altLang="en-US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기술영업 경험과 열정을 바탕으로 </a:t>
              </a:r>
              <a:r>
                <a:rPr lang="en-US" altLang="ko-KR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시장을 새로이 개척할 분을 기다립니다</a:t>
              </a:r>
              <a:r>
                <a:rPr lang="en-US" altLang="ko-KR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99407" y="3192553"/>
              <a:ext cx="3579591" cy="474720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Metropolis" panose="00000500000000000000" pitchFamily="50" charset="0"/>
                  <a:ea typeface="Yu Gothic UI" panose="020B0500000000000000" pitchFamily="34" charset="-128"/>
                </a:rPr>
                <a:t>(2021 </a:t>
              </a:r>
              <a:r>
                <a:rPr lang="en-US" altLang="ko-KR" sz="2400" spc="-150" dirty="0" smtClean="0">
                  <a:latin typeface="Metropolis" panose="00000500000000000000" pitchFamily="50" charset="0"/>
                  <a:ea typeface="Yu Gothic UI" panose="020B0500000000000000" pitchFamily="34" charset="-128"/>
                </a:rPr>
                <a:t>07/19 </a:t>
              </a:r>
              <a:r>
                <a:rPr lang="en-US" altLang="ko-KR" sz="2400" spc="-150" dirty="0">
                  <a:latin typeface="Metropolis" panose="00000500000000000000" pitchFamily="50" charset="0"/>
                  <a:ea typeface="Yu Gothic UI" panose="020B0500000000000000" pitchFamily="34" charset="-128"/>
                </a:rPr>
                <a:t>~ </a:t>
              </a:r>
              <a:r>
                <a:rPr lang="en-US" altLang="ko-KR" sz="2400" spc="-150" dirty="0" smtClean="0">
                  <a:latin typeface="Metropolis" panose="00000500000000000000" pitchFamily="50" charset="0"/>
                  <a:ea typeface="Yu Gothic UI" panose="020B0500000000000000" pitchFamily="34" charset="-128"/>
                </a:rPr>
                <a:t>09/30)</a:t>
              </a:r>
              <a:endParaRPr lang="en-US" altLang="ko-KR" sz="2400" spc="-150" dirty="0">
                <a:latin typeface="Metropolis" panose="00000500000000000000" pitchFamily="50" charset="0"/>
                <a:ea typeface="Yu Gothic UI" panose="020B05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3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3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508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680307" y="2421250"/>
              <a:ext cx="603982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전문가 채용</a:t>
              </a:r>
              <a:r>
                <a: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262" y="2464041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614973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제품의 기술과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이해하면서 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전문성을 바탕으로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개척할 분을 기다립니다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12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3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202941" y="1673394"/>
              <a:ext cx="6499039" cy="1193655"/>
              <a:chOff x="2202941" y="1673394"/>
              <a:chExt cx="6499039" cy="1193655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5508" y="1673394"/>
                <a:ext cx="4954624" cy="548666"/>
              </a:xfrm>
              <a:prstGeom prst="rect">
                <a:avLst/>
              </a:prstGeom>
            </p:spPr>
          </p:pic>
          <p:grpSp>
            <p:nvGrpSpPr>
              <p:cNvPr id="4" name="그룹 3"/>
              <p:cNvGrpSpPr/>
              <p:nvPr/>
            </p:nvGrpSpPr>
            <p:grpSpPr>
              <a:xfrm>
                <a:off x="2202941" y="2343829"/>
                <a:ext cx="6499039" cy="523220"/>
                <a:chOff x="2202941" y="2343829"/>
                <a:chExt cx="6499039" cy="52322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2202941" y="2343829"/>
                  <a:ext cx="5517191" cy="52322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ko-KR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NoSQL System SW </a:t>
                  </a:r>
                  <a:r>
                    <a:rPr lang="ko-KR" altLang="en-US" sz="2800" spc="-15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개발자 채용</a:t>
                  </a:r>
                  <a:r>
                    <a:rPr lang="ko-KR" altLang="en-US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 </a:t>
                  </a:r>
                  <a:r>
                    <a:rPr lang="en-US" altLang="ko-KR" sz="2800" dirty="0">
                      <a:latin typeface="나눔바른고딕OTF" panose="02020603020101020101" pitchFamily="18" charset="-127"/>
                      <a:ea typeface="나눔바른고딕OTF" panose="02020603020101020101" pitchFamily="18" charset="-127"/>
                    </a:rPr>
                    <a:t>@ </a:t>
                  </a:r>
                  <a:endParaRPr lang="ko-KR" altLang="en-US" sz="280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endParaRPr>
                </a:p>
              </p:txBody>
            </p:sp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05859" y="2417603"/>
                  <a:ext cx="1596121" cy="385729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/>
            <p:cNvSpPr txBox="1"/>
            <p:nvPr/>
          </p:nvSpPr>
          <p:spPr>
            <a:xfrm>
              <a:off x="1930400" y="3666473"/>
              <a:ext cx="7281333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의 모든 기술을 자체적으로 연구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System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개발 방향을 결정하며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기반 기술의 이해와 공유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</a:t>
              </a:r>
            </a:p>
            <a:p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실제 개발과 테스트를 통해 직접 만들어 갈 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(2018  5/9 ~ 5/25)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65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3543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5508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930401" y="2128386"/>
              <a:ext cx="5789732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전문가 채용</a:t>
              </a:r>
              <a:r>
                <a: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0662" y="2417603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752626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제품의 기술과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이해하면서 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전문성을 바탕으로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개척할 분을 기다립니다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81211" y="2867049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(2018  5/9 ~ 5/25)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6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500FD870-3F0E-4BDE-8DA8-4C9FCFE9586F}"/>
              </a:ext>
            </a:extLst>
          </p:cNvPr>
          <p:cNvGrpSpPr/>
          <p:nvPr/>
        </p:nvGrpSpPr>
        <p:grpSpPr>
          <a:xfrm>
            <a:off x="286892" y="1378396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20" y="1673744"/>
              <a:ext cx="4954624" cy="548666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/>
          </p:nvGrpSpPr>
          <p:grpSpPr>
            <a:xfrm>
              <a:off x="2450079" y="2326961"/>
              <a:ext cx="5734813" cy="523220"/>
              <a:chOff x="2703401" y="2326961"/>
              <a:chExt cx="5734813" cy="52322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703401" y="2326961"/>
                <a:ext cx="4267089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ARCUS</a:t>
                </a:r>
                <a:r>
                  <a:rPr lang="ko-KR" altLang="en-US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 응용개발자 채용 </a:t>
                </a:r>
                <a:r>
                  <a:rPr lang="en-US" altLang="ko-KR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@</a:t>
                </a:r>
                <a:endPara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2093" y="2417603"/>
                <a:ext cx="1596121" cy="385729"/>
              </a:xfrm>
              <a:prstGeom prst="rect">
                <a:avLst/>
              </a:prstGeom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901371" y="3621421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사용 확대를 위한 모니터링 및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어드민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도구 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클라우드 환경에서의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서비스 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그 외 다양한 응용 기술들을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만들어나갈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응용개발자를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88617" y="2850181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(2020  3/10 ~ 4/10)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119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23481" y="1091682"/>
            <a:ext cx="7948990" cy="4101208"/>
            <a:chOff x="1567543" y="1091682"/>
            <a:chExt cx="7948990" cy="4101208"/>
          </a:xfrm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pattFill prst="pct25">
              <a:fgClr>
                <a:schemeClr val="accent6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2155" y="1673394"/>
              <a:ext cx="4954624" cy="54866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119893" y="2343829"/>
              <a:ext cx="4708873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8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 인력 모집</a:t>
              </a:r>
              <a:r>
                <a: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en-US" altLang="ko-KR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@ </a:t>
              </a:r>
              <a:endParaRPr lang="ko-KR" altLang="en-US" sz="280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6811" y="2407212"/>
              <a:ext cx="1596121" cy="3857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30400" y="3752626"/>
              <a:ext cx="728133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NoSQL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트렌드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고객을 이해해 가면서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마케팅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/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기술영업 경험과 열정을 바탕으로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시장을 새로이 개척할 분을 기다립니다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39647" y="2846267"/>
              <a:ext cx="330684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(2020  5/25 ~ 6/26)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258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500FD870-3F0E-4BDE-8DA8-4C9FCFE9586F}"/>
              </a:ext>
            </a:extLst>
          </p:cNvPr>
          <p:cNvGrpSpPr/>
          <p:nvPr/>
        </p:nvGrpSpPr>
        <p:grpSpPr>
          <a:xfrm>
            <a:off x="286892" y="1378396"/>
            <a:ext cx="7948990" cy="4101208"/>
            <a:chOff x="1567543" y="1091682"/>
            <a:chExt cx="7948990" cy="4101208"/>
          </a:xfrm>
          <a:pattFill prst="pct25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20" y="1673744"/>
              <a:ext cx="4954624" cy="548666"/>
            </a:xfrm>
            <a:prstGeom prst="rect">
              <a:avLst/>
            </a:prstGeom>
            <a:grpFill/>
          </p:spPr>
        </p:pic>
        <p:grpSp>
          <p:nvGrpSpPr>
            <p:cNvPr id="4" name="그룹 3"/>
            <p:cNvGrpSpPr/>
            <p:nvPr/>
          </p:nvGrpSpPr>
          <p:grpSpPr>
            <a:xfrm>
              <a:off x="2484220" y="2343829"/>
              <a:ext cx="5700672" cy="523220"/>
              <a:chOff x="2737542" y="2343829"/>
              <a:chExt cx="5700672" cy="523220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737542" y="2343829"/>
                <a:ext cx="4478105" cy="523220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ARCUS</a:t>
                </a:r>
                <a:r>
                  <a:rPr lang="ko-KR" altLang="en-US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 응용개발자 모집 </a:t>
                </a:r>
                <a:r>
                  <a:rPr lang="en-US" altLang="ko-KR" sz="2800" spc="-150" dirty="0">
                    <a:latin typeface="나눔바른고딕OTF" panose="02020603020101020101" pitchFamily="18" charset="-127"/>
                    <a:ea typeface="나눔바른고딕OTF" panose="02020603020101020101" pitchFamily="18" charset="-127"/>
                  </a:rPr>
                  <a:t>@</a:t>
                </a:r>
                <a:endParaRPr lang="ko-KR" altLang="en-US" sz="28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endParaRPr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2093" y="2389893"/>
                <a:ext cx="1596121" cy="385729"/>
              </a:xfrm>
              <a:prstGeom prst="rect">
                <a:avLst/>
              </a:prstGeom>
              <a:grpFill/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901371" y="3467533"/>
              <a:ext cx="7281333" cy="132343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사용 확대를 위한 응용 기술 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모니터링 및 </a:t>
              </a:r>
              <a:r>
                <a:rPr lang="ko-KR" altLang="en-US" sz="2000" dirty="0" err="1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어드민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 도구 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클라우드 환경에서의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서비스 개발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,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그 외 다양한 응용 기술을 연구하고 만들어나갈 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ARCUS </a:t>
              </a:r>
              <a:r>
                <a:rPr lang="ko-KR" altLang="en-US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응용개발자를 모집합니다</a:t>
              </a:r>
              <a:r>
                <a:rPr lang="en-US" altLang="ko-KR" sz="200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50067" y="2850181"/>
              <a:ext cx="3306842" cy="461665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(</a:t>
              </a:r>
              <a:r>
                <a:rPr lang="en-US" altLang="ko-KR" sz="2400" spc="-150">
                  <a:latin typeface="나눔바른고딕OTF" panose="02020603020101020101" pitchFamily="18" charset="-127"/>
                  <a:ea typeface="나눔바른고딕OTF" panose="02020603020101020101" pitchFamily="18" charset="-127"/>
                </a:rPr>
                <a:t>2020  10/5 ~ 11/13)</a:t>
              </a:r>
              <a:endParaRPr lang="en-US" altLang="ko-KR" sz="2400" spc="-150" dirty="0">
                <a:latin typeface="나눔바른고딕OTF" panose="02020603020101020101" pitchFamily="18" charset="-127"/>
                <a:ea typeface="나눔바른고딕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12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98647" y="1224500"/>
            <a:ext cx="8714495" cy="4174435"/>
            <a:chOff x="198647" y="1224500"/>
            <a:chExt cx="8714495" cy="4174435"/>
          </a:xfrm>
        </p:grpSpPr>
        <p:sp>
          <p:nvSpPr>
            <p:cNvPr id="12" name="Rectangle 11"/>
            <p:cNvSpPr/>
            <p:nvPr/>
          </p:nvSpPr>
          <p:spPr>
            <a:xfrm>
              <a:off x="198647" y="1224500"/>
              <a:ext cx="8706679" cy="4174435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14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직사각형 1"/>
            <p:cNvSpPr/>
            <p:nvPr/>
          </p:nvSpPr>
          <p:spPr>
            <a:xfrm>
              <a:off x="1805353" y="1287849"/>
              <a:ext cx="7107789" cy="36625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311" y="1935895"/>
              <a:ext cx="4430301" cy="489979"/>
            </a:xfrm>
            <a:prstGeom prst="rect">
              <a:avLst/>
            </a:prstGeom>
            <a:noFill/>
          </p:spPr>
        </p:pic>
        <p:grpSp>
          <p:nvGrpSpPr>
            <p:cNvPr id="13" name="Group 12"/>
            <p:cNvGrpSpPr/>
            <p:nvPr/>
          </p:nvGrpSpPr>
          <p:grpSpPr>
            <a:xfrm>
              <a:off x="3891686" y="2555822"/>
              <a:ext cx="4411042" cy="523220"/>
              <a:chOff x="3531923" y="2424968"/>
              <a:chExt cx="4411042" cy="52322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531923" y="2424968"/>
                <a:ext cx="3162506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800" spc="-150" dirty="0" smtClean="0">
                    <a:latin typeface="Yu Gothic UI" panose="020B0500000000000000" pitchFamily="34" charset="-128"/>
                    <a:ea typeface="나눔바른고딕OTF" panose="02020603020101020101" pitchFamily="18" charset="-127"/>
                  </a:rPr>
                  <a:t>서버개발자 </a:t>
                </a:r>
                <a:r>
                  <a:rPr lang="ko-KR" altLang="en-US" sz="2800" spc="-150" dirty="0">
                    <a:latin typeface="Yu Gothic UI" panose="020B0500000000000000" pitchFamily="34" charset="-128"/>
                    <a:ea typeface="나눔바른고딕OTF" panose="02020603020101020101" pitchFamily="18" charset="-127"/>
                  </a:rPr>
                  <a:t>모집 </a:t>
                </a:r>
                <a:r>
                  <a:rPr lang="en-US" altLang="ko-KR" sz="2800" spc="-150" dirty="0"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@</a:t>
                </a:r>
                <a:endParaRPr lang="ko-KR" altLang="en-US" sz="2800" dirty="0">
                  <a:latin typeface="Yu Gothic UI" panose="020B0500000000000000" pitchFamily="34" charset="-128"/>
                  <a:ea typeface="나눔바른고딕OTF" panose="02020603020101020101" pitchFamily="18" charset="-127"/>
                </a:endParaRPr>
              </a:p>
            </p:txBody>
          </p:sp>
          <p:pic>
            <p:nvPicPr>
              <p:cNvPr id="10" name="그림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5753" y="2509030"/>
                <a:ext cx="1427212" cy="344470"/>
              </a:xfrm>
              <a:prstGeom prst="rect">
                <a:avLst/>
              </a:prstGeom>
              <a:noFill/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3285180" y="3630854"/>
              <a:ext cx="5624054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ARCUS NoSQL System</a:t>
              </a:r>
              <a:r>
                <a:rPr lang="ko-KR" altLang="en-US" dirty="0">
                  <a:latin typeface="Yu Gothic UI" panose="020B0500000000000000" pitchFamily="34" charset="-128"/>
                  <a:ea typeface="나눔바른고딕OTF" panose="02020603020101020101" pitchFamily="18" charset="-127"/>
                </a:rPr>
                <a:t>의 모든 기술을 자체적으로 연구</a:t>
              </a:r>
              <a:r>
                <a:rPr lang="en-US" altLang="ko-KR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/</a:t>
              </a:r>
              <a:r>
                <a:rPr lang="ko-KR" altLang="en-US" dirty="0">
                  <a:latin typeface="Yu Gothic UI" panose="020B0500000000000000" pitchFamily="34" charset="-128"/>
                  <a:ea typeface="나눔바른고딕OTF" panose="02020603020101020101" pitchFamily="18" charset="-127"/>
                </a:rPr>
                <a:t>개발합니다</a:t>
              </a:r>
              <a:r>
                <a:rPr lang="en-US" altLang="ko-KR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. NoSQL System </a:t>
              </a:r>
              <a:r>
                <a:rPr lang="ko-KR" altLang="en-US" dirty="0">
                  <a:latin typeface="Yu Gothic UI" panose="020B0500000000000000" pitchFamily="34" charset="-128"/>
                  <a:ea typeface="나눔바른고딕OTF" panose="02020603020101020101" pitchFamily="18" charset="-127"/>
                </a:rPr>
                <a:t>개발 방향을 결정하며</a:t>
              </a:r>
              <a:r>
                <a:rPr lang="en-US" altLang="ko-KR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, </a:t>
              </a:r>
              <a:r>
                <a:rPr lang="ko-KR" altLang="en-US" dirty="0">
                  <a:latin typeface="Yu Gothic UI" panose="020B0500000000000000" pitchFamily="34" charset="-128"/>
                  <a:ea typeface="나눔바른고딕OTF" panose="02020603020101020101" pitchFamily="18" charset="-127"/>
                </a:rPr>
                <a:t>기반 기술의 이해와 공유</a:t>
              </a:r>
              <a:r>
                <a:rPr lang="en-US" altLang="ko-KR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, </a:t>
              </a:r>
              <a:r>
                <a:rPr lang="ko-KR" altLang="en-US" dirty="0">
                  <a:latin typeface="Yu Gothic UI" panose="020B0500000000000000" pitchFamily="34" charset="-128"/>
                  <a:ea typeface="나눔바른고딕OTF" panose="02020603020101020101" pitchFamily="18" charset="-127"/>
                </a:rPr>
                <a:t>실제 개발과 테스트를 통해 직접 만들어 갈 개발자를 모집합니다</a:t>
              </a:r>
              <a:r>
                <a:rPr lang="en-US" altLang="ko-KR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11177" y="3043144"/>
              <a:ext cx="295689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(2021 02/15 ~ 04/16)</a:t>
              </a:r>
              <a:endParaRPr lang="en-US" altLang="ko-KR" sz="2400" spc="-150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221" y="1882538"/>
              <a:ext cx="3005824" cy="2829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976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500FD870-3F0E-4BDE-8DA8-4C9FCFE9586F}"/>
              </a:ext>
            </a:extLst>
          </p:cNvPr>
          <p:cNvGrpSpPr/>
          <p:nvPr/>
        </p:nvGrpSpPr>
        <p:grpSpPr>
          <a:xfrm>
            <a:off x="286892" y="1378396"/>
            <a:ext cx="8604624" cy="4217186"/>
            <a:chOff x="1567543" y="1091682"/>
            <a:chExt cx="7948990" cy="4101208"/>
          </a:xfrm>
          <a:pattFill prst="dkVert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2" name="직사각형 1"/>
            <p:cNvSpPr/>
            <p:nvPr/>
          </p:nvSpPr>
          <p:spPr>
            <a:xfrm>
              <a:off x="1567543" y="1091682"/>
              <a:ext cx="7948990" cy="41012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7320" y="1673744"/>
              <a:ext cx="4954624" cy="548666"/>
            </a:xfrm>
            <a:prstGeom prst="rect">
              <a:avLst/>
            </a:prstGeom>
            <a:grpFill/>
          </p:spPr>
        </p:pic>
        <p:grpSp>
          <p:nvGrpSpPr>
            <p:cNvPr id="4" name="그룹 3"/>
            <p:cNvGrpSpPr/>
            <p:nvPr/>
          </p:nvGrpSpPr>
          <p:grpSpPr>
            <a:xfrm>
              <a:off x="2390392" y="2343829"/>
              <a:ext cx="5738199" cy="523220"/>
              <a:chOff x="2643714" y="2343829"/>
              <a:chExt cx="5738199" cy="523220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643714" y="2343829"/>
                <a:ext cx="4212607" cy="523220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2800" spc="-150" dirty="0">
                    <a:latin typeface="Metropolis" panose="00000500000000000000" pitchFamily="50" charset="0"/>
                    <a:ea typeface="Yu Gothic UI" panose="020B0500000000000000" pitchFamily="34" charset="-128"/>
                  </a:rPr>
                  <a:t>ARCUS</a:t>
                </a:r>
                <a:r>
                  <a:rPr lang="ko-KR" altLang="en-US" sz="2800" spc="-150" dirty="0">
                    <a:latin typeface="Metropolis" panose="00000500000000000000" pitchFamily="50" charset="0"/>
                    <a:ea typeface="나눔바른고딕OTF" panose="02020603020101020101" pitchFamily="18" charset="-127"/>
                  </a:rPr>
                  <a:t> 서버개발자 모집 </a:t>
                </a:r>
                <a:r>
                  <a:rPr lang="en-US" altLang="ko-KR" sz="2800" spc="-150" dirty="0">
                    <a:latin typeface="Metropolis" panose="00000500000000000000" pitchFamily="50" charset="0"/>
                    <a:ea typeface="Yu Gothic UI" panose="020B0500000000000000" pitchFamily="34" charset="-128"/>
                  </a:rPr>
                  <a:t>@</a:t>
                </a:r>
                <a:endParaRPr lang="ko-KR" altLang="en-US" sz="2800" dirty="0">
                  <a:latin typeface="Metropolis" panose="00000500000000000000" pitchFamily="50" charset="0"/>
                  <a:ea typeface="나눔바른고딕OTF" panose="02020603020101020101" pitchFamily="18" charset="-127"/>
                </a:endParaRPr>
              </a:p>
            </p:txBody>
          </p: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85792" y="2432421"/>
                <a:ext cx="1596121" cy="385729"/>
              </a:xfrm>
              <a:prstGeom prst="rect">
                <a:avLst/>
              </a:prstGeom>
              <a:grpFill/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901371" y="3635388"/>
              <a:ext cx="7281333" cy="98773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dirty="0">
                  <a:latin typeface="Metropolis" panose="00000500000000000000" pitchFamily="50" charset="0"/>
                  <a:ea typeface="Yu Gothic UI" panose="020B0500000000000000" pitchFamily="34" charset="-128"/>
                </a:rPr>
                <a:t>ARCUS NoSQL System</a:t>
              </a:r>
              <a:r>
                <a:rPr lang="ko-KR" altLang="en-US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의 모든 기술을 자체적으로 연구</a:t>
              </a:r>
              <a:r>
                <a:rPr lang="en-US" altLang="ko-KR" sz="2000" dirty="0">
                  <a:latin typeface="Metropolis" panose="00000500000000000000" pitchFamily="50" charset="0"/>
                  <a:ea typeface="Yu Gothic UI" panose="020B0500000000000000" pitchFamily="34" charset="-128"/>
                </a:rPr>
                <a:t>/</a:t>
              </a:r>
              <a:r>
                <a:rPr lang="ko-KR" altLang="en-US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개발합니다</a:t>
              </a:r>
              <a:r>
                <a:rPr lang="en-US" altLang="ko-KR" sz="2000" dirty="0">
                  <a:latin typeface="Metropolis" panose="00000500000000000000" pitchFamily="50" charset="0"/>
                  <a:ea typeface="Yu Gothic UI" panose="020B0500000000000000" pitchFamily="34" charset="-128"/>
                </a:rPr>
                <a:t>. NoSQL System </a:t>
              </a:r>
              <a:r>
                <a:rPr lang="ko-KR" altLang="en-US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개발 방향을 결정하며</a:t>
              </a:r>
              <a:r>
                <a:rPr lang="en-US" altLang="ko-KR" sz="2000" dirty="0">
                  <a:latin typeface="Metropolis" panose="00000500000000000000" pitchFamily="50" charset="0"/>
                  <a:ea typeface="Yu Gothic UI" panose="020B0500000000000000" pitchFamily="34" charset="-128"/>
                </a:rPr>
                <a:t>, </a:t>
              </a:r>
              <a:r>
                <a:rPr lang="ko-KR" altLang="en-US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기반 기술의 이해와 공유</a:t>
              </a:r>
              <a:r>
                <a:rPr lang="en-US" altLang="ko-KR" sz="2000" dirty="0">
                  <a:latin typeface="Metropolis" panose="00000500000000000000" pitchFamily="50" charset="0"/>
                  <a:ea typeface="Yu Gothic UI" panose="020B0500000000000000" pitchFamily="34" charset="-128"/>
                </a:rPr>
                <a:t>, </a:t>
              </a:r>
              <a:r>
                <a:rPr lang="ko-KR" altLang="en-US" sz="2000" dirty="0">
                  <a:latin typeface="Metropolis" panose="00000500000000000000" pitchFamily="50" charset="0"/>
                  <a:ea typeface="나눔바른고딕OTF" panose="02020603020101020101" pitchFamily="18" charset="-127"/>
                </a:rPr>
                <a:t>실제 개발과 테스트를 통해 직접 만들어 갈 개발자를 모집합니다</a:t>
              </a:r>
              <a:r>
                <a:rPr lang="en-US" altLang="ko-KR" sz="2000" dirty="0">
                  <a:latin typeface="Metropolis" panose="00000500000000000000" pitchFamily="50" charset="0"/>
                  <a:ea typeface="Yu Gothic UI" panose="020B0500000000000000" pitchFamily="34" charset="-128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88616" y="2834784"/>
              <a:ext cx="3306842" cy="461665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spc="-150" dirty="0">
                  <a:latin typeface="Metropolis" panose="00000500000000000000" pitchFamily="50" charset="0"/>
                  <a:ea typeface="Yu Gothic UI" panose="020B0500000000000000" pitchFamily="34" charset="-128"/>
                </a:rPr>
                <a:t>(2021 </a:t>
              </a:r>
              <a:r>
                <a:rPr lang="en-US" altLang="ko-KR" sz="2400" spc="-150" dirty="0" smtClean="0">
                  <a:latin typeface="Metropolis" panose="00000500000000000000" pitchFamily="50" charset="0"/>
                  <a:ea typeface="Yu Gothic UI" panose="020B0500000000000000" pitchFamily="34" charset="-128"/>
                </a:rPr>
                <a:t>07/19 </a:t>
              </a:r>
              <a:r>
                <a:rPr lang="en-US" altLang="ko-KR" sz="2400" spc="-150" dirty="0">
                  <a:latin typeface="Metropolis" panose="00000500000000000000" pitchFamily="50" charset="0"/>
                  <a:ea typeface="Yu Gothic UI" panose="020B0500000000000000" pitchFamily="34" charset="-128"/>
                </a:rPr>
                <a:t>~ </a:t>
              </a:r>
              <a:r>
                <a:rPr lang="en-US" altLang="ko-KR" sz="2400" spc="-150" dirty="0" smtClean="0">
                  <a:latin typeface="Metropolis" panose="00000500000000000000" pitchFamily="50" charset="0"/>
                  <a:ea typeface="Yu Gothic UI" panose="020B0500000000000000" pitchFamily="34" charset="-128"/>
                </a:rPr>
                <a:t>09/30)</a:t>
              </a:r>
              <a:endParaRPr lang="en-US" altLang="ko-KR" sz="2400" spc="-150" dirty="0">
                <a:latin typeface="Metropolis" panose="00000500000000000000" pitchFamily="50" charset="0"/>
                <a:ea typeface="Yu Gothic UI" panose="020B05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26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787</TotalTime>
  <Words>348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맑은 고딕</vt:lpstr>
      <vt:lpstr>Yu Gothic UI</vt:lpstr>
      <vt:lpstr>나눔바른고딕OTF</vt:lpstr>
      <vt:lpstr>Arial</vt:lpstr>
      <vt:lpstr>Calibri</vt:lpstr>
      <vt:lpstr>Calibri Light</vt:lpstr>
      <vt:lpstr>Metropolis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account</cp:lastModifiedBy>
  <cp:revision>106</cp:revision>
  <dcterms:created xsi:type="dcterms:W3CDTF">2014-07-20T16:09:33Z</dcterms:created>
  <dcterms:modified xsi:type="dcterms:W3CDTF">2021-07-19T03:28:31Z</dcterms:modified>
</cp:coreProperties>
</file>