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7" r:id="rId3"/>
    <p:sldId id="259" r:id="rId4"/>
    <p:sldId id="275" r:id="rId5"/>
    <p:sldId id="261" r:id="rId6"/>
    <p:sldId id="263" r:id="rId7"/>
    <p:sldId id="276" r:id="rId8"/>
    <p:sldId id="277" r:id="rId9"/>
    <p:sldId id="265" r:id="rId10"/>
    <p:sldId id="262" r:id="rId11"/>
    <p:sldId id="266" r:id="rId12"/>
    <p:sldId id="268" r:id="rId13"/>
    <p:sldId id="280" r:id="rId14"/>
    <p:sldId id="267" r:id="rId15"/>
    <p:sldId id="260" r:id="rId16"/>
    <p:sldId id="270" r:id="rId17"/>
    <p:sldId id="264" r:id="rId18"/>
    <p:sldId id="271" r:id="rId19"/>
    <p:sldId id="272" r:id="rId20"/>
    <p:sldId id="273" r:id="rId21"/>
    <p:sldId id="274" r:id="rId22"/>
    <p:sldId id="278" r:id="rId23"/>
    <p:sldId id="279" r:id="rId24"/>
    <p:sldId id="282" r:id="rId25"/>
    <p:sldId id="281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5537B-3714-4BDE-B013-87C5F7F10215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3306-71A8-4DC2-AE9B-D903F1D8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40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B08B0-2AE2-4445-8D23-B2D06696722C}" type="datetimeFigureOut">
              <a:rPr lang="en-US" smtClean="0"/>
              <a:t>9/20/2015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EE567-C99E-47D9-A8D1-3D864ECC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067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5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55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66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2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7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0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02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7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86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39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59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43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14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87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38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54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6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D5E2-E88E-427D-8347-063E37B9D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0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D5E2-E88E-427D-8347-063E37B9D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D5E2-E88E-427D-8347-063E37B9D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2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  <a:prstGeom prst="rect">
            <a:avLst/>
          </a:prstGeom>
        </p:spPr>
        <p:txBody>
          <a:bodyPr anchor="ctr" anchorCtr="0"/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AFRL Shield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43502" y="1625927"/>
            <a:ext cx="4040466" cy="4035322"/>
          </a:xfrm>
          <a:prstGeom prst="rect">
            <a:avLst/>
          </a:prstGeom>
        </p:spPr>
      </p:pic>
      <p:pic>
        <p:nvPicPr>
          <p:cNvPr id="9" name="Picture 8" descr="AFRL Shield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8007178" y="97740"/>
            <a:ext cx="936386" cy="935194"/>
          </a:xfrm>
          <a:prstGeom prst="rect">
            <a:avLst/>
          </a:prstGeom>
        </p:spPr>
      </p:pic>
      <p:sp>
        <p:nvSpPr>
          <p:cNvPr id="11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51520" y="5636096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defRPr/>
            </a:pPr>
            <a:r>
              <a: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Integrity </a:t>
            </a:r>
            <a:r>
              <a: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Wingdings" pitchFamily="2" charset="2"/>
              </a:rPr>
              <a:t> </a:t>
            </a:r>
            <a:r>
              <a: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 </a:t>
            </a:r>
            <a:r>
              <a: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sym typeface="Wingdings" pitchFamily="2" charset="2"/>
              </a:rPr>
              <a:t> </a:t>
            </a:r>
            <a:r>
              <a:rPr lang="en-US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Excellence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800600" y="3124200"/>
            <a:ext cx="40386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spcBef>
                <a:spcPct val="0"/>
              </a:spcBef>
              <a:defRPr/>
            </a:pPr>
            <a:endParaRPr lang="en-US" sz="2000" b="1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1"/>
            <a:ext cx="4038600" cy="16764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4648200" y="3657600"/>
            <a:ext cx="4038600" cy="5334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Date: DD MM YYYY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648200" y="4495800"/>
            <a:ext cx="4038600" cy="16764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18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Name, Rank, Office Symbol,   Air Force Research Laboratory (each on separate lines)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39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  <a:prstGeom prst="rect">
            <a:avLst/>
          </a:prstGeom>
        </p:spPr>
        <p:txBody>
          <a:bodyPr anchor="ctr"/>
          <a:lstStyle>
            <a:lvl1pPr>
              <a:defRPr lang="en-US" sz="3600" b="1" kern="1200" dirty="0" smtClean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97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086600" cy="1066800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latin typeface="+mj-lt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>
            <a:lvl1pPr marL="228600" indent="-228600" defTabSz="893763">
              <a:lnSpc>
                <a:spcPct val="95000"/>
              </a:lnSpc>
              <a:spcBef>
                <a:spcPts val="600"/>
              </a:spcBef>
              <a:buFont typeface="Arial" pitchFamily="34" charset="0"/>
              <a:buChar char="•"/>
              <a:tabLst/>
              <a:defRPr sz="2400" b="1">
                <a:latin typeface="+mn-lt"/>
                <a:cs typeface="Arial" pitchFamily="34" charset="0"/>
              </a:defRPr>
            </a:lvl1pPr>
            <a:lvl2pPr marL="454025" indent="-234950">
              <a:lnSpc>
                <a:spcPct val="95000"/>
              </a:lnSpc>
              <a:spcBef>
                <a:spcPts val="600"/>
              </a:spcBef>
              <a:defRPr sz="2000" b="1">
                <a:latin typeface="+mn-lt"/>
                <a:cs typeface="Arial" pitchFamily="34" charset="0"/>
              </a:defRPr>
            </a:lvl2pPr>
            <a:lvl3pPr marL="685800" indent="-228600">
              <a:lnSpc>
                <a:spcPct val="95000"/>
              </a:lnSpc>
              <a:spcBef>
                <a:spcPts val="600"/>
              </a:spcBef>
              <a:defRPr sz="1800" b="1">
                <a:latin typeface="+mn-lt"/>
                <a:cs typeface="Arial" pitchFamily="34" charset="0"/>
              </a:defRPr>
            </a:lvl3pPr>
            <a:lvl4pPr marL="914400" indent="-228600">
              <a:lnSpc>
                <a:spcPct val="95000"/>
              </a:lnSpc>
              <a:spcBef>
                <a:spcPts val="600"/>
              </a:spcBef>
              <a:defRPr sz="1600" b="1">
                <a:latin typeface="+mn-lt"/>
                <a:cs typeface="Arial" pitchFamily="34" charset="0"/>
              </a:defRPr>
            </a:lvl4pPr>
            <a:lvl5pPr marL="1143000" indent="-228600">
              <a:lnSpc>
                <a:spcPct val="95000"/>
              </a:lnSpc>
              <a:spcBef>
                <a:spcPts val="600"/>
              </a:spcBef>
              <a:buFont typeface="Arial" pitchFamily="34" charset="0"/>
              <a:buChar char="•"/>
              <a:defRPr sz="1600" b="1"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7/24/2014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CA5E4C-2B53-460A-AD95-DC56CAB0FDC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51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72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7/24/2014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CA5E4C-2B53-460A-AD95-DC56CAB0FDC1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57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D5E2-E88E-427D-8347-063E37B9D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6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D5E2-E88E-427D-8347-063E37B9D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8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D5E2-E88E-427D-8347-063E37B9D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7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D5E2-E88E-427D-8347-063E37B9D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D5E2-E88E-427D-8347-063E37B9D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D5E2-E88E-427D-8347-063E37B9D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D5E2-E88E-427D-8347-063E37B9D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7/24/2014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D5E2-E88E-427D-8347-063E37B9D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7/24/2014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D5E2-E88E-427D-8347-063E37B9D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9"/>
          <p:cNvSpPr txBox="1">
            <a:spLocks noChangeArrowheads="1"/>
          </p:cNvSpPr>
          <p:nvPr/>
        </p:nvSpPr>
        <p:spPr bwMode="auto">
          <a:xfrm>
            <a:off x="7315200" y="6550223"/>
            <a:ext cx="18288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4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AFRL Shield.png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8141461" y="66153"/>
            <a:ext cx="936386" cy="935194"/>
          </a:xfrm>
          <a:prstGeom prst="rect">
            <a:avLst/>
          </a:prstGeom>
        </p:spPr>
      </p:pic>
      <p:sp>
        <p:nvSpPr>
          <p:cNvPr id="11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2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39810" y="68263"/>
            <a:ext cx="112077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024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emf"/><Relationship Id="rId5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jpg"/><Relationship Id="rId5" Type="http://schemas.openxmlformats.org/officeDocument/2006/relationships/image" Target="../media/image5.pn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41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jp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0" y="2603242"/>
            <a:ext cx="9144000" cy="4254758"/>
          </a:xfrm>
          <a:prstGeom prst="rect">
            <a:avLst/>
          </a:prstGeom>
          <a:gradFill rotWithShape="1">
            <a:gsLst>
              <a:gs pos="0">
                <a:schemeClr val="bg1">
                  <a:alpha val="37999"/>
                </a:schemeClr>
              </a:gs>
              <a:gs pos="100000">
                <a:srgbClr val="0000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 fontAlgn="base">
              <a:spcBef>
                <a:spcPct val="20000"/>
              </a:spcBef>
              <a:spcAft>
                <a:spcPct val="0"/>
              </a:spcAft>
            </a:pPr>
            <a:endParaRPr lang="en-US" sz="2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8" descr="AFRL Shield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8153184" y="54430"/>
            <a:ext cx="936386" cy="935194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314" y="68263"/>
            <a:ext cx="1120775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089" y="2133600"/>
            <a:ext cx="7696200" cy="1470025"/>
          </a:xfrm>
        </p:spPr>
        <p:txBody>
          <a:bodyPr>
            <a:noAutofit/>
          </a:bodyPr>
          <a:lstStyle/>
          <a:p>
            <a:r>
              <a:rPr lang="en-US" sz="10000" dirty="0" smtClean="0"/>
              <a:t>WriteHear</a:t>
            </a:r>
            <a:endParaRPr lang="en-US" sz="10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3657600" cy="398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0" y="513423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Jesse Miller</a:t>
            </a:r>
          </a:p>
          <a:p>
            <a:pPr algn="ctr"/>
            <a:r>
              <a:rPr lang="en-US" sz="24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Dayton, OH</a:t>
            </a:r>
          </a:p>
          <a:p>
            <a:pPr algn="ctr"/>
            <a:r>
              <a:rPr lang="en-US" sz="24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ISSI</a:t>
            </a:r>
            <a:endParaRPr lang="en-US" sz="2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6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4" r="8375"/>
          <a:stretch/>
        </p:blipFill>
        <p:spPr>
          <a:xfrm>
            <a:off x="4325875" y="4200192"/>
            <a:ext cx="3440759" cy="2659726"/>
          </a:xfrm>
          <a:prstGeom prst="rect">
            <a:avLst/>
          </a:prstGeom>
        </p:spPr>
      </p:pic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0082" y="1134094"/>
            <a:ext cx="499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+mj-lt"/>
                <a:ea typeface="Gulim" panose="020B0600000101010101" pitchFamily="34" charset="-127"/>
              </a:rPr>
              <a:t>Endpoint Noise Removal</a:t>
            </a:r>
            <a:endParaRPr lang="en-US" sz="3200" u="sng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Software</a:t>
            </a:r>
            <a:endParaRPr lang="en-US" sz="6000" b="0" dirty="0">
              <a:ea typeface="Gulim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32052" y="1885666"/>
                <a:ext cx="5024324" cy="1262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/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52" y="1885666"/>
                <a:ext cx="5024324" cy="12621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372337" y="2246888"/>
                <a:ext cx="36304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𝑐h𝑎𝑟𝑎𝑐𝑡𝑒𝑟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37" y="2246888"/>
                <a:ext cx="3630416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6958916" y="2815664"/>
            <a:ext cx="222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  <a:ea typeface="Gulim" panose="020B0600000101010101" pitchFamily="34" charset="-127"/>
              </a:rPr>
              <a:t>T is a fixed threshold</a:t>
            </a:r>
            <a:endParaRPr lang="en-US" sz="1600" dirty="0">
              <a:latin typeface="+mj-lt"/>
              <a:ea typeface="Gulim" panose="020B0600000101010101" pitchFamily="34" charset="-127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0295" y="3710098"/>
            <a:ext cx="7116184" cy="1534337"/>
            <a:chOff x="440295" y="3710098"/>
            <a:chExt cx="7116184" cy="1534337"/>
          </a:xfrm>
        </p:grpSpPr>
        <p:sp>
          <p:nvSpPr>
            <p:cNvPr id="74" name="TextBox 73"/>
            <p:cNvSpPr txBox="1"/>
            <p:nvPr/>
          </p:nvSpPr>
          <p:spPr>
            <a:xfrm>
              <a:off x="440295" y="3710098"/>
              <a:ext cx="2971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  <a:ea typeface="Gulim" panose="020B0600000101010101" pitchFamily="34" charset="-127"/>
                </a:rPr>
                <a:t>Moving Average</a:t>
              </a:r>
              <a:endParaRPr lang="en-US" sz="2800" dirty="0">
                <a:latin typeface="+mj-lt"/>
                <a:ea typeface="Gulim" panose="020B0600000101010101" pitchFamily="34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00600" y="3742802"/>
              <a:ext cx="27558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+mj-lt"/>
                  <a:ea typeface="Gulim" panose="020B0600000101010101" pitchFamily="34" charset="-127"/>
                </a:rPr>
                <a:t>Noise Removal</a:t>
              </a:r>
              <a:endParaRPr lang="en-US" sz="2800" dirty="0">
                <a:latin typeface="+mj-lt"/>
                <a:ea typeface="Gulim" panose="020B0600000101010101" pitchFamily="34" charset="-127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3347909" y="5241606"/>
              <a:ext cx="1031137" cy="2829"/>
            </a:xfrm>
            <a:prstGeom prst="straightConnector1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8" r="7512"/>
          <a:stretch/>
        </p:blipFill>
        <p:spPr>
          <a:xfrm>
            <a:off x="131928" y="4181235"/>
            <a:ext cx="3475593" cy="26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" t="5647" r="8523"/>
          <a:stretch/>
        </p:blipFill>
        <p:spPr>
          <a:xfrm>
            <a:off x="3843219" y="2133600"/>
            <a:ext cx="5300781" cy="3703264"/>
          </a:xfrm>
          <a:prstGeom prst="rect">
            <a:avLst/>
          </a:prstGeom>
        </p:spPr>
      </p:pic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0082" y="1134094"/>
            <a:ext cx="478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+mj-lt"/>
                <a:ea typeface="Gulim" panose="020B0600000101010101" pitchFamily="34" charset="-127"/>
              </a:rPr>
              <a:t>Dynamic Time Warping</a:t>
            </a:r>
            <a:endParaRPr lang="en-US" sz="3200" u="sng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Software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19" y="2035096"/>
            <a:ext cx="3809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ea typeface="Gulim" panose="020B0600000101010101" pitchFamily="34" charset="-127"/>
              </a:rPr>
              <a:t>Method for Comparison: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Stretches signal along time axis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Independent of signal length</a:t>
            </a:r>
            <a:endParaRPr lang="en-US" sz="2000" dirty="0">
              <a:latin typeface="+mj-l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70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Software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9" r="8647"/>
          <a:stretch/>
        </p:blipFill>
        <p:spPr>
          <a:xfrm>
            <a:off x="4386474" y="4267201"/>
            <a:ext cx="3433331" cy="2599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" t="5647" r="8523"/>
          <a:stretch/>
        </p:blipFill>
        <p:spPr>
          <a:xfrm>
            <a:off x="0" y="4302705"/>
            <a:ext cx="3657600" cy="25552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733800" y="5562600"/>
            <a:ext cx="762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118" y="1981200"/>
            <a:ext cx="4352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+mj-lt"/>
                <a:ea typeface="Gulim" panose="020B0600000101010101" pitchFamily="34" charset="-127"/>
              </a:rPr>
              <a:t>Sakoe</a:t>
            </a:r>
            <a:r>
              <a:rPr lang="en-US" sz="2000" dirty="0" smtClean="0">
                <a:latin typeface="+mj-lt"/>
                <a:ea typeface="Gulim" panose="020B0600000101010101" pitchFamily="34" charset="-127"/>
              </a:rPr>
              <a:t>-Chiba band width of 8% used to restrict warping and maximize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Square root of the signals are used for comparison to maximize accuracy</a:t>
            </a:r>
            <a:endParaRPr lang="en-US" sz="20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0082" y="1134094"/>
            <a:ext cx="478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+mj-lt"/>
                <a:ea typeface="Gulim" panose="020B0600000101010101" pitchFamily="34" charset="-127"/>
              </a:rPr>
              <a:t>Dynamic Time Warping</a:t>
            </a:r>
            <a:endParaRPr lang="en-US" sz="3200" u="sng" dirty="0">
              <a:latin typeface="+mj-lt"/>
              <a:ea typeface="Gulim" panose="020B0600000101010101" pitchFamily="34" charset="-127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29200" y="1295400"/>
            <a:ext cx="3341914" cy="2969548"/>
            <a:chOff x="5029200" y="1371601"/>
            <a:chExt cx="3341914" cy="2969548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8" r="12820" b="6221"/>
            <a:stretch/>
          </p:blipFill>
          <p:spPr bwMode="auto">
            <a:xfrm>
              <a:off x="5029200" y="1448623"/>
              <a:ext cx="3341914" cy="28925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Left Brace 7"/>
            <p:cNvSpPr/>
            <p:nvPr/>
          </p:nvSpPr>
          <p:spPr>
            <a:xfrm rot="5400000">
              <a:off x="5689012" y="1275238"/>
              <a:ext cx="158224" cy="350949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16930" y="1063823"/>
            <a:ext cx="1236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ea typeface="Gulim" panose="020B0600000101010101" pitchFamily="34" charset="-127"/>
              </a:rPr>
              <a:t>bandwidth</a:t>
            </a:r>
            <a:endParaRPr lang="en-US" sz="14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1200" y="3920191"/>
            <a:ext cx="2651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ea typeface="Gulim" panose="020B0600000101010101" pitchFamily="34" charset="-127"/>
              </a:rPr>
              <a:t>*see appendix for details</a:t>
            </a:r>
            <a:endParaRPr lang="en-US" sz="1400" dirty="0">
              <a:latin typeface="+mj-l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11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Software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209" y="1371600"/>
            <a:ext cx="3316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  <a:ea typeface="Gulim" panose="020B0600000101010101" pitchFamily="34" charset="-127"/>
              </a:rPr>
              <a:t>Spellcheck database contains over 58,000 words</a:t>
            </a:r>
            <a:endParaRPr lang="en-US" dirty="0"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20" y="1214708"/>
            <a:ext cx="5639289" cy="5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2438400" y="1041737"/>
            <a:ext cx="6917423" cy="5000149"/>
            <a:chOff x="2438400" y="1041737"/>
            <a:chExt cx="6917423" cy="5000149"/>
          </a:xfrm>
        </p:grpSpPr>
        <p:cxnSp>
          <p:nvCxnSpPr>
            <p:cNvPr id="2055" name="Straight Connector 2054"/>
            <p:cNvCxnSpPr/>
            <p:nvPr/>
          </p:nvCxnSpPr>
          <p:spPr>
            <a:xfrm>
              <a:off x="5999251" y="4206844"/>
              <a:ext cx="198587" cy="593756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2438400" y="1041737"/>
              <a:ext cx="6917423" cy="5000149"/>
              <a:chOff x="2438400" y="1041737"/>
              <a:chExt cx="6917423" cy="5000149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2374" y="1969293"/>
                <a:ext cx="6443449" cy="3624440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/>
              <p:nvPr/>
            </p:nvCxnSpPr>
            <p:spPr>
              <a:xfrm flipH="1">
                <a:off x="6553200" y="2019614"/>
                <a:ext cx="457200" cy="557243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5524500" y="5334000"/>
                <a:ext cx="1752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+mj-lt"/>
                    <a:ea typeface="Gulim" panose="020B0600000101010101" pitchFamily="34" charset="-127"/>
                  </a:rPr>
                  <a:t>Contact Microphone</a:t>
                </a:r>
                <a:endParaRPr lang="en-US" sz="2000" b="1" dirty="0">
                  <a:latin typeface="+mj-lt"/>
                  <a:ea typeface="Gulim" panose="020B0600000101010101" pitchFamily="34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172200" y="1041737"/>
                <a:ext cx="18793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+mj-lt"/>
                    <a:ea typeface="Gulim" panose="020B0600000101010101" pitchFamily="34" charset="-127"/>
                  </a:rPr>
                  <a:t>Thin Writing Surface (2.5x2.5x1/8)”</a:t>
                </a:r>
                <a:endParaRPr lang="en-US" sz="2000" b="1" dirty="0">
                  <a:latin typeface="+mj-lt"/>
                  <a:ea typeface="Gulim" panose="020B0600000101010101" pitchFamily="34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438400" y="3281006"/>
                <a:ext cx="19431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>
                    <a:latin typeface="+mj-lt"/>
                    <a:ea typeface="Gulim" panose="020B0600000101010101" pitchFamily="34" charset="-127"/>
                  </a:rPr>
                  <a:t>Acoustically Isolating Base</a:t>
                </a:r>
              </a:p>
              <a:p>
                <a:pPr algn="ctr"/>
                <a:r>
                  <a:rPr lang="en-US" sz="2000" b="1" dirty="0" smtClean="0">
                    <a:latin typeface="+mj-lt"/>
                    <a:ea typeface="Gulim" panose="020B0600000101010101" pitchFamily="34" charset="-127"/>
                  </a:rPr>
                  <a:t>(1/4” thick)</a:t>
                </a:r>
                <a:endParaRPr lang="en-US" sz="2000" b="1" dirty="0">
                  <a:latin typeface="+mj-lt"/>
                  <a:ea typeface="Gulim" panose="020B0600000101010101" pitchFamily="34" charset="-127"/>
                </a:endParaRPr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 flipH="1" flipV="1">
                <a:off x="5791200" y="3534373"/>
                <a:ext cx="228600" cy="732827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173811" y="4724400"/>
                <a:ext cx="226989" cy="685800"/>
              </a:xfrm>
              <a:prstGeom prst="line">
                <a:avLst/>
              </a:prstGeom>
              <a:ln w="57150">
                <a:solidFill>
                  <a:srgbClr val="00206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stCxn id="29" idx="2"/>
              </p:cNvCxnSpPr>
              <p:nvPr/>
            </p:nvCxnSpPr>
            <p:spPr>
              <a:xfrm>
                <a:off x="3409950" y="4296669"/>
                <a:ext cx="342900" cy="207053"/>
              </a:xfrm>
              <a:prstGeom prst="straightConnector1">
                <a:avLst/>
              </a:prstGeom>
              <a:ln w="57150">
                <a:solidFill>
                  <a:srgbClr val="00206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Hardware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0" r="13761" b="2980"/>
          <a:stretch/>
        </p:blipFill>
        <p:spPr>
          <a:xfrm>
            <a:off x="152401" y="1179416"/>
            <a:ext cx="3390900" cy="5618952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2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2057400"/>
            <a:ext cx="7010400" cy="2057400"/>
          </a:xfrm>
        </p:spPr>
        <p:txBody>
          <a:bodyPr/>
          <a:lstStyle/>
          <a:p>
            <a:r>
              <a:rPr lang="en-US" sz="7200" b="0" dirty="0" smtClean="0">
                <a:ea typeface="Gulim" panose="020B0600000101010101" pitchFamily="34" charset="-127"/>
              </a:rPr>
              <a:t>Testing and Analysis</a:t>
            </a:r>
            <a:endParaRPr lang="en-US" sz="7200" b="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97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 r="8703"/>
          <a:stretch/>
        </p:blipFill>
        <p:spPr>
          <a:xfrm>
            <a:off x="4863596" y="4681011"/>
            <a:ext cx="2845806" cy="21769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0" r="8703"/>
          <a:stretch/>
        </p:blipFill>
        <p:spPr>
          <a:xfrm>
            <a:off x="645695" y="4681010"/>
            <a:ext cx="2845806" cy="2176989"/>
          </a:xfrm>
          <a:prstGeom prst="rect">
            <a:avLst/>
          </a:prstGeom>
        </p:spPr>
      </p:pic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Type of Mic.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44" b="13282"/>
          <a:stretch/>
        </p:blipFill>
        <p:spPr>
          <a:xfrm>
            <a:off x="1116057" y="1675379"/>
            <a:ext cx="1637870" cy="11067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3" b="12888"/>
          <a:stretch/>
        </p:blipFill>
        <p:spPr>
          <a:xfrm>
            <a:off x="4967477" y="1742879"/>
            <a:ext cx="2539180" cy="10013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16057" y="1064819"/>
            <a:ext cx="190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ea typeface="Gulim" panose="020B0600000101010101" pitchFamily="34" charset="-127"/>
              </a:rPr>
              <a:t>Dynamic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0200" y="1050964"/>
            <a:ext cx="1752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ea typeface="Gulim" panose="020B0600000101010101" pitchFamily="34" charset="-127"/>
              </a:rPr>
              <a:t>Contact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6628" y="1050964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ea typeface="Gulim" panose="020B0600000101010101" pitchFamily="34" charset="-127"/>
              </a:rPr>
              <a:t>Vs.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395727" y="1752600"/>
            <a:ext cx="0" cy="510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0100" y="2895600"/>
            <a:ext cx="3316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Electromagnetic induction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Senses vibrations through air and solid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Susceptible to noise</a:t>
            </a:r>
            <a:endParaRPr lang="en-US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40904" y="2743890"/>
            <a:ext cx="3665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Piezoelectric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Senses vibrations through solid objects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Significantly less effected by noise</a:t>
            </a:r>
            <a:endParaRPr lang="en-US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7100" y="4305300"/>
            <a:ext cx="2796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ea typeface="Gulim" panose="020B0600000101010101" pitchFamily="34" charset="-127"/>
              </a:rPr>
              <a:t>90 dB Noise Test</a:t>
            </a:r>
            <a:endParaRPr lang="en-US" sz="24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00076" y="4294017"/>
            <a:ext cx="2749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ea typeface="Gulim" panose="020B0600000101010101" pitchFamily="34" charset="-127"/>
              </a:rPr>
              <a:t>90 dB Noise </a:t>
            </a:r>
            <a:r>
              <a:rPr lang="en-US" sz="2400" dirty="0">
                <a:latin typeface="+mj-lt"/>
                <a:ea typeface="Gulim" panose="020B0600000101010101" pitchFamily="34" charset="-127"/>
              </a:rPr>
              <a:t>T</a:t>
            </a:r>
            <a:r>
              <a:rPr lang="en-US" sz="2400" dirty="0" smtClean="0">
                <a:latin typeface="+mj-lt"/>
                <a:ea typeface="Gulim" panose="020B0600000101010101" pitchFamily="34" charset="-127"/>
              </a:rPr>
              <a:t>est</a:t>
            </a:r>
            <a:endParaRPr lang="en-US" sz="2400" dirty="0"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4100" name="Picture 4" descr="C:\Users\Jesse\AppData\Local\Microsoft\Windows\Temporary Internet Files\Content.IE5\IZQ96P48\MC900441310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0" y="1106446"/>
            <a:ext cx="497086" cy="4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4" r="5960"/>
          <a:stretch/>
        </p:blipFill>
        <p:spPr>
          <a:xfrm>
            <a:off x="4424522" y="4254590"/>
            <a:ext cx="3424078" cy="2589537"/>
          </a:xfrm>
          <a:prstGeom prst="rect">
            <a:avLst/>
          </a:prstGeom>
        </p:spPr>
      </p:pic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5400" b="0" dirty="0" smtClean="0">
                <a:ea typeface="Gulim" panose="020B0600000101010101" pitchFamily="34" charset="-127"/>
              </a:rPr>
              <a:t>Distance From Mic.</a:t>
            </a:r>
            <a:endParaRPr lang="en-US" sz="5400" b="0" dirty="0">
              <a:ea typeface="Gulim" panose="020B0600000101010101" pitchFamily="34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3" b="12888"/>
          <a:stretch/>
        </p:blipFill>
        <p:spPr>
          <a:xfrm>
            <a:off x="7901845" y="2239526"/>
            <a:ext cx="1195133" cy="47131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16057" y="1064819"/>
            <a:ext cx="190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Gulim" panose="020B0600000101010101" pitchFamily="34" charset="-127"/>
              </a:rPr>
              <a:t>1 inch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0200" y="1050964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Gulim" panose="020B0600000101010101" pitchFamily="34" charset="-127"/>
              </a:rPr>
              <a:t>48 inches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6628" y="1050964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ea typeface="Gulim" panose="020B0600000101010101" pitchFamily="34" charset="-127"/>
              </a:rPr>
              <a:t>Vs.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395727" y="1752600"/>
            <a:ext cx="0" cy="510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1367" y="3303993"/>
            <a:ext cx="336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Amplitude = 0.01-0.03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Unaffected by distance</a:t>
            </a:r>
            <a:endParaRPr lang="en-US" sz="2000" dirty="0"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79" t="7683" r="14642"/>
          <a:stretch/>
        </p:blipFill>
        <p:spPr>
          <a:xfrm>
            <a:off x="4608072" y="1757855"/>
            <a:ext cx="413509" cy="103816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901438" y="2667000"/>
            <a:ext cx="3023362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750448" y="2895600"/>
            <a:ext cx="3810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79" t="7683" r="14642"/>
          <a:stretch/>
        </p:blipFill>
        <p:spPr>
          <a:xfrm>
            <a:off x="1630587" y="1635739"/>
            <a:ext cx="551653" cy="138498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3" b="12888"/>
          <a:stretch/>
        </p:blipFill>
        <p:spPr>
          <a:xfrm>
            <a:off x="2028308" y="2348677"/>
            <a:ext cx="1614360" cy="6366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4" r="8703"/>
          <a:stretch/>
        </p:blipFill>
        <p:spPr>
          <a:xfrm>
            <a:off x="509522" y="4259317"/>
            <a:ext cx="3345436" cy="2606058"/>
          </a:xfrm>
          <a:prstGeom prst="rect">
            <a:avLst/>
          </a:prstGeom>
        </p:spPr>
      </p:pic>
      <p:pic>
        <p:nvPicPr>
          <p:cNvPr id="36" name="Picture 4" descr="C:\Users\Jesse\AppData\Local\Microsoft\Windows\Temporary Internet Files\Content.IE5\IZQ96P48\MC900441310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817" y="1106446"/>
            <a:ext cx="497086" cy="4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C:\Users\Jesse\AppData\Local\Microsoft\Windows\Temporary Internet Files\Content.IE5\IZQ96P48\MC900441310[1]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488" y="1163407"/>
            <a:ext cx="497086" cy="4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875201" y="3303993"/>
            <a:ext cx="336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Amplitude = 0.01-0.03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Unaffected by distance</a:t>
            </a:r>
            <a:endParaRPr lang="en-US" sz="2000" dirty="0">
              <a:latin typeface="+mj-l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Surface Size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116057" y="1064819"/>
            <a:ext cx="190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Gulim" panose="020B0600000101010101" pitchFamily="34" charset="-127"/>
              </a:rPr>
              <a:t>15 </a:t>
            </a:r>
            <a:r>
              <a:rPr lang="en-US" sz="3200" dirty="0">
                <a:latin typeface="+mj-lt"/>
                <a:ea typeface="Gulim" panose="020B0600000101010101" pitchFamily="34" charset="-127"/>
              </a:rPr>
              <a:t>in</a:t>
            </a:r>
            <a:r>
              <a:rPr lang="en-US" sz="3200" baseline="30000" dirty="0">
                <a:latin typeface="+mj-lt"/>
                <a:ea typeface="Gulim" panose="020B0600000101010101" pitchFamily="34" charset="-127"/>
              </a:rPr>
              <a:t>2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0261" y="1064819"/>
            <a:ext cx="252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Gulim" panose="020B0600000101010101" pitchFamily="34" charset="-127"/>
              </a:rPr>
              <a:t>720 in</a:t>
            </a:r>
            <a:r>
              <a:rPr lang="en-US" sz="3200" baseline="30000" dirty="0" smtClean="0">
                <a:latin typeface="+mj-lt"/>
                <a:ea typeface="Gulim" panose="020B0600000101010101" pitchFamily="34" charset="-127"/>
              </a:rPr>
              <a:t>2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6628" y="1050964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ea typeface="Gulim" panose="020B0600000101010101" pitchFamily="34" charset="-127"/>
              </a:rPr>
              <a:t>Vs.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395727" y="1752600"/>
            <a:ext cx="0" cy="510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56972" y="2797195"/>
            <a:ext cx="3977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Time to decay to noise level = 300ms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Less distinct features in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Lower amplitude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More susceptible to noise</a:t>
            </a:r>
            <a:endParaRPr lang="en-US" dirty="0">
              <a:latin typeface="+mj-lt"/>
              <a:ea typeface="Gulim" panose="020B0600000101010101" pitchFamily="34" charset="-127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88886" y="1743564"/>
            <a:ext cx="3701777" cy="913470"/>
            <a:chOff x="4788886" y="1961110"/>
            <a:chExt cx="3701777" cy="91347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03" b="12888"/>
            <a:stretch/>
          </p:blipFill>
          <p:spPr>
            <a:xfrm>
              <a:off x="6372711" y="2144215"/>
              <a:ext cx="983095" cy="387697"/>
            </a:xfrm>
            <a:prstGeom prst="rect">
              <a:avLst/>
            </a:prstGeom>
          </p:spPr>
        </p:pic>
        <p:sp>
          <p:nvSpPr>
            <p:cNvPr id="24" name="Trapezoid 23"/>
            <p:cNvSpPr/>
            <p:nvPr/>
          </p:nvSpPr>
          <p:spPr>
            <a:xfrm>
              <a:off x="4788886" y="1961110"/>
              <a:ext cx="3701777" cy="91347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4" r="7025"/>
          <a:stretch/>
        </p:blipFill>
        <p:spPr>
          <a:xfrm>
            <a:off x="4749283" y="4611992"/>
            <a:ext cx="2936206" cy="22460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3" r="8534"/>
          <a:stretch/>
        </p:blipFill>
        <p:spPr>
          <a:xfrm>
            <a:off x="548672" y="4495800"/>
            <a:ext cx="3039852" cy="23622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52125" y="4183297"/>
            <a:ext cx="157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ea typeface="Gulim" panose="020B0600000101010101" pitchFamily="34" charset="-127"/>
              </a:rPr>
              <a:t>Tap Test</a:t>
            </a:r>
            <a:endParaRPr lang="en-US" sz="24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65763" y="4264967"/>
            <a:ext cx="157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ea typeface="Gulim" panose="020B0600000101010101" pitchFamily="34" charset="-127"/>
              </a:rPr>
              <a:t>Tap Test</a:t>
            </a:r>
            <a:endParaRPr lang="en-US" sz="24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3330" y="2797195"/>
            <a:ext cx="40323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Time to decay to noise level = 15ms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More distinct features in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  <a:ea typeface="Gulim" panose="020B0600000101010101" pitchFamily="34" charset="-127"/>
              </a:rPr>
              <a:t>Higher amplitude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Less susceptible to noise</a:t>
            </a:r>
            <a:endParaRPr lang="en-US" sz="2000" dirty="0"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35" name="Picture 4" descr="C:\Users\Jesse\AppData\Local\Microsoft\Windows\Temporary Internet Files\Content.IE5\IZQ96P48\MC90044131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9" y="1152508"/>
            <a:ext cx="497086" cy="4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1552125" y="1598238"/>
            <a:ext cx="2424205" cy="1091954"/>
            <a:chOff x="1552125" y="1649594"/>
            <a:chExt cx="2424205" cy="1091954"/>
          </a:xfrm>
        </p:grpSpPr>
        <p:sp>
          <p:nvSpPr>
            <p:cNvPr id="8" name="Trapezoid 7"/>
            <p:cNvSpPr/>
            <p:nvPr/>
          </p:nvSpPr>
          <p:spPr>
            <a:xfrm>
              <a:off x="1552125" y="1982131"/>
              <a:ext cx="1387688" cy="75941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03" b="12888"/>
            <a:stretch/>
          </p:blipFill>
          <p:spPr>
            <a:xfrm>
              <a:off x="1739010" y="1649594"/>
              <a:ext cx="2237320" cy="882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13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Surface Material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116057" y="1064819"/>
            <a:ext cx="190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Gulim" panose="020B0600000101010101" pitchFamily="34" charset="-127"/>
              </a:rPr>
              <a:t>Plastic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0261" y="1064819"/>
            <a:ext cx="252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Gulim" panose="020B0600000101010101" pitchFamily="34" charset="-127"/>
              </a:rPr>
              <a:t>Metal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6628" y="1050964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ea typeface="Gulim" panose="020B0600000101010101" pitchFamily="34" charset="-127"/>
              </a:rPr>
              <a:t>Vs.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395727" y="1752600"/>
            <a:ext cx="0" cy="510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3213" y="3153766"/>
            <a:ext cx="3418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Negligible effect on amplitude</a:t>
            </a:r>
            <a:endParaRPr lang="en-US" sz="2000" dirty="0"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35" name="Picture 4" descr="C:\Users\Jesse\AppData\Local\Microsoft\Windows\Temporary Internet Files\Content.IE5\IZQ96P48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9" y="1152508"/>
            <a:ext cx="497086" cy="4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1552125" y="1598238"/>
            <a:ext cx="2424205" cy="1091954"/>
            <a:chOff x="1552125" y="1649594"/>
            <a:chExt cx="2424205" cy="1091954"/>
          </a:xfrm>
        </p:grpSpPr>
        <p:sp>
          <p:nvSpPr>
            <p:cNvPr id="8" name="Trapezoid 7"/>
            <p:cNvSpPr/>
            <p:nvPr/>
          </p:nvSpPr>
          <p:spPr>
            <a:xfrm>
              <a:off x="1552125" y="1982131"/>
              <a:ext cx="1387688" cy="759417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03" b="12888"/>
            <a:stretch/>
          </p:blipFill>
          <p:spPr>
            <a:xfrm>
              <a:off x="1739010" y="1649594"/>
              <a:ext cx="2237320" cy="882318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5725558" y="1609629"/>
            <a:ext cx="2424205" cy="1091954"/>
            <a:chOff x="1552125" y="1649594"/>
            <a:chExt cx="2424205" cy="1091954"/>
          </a:xfrm>
        </p:grpSpPr>
        <p:sp>
          <p:nvSpPr>
            <p:cNvPr id="36" name="Trapezoid 35"/>
            <p:cNvSpPr/>
            <p:nvPr/>
          </p:nvSpPr>
          <p:spPr>
            <a:xfrm>
              <a:off x="1552125" y="1982131"/>
              <a:ext cx="1387688" cy="759417"/>
            </a:xfrm>
            <a:prstGeom prst="trapezoid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03" b="12888"/>
            <a:stretch/>
          </p:blipFill>
          <p:spPr>
            <a:xfrm>
              <a:off x="1739010" y="1649594"/>
              <a:ext cx="2237320" cy="882318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7255"/>
          <a:stretch/>
        </p:blipFill>
        <p:spPr>
          <a:xfrm>
            <a:off x="477715" y="4414098"/>
            <a:ext cx="3198740" cy="24439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2" r="7035"/>
          <a:stretch/>
        </p:blipFill>
        <p:spPr>
          <a:xfrm>
            <a:off x="4503307" y="4464093"/>
            <a:ext cx="3132528" cy="234391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812929" y="3153766"/>
            <a:ext cx="3418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Negligible effect on amplitude</a:t>
            </a:r>
            <a:endParaRPr lang="en-US" sz="2000" dirty="0"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22" name="Picture 4" descr="C:\Users\Jesse\AppData\Local\Microsoft\Windows\Temporary Internet Files\Content.IE5\IZQ96P48\MC90044131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026" y="1138653"/>
            <a:ext cx="497086" cy="4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5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371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3600" dirty="0" smtClean="0">
                <a:latin typeface="+mj-lt"/>
                <a:ea typeface="Gulim" panose="020B0600000101010101" pitchFamily="34" charset="-127"/>
              </a:rPr>
              <a:t>What is WriteHear?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3600" dirty="0" smtClean="0">
                <a:latin typeface="+mj-lt"/>
                <a:ea typeface="Gulim" panose="020B0600000101010101" pitchFamily="34" charset="-127"/>
              </a:rPr>
              <a:t>Concept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3600" dirty="0" smtClean="0">
                <a:latin typeface="+mj-lt"/>
                <a:ea typeface="Gulim" panose="020B0600000101010101" pitchFamily="34" charset="-127"/>
              </a:rPr>
              <a:t>How it works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600" dirty="0" smtClean="0">
                <a:latin typeface="+mj-lt"/>
                <a:ea typeface="Gulim" panose="020B0600000101010101" pitchFamily="34" charset="-127"/>
              </a:rPr>
              <a:t>Software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600" dirty="0" smtClean="0">
                <a:latin typeface="+mj-lt"/>
                <a:ea typeface="Gulim" panose="020B0600000101010101" pitchFamily="34" charset="-127"/>
              </a:rPr>
              <a:t>Hardware</a:t>
            </a:r>
          </a:p>
          <a:p>
            <a:pPr marL="457200" indent="-457200">
              <a:buFont typeface="+mj-lt"/>
              <a:buAutoNum type="romanUcPeriod"/>
            </a:pPr>
            <a:r>
              <a:rPr lang="en-US" sz="3600" dirty="0" smtClean="0">
                <a:latin typeface="+mj-lt"/>
                <a:ea typeface="Gulim" panose="020B0600000101010101" pitchFamily="34" charset="-127"/>
              </a:rPr>
              <a:t>Testing and analysis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600" dirty="0" smtClean="0">
                <a:latin typeface="+mj-lt"/>
                <a:ea typeface="Gulim" panose="020B0600000101010101" pitchFamily="34" charset="-127"/>
              </a:rPr>
              <a:t>Hardware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600" dirty="0" smtClean="0">
                <a:latin typeface="+mj-lt"/>
                <a:ea typeface="Gulim" panose="020B0600000101010101" pitchFamily="34" charset="-127"/>
              </a:rPr>
              <a:t>Software</a:t>
            </a:r>
          </a:p>
          <a:p>
            <a:pPr marL="1428750" lvl="2" indent="-514350">
              <a:buFont typeface="+mj-lt"/>
              <a:buAutoNum type="arabicPeriod"/>
            </a:pPr>
            <a:endParaRPr lang="en-US" sz="2400" dirty="0" smtClean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Overview</a:t>
            </a:r>
            <a:endParaRPr lang="en-US" sz="6000" b="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1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3" r="7476"/>
          <a:stretch/>
        </p:blipFill>
        <p:spPr>
          <a:xfrm>
            <a:off x="4422103" y="4305300"/>
            <a:ext cx="3388385" cy="2587542"/>
          </a:xfrm>
          <a:prstGeom prst="rect">
            <a:avLst/>
          </a:prstGeom>
        </p:spPr>
      </p:pic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Surface Thickness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034936" y="1064819"/>
            <a:ext cx="2317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Gulim" panose="020B0600000101010101" pitchFamily="34" charset="-127"/>
              </a:rPr>
              <a:t>1/8” Thick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0261" y="1064819"/>
            <a:ext cx="252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Gulim" panose="020B0600000101010101" pitchFamily="34" charset="-127"/>
              </a:rPr>
              <a:t>1/2” Thick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6628" y="1050964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ea typeface="Gulim" panose="020B0600000101010101" pitchFamily="34" charset="-127"/>
              </a:rPr>
              <a:t>Vs.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395727" y="1752600"/>
            <a:ext cx="0" cy="510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62248" y="3107599"/>
            <a:ext cx="351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Amplitude = 0.005-0.01</a:t>
            </a:r>
            <a:r>
              <a:rPr lang="en-US" sz="2000" dirty="0">
                <a:latin typeface="+mj-lt"/>
                <a:ea typeface="Gulim" panose="020B0600000101010101" pitchFamily="34" charset="-127"/>
              </a:rPr>
              <a:t> </a:t>
            </a:r>
            <a:r>
              <a:rPr lang="en-US" sz="2000" dirty="0" smtClean="0">
                <a:latin typeface="+mj-lt"/>
                <a:ea typeface="Gulim" panose="020B0600000101010101" pitchFamily="34" charset="-127"/>
              </a:rPr>
              <a:t>(1/8th the amplitude)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6948" y="3261487"/>
            <a:ext cx="341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Amplitude = 0.04-0.05</a:t>
            </a:r>
            <a:endParaRPr lang="en-US" sz="2000" dirty="0"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35" name="Picture 4" descr="C:\Users\Jesse\AppData\Local\Microsoft\Windows\Temporary Internet Files\Content.IE5\IZQ96P48\MC90044131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128" y="1138653"/>
            <a:ext cx="497086" cy="4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1752599" y="1649594"/>
            <a:ext cx="1935615" cy="876681"/>
            <a:chOff x="1752599" y="1649594"/>
            <a:chExt cx="1935615" cy="876681"/>
          </a:xfrm>
        </p:grpSpPr>
        <p:grpSp>
          <p:nvGrpSpPr>
            <p:cNvPr id="20" name="Group 19"/>
            <p:cNvGrpSpPr/>
            <p:nvPr/>
          </p:nvGrpSpPr>
          <p:grpSpPr>
            <a:xfrm>
              <a:off x="1752599" y="1649594"/>
              <a:ext cx="1935615" cy="830962"/>
              <a:chOff x="1752599" y="1700950"/>
              <a:chExt cx="1935615" cy="830962"/>
            </a:xfrm>
          </p:grpSpPr>
          <p:sp>
            <p:nvSpPr>
              <p:cNvPr id="8" name="Trapezoid 7"/>
              <p:cNvSpPr/>
              <p:nvPr/>
            </p:nvSpPr>
            <p:spPr>
              <a:xfrm>
                <a:off x="1752599" y="1982131"/>
                <a:ext cx="1187213" cy="54978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003" b="12888"/>
              <a:stretch/>
            </p:blipFill>
            <p:spPr>
              <a:xfrm>
                <a:off x="1968783" y="1700950"/>
                <a:ext cx="1719431" cy="678081"/>
              </a:xfrm>
              <a:prstGeom prst="rect">
                <a:avLst/>
              </a:prstGeom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1752599" y="2480556"/>
              <a:ext cx="1187213" cy="457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48497" y="1660492"/>
            <a:ext cx="1935615" cy="1006508"/>
            <a:chOff x="1752599" y="1649594"/>
            <a:chExt cx="1935615" cy="1006508"/>
          </a:xfrm>
        </p:grpSpPr>
        <p:grpSp>
          <p:nvGrpSpPr>
            <p:cNvPr id="31" name="Group 30"/>
            <p:cNvGrpSpPr/>
            <p:nvPr/>
          </p:nvGrpSpPr>
          <p:grpSpPr>
            <a:xfrm>
              <a:off x="1752599" y="1649594"/>
              <a:ext cx="1935615" cy="830962"/>
              <a:chOff x="1752599" y="1700950"/>
              <a:chExt cx="1935615" cy="830962"/>
            </a:xfrm>
          </p:grpSpPr>
          <p:sp>
            <p:nvSpPr>
              <p:cNvPr id="37" name="Trapezoid 36"/>
              <p:cNvSpPr/>
              <p:nvPr/>
            </p:nvSpPr>
            <p:spPr>
              <a:xfrm>
                <a:off x="1752599" y="1982131"/>
                <a:ext cx="1187213" cy="549781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003" b="12888"/>
              <a:stretch/>
            </p:blipFill>
            <p:spPr>
              <a:xfrm>
                <a:off x="1968783" y="1700950"/>
                <a:ext cx="1719431" cy="678081"/>
              </a:xfrm>
              <a:prstGeom prst="rect">
                <a:avLst/>
              </a:prstGeom>
            </p:spPr>
          </p:pic>
        </p:grpSp>
        <p:sp>
          <p:nvSpPr>
            <p:cNvPr id="36" name="Rectangle 35"/>
            <p:cNvSpPr/>
            <p:nvPr/>
          </p:nvSpPr>
          <p:spPr>
            <a:xfrm>
              <a:off x="1752599" y="2480556"/>
              <a:ext cx="1187213" cy="175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3" r="7476"/>
          <a:stretch/>
        </p:blipFill>
        <p:spPr>
          <a:xfrm>
            <a:off x="484643" y="4247451"/>
            <a:ext cx="3418513" cy="261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tatic1.jetpens.com/images/a/000/052/52677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" b="2551"/>
          <a:stretch/>
        </p:blipFill>
        <p:spPr bwMode="auto">
          <a:xfrm rot="20469999">
            <a:off x="5673862" y="1790217"/>
            <a:ext cx="1744150" cy="118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Writing Utensil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034936" y="1064819"/>
            <a:ext cx="2317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Gulim" panose="020B0600000101010101" pitchFamily="34" charset="-127"/>
              </a:rPr>
              <a:t>Pen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60261" y="1064819"/>
            <a:ext cx="252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Gulim" panose="020B0600000101010101" pitchFamily="34" charset="-127"/>
              </a:rPr>
              <a:t>Pencil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6628" y="1050964"/>
            <a:ext cx="838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ea typeface="Gulim" panose="020B0600000101010101" pitchFamily="34" charset="-127"/>
              </a:rPr>
              <a:t>Vs.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395727" y="1752600"/>
            <a:ext cx="0" cy="5105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6948" y="3261487"/>
            <a:ext cx="341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Amplitude = 0.04-0.05</a:t>
            </a:r>
            <a:endParaRPr lang="en-US" sz="2000" dirty="0"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35" name="Picture 4" descr="C:\Users\Jesse\AppData\Local\Microsoft\Windows\Temporary Internet Files\Content.IE5\IZQ96P48\MC90044131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38653"/>
            <a:ext cx="497086" cy="4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3" r="7476"/>
          <a:stretch/>
        </p:blipFill>
        <p:spPr>
          <a:xfrm>
            <a:off x="4412369" y="4257325"/>
            <a:ext cx="3418513" cy="2610549"/>
          </a:xfrm>
          <a:prstGeom prst="rect">
            <a:avLst/>
          </a:prstGeom>
        </p:spPr>
      </p:pic>
      <p:pic>
        <p:nvPicPr>
          <p:cNvPr id="1026" name="Picture 2" descr="http://www.pentel.com/store/media/catalog/product/cache/1/image/9df78eab33525d08d6e5fb8d27136e95/B/L/BL77-A_1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1" t="8050" b="24465"/>
          <a:stretch/>
        </p:blipFill>
        <p:spPr bwMode="auto">
          <a:xfrm>
            <a:off x="2008208" y="1725881"/>
            <a:ext cx="1304463" cy="141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8114"/>
          <a:stretch/>
        </p:blipFill>
        <p:spPr>
          <a:xfrm>
            <a:off x="381000" y="4274880"/>
            <a:ext cx="3339680" cy="2575438"/>
          </a:xfrm>
          <a:prstGeom prst="rect">
            <a:avLst/>
          </a:prstGeom>
        </p:spPr>
      </p:pic>
      <p:pic>
        <p:nvPicPr>
          <p:cNvPr id="15" name="Picture 4" descr="C:\Users\Jesse\AppData\Local\Microsoft\Windows\Temporary Internet Files\Content.IE5\IZQ96P48\MC90044131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52508"/>
            <a:ext cx="497086" cy="4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4812929" y="3279031"/>
            <a:ext cx="3418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  <a:ea typeface="Gulim" panose="020B0600000101010101" pitchFamily="34" charset="-127"/>
              </a:rPr>
              <a:t>Amplitude = 0.04-0.05</a:t>
            </a:r>
            <a:endParaRPr lang="en-US" sz="2000" dirty="0">
              <a:latin typeface="+mj-l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5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Accuracy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18705"/>
              </p:ext>
            </p:extLst>
          </p:nvPr>
        </p:nvGraphicFramePr>
        <p:xfrm>
          <a:off x="532409" y="1447800"/>
          <a:ext cx="7967005" cy="26993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3401"/>
                <a:gridCol w="1593401"/>
                <a:gridCol w="1593401"/>
                <a:gridCol w="1593401"/>
                <a:gridCol w="1593401"/>
              </a:tblGrid>
              <a:tr h="6571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A-Z</a:t>
                      </a:r>
                      <a:endParaRPr lang="en-US" sz="3200" dirty="0">
                        <a:latin typeface="+mj-lt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a-z</a:t>
                      </a:r>
                      <a:endParaRPr lang="en-US" sz="3200" dirty="0">
                        <a:latin typeface="+mj-lt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+mj-lt"/>
                        </a:rPr>
                        <a:t>0-9</a:t>
                      </a:r>
                      <a:endParaRPr lang="en-US" sz="3200" dirty="0">
                        <a:latin typeface="+mj-lt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ea typeface="Gulim" panose="020B0600000101010101" pitchFamily="34" charset="-127"/>
                        </a:rPr>
                        <a:t>Spell</a:t>
                      </a:r>
                      <a:r>
                        <a:rPr lang="en-US" sz="1400" baseline="0" dirty="0" smtClean="0">
                          <a:latin typeface="+mj-lt"/>
                          <a:ea typeface="Gulim" panose="020B0600000101010101" pitchFamily="34" charset="-127"/>
                        </a:rPr>
                        <a:t>check (A-Z)</a:t>
                      </a:r>
                      <a:endParaRPr lang="en-US" sz="1400" dirty="0">
                        <a:latin typeface="+mj-lt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  <a:ea typeface="Gulim" panose="020B0600000101010101" pitchFamily="34" charset="-127"/>
                        </a:rPr>
                        <a:t>Signature</a:t>
                      </a:r>
                      <a:endParaRPr lang="en-US" sz="2400" dirty="0">
                        <a:latin typeface="+mj-lt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</a:tr>
              <a:tr h="2009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Gulim" panose="020B0600000101010101" pitchFamily="34" charset="-127"/>
                          <a:cs typeface="+mn-cs"/>
                        </a:rPr>
                        <a:t>87.5%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Gulim" panose="020B0600000101010101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Gulim" panose="020B0600000101010101" pitchFamily="34" charset="-127"/>
                          <a:cs typeface="+mn-cs"/>
                        </a:rPr>
                        <a:t>Based on: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Gulim" panose="020B0600000101010101" pitchFamily="34" charset="-127"/>
                          <a:cs typeface="+mn-cs"/>
                        </a:rPr>
                        <a:t>8 Individuals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Gulim" panose="020B0600000101010101" pitchFamily="34" charset="-127"/>
                          <a:cs typeface="+mn-cs"/>
                        </a:rPr>
                        <a:t>832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Gulim" panose="020B0600000101010101" pitchFamily="34" charset="-127"/>
                          <a:cs typeface="+mn-cs"/>
                        </a:rPr>
                        <a:t>77.9%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Gulim" panose="020B0600000101010101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Gulim" panose="020B0600000101010101" pitchFamily="34" charset="-127"/>
                          <a:cs typeface="+mn-cs"/>
                        </a:rPr>
                        <a:t>Based on: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Gulim" panose="020B0600000101010101" pitchFamily="34" charset="-127"/>
                          <a:cs typeface="+mn-cs"/>
                        </a:rPr>
                        <a:t>2 Individuals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Gulim" panose="020B0600000101010101" pitchFamily="34" charset="-127"/>
                          <a:cs typeface="+mn-cs"/>
                        </a:rPr>
                        <a:t>208 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+mj-lt"/>
                          <a:ea typeface="Gulim" panose="020B0600000101010101" pitchFamily="34" charset="-127"/>
                        </a:rPr>
                        <a:t>91.7%</a:t>
                      </a:r>
                    </a:p>
                    <a:p>
                      <a:pPr algn="ctr"/>
                      <a:endParaRPr lang="en-US" dirty="0" smtClean="0">
                        <a:latin typeface="+mj-lt"/>
                        <a:ea typeface="Gulim" panose="020B0600000101010101" pitchFamily="34" charset="-127"/>
                      </a:endParaRPr>
                    </a:p>
                    <a:p>
                      <a:pPr algn="ctr"/>
                      <a:r>
                        <a:rPr lang="en-US" dirty="0" smtClean="0">
                          <a:latin typeface="+mj-lt"/>
                          <a:ea typeface="Gulim" panose="020B0600000101010101" pitchFamily="34" charset="-127"/>
                        </a:rPr>
                        <a:t>Based</a:t>
                      </a:r>
                      <a:r>
                        <a:rPr lang="en-US" baseline="0" dirty="0" smtClean="0">
                          <a:latin typeface="+mj-lt"/>
                          <a:ea typeface="Gulim" panose="020B0600000101010101" pitchFamily="34" charset="-127"/>
                        </a:rPr>
                        <a:t> on: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+mj-lt"/>
                          <a:ea typeface="Gulim" panose="020B0600000101010101" pitchFamily="34" charset="-127"/>
                        </a:rPr>
                        <a:t>3 Individuals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+mj-lt"/>
                          <a:ea typeface="Gulim" panose="020B0600000101010101" pitchFamily="34" charset="-127"/>
                        </a:rPr>
                        <a:t>120 samples</a:t>
                      </a:r>
                      <a:endParaRPr lang="en-US" dirty="0">
                        <a:latin typeface="+mj-lt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+mj-lt"/>
                          <a:ea typeface="Gulim" panose="020B0600000101010101" pitchFamily="34" charset="-127"/>
                        </a:rPr>
                        <a:t>85.9%</a:t>
                      </a:r>
                    </a:p>
                    <a:p>
                      <a:pPr algn="ctr"/>
                      <a:endParaRPr lang="en-US" dirty="0" smtClean="0">
                        <a:latin typeface="+mj-lt"/>
                        <a:ea typeface="Gulim" panose="020B0600000101010101" pitchFamily="34" charset="-127"/>
                      </a:endParaRPr>
                    </a:p>
                    <a:p>
                      <a:pPr algn="ctr"/>
                      <a:r>
                        <a:rPr lang="en-US" dirty="0" smtClean="0">
                          <a:latin typeface="+mj-lt"/>
                          <a:ea typeface="Gulim" panose="020B0600000101010101" pitchFamily="34" charset="-127"/>
                        </a:rPr>
                        <a:t>Based</a:t>
                      </a:r>
                      <a:r>
                        <a:rPr lang="en-US" baseline="0" dirty="0" smtClean="0">
                          <a:latin typeface="+mj-lt"/>
                          <a:ea typeface="Gulim" panose="020B0600000101010101" pitchFamily="34" charset="-127"/>
                        </a:rPr>
                        <a:t> on: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+mj-lt"/>
                          <a:ea typeface="Gulim" panose="020B0600000101010101" pitchFamily="34" charset="-127"/>
                        </a:rPr>
                        <a:t>3 Individuals</a:t>
                      </a:r>
                    </a:p>
                    <a:p>
                      <a:pPr algn="ctr"/>
                      <a:r>
                        <a:rPr lang="en-US" baseline="0" dirty="0" smtClean="0">
                          <a:latin typeface="+mj-lt"/>
                          <a:ea typeface="Gulim" panose="020B0600000101010101" pitchFamily="34" charset="-127"/>
                        </a:rPr>
                        <a:t>78 words</a:t>
                      </a:r>
                      <a:endParaRPr lang="en-US" dirty="0" smtClean="0">
                        <a:latin typeface="+mj-lt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j-lt"/>
                          <a:ea typeface="Gulim" panose="020B0600000101010101" pitchFamily="34" charset="-127"/>
                        </a:rPr>
                        <a:t>Type I Error: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+mj-lt"/>
                          <a:ea typeface="Gulim" panose="020B0600000101010101" pitchFamily="34" charset="-127"/>
                        </a:rPr>
                        <a:t>4.8%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j-lt"/>
                          <a:ea typeface="Gulim" panose="020B0600000101010101" pitchFamily="34" charset="-127"/>
                        </a:rPr>
                        <a:t>Type II Error:</a:t>
                      </a:r>
                    </a:p>
                    <a:p>
                      <a:pPr algn="ctr"/>
                      <a:r>
                        <a:rPr lang="en-US" sz="2400" b="1" dirty="0" smtClean="0">
                          <a:latin typeface="+mj-lt"/>
                          <a:ea typeface="Gulim" panose="020B0600000101010101" pitchFamily="34" charset="-127"/>
                        </a:rPr>
                        <a:t>6.3%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+mj-lt"/>
                          <a:ea typeface="Gulim" panose="020B0600000101010101" pitchFamily="34" charset="-127"/>
                        </a:rPr>
                        <a:t>Based</a:t>
                      </a:r>
                      <a:r>
                        <a:rPr lang="en-US" sz="1600" baseline="0" dirty="0" smtClean="0">
                          <a:latin typeface="+mj-lt"/>
                          <a:ea typeface="Gulim" panose="020B0600000101010101" pitchFamily="34" charset="-127"/>
                        </a:rPr>
                        <a:t> on:</a:t>
                      </a:r>
                    </a:p>
                    <a:p>
                      <a:pPr algn="ctr"/>
                      <a:r>
                        <a:rPr lang="en-US" sz="1600" baseline="0" dirty="0" smtClean="0">
                          <a:latin typeface="+mj-lt"/>
                          <a:ea typeface="Gulim" panose="020B0600000101010101" pitchFamily="34" charset="-127"/>
                        </a:rPr>
                        <a:t>3 Individuals</a:t>
                      </a:r>
                    </a:p>
                    <a:p>
                      <a:pPr algn="ctr"/>
                      <a:r>
                        <a:rPr lang="en-US" sz="1600" baseline="0" dirty="0" smtClean="0">
                          <a:latin typeface="+mj-lt"/>
                          <a:ea typeface="Gulim" panose="020B0600000101010101" pitchFamily="34" charset="-127"/>
                        </a:rPr>
                        <a:t>53 samples</a:t>
                      </a:r>
                      <a:endParaRPr lang="en-US" sz="1600" dirty="0" smtClean="0">
                        <a:latin typeface="+mj-lt"/>
                        <a:ea typeface="Gulim" panose="020B0600000101010101" pitchFamily="34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9327" y="4724400"/>
            <a:ext cx="72864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Gulim" panose="020B0600000101010101" pitchFamily="34" charset="-127"/>
              </a:rPr>
              <a:t>Similar sound profiles for different characters lowers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Gulim" panose="020B0600000101010101" pitchFamily="34" charset="-127"/>
              </a:rPr>
              <a:t>Character accuracy calculated with a template database of 3 samples per character. A similar method was used by SRL at Texas A&amp;M</a:t>
            </a:r>
            <a:endParaRPr lang="en-US" sz="2400" dirty="0">
              <a:latin typeface="+mj-l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30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Conclusions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8754" y="1219200"/>
            <a:ext cx="7701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Gulim" panose="020B0600000101010101" pitchFamily="34" charset="-127"/>
              </a:rPr>
              <a:t>WriteHear is a robust  and versatile software that can learn and understand different people’s handwriting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Gulim" panose="020B0600000101010101" pitchFamily="34" charset="-127"/>
              </a:rPr>
              <a:t>A Contact microphone setup greatly reduces background noise allowing WriteHear to work fine with 90dB (loud traffic)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Gulim" panose="020B0600000101010101" pitchFamily="34" charset="-127"/>
              </a:rPr>
              <a:t>WriteHear works with various materials and writing utensils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ea typeface="Gulim" panose="020B0600000101010101" pitchFamily="34" charset="-127"/>
              </a:rPr>
              <a:t>WriteHear can catch a forged signature with over 93% </a:t>
            </a:r>
            <a:r>
              <a:rPr lang="en-US" sz="2400" dirty="0" smtClean="0">
                <a:latin typeface="+mj-lt"/>
                <a:ea typeface="Gulim" panose="020B0600000101010101" pitchFamily="34" charset="-127"/>
              </a:rPr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Gulim" panose="020B0600000101010101" pitchFamily="34" charset="-127"/>
              </a:rPr>
              <a:t>WriteHear recognized the upper case letters (A-Z) with 87.5% accuracy, matching the 86.8% accuracy achieved by the Sketch Recognition Lab at Texas A&amp;M</a:t>
            </a:r>
            <a:endParaRPr lang="en-US" sz="2400" dirty="0">
              <a:latin typeface="+mj-l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64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Future Work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717" y="1447800"/>
            <a:ext cx="7286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+mj-lt"/>
                <a:ea typeface="Gulim" panose="020B0600000101010101" pitchFamily="34" charset="-127"/>
              </a:rPr>
              <a:t>Continue to improve and optimize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+mj-lt"/>
              <a:ea typeface="Gulim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+mj-lt"/>
                <a:ea typeface="Gulim" panose="020B0600000101010101" pitchFamily="34" charset="-127"/>
              </a:rPr>
              <a:t>Test more conditions such as how a persons handwriting varies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22222"/>
              </a:solidFill>
              <a:latin typeface="+mj-lt"/>
              <a:ea typeface="Gulim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+mj-lt"/>
                <a:ea typeface="Gulim" panose="020B0600000101010101" pitchFamily="34" charset="-127"/>
              </a:rPr>
              <a:t>Create a user independent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  <a:latin typeface="+mj-lt"/>
              <a:ea typeface="Gulim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22222"/>
                </a:solidFill>
                <a:latin typeface="+mj-lt"/>
                <a:ea typeface="Gulim" panose="020B0600000101010101" pitchFamily="34" charset="-127"/>
              </a:rPr>
              <a:t>Create a more fluid system where the user can write naturally without having to pause between characters</a:t>
            </a:r>
            <a:endParaRPr lang="en-US" sz="2400" dirty="0">
              <a:latin typeface="+mj-l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3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References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717" y="1447800"/>
            <a:ext cx="7286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+mj-lt"/>
              </a:rPr>
              <a:t>Li, W., &amp; Hammond, T. A. (2011, April). Recognizing Text Through Sound Alone. In </a:t>
            </a:r>
            <a:r>
              <a:rPr lang="en-US" sz="2400" i="1" dirty="0">
                <a:solidFill>
                  <a:srgbClr val="222222"/>
                </a:solidFill>
                <a:latin typeface="+mj-lt"/>
              </a:rPr>
              <a:t>AAAI</a:t>
            </a:r>
            <a:r>
              <a:rPr lang="en-US" sz="2400" dirty="0">
                <a:solidFill>
                  <a:srgbClr val="222222"/>
                </a:solidFill>
                <a:latin typeface="+mj-lt"/>
              </a:rPr>
              <a:t>.</a:t>
            </a:r>
            <a:endParaRPr lang="en-US" sz="2400" dirty="0">
              <a:latin typeface="+mj-l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18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2057400"/>
            <a:ext cx="7086600" cy="2362200"/>
          </a:xfrm>
        </p:spPr>
        <p:txBody>
          <a:bodyPr/>
          <a:lstStyle/>
          <a:p>
            <a:r>
              <a:rPr lang="en-US" sz="7200" b="0" dirty="0" smtClean="0">
                <a:ea typeface="Gulim" panose="020B0600000101010101" pitchFamily="34" charset="-127"/>
              </a:rPr>
              <a:t>What is WriteHear?</a:t>
            </a:r>
            <a:endParaRPr lang="en-US" sz="7200" b="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4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/>
          <p:nvPr/>
        </p:nvCxnSpPr>
        <p:spPr>
          <a:xfrm rot="16200000" flipH="1">
            <a:off x="3113111" y="2845950"/>
            <a:ext cx="1410160" cy="1463462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13716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8259" y="1334170"/>
            <a:ext cx="171603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ea typeface="Gulim" panose="020B0600000101010101" pitchFamily="34" charset="-127"/>
              </a:rPr>
              <a:t>Audio Voice Recognition</a:t>
            </a:r>
            <a:endParaRPr lang="en-US" sz="2000" b="1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48659" y="1180282"/>
            <a:ext cx="17526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ea typeface="Gulim" panose="020B0600000101010101" pitchFamily="34" charset="-127"/>
              </a:rPr>
              <a:t>Visual Handwriting Recognition</a:t>
            </a:r>
            <a:endParaRPr lang="en-US" sz="2000" b="1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2091" y="4282761"/>
            <a:ext cx="168867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+mj-lt"/>
                <a:ea typeface="Gulim" panose="020B0600000101010101" pitchFamily="34" charset="-127"/>
              </a:rPr>
              <a:t>Audio Handwriting Recognition</a:t>
            </a:r>
            <a:endParaRPr lang="en-US" sz="2000" b="1" dirty="0"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809" y="2270705"/>
            <a:ext cx="1619250" cy="7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5" r="26667"/>
          <a:stretch/>
        </p:blipFill>
        <p:spPr bwMode="auto">
          <a:xfrm>
            <a:off x="2765784" y="2116570"/>
            <a:ext cx="641350" cy="85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Curved Connector 13"/>
          <p:cNvCxnSpPr/>
          <p:nvPr/>
        </p:nvCxnSpPr>
        <p:spPr>
          <a:xfrm rot="5400000">
            <a:off x="4952387" y="2948290"/>
            <a:ext cx="1221862" cy="1447081"/>
          </a:xfrm>
          <a:prstGeom prst="curvedConnector3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547" y="5350778"/>
            <a:ext cx="1508354" cy="1541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Concept</a:t>
            </a:r>
            <a:endParaRPr lang="en-US" sz="6000" b="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9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Concept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pic>
        <p:nvPicPr>
          <p:cNvPr id="17" name="Picture 2" descr="C:\Users\1472648345E\AppData\Local\Microsoft\Windows\Temporary Internet Files\Content.IE5\2O2ZE3D7\MC900297977[1].wmf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0447"/>
            <a:ext cx="2667000" cy="96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:\Users\1472648345E\AppData\Local\Microsoft\Windows\Temporary Internet Files\Content.IE5\LPWG50T0\MC900349053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974" y="2871471"/>
            <a:ext cx="1099109" cy="186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1472648345E\AppData\Local\Microsoft\Windows\Temporary Internet Files\Content.IE5\F6XA93SA\MC90039148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91" y="2838493"/>
            <a:ext cx="1522476" cy="18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/>
          <p:nvPr/>
        </p:nvSpPr>
        <p:spPr>
          <a:xfrm flipV="1">
            <a:off x="2819399" y="3211588"/>
            <a:ext cx="12954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Right Arrow 20"/>
          <p:cNvSpPr/>
          <p:nvPr/>
        </p:nvSpPr>
        <p:spPr>
          <a:xfrm flipV="1">
            <a:off x="5501923" y="3211588"/>
            <a:ext cx="1295400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9711" y="2055890"/>
            <a:ext cx="2373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ea typeface="Gulim" panose="020B0600000101010101" pitchFamily="34" charset="-127"/>
              </a:rPr>
              <a:t>Sounds produced by handwriting</a:t>
            </a:r>
            <a:endParaRPr lang="en-US" b="1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5588" y="2055889"/>
            <a:ext cx="241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ea typeface="Gulim" panose="020B0600000101010101" pitchFamily="34" charset="-127"/>
              </a:rPr>
              <a:t>Recorded by microphone</a:t>
            </a:r>
            <a:endParaRPr lang="en-US" b="1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7000" y="2065062"/>
            <a:ext cx="241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ea typeface="Gulim" panose="020B0600000101010101" pitchFamily="34" charset="-127"/>
              </a:rPr>
              <a:t>Transcribed by software</a:t>
            </a:r>
            <a:endParaRPr lang="en-US" b="1" dirty="0">
              <a:latin typeface="+mj-l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78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Motivation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b="0" dirty="0" smtClean="0">
                <a:latin typeface="+mj-lt"/>
                <a:ea typeface="Gulim" panose="020B0600000101010101" pitchFamily="34" charset="-127"/>
              </a:rPr>
              <a:t>Using audio alone:</a:t>
            </a:r>
          </a:p>
          <a:p>
            <a:endParaRPr lang="en-US" sz="2800" b="0" dirty="0" smtClean="0">
              <a:latin typeface="+mj-lt"/>
              <a:ea typeface="Gulim" panose="020B0600000101010101" pitchFamily="34" charset="-127"/>
            </a:endParaRPr>
          </a:p>
          <a:p>
            <a:r>
              <a:rPr lang="en-US" sz="2800" b="0" dirty="0" smtClean="0">
                <a:latin typeface="+mj-lt"/>
                <a:ea typeface="Gulim" panose="020B0600000101010101" pitchFamily="34" charset="-127"/>
              </a:rPr>
              <a:t>Transcribe handwriting</a:t>
            </a:r>
          </a:p>
          <a:p>
            <a:endParaRPr lang="en-US" sz="2800" b="0" dirty="0" smtClean="0">
              <a:latin typeface="+mj-lt"/>
              <a:ea typeface="Gulim" panose="020B0600000101010101" pitchFamily="34" charset="-127"/>
            </a:endParaRPr>
          </a:p>
          <a:p>
            <a:r>
              <a:rPr lang="en-US" sz="2800" b="0" dirty="0" smtClean="0">
                <a:latin typeface="+mj-lt"/>
                <a:ea typeface="Gulim" panose="020B0600000101010101" pitchFamily="34" charset="-127"/>
              </a:rPr>
              <a:t>Verify signatures</a:t>
            </a:r>
          </a:p>
          <a:p>
            <a:endParaRPr lang="en-US" sz="2800" b="0" dirty="0" smtClean="0">
              <a:latin typeface="+mj-lt"/>
              <a:ea typeface="Gulim" panose="020B0600000101010101" pitchFamily="34" charset="-127"/>
            </a:endParaRPr>
          </a:p>
          <a:p>
            <a:r>
              <a:rPr lang="en-US" sz="2800" b="0" dirty="0" smtClean="0">
                <a:latin typeface="+mj-lt"/>
                <a:ea typeface="Gulim" panose="020B0600000101010101" pitchFamily="34" charset="-127"/>
              </a:rPr>
              <a:t>Send encrypted messages</a:t>
            </a:r>
          </a:p>
        </p:txBody>
      </p:sp>
    </p:spTree>
    <p:extLst>
      <p:ext uri="{BB962C8B-B14F-4D97-AF65-F5344CB8AC3E}">
        <p14:creationId xmlns:p14="http://schemas.microsoft.com/office/powerpoint/2010/main" val="32695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Past Research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85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0" dirty="0" smtClean="0">
                <a:latin typeface="+mj-lt"/>
                <a:ea typeface="Gulim" panose="020B0600000101010101" pitchFamily="34" charset="-127"/>
              </a:rPr>
              <a:t>Sketch Recognition Lab at Texas A&amp;M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7258" y="1991434"/>
            <a:ext cx="190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Gulim" panose="020B0600000101010101" pitchFamily="34" charset="-127"/>
              </a:rPr>
              <a:t>Did Not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5074" y="1993244"/>
            <a:ext cx="2523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  <a:ea typeface="Gulim" panose="020B0600000101010101" pitchFamily="34" charset="-127"/>
              </a:rPr>
              <a:t>Did</a:t>
            </a:r>
            <a:endParaRPr lang="en-US" sz="3200" dirty="0">
              <a:latin typeface="+mj-lt"/>
              <a:ea typeface="Gulim" panose="020B0600000101010101" pitchFamily="34" charset="-127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395727" y="2590800"/>
            <a:ext cx="0" cy="426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" y="2606773"/>
            <a:ext cx="381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Gulim" panose="020B0600000101010101" pitchFamily="34" charset="-127"/>
              </a:rPr>
              <a:t>Continuous character recognition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Gulim" panose="020B0600000101010101" pitchFamily="34" charset="-127"/>
              </a:rPr>
              <a:t>Noise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Gulim" panose="020B0600000101010101" pitchFamily="34" charset="-127"/>
              </a:rPr>
              <a:t>Test various sets of characters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Gulim" panose="020B0600000101010101" pitchFamily="34" charset="-127"/>
              </a:rPr>
              <a:t>Test different hardware setups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Gulim" panose="020B0600000101010101" pitchFamily="34" charset="-127"/>
              </a:rPr>
              <a:t>Signature verification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2606773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  <a:ea typeface="Gulim" panose="020B0600000101010101" pitchFamily="34" charset="-127"/>
              </a:rPr>
              <a:t>Distinguish between uppercase characters</a:t>
            </a:r>
            <a:r>
              <a:rPr lang="en-US" sz="2400" dirty="0">
                <a:latin typeface="+mj-lt"/>
                <a:ea typeface="Gulim" panose="020B0600000101010101" pitchFamily="34" charset="-127"/>
              </a:rPr>
              <a:t> </a:t>
            </a:r>
            <a:r>
              <a:rPr lang="en-US" sz="2400" dirty="0" smtClean="0">
                <a:latin typeface="+mj-lt"/>
                <a:ea typeface="Gulim" panose="020B0600000101010101" pitchFamily="34" charset="-127"/>
              </a:rPr>
              <a:t>with %86.8 accuracy </a:t>
            </a:r>
          </a:p>
        </p:txBody>
      </p:sp>
    </p:spTree>
    <p:extLst>
      <p:ext uri="{BB962C8B-B14F-4D97-AF65-F5344CB8AC3E}">
        <p14:creationId xmlns:p14="http://schemas.microsoft.com/office/powerpoint/2010/main" val="14365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426350" y="3298042"/>
            <a:ext cx="1590300" cy="928859"/>
            <a:chOff x="723900" y="3160803"/>
            <a:chExt cx="5105400" cy="2954121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80" t="28710" r="35059" b="36912"/>
            <a:stretch/>
          </p:blipFill>
          <p:spPr bwMode="auto">
            <a:xfrm>
              <a:off x="723900" y="3160803"/>
              <a:ext cx="5105400" cy="2954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71" name="Group 70"/>
            <p:cNvGrpSpPr/>
            <p:nvPr/>
          </p:nvGrpSpPr>
          <p:grpSpPr>
            <a:xfrm>
              <a:off x="723900" y="3277368"/>
              <a:ext cx="5105400" cy="1580051"/>
              <a:chOff x="723900" y="3277368"/>
              <a:chExt cx="5105400" cy="1580051"/>
            </a:xfrm>
          </p:grpSpPr>
          <p:cxnSp>
            <p:nvCxnSpPr>
              <p:cNvPr id="2070" name="Straight Connector 2069"/>
              <p:cNvCxnSpPr>
                <a:stCxn id="2068" idx="0"/>
              </p:cNvCxnSpPr>
              <p:nvPr/>
            </p:nvCxnSpPr>
            <p:spPr>
              <a:xfrm flipH="1">
                <a:off x="723900" y="4721503"/>
                <a:ext cx="848868" cy="437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/>
              <p:cNvGrpSpPr/>
              <p:nvPr/>
            </p:nvGrpSpPr>
            <p:grpSpPr>
              <a:xfrm>
                <a:off x="1572768" y="3277368"/>
                <a:ext cx="4256532" cy="1580051"/>
                <a:chOff x="1572768" y="3277368"/>
                <a:chExt cx="4256532" cy="1580051"/>
              </a:xfrm>
            </p:grpSpPr>
            <p:sp>
              <p:nvSpPr>
                <p:cNvPr id="2068" name="Freeform 2067"/>
                <p:cNvSpPr/>
                <p:nvPr/>
              </p:nvSpPr>
              <p:spPr>
                <a:xfrm>
                  <a:off x="1572768" y="3277368"/>
                  <a:ext cx="3555187" cy="1580051"/>
                </a:xfrm>
                <a:custGeom>
                  <a:avLst/>
                  <a:gdLst>
                    <a:gd name="connsiteX0" fmla="*/ 0 w 3555187"/>
                    <a:gd name="connsiteY0" fmla="*/ 934052 h 1021961"/>
                    <a:gd name="connsiteX1" fmla="*/ 58522 w 3555187"/>
                    <a:gd name="connsiteY1" fmla="*/ 809694 h 1021961"/>
                    <a:gd name="connsiteX2" fmla="*/ 146304 w 3555187"/>
                    <a:gd name="connsiteY2" fmla="*/ 948683 h 1021961"/>
                    <a:gd name="connsiteX3" fmla="*/ 329184 w 3555187"/>
                    <a:gd name="connsiteY3" fmla="*/ 955998 h 1021961"/>
                    <a:gd name="connsiteX4" fmla="*/ 365760 w 3555187"/>
                    <a:gd name="connsiteY4" fmla="*/ 107435 h 1021961"/>
                    <a:gd name="connsiteX5" fmla="*/ 607162 w 3555187"/>
                    <a:gd name="connsiteY5" fmla="*/ 451249 h 1021961"/>
                    <a:gd name="connsiteX6" fmla="*/ 680314 w 3555187"/>
                    <a:gd name="connsiteY6" fmla="*/ 875531 h 1021961"/>
                    <a:gd name="connsiteX7" fmla="*/ 753466 w 3555187"/>
                    <a:gd name="connsiteY7" fmla="*/ 721912 h 1021961"/>
                    <a:gd name="connsiteX8" fmla="*/ 833933 w 3555187"/>
                    <a:gd name="connsiteY8" fmla="*/ 904792 h 1021961"/>
                    <a:gd name="connsiteX9" fmla="*/ 892454 w 3555187"/>
                    <a:gd name="connsiteY9" fmla="*/ 955998 h 1021961"/>
                    <a:gd name="connsiteX10" fmla="*/ 1316736 w 3555187"/>
                    <a:gd name="connsiteY10" fmla="*/ 963313 h 1021961"/>
                    <a:gd name="connsiteX11" fmla="*/ 1433779 w 3555187"/>
                    <a:gd name="connsiteY11" fmla="*/ 948683 h 1021961"/>
                    <a:gd name="connsiteX12" fmla="*/ 1477670 w 3555187"/>
                    <a:gd name="connsiteY12" fmla="*/ 795064 h 1021961"/>
                    <a:gd name="connsiteX13" fmla="*/ 1543507 w 3555187"/>
                    <a:gd name="connsiteY13" fmla="*/ 963313 h 1021961"/>
                    <a:gd name="connsiteX14" fmla="*/ 1645920 w 3555187"/>
                    <a:gd name="connsiteY14" fmla="*/ 955998 h 1021961"/>
                    <a:gd name="connsiteX15" fmla="*/ 1704442 w 3555187"/>
                    <a:gd name="connsiteY15" fmla="*/ 963313 h 1021961"/>
                    <a:gd name="connsiteX16" fmla="*/ 1719072 w 3555187"/>
                    <a:gd name="connsiteY16" fmla="*/ 443934 h 1021961"/>
                    <a:gd name="connsiteX17" fmla="*/ 1850746 w 3555187"/>
                    <a:gd name="connsiteY17" fmla="*/ 560977 h 1021961"/>
                    <a:gd name="connsiteX18" fmla="*/ 1982419 w 3555187"/>
                    <a:gd name="connsiteY18" fmla="*/ 678020 h 1021961"/>
                    <a:gd name="connsiteX19" fmla="*/ 2040941 w 3555187"/>
                    <a:gd name="connsiteY19" fmla="*/ 817009 h 1021961"/>
                    <a:gd name="connsiteX20" fmla="*/ 2106778 w 3555187"/>
                    <a:gd name="connsiteY20" fmla="*/ 765803 h 1021961"/>
                    <a:gd name="connsiteX21" fmla="*/ 2143354 w 3555187"/>
                    <a:gd name="connsiteY21" fmla="*/ 297630 h 1021961"/>
                    <a:gd name="connsiteX22" fmla="*/ 2282342 w 3555187"/>
                    <a:gd name="connsiteY22" fmla="*/ 268369 h 1021961"/>
                    <a:gd name="connsiteX23" fmla="*/ 2348179 w 3555187"/>
                    <a:gd name="connsiteY23" fmla="*/ 641444 h 1021961"/>
                    <a:gd name="connsiteX24" fmla="*/ 2377440 w 3555187"/>
                    <a:gd name="connsiteY24" fmla="*/ 934052 h 1021961"/>
                    <a:gd name="connsiteX25" fmla="*/ 2465222 w 3555187"/>
                    <a:gd name="connsiteY25" fmla="*/ 955998 h 1021961"/>
                    <a:gd name="connsiteX26" fmla="*/ 2567635 w 3555187"/>
                    <a:gd name="connsiteY26" fmla="*/ 941368 h 1021961"/>
                    <a:gd name="connsiteX27" fmla="*/ 2633472 w 3555187"/>
                    <a:gd name="connsiteY27" fmla="*/ 78174 h 1021961"/>
                    <a:gd name="connsiteX28" fmla="*/ 2765146 w 3555187"/>
                    <a:gd name="connsiteY28" fmla="*/ 239108 h 1021961"/>
                    <a:gd name="connsiteX29" fmla="*/ 2801722 w 3555187"/>
                    <a:gd name="connsiteY29" fmla="*/ 531716 h 1021961"/>
                    <a:gd name="connsiteX30" fmla="*/ 2918765 w 3555187"/>
                    <a:gd name="connsiteY30" fmla="*/ 758488 h 1021961"/>
                    <a:gd name="connsiteX31" fmla="*/ 2984602 w 3555187"/>
                    <a:gd name="connsiteY31" fmla="*/ 678020 h 1021961"/>
                    <a:gd name="connsiteX32" fmla="*/ 3072384 w 3555187"/>
                    <a:gd name="connsiteY32" fmla="*/ 334206 h 1021961"/>
                    <a:gd name="connsiteX33" fmla="*/ 3101645 w 3555187"/>
                    <a:gd name="connsiteY33" fmla="*/ 5022 h 1021961"/>
                    <a:gd name="connsiteX34" fmla="*/ 3240634 w 3555187"/>
                    <a:gd name="connsiteY34" fmla="*/ 180587 h 1021961"/>
                    <a:gd name="connsiteX35" fmla="*/ 3299155 w 3555187"/>
                    <a:gd name="connsiteY35" fmla="*/ 765803 h 1021961"/>
                    <a:gd name="connsiteX36" fmla="*/ 3423514 w 3555187"/>
                    <a:gd name="connsiteY36" fmla="*/ 912107 h 1021961"/>
                    <a:gd name="connsiteX37" fmla="*/ 3482035 w 3555187"/>
                    <a:gd name="connsiteY37" fmla="*/ 853585 h 1021961"/>
                    <a:gd name="connsiteX38" fmla="*/ 3555187 w 3555187"/>
                    <a:gd name="connsiteY38" fmla="*/ 955998 h 1021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3555187" h="1021961">
                      <a:moveTo>
                        <a:pt x="0" y="934052"/>
                      </a:moveTo>
                      <a:cubicBezTo>
                        <a:pt x="17069" y="870654"/>
                        <a:pt x="34138" y="807256"/>
                        <a:pt x="58522" y="809694"/>
                      </a:cubicBezTo>
                      <a:cubicBezTo>
                        <a:pt x="82906" y="812132"/>
                        <a:pt x="101194" y="924299"/>
                        <a:pt x="146304" y="948683"/>
                      </a:cubicBezTo>
                      <a:cubicBezTo>
                        <a:pt x="191414" y="973067"/>
                        <a:pt x="292608" y="1096206"/>
                        <a:pt x="329184" y="955998"/>
                      </a:cubicBezTo>
                      <a:cubicBezTo>
                        <a:pt x="365760" y="815790"/>
                        <a:pt x="319430" y="191560"/>
                        <a:pt x="365760" y="107435"/>
                      </a:cubicBezTo>
                      <a:cubicBezTo>
                        <a:pt x="412090" y="23310"/>
                        <a:pt x="554736" y="323233"/>
                        <a:pt x="607162" y="451249"/>
                      </a:cubicBezTo>
                      <a:cubicBezTo>
                        <a:pt x="659588" y="579265"/>
                        <a:pt x="655930" y="830421"/>
                        <a:pt x="680314" y="875531"/>
                      </a:cubicBezTo>
                      <a:cubicBezTo>
                        <a:pt x="704698" y="920641"/>
                        <a:pt x="727863" y="717035"/>
                        <a:pt x="753466" y="721912"/>
                      </a:cubicBezTo>
                      <a:cubicBezTo>
                        <a:pt x="779069" y="726789"/>
                        <a:pt x="810768" y="865778"/>
                        <a:pt x="833933" y="904792"/>
                      </a:cubicBezTo>
                      <a:cubicBezTo>
                        <a:pt x="857098" y="943806"/>
                        <a:pt x="811987" y="946244"/>
                        <a:pt x="892454" y="955998"/>
                      </a:cubicBezTo>
                      <a:cubicBezTo>
                        <a:pt x="972921" y="965752"/>
                        <a:pt x="1226515" y="964532"/>
                        <a:pt x="1316736" y="963313"/>
                      </a:cubicBezTo>
                      <a:cubicBezTo>
                        <a:pt x="1406957" y="962094"/>
                        <a:pt x="1406957" y="976725"/>
                        <a:pt x="1433779" y="948683"/>
                      </a:cubicBezTo>
                      <a:cubicBezTo>
                        <a:pt x="1460601" y="920641"/>
                        <a:pt x="1459382" y="792626"/>
                        <a:pt x="1477670" y="795064"/>
                      </a:cubicBezTo>
                      <a:cubicBezTo>
                        <a:pt x="1495958" y="797502"/>
                        <a:pt x="1515465" y="936491"/>
                        <a:pt x="1543507" y="963313"/>
                      </a:cubicBezTo>
                      <a:cubicBezTo>
                        <a:pt x="1571549" y="990135"/>
                        <a:pt x="1619098" y="955998"/>
                        <a:pt x="1645920" y="955998"/>
                      </a:cubicBezTo>
                      <a:cubicBezTo>
                        <a:pt x="1672742" y="955998"/>
                        <a:pt x="1692250" y="1048657"/>
                        <a:pt x="1704442" y="963313"/>
                      </a:cubicBezTo>
                      <a:cubicBezTo>
                        <a:pt x="1716634" y="877969"/>
                        <a:pt x="1694688" y="510990"/>
                        <a:pt x="1719072" y="443934"/>
                      </a:cubicBezTo>
                      <a:cubicBezTo>
                        <a:pt x="1743456" y="376878"/>
                        <a:pt x="1850746" y="560977"/>
                        <a:pt x="1850746" y="560977"/>
                      </a:cubicBezTo>
                      <a:cubicBezTo>
                        <a:pt x="1894637" y="599991"/>
                        <a:pt x="1950720" y="635348"/>
                        <a:pt x="1982419" y="678020"/>
                      </a:cubicBezTo>
                      <a:cubicBezTo>
                        <a:pt x="2014118" y="720692"/>
                        <a:pt x="2020215" y="802379"/>
                        <a:pt x="2040941" y="817009"/>
                      </a:cubicBezTo>
                      <a:cubicBezTo>
                        <a:pt x="2061667" y="831639"/>
                        <a:pt x="2089709" y="852366"/>
                        <a:pt x="2106778" y="765803"/>
                      </a:cubicBezTo>
                      <a:cubicBezTo>
                        <a:pt x="2123847" y="679240"/>
                        <a:pt x="2114093" y="380536"/>
                        <a:pt x="2143354" y="297630"/>
                      </a:cubicBezTo>
                      <a:cubicBezTo>
                        <a:pt x="2172615" y="214724"/>
                        <a:pt x="2248205" y="211067"/>
                        <a:pt x="2282342" y="268369"/>
                      </a:cubicBezTo>
                      <a:cubicBezTo>
                        <a:pt x="2316479" y="325671"/>
                        <a:pt x="2332329" y="530497"/>
                        <a:pt x="2348179" y="641444"/>
                      </a:cubicBezTo>
                      <a:cubicBezTo>
                        <a:pt x="2364029" y="752391"/>
                        <a:pt x="2357933" y="881626"/>
                        <a:pt x="2377440" y="934052"/>
                      </a:cubicBezTo>
                      <a:cubicBezTo>
                        <a:pt x="2396947" y="986478"/>
                        <a:pt x="2433523" y="954779"/>
                        <a:pt x="2465222" y="955998"/>
                      </a:cubicBezTo>
                      <a:cubicBezTo>
                        <a:pt x="2496921" y="957217"/>
                        <a:pt x="2539593" y="1087672"/>
                        <a:pt x="2567635" y="941368"/>
                      </a:cubicBezTo>
                      <a:cubicBezTo>
                        <a:pt x="2595677" y="795064"/>
                        <a:pt x="2600554" y="195217"/>
                        <a:pt x="2633472" y="78174"/>
                      </a:cubicBezTo>
                      <a:cubicBezTo>
                        <a:pt x="2666391" y="-38869"/>
                        <a:pt x="2737104" y="163518"/>
                        <a:pt x="2765146" y="239108"/>
                      </a:cubicBezTo>
                      <a:cubicBezTo>
                        <a:pt x="2793188" y="314698"/>
                        <a:pt x="2776119" y="445153"/>
                        <a:pt x="2801722" y="531716"/>
                      </a:cubicBezTo>
                      <a:cubicBezTo>
                        <a:pt x="2827325" y="618279"/>
                        <a:pt x="2888285" y="734104"/>
                        <a:pt x="2918765" y="758488"/>
                      </a:cubicBezTo>
                      <a:cubicBezTo>
                        <a:pt x="2949245" y="782872"/>
                        <a:pt x="2958999" y="748734"/>
                        <a:pt x="2984602" y="678020"/>
                      </a:cubicBezTo>
                      <a:cubicBezTo>
                        <a:pt x="3010205" y="607306"/>
                        <a:pt x="3052877" y="446372"/>
                        <a:pt x="3072384" y="334206"/>
                      </a:cubicBezTo>
                      <a:cubicBezTo>
                        <a:pt x="3091891" y="222040"/>
                        <a:pt x="3073603" y="30625"/>
                        <a:pt x="3101645" y="5022"/>
                      </a:cubicBezTo>
                      <a:cubicBezTo>
                        <a:pt x="3129687" y="-20581"/>
                        <a:pt x="3207716" y="53790"/>
                        <a:pt x="3240634" y="180587"/>
                      </a:cubicBezTo>
                      <a:cubicBezTo>
                        <a:pt x="3273552" y="307384"/>
                        <a:pt x="3268675" y="643883"/>
                        <a:pt x="3299155" y="765803"/>
                      </a:cubicBezTo>
                      <a:cubicBezTo>
                        <a:pt x="3329635" y="887723"/>
                        <a:pt x="3393034" y="897477"/>
                        <a:pt x="3423514" y="912107"/>
                      </a:cubicBezTo>
                      <a:cubicBezTo>
                        <a:pt x="3453994" y="926737"/>
                        <a:pt x="3460090" y="846270"/>
                        <a:pt x="3482035" y="853585"/>
                      </a:cubicBezTo>
                      <a:cubicBezTo>
                        <a:pt x="3503980" y="860900"/>
                        <a:pt x="3529583" y="908449"/>
                        <a:pt x="3555187" y="955998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99" name="Straight Connector 98"/>
                <p:cNvCxnSpPr>
                  <a:endCxn id="2068" idx="38"/>
                </p:cNvCxnSpPr>
                <p:nvPr/>
              </p:nvCxnSpPr>
              <p:spPr>
                <a:xfrm flipH="1">
                  <a:off x="5127955" y="4755434"/>
                  <a:ext cx="701345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Software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grpSp>
        <p:nvGrpSpPr>
          <p:cNvPr id="2061" name="Group 2060"/>
          <p:cNvGrpSpPr/>
          <p:nvPr/>
        </p:nvGrpSpPr>
        <p:grpSpPr>
          <a:xfrm>
            <a:off x="38100" y="2196312"/>
            <a:ext cx="9182100" cy="3628453"/>
            <a:chOff x="38100" y="2048377"/>
            <a:chExt cx="9182100" cy="3628453"/>
          </a:xfrm>
        </p:grpSpPr>
        <p:grpSp>
          <p:nvGrpSpPr>
            <p:cNvPr id="2053" name="Group 2052"/>
            <p:cNvGrpSpPr/>
            <p:nvPr/>
          </p:nvGrpSpPr>
          <p:grpSpPr>
            <a:xfrm>
              <a:off x="3275861" y="4860544"/>
              <a:ext cx="1524000" cy="816286"/>
              <a:chOff x="3383034" y="4030235"/>
              <a:chExt cx="1524000" cy="619952"/>
            </a:xfrm>
          </p:grpSpPr>
          <p:sp>
            <p:nvSpPr>
              <p:cNvPr id="3" name="Flowchart: Magnetic Disk 2"/>
              <p:cNvSpPr/>
              <p:nvPr/>
            </p:nvSpPr>
            <p:spPr>
              <a:xfrm>
                <a:off x="3383034" y="4030235"/>
                <a:ext cx="1524000" cy="619952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383034" y="4280855"/>
                <a:ext cx="1523999" cy="257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+mj-lt"/>
                    <a:ea typeface="Gulim" panose="020B0600000101010101" pitchFamily="34" charset="-127"/>
                  </a:rPr>
                  <a:t>Templates</a:t>
                </a:r>
                <a:endParaRPr lang="en-US" sz="1600" b="1" dirty="0">
                  <a:latin typeface="+mj-lt"/>
                  <a:ea typeface="Gulim" panose="020B0600000101010101" pitchFamily="34" charset="-127"/>
                </a:endParaRPr>
              </a:p>
            </p:txBody>
          </p:sp>
        </p:grpSp>
        <p:cxnSp>
          <p:nvCxnSpPr>
            <p:cNvPr id="6" name="Straight Arrow Connector 5"/>
            <p:cNvCxnSpPr>
              <a:stCxn id="65" idx="3"/>
              <a:endCxn id="4" idx="1"/>
            </p:cNvCxnSpPr>
            <p:nvPr/>
          </p:nvCxnSpPr>
          <p:spPr>
            <a:xfrm>
              <a:off x="1257299" y="2526606"/>
              <a:ext cx="233815" cy="14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491114" y="2048377"/>
              <a:ext cx="1328286" cy="959376"/>
              <a:chOff x="1338714" y="2190870"/>
              <a:chExt cx="1328286" cy="95937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38714" y="2190870"/>
                <a:ext cx="1328286" cy="9593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345169" y="2367972"/>
                <a:ext cx="13153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+mj-lt"/>
                    <a:ea typeface="Gulim" panose="020B0600000101010101" pitchFamily="34" charset="-127"/>
                  </a:rPr>
                  <a:t>Moving Average</a:t>
                </a:r>
                <a:endParaRPr lang="en-US" sz="1600" b="1" dirty="0">
                  <a:latin typeface="+mj-lt"/>
                  <a:ea typeface="Gulim" panose="020B0600000101010101" pitchFamily="34" charset="-127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8100" y="2111107"/>
              <a:ext cx="12191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+mj-lt"/>
                  <a:ea typeface="Gulim" panose="020B0600000101010101" pitchFamily="34" charset="-127"/>
                </a:rPr>
                <a:t>Input Character Signal</a:t>
              </a:r>
              <a:endParaRPr lang="en-US" sz="1600" b="1" dirty="0">
                <a:latin typeface="+mj-lt"/>
                <a:ea typeface="Gulim" panose="020B0600000101010101" pitchFamily="34" charset="-127"/>
              </a:endParaRPr>
            </a:p>
          </p:txBody>
        </p:sp>
        <p:grpSp>
          <p:nvGrpSpPr>
            <p:cNvPr id="2048" name="Group 2047"/>
            <p:cNvGrpSpPr/>
            <p:nvPr/>
          </p:nvGrpSpPr>
          <p:grpSpPr>
            <a:xfrm>
              <a:off x="4779044" y="2048377"/>
              <a:ext cx="1088356" cy="956455"/>
              <a:chOff x="4983893" y="2048377"/>
              <a:chExt cx="1088356" cy="95645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4983893" y="2048377"/>
                <a:ext cx="1088356" cy="9564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83893" y="2121584"/>
                <a:ext cx="10883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+mj-lt"/>
                    <a:ea typeface="Gulim" panose="020B0600000101010101" pitchFamily="34" charset="-127"/>
                  </a:rPr>
                  <a:t>Endpoint Noise Removal</a:t>
                </a:r>
                <a:endParaRPr lang="en-US" sz="1600" b="1" dirty="0">
                  <a:latin typeface="+mj-lt"/>
                  <a:ea typeface="Gulim" panose="020B0600000101010101" pitchFamily="34" charset="-127"/>
                </a:endParaRPr>
              </a:p>
            </p:txBody>
          </p:sp>
        </p:grpSp>
        <p:cxnSp>
          <p:nvCxnSpPr>
            <p:cNvPr id="67" name="Straight Arrow Connector 66"/>
            <p:cNvCxnSpPr>
              <a:stCxn id="2" idx="3"/>
              <a:endCxn id="63" idx="1"/>
            </p:cNvCxnSpPr>
            <p:nvPr/>
          </p:nvCxnSpPr>
          <p:spPr>
            <a:xfrm>
              <a:off x="4264046" y="2526605"/>
              <a:ext cx="514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3" idx="3"/>
              <a:endCxn id="62" idx="1"/>
            </p:cNvCxnSpPr>
            <p:nvPr/>
          </p:nvCxnSpPr>
          <p:spPr>
            <a:xfrm>
              <a:off x="5867400" y="2526605"/>
              <a:ext cx="958251" cy="9830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4" name="Group 2053"/>
            <p:cNvGrpSpPr/>
            <p:nvPr/>
          </p:nvGrpSpPr>
          <p:grpSpPr>
            <a:xfrm>
              <a:off x="6825650" y="2976265"/>
              <a:ext cx="1327750" cy="1066800"/>
              <a:chOff x="6825650" y="2976265"/>
              <a:chExt cx="1327750" cy="10668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6825651" y="2976265"/>
                <a:ext cx="1327749" cy="1066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825650" y="3094166"/>
                <a:ext cx="1327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+mj-lt"/>
                    <a:ea typeface="Gulim" panose="020B0600000101010101" pitchFamily="34" charset="-127"/>
                  </a:rPr>
                  <a:t>Dynamic Time Warping</a:t>
                </a:r>
                <a:endParaRPr lang="en-US" sz="1600" b="1" dirty="0">
                  <a:latin typeface="+mj-lt"/>
                  <a:ea typeface="Gulim" panose="020B0600000101010101" pitchFamily="34" charset="-127"/>
                </a:endParaRPr>
              </a:p>
            </p:txBody>
          </p:sp>
        </p:grpSp>
        <p:cxnSp>
          <p:nvCxnSpPr>
            <p:cNvPr id="77" name="Straight Arrow Connector 76"/>
            <p:cNvCxnSpPr>
              <a:stCxn id="3" idx="4"/>
              <a:endCxn id="62" idx="1"/>
            </p:cNvCxnSpPr>
            <p:nvPr/>
          </p:nvCxnSpPr>
          <p:spPr>
            <a:xfrm flipV="1">
              <a:off x="4799861" y="3509665"/>
              <a:ext cx="2025790" cy="17590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2" idx="3"/>
              <a:endCxn id="81" idx="1"/>
            </p:cNvCxnSpPr>
            <p:nvPr/>
          </p:nvCxnSpPr>
          <p:spPr>
            <a:xfrm>
              <a:off x="8153400" y="3509665"/>
              <a:ext cx="2697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8423180" y="3340388"/>
              <a:ext cx="7970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+mj-lt"/>
                  <a:ea typeface="Gulim" panose="020B0600000101010101" pitchFamily="34" charset="-127"/>
                </a:rPr>
                <a:t>Result</a:t>
              </a:r>
              <a:endParaRPr lang="en-US" sz="1600" b="1" dirty="0">
                <a:latin typeface="+mj-lt"/>
                <a:ea typeface="Gulim" panose="020B0600000101010101" pitchFamily="34" charset="-127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95138" y="1142999"/>
            <a:ext cx="3988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>
                <a:latin typeface="+mj-lt"/>
                <a:ea typeface="Gulim" panose="020B0600000101010101" pitchFamily="34" charset="-127"/>
              </a:rPr>
              <a:t>System Architecture</a:t>
            </a:r>
            <a:endParaRPr lang="en-US" sz="3200" u="sng" dirty="0">
              <a:latin typeface="+mj-lt"/>
              <a:ea typeface="Gulim" panose="020B0600000101010101" pitchFamily="34" charset="-127"/>
            </a:endParaRPr>
          </a:p>
        </p:txBody>
      </p:sp>
      <p:pic>
        <p:nvPicPr>
          <p:cNvPr id="1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0" t="28710" r="35059" b="36912"/>
          <a:stretch/>
        </p:blipFill>
        <p:spPr bwMode="auto">
          <a:xfrm>
            <a:off x="-18199" y="3298042"/>
            <a:ext cx="1295400" cy="928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3" name="Freeform 112"/>
          <p:cNvSpPr/>
          <p:nvPr/>
        </p:nvSpPr>
        <p:spPr>
          <a:xfrm>
            <a:off x="6619996" y="4300401"/>
            <a:ext cx="1990604" cy="1033599"/>
          </a:xfrm>
          <a:custGeom>
            <a:avLst/>
            <a:gdLst>
              <a:gd name="connsiteX0" fmla="*/ 0 w 3555187"/>
              <a:gd name="connsiteY0" fmla="*/ 934052 h 1021961"/>
              <a:gd name="connsiteX1" fmla="*/ 58522 w 3555187"/>
              <a:gd name="connsiteY1" fmla="*/ 809694 h 1021961"/>
              <a:gd name="connsiteX2" fmla="*/ 146304 w 3555187"/>
              <a:gd name="connsiteY2" fmla="*/ 948683 h 1021961"/>
              <a:gd name="connsiteX3" fmla="*/ 329184 w 3555187"/>
              <a:gd name="connsiteY3" fmla="*/ 955998 h 1021961"/>
              <a:gd name="connsiteX4" fmla="*/ 365760 w 3555187"/>
              <a:gd name="connsiteY4" fmla="*/ 107435 h 1021961"/>
              <a:gd name="connsiteX5" fmla="*/ 607162 w 3555187"/>
              <a:gd name="connsiteY5" fmla="*/ 451249 h 1021961"/>
              <a:gd name="connsiteX6" fmla="*/ 680314 w 3555187"/>
              <a:gd name="connsiteY6" fmla="*/ 875531 h 1021961"/>
              <a:gd name="connsiteX7" fmla="*/ 753466 w 3555187"/>
              <a:gd name="connsiteY7" fmla="*/ 721912 h 1021961"/>
              <a:gd name="connsiteX8" fmla="*/ 833933 w 3555187"/>
              <a:gd name="connsiteY8" fmla="*/ 904792 h 1021961"/>
              <a:gd name="connsiteX9" fmla="*/ 892454 w 3555187"/>
              <a:gd name="connsiteY9" fmla="*/ 955998 h 1021961"/>
              <a:gd name="connsiteX10" fmla="*/ 1316736 w 3555187"/>
              <a:gd name="connsiteY10" fmla="*/ 963313 h 1021961"/>
              <a:gd name="connsiteX11" fmla="*/ 1433779 w 3555187"/>
              <a:gd name="connsiteY11" fmla="*/ 948683 h 1021961"/>
              <a:gd name="connsiteX12" fmla="*/ 1477670 w 3555187"/>
              <a:gd name="connsiteY12" fmla="*/ 795064 h 1021961"/>
              <a:gd name="connsiteX13" fmla="*/ 1543507 w 3555187"/>
              <a:gd name="connsiteY13" fmla="*/ 963313 h 1021961"/>
              <a:gd name="connsiteX14" fmla="*/ 1645920 w 3555187"/>
              <a:gd name="connsiteY14" fmla="*/ 955998 h 1021961"/>
              <a:gd name="connsiteX15" fmla="*/ 1704442 w 3555187"/>
              <a:gd name="connsiteY15" fmla="*/ 963313 h 1021961"/>
              <a:gd name="connsiteX16" fmla="*/ 1719072 w 3555187"/>
              <a:gd name="connsiteY16" fmla="*/ 443934 h 1021961"/>
              <a:gd name="connsiteX17" fmla="*/ 1850746 w 3555187"/>
              <a:gd name="connsiteY17" fmla="*/ 560977 h 1021961"/>
              <a:gd name="connsiteX18" fmla="*/ 1982419 w 3555187"/>
              <a:gd name="connsiteY18" fmla="*/ 678020 h 1021961"/>
              <a:gd name="connsiteX19" fmla="*/ 2040941 w 3555187"/>
              <a:gd name="connsiteY19" fmla="*/ 817009 h 1021961"/>
              <a:gd name="connsiteX20" fmla="*/ 2106778 w 3555187"/>
              <a:gd name="connsiteY20" fmla="*/ 765803 h 1021961"/>
              <a:gd name="connsiteX21" fmla="*/ 2143354 w 3555187"/>
              <a:gd name="connsiteY21" fmla="*/ 297630 h 1021961"/>
              <a:gd name="connsiteX22" fmla="*/ 2282342 w 3555187"/>
              <a:gd name="connsiteY22" fmla="*/ 268369 h 1021961"/>
              <a:gd name="connsiteX23" fmla="*/ 2348179 w 3555187"/>
              <a:gd name="connsiteY23" fmla="*/ 641444 h 1021961"/>
              <a:gd name="connsiteX24" fmla="*/ 2377440 w 3555187"/>
              <a:gd name="connsiteY24" fmla="*/ 934052 h 1021961"/>
              <a:gd name="connsiteX25" fmla="*/ 2465222 w 3555187"/>
              <a:gd name="connsiteY25" fmla="*/ 955998 h 1021961"/>
              <a:gd name="connsiteX26" fmla="*/ 2567635 w 3555187"/>
              <a:gd name="connsiteY26" fmla="*/ 941368 h 1021961"/>
              <a:gd name="connsiteX27" fmla="*/ 2633472 w 3555187"/>
              <a:gd name="connsiteY27" fmla="*/ 78174 h 1021961"/>
              <a:gd name="connsiteX28" fmla="*/ 2765146 w 3555187"/>
              <a:gd name="connsiteY28" fmla="*/ 239108 h 1021961"/>
              <a:gd name="connsiteX29" fmla="*/ 2801722 w 3555187"/>
              <a:gd name="connsiteY29" fmla="*/ 531716 h 1021961"/>
              <a:gd name="connsiteX30" fmla="*/ 2918765 w 3555187"/>
              <a:gd name="connsiteY30" fmla="*/ 758488 h 1021961"/>
              <a:gd name="connsiteX31" fmla="*/ 2984602 w 3555187"/>
              <a:gd name="connsiteY31" fmla="*/ 678020 h 1021961"/>
              <a:gd name="connsiteX32" fmla="*/ 3072384 w 3555187"/>
              <a:gd name="connsiteY32" fmla="*/ 334206 h 1021961"/>
              <a:gd name="connsiteX33" fmla="*/ 3101645 w 3555187"/>
              <a:gd name="connsiteY33" fmla="*/ 5022 h 1021961"/>
              <a:gd name="connsiteX34" fmla="*/ 3240634 w 3555187"/>
              <a:gd name="connsiteY34" fmla="*/ 180587 h 1021961"/>
              <a:gd name="connsiteX35" fmla="*/ 3299155 w 3555187"/>
              <a:gd name="connsiteY35" fmla="*/ 765803 h 1021961"/>
              <a:gd name="connsiteX36" fmla="*/ 3423514 w 3555187"/>
              <a:gd name="connsiteY36" fmla="*/ 912107 h 1021961"/>
              <a:gd name="connsiteX37" fmla="*/ 3482035 w 3555187"/>
              <a:gd name="connsiteY37" fmla="*/ 853585 h 1021961"/>
              <a:gd name="connsiteX38" fmla="*/ 3555187 w 3555187"/>
              <a:gd name="connsiteY38" fmla="*/ 955998 h 102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555187" h="1021961">
                <a:moveTo>
                  <a:pt x="0" y="934052"/>
                </a:moveTo>
                <a:cubicBezTo>
                  <a:pt x="17069" y="870654"/>
                  <a:pt x="34138" y="807256"/>
                  <a:pt x="58522" y="809694"/>
                </a:cubicBezTo>
                <a:cubicBezTo>
                  <a:pt x="82906" y="812132"/>
                  <a:pt x="101194" y="924299"/>
                  <a:pt x="146304" y="948683"/>
                </a:cubicBezTo>
                <a:cubicBezTo>
                  <a:pt x="191414" y="973067"/>
                  <a:pt x="292608" y="1096206"/>
                  <a:pt x="329184" y="955998"/>
                </a:cubicBezTo>
                <a:cubicBezTo>
                  <a:pt x="365760" y="815790"/>
                  <a:pt x="319430" y="191560"/>
                  <a:pt x="365760" y="107435"/>
                </a:cubicBezTo>
                <a:cubicBezTo>
                  <a:pt x="412090" y="23310"/>
                  <a:pt x="554736" y="323233"/>
                  <a:pt x="607162" y="451249"/>
                </a:cubicBezTo>
                <a:cubicBezTo>
                  <a:pt x="659588" y="579265"/>
                  <a:pt x="655930" y="830421"/>
                  <a:pt x="680314" y="875531"/>
                </a:cubicBezTo>
                <a:cubicBezTo>
                  <a:pt x="704698" y="920641"/>
                  <a:pt x="727863" y="717035"/>
                  <a:pt x="753466" y="721912"/>
                </a:cubicBezTo>
                <a:cubicBezTo>
                  <a:pt x="779069" y="726789"/>
                  <a:pt x="810768" y="865778"/>
                  <a:pt x="833933" y="904792"/>
                </a:cubicBezTo>
                <a:cubicBezTo>
                  <a:pt x="857098" y="943806"/>
                  <a:pt x="811987" y="946244"/>
                  <a:pt x="892454" y="955998"/>
                </a:cubicBezTo>
                <a:cubicBezTo>
                  <a:pt x="972921" y="965752"/>
                  <a:pt x="1226515" y="964532"/>
                  <a:pt x="1316736" y="963313"/>
                </a:cubicBezTo>
                <a:cubicBezTo>
                  <a:pt x="1406957" y="962094"/>
                  <a:pt x="1406957" y="976725"/>
                  <a:pt x="1433779" y="948683"/>
                </a:cubicBezTo>
                <a:cubicBezTo>
                  <a:pt x="1460601" y="920641"/>
                  <a:pt x="1459382" y="792626"/>
                  <a:pt x="1477670" y="795064"/>
                </a:cubicBezTo>
                <a:cubicBezTo>
                  <a:pt x="1495958" y="797502"/>
                  <a:pt x="1515465" y="936491"/>
                  <a:pt x="1543507" y="963313"/>
                </a:cubicBezTo>
                <a:cubicBezTo>
                  <a:pt x="1571549" y="990135"/>
                  <a:pt x="1619098" y="955998"/>
                  <a:pt x="1645920" y="955998"/>
                </a:cubicBezTo>
                <a:cubicBezTo>
                  <a:pt x="1672742" y="955998"/>
                  <a:pt x="1692250" y="1048657"/>
                  <a:pt x="1704442" y="963313"/>
                </a:cubicBezTo>
                <a:cubicBezTo>
                  <a:pt x="1716634" y="877969"/>
                  <a:pt x="1694688" y="510990"/>
                  <a:pt x="1719072" y="443934"/>
                </a:cubicBezTo>
                <a:cubicBezTo>
                  <a:pt x="1743456" y="376878"/>
                  <a:pt x="1850746" y="560977"/>
                  <a:pt x="1850746" y="560977"/>
                </a:cubicBezTo>
                <a:cubicBezTo>
                  <a:pt x="1894637" y="599991"/>
                  <a:pt x="1950720" y="635348"/>
                  <a:pt x="1982419" y="678020"/>
                </a:cubicBezTo>
                <a:cubicBezTo>
                  <a:pt x="2014118" y="720692"/>
                  <a:pt x="2020215" y="802379"/>
                  <a:pt x="2040941" y="817009"/>
                </a:cubicBezTo>
                <a:cubicBezTo>
                  <a:pt x="2061667" y="831639"/>
                  <a:pt x="2089709" y="852366"/>
                  <a:pt x="2106778" y="765803"/>
                </a:cubicBezTo>
                <a:cubicBezTo>
                  <a:pt x="2123847" y="679240"/>
                  <a:pt x="2114093" y="380536"/>
                  <a:pt x="2143354" y="297630"/>
                </a:cubicBezTo>
                <a:cubicBezTo>
                  <a:pt x="2172615" y="214724"/>
                  <a:pt x="2248205" y="211067"/>
                  <a:pt x="2282342" y="268369"/>
                </a:cubicBezTo>
                <a:cubicBezTo>
                  <a:pt x="2316479" y="325671"/>
                  <a:pt x="2332329" y="530497"/>
                  <a:pt x="2348179" y="641444"/>
                </a:cubicBezTo>
                <a:cubicBezTo>
                  <a:pt x="2364029" y="752391"/>
                  <a:pt x="2357933" y="881626"/>
                  <a:pt x="2377440" y="934052"/>
                </a:cubicBezTo>
                <a:cubicBezTo>
                  <a:pt x="2396947" y="986478"/>
                  <a:pt x="2433523" y="954779"/>
                  <a:pt x="2465222" y="955998"/>
                </a:cubicBezTo>
                <a:cubicBezTo>
                  <a:pt x="2496921" y="957217"/>
                  <a:pt x="2539593" y="1087672"/>
                  <a:pt x="2567635" y="941368"/>
                </a:cubicBezTo>
                <a:cubicBezTo>
                  <a:pt x="2595677" y="795064"/>
                  <a:pt x="2600554" y="195217"/>
                  <a:pt x="2633472" y="78174"/>
                </a:cubicBezTo>
                <a:cubicBezTo>
                  <a:pt x="2666391" y="-38869"/>
                  <a:pt x="2737104" y="163518"/>
                  <a:pt x="2765146" y="239108"/>
                </a:cubicBezTo>
                <a:cubicBezTo>
                  <a:pt x="2793188" y="314698"/>
                  <a:pt x="2776119" y="445153"/>
                  <a:pt x="2801722" y="531716"/>
                </a:cubicBezTo>
                <a:cubicBezTo>
                  <a:pt x="2827325" y="618279"/>
                  <a:pt x="2888285" y="734104"/>
                  <a:pt x="2918765" y="758488"/>
                </a:cubicBezTo>
                <a:cubicBezTo>
                  <a:pt x="2949245" y="782872"/>
                  <a:pt x="2958999" y="748734"/>
                  <a:pt x="2984602" y="678020"/>
                </a:cubicBezTo>
                <a:cubicBezTo>
                  <a:pt x="3010205" y="607306"/>
                  <a:pt x="3052877" y="446372"/>
                  <a:pt x="3072384" y="334206"/>
                </a:cubicBezTo>
                <a:cubicBezTo>
                  <a:pt x="3091891" y="222040"/>
                  <a:pt x="3073603" y="30625"/>
                  <a:pt x="3101645" y="5022"/>
                </a:cubicBezTo>
                <a:cubicBezTo>
                  <a:pt x="3129687" y="-20581"/>
                  <a:pt x="3207716" y="53790"/>
                  <a:pt x="3240634" y="180587"/>
                </a:cubicBezTo>
                <a:cubicBezTo>
                  <a:pt x="3273552" y="307384"/>
                  <a:pt x="3268675" y="643883"/>
                  <a:pt x="3299155" y="765803"/>
                </a:cubicBezTo>
                <a:cubicBezTo>
                  <a:pt x="3329635" y="887723"/>
                  <a:pt x="3393034" y="897477"/>
                  <a:pt x="3423514" y="912107"/>
                </a:cubicBezTo>
                <a:cubicBezTo>
                  <a:pt x="3453994" y="926737"/>
                  <a:pt x="3460090" y="846270"/>
                  <a:pt x="3482035" y="853585"/>
                </a:cubicBezTo>
                <a:cubicBezTo>
                  <a:pt x="3503980" y="860900"/>
                  <a:pt x="3529583" y="908449"/>
                  <a:pt x="3555187" y="95599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4495800" y="3261382"/>
            <a:ext cx="1711536" cy="1002178"/>
            <a:chOff x="3754332" y="5404411"/>
            <a:chExt cx="1711536" cy="1002178"/>
          </a:xfrm>
        </p:grpSpPr>
        <p:grpSp>
          <p:nvGrpSpPr>
            <p:cNvPr id="73" name="Group 72"/>
            <p:cNvGrpSpPr/>
            <p:nvPr/>
          </p:nvGrpSpPr>
          <p:grpSpPr>
            <a:xfrm>
              <a:off x="3754332" y="5468763"/>
              <a:ext cx="1711536" cy="642720"/>
              <a:chOff x="3774864" y="5471601"/>
              <a:chExt cx="1605282" cy="496813"/>
            </a:xfrm>
          </p:grpSpPr>
          <p:cxnSp>
            <p:nvCxnSpPr>
              <p:cNvPr id="118" name="Straight Connector 117"/>
              <p:cNvCxnSpPr>
                <a:endCxn id="117" idx="38"/>
              </p:cNvCxnSpPr>
              <p:nvPr/>
            </p:nvCxnSpPr>
            <p:spPr>
              <a:xfrm flipH="1">
                <a:off x="5159623" y="5936347"/>
                <a:ext cx="22052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17" idx="0"/>
              </p:cNvCxnSpPr>
              <p:nvPr/>
            </p:nvCxnSpPr>
            <p:spPr>
              <a:xfrm flipH="1">
                <a:off x="3774864" y="5925678"/>
                <a:ext cx="266908" cy="137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Freeform 116"/>
              <p:cNvSpPr/>
              <p:nvPr/>
            </p:nvSpPr>
            <p:spPr>
              <a:xfrm>
                <a:off x="4041772" y="5471601"/>
                <a:ext cx="1117851" cy="496813"/>
              </a:xfrm>
              <a:custGeom>
                <a:avLst/>
                <a:gdLst>
                  <a:gd name="connsiteX0" fmla="*/ 0 w 3555187"/>
                  <a:gd name="connsiteY0" fmla="*/ 934052 h 1021961"/>
                  <a:gd name="connsiteX1" fmla="*/ 58522 w 3555187"/>
                  <a:gd name="connsiteY1" fmla="*/ 809694 h 1021961"/>
                  <a:gd name="connsiteX2" fmla="*/ 146304 w 3555187"/>
                  <a:gd name="connsiteY2" fmla="*/ 948683 h 1021961"/>
                  <a:gd name="connsiteX3" fmla="*/ 329184 w 3555187"/>
                  <a:gd name="connsiteY3" fmla="*/ 955998 h 1021961"/>
                  <a:gd name="connsiteX4" fmla="*/ 365760 w 3555187"/>
                  <a:gd name="connsiteY4" fmla="*/ 107435 h 1021961"/>
                  <a:gd name="connsiteX5" fmla="*/ 607162 w 3555187"/>
                  <a:gd name="connsiteY5" fmla="*/ 451249 h 1021961"/>
                  <a:gd name="connsiteX6" fmla="*/ 680314 w 3555187"/>
                  <a:gd name="connsiteY6" fmla="*/ 875531 h 1021961"/>
                  <a:gd name="connsiteX7" fmla="*/ 753466 w 3555187"/>
                  <a:gd name="connsiteY7" fmla="*/ 721912 h 1021961"/>
                  <a:gd name="connsiteX8" fmla="*/ 833933 w 3555187"/>
                  <a:gd name="connsiteY8" fmla="*/ 904792 h 1021961"/>
                  <a:gd name="connsiteX9" fmla="*/ 892454 w 3555187"/>
                  <a:gd name="connsiteY9" fmla="*/ 955998 h 1021961"/>
                  <a:gd name="connsiteX10" fmla="*/ 1316736 w 3555187"/>
                  <a:gd name="connsiteY10" fmla="*/ 963313 h 1021961"/>
                  <a:gd name="connsiteX11" fmla="*/ 1433779 w 3555187"/>
                  <a:gd name="connsiteY11" fmla="*/ 948683 h 1021961"/>
                  <a:gd name="connsiteX12" fmla="*/ 1477670 w 3555187"/>
                  <a:gd name="connsiteY12" fmla="*/ 795064 h 1021961"/>
                  <a:gd name="connsiteX13" fmla="*/ 1543507 w 3555187"/>
                  <a:gd name="connsiteY13" fmla="*/ 963313 h 1021961"/>
                  <a:gd name="connsiteX14" fmla="*/ 1645920 w 3555187"/>
                  <a:gd name="connsiteY14" fmla="*/ 955998 h 1021961"/>
                  <a:gd name="connsiteX15" fmla="*/ 1704442 w 3555187"/>
                  <a:gd name="connsiteY15" fmla="*/ 963313 h 1021961"/>
                  <a:gd name="connsiteX16" fmla="*/ 1719072 w 3555187"/>
                  <a:gd name="connsiteY16" fmla="*/ 443934 h 1021961"/>
                  <a:gd name="connsiteX17" fmla="*/ 1850746 w 3555187"/>
                  <a:gd name="connsiteY17" fmla="*/ 560977 h 1021961"/>
                  <a:gd name="connsiteX18" fmla="*/ 1982419 w 3555187"/>
                  <a:gd name="connsiteY18" fmla="*/ 678020 h 1021961"/>
                  <a:gd name="connsiteX19" fmla="*/ 2040941 w 3555187"/>
                  <a:gd name="connsiteY19" fmla="*/ 817009 h 1021961"/>
                  <a:gd name="connsiteX20" fmla="*/ 2106778 w 3555187"/>
                  <a:gd name="connsiteY20" fmla="*/ 765803 h 1021961"/>
                  <a:gd name="connsiteX21" fmla="*/ 2143354 w 3555187"/>
                  <a:gd name="connsiteY21" fmla="*/ 297630 h 1021961"/>
                  <a:gd name="connsiteX22" fmla="*/ 2282342 w 3555187"/>
                  <a:gd name="connsiteY22" fmla="*/ 268369 h 1021961"/>
                  <a:gd name="connsiteX23" fmla="*/ 2348179 w 3555187"/>
                  <a:gd name="connsiteY23" fmla="*/ 641444 h 1021961"/>
                  <a:gd name="connsiteX24" fmla="*/ 2377440 w 3555187"/>
                  <a:gd name="connsiteY24" fmla="*/ 934052 h 1021961"/>
                  <a:gd name="connsiteX25" fmla="*/ 2465222 w 3555187"/>
                  <a:gd name="connsiteY25" fmla="*/ 955998 h 1021961"/>
                  <a:gd name="connsiteX26" fmla="*/ 2567635 w 3555187"/>
                  <a:gd name="connsiteY26" fmla="*/ 941368 h 1021961"/>
                  <a:gd name="connsiteX27" fmla="*/ 2633472 w 3555187"/>
                  <a:gd name="connsiteY27" fmla="*/ 78174 h 1021961"/>
                  <a:gd name="connsiteX28" fmla="*/ 2765146 w 3555187"/>
                  <a:gd name="connsiteY28" fmla="*/ 239108 h 1021961"/>
                  <a:gd name="connsiteX29" fmla="*/ 2801722 w 3555187"/>
                  <a:gd name="connsiteY29" fmla="*/ 531716 h 1021961"/>
                  <a:gd name="connsiteX30" fmla="*/ 2918765 w 3555187"/>
                  <a:gd name="connsiteY30" fmla="*/ 758488 h 1021961"/>
                  <a:gd name="connsiteX31" fmla="*/ 2984602 w 3555187"/>
                  <a:gd name="connsiteY31" fmla="*/ 678020 h 1021961"/>
                  <a:gd name="connsiteX32" fmla="*/ 3072384 w 3555187"/>
                  <a:gd name="connsiteY32" fmla="*/ 334206 h 1021961"/>
                  <a:gd name="connsiteX33" fmla="*/ 3101645 w 3555187"/>
                  <a:gd name="connsiteY33" fmla="*/ 5022 h 1021961"/>
                  <a:gd name="connsiteX34" fmla="*/ 3240634 w 3555187"/>
                  <a:gd name="connsiteY34" fmla="*/ 180587 h 1021961"/>
                  <a:gd name="connsiteX35" fmla="*/ 3299155 w 3555187"/>
                  <a:gd name="connsiteY35" fmla="*/ 765803 h 1021961"/>
                  <a:gd name="connsiteX36" fmla="*/ 3423514 w 3555187"/>
                  <a:gd name="connsiteY36" fmla="*/ 912107 h 1021961"/>
                  <a:gd name="connsiteX37" fmla="*/ 3482035 w 3555187"/>
                  <a:gd name="connsiteY37" fmla="*/ 853585 h 1021961"/>
                  <a:gd name="connsiteX38" fmla="*/ 3555187 w 3555187"/>
                  <a:gd name="connsiteY38" fmla="*/ 955998 h 1021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555187" h="1021961">
                    <a:moveTo>
                      <a:pt x="0" y="934052"/>
                    </a:moveTo>
                    <a:cubicBezTo>
                      <a:pt x="17069" y="870654"/>
                      <a:pt x="34138" y="807256"/>
                      <a:pt x="58522" y="809694"/>
                    </a:cubicBezTo>
                    <a:cubicBezTo>
                      <a:pt x="82906" y="812132"/>
                      <a:pt x="101194" y="924299"/>
                      <a:pt x="146304" y="948683"/>
                    </a:cubicBezTo>
                    <a:cubicBezTo>
                      <a:pt x="191414" y="973067"/>
                      <a:pt x="292608" y="1096206"/>
                      <a:pt x="329184" y="955998"/>
                    </a:cubicBezTo>
                    <a:cubicBezTo>
                      <a:pt x="365760" y="815790"/>
                      <a:pt x="319430" y="191560"/>
                      <a:pt x="365760" y="107435"/>
                    </a:cubicBezTo>
                    <a:cubicBezTo>
                      <a:pt x="412090" y="23310"/>
                      <a:pt x="554736" y="323233"/>
                      <a:pt x="607162" y="451249"/>
                    </a:cubicBezTo>
                    <a:cubicBezTo>
                      <a:pt x="659588" y="579265"/>
                      <a:pt x="655930" y="830421"/>
                      <a:pt x="680314" y="875531"/>
                    </a:cubicBezTo>
                    <a:cubicBezTo>
                      <a:pt x="704698" y="920641"/>
                      <a:pt x="727863" y="717035"/>
                      <a:pt x="753466" y="721912"/>
                    </a:cubicBezTo>
                    <a:cubicBezTo>
                      <a:pt x="779069" y="726789"/>
                      <a:pt x="810768" y="865778"/>
                      <a:pt x="833933" y="904792"/>
                    </a:cubicBezTo>
                    <a:cubicBezTo>
                      <a:pt x="857098" y="943806"/>
                      <a:pt x="811987" y="946244"/>
                      <a:pt x="892454" y="955998"/>
                    </a:cubicBezTo>
                    <a:cubicBezTo>
                      <a:pt x="972921" y="965752"/>
                      <a:pt x="1226515" y="964532"/>
                      <a:pt x="1316736" y="963313"/>
                    </a:cubicBezTo>
                    <a:cubicBezTo>
                      <a:pt x="1406957" y="962094"/>
                      <a:pt x="1406957" y="976725"/>
                      <a:pt x="1433779" y="948683"/>
                    </a:cubicBezTo>
                    <a:cubicBezTo>
                      <a:pt x="1460601" y="920641"/>
                      <a:pt x="1459382" y="792626"/>
                      <a:pt x="1477670" y="795064"/>
                    </a:cubicBezTo>
                    <a:cubicBezTo>
                      <a:pt x="1495958" y="797502"/>
                      <a:pt x="1515465" y="936491"/>
                      <a:pt x="1543507" y="963313"/>
                    </a:cubicBezTo>
                    <a:cubicBezTo>
                      <a:pt x="1571549" y="990135"/>
                      <a:pt x="1619098" y="955998"/>
                      <a:pt x="1645920" y="955998"/>
                    </a:cubicBezTo>
                    <a:cubicBezTo>
                      <a:pt x="1672742" y="955998"/>
                      <a:pt x="1692250" y="1048657"/>
                      <a:pt x="1704442" y="963313"/>
                    </a:cubicBezTo>
                    <a:cubicBezTo>
                      <a:pt x="1716634" y="877969"/>
                      <a:pt x="1694688" y="510990"/>
                      <a:pt x="1719072" y="443934"/>
                    </a:cubicBezTo>
                    <a:cubicBezTo>
                      <a:pt x="1743456" y="376878"/>
                      <a:pt x="1850746" y="560977"/>
                      <a:pt x="1850746" y="560977"/>
                    </a:cubicBezTo>
                    <a:cubicBezTo>
                      <a:pt x="1894637" y="599991"/>
                      <a:pt x="1950720" y="635348"/>
                      <a:pt x="1982419" y="678020"/>
                    </a:cubicBezTo>
                    <a:cubicBezTo>
                      <a:pt x="2014118" y="720692"/>
                      <a:pt x="2020215" y="802379"/>
                      <a:pt x="2040941" y="817009"/>
                    </a:cubicBezTo>
                    <a:cubicBezTo>
                      <a:pt x="2061667" y="831639"/>
                      <a:pt x="2089709" y="852366"/>
                      <a:pt x="2106778" y="765803"/>
                    </a:cubicBezTo>
                    <a:cubicBezTo>
                      <a:pt x="2123847" y="679240"/>
                      <a:pt x="2114093" y="380536"/>
                      <a:pt x="2143354" y="297630"/>
                    </a:cubicBezTo>
                    <a:cubicBezTo>
                      <a:pt x="2172615" y="214724"/>
                      <a:pt x="2248205" y="211067"/>
                      <a:pt x="2282342" y="268369"/>
                    </a:cubicBezTo>
                    <a:cubicBezTo>
                      <a:pt x="2316479" y="325671"/>
                      <a:pt x="2332329" y="530497"/>
                      <a:pt x="2348179" y="641444"/>
                    </a:cubicBezTo>
                    <a:cubicBezTo>
                      <a:pt x="2364029" y="752391"/>
                      <a:pt x="2357933" y="881626"/>
                      <a:pt x="2377440" y="934052"/>
                    </a:cubicBezTo>
                    <a:cubicBezTo>
                      <a:pt x="2396947" y="986478"/>
                      <a:pt x="2433523" y="954779"/>
                      <a:pt x="2465222" y="955998"/>
                    </a:cubicBezTo>
                    <a:cubicBezTo>
                      <a:pt x="2496921" y="957217"/>
                      <a:pt x="2539593" y="1087672"/>
                      <a:pt x="2567635" y="941368"/>
                    </a:cubicBezTo>
                    <a:cubicBezTo>
                      <a:pt x="2595677" y="795064"/>
                      <a:pt x="2600554" y="195217"/>
                      <a:pt x="2633472" y="78174"/>
                    </a:cubicBezTo>
                    <a:cubicBezTo>
                      <a:pt x="2666391" y="-38869"/>
                      <a:pt x="2737104" y="163518"/>
                      <a:pt x="2765146" y="239108"/>
                    </a:cubicBezTo>
                    <a:cubicBezTo>
                      <a:pt x="2793188" y="314698"/>
                      <a:pt x="2776119" y="445153"/>
                      <a:pt x="2801722" y="531716"/>
                    </a:cubicBezTo>
                    <a:cubicBezTo>
                      <a:pt x="2827325" y="618279"/>
                      <a:pt x="2888285" y="734104"/>
                      <a:pt x="2918765" y="758488"/>
                    </a:cubicBezTo>
                    <a:cubicBezTo>
                      <a:pt x="2949245" y="782872"/>
                      <a:pt x="2958999" y="748734"/>
                      <a:pt x="2984602" y="678020"/>
                    </a:cubicBezTo>
                    <a:cubicBezTo>
                      <a:pt x="3010205" y="607306"/>
                      <a:pt x="3052877" y="446372"/>
                      <a:pt x="3072384" y="334206"/>
                    </a:cubicBezTo>
                    <a:cubicBezTo>
                      <a:pt x="3091891" y="222040"/>
                      <a:pt x="3073603" y="30625"/>
                      <a:pt x="3101645" y="5022"/>
                    </a:cubicBezTo>
                    <a:cubicBezTo>
                      <a:pt x="3129687" y="-20581"/>
                      <a:pt x="3207716" y="53790"/>
                      <a:pt x="3240634" y="180587"/>
                    </a:cubicBezTo>
                    <a:cubicBezTo>
                      <a:pt x="3273552" y="307384"/>
                      <a:pt x="3268675" y="643883"/>
                      <a:pt x="3299155" y="765803"/>
                    </a:cubicBezTo>
                    <a:cubicBezTo>
                      <a:pt x="3329635" y="887723"/>
                      <a:pt x="3393034" y="897477"/>
                      <a:pt x="3423514" y="912107"/>
                    </a:cubicBezTo>
                    <a:cubicBezTo>
                      <a:pt x="3453994" y="926737"/>
                      <a:pt x="3460090" y="846270"/>
                      <a:pt x="3482035" y="853585"/>
                    </a:cubicBezTo>
                    <a:cubicBezTo>
                      <a:pt x="3503980" y="860900"/>
                      <a:pt x="3529583" y="908449"/>
                      <a:pt x="3555187" y="955998"/>
                    </a:cubicBezTo>
                  </a:path>
                </a:pathLst>
              </a:cu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>
              <a:off x="5230749" y="5404411"/>
              <a:ext cx="11564" cy="99638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027036" y="5410200"/>
              <a:ext cx="11564" cy="99638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Freeform 95"/>
          <p:cNvSpPr/>
          <p:nvPr/>
        </p:nvSpPr>
        <p:spPr>
          <a:xfrm>
            <a:off x="6626125" y="4416752"/>
            <a:ext cx="518919" cy="890188"/>
          </a:xfrm>
          <a:custGeom>
            <a:avLst/>
            <a:gdLst>
              <a:gd name="connsiteX0" fmla="*/ 0 w 1624084"/>
              <a:gd name="connsiteY0" fmla="*/ 2589223 h 2786061"/>
              <a:gd name="connsiteX1" fmla="*/ 122830 w 1624084"/>
              <a:gd name="connsiteY1" fmla="*/ 1838596 h 2786061"/>
              <a:gd name="connsiteX2" fmla="*/ 300251 w 1624084"/>
              <a:gd name="connsiteY2" fmla="*/ 2439097 h 2786061"/>
              <a:gd name="connsiteX3" fmla="*/ 504968 w 1624084"/>
              <a:gd name="connsiteY3" fmla="*/ 2752996 h 2786061"/>
              <a:gd name="connsiteX4" fmla="*/ 668741 w 1624084"/>
              <a:gd name="connsiteY4" fmla="*/ 2548279 h 2786061"/>
              <a:gd name="connsiteX5" fmla="*/ 668741 w 1624084"/>
              <a:gd name="connsiteY5" fmla="*/ 733127 h 2786061"/>
              <a:gd name="connsiteX6" fmla="*/ 887105 w 1624084"/>
              <a:gd name="connsiteY6" fmla="*/ 23444 h 2786061"/>
              <a:gd name="connsiteX7" fmla="*/ 1173708 w 1624084"/>
              <a:gd name="connsiteY7" fmla="*/ 337342 h 2786061"/>
              <a:gd name="connsiteX8" fmla="*/ 1296538 w 1624084"/>
              <a:gd name="connsiteY8" fmla="*/ 1920482 h 2786061"/>
              <a:gd name="connsiteX9" fmla="*/ 1351129 w 1624084"/>
              <a:gd name="connsiteY9" fmla="*/ 2234381 h 2786061"/>
              <a:gd name="connsiteX10" fmla="*/ 1419368 w 1624084"/>
              <a:gd name="connsiteY10" fmla="*/ 1934130 h 2786061"/>
              <a:gd name="connsiteX11" fmla="*/ 1501254 w 1624084"/>
              <a:gd name="connsiteY11" fmla="*/ 1893187 h 2786061"/>
              <a:gd name="connsiteX12" fmla="*/ 1569493 w 1624084"/>
              <a:gd name="connsiteY12" fmla="*/ 1975073 h 2786061"/>
              <a:gd name="connsiteX13" fmla="*/ 1624084 w 1624084"/>
              <a:gd name="connsiteY13" fmla="*/ 2698405 h 2786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24084" h="2786061">
                <a:moveTo>
                  <a:pt x="0" y="2589223"/>
                </a:moveTo>
                <a:cubicBezTo>
                  <a:pt x="36394" y="2226420"/>
                  <a:pt x="72788" y="1863617"/>
                  <a:pt x="122830" y="1838596"/>
                </a:cubicBezTo>
                <a:cubicBezTo>
                  <a:pt x="172872" y="1813575"/>
                  <a:pt x="236561" y="2286697"/>
                  <a:pt x="300251" y="2439097"/>
                </a:cubicBezTo>
                <a:cubicBezTo>
                  <a:pt x="363941" y="2591497"/>
                  <a:pt x="443553" y="2734799"/>
                  <a:pt x="504968" y="2752996"/>
                </a:cubicBezTo>
                <a:cubicBezTo>
                  <a:pt x="566383" y="2771193"/>
                  <a:pt x="641446" y="2884924"/>
                  <a:pt x="668741" y="2548279"/>
                </a:cubicBezTo>
                <a:cubicBezTo>
                  <a:pt x="696036" y="2211634"/>
                  <a:pt x="632347" y="1153933"/>
                  <a:pt x="668741" y="733127"/>
                </a:cubicBezTo>
                <a:cubicBezTo>
                  <a:pt x="705135" y="312321"/>
                  <a:pt x="802944" y="89408"/>
                  <a:pt x="887105" y="23444"/>
                </a:cubicBezTo>
                <a:cubicBezTo>
                  <a:pt x="971266" y="-42520"/>
                  <a:pt x="1105469" y="21169"/>
                  <a:pt x="1173708" y="337342"/>
                </a:cubicBezTo>
                <a:cubicBezTo>
                  <a:pt x="1241947" y="653515"/>
                  <a:pt x="1266968" y="1604309"/>
                  <a:pt x="1296538" y="1920482"/>
                </a:cubicBezTo>
                <a:cubicBezTo>
                  <a:pt x="1326108" y="2236655"/>
                  <a:pt x="1330657" y="2232106"/>
                  <a:pt x="1351129" y="2234381"/>
                </a:cubicBezTo>
                <a:cubicBezTo>
                  <a:pt x="1371601" y="2236656"/>
                  <a:pt x="1394347" y="1990996"/>
                  <a:pt x="1419368" y="1934130"/>
                </a:cubicBezTo>
                <a:cubicBezTo>
                  <a:pt x="1444389" y="1877264"/>
                  <a:pt x="1476233" y="1886363"/>
                  <a:pt x="1501254" y="1893187"/>
                </a:cubicBezTo>
                <a:cubicBezTo>
                  <a:pt x="1526275" y="1900011"/>
                  <a:pt x="1549021" y="1840870"/>
                  <a:pt x="1569493" y="1975073"/>
                </a:cubicBezTo>
                <a:cubicBezTo>
                  <a:pt x="1589965" y="2109276"/>
                  <a:pt x="1607024" y="2403840"/>
                  <a:pt x="1624084" y="2698405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98" name="Straight Connector 97"/>
          <p:cNvCxnSpPr>
            <a:stCxn id="96" idx="13"/>
            <a:endCxn id="108" idx="0"/>
          </p:cNvCxnSpPr>
          <p:nvPr/>
        </p:nvCxnSpPr>
        <p:spPr>
          <a:xfrm>
            <a:off x="7145044" y="5278933"/>
            <a:ext cx="282511" cy="7286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7427555" y="4621140"/>
            <a:ext cx="497139" cy="669870"/>
          </a:xfrm>
          <a:custGeom>
            <a:avLst/>
            <a:gdLst>
              <a:gd name="connsiteX0" fmla="*/ 0 w 1790237"/>
              <a:gd name="connsiteY0" fmla="*/ 2395001 h 2412254"/>
              <a:gd name="connsiteX1" fmla="*/ 94890 w 1790237"/>
              <a:gd name="connsiteY1" fmla="*/ 1989560 h 2412254"/>
              <a:gd name="connsiteX2" fmla="*/ 198407 w 1790237"/>
              <a:gd name="connsiteY2" fmla="*/ 2067198 h 2412254"/>
              <a:gd name="connsiteX3" fmla="*/ 276045 w 1790237"/>
              <a:gd name="connsiteY3" fmla="*/ 2369122 h 2412254"/>
              <a:gd name="connsiteX4" fmla="*/ 457200 w 1790237"/>
              <a:gd name="connsiteY4" fmla="*/ 2136209 h 2412254"/>
              <a:gd name="connsiteX5" fmla="*/ 603849 w 1790237"/>
              <a:gd name="connsiteY5" fmla="*/ 894005 h 2412254"/>
              <a:gd name="connsiteX6" fmla="*/ 646981 w 1790237"/>
              <a:gd name="connsiteY6" fmla="*/ 14111 h 2412254"/>
              <a:gd name="connsiteX7" fmla="*/ 897147 w 1790237"/>
              <a:gd name="connsiteY7" fmla="*/ 428179 h 2412254"/>
              <a:gd name="connsiteX8" fmla="*/ 1069675 w 1790237"/>
              <a:gd name="connsiteY8" fmla="*/ 1420217 h 2412254"/>
              <a:gd name="connsiteX9" fmla="*/ 1250830 w 1790237"/>
              <a:gd name="connsiteY9" fmla="*/ 1152798 h 2412254"/>
              <a:gd name="connsiteX10" fmla="*/ 1380226 w 1790237"/>
              <a:gd name="connsiteY10" fmla="*/ 497190 h 2412254"/>
              <a:gd name="connsiteX11" fmla="*/ 1613139 w 1790237"/>
              <a:gd name="connsiteY11" fmla="*/ 272903 h 2412254"/>
              <a:gd name="connsiteX12" fmla="*/ 1777041 w 1790237"/>
              <a:gd name="connsiteY12" fmla="*/ 609334 h 2412254"/>
              <a:gd name="connsiteX13" fmla="*/ 1768415 w 1790237"/>
              <a:gd name="connsiteY13" fmla="*/ 2412254 h 2412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90237" h="2412254">
                <a:moveTo>
                  <a:pt x="0" y="2395001"/>
                </a:moveTo>
                <a:cubicBezTo>
                  <a:pt x="30911" y="2219597"/>
                  <a:pt x="61822" y="2044194"/>
                  <a:pt x="94890" y="1989560"/>
                </a:cubicBezTo>
                <a:cubicBezTo>
                  <a:pt x="127958" y="1934926"/>
                  <a:pt x="168215" y="2003938"/>
                  <a:pt x="198407" y="2067198"/>
                </a:cubicBezTo>
                <a:cubicBezTo>
                  <a:pt x="228600" y="2130458"/>
                  <a:pt x="232913" y="2357620"/>
                  <a:pt x="276045" y="2369122"/>
                </a:cubicBezTo>
                <a:cubicBezTo>
                  <a:pt x="319177" y="2380624"/>
                  <a:pt x="402566" y="2382062"/>
                  <a:pt x="457200" y="2136209"/>
                </a:cubicBezTo>
                <a:cubicBezTo>
                  <a:pt x="511834" y="1890356"/>
                  <a:pt x="572219" y="1247688"/>
                  <a:pt x="603849" y="894005"/>
                </a:cubicBezTo>
                <a:cubicBezTo>
                  <a:pt x="635479" y="540322"/>
                  <a:pt x="598098" y="91749"/>
                  <a:pt x="646981" y="14111"/>
                </a:cubicBezTo>
                <a:cubicBezTo>
                  <a:pt x="695864" y="-63527"/>
                  <a:pt x="826698" y="193828"/>
                  <a:pt x="897147" y="428179"/>
                </a:cubicBezTo>
                <a:cubicBezTo>
                  <a:pt x="967596" y="662530"/>
                  <a:pt x="1010728" y="1299447"/>
                  <a:pt x="1069675" y="1420217"/>
                </a:cubicBezTo>
                <a:cubicBezTo>
                  <a:pt x="1128622" y="1540987"/>
                  <a:pt x="1199071" y="1306636"/>
                  <a:pt x="1250830" y="1152798"/>
                </a:cubicBezTo>
                <a:cubicBezTo>
                  <a:pt x="1302589" y="998960"/>
                  <a:pt x="1319841" y="643839"/>
                  <a:pt x="1380226" y="497190"/>
                </a:cubicBezTo>
                <a:cubicBezTo>
                  <a:pt x="1440611" y="350541"/>
                  <a:pt x="1547003" y="254212"/>
                  <a:pt x="1613139" y="272903"/>
                </a:cubicBezTo>
                <a:cubicBezTo>
                  <a:pt x="1679275" y="291594"/>
                  <a:pt x="1751162" y="252776"/>
                  <a:pt x="1777041" y="609334"/>
                </a:cubicBezTo>
                <a:cubicBezTo>
                  <a:pt x="1802920" y="965892"/>
                  <a:pt x="1785667" y="1689073"/>
                  <a:pt x="1768415" y="2412254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Freeform 118"/>
          <p:cNvSpPr/>
          <p:nvPr/>
        </p:nvSpPr>
        <p:spPr>
          <a:xfrm>
            <a:off x="8037723" y="4416752"/>
            <a:ext cx="557637" cy="873294"/>
          </a:xfrm>
          <a:custGeom>
            <a:avLst/>
            <a:gdLst>
              <a:gd name="connsiteX0" fmla="*/ 0 w 1846052"/>
              <a:gd name="connsiteY0" fmla="*/ 2891029 h 2891029"/>
              <a:gd name="connsiteX1" fmla="*/ 155275 w 1846052"/>
              <a:gd name="connsiteY1" fmla="*/ 863822 h 2891029"/>
              <a:gd name="connsiteX2" fmla="*/ 189781 w 1846052"/>
              <a:gd name="connsiteY2" fmla="*/ 147829 h 2891029"/>
              <a:gd name="connsiteX3" fmla="*/ 508958 w 1846052"/>
              <a:gd name="connsiteY3" fmla="*/ 113323 h 2891029"/>
              <a:gd name="connsiteX4" fmla="*/ 560717 w 1846052"/>
              <a:gd name="connsiteY4" fmla="*/ 1390033 h 2891029"/>
              <a:gd name="connsiteX5" fmla="*/ 629728 w 1846052"/>
              <a:gd name="connsiteY5" fmla="*/ 2476961 h 2891029"/>
              <a:gd name="connsiteX6" fmla="*/ 845388 w 1846052"/>
              <a:gd name="connsiteY6" fmla="*/ 2330312 h 2891029"/>
              <a:gd name="connsiteX7" fmla="*/ 940279 w 1846052"/>
              <a:gd name="connsiteY7" fmla="*/ 380742 h 2891029"/>
              <a:gd name="connsiteX8" fmla="*/ 1130060 w 1846052"/>
              <a:gd name="connsiteY8" fmla="*/ 96071 h 2891029"/>
              <a:gd name="connsiteX9" fmla="*/ 1276709 w 1846052"/>
              <a:gd name="connsiteY9" fmla="*/ 656788 h 2891029"/>
              <a:gd name="connsiteX10" fmla="*/ 1492369 w 1846052"/>
              <a:gd name="connsiteY10" fmla="*/ 2347565 h 2891029"/>
              <a:gd name="connsiteX11" fmla="*/ 1639018 w 1846052"/>
              <a:gd name="connsiteY11" fmla="*/ 2235422 h 2891029"/>
              <a:gd name="connsiteX12" fmla="*/ 1846052 w 1846052"/>
              <a:gd name="connsiteY12" fmla="*/ 2839271 h 289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6052" h="2891029">
                <a:moveTo>
                  <a:pt x="0" y="2891029"/>
                </a:moveTo>
                <a:cubicBezTo>
                  <a:pt x="61822" y="2106025"/>
                  <a:pt x="123645" y="1321022"/>
                  <a:pt x="155275" y="863822"/>
                </a:cubicBezTo>
                <a:cubicBezTo>
                  <a:pt x="186905" y="406622"/>
                  <a:pt x="130834" y="272912"/>
                  <a:pt x="189781" y="147829"/>
                </a:cubicBezTo>
                <a:cubicBezTo>
                  <a:pt x="248728" y="22746"/>
                  <a:pt x="447135" y="-93711"/>
                  <a:pt x="508958" y="113323"/>
                </a:cubicBezTo>
                <a:cubicBezTo>
                  <a:pt x="570781" y="320357"/>
                  <a:pt x="540589" y="996093"/>
                  <a:pt x="560717" y="1390033"/>
                </a:cubicBezTo>
                <a:cubicBezTo>
                  <a:pt x="580845" y="1783973"/>
                  <a:pt x="582283" y="2320248"/>
                  <a:pt x="629728" y="2476961"/>
                </a:cubicBezTo>
                <a:cubicBezTo>
                  <a:pt x="677173" y="2633674"/>
                  <a:pt x="793629" y="2679682"/>
                  <a:pt x="845388" y="2330312"/>
                </a:cubicBezTo>
                <a:cubicBezTo>
                  <a:pt x="897147" y="1980942"/>
                  <a:pt x="892834" y="753115"/>
                  <a:pt x="940279" y="380742"/>
                </a:cubicBezTo>
                <a:cubicBezTo>
                  <a:pt x="987724" y="8369"/>
                  <a:pt x="1073988" y="50063"/>
                  <a:pt x="1130060" y="96071"/>
                </a:cubicBezTo>
                <a:cubicBezTo>
                  <a:pt x="1186132" y="142079"/>
                  <a:pt x="1216324" y="281539"/>
                  <a:pt x="1276709" y="656788"/>
                </a:cubicBezTo>
                <a:cubicBezTo>
                  <a:pt x="1337094" y="1032037"/>
                  <a:pt x="1431984" y="2084459"/>
                  <a:pt x="1492369" y="2347565"/>
                </a:cubicBezTo>
                <a:cubicBezTo>
                  <a:pt x="1552754" y="2610671"/>
                  <a:pt x="1580071" y="2153471"/>
                  <a:pt x="1639018" y="2235422"/>
                </a:cubicBezTo>
                <a:cubicBezTo>
                  <a:pt x="1697965" y="2317373"/>
                  <a:pt x="1772008" y="2578322"/>
                  <a:pt x="1846052" y="2839271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Freeform 127"/>
          <p:cNvSpPr/>
          <p:nvPr/>
        </p:nvSpPr>
        <p:spPr>
          <a:xfrm>
            <a:off x="7912640" y="5238437"/>
            <a:ext cx="125083" cy="95563"/>
          </a:xfrm>
          <a:custGeom>
            <a:avLst/>
            <a:gdLst>
              <a:gd name="connsiteX0" fmla="*/ 0 w 250166"/>
              <a:gd name="connsiteY0" fmla="*/ 43132 h 208637"/>
              <a:gd name="connsiteX1" fmla="*/ 77638 w 250166"/>
              <a:gd name="connsiteY1" fmla="*/ 198408 h 208637"/>
              <a:gd name="connsiteX2" fmla="*/ 198407 w 250166"/>
              <a:gd name="connsiteY2" fmla="*/ 172529 h 208637"/>
              <a:gd name="connsiteX3" fmla="*/ 250166 w 250166"/>
              <a:gd name="connsiteY3" fmla="*/ 0 h 20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166" h="208637">
                <a:moveTo>
                  <a:pt x="0" y="43132"/>
                </a:moveTo>
                <a:cubicBezTo>
                  <a:pt x="22285" y="109987"/>
                  <a:pt x="44570" y="176842"/>
                  <a:pt x="77638" y="198408"/>
                </a:cubicBezTo>
                <a:cubicBezTo>
                  <a:pt x="110706" y="219974"/>
                  <a:pt x="169652" y="205597"/>
                  <a:pt x="198407" y="172529"/>
                </a:cubicBezTo>
                <a:cubicBezTo>
                  <a:pt x="227162" y="139461"/>
                  <a:pt x="238664" y="69730"/>
                  <a:pt x="250166" y="0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27" name="Group 226"/>
          <p:cNvGrpSpPr/>
          <p:nvPr/>
        </p:nvGrpSpPr>
        <p:grpSpPr>
          <a:xfrm>
            <a:off x="2565610" y="5764805"/>
            <a:ext cx="3638044" cy="1072176"/>
            <a:chOff x="1273652" y="5395641"/>
            <a:chExt cx="3638044" cy="1072176"/>
          </a:xfrm>
        </p:grpSpPr>
        <p:grpSp>
          <p:nvGrpSpPr>
            <p:cNvPr id="5144" name="Group 5143"/>
            <p:cNvGrpSpPr/>
            <p:nvPr/>
          </p:nvGrpSpPr>
          <p:grpSpPr>
            <a:xfrm>
              <a:off x="1273652" y="5395641"/>
              <a:ext cx="3035950" cy="1072176"/>
              <a:chOff x="1047813" y="2923425"/>
              <a:chExt cx="3035950" cy="1072176"/>
            </a:xfrm>
          </p:grpSpPr>
          <p:grpSp>
            <p:nvGrpSpPr>
              <p:cNvPr id="5125" name="Group 5124"/>
              <p:cNvGrpSpPr/>
              <p:nvPr/>
            </p:nvGrpSpPr>
            <p:grpSpPr>
              <a:xfrm>
                <a:off x="2156541" y="3556970"/>
                <a:ext cx="1041792" cy="438631"/>
                <a:chOff x="6097482" y="4291412"/>
                <a:chExt cx="1969235" cy="917248"/>
              </a:xfrm>
            </p:grpSpPr>
            <p:sp>
              <p:nvSpPr>
                <p:cNvPr id="197" name="Freeform 196"/>
                <p:cNvSpPr/>
                <p:nvPr/>
              </p:nvSpPr>
              <p:spPr>
                <a:xfrm>
                  <a:off x="6097482" y="4291412"/>
                  <a:ext cx="518919" cy="890188"/>
                </a:xfrm>
                <a:custGeom>
                  <a:avLst/>
                  <a:gdLst>
                    <a:gd name="connsiteX0" fmla="*/ 0 w 1624084"/>
                    <a:gd name="connsiteY0" fmla="*/ 2589223 h 2786061"/>
                    <a:gd name="connsiteX1" fmla="*/ 122830 w 1624084"/>
                    <a:gd name="connsiteY1" fmla="*/ 1838596 h 2786061"/>
                    <a:gd name="connsiteX2" fmla="*/ 300251 w 1624084"/>
                    <a:gd name="connsiteY2" fmla="*/ 2439097 h 2786061"/>
                    <a:gd name="connsiteX3" fmla="*/ 504968 w 1624084"/>
                    <a:gd name="connsiteY3" fmla="*/ 2752996 h 2786061"/>
                    <a:gd name="connsiteX4" fmla="*/ 668741 w 1624084"/>
                    <a:gd name="connsiteY4" fmla="*/ 2548279 h 2786061"/>
                    <a:gd name="connsiteX5" fmla="*/ 668741 w 1624084"/>
                    <a:gd name="connsiteY5" fmla="*/ 733127 h 2786061"/>
                    <a:gd name="connsiteX6" fmla="*/ 887105 w 1624084"/>
                    <a:gd name="connsiteY6" fmla="*/ 23444 h 2786061"/>
                    <a:gd name="connsiteX7" fmla="*/ 1173708 w 1624084"/>
                    <a:gd name="connsiteY7" fmla="*/ 337342 h 2786061"/>
                    <a:gd name="connsiteX8" fmla="*/ 1296538 w 1624084"/>
                    <a:gd name="connsiteY8" fmla="*/ 1920482 h 2786061"/>
                    <a:gd name="connsiteX9" fmla="*/ 1351129 w 1624084"/>
                    <a:gd name="connsiteY9" fmla="*/ 2234381 h 2786061"/>
                    <a:gd name="connsiteX10" fmla="*/ 1419368 w 1624084"/>
                    <a:gd name="connsiteY10" fmla="*/ 1934130 h 2786061"/>
                    <a:gd name="connsiteX11" fmla="*/ 1501254 w 1624084"/>
                    <a:gd name="connsiteY11" fmla="*/ 1893187 h 2786061"/>
                    <a:gd name="connsiteX12" fmla="*/ 1569493 w 1624084"/>
                    <a:gd name="connsiteY12" fmla="*/ 1975073 h 2786061"/>
                    <a:gd name="connsiteX13" fmla="*/ 1624084 w 1624084"/>
                    <a:gd name="connsiteY13" fmla="*/ 2698405 h 2786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24084" h="2786061">
                      <a:moveTo>
                        <a:pt x="0" y="2589223"/>
                      </a:moveTo>
                      <a:cubicBezTo>
                        <a:pt x="36394" y="2226420"/>
                        <a:pt x="72788" y="1863617"/>
                        <a:pt x="122830" y="1838596"/>
                      </a:cubicBezTo>
                      <a:cubicBezTo>
                        <a:pt x="172872" y="1813575"/>
                        <a:pt x="236561" y="2286697"/>
                        <a:pt x="300251" y="2439097"/>
                      </a:cubicBezTo>
                      <a:cubicBezTo>
                        <a:pt x="363941" y="2591497"/>
                        <a:pt x="443553" y="2734799"/>
                        <a:pt x="504968" y="2752996"/>
                      </a:cubicBezTo>
                      <a:cubicBezTo>
                        <a:pt x="566383" y="2771193"/>
                        <a:pt x="641446" y="2884924"/>
                        <a:pt x="668741" y="2548279"/>
                      </a:cubicBezTo>
                      <a:cubicBezTo>
                        <a:pt x="696036" y="2211634"/>
                        <a:pt x="632347" y="1153933"/>
                        <a:pt x="668741" y="733127"/>
                      </a:cubicBezTo>
                      <a:cubicBezTo>
                        <a:pt x="705135" y="312321"/>
                        <a:pt x="802944" y="89408"/>
                        <a:pt x="887105" y="23444"/>
                      </a:cubicBezTo>
                      <a:cubicBezTo>
                        <a:pt x="971266" y="-42520"/>
                        <a:pt x="1105469" y="21169"/>
                        <a:pt x="1173708" y="337342"/>
                      </a:cubicBezTo>
                      <a:cubicBezTo>
                        <a:pt x="1241947" y="653515"/>
                        <a:pt x="1266968" y="1604309"/>
                        <a:pt x="1296538" y="1920482"/>
                      </a:cubicBezTo>
                      <a:cubicBezTo>
                        <a:pt x="1326108" y="2236655"/>
                        <a:pt x="1330657" y="2232106"/>
                        <a:pt x="1351129" y="2234381"/>
                      </a:cubicBezTo>
                      <a:cubicBezTo>
                        <a:pt x="1371601" y="2236656"/>
                        <a:pt x="1394347" y="1990996"/>
                        <a:pt x="1419368" y="1934130"/>
                      </a:cubicBezTo>
                      <a:cubicBezTo>
                        <a:pt x="1444389" y="1877264"/>
                        <a:pt x="1476233" y="1886363"/>
                        <a:pt x="1501254" y="1893187"/>
                      </a:cubicBezTo>
                      <a:cubicBezTo>
                        <a:pt x="1526275" y="1900011"/>
                        <a:pt x="1549021" y="1840870"/>
                        <a:pt x="1569493" y="1975073"/>
                      </a:cubicBezTo>
                      <a:cubicBezTo>
                        <a:pt x="1589965" y="2109276"/>
                        <a:pt x="1607024" y="2403840"/>
                        <a:pt x="1624084" y="2698405"/>
                      </a:cubicBezTo>
                    </a:path>
                  </a:pathLst>
                </a:custGeom>
                <a:no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cxnSp>
              <p:nvCxnSpPr>
                <p:cNvPr id="198" name="Straight Connector 197"/>
                <p:cNvCxnSpPr>
                  <a:stCxn id="197" idx="13"/>
                  <a:endCxn id="199" idx="0"/>
                </p:cNvCxnSpPr>
                <p:nvPr/>
              </p:nvCxnSpPr>
              <p:spPr>
                <a:xfrm>
                  <a:off x="6616402" y="5153593"/>
                  <a:ext cx="141257" cy="2528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Freeform 198"/>
                <p:cNvSpPr/>
                <p:nvPr/>
              </p:nvSpPr>
              <p:spPr>
                <a:xfrm>
                  <a:off x="6757659" y="4495800"/>
                  <a:ext cx="480459" cy="665077"/>
                </a:xfrm>
                <a:custGeom>
                  <a:avLst/>
                  <a:gdLst>
                    <a:gd name="connsiteX0" fmla="*/ 0 w 1790237"/>
                    <a:gd name="connsiteY0" fmla="*/ 2395001 h 2412254"/>
                    <a:gd name="connsiteX1" fmla="*/ 94890 w 1790237"/>
                    <a:gd name="connsiteY1" fmla="*/ 1989560 h 2412254"/>
                    <a:gd name="connsiteX2" fmla="*/ 198407 w 1790237"/>
                    <a:gd name="connsiteY2" fmla="*/ 2067198 h 2412254"/>
                    <a:gd name="connsiteX3" fmla="*/ 276045 w 1790237"/>
                    <a:gd name="connsiteY3" fmla="*/ 2369122 h 2412254"/>
                    <a:gd name="connsiteX4" fmla="*/ 457200 w 1790237"/>
                    <a:gd name="connsiteY4" fmla="*/ 2136209 h 2412254"/>
                    <a:gd name="connsiteX5" fmla="*/ 603849 w 1790237"/>
                    <a:gd name="connsiteY5" fmla="*/ 894005 h 2412254"/>
                    <a:gd name="connsiteX6" fmla="*/ 646981 w 1790237"/>
                    <a:gd name="connsiteY6" fmla="*/ 14111 h 2412254"/>
                    <a:gd name="connsiteX7" fmla="*/ 897147 w 1790237"/>
                    <a:gd name="connsiteY7" fmla="*/ 428179 h 2412254"/>
                    <a:gd name="connsiteX8" fmla="*/ 1069675 w 1790237"/>
                    <a:gd name="connsiteY8" fmla="*/ 1420217 h 2412254"/>
                    <a:gd name="connsiteX9" fmla="*/ 1250830 w 1790237"/>
                    <a:gd name="connsiteY9" fmla="*/ 1152798 h 2412254"/>
                    <a:gd name="connsiteX10" fmla="*/ 1380226 w 1790237"/>
                    <a:gd name="connsiteY10" fmla="*/ 497190 h 2412254"/>
                    <a:gd name="connsiteX11" fmla="*/ 1613139 w 1790237"/>
                    <a:gd name="connsiteY11" fmla="*/ 272903 h 2412254"/>
                    <a:gd name="connsiteX12" fmla="*/ 1777041 w 1790237"/>
                    <a:gd name="connsiteY12" fmla="*/ 609334 h 2412254"/>
                    <a:gd name="connsiteX13" fmla="*/ 1768415 w 1790237"/>
                    <a:gd name="connsiteY13" fmla="*/ 2412254 h 2412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90237" h="2412254">
                      <a:moveTo>
                        <a:pt x="0" y="2395001"/>
                      </a:moveTo>
                      <a:cubicBezTo>
                        <a:pt x="30911" y="2219597"/>
                        <a:pt x="61822" y="2044194"/>
                        <a:pt x="94890" y="1989560"/>
                      </a:cubicBezTo>
                      <a:cubicBezTo>
                        <a:pt x="127958" y="1934926"/>
                        <a:pt x="168215" y="2003938"/>
                        <a:pt x="198407" y="2067198"/>
                      </a:cubicBezTo>
                      <a:cubicBezTo>
                        <a:pt x="228600" y="2130458"/>
                        <a:pt x="232913" y="2357620"/>
                        <a:pt x="276045" y="2369122"/>
                      </a:cubicBezTo>
                      <a:cubicBezTo>
                        <a:pt x="319177" y="2380624"/>
                        <a:pt x="402566" y="2382062"/>
                        <a:pt x="457200" y="2136209"/>
                      </a:cubicBezTo>
                      <a:cubicBezTo>
                        <a:pt x="511834" y="1890356"/>
                        <a:pt x="572219" y="1247688"/>
                        <a:pt x="603849" y="894005"/>
                      </a:cubicBezTo>
                      <a:cubicBezTo>
                        <a:pt x="635479" y="540322"/>
                        <a:pt x="598098" y="91749"/>
                        <a:pt x="646981" y="14111"/>
                      </a:cubicBezTo>
                      <a:cubicBezTo>
                        <a:pt x="695864" y="-63527"/>
                        <a:pt x="826698" y="193828"/>
                        <a:pt x="897147" y="428179"/>
                      </a:cubicBezTo>
                      <a:cubicBezTo>
                        <a:pt x="967596" y="662530"/>
                        <a:pt x="1010728" y="1299447"/>
                        <a:pt x="1069675" y="1420217"/>
                      </a:cubicBezTo>
                      <a:cubicBezTo>
                        <a:pt x="1128622" y="1540987"/>
                        <a:pt x="1199071" y="1306636"/>
                        <a:pt x="1250830" y="1152798"/>
                      </a:cubicBezTo>
                      <a:cubicBezTo>
                        <a:pt x="1302589" y="998960"/>
                        <a:pt x="1319841" y="643839"/>
                        <a:pt x="1380226" y="497190"/>
                      </a:cubicBezTo>
                      <a:cubicBezTo>
                        <a:pt x="1440611" y="350541"/>
                        <a:pt x="1547003" y="254212"/>
                        <a:pt x="1613139" y="272903"/>
                      </a:cubicBezTo>
                      <a:cubicBezTo>
                        <a:pt x="1679275" y="291594"/>
                        <a:pt x="1751162" y="252776"/>
                        <a:pt x="1777041" y="609334"/>
                      </a:cubicBezTo>
                      <a:cubicBezTo>
                        <a:pt x="1802920" y="965892"/>
                        <a:pt x="1785667" y="1689073"/>
                        <a:pt x="1768415" y="2412254"/>
                      </a:cubicBezTo>
                    </a:path>
                  </a:pathLst>
                </a:custGeom>
                <a:no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7616596" y="4291412"/>
                  <a:ext cx="450121" cy="873294"/>
                </a:xfrm>
                <a:custGeom>
                  <a:avLst/>
                  <a:gdLst>
                    <a:gd name="connsiteX0" fmla="*/ 0 w 1846052"/>
                    <a:gd name="connsiteY0" fmla="*/ 2891029 h 2891029"/>
                    <a:gd name="connsiteX1" fmla="*/ 155275 w 1846052"/>
                    <a:gd name="connsiteY1" fmla="*/ 863822 h 2891029"/>
                    <a:gd name="connsiteX2" fmla="*/ 189781 w 1846052"/>
                    <a:gd name="connsiteY2" fmla="*/ 147829 h 2891029"/>
                    <a:gd name="connsiteX3" fmla="*/ 508958 w 1846052"/>
                    <a:gd name="connsiteY3" fmla="*/ 113323 h 2891029"/>
                    <a:gd name="connsiteX4" fmla="*/ 560717 w 1846052"/>
                    <a:gd name="connsiteY4" fmla="*/ 1390033 h 2891029"/>
                    <a:gd name="connsiteX5" fmla="*/ 629728 w 1846052"/>
                    <a:gd name="connsiteY5" fmla="*/ 2476961 h 2891029"/>
                    <a:gd name="connsiteX6" fmla="*/ 845388 w 1846052"/>
                    <a:gd name="connsiteY6" fmla="*/ 2330312 h 2891029"/>
                    <a:gd name="connsiteX7" fmla="*/ 940279 w 1846052"/>
                    <a:gd name="connsiteY7" fmla="*/ 380742 h 2891029"/>
                    <a:gd name="connsiteX8" fmla="*/ 1130060 w 1846052"/>
                    <a:gd name="connsiteY8" fmla="*/ 96071 h 2891029"/>
                    <a:gd name="connsiteX9" fmla="*/ 1276709 w 1846052"/>
                    <a:gd name="connsiteY9" fmla="*/ 656788 h 2891029"/>
                    <a:gd name="connsiteX10" fmla="*/ 1492369 w 1846052"/>
                    <a:gd name="connsiteY10" fmla="*/ 2347565 h 2891029"/>
                    <a:gd name="connsiteX11" fmla="*/ 1639018 w 1846052"/>
                    <a:gd name="connsiteY11" fmla="*/ 2235422 h 2891029"/>
                    <a:gd name="connsiteX12" fmla="*/ 1846052 w 1846052"/>
                    <a:gd name="connsiteY12" fmla="*/ 2839271 h 2891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46052" h="2891029">
                      <a:moveTo>
                        <a:pt x="0" y="2891029"/>
                      </a:moveTo>
                      <a:cubicBezTo>
                        <a:pt x="61822" y="2106025"/>
                        <a:pt x="123645" y="1321022"/>
                        <a:pt x="155275" y="863822"/>
                      </a:cubicBezTo>
                      <a:cubicBezTo>
                        <a:pt x="186905" y="406622"/>
                        <a:pt x="130834" y="272912"/>
                        <a:pt x="189781" y="147829"/>
                      </a:cubicBezTo>
                      <a:cubicBezTo>
                        <a:pt x="248728" y="22746"/>
                        <a:pt x="447135" y="-93711"/>
                        <a:pt x="508958" y="113323"/>
                      </a:cubicBezTo>
                      <a:cubicBezTo>
                        <a:pt x="570781" y="320357"/>
                        <a:pt x="540589" y="996093"/>
                        <a:pt x="560717" y="1390033"/>
                      </a:cubicBezTo>
                      <a:cubicBezTo>
                        <a:pt x="580845" y="1783973"/>
                        <a:pt x="582283" y="2320248"/>
                        <a:pt x="629728" y="2476961"/>
                      </a:cubicBezTo>
                      <a:cubicBezTo>
                        <a:pt x="677173" y="2633674"/>
                        <a:pt x="793629" y="2679682"/>
                        <a:pt x="845388" y="2330312"/>
                      </a:cubicBezTo>
                      <a:cubicBezTo>
                        <a:pt x="897147" y="1980942"/>
                        <a:pt x="892834" y="753115"/>
                        <a:pt x="940279" y="380742"/>
                      </a:cubicBezTo>
                      <a:cubicBezTo>
                        <a:pt x="987724" y="8369"/>
                        <a:pt x="1073988" y="50063"/>
                        <a:pt x="1130060" y="96071"/>
                      </a:cubicBezTo>
                      <a:cubicBezTo>
                        <a:pt x="1186132" y="142079"/>
                        <a:pt x="1216324" y="281539"/>
                        <a:pt x="1276709" y="656788"/>
                      </a:cubicBezTo>
                      <a:cubicBezTo>
                        <a:pt x="1337094" y="1032037"/>
                        <a:pt x="1431984" y="2084459"/>
                        <a:pt x="1492369" y="2347565"/>
                      </a:cubicBezTo>
                      <a:cubicBezTo>
                        <a:pt x="1552754" y="2610671"/>
                        <a:pt x="1580071" y="2153471"/>
                        <a:pt x="1639018" y="2235422"/>
                      </a:cubicBezTo>
                      <a:cubicBezTo>
                        <a:pt x="1697965" y="2317373"/>
                        <a:pt x="1772008" y="2578322"/>
                        <a:pt x="1846052" y="2839271"/>
                      </a:cubicBezTo>
                    </a:path>
                  </a:pathLst>
                </a:custGeom>
                <a:no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7238117" y="5153418"/>
                  <a:ext cx="378477" cy="55242"/>
                </a:xfrm>
                <a:custGeom>
                  <a:avLst/>
                  <a:gdLst>
                    <a:gd name="connsiteX0" fmla="*/ 0 w 250166"/>
                    <a:gd name="connsiteY0" fmla="*/ 43132 h 208637"/>
                    <a:gd name="connsiteX1" fmla="*/ 77638 w 250166"/>
                    <a:gd name="connsiteY1" fmla="*/ 198408 h 208637"/>
                    <a:gd name="connsiteX2" fmla="*/ 198407 w 250166"/>
                    <a:gd name="connsiteY2" fmla="*/ 172529 h 208637"/>
                    <a:gd name="connsiteX3" fmla="*/ 250166 w 250166"/>
                    <a:gd name="connsiteY3" fmla="*/ 0 h 208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0166" h="208637">
                      <a:moveTo>
                        <a:pt x="0" y="43132"/>
                      </a:moveTo>
                      <a:cubicBezTo>
                        <a:pt x="22285" y="109987"/>
                        <a:pt x="44570" y="176842"/>
                        <a:pt x="77638" y="198408"/>
                      </a:cubicBezTo>
                      <a:cubicBezTo>
                        <a:pt x="110706" y="219974"/>
                        <a:pt x="169652" y="205597"/>
                        <a:pt x="198407" y="172529"/>
                      </a:cubicBezTo>
                      <a:cubicBezTo>
                        <a:pt x="227162" y="139461"/>
                        <a:pt x="238664" y="69730"/>
                        <a:pt x="250166" y="0"/>
                      </a:cubicBezTo>
                    </a:path>
                  </a:pathLst>
                </a:custGeom>
                <a:no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5127" name="Freeform 5126"/>
              <p:cNvSpPr/>
              <p:nvPr/>
            </p:nvSpPr>
            <p:spPr>
              <a:xfrm>
                <a:off x="3533403" y="3631311"/>
                <a:ext cx="446114" cy="337872"/>
              </a:xfrm>
              <a:custGeom>
                <a:avLst/>
                <a:gdLst>
                  <a:gd name="connsiteX0" fmla="*/ 0 w 2893326"/>
                  <a:gd name="connsiteY0" fmla="*/ 2193302 h 2193302"/>
                  <a:gd name="connsiteX1" fmla="*/ 259308 w 2893326"/>
                  <a:gd name="connsiteY1" fmla="*/ 1524562 h 2193302"/>
                  <a:gd name="connsiteX2" fmla="*/ 545911 w 2893326"/>
                  <a:gd name="connsiteY2" fmla="*/ 1865756 h 2193302"/>
                  <a:gd name="connsiteX3" fmla="*/ 723332 w 2893326"/>
                  <a:gd name="connsiteY3" fmla="*/ 1852108 h 2193302"/>
                  <a:gd name="connsiteX4" fmla="*/ 941696 w 2893326"/>
                  <a:gd name="connsiteY4" fmla="*/ 1456323 h 2193302"/>
                  <a:gd name="connsiteX5" fmla="*/ 1091821 w 2893326"/>
                  <a:gd name="connsiteY5" fmla="*/ 323559 h 2193302"/>
                  <a:gd name="connsiteX6" fmla="*/ 1364776 w 2893326"/>
                  <a:gd name="connsiteY6" fmla="*/ 36956 h 2193302"/>
                  <a:gd name="connsiteX7" fmla="*/ 1514902 w 2893326"/>
                  <a:gd name="connsiteY7" fmla="*/ 1005947 h 2193302"/>
                  <a:gd name="connsiteX8" fmla="*/ 1692323 w 2893326"/>
                  <a:gd name="connsiteY8" fmla="*/ 1306198 h 2193302"/>
                  <a:gd name="connsiteX9" fmla="*/ 1883391 w 2893326"/>
                  <a:gd name="connsiteY9" fmla="*/ 801231 h 2193302"/>
                  <a:gd name="connsiteX10" fmla="*/ 2265529 w 2893326"/>
                  <a:gd name="connsiteY10" fmla="*/ 732992 h 2193302"/>
                  <a:gd name="connsiteX11" fmla="*/ 2620370 w 2893326"/>
                  <a:gd name="connsiteY11" fmla="*/ 992299 h 2193302"/>
                  <a:gd name="connsiteX12" fmla="*/ 2893326 w 2893326"/>
                  <a:gd name="connsiteY12" fmla="*/ 2056825 h 219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93326" h="2193302">
                    <a:moveTo>
                      <a:pt x="0" y="2193302"/>
                    </a:moveTo>
                    <a:cubicBezTo>
                      <a:pt x="84161" y="1886227"/>
                      <a:pt x="168323" y="1579153"/>
                      <a:pt x="259308" y="1524562"/>
                    </a:cubicBezTo>
                    <a:cubicBezTo>
                      <a:pt x="350293" y="1469971"/>
                      <a:pt x="468574" y="1811165"/>
                      <a:pt x="545911" y="1865756"/>
                    </a:cubicBezTo>
                    <a:cubicBezTo>
                      <a:pt x="623248" y="1920347"/>
                      <a:pt x="657368" y="1920347"/>
                      <a:pt x="723332" y="1852108"/>
                    </a:cubicBezTo>
                    <a:cubicBezTo>
                      <a:pt x="789296" y="1783869"/>
                      <a:pt x="880281" y="1711081"/>
                      <a:pt x="941696" y="1456323"/>
                    </a:cubicBezTo>
                    <a:cubicBezTo>
                      <a:pt x="1003111" y="1201565"/>
                      <a:pt x="1021308" y="560120"/>
                      <a:pt x="1091821" y="323559"/>
                    </a:cubicBezTo>
                    <a:cubicBezTo>
                      <a:pt x="1162334" y="86998"/>
                      <a:pt x="1294263" y="-76775"/>
                      <a:pt x="1364776" y="36956"/>
                    </a:cubicBezTo>
                    <a:cubicBezTo>
                      <a:pt x="1435289" y="150687"/>
                      <a:pt x="1460311" y="794407"/>
                      <a:pt x="1514902" y="1005947"/>
                    </a:cubicBezTo>
                    <a:cubicBezTo>
                      <a:pt x="1569493" y="1217487"/>
                      <a:pt x="1630908" y="1340317"/>
                      <a:pt x="1692323" y="1306198"/>
                    </a:cubicBezTo>
                    <a:cubicBezTo>
                      <a:pt x="1753738" y="1272079"/>
                      <a:pt x="1787857" y="896765"/>
                      <a:pt x="1883391" y="801231"/>
                    </a:cubicBezTo>
                    <a:cubicBezTo>
                      <a:pt x="1978925" y="705697"/>
                      <a:pt x="2142699" y="701147"/>
                      <a:pt x="2265529" y="732992"/>
                    </a:cubicBezTo>
                    <a:cubicBezTo>
                      <a:pt x="2388359" y="764837"/>
                      <a:pt x="2515737" y="771660"/>
                      <a:pt x="2620370" y="992299"/>
                    </a:cubicBezTo>
                    <a:cubicBezTo>
                      <a:pt x="2725003" y="1212938"/>
                      <a:pt x="2809164" y="1634881"/>
                      <a:pt x="2893326" y="2056825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sp>
            <p:nvSpPr>
              <p:cNvPr id="5135" name="Freeform 5134"/>
              <p:cNvSpPr/>
              <p:nvPr/>
            </p:nvSpPr>
            <p:spPr>
              <a:xfrm>
                <a:off x="1047813" y="3462034"/>
                <a:ext cx="835362" cy="507149"/>
              </a:xfrm>
              <a:custGeom>
                <a:avLst/>
                <a:gdLst>
                  <a:gd name="connsiteX0" fmla="*/ 0 w 2062717"/>
                  <a:gd name="connsiteY0" fmla="*/ 1392841 h 1392841"/>
                  <a:gd name="connsiteX1" fmla="*/ 127591 w 2062717"/>
                  <a:gd name="connsiteY1" fmla="*/ 1073864 h 1392841"/>
                  <a:gd name="connsiteX2" fmla="*/ 297712 w 2062717"/>
                  <a:gd name="connsiteY2" fmla="*/ 1158925 h 1392841"/>
                  <a:gd name="connsiteX3" fmla="*/ 414670 w 2062717"/>
                  <a:gd name="connsiteY3" fmla="*/ 499706 h 1392841"/>
                  <a:gd name="connsiteX4" fmla="*/ 510363 w 2062717"/>
                  <a:gd name="connsiteY4" fmla="*/ 233892 h 1392841"/>
                  <a:gd name="connsiteX5" fmla="*/ 627321 w 2062717"/>
                  <a:gd name="connsiteY5" fmla="*/ 988804 h 1392841"/>
                  <a:gd name="connsiteX6" fmla="*/ 712382 w 2062717"/>
                  <a:gd name="connsiteY6" fmla="*/ 1275883 h 1392841"/>
                  <a:gd name="connsiteX7" fmla="*/ 850605 w 2062717"/>
                  <a:gd name="connsiteY7" fmla="*/ 1212088 h 1392841"/>
                  <a:gd name="connsiteX8" fmla="*/ 882503 w 2062717"/>
                  <a:gd name="connsiteY8" fmla="*/ 542236 h 1392841"/>
                  <a:gd name="connsiteX9" fmla="*/ 978196 w 2062717"/>
                  <a:gd name="connsiteY9" fmla="*/ 340218 h 1392841"/>
                  <a:gd name="connsiteX10" fmla="*/ 1063256 w 2062717"/>
                  <a:gd name="connsiteY10" fmla="*/ 988804 h 1392841"/>
                  <a:gd name="connsiteX11" fmla="*/ 1127052 w 2062717"/>
                  <a:gd name="connsiteY11" fmla="*/ 1212088 h 1392841"/>
                  <a:gd name="connsiteX12" fmla="*/ 1403498 w 2062717"/>
                  <a:gd name="connsiteY12" fmla="*/ 1254618 h 1392841"/>
                  <a:gd name="connsiteX13" fmla="*/ 1584252 w 2062717"/>
                  <a:gd name="connsiteY13" fmla="*/ 1243985 h 1392841"/>
                  <a:gd name="connsiteX14" fmla="*/ 1658679 w 2062717"/>
                  <a:gd name="connsiteY14" fmla="*/ 1158925 h 1392841"/>
                  <a:gd name="connsiteX15" fmla="*/ 1733107 w 2062717"/>
                  <a:gd name="connsiteY15" fmla="*/ 754888 h 1392841"/>
                  <a:gd name="connsiteX16" fmla="*/ 1850065 w 2062717"/>
                  <a:gd name="connsiteY16" fmla="*/ 53139 h 1392841"/>
                  <a:gd name="connsiteX17" fmla="*/ 1988289 w 2062717"/>
                  <a:gd name="connsiteY17" fmla="*/ 180729 h 1392841"/>
                  <a:gd name="connsiteX18" fmla="*/ 2062717 w 2062717"/>
                  <a:gd name="connsiteY18" fmla="*/ 1222720 h 139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62717" h="1392841">
                    <a:moveTo>
                      <a:pt x="0" y="1392841"/>
                    </a:moveTo>
                    <a:cubicBezTo>
                      <a:pt x="38986" y="1252845"/>
                      <a:pt x="77972" y="1112850"/>
                      <a:pt x="127591" y="1073864"/>
                    </a:cubicBezTo>
                    <a:cubicBezTo>
                      <a:pt x="177210" y="1034878"/>
                      <a:pt x="249866" y="1254618"/>
                      <a:pt x="297712" y="1158925"/>
                    </a:cubicBezTo>
                    <a:cubicBezTo>
                      <a:pt x="345559" y="1063232"/>
                      <a:pt x="379228" y="653878"/>
                      <a:pt x="414670" y="499706"/>
                    </a:cubicBezTo>
                    <a:cubicBezTo>
                      <a:pt x="450112" y="345534"/>
                      <a:pt x="474921" y="152376"/>
                      <a:pt x="510363" y="233892"/>
                    </a:cubicBezTo>
                    <a:cubicBezTo>
                      <a:pt x="545805" y="315408"/>
                      <a:pt x="593651" y="815139"/>
                      <a:pt x="627321" y="988804"/>
                    </a:cubicBezTo>
                    <a:cubicBezTo>
                      <a:pt x="660991" y="1162469"/>
                      <a:pt x="675168" y="1238669"/>
                      <a:pt x="712382" y="1275883"/>
                    </a:cubicBezTo>
                    <a:cubicBezTo>
                      <a:pt x="749596" y="1313097"/>
                      <a:pt x="822251" y="1334363"/>
                      <a:pt x="850605" y="1212088"/>
                    </a:cubicBezTo>
                    <a:cubicBezTo>
                      <a:pt x="878959" y="1089813"/>
                      <a:pt x="861238" y="687548"/>
                      <a:pt x="882503" y="542236"/>
                    </a:cubicBezTo>
                    <a:cubicBezTo>
                      <a:pt x="903768" y="396924"/>
                      <a:pt x="948071" y="265790"/>
                      <a:pt x="978196" y="340218"/>
                    </a:cubicBezTo>
                    <a:cubicBezTo>
                      <a:pt x="1008321" y="414646"/>
                      <a:pt x="1038447" y="843492"/>
                      <a:pt x="1063256" y="988804"/>
                    </a:cubicBezTo>
                    <a:cubicBezTo>
                      <a:pt x="1088065" y="1134116"/>
                      <a:pt x="1070345" y="1167786"/>
                      <a:pt x="1127052" y="1212088"/>
                    </a:cubicBezTo>
                    <a:cubicBezTo>
                      <a:pt x="1183759" y="1256390"/>
                      <a:pt x="1327298" y="1249302"/>
                      <a:pt x="1403498" y="1254618"/>
                    </a:cubicBezTo>
                    <a:cubicBezTo>
                      <a:pt x="1479698" y="1259934"/>
                      <a:pt x="1541722" y="1259934"/>
                      <a:pt x="1584252" y="1243985"/>
                    </a:cubicBezTo>
                    <a:cubicBezTo>
                      <a:pt x="1626782" y="1228036"/>
                      <a:pt x="1633870" y="1240441"/>
                      <a:pt x="1658679" y="1158925"/>
                    </a:cubicBezTo>
                    <a:cubicBezTo>
                      <a:pt x="1683488" y="1077409"/>
                      <a:pt x="1701209" y="939186"/>
                      <a:pt x="1733107" y="754888"/>
                    </a:cubicBezTo>
                    <a:cubicBezTo>
                      <a:pt x="1765005" y="570590"/>
                      <a:pt x="1807535" y="148832"/>
                      <a:pt x="1850065" y="53139"/>
                    </a:cubicBezTo>
                    <a:cubicBezTo>
                      <a:pt x="1892595" y="-42554"/>
                      <a:pt x="1952847" y="-14201"/>
                      <a:pt x="1988289" y="180729"/>
                    </a:cubicBezTo>
                    <a:cubicBezTo>
                      <a:pt x="2023731" y="375659"/>
                      <a:pt x="2043224" y="799189"/>
                      <a:pt x="2062717" y="122272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+mj-lt"/>
                </a:endParaRPr>
              </a:p>
            </p:txBody>
          </p:sp>
          <p:cxnSp>
            <p:nvCxnSpPr>
              <p:cNvPr id="5137" name="Straight Connector 5136"/>
              <p:cNvCxnSpPr/>
              <p:nvPr/>
            </p:nvCxnSpPr>
            <p:spPr>
              <a:xfrm>
                <a:off x="2073438" y="3190515"/>
                <a:ext cx="0" cy="78223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3344055" y="3177762"/>
                <a:ext cx="0" cy="7927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083763" y="3121608"/>
                <a:ext cx="0" cy="8511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TextBox 218"/>
              <p:cNvSpPr txBox="1"/>
              <p:nvPr/>
            </p:nvSpPr>
            <p:spPr>
              <a:xfrm>
                <a:off x="1277354" y="2923425"/>
                <a:ext cx="5253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rgbClr val="FF0000"/>
                    </a:solidFill>
                    <a:latin typeface="+mj-lt"/>
                    <a:ea typeface="Gulim" panose="020B0600000101010101" pitchFamily="34" charset="-127"/>
                  </a:rPr>
                  <a:t>A</a:t>
                </a:r>
                <a:endParaRPr lang="en-US" sz="4000" b="1" dirty="0">
                  <a:solidFill>
                    <a:srgbClr val="FF0000"/>
                  </a:solidFill>
                  <a:latin typeface="+mj-lt"/>
                  <a:ea typeface="Gulim" panose="020B0600000101010101" pitchFamily="34" charset="-127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2431066" y="2923425"/>
                <a:ext cx="5253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5">
                        <a:lumMod val="75000"/>
                      </a:schemeClr>
                    </a:solidFill>
                    <a:latin typeface="+mj-lt"/>
                    <a:ea typeface="Gulim" panose="020B0600000101010101" pitchFamily="34" charset="-127"/>
                  </a:rPr>
                  <a:t>B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461395" y="2923425"/>
                <a:ext cx="5253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 smtClean="0">
                    <a:solidFill>
                      <a:schemeClr val="accent1">
                        <a:lumMod val="75000"/>
                      </a:schemeClr>
                    </a:solidFill>
                    <a:latin typeface="+mj-lt"/>
                    <a:ea typeface="Gulim" panose="020B0600000101010101" pitchFamily="34" charset="-127"/>
                  </a:rPr>
                  <a:t>C</a:t>
                </a:r>
                <a:endParaRPr lang="en-US" sz="40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Gulim" panose="020B0600000101010101" pitchFamily="34" charset="-127"/>
                </a:endParaRPr>
              </a:p>
            </p:txBody>
          </p:sp>
        </p:grpSp>
        <p:sp>
          <p:nvSpPr>
            <p:cNvPr id="228" name="TextBox 227"/>
            <p:cNvSpPr txBox="1"/>
            <p:nvPr/>
          </p:nvSpPr>
          <p:spPr>
            <a:xfrm>
              <a:off x="4386343" y="5692392"/>
              <a:ext cx="5253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>
                  <a:latin typeface="+mj-lt"/>
                  <a:ea typeface="Gulim" panose="020B0600000101010101" pitchFamily="34" charset="-127"/>
                </a:rPr>
                <a:t>…</a:t>
              </a:r>
              <a:endParaRPr lang="en-US" sz="4000" b="1" dirty="0">
                <a:latin typeface="+mj-lt"/>
                <a:ea typeface="Gulim" panose="020B0600000101010101" pitchFamily="34" charset="-127"/>
              </a:endParaRPr>
            </a:p>
          </p:txBody>
        </p:sp>
      </p:grpSp>
      <p:sp>
        <p:nvSpPr>
          <p:cNvPr id="2" name="Flowchart: Decision 1"/>
          <p:cNvSpPr/>
          <p:nvPr/>
        </p:nvSpPr>
        <p:spPr>
          <a:xfrm>
            <a:off x="3107378" y="2081308"/>
            <a:ext cx="1156668" cy="118646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56926" y="2289174"/>
            <a:ext cx="110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+mj-lt"/>
                <a:ea typeface="Gulim" panose="020B0600000101010101" pitchFamily="34" charset="-127"/>
              </a:rPr>
              <a:t>Is Character?</a:t>
            </a:r>
            <a:endParaRPr lang="en-US" sz="1600" b="1" dirty="0">
              <a:latin typeface="+mj-lt"/>
              <a:ea typeface="Gulim" panose="020B0600000101010101" pitchFamily="34" charset="-127"/>
            </a:endParaRPr>
          </a:p>
        </p:txBody>
      </p:sp>
      <p:cxnSp>
        <p:nvCxnSpPr>
          <p:cNvPr id="92" name="Straight Arrow Connector 91"/>
          <p:cNvCxnSpPr>
            <a:stCxn id="4" idx="3"/>
            <a:endCxn id="2" idx="1"/>
          </p:cNvCxnSpPr>
          <p:nvPr/>
        </p:nvCxnSpPr>
        <p:spPr>
          <a:xfrm flipV="1">
            <a:off x="2819400" y="2674540"/>
            <a:ext cx="287978" cy="14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2" idx="0"/>
            <a:endCxn id="65" idx="0"/>
          </p:cNvCxnSpPr>
          <p:nvPr/>
        </p:nvCxnSpPr>
        <p:spPr>
          <a:xfrm rot="16200000" flipH="1" flipV="1">
            <a:off x="2077839" y="651169"/>
            <a:ext cx="177734" cy="3038012"/>
          </a:xfrm>
          <a:prstGeom prst="bentConnector3">
            <a:avLst>
              <a:gd name="adj1" fmla="val -12861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89396" y="2373414"/>
            <a:ext cx="550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Gulim" panose="020B0600000101010101" pitchFamily="34" charset="-127"/>
              </a:rPr>
              <a:t>yes</a:t>
            </a:r>
            <a:endParaRPr lang="en-US" sz="1600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652866" y="1857758"/>
            <a:ext cx="461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+mj-lt"/>
                <a:ea typeface="Gulim" panose="020B0600000101010101" pitchFamily="34" charset="-127"/>
              </a:rPr>
              <a:t>No</a:t>
            </a:r>
            <a:endParaRPr lang="en-US" sz="1600" dirty="0">
              <a:latin typeface="+mj-lt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0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98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</p:cBhvr>
                                      <p:by x="125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00834 1.11111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19"/>
                                        </p:tgtEl>
                                      </p:cBhvr>
                                      <p:by x="7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08" grpId="0" animBg="1"/>
      <p:bldP spid="119" grpId="0" animBg="1"/>
      <p:bldP spid="1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 descr="data:image/jpeg;base64,/9j/4AAQSkZJRgABAQAAAQABAAD/2wCEAAkGBxQTEhQUExQWFhQXGBobGBgYGRgfHRsfIBgbGhwcGBwcHCggGh0lGxgaITEhJSkrLi4uIB8zODMsNygtLisBCgoKDg0OGhAQGiwkHyQsLCwsLCwsLCwsLCwsLCwsLCwsLCwsLCwsLCwsLCwsLCwsLCwsLCwsLCwsLCwsLCwsLP/AABEIAKgBLAMBIgACEQEDEQH/xAAcAAACAgMBAQAAAAAAAAAAAAAEBQMGAAIHAQj/xABFEAABAwIEAwYDBgUBBwIHAAABAgMRACEEEjFBBVFhBhMicYGRMqHwByNCscHRFFJi4fEzFSRDU3KCkhbjF2ODoqPC0v/EABgBAAMBAQAAAAAAAAAAAAAAAAECAwAE/8QAIREAAgIDAQADAQEBAAAAAAAAAAECERIhMQMTQVFxYSL/2gAMAwEAAhEDEQA/ALGnj7x2F/5QTHlBNT/+qkoIL6gBN7XHmN4965hhuzmJeId8WXVKkqBIM9VWiiXvs9eUpSiqTO6gVX3V/mpvzgMpyLx9onHu7DKISUKOcyRBKFIWj5idaD7T451/CB9XhDa5yQSoFWVKVSYEgKnyVrSXtO0+hhtlzKUwhCnIJjKpRQU7Ax4TP9PMwy7KtJdaew7p8OUZSf8AoKLQPwgJt5VyyjijoTsF7JvOLUWmylxIGaFq8JMjMROtztzFXdWEdUjIoMjfwgyOQSclvOqF2Zw7uGxTZdStLYCwZkDxJEkCZ1Cdq6XhQkgKQSQbgmf1qU20x0kVXiHC32r5Urkn4RJidzFC4lT/AHeVbZaTzMC+vnV37wTGv186Q8cYLiZHwgAgEanTXl0oKX0ZxKrggpJAIzmbCxin+N4Y4GgsNuZif9NN7c0hP61Dw/DQQQ2edkzHIEa1c8NiiEgKMcrEel7UWwJCDA9l28Q2hbzbiVRdKjEHqJmjMFwVhhwJQkztcnloPWnScWqLRbmTP60h4s/96yQgqObL4bi97naD9WoXY1Mg7RYB1w/dMlXWAL0hThX0FPeN38jcbaWq7Lx5ZSkKBSNIJH6TS7iiSpHgkiJtEAi+wnQ60UK0KMdjFNJyfDN9IM7zypFjFSbm/wC+vzqTFvFw+I+LefeluIcEkEmJi+tUjEi3YQokRBoV5yx3JGsdZgSf1rBikHKZB6H01NeuSrxAjmB8rdLfKnAQtAm65ny0A5A6He0VLmCptAG5+tbaVriV/wAxkRFjv1HtQpxCkg2EEQm/S/lrRSAibGOlIMJBGhGUSdd6XYVBBKhI16z5n2qDEYp0qCFReLDqCNR+lNGTYRBT8MECDptMCLj1osxK2gpSJ3vz10kkXrdgwTPl7H/FBYx8Eg7bDbXQmswmNCpBF9idBtQoAxcdy2TJ/uanQsgi5sRJ6Re9qDQfFt5Eaf2pg00kglUKI0F9Ta9+s0GZIs/AG3Fjwk5N9rTJtVrZYy7nW0/5qicCxy1ZUJVlE3BG8jfeI8r1cWnpjMqT+ftUJHRCqDCoft9b1otf9ztXiMRpAA6XGvp87a1sHSNbaCRJmdp3paHs9bWDptWipmIPOdqxCwpOaMyTNtLTr8q3bX4Z28vl7UtBs0ImLn2121ivHQCMpJBMi1o5wf1odziASrxED6FutSofCiD0189reVAIg4pwIiFJcJgm6tQNhpe/50nddbNgSk7qIBSfMajzq+k1XuLdn0qJcbVlJ1SYgnpyp1L9BKP4J08HAEqKZ/CU2H9/YVGeFq0DlvTzpZxfErbORaVgdRY+R09qhwrpUkFKoHU1qbJv+CXhmMZZSiVluY8GdwbxngLGYakfQqbEdqcSo2xISJMZUNgxNiZBOm1MPtFwxw5Tkb7srRZKDITCrgQLa6D51U2HsclXgafSpQj4Fkny8M77V3xkmrIuLscO8bcUgJcDjpJM5yAFAwR4VZQIiZnlV37EYJfdqVAyqjK5JiBIynbMCIJBIPpVDwHZfHPLSt1paEyLrBGkWg306V0jszw5LCEhxCFEAkEouDMmCRpfzqXtJNUikI10PxOAdWQsZFDWxmfI02wja48SfnXmG4gFECbUc5MGK5WypWePvBpKlKzJzSlJGskEJiNLxrUPAuMuPoSkJlSSUrMiCBZKgbXI22+dQ9qX8jK0PApLgOQlJUCRGpAgEawaUdgsO5K8hSElPiMZSCDlTFzO9/3pq0YsrDBDqgEKERfMAPQGocTiFBYR43CDoBMc/wAxTXh+DM5i5mj+U/nRiy2gqNkk6nc/vQMDsNOFWaISRPiF58oMUdEi6UmtMM4k/iKvMz7UWlU/3FAwC8y0R4ki3lSnjWNAbhrqJnS3KrA/ASZiDrVQ468hBIFyQCDO8wD7UUtiyeiqvWVpeZJ/WlPE3fESLX0PmImnGLbgZkEkkEnlpf11pNicMXJMEWAnnpfqNZroRAGCUAJtc6A6efX/ABR+ElSR8IjVJN+V48q1xuGSEiRbkBr00sdaVtYtQukRJHX3mYEfrTdANn3W5F4zGPL9rUq4s5lXKT5ReJ525VjTkeAhIJV8zy5aijsNggsHMB4YuRY6wInyo8DRFh8BmCVkSVRBE+EdekfpRpQhA5xp0HUHTTpXrgKAfDmJudBB6C/KouHutuJV3lwLTb0Ji1qAKBcICVmEWOsi2+hIsL1vgGAcxJSSLwJM/XQU1/hUwACY+Z312oJzBpS4kJNyYABuBI33vNGzBgYFheJGk36dBRbISmYST9RQaXbqsQJIBOaDrrPzArcpVF1f36fRpWgPQw4fAJnw2ta/oab4AwrOVyACR770kwazAsZ8tRO3pfem7bgyjNzg/ueth5etSkUghi2tacxzfM3nT/FTLx5LaZUkEkWIMm+nL5UraxGcnfWJvG3Sm+HwqcokDwkRzkHf29anLRdB+FmNTAGn96Gxjp7shBgyCReTzy8zWzuLKfhJIm4AFEHEApk+d5pBiv8AE8ApxYShZCgkAzedbnkLD3plgcCpKAFDxJ1IJA/OpziUawJ0mLxynlat8PiELOt/X9aDs2gPE4zuiM0wbz7fOtMHxZDmk21BEVDxdcGAMwOpOn+aSlxINx5U8YpoWUqZaMQ80RlUkHoaWr4CwTITA5A29KXFheWU39ZrxK3Rbx+grYgyZeisReo8TigkZjppUIcURY+hH1FI+OOO5BmiDsOfvQoLdDrD8SCj0/vRDrYVEpCuU1SsEVJyqJgWP17UxTxw5hH9uV/OmUGLmWhlhCR4UgeXzrZDuvSqyniki/uNhU+B4pJiRJ2mT+5rYMKkikdrHluPr/iE+GSUCT4Qm0W9D1mjOxvC8cFpW2QlpyCpzKmSiSoABQ3kciTB0FFfaJhypTaki605QImVTpzOop19mb6lYFGYiEqUNOZzADoAoU11EH2W1CRyAqJWEb1KU+1bpUDuDWioHWamNRqnBJzZgSNLWj8qKT6VCFCsQretZmiHieHUtJAMe3vfeub4vCKcUe7VnCVlBICgJGt1RKAY8QtexrpGNxKktrUkSoAkCJ+Q15xXH8Nxx9Tyn2pKFuLzZl/Em5EAzlgyABzFVgK4r7GTySLLnT6tJqB11IgbSdfy1mt1RmVukaQbxqDre3Sl+LZjcmZ2ge/ztVLJOOxbxvF5JSUzN485AmNDNJcLnUrKBCh1INufOrVggmLD/qJBlUaCTafKpFcPQSDImZ2sOu8U6kgNCdnCKT4ymcuoza22G9415dKYYcqC9sh5GZvN5BgCfOpcQ0MuVRun4VAggakz+9DP4FcJEkf1CBlkCbb39bmtdhDMmczNyCkRy62868wzAkhKpUZMxCdvD0jboK9bbz2bVECxiZjdQ3mhy+WlJQoSbTFhAvrrN/qaCBQyCXI8On7frQr7QmcwClWCSojMd4GnK4olviQdURAhIuD52IG46+dLcUta1wAcqUFQMKBUomEpEwExYzfbnYmSJX1LSnxK0EAEi4A2v6io8HiFnmQDB6b8q1Yb+5SpRUUlSsqCZXzFp0IuCet62bZBHgOU2BAJ5/O280GahhgHl5wBfyInzvVo4fhRYrRmBkRGm8gzVb4e0lpQvLgj1nSrhwh3wwsgDlCj77fOpT4PBbBjw4JIyoUEk6nznanCMMTIJGT5nrY/X5b4oqKfugFH1EehNTcNacsHExzJj9DUm7LcNUcMRlsV36j9tKV48FJIGb9/WrT3CdBrS3GYZSlQlPrcCx0ne4rKwNplfwzZUYAVTJjCKTafej0YMgiQZ9I16VDieGOSVIc9CLfKtZkiB/hZUk+K/UfsaVq7PoWSAshe5vViwmYWWUz0ogKoXQRFh+AhGqyfKt18HTNlkdJA/Si8a8lKiopEpT4eZJMRG23ua1exgmwEdTW2a0TYrFNggki/l/jakuOxiSkpBmduV7UPx9AlKQkSL5QdD0kaR9WpViFlOmsXykz0vAn2p4pCNgzj6lKIIKR8o308qg78WSkxFgPlr+9eDE5gVTESIjl9Ctmm0mCq5ge9WRMlSqJ8R5edJMfhszyHwSAyUkkEnMUqMJsZHKdxammJBkxIH686XuYdIWlEyg+IiZiZJH/lNZyoKWh5geNKxYQtoFTjecZQAQFFKkjMDECYN4p32T4JjUJDbrwbw6M0IQlOdUkk5iUkASTcT051T+F8YSw+hDISkKWEkaDWL9b11jBYoKGs0k3+IaJthuGoREEn/qM0Q4+lOpA5VsRUZZHKoocWcb7RtYfKVCZOsgRHn50bxDFpbaU8TCUJKpJABAE/iI25kVyj7RsZnfyNgDu1SgxqoECLczMk7Vau2uLU6zh3G47lSFOmbSMote4IB/OYqjiqTFT6WDgHaBrFN5kKGaVAplOYQdSATEgjfcVyZYLboazKSElSUptCYMAG2aYgiSTbei+EY0t4lju4AKySIgRlM9NP1pzxVtwYvEhDZXLiAqdIypMgmxsdBRrejXq2LcKR3SlZgpKFgOAZvijQ6QbXknXasxK8qZDUpJsr8O+5A0NtKuvAWlJCwsd2kmZsZMQrQzoBrRa+BtKGUwUqvlIgKE5hGk3oNtPg3/LOatIcWnJrlgCNATPy8v70y/2UBGYQqBmiw/tV1e7MtlKohKotlEacx+VKuL4Bxv4G8w0zGR7gj9aKmZx/BG3hUyYscu3Q7crUS/h/ClRTM3Atty996mwXD3FpbUpAIEnVJkkEgHfkYFpox/gw7vM6V5gDKACQBeIAAvfaazkDDQjw2DvEEXOUnfTwm9pm1DcVwAnKsJQlX47GFaRfoOmmtOWuArkKS4VCJQg8v5b3mBqbRypz/sdp1gBxk5iBAzE/ORPOtmZQOYuYPKpMKvqrLMaxPSxrMa4lBRKlAKCrGSOp3IiNN9djXSf9kJEJUhDYFk3AMWg6a251T/vQ6qMO6RnyiQVWBCcxUExcSZv+tOm5AkkkRFpKGy6fvEK0AJESkyQdydOetSYFKVty03EiCDMC/OLmmWJWpssgNlRcKvCptRATKbKt4TrB2vbSieHvIzdyzhu9SQVKR4QBYaSqBqLm960tCxSM4Gx3ZlbaQo2BMkjcEXg1ekMJImEk84H6ClPCWWHPhStCkxmbXmCkciQrYxroasCU2qMnZSqEqcYQqCBPIfuKY4ZwqsREXn9K1xbrf4otWuHxaCm0RQ6EOKvcfXOk2O7QBJhN9Z/xR+IxISJpPieItZoMEkbx8qAKPUca8Q1PQb2p2hRIBAi2hpJhMa0k5gI6/p1pq3j0qBJypGxJuRE0TCLHcHfU6VhaG06/Gon2CRF+tSqxKmjfMu2oBj3o97iTKFSr4iBJkdcoAmeZgC09agf42ichEIi5B/I/Ro0LaFOL4iFeKDsDpe876/5oRziJSYE/I/8A7ChOL8RbVGTKACSJmSJm8yZmoG8gAGVE7zmmesDlB9aqoaJOWyyYtU+IFUEzBghOgiNY3pOrCJJkKKve9/YVccLwtCDImt8ZgQtJTOXqBUlKi7jZz3GMJIIg7RqOe/60E5h3UCVCYi976Dy5Ve08HZzFOdSlADwyPyI86lxvBQoEJtOxpvkBgcyxGLIsEkgXmD9a0Piz3fjLeZfSZiNosd9fSrseAQqfYqIA56GL+lIu0bqWwARECZmInkfKmysDVFF4fiJcQog5ionfXMo6+oHpXTuzXFnQQFAlI1Pn+VcxViicS0Xc/dpUlUGM0fFfzrp3CMeyv4PCY/AUqHO5BtTz4LEuyccJSJnMSOotRyHJNVd5+Qleb/TJ1ESIiYvU3DeNDMAQfFYe/wBWqFD5bKv254B3DycQkFSXVFAgXbUQVySdUEpNrEbTTzDYZzEcKCSAp0IWNLFSFKTblmAt5imnbNvNgX4FwnMnYggzaq52R7VIa/3ZwLUbqBSmQBF8wFwLEzoBrFPto3GVXs6gqWHFJywYRBJzSIn4bamrQpxwWAWJuTlOm+01FwxlJXIhOUcxAmwk90YOu5BvU+HQkqcVKLEJ/wCFoBf4WiTedkkR611JY6I9NF4xGVzvHFIQhtSicp2AOUWAvPOql2M4piMTxRh91xUSU5ZJACkKSEp2tz6TRnaYKUwoNlJW4tIF2uec/wDDTMiLXnrRv2f8KByvIAhd0kSMviIcsUFIMoBF9yBuCJtJMaKtnU3GdY151DisECmCo+hIPpBoWVd6gJJN73262pohRvI3t/e1cbjRW2QtMQkbR7+pNbFIESZNTFfStRzgUKNbBX8EjMF5RO5i885rx4BCVLAskE+wm1GLFB4hBKVJIkEEEcxcflQoKs4PxBjHFzvHHSHXCtak96craBqVKHgAGaAATt1obAdq8S1kU5KkKHhKhBVeMyVRp711/iXByswE50LcBWFGyUZMihckqJHzgxaqA9w1rE4wlSSUYZSWHQpRSCvPkR3SRBCd5J0iu2PoiMoBnB+2CHYv4v5VQFdYiyhTzDcWTmC0RmG8C07TPyNc7X2cfU5iHkpQ2GitIS2QkeGVDJAgjwydCfPS0cOxuctugwHAJgYgmTvOaASeR0qumJtFxY7TiStSUExClpKZgE69BKrTz0o5rtS2dLpi5B0NVhK4WQSYWMwBW9tZQCSASNDPWhmTlWU5ibgX76f6T4wR6TUZeUXtDZyL0++w6nxqEG0G3vvVfxrzbSobWeQv4dNulqAsb5rj22/alj+JSFWglO5OnMCdamoJAfo2WnhfE/CSSYg+GYv7edCY/GoIByiZ0E6z8/O1IWMcVCx/c87eVTJcMquDcEDdJvIOkC4/K9HFWDN0SuYg8jAIgdY0HrFQY9xSk2MAWIERPO5FhFadwTZWoXMnlY2ufL351GMrUCM6iRcwAm11KP5DU/Om0DppjHkjUwPhFvc/L86A4rxsiEpMnSTJk2sADrcV5xNla/gOYqnxEk5TOiU6AfryqT+DPdFWIXEwIBMrgXEi4STAMXMQNyG0D/DMGpKfG6DoAkRdSoBKU30E3iwiNxWuM4kvMMpWEwIyLyjlO2Y/1HWtXcHnUHVklQAQBplFzlEWQIOwMTqdaWOlQJlbYm8JJAG1pGlq2g0d7Jj6FRrw4KguTMRrb5a1A2MoCZ8r3/vU+cJ5mT9TFcJ1mFoDW/W01ukmKjSUqM3kA3k/kPSh3sYlGpMEgaGb2gWk3oBN8Q9ABVZOhn8x5frSDthwpLrRfRlzNglUEAqi8CfxTpMa0/IS4IUmJBkSZ/zQ6cE3BAzJG/XznWmTSA02csxXCsG000613verSS4goKshMG2VECCCLHeh+BvKKv8AdmyhQUlORC1Z1XvmNxE/zJIseVdQXwtvu1NwSFSTN99s2htRHCcC0ykpZQkXzKi5zEak6zAqvyoXBng4YcghIkgZkkgbCfwwSL3ECocN2dZaJWvMom4CyCEnpEfrT5lYj61qLGpCkkKE8rkfMXqeQa2DcRShxktlakhaYlMSBImJtraqUOCfwq1vBYKFILafh3UDqPEDlSRYab024nhnkJOWSTob5UkjckTtrApYhS86EF1ttwyUglsDSDIcMFMg6Tt0q3l0nKyfAuBKFLUoXkyp10WG6TER+VRIfjDySJKSo/eOSCo7lCQgG+t786NxOAxBwpQlBU4WwBASWl/zQWCBlBzbAn1rOLsuJaAStLY8H+uWEgoB8WVLoUuU7SAJ0O9dJIo3afHQvCp75KfjUSpS1CLIEAiZgm3Q3FdR4KplK1IQYUZMQpIkkfCmSEiZJ5kk86pPDOBNY1biluJcQlCEpOYqUTOYLKEr7vIIMAp8Rm8CrjwfgCMO6pbbkgiCnu2E6aEFtCTAzEX5+8fRp6KRTSHbeEKXCtRERa5kfV6IC0neokmROlavPpRlzfiUE+pB/akUU+hskW+gGN+QB+tqjXj0jZXomq12k4kWXBBjwj8M7q/qFKP/AFUrdX/4/wD3aZQQHJl9bxYO/uk1IHEmRItrXOne1xQBe2YAQ3uf/qXp/wACx6nQpQKSQqCCCJ8NpuentRcImUmPX2wfgKc3n9XpT2mwSFYZxtw92lxJC1oyhR8P/Sc2keVGodLiQpIbKTPO8KII02iK37jM2EOwrMIVyNth8+lLjQcrOX9r8XhmEBl0vZHGkhIbQWoLaiZlX82YSY2M60m7NYhCmnGRCe6VbMpwkyo3lHhJJEabVf8AEdiGVkFXckJVu016BRKSs25qjfpVTd7L/wCzn0lvEHuHJSBm+9mBJMN5SBe3yq0JKqEkh0jEDugsKFiDAdW3OygMwIgXMpjT0r3HEQFBaY0P+8rIg6E2v/Lp+1ZwZzMlaP4hlwEnwpLQUEkSAsZUkL1sCSb60Sxh3e6yLypMESe77tIF0qPerIgQnmryp6FEr6ARmzdCUn8tjS1eGIJglQkAA36X5Xn29aeMYhtSykvIfKgDLJZUARyLarXPIH3qUsNEkBsqBImT6j8Jt6WqT0zYibs8g5iSALSEcp0jYzr0tR5wyQub5ssACLidxe4H6VPiWUoVnMA66axprpArbviBIkTfUTflJtel/gKNHjBAuTGnht1VbY7eW1D4rhyXCM64Ek3y3623t09KnxCkgZcubQkGI/7rTY1sGJyne/wQfOLflW4EEZUFrISnKlAknpsOUk/vUrbwHiX8OozQCYNokcxM1K6mBlQoAJglRAvf4onxagAaXHM0icDq1qJBKVRGfadAD13i5t0FFC0TYlaEyVLJTNgEyB1kmfUDfrVcx6G85JcUJv8AAk7kfzp5cqsmE4UnIoKTB1iTYjT6mhMZw5pSpyzaBBXFrfhtrRTMddS8oC8EbGtTJNlAeYOvPWlmAxb0HvkRG6ZgiBeDedR6UyZbmDsfTmJ97Vw8O4mS5cD/AB7/AL0O6mSFQkxrB0vtHzMzRDayCQBI0rdGHEA+061jAmGWbJVMmdJix/lzWkTRCWuZJ2Mm/wBRQYwRCs6Z3uQfWCYIn9BWzi1hPhRmOXUAA+k3jzpqsFsNctsCBr9e9eJwq5tptGw5daA4RjlqlLrak8yRM+1hTpD6YtQao1kCjlurTYek+ulQOYpBnKRYXH9hrc1pxHGLCTAnopNiPPbzNLmcSylJASAogyUwCOg+VFRtAunsYrxogkJ03tB9r+/Oqn2lxTa21NvMq7nu1BbzYQcgIVrJlJ1MwQKOzKVH3vhBsCLfL86Sca4m6gQyppRnxNLSqDecwcJ1/pIjqNKv5R2SnIg4hi8NkSFoPdkJIUtt4KsRlGZlsgyQBIVuZB0qPGYvDLDIcZeJ7wFtLbYQlTgSqE/eIQpU3vEaCeYeH4niisnukoMeIt4gNJPKYbKyfIxzFaN47HCQhlgf1OqStR81JSEkaaAAb3rq2TLF2M4qjv8AFBCQFktyFvtqNgqUpyeDw3nLzvpVl4Vh+8xi3860hLYR3YPgJJN1D+e3tF64txfGYtjGKdWht9woElLalNmQBAA0IiLfvXYOxvAihJcJgOoaOVvMhIMKUogJVe6wJP8AL1rn9IY2/wBKRlZZ0MpbRlBJABuo+u9BvYcvNJmygQUkXhQmCYsYO2m1Cdo+DksKW0FqebEt+JajqCRBV4pA09qzszwgsYVAUVBxXiWMxspV4iYECBblSJ6Mcs7e8YezoDiQHW0ZHdQCpJJzJgjwqSQoefSqT/6lV/y0/wDk5/8A1XWftD4Qhb6XHElTbbMu3IJSVKSIiCSlSknX4QrlFcQTg3P+Wv8A8FftXXBJojNtMdNcdKplA8IzfG5toDKra6i9dV+yLEl1p5Zt4wAmVGIHNRJOvlXGsJhHIWMigVZQJSR+IcxXavsu4UthTrJUJShCpToSSo2kclgelD0pIMLZdCx3SMraeeUXOpJ31uSamxmHzBMn4SlQIPI79NjQPaXgq3mXAlSitIzIAMeIXi0SDpfzqDsrgXP4dK3M6Fr+JJAEAEhPhUPCYvEDWuWT0WSAU4Aoxjzi1hYcCSlCyEBNgmEyfGbG40keq37QG0gMq7lKVpcJkO5Mlp8WUeIKII9o3o3tthHkQ8lRUhKIIK1JAIWIlTYBTOY3/pGlq5NjMS6vHhWZOHWoBRzKMJOWCcxzSSoSFGQSQdKp5rKmCbot2B4qM70YdxLhKS8QttxCjkEEQLpy5fEmDvrNTcOxTKZyNqT4lLWUtLCsxMqyl0FISTvIGsUqfdx6QQtxpxOaAQMp5gqWi6DbUAjTStsO7ilk5G0qyi8uvrSmPxKQ4kXjTntNXJFkwTRK+5bw7jSEZhKlNxM3SAkkq3v0I8jcTg1gwMnwjnedZUf1PlS3hC8VBW6+lBMjIhACgkn4iogyTGkAUW8whQF5VHhkyoXnMVc9YAgCTpUJ9GVHrja8sSCdQTEDlah1NeJJKUyRYnWYglInQVMykoEDnPiMkxtfXUmZqd9hCjIAMm8630uZ6WtS2YW4lgOJyhIWTpJUBa4Nr2IqVrDd22EJICjqbxe5AnmfSPOvVv8AiKQTbf1/TTShH8UuxsR6/v8AlRFciZ9SE2NzbaZ/sJI9z5YrFxoJ2vt9c7VBiEEHMEk/Pe8GhXWyF5rmbROnoLfn6UbFCnXQo3mwg3jW9iL0BAEfH/2rPPe4vWYhZGXOOW6omRaJuennTJnBEi9z9edCzF2YTKf0v/kaUYy1qINtZrULnLGhkEkaGJtOtprFt5Um58zrXG0dyZGyCNbXJgevPzooJAuP7elC6pvYD5+c1jZJ2MGsELzg+XOvVgRAnUXn8+lQdNqxLk7+dGwUSAJCiSkZoF4H5+lQYzF93e1x9egqN5OcQZ6Ea6DT+4od1BjKTN9VEW6X66QKZAYSzjQ58IlM67ab86WYrgwUok5SbaCI56GQY+VRqVCgAmxM6mDa19Y9t/KnbYzJvE7RqB853pmq4Kmn0pfGOyeJKfucRlSTcEXjfKQTJudv3KhPDcsJU6CRYlQKSTEEwRGvWupgDQSff865tjeJttvuB1wpXnMhR/qOgJ/KreU5IScUwRGCi/etkz/OmdKid4S4pIgpV4hopOnS9Mhjkm4KinY5SQb1GcUwZ7wpAEXUmJOsAqEFVvhF9LXq/wAjJYIT4jgb4OYIVEXuLfP510v7PccpzCJWsgZnFluTBLckpMagG8dIqhvYJGJhhpJSpZEktLRCQZVBKQbgZbc6L4jhHQuAtzKkoAIUoAS0oqQkghSQCkEJEJjNSzeemFKjrgUnmPetHXEi8getcjGDdMfeOeffPacrL10862xHDcSG1LbUogfzOuqHODmJF41pMEEuT77GHW4tbn3awkQ6tSgkjNPiUTAObQmLGg+B4hsThyELSgZmVa5mibCdyg+HyyHeqvgUFhsv4paVMnwlClFRSSmQlIUCJE1WcXisGyoKZbdEzJJCk6/g+8Ck+qlbcqOKsNnS+JJR/F4QBtJEPTFo8Kbnnrp1ozDOlGPTATCmkjy8Z+dcqTxNoFK0W8JUCUKJFx/84jfSDVl7N8RSp0OCEpUuwuAPhKQAepA9aNGOtqcIm+w286jzE6RQrOObVo4gm83FtD+VbIxKP50ADXxCkwTBYH2rwCncI+lAJcCCpAGpIE5RPO6fWuMgLW2ktJK+UJJsfS15ruaOMsZgA82SZEZ0zz0npXG8QpGHx2NZU53bfeZ0HvCgEL8YggibL+Ro+ejPYCGcWqIbcnogj8hU7fD8UdUOn3/enKlpSUpU8rMr4QXnL+UqvXiH2/8AmX6uH9TVc2Lias8If2QT5yP0pmW1ITEwYAA5nrsZ051E6wBc5T1JtO2tTtYd2MikGCbWEG5gJG1hU5ybCogzeN8QSogqMKCb2G8nfX51vxDFgSMw5xb3A6EiiWezxUoqSQk6GTvEdY8qQ8X4cvMELQc6ASklMSDYkHQ/4pE0amhfi8crMYJgX+etMsLxBQAicnOxgi19/Wq0guBaswOacotPWDylNHYTDrWlRUru0gifCZ21HrzphWiyuOhZKUkzG0e8UEvg6lKzlXlBETvNDcNfCFbi95mVbknpTlzGpzxJJNgNY9usULBQLicJKrEFRmJHw+WkAAUR3cADOdPwkx6WofEY9AVlNwSBmH4vfrsPzrQYZ65bzlM2lE+xLgkfU0BlE6bhcOlI69db1stsnp86DbcMEEfXnRTDoNoy26VzHSeFudKhMggWjf8AztRXkR6H86gUQJKr8uX5SD70BicISsdRXqmzIAtzjy0H71Bg1TBgwb367bH3Ao9Ll6wGCO4cwRKhOpEe2mnzoN7C+LNmNtpEHXaD8qc5xFRrbCufvRQLsQYp0cgBqZHP+36UE3xIQSnQix1kf0iasGL4a2uSUi4jNv8AXnSJ/gPd/wCmVLsLHu/Fe86DltGgiq5JiYsa4J1WTxQoztb8+l6qnHMK6hxZRh3FZ4yq+7KZiBJKpEQdAfnZsw68FQsJTO5BJHygc5mmxw4I+8UTyPzoZYsarRVcbjm0CXFJQP6iB0360uc45hFRL7B81I/U0u7d8X7l77shUiL3E7Hpy9K5k6J11rogslZKWjs7XEWTiGAl9oKS4TAWkk/cueGBOsimjvHcNkWVOtjKtIJU4kAZwogkTYnuzreJjeuM8Iwq0v4Ijw96tORXQud2dNLyKHRxNbaVsqAWnMAUruBkKgIPmpXS9NgCzszfaLCG/fsQDr3qI9fFTXDcZw7uGcyONEJIKilxsgQQq/iMWC/Y1x5hvCHCod7tLa1POIlW4ShswJMWK9d5NOeza7rbSoJStt0GLCzSiCY5RSNpDqFkn2gcRYW6zh3XSllIK1BopUcxgJKoBjwzaB8VV9X+zIjvsSBrp/7dLu24P8a4SRJS3poYaQg/NJpIBV1HRJvZcmHeGpEB/ERtINtzACANYN+VGMceaS4yjDkltE94XLJcSqE5VJIE5QBtt51Q8n0Ks3COCgYRWJKlSTlSItAVlMnnI3tcUskkFF8w3aF1MQjCKI0cOLbSTtJGVWUkQYzKjmaJb7S4hWjOFJ/lTjUE23jJ+tcxLVAYpam1EpJGZJSSOREKHkQY8qVbGkkjrDvHcQsf6OE8v41B9/BQmLdQrKt4MNGI8DyVWuYm0am1cmAFNcMQMM8fxFSBygDQgbnxEUziLZd+DYPD5Q2koMmSkKSrfwyATJsmTTAspMpypOsgAHpcRXKmnlCCCZB+tavXYDiaWgSlTSHCfvO8UEgpCVRkCTaJEmI/OhKNGW2OuzPA8OrEIAZKHErzEEOQMhJvKcgSREXvbWrt2jGdBaVnGeBLZVa9s0CQkkQdLTcVUMZ22YTmkuryylamZySQJBcXlE2GknlQuA7WKxDyYwxDZkhx1YUYgAlCcqZBtJBI51FxbdsomkHq4m4jGKbSfu0oQpQVYiVFCVAq1SSQLEEEDUEUbxB4qX4jJFvLeARb96R8aacxDjU95/DJK1KQgQFBDaiVqLYBJK1NpQJJM86a8NDy0oJRlhCZzGPFF7cp2tRkl0V21RWO0WGcQtDiEgiPFYxyBKdIgAf2rfDhDrMEhRVAiSL8iRJ6wBNtxq44+67nW3mbMQpIAIsYkKBBg2MehnSl3D8GoLKjOWCowPisMpgyZ2uNqN6BVGjzMKKkt5oEpI3jSKaYbFtFIJyhShAkiTzkxpt1vpUi0SBqnLFxc3tMXsTafY7UIw0jMfCQrnJzEbkggQJG00pqDVSn4YgA2b+LlZQkg+vpUYeUQMxUkxooAn1zCZ86kcZvAEzzPSfz2ApajiyUWTOt8mgPK9YyL+60oDW1YlEdTQ6ndpEdLfrUY72T4kkTYRoI871y2dNBSnyiTFtdDy3o9D2cAi2+/wCtJMXiHMlgM2unsD+VHIeIBEWiINH6NWxnh1W51tPT50Fh8aDYj3pgkSZBoUY8wzhy+MAG+9okxeOUTUjRG+9Bd44ofBF+Y0nz3rRYXqoZbmwM2GhJi1azYjSoFN/X1pQzCzeVGPS3laikuDahZqoDOGSqCSbE2k2MERrFhPrevUeE2TKoBExBipsUjNAJ3B86jLRMwY5VrDRyL7YH876JSG3BqkGSoR4VrAsFTIG8a7RzlSDYczv+tfS+O7OYd9RU8y0tZgFSkJJNo110pRi/s+wSymWcmU/8MkZhuFc/PXW9dXn7qKpojLyt6OS8cbXhGuGOJKVKbC3EKhWVRD/epPiAJSZ1gSNLXqvcRKS64pBzJK1lJiJBUSDB08q6t2m7EPYnEtYcLLeGaYPcrUjOE3u3IIJNkxmOg3pFiPswxAORtaFFIkqIUlJnRKTBk2MzGwmrR9Y1tiPzZS30LGFZuShTz0JmwKUs3A2kLrzgmNcZebU2VTmSCE/iBMFMbkgketNn+zGNSQyph6xKkpykiV5QSCmUycqQb7CtmeyWMOUpw70m4IQsabyQIINPnGhcXYP27wwRicoMgIKZIiQl11AJ6lKRJ3M1Xgg10rgXBsXi8ah7EJEN/wCopaQE5Qoyk5Y8RKlRofarz/8AD/AyFtNZRyC1kEbiFE28opH7KOg/G27Pn9KzVmwvaLJhAx3QUk+IqmCFZ9hFxlCRsZJNdR4p9m2GfUFHOkgfhUINybyOZ2jfWuX9ueH9zilNJCQ22kIQlJBgRJkSTmKyokquTfSADH0jPRnGUQXD45KgswQEJzKmLDMlNr3MqSIFB8SWlaUlJB+X1pWjORLTsiXVlKU2MJSFBalE7klISB/1ExaREEQRpO4/XpTqKTFcnVMwVugzrVi7K9nWsStLRUpK15vEUyAQCUgQbggGdItG9WN/7IXwgqS8gKE/dnNflC9AelB+kU6ZsGc6KQRr9elWrslwRWIBDaUFQPiW4ha0pEE+FCR4lmLBci1ZgPs8xji1NpRlWkAkOLSmxmFC5Kk2IzDQ21mGvAOy7oVlcBQ408AtCogCEwQQCFHxkgTB8JjShKa+mFR3snPZVSHQX1hQGiyh1Z1mE5mkssC2gkpO/M3h/BktqUWg88tXxO2SdNFvLKs4O+QDTSmbPDVZcznhIB8aSLiLwUpBHLX9q3xHCm3CnxE5hpfaREn1mdai/RsekjTiZVkTmV3YBSQlshIMnKVKlUqVAAnaQTVi4e2MmVJCQLQmI/b5cqAwjAbaLQgoEwIB6RGgiOW9QNt5bNgJIImIk63O+t761OWwpmnaRkIUlxKARAQTfwgXnqTpzt1oJpsjNYE5ZChNibQQdRMX5a0wVxAmfPSw05SL+elQYhQVEQFfzWg30O+sEwfWtYWeoeSoAEjML7WFjcbiedZiHYsNtrSPPpI16UnxrjilkAAK0jKq4B+LS8KAFrwd9KZoQVJIIAIETrzi/nzj50eCkmJw5JCkqyynTSb6g8xegsO2sA5kwST8ABBHPX6EeVFjEqGVKrkWE2kgTztfeoFYo9U62BVGpHPpQBZZsI02cwKCgJ/mOvlfzrxjKq4MCJkEkQSqDP8A2+QBFZWVA6SU5QLmTEnURprepNdjA6b15WULCbtidYjY3oxMpiCetZWUUBkqXwdbRWrr+a3OvKys0BEYWAIGtrViXPOayspRzf8AiDW6cTzGtZWVg0EJWa3QK9rKZE5aPVtTW5ZTEQKysok7ZmWvAmsrKwTMta5R0rKygE8UJFjS3HcFacTCmmlkEH7xAVN5N9p56A7HSsrKKZhQ52GwJUVnDImZKQTGs2BITflECgOIfZpgXcxCVNrIHwLPhgADKlUjQRGmtZWU6nL9A0gzAdkP4dCUsBpKkAQsgFyRckry3JnSIiwAvJ+LccsXCOiVJAn/AO2Z3AmNZrKyinb2B6QD/FrXBIQog+FSfAtE8lXvpplHMXqBvxHOFAgrVqm5IsYUZUo9aysp3wAv4uHFoUGQVLJAIzAEX3JNx0mlfCE4kBSHJSQvVQgjw5jlEEi/OxmvKyhF7oDWrLDhWzlGaSrKmbxMSD53VpzNblwROpMaW9/rUVlZTMCB8UhCCVJF+QPpedLbClzGhIgtqmRN0kG8zrrrH51lZWoJFjFSIAJgkg/I3G4BV8utEYaxI0gyTIudDr5G/lXtZQYAXiCJhKVXQrMkDWRYxzmbelaOOK2bJ5lJTrJmZ0NZWVhT/9k="/>
          <p:cNvSpPr>
            <a:spLocks noChangeAspect="1" noChangeArrowheads="1"/>
          </p:cNvSpPr>
          <p:nvPr/>
        </p:nvSpPr>
        <p:spPr bwMode="auto">
          <a:xfrm>
            <a:off x="0" y="-38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805" y="5562600"/>
            <a:ext cx="1359215" cy="138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0082" y="1134094"/>
            <a:ext cx="3576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+mj-lt"/>
                <a:ea typeface="Gulim" panose="020B0600000101010101" pitchFamily="34" charset="-127"/>
              </a:rPr>
              <a:t>Moving Average</a:t>
            </a:r>
            <a:endParaRPr lang="en-US" sz="3200" u="sng" dirty="0">
              <a:latin typeface="+mj-lt"/>
              <a:ea typeface="Gulim" panose="020B0600000101010101" pitchFamily="34" charset="-127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010400" cy="1066800"/>
          </a:xfrm>
        </p:spPr>
        <p:txBody>
          <a:bodyPr/>
          <a:lstStyle/>
          <a:p>
            <a:r>
              <a:rPr lang="en-US" sz="6000" b="0" dirty="0" smtClean="0">
                <a:ea typeface="Gulim" panose="020B0600000101010101" pitchFamily="34" charset="-127"/>
              </a:rPr>
              <a:t>Software</a:t>
            </a:r>
            <a:endParaRPr lang="en-US" sz="6000" b="0" dirty="0">
              <a:ea typeface="Gulim" panose="020B0600000101010101" pitchFamily="34" charset="-127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316338" y="1797803"/>
            <a:ext cx="4355545" cy="1819135"/>
            <a:chOff x="-12265" y="-190501"/>
            <a:chExt cx="4117540" cy="235762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03291" y="267077"/>
              <a:ext cx="0" cy="140970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3909" y="1004934"/>
              <a:ext cx="0" cy="1428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-12265" y="-190501"/>
              <a:ext cx="4117540" cy="2357628"/>
              <a:chOff x="-12265" y="-190501"/>
              <a:chExt cx="4117540" cy="2357628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914400" y="495300"/>
                <a:ext cx="0" cy="11239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066800" y="581025"/>
                <a:ext cx="0" cy="9429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-12265" y="-190501"/>
                <a:ext cx="4117540" cy="2357628"/>
                <a:chOff x="-12265" y="-190501"/>
                <a:chExt cx="4117540" cy="2357628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04800" y="914400"/>
                  <a:ext cx="0" cy="3429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57200" y="723900"/>
                  <a:ext cx="0" cy="6858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09600" y="619125"/>
                  <a:ext cx="0" cy="85725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762000" y="561975"/>
                  <a:ext cx="0" cy="9810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19200" y="828675"/>
                  <a:ext cx="0" cy="5238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371600" y="1000125"/>
                  <a:ext cx="0" cy="152400"/>
                </a:xfrm>
                <a:prstGeom prst="line">
                  <a:avLst/>
                </a:prstGeom>
                <a:effec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524000" y="828675"/>
                  <a:ext cx="0" cy="5238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676400" y="619125"/>
                  <a:ext cx="0" cy="8858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828800" y="495300"/>
                  <a:ext cx="0" cy="116205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1981200" y="619125"/>
                  <a:ext cx="0" cy="8858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133600" y="828675"/>
                  <a:ext cx="0" cy="5238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286000" y="942975"/>
                  <a:ext cx="0" cy="2762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2438400" y="1000125"/>
                  <a:ext cx="0" cy="1619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590800" y="1019175"/>
                  <a:ext cx="0" cy="1238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743200" y="1019175"/>
                  <a:ext cx="0" cy="1238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895600" y="981075"/>
                  <a:ext cx="0" cy="2000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048000" y="771525"/>
                  <a:ext cx="0" cy="6381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3200400" y="266700"/>
                  <a:ext cx="0" cy="158115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3352800" y="133350"/>
                  <a:ext cx="0" cy="18669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505200" y="466725"/>
                  <a:ext cx="0" cy="119062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3657600" y="923925"/>
                  <a:ext cx="0" cy="333375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810000" y="990600"/>
                  <a:ext cx="0" cy="1905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962400" y="1019175"/>
                  <a:ext cx="0" cy="1143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1" name="Group 50"/>
                <p:cNvGrpSpPr/>
                <p:nvPr/>
              </p:nvGrpSpPr>
              <p:grpSpPr>
                <a:xfrm>
                  <a:off x="-12265" y="-190501"/>
                  <a:ext cx="4117540" cy="2357628"/>
                  <a:chOff x="-12265" y="-190501"/>
                  <a:chExt cx="4117540" cy="2357628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133350" y="266700"/>
                    <a:ext cx="0" cy="1581150"/>
                  </a:xfrm>
                  <a:prstGeom prst="line">
                    <a:avLst/>
                  </a:prstGeom>
                  <a:ln w="38100"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0" y="1076325"/>
                    <a:ext cx="4105275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885825" y="266700"/>
                    <a:ext cx="0" cy="1590675"/>
                  </a:xfrm>
                  <a:prstGeom prst="line">
                    <a:avLst/>
                  </a:prstGeom>
                  <a:ln w="38100">
                    <a:prstDash val="dash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>
                    <a:off x="142875" y="1847850"/>
                    <a:ext cx="742950" cy="0"/>
                  </a:xfrm>
                  <a:prstGeom prst="straightConnector1">
                    <a:avLst/>
                  </a:prstGeom>
                  <a:ln>
                    <a:headEnd type="arrow"/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1076325" y="276225"/>
                    <a:ext cx="9526" cy="1390650"/>
                  </a:xfrm>
                  <a:prstGeom prst="line">
                    <a:avLst/>
                  </a:prstGeom>
                  <a:ln w="381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2265" y="1866900"/>
                    <a:ext cx="2047385" cy="300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latin typeface="+mj-lt"/>
                        <a:ea typeface="Calibri"/>
                        <a:cs typeface="Times New Roman"/>
                      </a:rPr>
                      <a:t>Window Size=45ms</a:t>
                    </a:r>
                  </a:p>
                </p:txBody>
              </p:sp>
              <p:sp>
                <p:nvSpPr>
                  <p:cNvPr id="60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9545" y="-190501"/>
                    <a:ext cx="1711656" cy="46672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600" dirty="0">
                        <a:effectLst/>
                        <a:latin typeface="+mj-lt"/>
                        <a:ea typeface="Calibri"/>
                        <a:cs typeface="Times New Roman"/>
                      </a:rPr>
                      <a:t>Increment=15ms</a:t>
                    </a:r>
                  </a:p>
                </p:txBody>
              </p:sp>
            </p:grpSp>
          </p:grpSp>
        </p:grpSp>
      </p:grpSp>
      <p:grpSp>
        <p:nvGrpSpPr>
          <p:cNvPr id="5" name="Group 4"/>
          <p:cNvGrpSpPr/>
          <p:nvPr/>
        </p:nvGrpSpPr>
        <p:grpSpPr>
          <a:xfrm>
            <a:off x="-8339" y="3710996"/>
            <a:ext cx="7704539" cy="3133646"/>
            <a:chOff x="-8339" y="3710996"/>
            <a:chExt cx="7704539" cy="313364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78" r="7512"/>
            <a:stretch/>
          </p:blipFill>
          <p:spPr>
            <a:xfrm>
              <a:off x="4220607" y="4139769"/>
              <a:ext cx="3475593" cy="2675303"/>
            </a:xfrm>
            <a:prstGeom prst="rect">
              <a:avLst/>
            </a:prstGeom>
          </p:spPr>
        </p:pic>
        <p:grpSp>
          <p:nvGrpSpPr>
            <p:cNvPr id="2060" name="Group 2059"/>
            <p:cNvGrpSpPr/>
            <p:nvPr/>
          </p:nvGrpSpPr>
          <p:grpSpPr>
            <a:xfrm>
              <a:off x="809386" y="3710996"/>
              <a:ext cx="6886814" cy="1533439"/>
              <a:chOff x="853106" y="3631394"/>
              <a:chExt cx="6886814" cy="1533439"/>
            </a:xfrm>
          </p:grpSpPr>
          <p:cxnSp>
            <p:nvCxnSpPr>
              <p:cNvPr id="2056" name="Straight Arrow Connector 2055"/>
              <p:cNvCxnSpPr/>
              <p:nvPr/>
            </p:nvCxnSpPr>
            <p:spPr>
              <a:xfrm>
                <a:off x="3391629" y="5162004"/>
                <a:ext cx="1031137" cy="2829"/>
              </a:xfrm>
              <a:prstGeom prst="straightConnector1">
                <a:avLst/>
              </a:prstGeom>
              <a:ln w="38100">
                <a:solidFill>
                  <a:schemeClr val="bg2">
                    <a:lumMod val="1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853106" y="3631394"/>
                <a:ext cx="23507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  <a:ea typeface="Gulim" panose="020B0600000101010101" pitchFamily="34" charset="-127"/>
                  </a:rPr>
                  <a:t>Input Signal</a:t>
                </a:r>
                <a:endParaRPr lang="en-US" sz="2800" dirty="0">
                  <a:latin typeface="+mj-lt"/>
                  <a:ea typeface="Gulim" panose="020B0600000101010101" pitchFamily="34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4768120" y="3634758"/>
                <a:ext cx="2971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  <a:ea typeface="Gulim" panose="020B0600000101010101" pitchFamily="34" charset="-127"/>
                  </a:rPr>
                  <a:t>Moving Average</a:t>
                </a:r>
                <a:endParaRPr lang="en-US" sz="2800" dirty="0">
                  <a:latin typeface="+mj-lt"/>
                  <a:ea typeface="Gulim" panose="020B0600000101010101" pitchFamily="34" charset="-127"/>
                </a:endParaRPr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01" r="7740"/>
            <a:stretch/>
          </p:blipFill>
          <p:spPr>
            <a:xfrm>
              <a:off x="-8339" y="4163655"/>
              <a:ext cx="3486267" cy="2680987"/>
            </a:xfrm>
            <a:prstGeom prst="rect">
              <a:avLst/>
            </a:prstGeom>
          </p:spPr>
        </p:pic>
      </p:grpSp>
      <p:cxnSp>
        <p:nvCxnSpPr>
          <p:cNvPr id="9" name="Straight Arrow Connector 8"/>
          <p:cNvCxnSpPr>
            <a:endCxn id="60" idx="2"/>
          </p:cNvCxnSpPr>
          <p:nvPr/>
        </p:nvCxnSpPr>
        <p:spPr>
          <a:xfrm>
            <a:off x="3266340" y="2150577"/>
            <a:ext cx="253394" cy="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9601</TotalTime>
  <Words>631</Words>
  <Application>Microsoft Office PowerPoint</Application>
  <PresentationFormat>On-screen Show (4:3)</PresentationFormat>
  <Paragraphs>190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Gulim</vt:lpstr>
      <vt:lpstr>Times New Roman</vt:lpstr>
      <vt:lpstr>Wingdings</vt:lpstr>
      <vt:lpstr>Office Theme</vt:lpstr>
      <vt:lpstr>Presentation Theme</vt:lpstr>
      <vt:lpstr>WriteHear</vt:lpstr>
      <vt:lpstr>Overview</vt:lpstr>
      <vt:lpstr>What is WriteHear?</vt:lpstr>
      <vt:lpstr>Concept</vt:lpstr>
      <vt:lpstr>Concept</vt:lpstr>
      <vt:lpstr>Motivation</vt:lpstr>
      <vt:lpstr>Past Research</vt:lpstr>
      <vt:lpstr>Software</vt:lpstr>
      <vt:lpstr>Software</vt:lpstr>
      <vt:lpstr>Software</vt:lpstr>
      <vt:lpstr>Software</vt:lpstr>
      <vt:lpstr>Software</vt:lpstr>
      <vt:lpstr>Software</vt:lpstr>
      <vt:lpstr>Hardware</vt:lpstr>
      <vt:lpstr>Testing and Analysis</vt:lpstr>
      <vt:lpstr>Type of Mic.</vt:lpstr>
      <vt:lpstr>Distance From Mic.</vt:lpstr>
      <vt:lpstr>Surface Size</vt:lpstr>
      <vt:lpstr>Surface Material</vt:lpstr>
      <vt:lpstr>Surface Thickness</vt:lpstr>
      <vt:lpstr>Writing Utensil</vt:lpstr>
      <vt:lpstr>Accuracy</vt:lpstr>
      <vt:lpstr>Conclusions</vt:lpstr>
      <vt:lpstr>Future Work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</dc:creator>
  <cp:lastModifiedBy>Jesse Miller</cp:lastModifiedBy>
  <cp:revision>161</cp:revision>
  <dcterms:created xsi:type="dcterms:W3CDTF">2014-07-24T20:14:49Z</dcterms:created>
  <dcterms:modified xsi:type="dcterms:W3CDTF">2015-09-20T23:30:51Z</dcterms:modified>
</cp:coreProperties>
</file>