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70" r:id="rId5"/>
    <p:sldId id="273" r:id="rId6"/>
    <p:sldId id="272" r:id="rId7"/>
    <p:sldId id="277" r:id="rId8"/>
    <p:sldId id="278" r:id="rId9"/>
    <p:sldId id="260" r:id="rId10"/>
    <p:sldId id="268" r:id="rId11"/>
    <p:sldId id="267" r:id="rId12"/>
    <p:sldId id="266" r:id="rId13"/>
    <p:sldId id="271" r:id="rId14"/>
    <p:sldId id="279" r:id="rId15"/>
    <p:sldId id="280" r:id="rId16"/>
    <p:sldId id="281" r:id="rId17"/>
    <p:sldId id="282" r:id="rId18"/>
    <p:sldId id="283" r:id="rId19"/>
    <p:sldId id="263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D3"/>
    <a:srgbClr val="073E87"/>
    <a:srgbClr val="A6A6A6"/>
    <a:srgbClr val="CDE5FE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真 張" userId="2bc2653f2c85b2ed" providerId="LiveId" clId="{5744D4A0-314E-40E2-A4C3-3906247ADBAD}"/>
    <pc:docChg chg="undo custSel modSld">
      <pc:chgData name="嘉真 張" userId="2bc2653f2c85b2ed" providerId="LiveId" clId="{5744D4A0-314E-40E2-A4C3-3906247ADBAD}" dt="2021-06-04T09:24:41.472" v="132" actId="113"/>
      <pc:docMkLst>
        <pc:docMk/>
      </pc:docMkLst>
      <pc:sldChg chg="addSp delSp modSp mod">
        <pc:chgData name="嘉真 張" userId="2bc2653f2c85b2ed" providerId="LiveId" clId="{5744D4A0-314E-40E2-A4C3-3906247ADBAD}" dt="2021-06-04T09:24:41.472" v="132" actId="113"/>
        <pc:sldMkLst>
          <pc:docMk/>
          <pc:sldMk cId="3661654548" sldId="270"/>
        </pc:sldMkLst>
        <pc:spChg chg="mod">
          <ac:chgData name="嘉真 張" userId="2bc2653f2c85b2ed" providerId="LiveId" clId="{5744D4A0-314E-40E2-A4C3-3906247ADBAD}" dt="2021-06-04T09:24:41.472" v="132" actId="113"/>
          <ac:spMkLst>
            <pc:docMk/>
            <pc:sldMk cId="3661654548" sldId="270"/>
            <ac:spMk id="2" creationId="{00F3277C-9D08-417E-A730-2FF78D0D5D49}"/>
          </ac:spMkLst>
        </pc:spChg>
        <pc:spChg chg="add del mod">
          <ac:chgData name="嘉真 張" userId="2bc2653f2c85b2ed" providerId="LiveId" clId="{5744D4A0-314E-40E2-A4C3-3906247ADBAD}" dt="2021-06-04T09:10:41.366" v="10" actId="478"/>
          <ac:spMkLst>
            <pc:docMk/>
            <pc:sldMk cId="3661654548" sldId="270"/>
            <ac:spMk id="3" creationId="{081B570D-08CB-4D6B-A63A-278E2F0AAA1D}"/>
          </ac:spMkLst>
        </pc:spChg>
      </pc:sldChg>
      <pc:sldChg chg="modSp mod">
        <pc:chgData name="嘉真 張" userId="2bc2653f2c85b2ed" providerId="LiveId" clId="{5744D4A0-314E-40E2-A4C3-3906247ADBAD}" dt="2021-06-04T09:18:41.213" v="34" actId="1076"/>
        <pc:sldMkLst>
          <pc:docMk/>
          <pc:sldMk cId="1326714064" sldId="272"/>
        </pc:sldMkLst>
        <pc:spChg chg="mod">
          <ac:chgData name="嘉真 張" userId="2bc2653f2c85b2ed" providerId="LiveId" clId="{5744D4A0-314E-40E2-A4C3-3906247ADBAD}" dt="2021-06-04T09:18:41.213" v="34" actId="1076"/>
          <ac:spMkLst>
            <pc:docMk/>
            <pc:sldMk cId="1326714064" sldId="272"/>
            <ac:spMk id="2" creationId="{936916BE-C5C8-40D2-85DB-36C90C2B9E61}"/>
          </ac:spMkLst>
        </pc:spChg>
      </pc:sldChg>
      <pc:sldChg chg="modSp mod">
        <pc:chgData name="嘉真 張" userId="2bc2653f2c85b2ed" providerId="LiveId" clId="{5744D4A0-314E-40E2-A4C3-3906247ADBAD}" dt="2021-06-04T09:18:51.863" v="36" actId="1076"/>
        <pc:sldMkLst>
          <pc:docMk/>
          <pc:sldMk cId="1386004894" sldId="273"/>
        </pc:sldMkLst>
        <pc:spChg chg="mod">
          <ac:chgData name="嘉真 張" userId="2bc2653f2c85b2ed" providerId="LiveId" clId="{5744D4A0-314E-40E2-A4C3-3906247ADBAD}" dt="2021-06-04T09:18:51.863" v="36" actId="1076"/>
          <ac:spMkLst>
            <pc:docMk/>
            <pc:sldMk cId="1386004894" sldId="273"/>
            <ac:spMk id="2" creationId="{00F3277C-9D08-417E-A730-2FF78D0D5D49}"/>
          </ac:spMkLst>
        </pc:spChg>
      </pc:sldChg>
      <pc:sldChg chg="modSp mod">
        <pc:chgData name="嘉真 張" userId="2bc2653f2c85b2ed" providerId="LiveId" clId="{5744D4A0-314E-40E2-A4C3-3906247ADBAD}" dt="2021-06-04T09:20:14.668" v="131" actId="20577"/>
        <pc:sldMkLst>
          <pc:docMk/>
          <pc:sldMk cId="2218338038" sldId="283"/>
        </pc:sldMkLst>
        <pc:spChg chg="mod">
          <ac:chgData name="嘉真 張" userId="2bc2653f2c85b2ed" providerId="LiveId" clId="{5744D4A0-314E-40E2-A4C3-3906247ADBAD}" dt="2021-06-04T09:20:14.668" v="131" actId="20577"/>
          <ac:spMkLst>
            <pc:docMk/>
            <pc:sldMk cId="2218338038" sldId="283"/>
            <ac:spMk id="8" creationId="{1241E37A-29CE-4106-B448-FBC059476C3F}"/>
          </ac:spMkLst>
        </pc:spChg>
        <pc:spChg chg="mod">
          <ac:chgData name="嘉真 張" userId="2bc2653f2c85b2ed" providerId="LiveId" clId="{5744D4A0-314E-40E2-A4C3-3906247ADBAD}" dt="2021-06-04T09:19:22.105" v="60" actId="20577"/>
          <ac:spMkLst>
            <pc:docMk/>
            <pc:sldMk cId="2218338038" sldId="283"/>
            <ac:spMk id="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61A86-6DA5-420D-AAA8-5C2650AE6C6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72CBD-5AD2-45D7-A597-03D46D0C0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1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72CBD-5AD2-45D7-A597-03D46D0C0F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72CBD-5AD2-45D7-A597-03D46D0C0F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72CBD-5AD2-45D7-A597-03D46D0C0F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0"/>
            <a:ext cx="9144000" cy="5143500"/>
            <a:chOff x="296898" y="140184"/>
            <a:chExt cx="6531720" cy="189660"/>
          </a:xfrm>
        </p:grpSpPr>
        <p:sp>
          <p:nvSpPr>
            <p:cNvPr id="8" name="矩形 7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7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9144000" cy="417991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7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1131990" cy="5143500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1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7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56694" y="1224822"/>
            <a:ext cx="9457388" cy="2856111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57325" y="1369206"/>
            <a:ext cx="6673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產業實務成果報告</a:t>
            </a:r>
            <a:r>
              <a:rPr lang="en-US" altLang="zh-TW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第四組</a:t>
            </a:r>
            <a:endParaRPr lang="en-US" altLang="zh-TW" sz="4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CNC Mill Tool Wear</a:t>
            </a:r>
            <a:endParaRPr lang="zh-CN" altLang="en-US" sz="4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22247" y="2757494"/>
            <a:ext cx="2499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408346054</a:t>
            </a:r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蘇芮萱</a:t>
            </a:r>
            <a:endParaRPr lang="en-US" altLang="zh-TW" sz="1600" dirty="0">
              <a:solidFill>
                <a:srgbClr val="073E8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408346119</a:t>
            </a:r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林文萱</a:t>
            </a:r>
          </a:p>
          <a:p>
            <a:pPr algn="ctr"/>
            <a:r>
              <a:rPr lang="en-US" altLang="zh-TW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409346025</a:t>
            </a:r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張嘉真</a:t>
            </a:r>
            <a:endParaRPr lang="en-US" altLang="zh-TW" sz="1600" dirty="0">
              <a:solidFill>
                <a:srgbClr val="073E8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409346063</a:t>
            </a:r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林威廷</a:t>
            </a:r>
            <a:endParaRPr lang="en-US" altLang="zh-TW" sz="1600" dirty="0">
              <a:solidFill>
                <a:srgbClr val="073E8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r>
              <a:rPr lang="zh-TW" altLang="en-US" sz="1600" dirty="0">
                <a:solidFill>
                  <a:srgbClr val="073E87"/>
                </a:solidFill>
                <a:latin typeface="微軟正黑體" panose="020B0604030504040204" pitchFamily="34" charset="-120"/>
              </a:rPr>
              <a:t>葉承達 副教授</a:t>
            </a:r>
            <a:endParaRPr lang="en-US" altLang="zh-TW" sz="1600" dirty="0">
              <a:solidFill>
                <a:srgbClr val="073E8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9">
            <a:extLst>
              <a:ext uri="{FF2B5EF4-FFF2-40B4-BE49-F238E27FC236}">
                <a16:creationId xmlns:a16="http://schemas.microsoft.com/office/drawing/2014/main" id="{C2D95BD7-89F6-416A-BABD-A12CAA5DB358}"/>
              </a:ext>
            </a:extLst>
          </p:cNvPr>
          <p:cNvSpPr/>
          <p:nvPr/>
        </p:nvSpPr>
        <p:spPr bwMode="auto">
          <a:xfrm>
            <a:off x="1" y="633245"/>
            <a:ext cx="1601972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模型一</a:t>
            </a:r>
            <a:endParaRPr lang="en-US" altLang="zh-TW" sz="2400" b="1" dirty="0">
              <a:solidFill>
                <a:srgbClr val="287E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9A84B6-DB7B-4610-A6D0-38EDC335EBAE}"/>
              </a:ext>
            </a:extLst>
          </p:cNvPr>
          <p:cNvSpPr/>
          <p:nvPr/>
        </p:nvSpPr>
        <p:spPr>
          <a:xfrm>
            <a:off x="1644225" y="768863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70973-4EC3-4CC2-8557-2FE43BFE9D03}"/>
              </a:ext>
            </a:extLst>
          </p:cNvPr>
          <p:cNvSpPr/>
          <p:nvPr/>
        </p:nvSpPr>
        <p:spPr>
          <a:xfrm>
            <a:off x="190076" y="1969020"/>
            <a:ext cx="3034291" cy="189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決策樹算法採用樹形結構來實現最終的分類，預測時，在樹的內部節點處用某一屬性值進行判斷，根據判斷結果決定進入哪個分支節點，直到到葉節點得到結果。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016E17-0E47-4DA7-95BF-FA16854E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28354"/>
              </p:ext>
            </p:extLst>
          </p:nvPr>
        </p:nvGraphicFramePr>
        <p:xfrm>
          <a:off x="3424153" y="1703456"/>
          <a:ext cx="5420170" cy="24248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734">
                  <a:extLst>
                    <a:ext uri="{9D8B030D-6E8A-4147-A177-3AD203B41FA5}">
                      <a16:colId xmlns:a16="http://schemas.microsoft.com/office/drawing/2014/main" val="1623430483"/>
                    </a:ext>
                  </a:extLst>
                </a:gridCol>
                <a:gridCol w="4748436">
                  <a:extLst>
                    <a:ext uri="{9D8B030D-6E8A-4147-A177-3AD203B41FA5}">
                      <a16:colId xmlns:a16="http://schemas.microsoft.com/office/drawing/2014/main" val="1000559201"/>
                    </a:ext>
                  </a:extLst>
                </a:gridCol>
              </a:tblGrid>
              <a:tr h="1443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優點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易於理解、解釋和提取出規則，且可視化分析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可以同時處理標稱型和數值型數據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比較適合處理有缺失屬性的樣本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能夠處理不相關的特徵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測試數據集時，運行速度比較快</a:t>
                      </a:r>
                      <a:endParaRPr lang="en-US" altLang="zh-TW" sz="1400" b="0" i="0" u="none" strike="noStrike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3036"/>
                  </a:ext>
                </a:extLst>
              </a:tr>
              <a:tr h="772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缺點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容易發生過擬合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</a:rPr>
                        <a:t>(Overfitting)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容易忽略數據集中屬性的相互關聯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07128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42190ED-80E0-40FF-B7A0-B32A45E253ED}"/>
              </a:ext>
            </a:extLst>
          </p:cNvPr>
          <p:cNvSpPr/>
          <p:nvPr/>
        </p:nvSpPr>
        <p:spPr>
          <a:xfrm>
            <a:off x="5374072" y="4415192"/>
            <a:ext cx="1319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決策樹優缺點</a:t>
            </a:r>
          </a:p>
        </p:txBody>
      </p:sp>
    </p:spTree>
    <p:extLst>
      <p:ext uri="{BB962C8B-B14F-4D97-AF65-F5344CB8AC3E}">
        <p14:creationId xmlns:p14="http://schemas.microsoft.com/office/powerpoint/2010/main" val="21441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9">
            <a:extLst>
              <a:ext uri="{FF2B5EF4-FFF2-40B4-BE49-F238E27FC236}">
                <a16:creationId xmlns:a16="http://schemas.microsoft.com/office/drawing/2014/main" id="{C2D95BD7-89F6-416A-BABD-A12CAA5DB358}"/>
              </a:ext>
            </a:extLst>
          </p:cNvPr>
          <p:cNvSpPr/>
          <p:nvPr/>
        </p:nvSpPr>
        <p:spPr bwMode="auto">
          <a:xfrm>
            <a:off x="1" y="633245"/>
            <a:ext cx="1601972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模型二</a:t>
            </a:r>
            <a:endParaRPr lang="en-US" altLang="zh-TW" sz="2400" b="1" dirty="0">
              <a:solidFill>
                <a:srgbClr val="287E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9A84B6-DB7B-4610-A6D0-38EDC335EBAE}"/>
              </a:ext>
            </a:extLst>
          </p:cNvPr>
          <p:cNvSpPr/>
          <p:nvPr/>
        </p:nvSpPr>
        <p:spPr>
          <a:xfrm>
            <a:off x="1644225" y="768863"/>
            <a:ext cx="52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支援向量機（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Vector Machine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0BEE6B-628A-4863-8C19-B997D64D2746}"/>
              </a:ext>
            </a:extLst>
          </p:cNvPr>
          <p:cNvSpPr/>
          <p:nvPr/>
        </p:nvSpPr>
        <p:spPr>
          <a:xfrm>
            <a:off x="289969" y="1886637"/>
            <a:ext cx="2845117" cy="189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是一種基於統計學習理論基礎的機器學習模型，針對小樣本、非線性、高維度與局部最小點等問題具有相對的優勢。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CEBB0E9-ECC1-4F26-94F5-5043BB4C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82361"/>
              </p:ext>
            </p:extLst>
          </p:nvPr>
        </p:nvGraphicFramePr>
        <p:xfrm>
          <a:off x="3363509" y="1509729"/>
          <a:ext cx="5454532" cy="2984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5992">
                  <a:extLst>
                    <a:ext uri="{9D8B030D-6E8A-4147-A177-3AD203B41FA5}">
                      <a16:colId xmlns:a16="http://schemas.microsoft.com/office/drawing/2014/main" val="1623430483"/>
                    </a:ext>
                  </a:extLst>
                </a:gridCol>
                <a:gridCol w="4778540">
                  <a:extLst>
                    <a:ext uri="{9D8B030D-6E8A-4147-A177-3AD203B41FA5}">
                      <a16:colId xmlns:a16="http://schemas.microsoft.com/office/drawing/2014/main" val="1000559201"/>
                    </a:ext>
                  </a:extLst>
                </a:gridCol>
              </a:tblGrid>
              <a:tr h="1194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優點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可以解決高維問題，即大型特徵空間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能夠處理非線性特徵的相互作用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無局部極小值問題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無需依賴整個數據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泛化能力比較強</a:t>
                      </a:r>
                      <a:endParaRPr lang="zh-TW" altLang="en-US" sz="1400" b="0" i="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3036"/>
                  </a:ext>
                </a:extLst>
              </a:tr>
              <a:tr h="1234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缺點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樣本大則效率低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用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effectLst/>
                        </a:rPr>
                        <a:t>SVM</a:t>
                      </a: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解決多分類問題存在困難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對於核函數的高維映射解釋力不強，尤其是徑向基函數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對缺失資料敏感，對引數和核函式的選擇敏感</a:t>
                      </a:r>
                      <a:endParaRPr lang="zh-TW" altLang="en-US" sz="14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07128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B4F923C-BBF6-425D-9794-35A30CD0F824}"/>
              </a:ext>
            </a:extLst>
          </p:cNvPr>
          <p:cNvSpPr/>
          <p:nvPr/>
        </p:nvSpPr>
        <p:spPr>
          <a:xfrm>
            <a:off x="5220184" y="4667302"/>
            <a:ext cx="1627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支援向量機優缺點</a:t>
            </a:r>
          </a:p>
        </p:txBody>
      </p:sp>
    </p:spTree>
    <p:extLst>
      <p:ext uri="{BB962C8B-B14F-4D97-AF65-F5344CB8AC3E}">
        <p14:creationId xmlns:p14="http://schemas.microsoft.com/office/powerpoint/2010/main" val="28690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9">
            <a:extLst>
              <a:ext uri="{FF2B5EF4-FFF2-40B4-BE49-F238E27FC236}">
                <a16:creationId xmlns:a16="http://schemas.microsoft.com/office/drawing/2014/main" id="{C2D95BD7-89F6-416A-BABD-A12CAA5DB358}"/>
              </a:ext>
            </a:extLst>
          </p:cNvPr>
          <p:cNvSpPr/>
          <p:nvPr/>
        </p:nvSpPr>
        <p:spPr bwMode="auto">
          <a:xfrm>
            <a:off x="1" y="633245"/>
            <a:ext cx="1601972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模型三</a:t>
            </a:r>
            <a:endParaRPr lang="en-US" altLang="zh-TW" sz="2400" b="1" dirty="0">
              <a:solidFill>
                <a:srgbClr val="287E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9A84B6-DB7B-4610-A6D0-38EDC335EBAE}"/>
              </a:ext>
            </a:extLst>
          </p:cNvPr>
          <p:cNvSpPr/>
          <p:nvPr/>
        </p:nvSpPr>
        <p:spPr>
          <a:xfrm>
            <a:off x="1644225" y="768863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邏輯斯迴歸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A799CA-6DAA-4FA0-8216-336317EF4C2C}"/>
              </a:ext>
            </a:extLst>
          </p:cNvPr>
          <p:cNvSpPr/>
          <p:nvPr/>
        </p:nvSpPr>
        <p:spPr>
          <a:xfrm>
            <a:off x="389862" y="1598730"/>
            <a:ext cx="2822064" cy="2632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羅吉斯回歸為平滑的曲線，是解決工業規模問題最流行的算法，核心思想是利用現有數據對分類邊界建立回歸方程，以此進行分類。回歸可以理解為最佳擬合，是一種選擇最優分類的算法。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0CB31B-DD64-4C83-A197-E44D35C7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53669"/>
              </p:ext>
            </p:extLst>
          </p:nvPr>
        </p:nvGraphicFramePr>
        <p:xfrm>
          <a:off x="3424153" y="1616444"/>
          <a:ext cx="5458590" cy="26723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495">
                  <a:extLst>
                    <a:ext uri="{9D8B030D-6E8A-4147-A177-3AD203B41FA5}">
                      <a16:colId xmlns:a16="http://schemas.microsoft.com/office/drawing/2014/main" val="1623430483"/>
                    </a:ext>
                  </a:extLst>
                </a:gridCol>
                <a:gridCol w="4782095">
                  <a:extLst>
                    <a:ext uri="{9D8B030D-6E8A-4147-A177-3AD203B41FA5}">
                      <a16:colId xmlns:a16="http://schemas.microsoft.com/office/drawing/2014/main" val="1000559201"/>
                    </a:ext>
                  </a:extLst>
                </a:gridCol>
              </a:tblGrid>
              <a:tr h="1020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優點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適合需要得到一個分類概率的場景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分類時計算量非常小，速度很快，存儲資源低廣泛的應用於工業問題上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3036"/>
                  </a:ext>
                </a:extLst>
              </a:tr>
              <a:tr h="1541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1" u="none" strike="noStrike" baseline="0" dirty="0">
                          <a:solidFill>
                            <a:srgbClr val="4584D3"/>
                          </a:solidFill>
                        </a:rPr>
                        <a:t>缺點</a:t>
                      </a:r>
                      <a:endParaRPr lang="zh-TW" altLang="en-US" sz="1400" b="1" dirty="0">
                        <a:solidFill>
                          <a:srgbClr val="4584D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當特徵空間很大時，邏輯回歸的性能不是很好。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不能很好地處理大量多類特徵或變量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對於非線性特徵，需要進行轉換</a:t>
                      </a:r>
                      <a:endParaRPr lang="en-US" altLang="zh-TW" sz="1400" b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只能處理兩分類問題且必須線性可分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u="none" strike="noStrike" baseline="0" dirty="0">
                          <a:solidFill>
                            <a:schemeClr val="tx1"/>
                          </a:solidFill>
                        </a:rPr>
                        <a:t>容易欠擬合</a:t>
                      </a:r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</a:rPr>
                        <a:t>(Underfitting)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0712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D89B153-F928-4C82-9C48-9AEEC94E6662}"/>
              </a:ext>
            </a:extLst>
          </p:cNvPr>
          <p:cNvSpPr/>
          <p:nvPr/>
        </p:nvSpPr>
        <p:spPr>
          <a:xfrm>
            <a:off x="5220184" y="4490256"/>
            <a:ext cx="1627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羅吉斯回歸優缺點</a:t>
            </a:r>
          </a:p>
        </p:txBody>
      </p:sp>
    </p:spTree>
    <p:extLst>
      <p:ext uri="{BB962C8B-B14F-4D97-AF65-F5344CB8AC3E}">
        <p14:creationId xmlns:p14="http://schemas.microsoft.com/office/powerpoint/2010/main" val="37284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AC17A5-B6C8-415F-83F2-30F69567826B}"/>
              </a:ext>
            </a:extLst>
          </p:cNvPr>
          <p:cNvPicPr/>
          <p:nvPr/>
        </p:nvPicPr>
        <p:blipFill rotWithShape="1">
          <a:blip r:embed="rId2"/>
          <a:srcRect l="3467" t="1271" r="767" b="3114"/>
          <a:stretch/>
        </p:blipFill>
        <p:spPr bwMode="auto">
          <a:xfrm>
            <a:off x="829875" y="1303690"/>
            <a:ext cx="3268519" cy="2866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4F520F-6530-4590-92D5-970DDFE5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12051"/>
              </p:ext>
            </p:extLst>
          </p:nvPr>
        </p:nvGraphicFramePr>
        <p:xfrm>
          <a:off x="4846882" y="1523934"/>
          <a:ext cx="3787248" cy="242565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46812">
                  <a:extLst>
                    <a:ext uri="{9D8B030D-6E8A-4147-A177-3AD203B41FA5}">
                      <a16:colId xmlns:a16="http://schemas.microsoft.com/office/drawing/2014/main" val="2038234205"/>
                    </a:ext>
                  </a:extLst>
                </a:gridCol>
                <a:gridCol w="946812">
                  <a:extLst>
                    <a:ext uri="{9D8B030D-6E8A-4147-A177-3AD203B41FA5}">
                      <a16:colId xmlns:a16="http://schemas.microsoft.com/office/drawing/2014/main" val="1919515530"/>
                    </a:ext>
                  </a:extLst>
                </a:gridCol>
                <a:gridCol w="946812">
                  <a:extLst>
                    <a:ext uri="{9D8B030D-6E8A-4147-A177-3AD203B41FA5}">
                      <a16:colId xmlns:a16="http://schemas.microsoft.com/office/drawing/2014/main" val="1421983611"/>
                    </a:ext>
                  </a:extLst>
                </a:gridCol>
                <a:gridCol w="946812">
                  <a:extLst>
                    <a:ext uri="{9D8B030D-6E8A-4147-A177-3AD203B41FA5}">
                      <a16:colId xmlns:a16="http://schemas.microsoft.com/office/drawing/2014/main" val="2639118838"/>
                    </a:ext>
                  </a:extLst>
                </a:gridCol>
              </a:tblGrid>
              <a:tr h="606768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混淆矩陣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預測值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59723"/>
                  </a:ext>
                </a:extLst>
              </a:tr>
              <a:tr h="606297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955190"/>
                  </a:ext>
                </a:extLst>
              </a:tr>
              <a:tr h="60629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真實值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 (TN)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 (FP)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122692"/>
                  </a:ext>
                </a:extLst>
              </a:tr>
              <a:tr h="6062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 (FN)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 (TP)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0372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F124A18-1DD2-44F8-90AD-B932F0CB0041}"/>
              </a:ext>
            </a:extLst>
          </p:cNvPr>
          <p:cNvSpPr/>
          <p:nvPr/>
        </p:nvSpPr>
        <p:spPr>
          <a:xfrm>
            <a:off x="6073112" y="4107479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決策樹混淆矩陣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0EC246-741E-4A89-BA0B-6CC2EE13DB9E}"/>
              </a:ext>
            </a:extLst>
          </p:cNvPr>
          <p:cNvSpPr/>
          <p:nvPr/>
        </p:nvSpPr>
        <p:spPr>
          <a:xfrm>
            <a:off x="1143901" y="4282207"/>
            <a:ext cx="2640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最大深度為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的決策樹視覺化結果</a:t>
            </a:r>
          </a:p>
        </p:txBody>
      </p:sp>
    </p:spTree>
    <p:extLst>
      <p:ext uri="{BB962C8B-B14F-4D97-AF65-F5344CB8AC3E}">
        <p14:creationId xmlns:p14="http://schemas.microsoft.com/office/powerpoint/2010/main" val="5045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469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支持向量機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4A18-1DD2-44F8-90AD-B932F0CB0041}"/>
              </a:ext>
            </a:extLst>
          </p:cNvPr>
          <p:cNvSpPr/>
          <p:nvPr/>
        </p:nvSpPr>
        <p:spPr>
          <a:xfrm>
            <a:off x="2994132" y="2566569"/>
            <a:ext cx="3155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在使用不同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的情況下的準確率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1BFE67-75A5-4D28-BD7E-B7A815BF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88701"/>
              </p:ext>
            </p:extLst>
          </p:nvPr>
        </p:nvGraphicFramePr>
        <p:xfrm>
          <a:off x="1292064" y="1359026"/>
          <a:ext cx="6814592" cy="1040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238">
                  <a:extLst>
                    <a:ext uri="{9D8B030D-6E8A-4147-A177-3AD203B41FA5}">
                      <a16:colId xmlns:a16="http://schemas.microsoft.com/office/drawing/2014/main" val="3806876841"/>
                    </a:ext>
                  </a:extLst>
                </a:gridCol>
                <a:gridCol w="1476457">
                  <a:extLst>
                    <a:ext uri="{9D8B030D-6E8A-4147-A177-3AD203B41FA5}">
                      <a16:colId xmlns:a16="http://schemas.microsoft.com/office/drawing/2014/main" val="699769203"/>
                    </a:ext>
                  </a:extLst>
                </a:gridCol>
                <a:gridCol w="1477220">
                  <a:extLst>
                    <a:ext uri="{9D8B030D-6E8A-4147-A177-3AD203B41FA5}">
                      <a16:colId xmlns:a16="http://schemas.microsoft.com/office/drawing/2014/main" val="1133681525"/>
                    </a:ext>
                  </a:extLst>
                </a:gridCol>
                <a:gridCol w="1476457">
                  <a:extLst>
                    <a:ext uri="{9D8B030D-6E8A-4147-A177-3AD203B41FA5}">
                      <a16:colId xmlns:a16="http://schemas.microsoft.com/office/drawing/2014/main" val="863599733"/>
                    </a:ext>
                  </a:extLst>
                </a:gridCol>
                <a:gridCol w="1477220">
                  <a:extLst>
                    <a:ext uri="{9D8B030D-6E8A-4147-A177-3AD203B41FA5}">
                      <a16:colId xmlns:a16="http://schemas.microsoft.com/office/drawing/2014/main" val="1423996325"/>
                    </a:ext>
                  </a:extLst>
                </a:gridCol>
              </a:tblGrid>
              <a:tr h="1592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Kernel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Linear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Polynomial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RBF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Sigmoid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668131"/>
                  </a:ext>
                </a:extLst>
              </a:tr>
              <a:tr h="359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0.5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94970"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0.3333333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~0.8333333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~0.6666666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38525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B5E4BA-47A9-4596-9316-AA9FEE56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94874"/>
              </p:ext>
            </p:extLst>
          </p:nvPr>
        </p:nvGraphicFramePr>
        <p:xfrm>
          <a:off x="2321560" y="3010472"/>
          <a:ext cx="4500880" cy="120806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423799773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31045108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894963319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1372115063"/>
                    </a:ext>
                  </a:extLst>
                </a:gridCol>
              </a:tblGrid>
              <a:tr h="302191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混淆矩陣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預測值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8323"/>
                  </a:ext>
                </a:extLst>
              </a:tr>
              <a:tr h="301957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370837"/>
                  </a:ext>
                </a:extLst>
              </a:tr>
              <a:tr h="3019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真實值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 (TN)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 (FP)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639378"/>
                  </a:ext>
                </a:extLst>
              </a:tr>
              <a:tr h="3019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 (FN)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4 (TP)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25133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A06914-783B-4759-A3C6-A12FBD02AA66}"/>
              </a:ext>
            </a:extLst>
          </p:cNvPr>
          <p:cNvSpPr/>
          <p:nvPr/>
        </p:nvSpPr>
        <p:spPr>
          <a:xfrm>
            <a:off x="3915410" y="4385438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</a:t>
            </a:r>
          </a:p>
        </p:txBody>
      </p:sp>
    </p:spTree>
    <p:extLst>
      <p:ext uri="{BB962C8B-B14F-4D97-AF65-F5344CB8AC3E}">
        <p14:creationId xmlns:p14="http://schemas.microsoft.com/office/powerpoint/2010/main" val="33952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469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邏輯斯回歸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A06914-783B-4759-A3C6-A12FBD02AA66}"/>
              </a:ext>
            </a:extLst>
          </p:cNvPr>
          <p:cNvSpPr/>
          <p:nvPr/>
        </p:nvSpPr>
        <p:spPr>
          <a:xfrm>
            <a:off x="3700607" y="3941080"/>
            <a:ext cx="1742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邏輯斯回歸混淆矩陣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1D4F14-06F3-4EC2-AE2A-94D84053D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65544"/>
              </p:ext>
            </p:extLst>
          </p:nvPr>
        </p:nvGraphicFramePr>
        <p:xfrm>
          <a:off x="2321559" y="1693079"/>
          <a:ext cx="4500880" cy="1757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3146764441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921219238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3255782729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918398771"/>
                    </a:ext>
                  </a:extLst>
                </a:gridCol>
              </a:tblGrid>
              <a:tr h="439592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混淆矩陣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 dirty="0">
                          <a:effectLst/>
                        </a:rPr>
                        <a:t>預測值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47409"/>
                  </a:ext>
                </a:extLst>
              </a:tr>
              <a:tr h="4392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534096"/>
                  </a:ext>
                </a:extLst>
              </a:tr>
              <a:tr h="43925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200" kern="100">
                          <a:effectLst/>
                        </a:rPr>
                        <a:t>真實值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Unworn (0)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 (TN)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 (FP)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82106"/>
                  </a:ext>
                </a:extLst>
              </a:tr>
              <a:tr h="439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Worn (1)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 (FN)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3 (TP)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04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469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比較結果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2D9F110-0663-4C79-B042-8448B3423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148359"/>
                  </p:ext>
                </p:extLst>
              </p:nvPr>
            </p:nvGraphicFramePr>
            <p:xfrm>
              <a:off x="1500047" y="1022880"/>
              <a:ext cx="5930413" cy="329913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116670">
                      <a:extLst>
                        <a:ext uri="{9D8B030D-6E8A-4147-A177-3AD203B41FA5}">
                          <a16:colId xmlns:a16="http://schemas.microsoft.com/office/drawing/2014/main" val="3736401839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3328856100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2815394801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3840492117"/>
                        </a:ext>
                      </a:extLst>
                    </a:gridCol>
                  </a:tblGrid>
                  <a:tr h="66110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Decision Tree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SVM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Logistic Regression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7221014"/>
                      </a:ext>
                    </a:extLst>
                  </a:tr>
                  <a:tr h="4247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Accuracy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0.83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0.67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7600134"/>
                      </a:ext>
                    </a:extLst>
                  </a:tr>
                  <a:tr h="7373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Precision-P</a:t>
                          </a:r>
                          <a:endParaRPr lang="zh-TW" sz="12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kern="1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sz="1200" i="1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𝐓𝐏</m:t>
                                  </m:r>
                                </m:num>
                                <m:den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𝐓𝐏</m:t>
                                  </m:r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𝐅𝐏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kern="100" dirty="0">
                              <a:effectLst/>
                            </a:rPr>
                            <a:t>)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1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0.8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0.25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205749"/>
                      </a:ext>
                    </a:extLst>
                  </a:tr>
                  <a:tr h="7373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Recall-R</a:t>
                          </a:r>
                          <a:endParaRPr lang="zh-TW" sz="12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sz="1200" i="1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𝐓𝐏</m:t>
                                  </m:r>
                                </m:num>
                                <m:den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𝐓𝐏</m:t>
                                  </m:r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kern="100" spc="-25">
                                      <a:effectLst/>
                                      <a:latin typeface="Cambria Math" panose="02040503050406030204" pitchFamily="18" charset="0"/>
                                    </a:rPr>
                                    <m:t>𝐅𝐍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kern="100" dirty="0">
                              <a:effectLst/>
                            </a:rPr>
                            <a:t>)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0.25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1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0.75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4984401"/>
                      </a:ext>
                    </a:extLst>
                  </a:tr>
                  <a:tr h="7386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F1-score</a:t>
                          </a:r>
                          <a:endParaRPr lang="zh-TW" sz="12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kern="1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sz="12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𝑷𝑹</m:t>
                                  </m:r>
                                </m:num>
                                <m:den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000" kern="100" dirty="0">
                              <a:effectLst/>
                            </a:rPr>
                            <a:t>)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0.4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0.888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0.375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857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2D9F110-0663-4C79-B042-8448B3423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148359"/>
                  </p:ext>
                </p:extLst>
              </p:nvPr>
            </p:nvGraphicFramePr>
            <p:xfrm>
              <a:off x="1500047" y="1022880"/>
              <a:ext cx="5930413" cy="329913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116670">
                      <a:extLst>
                        <a:ext uri="{9D8B030D-6E8A-4147-A177-3AD203B41FA5}">
                          <a16:colId xmlns:a16="http://schemas.microsoft.com/office/drawing/2014/main" val="3736401839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3328856100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2815394801"/>
                        </a:ext>
                      </a:extLst>
                    </a:gridCol>
                    <a:gridCol w="1604581">
                      <a:extLst>
                        <a:ext uri="{9D8B030D-6E8A-4147-A177-3AD203B41FA5}">
                          <a16:colId xmlns:a16="http://schemas.microsoft.com/office/drawing/2014/main" val="3840492117"/>
                        </a:ext>
                      </a:extLst>
                    </a:gridCol>
                  </a:tblGrid>
                  <a:tr h="66110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Decision Tree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SVM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Logistic Regression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7221014"/>
                      </a:ext>
                    </a:extLst>
                  </a:tr>
                  <a:tr h="4247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Accuracy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0.5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0.83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0.67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7600134"/>
                      </a:ext>
                    </a:extLst>
                  </a:tr>
                  <a:tr h="73732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6" t="-146721" r="-434426" b="-20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1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0.8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0.25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205749"/>
                      </a:ext>
                    </a:extLst>
                  </a:tr>
                  <a:tr h="73732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6" t="-248760" r="-434426" b="-1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0.25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1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0.75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4984401"/>
                      </a:ext>
                    </a:extLst>
                  </a:tr>
                  <a:tr h="7386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6" t="-348760" r="-434426" b="-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 dirty="0">
                              <a:effectLst/>
                            </a:rPr>
                            <a:t>0.4</a:t>
                          </a:r>
                          <a:endParaRPr 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200" kern="100">
                              <a:effectLst/>
                            </a:rPr>
                            <a:t>0.888</a:t>
                          </a:r>
                          <a:endParaRPr lang="zh-TW" sz="1200" kern="1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kern="100" dirty="0">
                              <a:effectLst/>
                            </a:rPr>
                            <a:t>0.375</a:t>
                          </a:r>
                          <a:endParaRPr lang="zh-TW" altLang="zh-TW" sz="1200" kern="1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8578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E29B420-7387-4B77-9451-EA1A5E8DFF0E}"/>
              </a:ext>
            </a:extLst>
          </p:cNvPr>
          <p:cNvSpPr/>
          <p:nvPr/>
        </p:nvSpPr>
        <p:spPr>
          <a:xfrm>
            <a:off x="2542726" y="4432980"/>
            <a:ext cx="4058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微軟正黑體" panose="020B0604030504040204" pitchFamily="34" charset="-120"/>
              <a:buChar char="▲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三種算法在準確率、精確率、召回率與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F1-socre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</a:t>
            </a:r>
          </a:p>
        </p:txBody>
      </p:sp>
      <p:pic>
        <p:nvPicPr>
          <p:cNvPr id="4098" name="Picture 2" descr="Winner free icon">
            <a:extLst>
              <a:ext uri="{FF2B5EF4-FFF2-40B4-BE49-F238E27FC236}">
                <a16:creationId xmlns:a16="http://schemas.microsoft.com/office/drawing/2014/main" id="{CDC6FA51-10AB-4463-A2BC-49D38376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34" y="1736592"/>
            <a:ext cx="338257" cy="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nner free icon">
            <a:extLst>
              <a:ext uri="{FF2B5EF4-FFF2-40B4-BE49-F238E27FC236}">
                <a16:creationId xmlns:a16="http://schemas.microsoft.com/office/drawing/2014/main" id="{9AB0CC1A-4AD1-4813-AE95-31E2270E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88" y="2334189"/>
            <a:ext cx="338257" cy="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inner free icon">
            <a:extLst>
              <a:ext uri="{FF2B5EF4-FFF2-40B4-BE49-F238E27FC236}">
                <a16:creationId xmlns:a16="http://schemas.microsoft.com/office/drawing/2014/main" id="{1AB59A27-0978-4E11-8400-41C56923C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55" y="3050756"/>
            <a:ext cx="338257" cy="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inner free icon">
            <a:extLst>
              <a:ext uri="{FF2B5EF4-FFF2-40B4-BE49-F238E27FC236}">
                <a16:creationId xmlns:a16="http://schemas.microsoft.com/office/drawing/2014/main" id="{A8BD6636-5CE2-488E-B113-88CBF8B9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55" y="3808975"/>
            <a:ext cx="338257" cy="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469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41E37A-29CE-4106-B448-FBC059476C3F}"/>
              </a:ext>
            </a:extLst>
          </p:cNvPr>
          <p:cNvSpPr txBox="1"/>
          <p:nvPr/>
        </p:nvSpPr>
        <p:spPr>
          <a:xfrm>
            <a:off x="1277470" y="1720202"/>
            <a:ext cx="6589059" cy="1703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在刀具磨損的分類問題中，已經被磨損的刀具若是仍被判定為未磨損，可能導致銑床機器受損，而提早停止使用「可能耗損的」刀具也會導致刀片的浪費。因此在這個問題中，我們更應該參考</a:t>
            </a:r>
            <a:r>
              <a:rPr lang="zh-TW" altLang="en-US" b="1" u="sng" dirty="0"/>
              <a:t>召回率</a:t>
            </a:r>
            <a:r>
              <a:rPr lang="en-US" altLang="zh-TW" b="1" u="sng" dirty="0"/>
              <a:t>(Recall)</a:t>
            </a:r>
            <a:r>
              <a:rPr lang="zh-TW" altLang="en-US" dirty="0"/>
              <a:t>的結果，此時可以發現也是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  <a:r>
              <a:rPr lang="zh-TW" altLang="en-US" dirty="0"/>
              <a:t>比較符合期待。</a:t>
            </a:r>
          </a:p>
        </p:txBody>
      </p:sp>
    </p:spTree>
    <p:extLst>
      <p:ext uri="{BB962C8B-B14F-4D97-AF65-F5344CB8AC3E}">
        <p14:creationId xmlns:p14="http://schemas.microsoft.com/office/powerpoint/2010/main" val="1663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469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我們遇到的問題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41E37A-29CE-4106-B448-FBC059476C3F}"/>
              </a:ext>
            </a:extLst>
          </p:cNvPr>
          <p:cNvSpPr txBox="1"/>
          <p:nvPr/>
        </p:nvSpPr>
        <p:spPr>
          <a:xfrm>
            <a:off x="1277470" y="1512453"/>
            <a:ext cx="6589059" cy="2118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/>
              <a:t>資料量不足：只有</a:t>
            </a:r>
            <a:r>
              <a:rPr lang="en-US" altLang="zh-TW" dirty="0"/>
              <a:t>18</a:t>
            </a:r>
            <a:r>
              <a:rPr lang="zh-TW" altLang="en-US" dirty="0"/>
              <a:t>筆實驗資料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/>
              <a:t>超參調整：分類演算法有許多超參數可以調整，手動找到每種算法的最佳超參組合費時費力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/>
              <a:t>特徵選取不易：</a:t>
            </a:r>
            <a:r>
              <a:rPr lang="en-US" altLang="zh-TW" dirty="0"/>
              <a:t>Domain Knowhow</a:t>
            </a:r>
            <a:r>
              <a:rPr lang="zh-TW" altLang="en-US" dirty="0"/>
              <a:t>不足，僅使用相關性測試來做特徵的選擇，過程中可能捨棄了真正重要的特徵</a:t>
            </a:r>
          </a:p>
        </p:txBody>
      </p:sp>
    </p:spTree>
    <p:extLst>
      <p:ext uri="{BB962C8B-B14F-4D97-AF65-F5344CB8AC3E}">
        <p14:creationId xmlns:p14="http://schemas.microsoft.com/office/powerpoint/2010/main" val="22183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56694" y="1224822"/>
            <a:ext cx="9457388" cy="2856111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493" y="2298934"/>
            <a:ext cx="754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CN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r>
              <a:rPr lang="zh-CN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CN" altLang="en-US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WATCHING</a:t>
            </a:r>
            <a:endParaRPr lang="zh-CN" altLang="en-US" sz="4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2051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" y="748938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任意多边形 19"/>
          <p:cNvSpPr>
            <a:spLocks noChangeAspect="1"/>
          </p:cNvSpPr>
          <p:nvPr/>
        </p:nvSpPr>
        <p:spPr>
          <a:xfrm>
            <a:off x="5996658" y="2324785"/>
            <a:ext cx="1116000" cy="1116000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</a:p>
        </p:txBody>
      </p:sp>
      <p:sp>
        <p:nvSpPr>
          <p:cNvPr id="4" name="任意多边形 20"/>
          <p:cNvSpPr/>
          <p:nvPr/>
        </p:nvSpPr>
        <p:spPr>
          <a:xfrm rot="16200000">
            <a:off x="6395146" y="2147876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2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21"/>
          <p:cNvSpPr/>
          <p:nvPr/>
        </p:nvSpPr>
        <p:spPr>
          <a:xfrm>
            <a:off x="6021096" y="927469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kern="1200" dirty="0">
                <a:solidFill>
                  <a:schemeClr val="bg1"/>
                </a:solidFill>
                <a:ea typeface="微软雅黑" panose="020B0503020204020204" pitchFamily="34" charset="-122"/>
              </a:rPr>
              <a:t>1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22"/>
          <p:cNvSpPr/>
          <p:nvPr/>
        </p:nvSpPr>
        <p:spPr>
          <a:xfrm>
            <a:off x="7093450" y="2846179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3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23"/>
          <p:cNvSpPr/>
          <p:nvPr/>
        </p:nvSpPr>
        <p:spPr>
          <a:xfrm>
            <a:off x="7417702" y="2324075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任意多边形 24"/>
          <p:cNvSpPr/>
          <p:nvPr/>
        </p:nvSpPr>
        <p:spPr>
          <a:xfrm rot="5400000">
            <a:off x="6395146" y="3544482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3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25"/>
          <p:cNvSpPr/>
          <p:nvPr/>
        </p:nvSpPr>
        <p:spPr>
          <a:xfrm>
            <a:off x="6021096" y="3720682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kern="1200" dirty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任意多边形 26"/>
          <p:cNvSpPr/>
          <p:nvPr/>
        </p:nvSpPr>
        <p:spPr>
          <a:xfrm>
            <a:off x="5696843" y="2846178"/>
            <a:ext cx="324254" cy="28146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380764" y="16525"/>
                </a:moveTo>
                <a:lnTo>
                  <a:pt x="0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7" rIns="193564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27"/>
          <p:cNvSpPr/>
          <p:nvPr/>
        </p:nvSpPr>
        <p:spPr>
          <a:xfrm>
            <a:off x="4624490" y="2324075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kern="1200" dirty="0">
                <a:solidFill>
                  <a:schemeClr val="bg1"/>
                </a:solidFill>
                <a:ea typeface="微软雅黑" panose="020B0503020204020204" pitchFamily="34" charset="-122"/>
              </a:rPr>
              <a:t>4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828" y="166558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3828" y="240239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828" y="313920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828" y="387601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0156" y="1794525"/>
            <a:ext cx="18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資料簡介</a:t>
            </a:r>
            <a:endParaRPr lang="zh-CN" altLang="en-US" sz="1600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0156" y="2531335"/>
            <a:ext cx="18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00156" y="3268146"/>
            <a:ext cx="18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資料分析方法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156" y="4004956"/>
            <a:ext cx="18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分析結果與討論</a:t>
            </a:r>
          </a:p>
        </p:txBody>
      </p:sp>
    </p:spTree>
    <p:extLst>
      <p:ext uri="{BB962C8B-B14F-4D97-AF65-F5344CB8AC3E}">
        <p14:creationId xmlns:p14="http://schemas.microsoft.com/office/powerpoint/2010/main" val="17420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802726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資料簡介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F3277C-9D08-417E-A730-2FF78D0D5D49}"/>
              </a:ext>
            </a:extLst>
          </p:cNvPr>
          <p:cNvSpPr/>
          <p:nvPr/>
        </p:nvSpPr>
        <p:spPr>
          <a:xfrm>
            <a:off x="1436915" y="1578444"/>
            <a:ext cx="6354696" cy="263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600" dirty="0"/>
              <a:t>此資料集來源是從</a:t>
            </a:r>
            <a:r>
              <a:rPr lang="en-US" altLang="zh-TW" sz="1600" dirty="0"/>
              <a:t>CNC milling machine</a:t>
            </a:r>
            <a:r>
              <a:rPr lang="zh-TW" altLang="en-US" sz="1600" dirty="0"/>
              <a:t>中提取出來的。</a:t>
            </a:r>
            <a:endParaRPr lang="en-US" altLang="zh-TW" sz="1600" dirty="0"/>
          </a:p>
          <a:p>
            <a:pPr algn="just">
              <a:lnSpc>
                <a:spcPct val="150000"/>
              </a:lnSpc>
            </a:pPr>
            <a:r>
              <a:rPr lang="zh-TW" altLang="en-US" sz="1600" dirty="0"/>
              <a:t>其中有</a:t>
            </a:r>
            <a:r>
              <a:rPr lang="en-US" altLang="zh-TW" sz="1600" dirty="0"/>
              <a:t>18</a:t>
            </a:r>
            <a:r>
              <a:rPr lang="zh-TW" altLang="en-US" sz="1600" dirty="0"/>
              <a:t>個不同實驗資料集</a:t>
            </a:r>
            <a:r>
              <a:rPr lang="en-US" altLang="zh-TW" sz="1600" dirty="0"/>
              <a:t>(experiment.csv)</a:t>
            </a:r>
            <a:r>
              <a:rPr lang="zh-TW" altLang="en-US" sz="1600" dirty="0"/>
              <a:t>以及一資料集</a:t>
            </a:r>
            <a:r>
              <a:rPr lang="en-US" altLang="zh-TW" sz="1600" dirty="0"/>
              <a:t>(train.csv)</a:t>
            </a:r>
            <a:r>
              <a:rPr lang="zh-TW" altLang="en-US" sz="1600" dirty="0"/>
              <a:t>包含實驗編號、材料（蠟）、進料速度和夾​​緊壓力，輸出包括工具狀況（未磨損和磨損的工具）以及該工具是否通過外觀檢查。</a:t>
            </a:r>
          </a:p>
          <a:p>
            <a:pPr algn="just">
              <a:lnSpc>
                <a:spcPct val="150000"/>
              </a:lnSpc>
            </a:pPr>
            <a:r>
              <a:rPr lang="zh-TW" altLang="en-US" sz="1600" dirty="0"/>
              <a:t>本資料集可用於：</a:t>
            </a:r>
          </a:p>
          <a:p>
            <a:pPr algn="just">
              <a:lnSpc>
                <a:spcPct val="150000"/>
              </a:lnSpc>
            </a:pPr>
            <a:r>
              <a:rPr lang="en-US" altLang="zh-TW" sz="1600" b="1" dirty="0"/>
              <a:t>(1) </a:t>
            </a:r>
            <a:r>
              <a:rPr lang="zh-TW" altLang="en-US" sz="1600" b="1" dirty="0"/>
              <a:t>刀具磨損之監督式分類 </a:t>
            </a:r>
          </a:p>
          <a:p>
            <a:pPr algn="just">
              <a:lnSpc>
                <a:spcPct val="150000"/>
              </a:lnSpc>
            </a:pPr>
            <a:r>
              <a:rPr lang="en-US" altLang="zh-TW" sz="1600" dirty="0"/>
              <a:t>(2) </a:t>
            </a:r>
            <a:r>
              <a:rPr lang="zh-TW" altLang="en-US" sz="1600" dirty="0"/>
              <a:t>夾緊壓力不足所導致需要人工檢驗的情況預測</a:t>
            </a:r>
          </a:p>
        </p:txBody>
      </p:sp>
    </p:spTree>
    <p:extLst>
      <p:ext uri="{BB962C8B-B14F-4D97-AF65-F5344CB8AC3E}">
        <p14:creationId xmlns:p14="http://schemas.microsoft.com/office/powerpoint/2010/main" val="14696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699" y="748938"/>
            <a:ext cx="452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資料集內容 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train.csv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F3277C-9D08-417E-A730-2FF78D0D5D49}"/>
              </a:ext>
            </a:extLst>
          </p:cNvPr>
          <p:cNvSpPr/>
          <p:nvPr/>
        </p:nvSpPr>
        <p:spPr>
          <a:xfrm>
            <a:off x="1104796" y="1272158"/>
            <a:ext cx="6934408" cy="337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包含</a:t>
            </a:r>
            <a:r>
              <a:rPr lang="en-US" altLang="zh-TW" sz="1600" dirty="0"/>
              <a:t>7</a:t>
            </a:r>
            <a:r>
              <a:rPr lang="zh-TW" altLang="en-US" sz="1600" dirty="0"/>
              <a:t>個欄位，其中前四個欄位為</a:t>
            </a:r>
            <a:r>
              <a:rPr lang="en-US" altLang="zh-TW" sz="1600" dirty="0"/>
              <a:t>input feature</a:t>
            </a:r>
            <a:r>
              <a:rPr lang="zh-TW" altLang="en-US" sz="1600" dirty="0"/>
              <a:t>，其餘三個欄位為</a:t>
            </a:r>
            <a:r>
              <a:rPr lang="en-US" altLang="zh-TW" sz="1600" dirty="0"/>
              <a:t>output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實驗編號</a:t>
            </a:r>
            <a:r>
              <a:rPr lang="en-US" altLang="zh-TW" sz="1600" dirty="0"/>
              <a:t>(No)</a:t>
            </a:r>
            <a:r>
              <a:rPr lang="zh-TW" altLang="en-US" sz="1600" dirty="0"/>
              <a:t>：共有</a:t>
            </a:r>
            <a:r>
              <a:rPr lang="en-US" altLang="zh-TW" sz="1600" dirty="0"/>
              <a:t>18</a:t>
            </a:r>
            <a:r>
              <a:rPr lang="zh-TW" altLang="en-US" sz="1600" dirty="0"/>
              <a:t>次實驗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材料</a:t>
            </a:r>
            <a:r>
              <a:rPr lang="en-US" altLang="zh-TW" sz="1600" dirty="0"/>
              <a:t>(Material)</a:t>
            </a:r>
            <a:r>
              <a:rPr lang="zh-TW" altLang="en-US" sz="1600" dirty="0"/>
              <a:t>：固定為</a:t>
            </a:r>
            <a:r>
              <a:rPr lang="en-US" altLang="zh-TW" sz="1600" dirty="0"/>
              <a:t>Wax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進料速度</a:t>
            </a:r>
            <a:r>
              <a:rPr lang="en-US" altLang="zh-TW" sz="1600" b="1" dirty="0"/>
              <a:t>(Feed Rate)</a:t>
            </a:r>
            <a:r>
              <a:rPr lang="zh-TW" altLang="en-US" sz="1600" b="1" dirty="0"/>
              <a:t>：刀具切割的速率</a:t>
            </a:r>
            <a:endParaRPr lang="en-US" altLang="zh-TW" sz="1600" b="1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夾緊壓力</a:t>
            </a:r>
            <a:r>
              <a:rPr lang="en-US" altLang="zh-TW" sz="1600" b="1" dirty="0"/>
              <a:t>(Clamp Pressure)</a:t>
            </a:r>
            <a:r>
              <a:rPr lang="zh-TW" altLang="en-US" sz="1600" b="1" dirty="0"/>
              <a:t>：把目標固定所施加的壓力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夾緊程度</a:t>
            </a:r>
            <a:r>
              <a:rPr lang="en-US" altLang="zh-TW" sz="1600" b="1" dirty="0"/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刀具狀況</a:t>
            </a:r>
            <a:r>
              <a:rPr lang="en-US" altLang="zh-TW" sz="1600" b="1" dirty="0"/>
              <a:t>(Tool Condition)</a:t>
            </a:r>
            <a:r>
              <a:rPr lang="zh-TW" altLang="en-US" sz="1600" b="1" dirty="0"/>
              <a:t>：刀具是否磨損</a:t>
            </a:r>
            <a:endParaRPr lang="en-US" altLang="zh-TW" sz="1600" b="1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加工</a:t>
            </a:r>
            <a:r>
              <a:rPr lang="en-US" altLang="zh-TW" sz="1600" dirty="0"/>
              <a:t>(Machining Finalized)</a:t>
            </a:r>
            <a:r>
              <a:rPr lang="zh-TW" altLang="en-US" sz="1600" dirty="0"/>
              <a:t>：是否透過加工後完成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人工檢查</a:t>
            </a:r>
            <a:r>
              <a:rPr lang="en-US" altLang="zh-TW" sz="1600" dirty="0"/>
              <a:t>(Passed Visual Inspection)</a:t>
            </a:r>
            <a:r>
              <a:rPr lang="zh-TW" altLang="en-US" sz="1600" dirty="0"/>
              <a:t>：是否透過人工檢查，只有經過加工後完成的才有此欄位內容</a:t>
            </a:r>
          </a:p>
        </p:txBody>
      </p:sp>
    </p:spTree>
    <p:extLst>
      <p:ext uri="{BB962C8B-B14F-4D97-AF65-F5344CB8AC3E}">
        <p14:creationId xmlns:p14="http://schemas.microsoft.com/office/powerpoint/2010/main" val="36616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699" y="756622"/>
            <a:ext cx="618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資料集內容 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experienment_no.csv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F3277C-9D08-417E-A730-2FF78D0D5D49}"/>
              </a:ext>
            </a:extLst>
          </p:cNvPr>
          <p:cNvSpPr/>
          <p:nvPr/>
        </p:nvSpPr>
        <p:spPr>
          <a:xfrm>
            <a:off x="1104796" y="1824263"/>
            <a:ext cx="693440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包含</a:t>
            </a:r>
            <a:r>
              <a:rPr lang="en-US" altLang="zh-TW" dirty="0"/>
              <a:t>48</a:t>
            </a:r>
            <a:r>
              <a:rPr lang="zh-TW" altLang="en-US" dirty="0"/>
              <a:t>個欄位，紀錄了某段時間內機器移動的軌跡。其中有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r>
              <a:rPr lang="zh-TW" altLang="en-US" dirty="0"/>
              <a:t>、</a:t>
            </a:r>
            <a:r>
              <a:rPr lang="en-US" altLang="zh-TW" dirty="0"/>
              <a:t>S</a:t>
            </a:r>
            <a:r>
              <a:rPr lang="zh-TW" altLang="en-US" dirty="0"/>
              <a:t>、</a:t>
            </a:r>
            <a:r>
              <a:rPr lang="en-US" altLang="zh-TW" dirty="0"/>
              <a:t>M</a:t>
            </a:r>
            <a:r>
              <a:rPr lang="zh-TW" altLang="en-US" dirty="0"/>
              <a:t>五種軸向的紀錄資料，並包含了運動相關的位置、速度、加速度、負載力大小、驅動器負載電流等資訊。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0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825778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6916BE-C5C8-40D2-85DB-36C90C2B9E61}"/>
              </a:ext>
            </a:extLst>
          </p:cNvPr>
          <p:cNvSpPr txBox="1"/>
          <p:nvPr/>
        </p:nvSpPr>
        <p:spPr>
          <a:xfrm>
            <a:off x="560934" y="1690485"/>
            <a:ext cx="8022132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目標函數：</a:t>
            </a:r>
            <a:r>
              <a:rPr lang="en-US" altLang="zh-TW" dirty="0"/>
              <a:t>train.csv</a:t>
            </a:r>
            <a:r>
              <a:rPr lang="zh-TW" altLang="en-US" dirty="0"/>
              <a:t>中的</a:t>
            </a:r>
            <a:r>
              <a:rPr lang="en-US" altLang="zh-TW" dirty="0"/>
              <a:t>Tool Condition(</a:t>
            </a:r>
            <a:r>
              <a:rPr lang="zh-TW" altLang="en-US" dirty="0"/>
              <a:t>刀具狀況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worn/unworn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前處理方式：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將各個實驗中的數據取平均，統整至</a:t>
            </a:r>
            <a:r>
              <a:rPr lang="en-US" altLang="zh-TW" dirty="0"/>
              <a:t>train.csv</a:t>
            </a:r>
            <a:r>
              <a:rPr lang="zh-TW" altLang="en-US" dirty="0"/>
              <a:t>中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透過相關係數，剔除不必要的特徵</a:t>
            </a:r>
            <a:r>
              <a:rPr lang="en-US" altLang="zh-TW" dirty="0"/>
              <a:t>(</a:t>
            </a:r>
            <a:r>
              <a:rPr lang="zh-TW" altLang="en-US" dirty="0"/>
              <a:t>高度正相關的兩個特徵取其一留下</a:t>
            </a:r>
            <a:r>
              <a:rPr lang="en-US" altLang="zh-TW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資料切割</a:t>
            </a:r>
            <a:r>
              <a:rPr lang="en-US" altLang="zh-TW" dirty="0"/>
              <a:t>(</a:t>
            </a:r>
            <a:r>
              <a:rPr lang="en-US" altLang="zh-TW" dirty="0" err="1"/>
              <a:t>test_size</a:t>
            </a:r>
            <a:r>
              <a:rPr lang="en-US" altLang="zh-TW" dirty="0"/>
              <a:t>=0.3)</a:t>
            </a:r>
            <a:r>
              <a:rPr lang="zh-TW" altLang="en-US" dirty="0"/>
              <a:t>， </a:t>
            </a:r>
            <a:r>
              <a:rPr lang="en-US" altLang="zh-TW" dirty="0"/>
              <a:t>18</a:t>
            </a:r>
            <a:r>
              <a:rPr lang="zh-TW" altLang="en-US" dirty="0"/>
              <a:t>筆中有</a:t>
            </a:r>
            <a:r>
              <a:rPr lang="en-US" altLang="zh-TW" dirty="0"/>
              <a:t>12</a:t>
            </a:r>
            <a:r>
              <a:rPr lang="zh-TW" altLang="en-US" dirty="0"/>
              <a:t>筆</a:t>
            </a:r>
            <a:r>
              <a:rPr lang="en-US" altLang="zh-TW" dirty="0"/>
              <a:t>train data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筆</a:t>
            </a:r>
            <a:r>
              <a:rPr lang="en-US" altLang="zh-TW" dirty="0"/>
              <a:t>test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7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F1CEEB-35A3-4C19-A03A-F62EDB66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" t="6549"/>
          <a:stretch/>
        </p:blipFill>
        <p:spPr>
          <a:xfrm>
            <a:off x="327630" y="353442"/>
            <a:ext cx="3342556" cy="20343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ED7A024-3430-47F4-9530-E098D5A2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6" y="2756416"/>
            <a:ext cx="3530845" cy="21313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5A2578-C9FE-4DB7-8DBA-A3634E572446}"/>
              </a:ext>
            </a:extLst>
          </p:cNvPr>
          <p:cNvSpPr txBox="1"/>
          <p:nvPr/>
        </p:nvSpPr>
        <p:spPr>
          <a:xfrm>
            <a:off x="853594" y="1201350"/>
            <a:ext cx="2290628" cy="338554"/>
          </a:xfrm>
          <a:prstGeom prst="rect">
            <a:avLst/>
          </a:prstGeom>
          <a:solidFill>
            <a:srgbClr val="A6A6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Experienment_02.csv</a:t>
            </a:r>
            <a:endParaRPr lang="zh-TW" altLang="en-US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493E96-FB29-4091-868B-8AC4DA08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31" y="1093973"/>
            <a:ext cx="3065930" cy="29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C08021D-730D-4EB5-BC1E-A60A1D8884F3}"/>
              </a:ext>
            </a:extLst>
          </p:cNvPr>
          <p:cNvSpPr txBox="1"/>
          <p:nvPr/>
        </p:nvSpPr>
        <p:spPr>
          <a:xfrm>
            <a:off x="853594" y="3652818"/>
            <a:ext cx="2290628" cy="338554"/>
          </a:xfrm>
          <a:prstGeom prst="rect">
            <a:avLst/>
          </a:prstGeom>
          <a:solidFill>
            <a:srgbClr val="A6A6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train.csv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237D1F-7F8C-4475-8990-69425B3ADE7E}"/>
              </a:ext>
            </a:extLst>
          </p:cNvPr>
          <p:cNvSpPr txBox="1"/>
          <p:nvPr/>
        </p:nvSpPr>
        <p:spPr>
          <a:xfrm>
            <a:off x="332013" y="2441646"/>
            <a:ext cx="88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</a:rPr>
              <a:t>Average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6B71D0-3027-42FC-8E44-8305C1D0FEF1}"/>
              </a:ext>
            </a:extLst>
          </p:cNvPr>
          <p:cNvSpPr txBox="1"/>
          <p:nvPr/>
        </p:nvSpPr>
        <p:spPr>
          <a:xfrm>
            <a:off x="6019139" y="2279361"/>
            <a:ext cx="2516914" cy="584775"/>
          </a:xfrm>
          <a:prstGeom prst="rect">
            <a:avLst/>
          </a:prstGeom>
          <a:solidFill>
            <a:srgbClr val="A6A6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Correlation Heat Map</a:t>
            </a:r>
          </a:p>
          <a:p>
            <a:pPr algn="ctr"/>
            <a:r>
              <a:rPr lang="en-US" altLang="zh-TW" sz="1600" dirty="0"/>
              <a:t>(Before drop features)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0B429A-3FDB-4FB8-929A-A9D3B40A3417}"/>
              </a:ext>
            </a:extLst>
          </p:cNvPr>
          <p:cNvSpPr/>
          <p:nvPr/>
        </p:nvSpPr>
        <p:spPr>
          <a:xfrm>
            <a:off x="327630" y="353442"/>
            <a:ext cx="312144" cy="20343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5DC27B-65F9-4232-9B86-A9762563C171}"/>
              </a:ext>
            </a:extLst>
          </p:cNvPr>
          <p:cNvSpPr txBox="1"/>
          <p:nvPr/>
        </p:nvSpPr>
        <p:spPr>
          <a:xfrm>
            <a:off x="4114009" y="2417861"/>
            <a:ext cx="109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Combine</a:t>
            </a:r>
            <a:endParaRPr lang="zh-TW" altLang="en-US" sz="1400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6B153D53-AE1D-4D3D-BAB9-0E6689EDB985}"/>
              </a:ext>
            </a:extLst>
          </p:cNvPr>
          <p:cNvSpPr/>
          <p:nvPr/>
        </p:nvSpPr>
        <p:spPr>
          <a:xfrm rot="10800000">
            <a:off x="3413917" y="1393940"/>
            <a:ext cx="700092" cy="2428155"/>
          </a:xfrm>
          <a:prstGeom prst="leftBrace">
            <a:avLst>
              <a:gd name="adj1" fmla="val 8333"/>
              <a:gd name="adj2" fmla="val 512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C7EFBF-8A09-405E-8231-1317734DAF8B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5204365" y="2571750"/>
            <a:ext cx="5402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6B0A36-310B-4D71-A4EA-04DF048F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5" y="539063"/>
            <a:ext cx="6744133" cy="2153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8C29A-6493-4956-81D7-6093088C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05" y="1715593"/>
            <a:ext cx="3220250" cy="31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670D5A-E12C-4228-AD36-490E9BDC9E71}"/>
              </a:ext>
            </a:extLst>
          </p:cNvPr>
          <p:cNvSpPr txBox="1"/>
          <p:nvPr/>
        </p:nvSpPr>
        <p:spPr>
          <a:xfrm>
            <a:off x="5960373" y="2975363"/>
            <a:ext cx="2516914" cy="584775"/>
          </a:xfrm>
          <a:prstGeom prst="rect">
            <a:avLst/>
          </a:prstGeom>
          <a:solidFill>
            <a:srgbClr val="A6A6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Correlation Heat Map</a:t>
            </a:r>
          </a:p>
          <a:p>
            <a:pPr algn="ctr"/>
            <a:r>
              <a:rPr lang="en-US" altLang="zh-TW" sz="1600" dirty="0"/>
              <a:t>(After drop features)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BF47BC-4CE4-4754-8748-A03E9ACCB792}"/>
              </a:ext>
            </a:extLst>
          </p:cNvPr>
          <p:cNvSpPr txBox="1"/>
          <p:nvPr/>
        </p:nvSpPr>
        <p:spPr>
          <a:xfrm>
            <a:off x="2127585" y="1446424"/>
            <a:ext cx="3119051" cy="338554"/>
          </a:xfrm>
          <a:prstGeom prst="rect">
            <a:avLst/>
          </a:prstGeom>
          <a:solidFill>
            <a:srgbClr val="A6A6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PreprocessedDtataset.csv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32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6"/>
          <p:cNvCxnSpPr>
            <a:cxnSpLocks/>
            <a:stCxn id="10" idx="3"/>
          </p:cNvCxnSpPr>
          <p:nvPr/>
        </p:nvCxnSpPr>
        <p:spPr>
          <a:xfrm>
            <a:off x="3479799" y="1858419"/>
            <a:ext cx="334717" cy="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7"/>
          <p:cNvCxnSpPr>
            <a:cxnSpLocks/>
            <a:stCxn id="13" idx="3"/>
          </p:cNvCxnSpPr>
          <p:nvPr/>
        </p:nvCxnSpPr>
        <p:spPr>
          <a:xfrm flipV="1">
            <a:off x="3479799" y="2874609"/>
            <a:ext cx="334717" cy="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边形 9"/>
          <p:cNvSpPr/>
          <p:nvPr/>
        </p:nvSpPr>
        <p:spPr bwMode="auto">
          <a:xfrm>
            <a:off x="0" y="1543778"/>
            <a:ext cx="3479799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模型一</a:t>
            </a:r>
            <a:endParaRPr lang="en-US" altLang="zh-TW" sz="2400" b="1" dirty="0">
              <a:solidFill>
                <a:srgbClr val="287E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五边形 12"/>
          <p:cNvSpPr/>
          <p:nvPr/>
        </p:nvSpPr>
        <p:spPr bwMode="auto">
          <a:xfrm>
            <a:off x="0" y="2560568"/>
            <a:ext cx="3479799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模型二</a:t>
            </a:r>
            <a:endParaRPr lang="en-US" altLang="zh-TW" sz="2400" b="1" dirty="0">
              <a:solidFill>
                <a:srgbClr val="287E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" y="3575827"/>
            <a:ext cx="3479798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模型三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ADAC84-97F7-4C89-9F9E-251ADB618A22}"/>
              </a:ext>
            </a:extLst>
          </p:cNvPr>
          <p:cNvSpPr/>
          <p:nvPr/>
        </p:nvSpPr>
        <p:spPr>
          <a:xfrm>
            <a:off x="3501378" y="2700650"/>
            <a:ext cx="52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支援向量機（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Vector Machine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6700" y="710518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資料分析方法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69E07F-9478-47A7-8C5A-A7175BCDFA78}"/>
              </a:ext>
            </a:extLst>
          </p:cNvPr>
          <p:cNvSpPr/>
          <p:nvPr/>
        </p:nvSpPr>
        <p:spPr>
          <a:xfrm>
            <a:off x="3501378" y="1679396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66EB0A-70DE-48C9-898C-BCE5B75613AF}"/>
              </a:ext>
            </a:extLst>
          </p:cNvPr>
          <p:cNvSpPr/>
          <p:nvPr/>
        </p:nvSpPr>
        <p:spPr>
          <a:xfrm>
            <a:off x="3567833" y="3706733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邏輯斯迴歸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1259</Words>
  <Application>Microsoft Office PowerPoint</Application>
  <PresentationFormat>如螢幕大小 (16:9)</PresentationFormat>
  <Paragraphs>187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微软雅黑</vt:lpstr>
      <vt:lpstr>微軟正黑體</vt:lpstr>
      <vt:lpstr>Arial</vt:lpstr>
      <vt:lpstr>Calibri</vt:lpstr>
      <vt:lpstr>Cambria Math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admin</dc:creator>
  <cp:keywords/>
  <dc:description/>
  <cp:lastModifiedBy>嘉真 張</cp:lastModifiedBy>
  <cp:revision>46</cp:revision>
  <dcterms:created xsi:type="dcterms:W3CDTF">2015-07-01T07:00:42Z</dcterms:created>
  <dcterms:modified xsi:type="dcterms:W3CDTF">2021-06-04T09:25:13Z</dcterms:modified>
  <cp:category/>
</cp:coreProperties>
</file>