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3" r:id="rId4"/>
    <p:sldId id="287" r:id="rId5"/>
    <p:sldId id="288" r:id="rId6"/>
    <p:sldId id="289" r:id="rId7"/>
    <p:sldId id="290" r:id="rId8"/>
    <p:sldId id="292" r:id="rId9"/>
    <p:sldId id="293" r:id="rId10"/>
    <p:sldId id="295" r:id="rId11"/>
    <p:sldId id="29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197A-1CE8-434A-B068-1EDDC9FC2C56}" type="datetimeFigureOut">
              <a:rPr lang="en-IN" smtClean="0"/>
              <a:t>23-03-2018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53E35-4C29-4DE5-BEFA-4989C7CB31B6}" type="slidenum">
              <a:rPr lang="en-IN" smtClean="0"/>
              <a:t>‹#›</a:t>
            </a:fld>
            <a:endParaRPr lang="en-IN"/>
          </a:p>
        </p:txBody>
      </p:sp>
    </p:spTree>
    <p:extLst>
      <p:ext uri="{BB962C8B-B14F-4D97-AF65-F5344CB8AC3E}">
        <p14:creationId xmlns:p14="http://schemas.microsoft.com/office/powerpoint/2010/main" val="314416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3</a:t>
            </a:fld>
            <a:endParaRPr lang="en-US"/>
          </a:p>
        </p:txBody>
      </p:sp>
    </p:spTree>
    <p:extLst>
      <p:ext uri="{BB962C8B-B14F-4D97-AF65-F5344CB8AC3E}">
        <p14:creationId xmlns:p14="http://schemas.microsoft.com/office/powerpoint/2010/main" val="83948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4</a:t>
            </a:fld>
            <a:endParaRPr lang="en-US"/>
          </a:p>
        </p:txBody>
      </p:sp>
    </p:spTree>
    <p:extLst>
      <p:ext uri="{BB962C8B-B14F-4D97-AF65-F5344CB8AC3E}">
        <p14:creationId xmlns:p14="http://schemas.microsoft.com/office/powerpoint/2010/main" val="60086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5</a:t>
            </a:fld>
            <a:endParaRPr lang="en-US"/>
          </a:p>
        </p:txBody>
      </p:sp>
    </p:spTree>
    <p:extLst>
      <p:ext uri="{BB962C8B-B14F-4D97-AF65-F5344CB8AC3E}">
        <p14:creationId xmlns:p14="http://schemas.microsoft.com/office/powerpoint/2010/main" val="357714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6</a:t>
            </a:fld>
            <a:endParaRPr lang="en-US"/>
          </a:p>
        </p:txBody>
      </p:sp>
    </p:spTree>
    <p:extLst>
      <p:ext uri="{BB962C8B-B14F-4D97-AF65-F5344CB8AC3E}">
        <p14:creationId xmlns:p14="http://schemas.microsoft.com/office/powerpoint/2010/main" val="133536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7</a:t>
            </a:fld>
            <a:endParaRPr lang="en-US"/>
          </a:p>
        </p:txBody>
      </p:sp>
    </p:spTree>
    <p:extLst>
      <p:ext uri="{BB962C8B-B14F-4D97-AF65-F5344CB8AC3E}">
        <p14:creationId xmlns:p14="http://schemas.microsoft.com/office/powerpoint/2010/main" val="728228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8</a:t>
            </a:fld>
            <a:endParaRPr lang="en-US"/>
          </a:p>
        </p:txBody>
      </p:sp>
    </p:spTree>
    <p:extLst>
      <p:ext uri="{BB962C8B-B14F-4D97-AF65-F5344CB8AC3E}">
        <p14:creationId xmlns:p14="http://schemas.microsoft.com/office/powerpoint/2010/main" val="148209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9</a:t>
            </a:fld>
            <a:endParaRPr lang="en-US"/>
          </a:p>
        </p:txBody>
      </p:sp>
    </p:spTree>
    <p:extLst>
      <p:ext uri="{BB962C8B-B14F-4D97-AF65-F5344CB8AC3E}">
        <p14:creationId xmlns:p14="http://schemas.microsoft.com/office/powerpoint/2010/main" val="103272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10</a:t>
            </a:fld>
            <a:endParaRPr lang="en-US"/>
          </a:p>
        </p:txBody>
      </p:sp>
    </p:spTree>
    <p:extLst>
      <p:ext uri="{BB962C8B-B14F-4D97-AF65-F5344CB8AC3E}">
        <p14:creationId xmlns:p14="http://schemas.microsoft.com/office/powerpoint/2010/main" val="752447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B6CCDEA4-B0EB-4BB6-9747-AE833F8617A4}" type="slidenum">
              <a:rPr lang="en-US" smtClean="0"/>
              <a:pPr/>
              <a:t>11</a:t>
            </a:fld>
            <a:endParaRPr lang="en-US"/>
          </a:p>
        </p:txBody>
      </p:sp>
    </p:spTree>
    <p:extLst>
      <p:ext uri="{BB962C8B-B14F-4D97-AF65-F5344CB8AC3E}">
        <p14:creationId xmlns:p14="http://schemas.microsoft.com/office/powerpoint/2010/main" val="373930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BCB0-47F4-40B9-9D64-AAA7D9920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DFDDC-A5AB-4814-88DC-9BFB4238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60E9A-912E-4375-8C4B-091D6E53DB7F}"/>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0608F5F8-1774-46BA-9601-AFFE24F4F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EE946-1586-45B2-A189-ADFAE9EA13A2}"/>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384363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9446-0F7D-433D-804E-F8CAD9112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BAEC4B-0D8F-45DB-8125-6C6E0ED5B9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C0A9D-2CB5-4227-862A-55514E0AD585}"/>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80868C5F-65D8-441E-B6C2-5A89B80A6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71677-E1E0-46B2-A94B-E84342A8859E}"/>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405688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67F5C8-0B04-4E87-BED7-31C35621DA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73186-B61D-4415-9428-6AE82F8705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5A6E9-1F35-4DB6-8E12-D7BE08A74E9A}"/>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4E40AF9D-9000-4772-A1C9-F2B0EE7D0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1BCBD5-E66A-4DDC-B5CC-BE2CDB779D08}"/>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410009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D105-0D3C-4CDE-BEA7-62B503606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902DED-7EB7-45CC-8926-07C622E7A0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F0B0D-00E3-496E-B1C2-1A862453E90B}"/>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55D054B1-25D8-4B18-AC45-5E39B7601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DB81B-EA87-4185-9EB7-2AD92E7DCB37}"/>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281018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43C5-D016-4EA2-998D-942C556CD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CDC43-A2FD-423B-9B66-C40D059D5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E29514-895A-40A3-BA3E-417DAA1313BF}"/>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C6A0C409-42F5-4620-AC10-46707D89D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46D39-3D16-4858-85C6-EB273E3F2037}"/>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171904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6FB6-21CE-46B8-8EB4-1BCA931779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43A20-8954-4CD1-AF39-BEED4394A7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E1EDA2-113D-4F13-AD86-8229C9D667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F2D2A2-0497-4433-A6C9-26EF62CE83D6}"/>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6" name="Footer Placeholder 5">
            <a:extLst>
              <a:ext uri="{FF2B5EF4-FFF2-40B4-BE49-F238E27FC236}">
                <a16:creationId xmlns:a16="http://schemas.microsoft.com/office/drawing/2014/main" id="{A2A509A6-74D5-4307-AC4A-BA86816E1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D3246F-C7FD-4DF6-BFDF-DE40BD22301C}"/>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250635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2546-FCCE-4764-A638-24891F41A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58A8C-E390-4850-BBA1-8FDB87A57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7E987-C451-4AB6-A4AD-CF6A1BE76A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127FB-001B-4C9F-A430-C002FF8A1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C62454-F648-44FC-96BB-D19151E393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B3C931-80FD-466A-A72A-C5AF7845F194}"/>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8" name="Footer Placeholder 7">
            <a:extLst>
              <a:ext uri="{FF2B5EF4-FFF2-40B4-BE49-F238E27FC236}">
                <a16:creationId xmlns:a16="http://schemas.microsoft.com/office/drawing/2014/main" id="{9A6F1B3F-EE0C-4158-8C06-7B833CB0A5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8F484D-0732-4C50-B1DB-C67AC7314FB4}"/>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346839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CCD5-5BD3-4E7D-91ED-E44E7E2F2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E52508-65D5-4F89-B194-A7D1592EF4FF}"/>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4" name="Footer Placeholder 3">
            <a:extLst>
              <a:ext uri="{FF2B5EF4-FFF2-40B4-BE49-F238E27FC236}">
                <a16:creationId xmlns:a16="http://schemas.microsoft.com/office/drawing/2014/main" id="{549A0818-41C8-4E2B-A384-0AC61D9FF1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CA7200-8D97-42EF-90A6-03305CAD5010}"/>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92058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71889-DE19-45F7-8947-98E4415170AB}"/>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3" name="Footer Placeholder 2">
            <a:extLst>
              <a:ext uri="{FF2B5EF4-FFF2-40B4-BE49-F238E27FC236}">
                <a16:creationId xmlns:a16="http://schemas.microsoft.com/office/drawing/2014/main" id="{07B5AB60-F7A2-4567-A4DD-FB1B6B462E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59D3C9-A0B4-4132-A65C-E6A38300B21E}"/>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62163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13C2-32EA-4343-981E-9F2A16C53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01BD8F-DD0E-4887-8A97-54A5E30D1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82F51C-ED98-4B3F-9CB9-92BED4B31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B4564D-3475-4494-BD4D-5286B6FEA898}"/>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6" name="Footer Placeholder 5">
            <a:extLst>
              <a:ext uri="{FF2B5EF4-FFF2-40B4-BE49-F238E27FC236}">
                <a16:creationId xmlns:a16="http://schemas.microsoft.com/office/drawing/2014/main" id="{A53589D0-5E97-4B5E-94F2-0E90CB1E7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EF844-24F9-4AEA-BF73-502814745275}"/>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241501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F04B-05D6-4749-BA23-F3D2A02D4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87C364-C960-499A-ABB7-CF9189662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978442-83C7-4F05-A30E-43160FB9F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F422BE-7FF9-4AD9-A09F-BB58CDDD0CB4}"/>
              </a:ext>
            </a:extLst>
          </p:cNvPr>
          <p:cNvSpPr>
            <a:spLocks noGrp="1"/>
          </p:cNvSpPr>
          <p:nvPr>
            <p:ph type="dt" sz="half" idx="10"/>
          </p:nvPr>
        </p:nvSpPr>
        <p:spPr/>
        <p:txBody>
          <a:bodyPr/>
          <a:lstStyle/>
          <a:p>
            <a:fld id="{53E54A46-7468-4D37-90B9-434DBD4A3104}" type="datetimeFigureOut">
              <a:rPr lang="en-IN" smtClean="0"/>
              <a:t>23-03-2018</a:t>
            </a:fld>
            <a:endParaRPr lang="en-IN"/>
          </a:p>
        </p:txBody>
      </p:sp>
      <p:sp>
        <p:nvSpPr>
          <p:cNvPr id="6" name="Footer Placeholder 5">
            <a:extLst>
              <a:ext uri="{FF2B5EF4-FFF2-40B4-BE49-F238E27FC236}">
                <a16:creationId xmlns:a16="http://schemas.microsoft.com/office/drawing/2014/main" id="{B144ED4B-8A99-44D7-A918-A2A04E2B6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CCA47-D170-49B0-A4AC-924368EA266E}"/>
              </a:ext>
            </a:extLst>
          </p:cNvPr>
          <p:cNvSpPr>
            <a:spLocks noGrp="1"/>
          </p:cNvSpPr>
          <p:nvPr>
            <p:ph type="sldNum" sz="quarter" idx="12"/>
          </p:nvPr>
        </p:nvSpPr>
        <p:spPr/>
        <p:txBody>
          <a:bodyPr/>
          <a:lstStyle/>
          <a:p>
            <a:fld id="{EF40ABBB-C541-442F-8E9B-1967154C66AA}" type="slidenum">
              <a:rPr lang="en-IN" smtClean="0"/>
              <a:t>‹#›</a:t>
            </a:fld>
            <a:endParaRPr lang="en-IN"/>
          </a:p>
        </p:txBody>
      </p:sp>
    </p:spTree>
    <p:extLst>
      <p:ext uri="{BB962C8B-B14F-4D97-AF65-F5344CB8AC3E}">
        <p14:creationId xmlns:p14="http://schemas.microsoft.com/office/powerpoint/2010/main" val="410811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777CC4-1EB4-47B0-931B-29017DBABD1D}"/>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5143500" y="2476500"/>
            <a:ext cx="1905000" cy="1905000"/>
          </a:xfrm>
          <a:prstGeom prst="rect">
            <a:avLst/>
          </a:prstGeom>
        </p:spPr>
      </p:pic>
      <p:sp>
        <p:nvSpPr>
          <p:cNvPr id="2" name="Title Placeholder 1">
            <a:extLst>
              <a:ext uri="{FF2B5EF4-FFF2-40B4-BE49-F238E27FC236}">
                <a16:creationId xmlns:a16="http://schemas.microsoft.com/office/drawing/2014/main" id="{68685264-BF89-4984-AC27-4A23B31FA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35CED-AFA7-415E-B4DA-119B43B52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DE014-18D8-4531-84E0-6232830DD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54A46-7468-4D37-90B9-434DBD4A3104}" type="datetimeFigureOut">
              <a:rPr lang="en-IN" smtClean="0"/>
              <a:t>23-03-2018</a:t>
            </a:fld>
            <a:endParaRPr lang="en-IN"/>
          </a:p>
        </p:txBody>
      </p:sp>
      <p:sp>
        <p:nvSpPr>
          <p:cNvPr id="5" name="Footer Placeholder 4">
            <a:extLst>
              <a:ext uri="{FF2B5EF4-FFF2-40B4-BE49-F238E27FC236}">
                <a16:creationId xmlns:a16="http://schemas.microsoft.com/office/drawing/2014/main" id="{7BD95F3A-712B-4E6F-A34D-6BD598859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6B4E99-ADA9-48DB-959E-382FC8239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0ABBB-C541-442F-8E9B-1967154C66AA}" type="slidenum">
              <a:rPr lang="en-IN" smtClean="0"/>
              <a:t>‹#›</a:t>
            </a:fld>
            <a:endParaRPr lang="en-IN"/>
          </a:p>
        </p:txBody>
      </p:sp>
      <p:pic>
        <p:nvPicPr>
          <p:cNvPr id="8" name="Picture 7">
            <a:extLst>
              <a:ext uri="{FF2B5EF4-FFF2-40B4-BE49-F238E27FC236}">
                <a16:creationId xmlns:a16="http://schemas.microsoft.com/office/drawing/2014/main" id="{3510C87B-FEA6-4EC2-A301-C8D29EAE52F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034584" y="5700584"/>
            <a:ext cx="1157416" cy="1157416"/>
          </a:xfrm>
          <a:prstGeom prst="rect">
            <a:avLst/>
          </a:prstGeom>
        </p:spPr>
      </p:pic>
    </p:spTree>
    <p:extLst>
      <p:ext uri="{BB962C8B-B14F-4D97-AF65-F5344CB8AC3E}">
        <p14:creationId xmlns:p14="http://schemas.microsoft.com/office/powerpoint/2010/main" val="175479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A59250-436B-46A9-9654-59190AE1A4BE}"/>
              </a:ext>
            </a:extLst>
          </p:cNvPr>
          <p:cNvSpPr/>
          <p:nvPr/>
        </p:nvSpPr>
        <p:spPr>
          <a:xfrm>
            <a:off x="465438" y="645390"/>
            <a:ext cx="10878065" cy="3016210"/>
          </a:xfrm>
          <a:prstGeom prst="rect">
            <a:avLst/>
          </a:prstGeom>
        </p:spPr>
        <p:txBody>
          <a:bodyPr wrap="square">
            <a:spAutoFit/>
          </a:bodyPr>
          <a:lstStyle/>
          <a:p>
            <a:r>
              <a:rPr lang="en-IN" sz="2500" b="1" dirty="0"/>
              <a:t>Two trains start from stations A and B spaced 50 </a:t>
            </a:r>
            <a:r>
              <a:rPr lang="en-IN" sz="2500" b="1" dirty="0" err="1"/>
              <a:t>kms</a:t>
            </a:r>
            <a:r>
              <a:rPr lang="en-IN" sz="2500" b="1" dirty="0"/>
              <a:t> apart at the same time and speed.</a:t>
            </a:r>
            <a:r>
              <a:rPr lang="en-IN" sz="2800" b="1" dirty="0"/>
              <a:t> As the trains start, a bird flies from one train towards the other and on reaching the second train, it flies back to the first train.</a:t>
            </a:r>
          </a:p>
          <a:p>
            <a:r>
              <a:rPr lang="en-IN" sz="2800" b="1" dirty="0"/>
              <a:t>This is repeated till the trains </a:t>
            </a:r>
            <a:r>
              <a:rPr lang="en-IN" sz="2800" b="1" dirty="0" err="1"/>
              <a:t>collide.If</a:t>
            </a:r>
            <a:r>
              <a:rPr lang="en-IN" sz="2800" b="1" dirty="0"/>
              <a:t> the speed of the trains is 25 km/h and that of the bird is 100km/h. How much did the</a:t>
            </a:r>
          </a:p>
          <a:p>
            <a:r>
              <a:rPr lang="en-IN" sz="2800" b="1" dirty="0"/>
              <a:t>bird travel till the collision.</a:t>
            </a:r>
          </a:p>
          <a:p>
            <a:endParaRPr lang="en-IN" sz="2500" b="1" dirty="0"/>
          </a:p>
        </p:txBody>
      </p:sp>
      <p:sp>
        <p:nvSpPr>
          <p:cNvPr id="7" name="Rectangle 6">
            <a:extLst>
              <a:ext uri="{FF2B5EF4-FFF2-40B4-BE49-F238E27FC236}">
                <a16:creationId xmlns:a16="http://schemas.microsoft.com/office/drawing/2014/main" id="{1946087A-0E61-4964-BFE4-740D375FC81D}"/>
              </a:ext>
            </a:extLst>
          </p:cNvPr>
          <p:cNvSpPr/>
          <p:nvPr/>
        </p:nvSpPr>
        <p:spPr>
          <a:xfrm>
            <a:off x="465438" y="4072236"/>
            <a:ext cx="2255746" cy="461665"/>
          </a:xfrm>
          <a:prstGeom prst="rect">
            <a:avLst/>
          </a:prstGeom>
        </p:spPr>
        <p:txBody>
          <a:bodyPr wrap="none">
            <a:spAutoFit/>
          </a:bodyPr>
          <a:lstStyle/>
          <a:p>
            <a:r>
              <a:rPr lang="en-IN" sz="2400" b="1" dirty="0">
                <a:latin typeface="ArialMT"/>
              </a:rPr>
              <a:t>Ans: 100 </a:t>
            </a:r>
            <a:r>
              <a:rPr lang="en-IN" sz="2400" b="1" dirty="0" err="1">
                <a:latin typeface="ArialMT"/>
              </a:rPr>
              <a:t>kms</a:t>
            </a:r>
            <a:r>
              <a:rPr lang="en-IN" sz="2400" b="1" dirty="0">
                <a:latin typeface="ArialMT"/>
              </a:rPr>
              <a:t>.</a:t>
            </a:r>
            <a:endParaRPr lang="en-IN" sz="2400" b="1" dirty="0"/>
          </a:p>
        </p:txBody>
      </p:sp>
    </p:spTree>
    <p:extLst>
      <p:ext uri="{BB962C8B-B14F-4D97-AF65-F5344CB8AC3E}">
        <p14:creationId xmlns:p14="http://schemas.microsoft.com/office/powerpoint/2010/main" val="84040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1"/>
            <a:ext cx="7467600" cy="646331"/>
          </a:xfrm>
          <a:prstGeom prst="rect">
            <a:avLst/>
          </a:prstGeom>
          <a:noFill/>
        </p:spPr>
        <p:txBody>
          <a:bodyPr wrap="square" rtlCol="0">
            <a:spAutoFit/>
          </a:bodyPr>
          <a:lstStyle/>
          <a:p>
            <a:r>
              <a:rPr lang="en-US" dirty="0"/>
              <a:t>A man went to the Zoo and stated that there were 90 heads and 260 legs. If the zoo had pigeons and horses only, how many horses were there? </a:t>
            </a:r>
          </a:p>
        </p:txBody>
      </p:sp>
      <p:graphicFrame>
        <p:nvGraphicFramePr>
          <p:cNvPr id="6" name="Table 5"/>
          <p:cNvGraphicFramePr>
            <a:graphicFrameLocks noGrp="1"/>
          </p:cNvGraphicFramePr>
          <p:nvPr/>
        </p:nvGraphicFramePr>
        <p:xfrm>
          <a:off x="2743200" y="6095999"/>
          <a:ext cx="6096000" cy="365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94640">
                <a:tc>
                  <a:txBody>
                    <a:bodyPr/>
                    <a:lstStyle/>
                    <a:p>
                      <a:pPr marL="342900" indent="-342900">
                        <a:buAutoNum type="alphaLcParenR"/>
                      </a:pPr>
                      <a:r>
                        <a:rPr lang="en-US" b="1" dirty="0"/>
                        <a:t>40</a:t>
                      </a:r>
                      <a:endParaRPr lang="en-US" dirty="0"/>
                    </a:p>
                  </a:txBody>
                  <a:tcPr/>
                </a:tc>
                <a:tc>
                  <a:txBody>
                    <a:bodyPr/>
                    <a:lstStyle/>
                    <a:p>
                      <a:r>
                        <a:rPr lang="en-US" dirty="0"/>
                        <a:t>b)</a:t>
                      </a:r>
                      <a:r>
                        <a:rPr lang="en-US" b="1" dirty="0"/>
                        <a:t> </a:t>
                      </a:r>
                      <a:r>
                        <a:rPr lang="en-US" b="1" baseline="0" dirty="0"/>
                        <a:t> 90</a:t>
                      </a:r>
                      <a:endParaRPr lang="en-US" dirty="0"/>
                    </a:p>
                  </a:txBody>
                  <a:tcPr/>
                </a:tc>
                <a:tc>
                  <a:txBody>
                    <a:bodyPr/>
                    <a:lstStyle/>
                    <a:p>
                      <a:r>
                        <a:rPr lang="en-US" dirty="0"/>
                        <a:t>c) </a:t>
                      </a:r>
                      <a:r>
                        <a:rPr lang="en-US" b="1" dirty="0"/>
                        <a:t>30</a:t>
                      </a:r>
                      <a:endParaRPr lang="en-US" dirty="0"/>
                    </a:p>
                  </a:txBody>
                  <a:tcPr/>
                </a:tc>
                <a:tc>
                  <a:txBody>
                    <a:bodyPr/>
                    <a:lstStyle/>
                    <a:p>
                      <a:r>
                        <a:rPr lang="en-US" dirty="0"/>
                        <a:t>d) </a:t>
                      </a:r>
                      <a:r>
                        <a:rPr lang="en-US" b="1" dirty="0"/>
                        <a:t>57</a:t>
                      </a:r>
                      <a:endParaRPr lang="en-US" dirty="0"/>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BD273EA2-EA33-4BD2-9EF3-E69F4AD210D9}"/>
              </a:ext>
            </a:extLst>
          </p:cNvPr>
          <p:cNvSpPr txBox="1"/>
          <p:nvPr/>
        </p:nvSpPr>
        <p:spPr>
          <a:xfrm>
            <a:off x="2514600" y="1609130"/>
            <a:ext cx="1255728" cy="369332"/>
          </a:xfrm>
          <a:prstGeom prst="rect">
            <a:avLst/>
          </a:prstGeom>
          <a:noFill/>
        </p:spPr>
        <p:txBody>
          <a:bodyPr wrap="none" rtlCol="0">
            <a:spAutoFit/>
          </a:bodyPr>
          <a:lstStyle/>
          <a:p>
            <a:r>
              <a:rPr lang="en-IN" b="1" dirty="0"/>
              <a:t>Answer: 40</a:t>
            </a:r>
          </a:p>
        </p:txBody>
      </p:sp>
    </p:spTree>
    <p:extLst>
      <p:ext uri="{BB962C8B-B14F-4D97-AF65-F5344CB8AC3E}">
        <p14:creationId xmlns:p14="http://schemas.microsoft.com/office/powerpoint/2010/main" val="366621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0"/>
            <a:ext cx="7467600" cy="923330"/>
          </a:xfrm>
          <a:prstGeom prst="rect">
            <a:avLst/>
          </a:prstGeom>
          <a:noFill/>
        </p:spPr>
        <p:txBody>
          <a:bodyPr wrap="square" rtlCol="0">
            <a:spAutoFit/>
          </a:bodyPr>
          <a:lstStyle/>
          <a:p>
            <a:r>
              <a:rPr lang="en-US" dirty="0"/>
              <a:t>25 liters of 70% HCL solution is mixed with X liters of 40% HCL solution to make a 50% HCL solution. Find the amount of 40% HCL solution added. 	</a:t>
            </a:r>
          </a:p>
        </p:txBody>
      </p:sp>
      <p:graphicFrame>
        <p:nvGraphicFramePr>
          <p:cNvPr id="6" name="Table 5"/>
          <p:cNvGraphicFramePr>
            <a:graphicFrameLocks noGrp="1"/>
          </p:cNvGraphicFramePr>
          <p:nvPr/>
        </p:nvGraphicFramePr>
        <p:xfrm>
          <a:off x="2743200" y="6095999"/>
          <a:ext cx="6096000" cy="365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94640">
                <a:tc>
                  <a:txBody>
                    <a:bodyPr/>
                    <a:lstStyle/>
                    <a:p>
                      <a:pPr marL="342900" indent="-342900">
                        <a:buAutoNum type="alphaLcParenR"/>
                      </a:pPr>
                      <a:r>
                        <a:rPr lang="en-US" b="1" dirty="0"/>
                        <a:t>100</a:t>
                      </a:r>
                      <a:endParaRPr lang="en-US" dirty="0"/>
                    </a:p>
                  </a:txBody>
                  <a:tcPr/>
                </a:tc>
                <a:tc>
                  <a:txBody>
                    <a:bodyPr/>
                    <a:lstStyle/>
                    <a:p>
                      <a:r>
                        <a:rPr lang="en-US" dirty="0"/>
                        <a:t>b)</a:t>
                      </a:r>
                      <a:r>
                        <a:rPr lang="en-US" b="1" dirty="0"/>
                        <a:t> </a:t>
                      </a:r>
                      <a:r>
                        <a:rPr lang="en-US" b="1" baseline="0" dirty="0"/>
                        <a:t> 50</a:t>
                      </a:r>
                      <a:endParaRPr lang="en-US" dirty="0"/>
                    </a:p>
                  </a:txBody>
                  <a:tcPr/>
                </a:tc>
                <a:tc>
                  <a:txBody>
                    <a:bodyPr/>
                    <a:lstStyle/>
                    <a:p>
                      <a:r>
                        <a:rPr lang="en-US" dirty="0"/>
                        <a:t>c) </a:t>
                      </a:r>
                      <a:r>
                        <a:rPr lang="en-US" b="1" dirty="0"/>
                        <a:t>75</a:t>
                      </a:r>
                      <a:endParaRPr lang="en-US" dirty="0"/>
                    </a:p>
                  </a:txBody>
                  <a:tcPr/>
                </a:tc>
                <a:tc>
                  <a:txBody>
                    <a:bodyPr/>
                    <a:lstStyle/>
                    <a:p>
                      <a:r>
                        <a:rPr lang="en-US" dirty="0"/>
                        <a:t>d) </a:t>
                      </a:r>
                      <a:r>
                        <a:rPr lang="en-US" b="1" dirty="0"/>
                        <a:t>25</a:t>
                      </a:r>
                      <a:endParaRPr lang="en-US"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CAF6634F-34B0-4208-9C36-66DD1DF105C5}"/>
              </a:ext>
            </a:extLst>
          </p:cNvPr>
          <p:cNvSpPr txBox="1"/>
          <p:nvPr/>
        </p:nvSpPr>
        <p:spPr>
          <a:xfrm>
            <a:off x="2514600" y="1609130"/>
            <a:ext cx="1255728" cy="369332"/>
          </a:xfrm>
          <a:prstGeom prst="rect">
            <a:avLst/>
          </a:prstGeom>
          <a:noFill/>
        </p:spPr>
        <p:txBody>
          <a:bodyPr wrap="none" rtlCol="0">
            <a:spAutoFit/>
          </a:bodyPr>
          <a:lstStyle/>
          <a:p>
            <a:r>
              <a:rPr lang="en-IN" b="1" dirty="0"/>
              <a:t>Answer: 50</a:t>
            </a:r>
          </a:p>
        </p:txBody>
      </p:sp>
    </p:spTree>
    <p:extLst>
      <p:ext uri="{BB962C8B-B14F-4D97-AF65-F5344CB8AC3E}">
        <p14:creationId xmlns:p14="http://schemas.microsoft.com/office/powerpoint/2010/main" val="355455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2A5357-BC4E-4407-825D-4B849D63483F}"/>
              </a:ext>
            </a:extLst>
          </p:cNvPr>
          <p:cNvSpPr/>
          <p:nvPr/>
        </p:nvSpPr>
        <p:spPr>
          <a:xfrm>
            <a:off x="529002" y="822410"/>
            <a:ext cx="5876930" cy="461665"/>
          </a:xfrm>
          <a:prstGeom prst="rect">
            <a:avLst/>
          </a:prstGeom>
        </p:spPr>
        <p:txBody>
          <a:bodyPr wrap="none">
            <a:spAutoFit/>
          </a:bodyPr>
          <a:lstStyle/>
          <a:p>
            <a:r>
              <a:rPr lang="en-IN" sz="2400" b="1" dirty="0">
                <a:latin typeface="ArialMT"/>
              </a:rPr>
              <a:t>Complete the series: 5, 20, 24, 6, 2, 8, ?</a:t>
            </a:r>
            <a:endParaRPr lang="en-IN" sz="2400" b="1" dirty="0"/>
          </a:p>
        </p:txBody>
      </p:sp>
      <p:sp>
        <p:nvSpPr>
          <p:cNvPr id="3" name="Rectangle 2">
            <a:extLst>
              <a:ext uri="{FF2B5EF4-FFF2-40B4-BE49-F238E27FC236}">
                <a16:creationId xmlns:a16="http://schemas.microsoft.com/office/drawing/2014/main" id="{1D34FE9E-364F-4212-947E-169E24D985AD}"/>
              </a:ext>
            </a:extLst>
          </p:cNvPr>
          <p:cNvSpPr/>
          <p:nvPr/>
        </p:nvSpPr>
        <p:spPr>
          <a:xfrm>
            <a:off x="529001" y="2438570"/>
            <a:ext cx="8602641" cy="369332"/>
          </a:xfrm>
          <a:prstGeom prst="rect">
            <a:avLst/>
          </a:prstGeom>
        </p:spPr>
        <p:txBody>
          <a:bodyPr wrap="square">
            <a:spAutoFit/>
          </a:bodyPr>
          <a:lstStyle/>
          <a:p>
            <a:r>
              <a:rPr lang="fr-FR" dirty="0">
                <a:latin typeface="ArialMT"/>
              </a:rPr>
              <a:t>Ans: 12 (as 5*4=20, 20+4=24, 24/4=6, 6-4=2, 2*4=8, 8+4=12).</a:t>
            </a:r>
            <a:endParaRPr lang="en-IN" dirty="0"/>
          </a:p>
        </p:txBody>
      </p:sp>
    </p:spTree>
    <p:extLst>
      <p:ext uri="{BB962C8B-B14F-4D97-AF65-F5344CB8AC3E}">
        <p14:creationId xmlns:p14="http://schemas.microsoft.com/office/powerpoint/2010/main" val="54933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2CCBF2-6DDD-4C58-AAB9-0EB9F3CB0F84}"/>
              </a:ext>
            </a:extLst>
          </p:cNvPr>
          <p:cNvSpPr/>
          <p:nvPr/>
        </p:nvSpPr>
        <p:spPr>
          <a:xfrm>
            <a:off x="638432" y="596894"/>
            <a:ext cx="10655644" cy="1569660"/>
          </a:xfrm>
          <a:prstGeom prst="rect">
            <a:avLst/>
          </a:prstGeom>
        </p:spPr>
        <p:txBody>
          <a:bodyPr wrap="square">
            <a:spAutoFit/>
          </a:bodyPr>
          <a:lstStyle/>
          <a:p>
            <a:r>
              <a:rPr lang="en-IN" sz="2400" b="1" dirty="0"/>
              <a:t>A soldier looses his way in a thick jungle. At random he walks from his camp but mathematically in an interesting fashion. First he walks one mile East then half mile to North. Then 1/4 mile to West, then 1/8 mile to South and so on making a loop. Finally how far he is from his camp and in which direction.</a:t>
            </a:r>
          </a:p>
        </p:txBody>
      </p:sp>
      <p:sp>
        <p:nvSpPr>
          <p:cNvPr id="3" name="Rectangle 2">
            <a:extLst>
              <a:ext uri="{FF2B5EF4-FFF2-40B4-BE49-F238E27FC236}">
                <a16:creationId xmlns:a16="http://schemas.microsoft.com/office/drawing/2014/main" id="{1650EB22-3D76-4240-927B-30B03AC3FC21}"/>
              </a:ext>
            </a:extLst>
          </p:cNvPr>
          <p:cNvSpPr/>
          <p:nvPr/>
        </p:nvSpPr>
        <p:spPr>
          <a:xfrm>
            <a:off x="638431" y="2611046"/>
            <a:ext cx="9704173" cy="1754326"/>
          </a:xfrm>
          <a:prstGeom prst="rect">
            <a:avLst/>
          </a:prstGeom>
        </p:spPr>
        <p:txBody>
          <a:bodyPr wrap="square">
            <a:spAutoFit/>
          </a:bodyPr>
          <a:lstStyle/>
          <a:p>
            <a:r>
              <a:rPr lang="en-IN" dirty="0">
                <a:latin typeface="ArialMT"/>
              </a:rPr>
              <a:t>Ans: Distance travelled in north and south directions 1/2 - 1/8 + 1/32 - 1/128 + 1/512 -</a:t>
            </a:r>
          </a:p>
          <a:p>
            <a:r>
              <a:rPr lang="en-IN" dirty="0">
                <a:latin typeface="ArialMT"/>
              </a:rPr>
              <a:t>and so on</a:t>
            </a:r>
          </a:p>
          <a:p>
            <a:r>
              <a:rPr lang="en-IN" dirty="0">
                <a:latin typeface="ArialMT"/>
              </a:rPr>
              <a:t>= 1/2/((1-(-1/4))</a:t>
            </a:r>
          </a:p>
          <a:p>
            <a:r>
              <a:rPr lang="en-IN" dirty="0">
                <a:latin typeface="ArialMT"/>
              </a:rPr>
              <a:t>Similarly in east and west directions</a:t>
            </a:r>
          </a:p>
          <a:p>
            <a:r>
              <a:rPr lang="en-IN" dirty="0">
                <a:latin typeface="ArialMT"/>
              </a:rPr>
              <a:t>1- 1/4 + 1/16 - 1/64 + 1/256 - and so on = 1/(( 1- ( - 1/4))</a:t>
            </a:r>
          </a:p>
          <a:p>
            <a:r>
              <a:rPr lang="en-IN" dirty="0">
                <a:latin typeface="ArialMT"/>
              </a:rPr>
              <a:t>Add both the answers</a:t>
            </a:r>
            <a:endParaRPr lang="en-IN" dirty="0"/>
          </a:p>
        </p:txBody>
      </p:sp>
    </p:spTree>
    <p:extLst>
      <p:ext uri="{BB962C8B-B14F-4D97-AF65-F5344CB8AC3E}">
        <p14:creationId xmlns:p14="http://schemas.microsoft.com/office/powerpoint/2010/main" val="251283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AC841A-01E5-42D9-9E4B-720CADCE3398}"/>
              </a:ext>
            </a:extLst>
          </p:cNvPr>
          <p:cNvSpPr/>
          <p:nvPr/>
        </p:nvSpPr>
        <p:spPr>
          <a:xfrm>
            <a:off x="613719" y="719943"/>
            <a:ext cx="11224054" cy="2308324"/>
          </a:xfrm>
          <a:prstGeom prst="rect">
            <a:avLst/>
          </a:prstGeom>
        </p:spPr>
        <p:txBody>
          <a:bodyPr wrap="square">
            <a:spAutoFit/>
          </a:bodyPr>
          <a:lstStyle/>
          <a:p>
            <a:r>
              <a:rPr lang="en-IN" b="1" dirty="0"/>
              <a:t>Conversation between two </a:t>
            </a:r>
            <a:r>
              <a:rPr lang="en-IN" b="1" dirty="0" err="1"/>
              <a:t>mathematcians</a:t>
            </a:r>
            <a:r>
              <a:rPr lang="en-IN" b="1" dirty="0"/>
              <a:t>:</a:t>
            </a:r>
          </a:p>
          <a:p>
            <a:r>
              <a:rPr lang="en-IN" b="1" dirty="0"/>
              <a:t>First : I have three children. The product of their ages is 36.</a:t>
            </a:r>
          </a:p>
          <a:p>
            <a:endParaRPr lang="en-IN" b="1" dirty="0"/>
          </a:p>
          <a:p>
            <a:r>
              <a:rPr lang="en-IN" b="1" dirty="0"/>
              <a:t>If you sum their ages, it is exactly same as my neighbour's door number on my left. The</a:t>
            </a:r>
          </a:p>
          <a:p>
            <a:r>
              <a:rPr lang="en-IN" b="1" dirty="0"/>
              <a:t>second mathematician </a:t>
            </a:r>
            <a:r>
              <a:rPr lang="en-IN" b="1" dirty="0" err="1"/>
              <a:t>verfies</a:t>
            </a:r>
            <a:r>
              <a:rPr lang="en-IN" b="1" dirty="0"/>
              <a:t> the door number and says that it is not sufficient. Then</a:t>
            </a:r>
          </a:p>
          <a:p>
            <a:r>
              <a:rPr lang="en-IN" b="1" dirty="0"/>
              <a:t>the first says " Ok one more clue is that my youngest is really the youngest".</a:t>
            </a:r>
          </a:p>
          <a:p>
            <a:r>
              <a:rPr lang="en-IN" b="1" dirty="0" err="1"/>
              <a:t>Immmediately</a:t>
            </a:r>
            <a:r>
              <a:rPr lang="en-IN" b="1" dirty="0"/>
              <a:t> the second mathematician answers . Can you answer the question asked</a:t>
            </a:r>
          </a:p>
          <a:p>
            <a:r>
              <a:rPr lang="en-IN" b="1" dirty="0"/>
              <a:t>by the first mathematician?</a:t>
            </a:r>
          </a:p>
        </p:txBody>
      </p:sp>
      <p:sp>
        <p:nvSpPr>
          <p:cNvPr id="3" name="Rectangle 2">
            <a:extLst>
              <a:ext uri="{FF2B5EF4-FFF2-40B4-BE49-F238E27FC236}">
                <a16:creationId xmlns:a16="http://schemas.microsoft.com/office/drawing/2014/main" id="{86A49843-A941-45B1-AE6C-4192F8691BF3}"/>
              </a:ext>
            </a:extLst>
          </p:cNvPr>
          <p:cNvSpPr/>
          <p:nvPr/>
        </p:nvSpPr>
        <p:spPr>
          <a:xfrm>
            <a:off x="613719" y="3244334"/>
            <a:ext cx="3454792" cy="1477328"/>
          </a:xfrm>
          <a:prstGeom prst="rect">
            <a:avLst/>
          </a:prstGeom>
        </p:spPr>
        <p:txBody>
          <a:bodyPr wrap="none">
            <a:spAutoFit/>
          </a:bodyPr>
          <a:lstStyle/>
          <a:p>
            <a:r>
              <a:rPr lang="en-IN" b="1" dirty="0">
                <a:latin typeface="ArialMT"/>
              </a:rPr>
              <a:t>What are the </a:t>
            </a:r>
            <a:r>
              <a:rPr lang="en-IN" b="1" dirty="0" err="1">
                <a:latin typeface="ArialMT"/>
              </a:rPr>
              <a:t>childeren</a:t>
            </a:r>
            <a:r>
              <a:rPr lang="en-IN" b="1" dirty="0">
                <a:latin typeface="ArialMT"/>
              </a:rPr>
              <a:t> ages? </a:t>
            </a:r>
          </a:p>
          <a:p>
            <a:endParaRPr lang="en-IN" b="1" dirty="0">
              <a:latin typeface="ArialMT"/>
            </a:endParaRPr>
          </a:p>
          <a:p>
            <a:endParaRPr lang="en-IN" dirty="0">
              <a:latin typeface="ArialMT"/>
            </a:endParaRPr>
          </a:p>
          <a:p>
            <a:endParaRPr lang="en-IN" dirty="0">
              <a:latin typeface="ArialMT"/>
            </a:endParaRPr>
          </a:p>
          <a:p>
            <a:r>
              <a:rPr lang="en-IN" dirty="0">
                <a:latin typeface="ArialMT"/>
              </a:rPr>
              <a:t>Ans 1,6 and 6</a:t>
            </a:r>
            <a:endParaRPr lang="en-IN" dirty="0"/>
          </a:p>
        </p:txBody>
      </p:sp>
    </p:spTree>
    <p:extLst>
      <p:ext uri="{BB962C8B-B14F-4D97-AF65-F5344CB8AC3E}">
        <p14:creationId xmlns:p14="http://schemas.microsoft.com/office/powerpoint/2010/main" val="152064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91F63-A9FC-488C-B530-925BAC96B006}"/>
              </a:ext>
            </a:extLst>
          </p:cNvPr>
          <p:cNvSpPr/>
          <p:nvPr/>
        </p:nvSpPr>
        <p:spPr>
          <a:xfrm>
            <a:off x="724928" y="767833"/>
            <a:ext cx="10964563" cy="954107"/>
          </a:xfrm>
          <a:prstGeom prst="rect">
            <a:avLst/>
          </a:prstGeom>
        </p:spPr>
        <p:txBody>
          <a:bodyPr wrap="square">
            <a:spAutoFit/>
          </a:bodyPr>
          <a:lstStyle/>
          <a:p>
            <a:r>
              <a:rPr lang="en-IN" sz="2800" b="1" dirty="0"/>
              <a:t>Light glows for every 13 seconds . How many times did it glow between 1:57:58 and 3:20:47 am.</a:t>
            </a:r>
          </a:p>
        </p:txBody>
      </p:sp>
      <p:sp>
        <p:nvSpPr>
          <p:cNvPr id="3" name="Rectangle 2">
            <a:extLst>
              <a:ext uri="{FF2B5EF4-FFF2-40B4-BE49-F238E27FC236}">
                <a16:creationId xmlns:a16="http://schemas.microsoft.com/office/drawing/2014/main" id="{C1558170-5B33-4D87-A1CC-26DF9F7C42EB}"/>
              </a:ext>
            </a:extLst>
          </p:cNvPr>
          <p:cNvSpPr/>
          <p:nvPr/>
        </p:nvSpPr>
        <p:spPr>
          <a:xfrm>
            <a:off x="724928" y="2416431"/>
            <a:ext cx="2198038" cy="369332"/>
          </a:xfrm>
          <a:prstGeom prst="rect">
            <a:avLst/>
          </a:prstGeom>
        </p:spPr>
        <p:txBody>
          <a:bodyPr wrap="none">
            <a:spAutoFit/>
          </a:bodyPr>
          <a:lstStyle/>
          <a:p>
            <a:r>
              <a:rPr lang="en-IN" dirty="0">
                <a:latin typeface="ArialMT"/>
              </a:rPr>
              <a:t>Ans : 383 + 1 = 384</a:t>
            </a:r>
            <a:endParaRPr lang="en-IN" dirty="0"/>
          </a:p>
        </p:txBody>
      </p:sp>
    </p:spTree>
    <p:extLst>
      <p:ext uri="{BB962C8B-B14F-4D97-AF65-F5344CB8AC3E}">
        <p14:creationId xmlns:p14="http://schemas.microsoft.com/office/powerpoint/2010/main" val="177622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C56E9-263F-4178-AF3F-7CF2BD5A12F1}"/>
              </a:ext>
            </a:extLst>
          </p:cNvPr>
          <p:cNvSpPr/>
          <p:nvPr/>
        </p:nvSpPr>
        <p:spPr>
          <a:xfrm>
            <a:off x="613718" y="576813"/>
            <a:ext cx="10532077" cy="3785652"/>
          </a:xfrm>
          <a:prstGeom prst="rect">
            <a:avLst/>
          </a:prstGeom>
        </p:spPr>
        <p:txBody>
          <a:bodyPr wrap="square">
            <a:spAutoFit/>
          </a:bodyPr>
          <a:lstStyle/>
          <a:p>
            <a:r>
              <a:rPr lang="en-IN" sz="2400" b="1" dirty="0"/>
              <a:t>500 men are arranged in an array of 10 rows and 50 columns according to their</a:t>
            </a:r>
          </a:p>
          <a:p>
            <a:r>
              <a:rPr lang="en-IN" sz="2400" b="1" dirty="0"/>
              <a:t>heights.</a:t>
            </a:r>
          </a:p>
          <a:p>
            <a:endParaRPr lang="en-IN" sz="2400" b="1" dirty="0"/>
          </a:p>
          <a:p>
            <a:r>
              <a:rPr lang="en-IN" sz="2400" b="1" dirty="0"/>
              <a:t>Tallest among each row of all are asked to fall out. And the shortest among them is A.</a:t>
            </a:r>
          </a:p>
          <a:p>
            <a:endParaRPr lang="en-IN" sz="2400" b="1" dirty="0"/>
          </a:p>
          <a:p>
            <a:r>
              <a:rPr lang="en-IN" sz="2400" b="1" dirty="0"/>
              <a:t>Similarly after resuming that to their original </a:t>
            </a:r>
            <a:r>
              <a:rPr lang="en-IN" sz="2400" b="1" dirty="0" err="1"/>
              <a:t>podsitions</a:t>
            </a:r>
            <a:r>
              <a:rPr lang="en-IN" sz="2400" b="1" dirty="0"/>
              <a:t> that the shortest among each column are asked to fall out.</a:t>
            </a:r>
          </a:p>
          <a:p>
            <a:endParaRPr lang="en-IN" sz="2400" b="1" dirty="0"/>
          </a:p>
          <a:p>
            <a:r>
              <a:rPr lang="en-IN" sz="2400" b="1" dirty="0"/>
              <a:t>And the tallest among them is B . Now who is taller among A and B ?</a:t>
            </a:r>
          </a:p>
        </p:txBody>
      </p:sp>
      <p:sp>
        <p:nvSpPr>
          <p:cNvPr id="3" name="Rectangle 2">
            <a:extLst>
              <a:ext uri="{FF2B5EF4-FFF2-40B4-BE49-F238E27FC236}">
                <a16:creationId xmlns:a16="http://schemas.microsoft.com/office/drawing/2014/main" id="{D9C74150-30B5-4126-8FE2-51BA054646DF}"/>
              </a:ext>
            </a:extLst>
          </p:cNvPr>
          <p:cNvSpPr/>
          <p:nvPr/>
        </p:nvSpPr>
        <p:spPr>
          <a:xfrm>
            <a:off x="613718" y="5147274"/>
            <a:ext cx="787460" cy="369332"/>
          </a:xfrm>
          <a:prstGeom prst="rect">
            <a:avLst/>
          </a:prstGeom>
        </p:spPr>
        <p:txBody>
          <a:bodyPr wrap="none">
            <a:spAutoFit/>
          </a:bodyPr>
          <a:lstStyle/>
          <a:p>
            <a:r>
              <a:rPr lang="en-IN" dirty="0">
                <a:latin typeface="ArialMT"/>
              </a:rPr>
              <a:t>Ans A</a:t>
            </a:r>
            <a:endParaRPr lang="en-IN" dirty="0"/>
          </a:p>
        </p:txBody>
      </p:sp>
    </p:spTree>
    <p:extLst>
      <p:ext uri="{BB962C8B-B14F-4D97-AF65-F5344CB8AC3E}">
        <p14:creationId xmlns:p14="http://schemas.microsoft.com/office/powerpoint/2010/main" val="307175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65B60-FBE9-4680-8786-A76487DA5583}"/>
              </a:ext>
            </a:extLst>
          </p:cNvPr>
          <p:cNvSpPr/>
          <p:nvPr/>
        </p:nvSpPr>
        <p:spPr>
          <a:xfrm>
            <a:off x="626075" y="854330"/>
            <a:ext cx="11088129" cy="830997"/>
          </a:xfrm>
          <a:prstGeom prst="rect">
            <a:avLst/>
          </a:prstGeom>
        </p:spPr>
        <p:txBody>
          <a:bodyPr wrap="square">
            <a:spAutoFit/>
          </a:bodyPr>
          <a:lstStyle/>
          <a:p>
            <a:r>
              <a:rPr lang="en-IN" sz="2400" b="1" dirty="0"/>
              <a:t>A person with some money spends1/3 for cloths, 1/5 of the remaining for food and</a:t>
            </a:r>
          </a:p>
          <a:p>
            <a:r>
              <a:rPr lang="en-IN" sz="2400" b="1" dirty="0"/>
              <a:t>1/4 of the remaining for travel.</a:t>
            </a:r>
          </a:p>
        </p:txBody>
      </p:sp>
      <p:sp>
        <p:nvSpPr>
          <p:cNvPr id="4" name="Rectangle 3">
            <a:extLst>
              <a:ext uri="{FF2B5EF4-FFF2-40B4-BE49-F238E27FC236}">
                <a16:creationId xmlns:a16="http://schemas.microsoft.com/office/drawing/2014/main" id="{1EBEB359-A876-4C86-AEDE-E2736B2C2365}"/>
              </a:ext>
            </a:extLst>
          </p:cNvPr>
          <p:cNvSpPr/>
          <p:nvPr/>
        </p:nvSpPr>
        <p:spPr>
          <a:xfrm>
            <a:off x="626075" y="2728954"/>
            <a:ext cx="9815384" cy="1754326"/>
          </a:xfrm>
          <a:prstGeom prst="rect">
            <a:avLst/>
          </a:prstGeom>
        </p:spPr>
        <p:txBody>
          <a:bodyPr wrap="square">
            <a:spAutoFit/>
          </a:bodyPr>
          <a:lstStyle/>
          <a:p>
            <a:r>
              <a:rPr lang="en-IN" b="1" dirty="0">
                <a:latin typeface="ArialMT"/>
              </a:rPr>
              <a:t>He is left with </a:t>
            </a:r>
            <a:r>
              <a:rPr lang="en-IN" b="1" dirty="0" err="1">
                <a:latin typeface="ArialMT"/>
              </a:rPr>
              <a:t>Rs</a:t>
            </a:r>
            <a:r>
              <a:rPr lang="en-IN" b="1" dirty="0">
                <a:latin typeface="ArialMT"/>
              </a:rPr>
              <a:t> 100/- . How much did he have with him in the </a:t>
            </a:r>
            <a:r>
              <a:rPr lang="en-IN" b="1" dirty="0" err="1">
                <a:latin typeface="ArialMT"/>
              </a:rPr>
              <a:t>begining</a:t>
            </a:r>
            <a:r>
              <a:rPr lang="en-IN" b="1" dirty="0">
                <a:latin typeface="ArialMT"/>
              </a:rPr>
              <a:t> ? </a:t>
            </a:r>
          </a:p>
          <a:p>
            <a:endParaRPr lang="en-IN" dirty="0">
              <a:latin typeface="ArialMT"/>
            </a:endParaRPr>
          </a:p>
          <a:p>
            <a:endParaRPr lang="en-IN" dirty="0">
              <a:latin typeface="ArialMT"/>
            </a:endParaRPr>
          </a:p>
          <a:p>
            <a:endParaRPr lang="en-IN" dirty="0">
              <a:latin typeface="ArialMT"/>
            </a:endParaRPr>
          </a:p>
          <a:p>
            <a:endParaRPr lang="en-IN" dirty="0">
              <a:latin typeface="ArialMT"/>
            </a:endParaRPr>
          </a:p>
          <a:p>
            <a:r>
              <a:rPr lang="en-IN" dirty="0">
                <a:latin typeface="ArialMT"/>
              </a:rPr>
              <a:t>Ans: </a:t>
            </a:r>
            <a:r>
              <a:rPr lang="en-IN" dirty="0" err="1">
                <a:latin typeface="ArialMT"/>
              </a:rPr>
              <a:t>Rs</a:t>
            </a:r>
            <a:r>
              <a:rPr lang="en-IN" dirty="0">
                <a:latin typeface="ArialMT"/>
              </a:rPr>
              <a:t> 250/-</a:t>
            </a:r>
            <a:endParaRPr lang="en-IN" dirty="0"/>
          </a:p>
        </p:txBody>
      </p:sp>
    </p:spTree>
    <p:extLst>
      <p:ext uri="{BB962C8B-B14F-4D97-AF65-F5344CB8AC3E}">
        <p14:creationId xmlns:p14="http://schemas.microsoft.com/office/powerpoint/2010/main" val="408811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53D31F-B96F-4EE4-83CE-A0D99CFC51B4}"/>
              </a:ext>
            </a:extLst>
          </p:cNvPr>
          <p:cNvSpPr/>
          <p:nvPr/>
        </p:nvSpPr>
        <p:spPr>
          <a:xfrm>
            <a:off x="712573" y="576812"/>
            <a:ext cx="10569146" cy="2308324"/>
          </a:xfrm>
          <a:prstGeom prst="rect">
            <a:avLst/>
          </a:prstGeom>
        </p:spPr>
        <p:txBody>
          <a:bodyPr wrap="square">
            <a:spAutoFit/>
          </a:bodyPr>
          <a:lstStyle/>
          <a:p>
            <a:r>
              <a:rPr lang="en-IN" sz="2400" b="1" dirty="0"/>
              <a:t>There are six boxes containing 5 , 7 , 14 , 16 , 18 , 29 balls of either red or blue in</a:t>
            </a:r>
          </a:p>
          <a:p>
            <a:r>
              <a:rPr lang="en-IN" sz="2400" b="1" dirty="0"/>
              <a:t>colour. Some boxes contain only red balls and others contain only </a:t>
            </a:r>
            <a:r>
              <a:rPr lang="en-IN" sz="2400" b="1" dirty="0" err="1"/>
              <a:t>blue.One</a:t>
            </a:r>
            <a:r>
              <a:rPr lang="en-IN" sz="2400" b="1" dirty="0"/>
              <a:t> sales man sold one box out of them and then he says " I have the same number of red balls left out as that of blue ".</a:t>
            </a:r>
          </a:p>
          <a:p>
            <a:endParaRPr lang="en-IN" sz="2400" b="1" dirty="0"/>
          </a:p>
          <a:p>
            <a:r>
              <a:rPr lang="en-IN" sz="2400" b="1" dirty="0"/>
              <a:t>Which box is the one he </a:t>
            </a:r>
            <a:r>
              <a:rPr lang="en-IN" sz="2400" b="1" dirty="0" err="1"/>
              <a:t>solds</a:t>
            </a:r>
            <a:r>
              <a:rPr lang="en-IN" sz="2400" b="1" dirty="0"/>
              <a:t> out ?</a:t>
            </a:r>
          </a:p>
        </p:txBody>
      </p:sp>
      <p:sp>
        <p:nvSpPr>
          <p:cNvPr id="3" name="Rectangle 2">
            <a:extLst>
              <a:ext uri="{FF2B5EF4-FFF2-40B4-BE49-F238E27FC236}">
                <a16:creationId xmlns:a16="http://schemas.microsoft.com/office/drawing/2014/main" id="{40B6A8F4-E80C-4822-B43D-21EAF93E9523}"/>
              </a:ext>
            </a:extLst>
          </p:cNvPr>
          <p:cNvSpPr/>
          <p:nvPr/>
        </p:nvSpPr>
        <p:spPr>
          <a:xfrm>
            <a:off x="712573" y="4094376"/>
            <a:ext cx="6096000" cy="646331"/>
          </a:xfrm>
          <a:prstGeom prst="rect">
            <a:avLst/>
          </a:prstGeom>
        </p:spPr>
        <p:txBody>
          <a:bodyPr>
            <a:spAutoFit/>
          </a:bodyPr>
          <a:lstStyle/>
          <a:p>
            <a:r>
              <a:rPr lang="en-IN" dirty="0">
                <a:latin typeface="ArialMT"/>
              </a:rPr>
              <a:t>Ans: Total no of balls = 89 and (89-29 /2) = 60/2 = 30</a:t>
            </a:r>
          </a:p>
          <a:p>
            <a:r>
              <a:rPr lang="en-IN" dirty="0">
                <a:latin typeface="ArialMT"/>
              </a:rPr>
              <a:t>and also </a:t>
            </a:r>
            <a:r>
              <a:rPr lang="en-IN" dirty="0"/>
              <a:t>14 + 16 = 5 + 7 + 18 = 30</a:t>
            </a:r>
          </a:p>
        </p:txBody>
      </p:sp>
    </p:spTree>
    <p:extLst>
      <p:ext uri="{BB962C8B-B14F-4D97-AF65-F5344CB8AC3E}">
        <p14:creationId xmlns:p14="http://schemas.microsoft.com/office/powerpoint/2010/main" val="84476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ABB18D-82D4-4CAF-849B-A81D59EFE471}"/>
              </a:ext>
            </a:extLst>
          </p:cNvPr>
          <p:cNvSpPr/>
          <p:nvPr/>
        </p:nvSpPr>
        <p:spPr>
          <a:xfrm>
            <a:off x="712572" y="740545"/>
            <a:ext cx="10742141" cy="1200329"/>
          </a:xfrm>
          <a:prstGeom prst="rect">
            <a:avLst/>
          </a:prstGeom>
        </p:spPr>
        <p:txBody>
          <a:bodyPr wrap="square">
            <a:spAutoFit/>
          </a:bodyPr>
          <a:lstStyle/>
          <a:p>
            <a:r>
              <a:rPr lang="en-IN" sz="2400" b="1" dirty="0"/>
              <a:t>Grass in lawn grows equally thick and in a uniform rate.</a:t>
            </a:r>
          </a:p>
          <a:p>
            <a:r>
              <a:rPr lang="en-IN" sz="2400" b="1" dirty="0"/>
              <a:t>It takes 24 days for 70 cows and 60 days for 30 cows to eat the whole of the grass. How many cows are needed to eat the grass in 96 days.?</a:t>
            </a:r>
          </a:p>
        </p:txBody>
      </p:sp>
      <p:sp>
        <p:nvSpPr>
          <p:cNvPr id="3" name="Rectangle 2">
            <a:extLst>
              <a:ext uri="{FF2B5EF4-FFF2-40B4-BE49-F238E27FC236}">
                <a16:creationId xmlns:a16="http://schemas.microsoft.com/office/drawing/2014/main" id="{9BF037BD-B1D3-41CF-A4BB-2788F30BD270}"/>
              </a:ext>
            </a:extLst>
          </p:cNvPr>
          <p:cNvSpPr/>
          <p:nvPr/>
        </p:nvSpPr>
        <p:spPr>
          <a:xfrm>
            <a:off x="712572" y="2581182"/>
            <a:ext cx="6096000" cy="2585323"/>
          </a:xfrm>
          <a:prstGeom prst="rect">
            <a:avLst/>
          </a:prstGeom>
        </p:spPr>
        <p:txBody>
          <a:bodyPr>
            <a:spAutoFit/>
          </a:bodyPr>
          <a:lstStyle/>
          <a:p>
            <a:r>
              <a:rPr lang="en-IN" dirty="0">
                <a:latin typeface="ArialMT"/>
              </a:rPr>
              <a:t>Ans : 20</a:t>
            </a:r>
          </a:p>
          <a:p>
            <a:r>
              <a:rPr lang="en-IN" dirty="0">
                <a:latin typeface="ArialMT"/>
              </a:rPr>
              <a:t>g - grass at the beginning</a:t>
            </a:r>
          </a:p>
          <a:p>
            <a:r>
              <a:rPr lang="en-IN" dirty="0">
                <a:latin typeface="ArialMT"/>
              </a:rPr>
              <a:t>r - rate at which grass grows, per day</a:t>
            </a:r>
          </a:p>
          <a:p>
            <a:r>
              <a:rPr lang="en-IN" dirty="0">
                <a:latin typeface="ArialMT"/>
              </a:rPr>
              <a:t>y - rate at which one cow eats grass, per day n - no of cows to eat the grass in 96 days</a:t>
            </a:r>
          </a:p>
          <a:p>
            <a:r>
              <a:rPr lang="es-ES" dirty="0">
                <a:latin typeface="ArialMT"/>
              </a:rPr>
              <a:t>g + 24*r = 70 * 24 * y</a:t>
            </a:r>
          </a:p>
          <a:p>
            <a:r>
              <a:rPr lang="es-ES" dirty="0">
                <a:latin typeface="ArialMT"/>
              </a:rPr>
              <a:t>g + 60*r = 30 * 60 * y</a:t>
            </a:r>
          </a:p>
          <a:p>
            <a:r>
              <a:rPr lang="pt-BR" dirty="0">
                <a:latin typeface="ArialMT"/>
              </a:rPr>
              <a:t>g + 96*r = n * 96 * y</a:t>
            </a:r>
          </a:p>
          <a:p>
            <a:r>
              <a:rPr lang="en-IN" dirty="0">
                <a:latin typeface="ArialMT"/>
              </a:rPr>
              <a:t>Solving, n = 20.</a:t>
            </a:r>
            <a:endParaRPr lang="en-IN" dirty="0"/>
          </a:p>
        </p:txBody>
      </p:sp>
    </p:spTree>
    <p:extLst>
      <p:ext uri="{BB962C8B-B14F-4D97-AF65-F5344CB8AC3E}">
        <p14:creationId xmlns:p14="http://schemas.microsoft.com/office/powerpoint/2010/main" val="211960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F208D-68DB-4F5C-801B-C477BF79BA4D}"/>
              </a:ext>
            </a:extLst>
          </p:cNvPr>
          <p:cNvSpPr/>
          <p:nvPr/>
        </p:nvSpPr>
        <p:spPr>
          <a:xfrm>
            <a:off x="749643" y="368802"/>
            <a:ext cx="11347622" cy="2585323"/>
          </a:xfrm>
          <a:prstGeom prst="rect">
            <a:avLst/>
          </a:prstGeom>
        </p:spPr>
        <p:txBody>
          <a:bodyPr wrap="square">
            <a:spAutoFit/>
          </a:bodyPr>
          <a:lstStyle/>
          <a:p>
            <a:r>
              <a:rPr lang="en-IN" b="1" dirty="0"/>
              <a:t>Four prisoners escape from a prison.</a:t>
            </a:r>
          </a:p>
          <a:p>
            <a:r>
              <a:rPr lang="en-IN" b="1" dirty="0"/>
              <a:t>The prisoners, Mr East, Mr West, Mr South, Mr North head towards different</a:t>
            </a:r>
          </a:p>
          <a:p>
            <a:r>
              <a:rPr lang="en-IN" b="1" dirty="0"/>
              <a:t>directions after </a:t>
            </a:r>
            <a:r>
              <a:rPr lang="en-IN" b="1" dirty="0" err="1"/>
              <a:t>escaping.The</a:t>
            </a:r>
            <a:r>
              <a:rPr lang="en-IN" b="1" dirty="0"/>
              <a:t> following information of their escape was supplied:</a:t>
            </a:r>
          </a:p>
          <a:p>
            <a:r>
              <a:rPr lang="en-IN" b="1" dirty="0"/>
              <a:t>The escape routes were The North Road, South Road, East Road and West Road.</a:t>
            </a:r>
          </a:p>
          <a:p>
            <a:r>
              <a:rPr lang="en-IN" b="1" dirty="0"/>
              <a:t>None of the prisoners took the road which was their namesake.</a:t>
            </a:r>
          </a:p>
          <a:p>
            <a:r>
              <a:rPr lang="en-IN" b="1" dirty="0" err="1"/>
              <a:t>Mr.East</a:t>
            </a:r>
            <a:r>
              <a:rPr lang="en-IN" b="1" dirty="0"/>
              <a:t> did not take the South Road</a:t>
            </a:r>
          </a:p>
          <a:p>
            <a:r>
              <a:rPr lang="en-IN" b="1" dirty="0" err="1"/>
              <a:t>Mr.West</a:t>
            </a:r>
            <a:r>
              <a:rPr lang="en-IN" b="1" dirty="0"/>
              <a:t> did not the South Road.</a:t>
            </a:r>
          </a:p>
          <a:p>
            <a:r>
              <a:rPr lang="en-IN" b="1" dirty="0"/>
              <a:t>The West Road was not taken by </a:t>
            </a:r>
            <a:r>
              <a:rPr lang="en-IN" b="1" dirty="0" err="1"/>
              <a:t>Mr.East</a:t>
            </a:r>
            <a:endParaRPr lang="en-IN" b="1" dirty="0"/>
          </a:p>
          <a:p>
            <a:r>
              <a:rPr lang="en-IN" b="1" dirty="0"/>
              <a:t>What road did each of the prisoners take to make their escape?</a:t>
            </a:r>
          </a:p>
        </p:txBody>
      </p:sp>
      <p:sp>
        <p:nvSpPr>
          <p:cNvPr id="3" name="Rectangle 2">
            <a:extLst>
              <a:ext uri="{FF2B5EF4-FFF2-40B4-BE49-F238E27FC236}">
                <a16:creationId xmlns:a16="http://schemas.microsoft.com/office/drawing/2014/main" id="{22D81BDD-36DA-4D01-A9C5-FDCF88BBCC4B}"/>
              </a:ext>
            </a:extLst>
          </p:cNvPr>
          <p:cNvSpPr/>
          <p:nvPr/>
        </p:nvSpPr>
        <p:spPr>
          <a:xfrm>
            <a:off x="749643" y="3903876"/>
            <a:ext cx="9691816" cy="646331"/>
          </a:xfrm>
          <a:prstGeom prst="rect">
            <a:avLst/>
          </a:prstGeom>
        </p:spPr>
        <p:txBody>
          <a:bodyPr wrap="square">
            <a:spAutoFit/>
          </a:bodyPr>
          <a:lstStyle/>
          <a:p>
            <a:r>
              <a:rPr lang="en-IN" dirty="0">
                <a:latin typeface="ArialMT"/>
              </a:rPr>
              <a:t>Ans: </a:t>
            </a:r>
            <a:r>
              <a:rPr lang="en-IN" dirty="0" err="1">
                <a:latin typeface="ArialMT"/>
              </a:rPr>
              <a:t>Mr.East</a:t>
            </a:r>
            <a:r>
              <a:rPr lang="en-IN" dirty="0">
                <a:latin typeface="ArialMT"/>
              </a:rPr>
              <a:t> took the North Road </a:t>
            </a:r>
            <a:r>
              <a:rPr lang="en-IN" dirty="0" err="1">
                <a:latin typeface="ArialMT"/>
              </a:rPr>
              <a:t>Mr.West</a:t>
            </a:r>
            <a:r>
              <a:rPr lang="en-IN" dirty="0">
                <a:latin typeface="ArialMT"/>
              </a:rPr>
              <a:t> took the East Road </a:t>
            </a:r>
            <a:r>
              <a:rPr lang="en-IN" dirty="0" err="1">
                <a:latin typeface="ArialMT"/>
              </a:rPr>
              <a:t>Mr.North</a:t>
            </a:r>
            <a:r>
              <a:rPr lang="en-IN" dirty="0">
                <a:latin typeface="ArialMT"/>
              </a:rPr>
              <a:t> took the South</a:t>
            </a:r>
          </a:p>
          <a:p>
            <a:r>
              <a:rPr lang="en-IN" dirty="0">
                <a:latin typeface="ArialMT"/>
              </a:rPr>
              <a:t>Road </a:t>
            </a:r>
            <a:r>
              <a:rPr lang="en-IN" dirty="0" err="1">
                <a:latin typeface="ArialMT"/>
              </a:rPr>
              <a:t>Mr.South</a:t>
            </a:r>
            <a:r>
              <a:rPr lang="en-IN" dirty="0">
                <a:latin typeface="ArialMT"/>
              </a:rPr>
              <a:t> took the West Road.</a:t>
            </a:r>
            <a:endParaRPr lang="en-IN" dirty="0"/>
          </a:p>
        </p:txBody>
      </p:sp>
    </p:spTree>
    <p:extLst>
      <p:ext uri="{BB962C8B-B14F-4D97-AF65-F5344CB8AC3E}">
        <p14:creationId xmlns:p14="http://schemas.microsoft.com/office/powerpoint/2010/main" val="241312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1D8C34-3D8D-46BE-B44B-167B801A4EE4}"/>
              </a:ext>
            </a:extLst>
          </p:cNvPr>
          <p:cNvSpPr/>
          <p:nvPr/>
        </p:nvSpPr>
        <p:spPr>
          <a:xfrm>
            <a:off x="737286" y="834248"/>
            <a:ext cx="10630930" cy="1569660"/>
          </a:xfrm>
          <a:prstGeom prst="rect">
            <a:avLst/>
          </a:prstGeom>
        </p:spPr>
        <p:txBody>
          <a:bodyPr wrap="square">
            <a:spAutoFit/>
          </a:bodyPr>
          <a:lstStyle/>
          <a:p>
            <a:r>
              <a:rPr lang="en-IN" sz="2400" b="1" dirty="0"/>
              <a:t>There r some bees in a garden..1/5th of them went to a particular flower,1/3rd went to another flower,3 times the difference of the above two went to third </a:t>
            </a:r>
            <a:r>
              <a:rPr lang="en-IN" sz="2400" b="1" dirty="0" err="1"/>
              <a:t>flower..n</a:t>
            </a:r>
            <a:r>
              <a:rPr lang="en-IN" sz="2400" b="1" dirty="0"/>
              <a:t> one was remaining n it was roaming </a:t>
            </a:r>
            <a:r>
              <a:rPr lang="en-IN" sz="2400" b="1" dirty="0" err="1"/>
              <a:t>around..how</a:t>
            </a:r>
            <a:r>
              <a:rPr lang="en-IN" sz="2400" b="1" dirty="0"/>
              <a:t> many bees were there? (3 marks)</a:t>
            </a:r>
          </a:p>
        </p:txBody>
      </p:sp>
      <p:sp>
        <p:nvSpPr>
          <p:cNvPr id="3" name="Rectangle 2">
            <a:extLst>
              <a:ext uri="{FF2B5EF4-FFF2-40B4-BE49-F238E27FC236}">
                <a16:creationId xmlns:a16="http://schemas.microsoft.com/office/drawing/2014/main" id="{EB577EBF-D5AB-4F5B-8B91-501B8B3ECD9D}"/>
              </a:ext>
            </a:extLst>
          </p:cNvPr>
          <p:cNvSpPr/>
          <p:nvPr/>
        </p:nvSpPr>
        <p:spPr>
          <a:xfrm>
            <a:off x="737286" y="3059668"/>
            <a:ext cx="1303562" cy="523220"/>
          </a:xfrm>
          <a:prstGeom prst="rect">
            <a:avLst/>
          </a:prstGeom>
        </p:spPr>
        <p:txBody>
          <a:bodyPr wrap="none">
            <a:spAutoFit/>
          </a:bodyPr>
          <a:lstStyle/>
          <a:p>
            <a:r>
              <a:rPr lang="en-IN" sz="2800" dirty="0">
                <a:latin typeface="ArialMT"/>
              </a:rPr>
              <a:t>Ans:15</a:t>
            </a:r>
            <a:endParaRPr lang="en-IN" sz="2800" dirty="0"/>
          </a:p>
        </p:txBody>
      </p:sp>
    </p:spTree>
    <p:extLst>
      <p:ext uri="{BB962C8B-B14F-4D97-AF65-F5344CB8AC3E}">
        <p14:creationId xmlns:p14="http://schemas.microsoft.com/office/powerpoint/2010/main" val="2598422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CD3BFC-AA81-4D83-9FE5-1B91C42B5BF1}"/>
              </a:ext>
            </a:extLst>
          </p:cNvPr>
          <p:cNvSpPr/>
          <p:nvPr/>
        </p:nvSpPr>
        <p:spPr>
          <a:xfrm>
            <a:off x="181232" y="782247"/>
            <a:ext cx="11829535" cy="1569660"/>
          </a:xfrm>
          <a:prstGeom prst="rect">
            <a:avLst/>
          </a:prstGeom>
        </p:spPr>
        <p:txBody>
          <a:bodyPr wrap="square">
            <a:spAutoFit/>
          </a:bodyPr>
          <a:lstStyle/>
          <a:p>
            <a:r>
              <a:rPr lang="en-IN" sz="2400" b="1" dirty="0"/>
              <a:t>A man drives with constant </a:t>
            </a:r>
            <a:r>
              <a:rPr lang="en-IN" sz="2400" b="1" dirty="0" err="1"/>
              <a:t>speed..n</a:t>
            </a:r>
            <a:r>
              <a:rPr lang="en-IN" sz="2400" b="1" dirty="0"/>
              <a:t> he after some time he sees a milestone with</a:t>
            </a:r>
          </a:p>
          <a:p>
            <a:r>
              <a:rPr lang="en-IN" sz="2400" b="1" dirty="0"/>
              <a:t>2-digits..then he travels for an hr n sees the same 2 digits in reverse </a:t>
            </a:r>
            <a:r>
              <a:rPr lang="en-IN" sz="2400" b="1" dirty="0" err="1"/>
              <a:t>order..n</a:t>
            </a:r>
            <a:r>
              <a:rPr lang="en-IN" sz="2400" b="1" dirty="0"/>
              <a:t> then after</a:t>
            </a:r>
          </a:p>
          <a:p>
            <a:r>
              <a:rPr lang="en-IN" sz="2400" b="1" dirty="0"/>
              <a:t>an hr he sees that the milestone has the same 2 digits with a 0 between </a:t>
            </a:r>
            <a:r>
              <a:rPr lang="en-IN" sz="2400" b="1" dirty="0" err="1"/>
              <a:t>them..so</a:t>
            </a:r>
            <a:r>
              <a:rPr lang="en-IN" sz="2400" b="1" dirty="0"/>
              <a:t> </a:t>
            </a:r>
            <a:r>
              <a:rPr lang="en-IN" sz="2400" b="1" dirty="0" err="1"/>
              <a:t>whats</a:t>
            </a:r>
            <a:r>
              <a:rPr lang="en-IN" sz="2400" b="1" dirty="0"/>
              <a:t> the man speed?</a:t>
            </a:r>
          </a:p>
        </p:txBody>
      </p:sp>
      <p:sp>
        <p:nvSpPr>
          <p:cNvPr id="4" name="Rectangle 3">
            <a:extLst>
              <a:ext uri="{FF2B5EF4-FFF2-40B4-BE49-F238E27FC236}">
                <a16:creationId xmlns:a16="http://schemas.microsoft.com/office/drawing/2014/main" id="{08D6195A-711C-4F4A-BE41-69802436A943}"/>
              </a:ext>
            </a:extLst>
          </p:cNvPr>
          <p:cNvSpPr/>
          <p:nvPr/>
        </p:nvSpPr>
        <p:spPr>
          <a:xfrm>
            <a:off x="181232" y="3059668"/>
            <a:ext cx="1479892" cy="369332"/>
          </a:xfrm>
          <a:prstGeom prst="rect">
            <a:avLst/>
          </a:prstGeom>
        </p:spPr>
        <p:txBody>
          <a:bodyPr wrap="none">
            <a:spAutoFit/>
          </a:bodyPr>
          <a:lstStyle/>
          <a:p>
            <a:r>
              <a:rPr lang="en-IN" dirty="0">
                <a:latin typeface="ArialMT"/>
              </a:rPr>
              <a:t>Ans:45km/hr</a:t>
            </a:r>
            <a:endParaRPr lang="en-IN" dirty="0"/>
          </a:p>
        </p:txBody>
      </p:sp>
    </p:spTree>
    <p:extLst>
      <p:ext uri="{BB962C8B-B14F-4D97-AF65-F5344CB8AC3E}">
        <p14:creationId xmlns:p14="http://schemas.microsoft.com/office/powerpoint/2010/main" val="196109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E59453-F2D0-4EE1-8FD1-03913B262D95}"/>
              </a:ext>
            </a:extLst>
          </p:cNvPr>
          <p:cNvSpPr/>
          <p:nvPr/>
        </p:nvSpPr>
        <p:spPr>
          <a:xfrm>
            <a:off x="230659" y="621608"/>
            <a:ext cx="11730681" cy="1569660"/>
          </a:xfrm>
          <a:prstGeom prst="rect">
            <a:avLst/>
          </a:prstGeom>
        </p:spPr>
        <p:txBody>
          <a:bodyPr wrap="square">
            <a:spAutoFit/>
          </a:bodyPr>
          <a:lstStyle/>
          <a:p>
            <a:r>
              <a:rPr lang="en-IN" sz="2400" b="1" dirty="0"/>
              <a:t>A women buys some </a:t>
            </a:r>
            <a:r>
              <a:rPr lang="en-IN" sz="2400" b="1" dirty="0" err="1"/>
              <a:t>shoestrips</a:t>
            </a:r>
            <a:r>
              <a:rPr lang="en-IN" sz="2400" b="1" dirty="0"/>
              <a:t> n then 4 times of that she buys packet pins n then</a:t>
            </a:r>
          </a:p>
          <a:p>
            <a:r>
              <a:rPr lang="en-IN" sz="2400" b="1" dirty="0"/>
              <a:t>8 times of </a:t>
            </a:r>
            <a:r>
              <a:rPr lang="en-IN" sz="2400" b="1" dirty="0" err="1"/>
              <a:t>shoestrips</a:t>
            </a:r>
            <a:r>
              <a:rPr lang="en-IN" sz="2400" b="1" dirty="0"/>
              <a:t> she buys </a:t>
            </a:r>
            <a:r>
              <a:rPr lang="en-IN" sz="2400" b="1" dirty="0" err="1"/>
              <a:t>handkerchiefs..n</a:t>
            </a:r>
            <a:r>
              <a:rPr lang="en-IN" sz="2400" b="1" dirty="0"/>
              <a:t> she has a bill of Rs3.24..n she pays for</a:t>
            </a:r>
          </a:p>
          <a:p>
            <a:r>
              <a:rPr lang="en-IN" sz="2400" b="1" dirty="0"/>
              <a:t>each article as many </a:t>
            </a:r>
            <a:r>
              <a:rPr lang="en-IN" sz="2400" b="1" dirty="0" err="1"/>
              <a:t>paise</a:t>
            </a:r>
            <a:r>
              <a:rPr lang="en-IN" sz="2400" b="1" dirty="0"/>
              <a:t> as there r articles(of </a:t>
            </a:r>
            <a:r>
              <a:rPr lang="en-IN" sz="2400" b="1" dirty="0" err="1"/>
              <a:t>tht</a:t>
            </a:r>
            <a:r>
              <a:rPr lang="en-IN" sz="2400" b="1" dirty="0"/>
              <a:t> particular item).Now </a:t>
            </a:r>
            <a:r>
              <a:rPr lang="en-IN" sz="2400" b="1" dirty="0" err="1"/>
              <a:t>whats</a:t>
            </a:r>
            <a:r>
              <a:rPr lang="en-IN" sz="2400" b="1" dirty="0"/>
              <a:t> the number of handkerchiefs?</a:t>
            </a:r>
          </a:p>
        </p:txBody>
      </p:sp>
      <p:sp>
        <p:nvSpPr>
          <p:cNvPr id="3" name="Rectangle 2">
            <a:extLst>
              <a:ext uri="{FF2B5EF4-FFF2-40B4-BE49-F238E27FC236}">
                <a16:creationId xmlns:a16="http://schemas.microsoft.com/office/drawing/2014/main" id="{B296CFC4-6A1A-4D05-85C3-144CD5DE368A}"/>
              </a:ext>
            </a:extLst>
          </p:cNvPr>
          <p:cNvSpPr/>
          <p:nvPr/>
        </p:nvSpPr>
        <p:spPr>
          <a:xfrm>
            <a:off x="230659" y="2935415"/>
            <a:ext cx="902811" cy="369332"/>
          </a:xfrm>
          <a:prstGeom prst="rect">
            <a:avLst/>
          </a:prstGeom>
        </p:spPr>
        <p:txBody>
          <a:bodyPr wrap="none">
            <a:spAutoFit/>
          </a:bodyPr>
          <a:lstStyle/>
          <a:p>
            <a:r>
              <a:rPr lang="en-IN" dirty="0">
                <a:latin typeface="ArialMT"/>
              </a:rPr>
              <a:t>Ans:16</a:t>
            </a:r>
            <a:endParaRPr lang="en-IN" dirty="0"/>
          </a:p>
        </p:txBody>
      </p:sp>
    </p:spTree>
    <p:extLst>
      <p:ext uri="{BB962C8B-B14F-4D97-AF65-F5344CB8AC3E}">
        <p14:creationId xmlns:p14="http://schemas.microsoft.com/office/powerpoint/2010/main" val="52048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1FFAB8-3F1A-4706-9C45-5FF111F01B7D}"/>
              </a:ext>
            </a:extLst>
          </p:cNvPr>
          <p:cNvSpPr/>
          <p:nvPr/>
        </p:nvSpPr>
        <p:spPr>
          <a:xfrm>
            <a:off x="576648" y="554674"/>
            <a:ext cx="11792465" cy="1938992"/>
          </a:xfrm>
          <a:prstGeom prst="rect">
            <a:avLst/>
          </a:prstGeom>
        </p:spPr>
        <p:txBody>
          <a:bodyPr wrap="square">
            <a:spAutoFit/>
          </a:bodyPr>
          <a:lstStyle/>
          <a:p>
            <a:r>
              <a:rPr lang="en-IN" sz="2400" b="1" dirty="0" err="1"/>
              <a:t>Ms.Anitha</a:t>
            </a:r>
            <a:r>
              <a:rPr lang="en-IN" sz="2400" b="1" dirty="0"/>
              <a:t> got her salary n she spent half of it in shopping n gave 1RS to a</a:t>
            </a:r>
          </a:p>
          <a:p>
            <a:r>
              <a:rPr lang="en-IN" sz="2400" b="1" dirty="0" err="1"/>
              <a:t>beggar.After</a:t>
            </a:r>
            <a:r>
              <a:rPr lang="en-IN" sz="2400" b="1" dirty="0"/>
              <a:t> that 1/2 of the remaining money she spends in a hotel n she gives Rs.2/-</a:t>
            </a:r>
          </a:p>
          <a:p>
            <a:r>
              <a:rPr lang="en-IN" sz="2400" b="1" dirty="0"/>
              <a:t>as a tip to </a:t>
            </a:r>
            <a:r>
              <a:rPr lang="en-IN" sz="2400" b="1" dirty="0" err="1"/>
              <a:t>waiter.n</a:t>
            </a:r>
            <a:r>
              <a:rPr lang="en-IN" sz="2400" b="1" dirty="0"/>
              <a:t> then 1/2 of the remaining she spends again n she gives 3 RS as</a:t>
            </a:r>
          </a:p>
          <a:p>
            <a:r>
              <a:rPr lang="en-IN" sz="2400" b="1" dirty="0" err="1"/>
              <a:t>charity..n</a:t>
            </a:r>
            <a:r>
              <a:rPr lang="en-IN" sz="2400" b="1" dirty="0"/>
              <a:t> after that finally she is left with </a:t>
            </a:r>
            <a:r>
              <a:rPr lang="en-IN" sz="2400" b="1" dirty="0" err="1"/>
              <a:t>Rs</a:t>
            </a:r>
            <a:r>
              <a:rPr lang="en-IN" sz="2400" b="1" dirty="0"/>
              <a:t> 1/- when she comes </a:t>
            </a:r>
            <a:r>
              <a:rPr lang="en-IN" sz="2400" b="1" dirty="0" err="1"/>
              <a:t>out.Whats</a:t>
            </a:r>
            <a:r>
              <a:rPr lang="en-IN" sz="2400" b="1" dirty="0"/>
              <a:t> the actual</a:t>
            </a:r>
          </a:p>
          <a:p>
            <a:r>
              <a:rPr lang="en-IN" sz="2400" b="1" dirty="0"/>
              <a:t>money she had?</a:t>
            </a:r>
          </a:p>
        </p:txBody>
      </p:sp>
      <p:sp>
        <p:nvSpPr>
          <p:cNvPr id="3" name="Rectangle 2">
            <a:extLst>
              <a:ext uri="{FF2B5EF4-FFF2-40B4-BE49-F238E27FC236}">
                <a16:creationId xmlns:a16="http://schemas.microsoft.com/office/drawing/2014/main" id="{28BE1A1F-5748-4808-8CC3-9C74F4870A8A}"/>
              </a:ext>
            </a:extLst>
          </p:cNvPr>
          <p:cNvSpPr/>
          <p:nvPr/>
        </p:nvSpPr>
        <p:spPr>
          <a:xfrm>
            <a:off x="576648" y="3244334"/>
            <a:ext cx="1582484" cy="369332"/>
          </a:xfrm>
          <a:prstGeom prst="rect">
            <a:avLst/>
          </a:prstGeom>
        </p:spPr>
        <p:txBody>
          <a:bodyPr wrap="none">
            <a:spAutoFit/>
          </a:bodyPr>
          <a:lstStyle/>
          <a:p>
            <a:r>
              <a:rPr lang="en-IN" dirty="0">
                <a:latin typeface="ArialMT"/>
              </a:rPr>
              <a:t>Ans : </a:t>
            </a:r>
            <a:r>
              <a:rPr lang="en-IN" dirty="0" err="1">
                <a:latin typeface="ArialMT"/>
              </a:rPr>
              <a:t>Rs</a:t>
            </a:r>
            <a:r>
              <a:rPr lang="en-IN" dirty="0">
                <a:latin typeface="ArialMT"/>
              </a:rPr>
              <a:t> 42/- </a:t>
            </a:r>
            <a:endParaRPr lang="en-IN" dirty="0"/>
          </a:p>
        </p:txBody>
      </p:sp>
    </p:spTree>
    <p:extLst>
      <p:ext uri="{BB962C8B-B14F-4D97-AF65-F5344CB8AC3E}">
        <p14:creationId xmlns:p14="http://schemas.microsoft.com/office/powerpoint/2010/main" val="656695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DC6D4E-241E-45DA-AEE9-C3FE7081E0B1}"/>
              </a:ext>
            </a:extLst>
          </p:cNvPr>
          <p:cNvSpPr/>
          <p:nvPr/>
        </p:nvSpPr>
        <p:spPr>
          <a:xfrm>
            <a:off x="490150" y="713254"/>
            <a:ext cx="12274379" cy="1200329"/>
          </a:xfrm>
          <a:prstGeom prst="rect">
            <a:avLst/>
          </a:prstGeom>
        </p:spPr>
        <p:txBody>
          <a:bodyPr wrap="square">
            <a:spAutoFit/>
          </a:bodyPr>
          <a:lstStyle/>
          <a:p>
            <a:r>
              <a:rPr lang="en-IN" sz="2400" b="1" dirty="0"/>
              <a:t>A person is cycling in a circular track. At some point he notices that 1/5 of people in</a:t>
            </a:r>
          </a:p>
          <a:p>
            <a:r>
              <a:rPr lang="en-IN" sz="2400" b="1" dirty="0"/>
              <a:t>front of him and 5/6 of people together constitute the total no. of cyclists. Find the total</a:t>
            </a:r>
          </a:p>
          <a:p>
            <a:r>
              <a:rPr lang="en-IN" sz="2400" b="1" dirty="0"/>
              <a:t>no. of cyclists.</a:t>
            </a:r>
          </a:p>
        </p:txBody>
      </p:sp>
      <p:sp>
        <p:nvSpPr>
          <p:cNvPr id="3" name="Rectangle 2">
            <a:extLst>
              <a:ext uri="{FF2B5EF4-FFF2-40B4-BE49-F238E27FC236}">
                <a16:creationId xmlns:a16="http://schemas.microsoft.com/office/drawing/2014/main" id="{5054EC44-80DA-4A0B-A657-413064FDC6F4}"/>
              </a:ext>
            </a:extLst>
          </p:cNvPr>
          <p:cNvSpPr/>
          <p:nvPr/>
        </p:nvSpPr>
        <p:spPr>
          <a:xfrm>
            <a:off x="490150" y="2638853"/>
            <a:ext cx="902811" cy="369332"/>
          </a:xfrm>
          <a:prstGeom prst="rect">
            <a:avLst/>
          </a:prstGeom>
        </p:spPr>
        <p:txBody>
          <a:bodyPr wrap="none">
            <a:spAutoFit/>
          </a:bodyPr>
          <a:lstStyle/>
          <a:p>
            <a:r>
              <a:rPr lang="en-IN" dirty="0">
                <a:latin typeface="ArialMT"/>
              </a:rPr>
              <a:t>Ans:31</a:t>
            </a:r>
            <a:endParaRPr lang="en-IN" dirty="0"/>
          </a:p>
        </p:txBody>
      </p:sp>
    </p:spTree>
    <p:extLst>
      <p:ext uri="{BB962C8B-B14F-4D97-AF65-F5344CB8AC3E}">
        <p14:creationId xmlns:p14="http://schemas.microsoft.com/office/powerpoint/2010/main" val="1157429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2BE8C0-F8D2-4618-812F-CC218445FE16}"/>
              </a:ext>
            </a:extLst>
          </p:cNvPr>
          <p:cNvSpPr/>
          <p:nvPr/>
        </p:nvSpPr>
        <p:spPr>
          <a:xfrm>
            <a:off x="687860" y="910963"/>
            <a:ext cx="11504140" cy="1200329"/>
          </a:xfrm>
          <a:prstGeom prst="rect">
            <a:avLst/>
          </a:prstGeom>
        </p:spPr>
        <p:txBody>
          <a:bodyPr wrap="square">
            <a:spAutoFit/>
          </a:bodyPr>
          <a:lstStyle/>
          <a:p>
            <a:r>
              <a:rPr lang="en-IN" sz="2400" b="1" dirty="0"/>
              <a:t>In a class there are less than 500 students . when it is divided by 3 it gives a whole</a:t>
            </a:r>
          </a:p>
          <a:p>
            <a:r>
              <a:rPr lang="en-IN" sz="2400" b="1" dirty="0"/>
              <a:t>number. similarly when it is divided by 4,5 or 7 gives a whole number. Find the no. of</a:t>
            </a:r>
          </a:p>
          <a:p>
            <a:r>
              <a:rPr lang="en-IN" sz="2400" b="1" dirty="0"/>
              <a:t>students in the class.</a:t>
            </a:r>
          </a:p>
        </p:txBody>
      </p:sp>
      <p:sp>
        <p:nvSpPr>
          <p:cNvPr id="4" name="Rectangle 3">
            <a:extLst>
              <a:ext uri="{FF2B5EF4-FFF2-40B4-BE49-F238E27FC236}">
                <a16:creationId xmlns:a16="http://schemas.microsoft.com/office/drawing/2014/main" id="{8F9E243F-EC5F-4A1E-8327-54D47738125B}"/>
              </a:ext>
            </a:extLst>
          </p:cNvPr>
          <p:cNvSpPr/>
          <p:nvPr/>
        </p:nvSpPr>
        <p:spPr>
          <a:xfrm>
            <a:off x="687860" y="2873632"/>
            <a:ext cx="1095172" cy="369332"/>
          </a:xfrm>
          <a:prstGeom prst="rect">
            <a:avLst/>
          </a:prstGeom>
        </p:spPr>
        <p:txBody>
          <a:bodyPr wrap="none">
            <a:spAutoFit/>
          </a:bodyPr>
          <a:lstStyle/>
          <a:p>
            <a:r>
              <a:rPr lang="en-IN" dirty="0">
                <a:latin typeface="ArialMT"/>
              </a:rPr>
              <a:t>Ans: 420</a:t>
            </a:r>
            <a:endParaRPr lang="en-IN" dirty="0"/>
          </a:p>
        </p:txBody>
      </p:sp>
    </p:spTree>
    <p:extLst>
      <p:ext uri="{BB962C8B-B14F-4D97-AF65-F5344CB8AC3E}">
        <p14:creationId xmlns:p14="http://schemas.microsoft.com/office/powerpoint/2010/main" val="334854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915821-2493-4B96-A4C7-FDE089C1DF12}"/>
              </a:ext>
            </a:extLst>
          </p:cNvPr>
          <p:cNvSpPr/>
          <p:nvPr/>
        </p:nvSpPr>
        <p:spPr>
          <a:xfrm>
            <a:off x="527221" y="589688"/>
            <a:ext cx="11149913" cy="1200329"/>
          </a:xfrm>
          <a:prstGeom prst="rect">
            <a:avLst/>
          </a:prstGeom>
        </p:spPr>
        <p:txBody>
          <a:bodyPr wrap="square">
            <a:spAutoFit/>
          </a:bodyPr>
          <a:lstStyle/>
          <a:p>
            <a:r>
              <a:rPr lang="en-IN" sz="2400" b="1" dirty="0"/>
              <a:t>A man walks at 4 km/hr on plain, then at 3 km/hr uphill and then returns through</a:t>
            </a:r>
          </a:p>
          <a:p>
            <a:r>
              <a:rPr lang="en-IN" sz="2400" b="1" dirty="0"/>
              <a:t>the same road at 6 km/hr downhill and at 4 km/hr on the plain. It takes altogether 6</a:t>
            </a:r>
          </a:p>
          <a:p>
            <a:r>
              <a:rPr lang="en-IN" sz="2400" b="1" dirty="0"/>
              <a:t>hours. So what distance he covered in one way?</a:t>
            </a:r>
          </a:p>
        </p:txBody>
      </p:sp>
      <p:sp>
        <p:nvSpPr>
          <p:cNvPr id="3" name="Rectangle 2">
            <a:extLst>
              <a:ext uri="{FF2B5EF4-FFF2-40B4-BE49-F238E27FC236}">
                <a16:creationId xmlns:a16="http://schemas.microsoft.com/office/drawing/2014/main" id="{3F325DDE-FA5B-4018-902D-4C95487A3D70}"/>
              </a:ext>
            </a:extLst>
          </p:cNvPr>
          <p:cNvSpPr/>
          <p:nvPr/>
        </p:nvSpPr>
        <p:spPr>
          <a:xfrm>
            <a:off x="527221" y="2317577"/>
            <a:ext cx="1338828" cy="369332"/>
          </a:xfrm>
          <a:prstGeom prst="rect">
            <a:avLst/>
          </a:prstGeom>
        </p:spPr>
        <p:txBody>
          <a:bodyPr wrap="none">
            <a:spAutoFit/>
          </a:bodyPr>
          <a:lstStyle/>
          <a:p>
            <a:r>
              <a:rPr lang="en-IN" dirty="0">
                <a:latin typeface="ArialMT"/>
              </a:rPr>
              <a:t>Ans: 12 km</a:t>
            </a:r>
            <a:endParaRPr lang="en-IN" dirty="0"/>
          </a:p>
        </p:txBody>
      </p:sp>
    </p:spTree>
    <p:extLst>
      <p:ext uri="{BB962C8B-B14F-4D97-AF65-F5344CB8AC3E}">
        <p14:creationId xmlns:p14="http://schemas.microsoft.com/office/powerpoint/2010/main" val="123477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32E4F4-3624-4494-9F10-D654A803BA20}"/>
              </a:ext>
            </a:extLst>
          </p:cNvPr>
          <p:cNvSpPr/>
          <p:nvPr/>
        </p:nvSpPr>
        <p:spPr>
          <a:xfrm>
            <a:off x="551934" y="678761"/>
            <a:ext cx="12385589" cy="830997"/>
          </a:xfrm>
          <a:prstGeom prst="rect">
            <a:avLst/>
          </a:prstGeom>
        </p:spPr>
        <p:txBody>
          <a:bodyPr wrap="square">
            <a:spAutoFit/>
          </a:bodyPr>
          <a:lstStyle/>
          <a:p>
            <a:r>
              <a:rPr lang="en-IN" sz="2400" b="1" dirty="0"/>
              <a:t>There is a 4 inch cube painted on all sides. This is cut down into of 1 inch cubes.</a:t>
            </a:r>
          </a:p>
          <a:p>
            <a:r>
              <a:rPr lang="en-IN" sz="2400" b="1" dirty="0"/>
              <a:t>What is the no of cubes which have no pointed sides.</a:t>
            </a:r>
          </a:p>
        </p:txBody>
      </p:sp>
      <p:sp>
        <p:nvSpPr>
          <p:cNvPr id="3" name="Rectangle 2">
            <a:extLst>
              <a:ext uri="{FF2B5EF4-FFF2-40B4-BE49-F238E27FC236}">
                <a16:creationId xmlns:a16="http://schemas.microsoft.com/office/drawing/2014/main" id="{2C64DC5F-4334-4D10-8BD5-4FA80AA3E6F8}"/>
              </a:ext>
            </a:extLst>
          </p:cNvPr>
          <p:cNvSpPr/>
          <p:nvPr/>
        </p:nvSpPr>
        <p:spPr>
          <a:xfrm>
            <a:off x="551934" y="2274838"/>
            <a:ext cx="9172834" cy="369332"/>
          </a:xfrm>
          <a:prstGeom prst="rect">
            <a:avLst/>
          </a:prstGeom>
        </p:spPr>
        <p:txBody>
          <a:bodyPr wrap="square">
            <a:spAutoFit/>
          </a:bodyPr>
          <a:lstStyle/>
          <a:p>
            <a:r>
              <a:rPr lang="en-IN" dirty="0">
                <a:latin typeface="ArialMT"/>
              </a:rPr>
              <a:t>Ans: 8 [(n-2)*(n-2)*(n-2)] where n is side length of the cube</a:t>
            </a:r>
            <a:endParaRPr lang="en-IN" dirty="0"/>
          </a:p>
        </p:txBody>
      </p:sp>
    </p:spTree>
    <p:extLst>
      <p:ext uri="{BB962C8B-B14F-4D97-AF65-F5344CB8AC3E}">
        <p14:creationId xmlns:p14="http://schemas.microsoft.com/office/powerpoint/2010/main" val="2974944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54FF8A-B258-4E5D-9458-C1B61A4D3988}"/>
              </a:ext>
            </a:extLst>
          </p:cNvPr>
          <p:cNvSpPr/>
          <p:nvPr/>
        </p:nvSpPr>
        <p:spPr>
          <a:xfrm>
            <a:off x="1355124" y="1358382"/>
            <a:ext cx="8567352" cy="830997"/>
          </a:xfrm>
          <a:prstGeom prst="rect">
            <a:avLst/>
          </a:prstGeom>
        </p:spPr>
        <p:txBody>
          <a:bodyPr wrap="square">
            <a:spAutoFit/>
          </a:bodyPr>
          <a:lstStyle/>
          <a:p>
            <a:r>
              <a:rPr lang="en-IN" sz="2400" b="1" dirty="0"/>
              <a:t>Find the values of each of the alphabets. NOON</a:t>
            </a:r>
          </a:p>
          <a:p>
            <a:r>
              <a:rPr lang="en-IN" sz="2400" b="1" dirty="0"/>
              <a:t>SO O N + M OO N = J U NE</a:t>
            </a:r>
          </a:p>
        </p:txBody>
      </p:sp>
      <p:sp>
        <p:nvSpPr>
          <p:cNvPr id="3" name="Rectangle 2">
            <a:extLst>
              <a:ext uri="{FF2B5EF4-FFF2-40B4-BE49-F238E27FC236}">
                <a16:creationId xmlns:a16="http://schemas.microsoft.com/office/drawing/2014/main" id="{7648CE11-269E-4FDF-9801-0ADB973525EC}"/>
              </a:ext>
            </a:extLst>
          </p:cNvPr>
          <p:cNvSpPr/>
          <p:nvPr/>
        </p:nvSpPr>
        <p:spPr>
          <a:xfrm>
            <a:off x="1355124" y="2811848"/>
            <a:ext cx="1223412" cy="369332"/>
          </a:xfrm>
          <a:prstGeom prst="rect">
            <a:avLst/>
          </a:prstGeom>
        </p:spPr>
        <p:txBody>
          <a:bodyPr wrap="none">
            <a:spAutoFit/>
          </a:bodyPr>
          <a:lstStyle/>
          <a:p>
            <a:r>
              <a:rPr lang="en-IN" dirty="0">
                <a:latin typeface="ArialMT"/>
              </a:rPr>
              <a:t>Ans: 9326</a:t>
            </a:r>
            <a:endParaRPr lang="en-IN" dirty="0"/>
          </a:p>
        </p:txBody>
      </p:sp>
    </p:spTree>
    <p:extLst>
      <p:ext uri="{BB962C8B-B14F-4D97-AF65-F5344CB8AC3E}">
        <p14:creationId xmlns:p14="http://schemas.microsoft.com/office/powerpoint/2010/main" val="3203536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A9F6A7-360F-4502-BA39-90DE946508C3}"/>
              </a:ext>
            </a:extLst>
          </p:cNvPr>
          <p:cNvSpPr/>
          <p:nvPr/>
        </p:nvSpPr>
        <p:spPr>
          <a:xfrm>
            <a:off x="762000" y="817260"/>
            <a:ext cx="11162270" cy="830997"/>
          </a:xfrm>
          <a:prstGeom prst="rect">
            <a:avLst/>
          </a:prstGeom>
        </p:spPr>
        <p:txBody>
          <a:bodyPr wrap="square">
            <a:spAutoFit/>
          </a:bodyPr>
          <a:lstStyle/>
          <a:p>
            <a:r>
              <a:rPr lang="en-IN" sz="2400" b="1" dirty="0"/>
              <a:t>If a clock takes 7 seconds to strike 7, how long will the same clock take to strike</a:t>
            </a:r>
          </a:p>
          <a:p>
            <a:r>
              <a:rPr lang="en-IN" sz="2400" b="1" dirty="0"/>
              <a:t>10?</a:t>
            </a:r>
          </a:p>
        </p:txBody>
      </p:sp>
      <p:sp>
        <p:nvSpPr>
          <p:cNvPr id="3" name="Rectangle 2">
            <a:extLst>
              <a:ext uri="{FF2B5EF4-FFF2-40B4-BE49-F238E27FC236}">
                <a16:creationId xmlns:a16="http://schemas.microsoft.com/office/drawing/2014/main" id="{896F0875-BE81-4201-8A99-EC18149DEF4F}"/>
              </a:ext>
            </a:extLst>
          </p:cNvPr>
          <p:cNvSpPr/>
          <p:nvPr/>
        </p:nvSpPr>
        <p:spPr>
          <a:xfrm>
            <a:off x="762000" y="2428268"/>
            <a:ext cx="11743038" cy="1200329"/>
          </a:xfrm>
          <a:prstGeom prst="rect">
            <a:avLst/>
          </a:prstGeom>
        </p:spPr>
        <p:txBody>
          <a:bodyPr wrap="square">
            <a:spAutoFit/>
          </a:bodyPr>
          <a:lstStyle/>
          <a:p>
            <a:r>
              <a:rPr lang="en-IN" sz="2400" dirty="0"/>
              <a:t>Ans : The clock strikes for the first time at the start and takes 7 seconds for 6</a:t>
            </a:r>
          </a:p>
          <a:p>
            <a:r>
              <a:rPr lang="en-IN" sz="2400" dirty="0"/>
              <a:t>intervals-thus for one interval time taken=7/6. Therefore, for 10 seconds there are 9</a:t>
            </a:r>
          </a:p>
          <a:p>
            <a:r>
              <a:rPr lang="en-IN" sz="2400" dirty="0"/>
              <a:t>intervals and time taken is 9*7/6=10 and 1/2 seconds.</a:t>
            </a:r>
          </a:p>
        </p:txBody>
      </p:sp>
    </p:spTree>
    <p:extLst>
      <p:ext uri="{BB962C8B-B14F-4D97-AF65-F5344CB8AC3E}">
        <p14:creationId xmlns:p14="http://schemas.microsoft.com/office/powerpoint/2010/main" val="279170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1"/>
            <a:ext cx="7467600" cy="1200329"/>
          </a:xfrm>
          <a:prstGeom prst="rect">
            <a:avLst/>
          </a:prstGeom>
          <a:noFill/>
        </p:spPr>
        <p:txBody>
          <a:bodyPr wrap="square" rtlCol="0">
            <a:spAutoFit/>
          </a:bodyPr>
          <a:lstStyle/>
          <a:p>
            <a:r>
              <a:rPr lang="en-US" dirty="0"/>
              <a:t>8 </a:t>
            </a:r>
            <a:r>
              <a:rPr lang="en-US" dirty="0" err="1"/>
              <a:t>litres</a:t>
            </a:r>
            <a:r>
              <a:rPr lang="en-US" dirty="0"/>
              <a:t> are drawn from a cask full of wine and is then filled with water. This operation is performed three more times. The ratio of the quantity of wine now left in cask to that of the water is 16 : 65. How much wine the cask hold originally?</a:t>
            </a:r>
          </a:p>
        </p:txBody>
      </p:sp>
      <p:graphicFrame>
        <p:nvGraphicFramePr>
          <p:cNvPr id="6" name="Table 5"/>
          <p:cNvGraphicFramePr>
            <a:graphicFrameLocks noGrp="1"/>
          </p:cNvGraphicFramePr>
          <p:nvPr/>
        </p:nvGraphicFramePr>
        <p:xfrm>
          <a:off x="2971800" y="39624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a)</a:t>
                      </a:r>
                      <a:r>
                        <a:rPr lang="en-US" baseline="0" dirty="0"/>
                        <a:t> </a:t>
                      </a:r>
                      <a:r>
                        <a:rPr lang="en-US" sz="1800" b="0" i="0" kern="1200" dirty="0">
                          <a:solidFill>
                            <a:schemeClr val="lt1"/>
                          </a:solidFill>
                          <a:latin typeface="+mn-lt"/>
                          <a:ea typeface="+mn-ea"/>
                          <a:cs typeface="+mn-cs"/>
                        </a:rPr>
                        <a:t>18 </a:t>
                      </a:r>
                      <a:r>
                        <a:rPr lang="en-US" sz="1800" b="0" i="0" kern="1200" dirty="0" err="1">
                          <a:solidFill>
                            <a:schemeClr val="lt1"/>
                          </a:solidFill>
                          <a:latin typeface="+mn-lt"/>
                          <a:ea typeface="+mn-ea"/>
                          <a:cs typeface="+mn-cs"/>
                        </a:rPr>
                        <a:t>litres</a:t>
                      </a:r>
                      <a:endParaRPr lang="en-US" dirty="0"/>
                    </a:p>
                  </a:txBody>
                  <a:tcPr/>
                </a:tc>
                <a:tc>
                  <a:txBody>
                    <a:bodyPr/>
                    <a:lstStyle/>
                    <a:p>
                      <a:r>
                        <a:rPr lang="en-US" dirty="0"/>
                        <a:t>b) </a:t>
                      </a:r>
                      <a:r>
                        <a:rPr lang="en-US" sz="1800" b="0" i="0" kern="1200" dirty="0">
                          <a:solidFill>
                            <a:schemeClr val="lt1"/>
                          </a:solidFill>
                          <a:latin typeface="+mn-lt"/>
                          <a:ea typeface="+mn-ea"/>
                          <a:cs typeface="+mn-cs"/>
                        </a:rPr>
                        <a:t>24 </a:t>
                      </a:r>
                      <a:r>
                        <a:rPr lang="en-US" sz="1800" b="0" i="0" kern="1200" dirty="0" err="1">
                          <a:solidFill>
                            <a:schemeClr val="lt1"/>
                          </a:solidFill>
                          <a:latin typeface="+mn-lt"/>
                          <a:ea typeface="+mn-ea"/>
                          <a:cs typeface="+mn-cs"/>
                        </a:rPr>
                        <a:t>litres</a:t>
                      </a:r>
                      <a:endParaRPr lang="en-US" dirty="0"/>
                    </a:p>
                  </a:txBody>
                  <a:tcPr/>
                </a:tc>
                <a:tc>
                  <a:txBody>
                    <a:bodyPr/>
                    <a:lstStyle/>
                    <a:p>
                      <a:r>
                        <a:rPr lang="en-US" dirty="0"/>
                        <a:t>c) </a:t>
                      </a:r>
                      <a:r>
                        <a:rPr lang="en-US" sz="1800" b="0" i="0" kern="1200" dirty="0">
                          <a:solidFill>
                            <a:schemeClr val="lt1"/>
                          </a:solidFill>
                          <a:latin typeface="+mn-lt"/>
                          <a:ea typeface="+mn-ea"/>
                          <a:cs typeface="+mn-cs"/>
                        </a:rPr>
                        <a:t>32 </a:t>
                      </a:r>
                      <a:r>
                        <a:rPr lang="en-US" sz="1800" b="0" i="0" kern="1200" dirty="0" err="1">
                          <a:solidFill>
                            <a:schemeClr val="lt1"/>
                          </a:solidFill>
                          <a:latin typeface="+mn-lt"/>
                          <a:ea typeface="+mn-ea"/>
                          <a:cs typeface="+mn-cs"/>
                        </a:rPr>
                        <a:t>litres</a:t>
                      </a:r>
                      <a:endParaRPr lang="en-US" dirty="0"/>
                    </a:p>
                  </a:txBody>
                  <a:tcPr/>
                </a:tc>
                <a:tc>
                  <a:txBody>
                    <a:bodyPr/>
                    <a:lstStyle/>
                    <a:p>
                      <a:r>
                        <a:rPr lang="en-US" dirty="0"/>
                        <a:t>d) </a:t>
                      </a:r>
                      <a:r>
                        <a:rPr lang="en-US" sz="1800" b="0" i="0" kern="1200" dirty="0">
                          <a:solidFill>
                            <a:schemeClr val="lt1"/>
                          </a:solidFill>
                          <a:latin typeface="+mn-lt"/>
                          <a:ea typeface="+mn-ea"/>
                          <a:cs typeface="+mn-cs"/>
                        </a:rPr>
                        <a:t>42 </a:t>
                      </a:r>
                      <a:r>
                        <a:rPr lang="en-US" sz="1800" b="0" i="0" kern="1200" dirty="0" err="1">
                          <a:solidFill>
                            <a:schemeClr val="lt1"/>
                          </a:solidFill>
                          <a:latin typeface="+mn-lt"/>
                          <a:ea typeface="+mn-ea"/>
                          <a:cs typeface="+mn-cs"/>
                        </a:rPr>
                        <a:t>litres</a:t>
                      </a:r>
                      <a:endParaRPr lang="en-US" dirty="0"/>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5A5EE8F4-6CB5-4907-A92E-ECA3E4C592BB}"/>
              </a:ext>
            </a:extLst>
          </p:cNvPr>
          <p:cNvSpPr txBox="1"/>
          <p:nvPr/>
        </p:nvSpPr>
        <p:spPr>
          <a:xfrm>
            <a:off x="2514600" y="1887189"/>
            <a:ext cx="1255728" cy="369332"/>
          </a:xfrm>
          <a:prstGeom prst="rect">
            <a:avLst/>
          </a:prstGeom>
          <a:noFill/>
        </p:spPr>
        <p:txBody>
          <a:bodyPr wrap="none" rtlCol="0">
            <a:spAutoFit/>
          </a:bodyPr>
          <a:lstStyle/>
          <a:p>
            <a:r>
              <a:rPr lang="en-IN" b="1" dirty="0"/>
              <a:t>Answer: 24</a:t>
            </a:r>
          </a:p>
        </p:txBody>
      </p:sp>
    </p:spTree>
    <p:extLst>
      <p:ext uri="{BB962C8B-B14F-4D97-AF65-F5344CB8AC3E}">
        <p14:creationId xmlns:p14="http://schemas.microsoft.com/office/powerpoint/2010/main" val="3946874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9C7B63-2A4F-47F4-9D60-DAF2407C633C}"/>
              </a:ext>
            </a:extLst>
          </p:cNvPr>
          <p:cNvSpPr/>
          <p:nvPr/>
        </p:nvSpPr>
        <p:spPr>
          <a:xfrm>
            <a:off x="595183" y="639114"/>
            <a:ext cx="11001633" cy="1200329"/>
          </a:xfrm>
          <a:prstGeom prst="rect">
            <a:avLst/>
          </a:prstGeom>
        </p:spPr>
        <p:txBody>
          <a:bodyPr wrap="square">
            <a:spAutoFit/>
          </a:bodyPr>
          <a:lstStyle/>
          <a:p>
            <a:r>
              <a:rPr lang="en-IN" sz="2400" b="1" dirty="0"/>
              <a:t>Father's age is three years more than three times the son's age. After three years,</a:t>
            </a:r>
          </a:p>
          <a:p>
            <a:r>
              <a:rPr lang="en-IN" sz="2400" b="1" dirty="0"/>
              <a:t>father's age will be ten years more than twice the son's age. What is the father's present age?</a:t>
            </a:r>
          </a:p>
        </p:txBody>
      </p:sp>
      <p:sp>
        <p:nvSpPr>
          <p:cNvPr id="3" name="Rectangle 2">
            <a:extLst>
              <a:ext uri="{FF2B5EF4-FFF2-40B4-BE49-F238E27FC236}">
                <a16:creationId xmlns:a16="http://schemas.microsoft.com/office/drawing/2014/main" id="{1AB8B4D7-0E32-4851-8C17-0C726F9B13A6}"/>
              </a:ext>
            </a:extLst>
          </p:cNvPr>
          <p:cNvSpPr/>
          <p:nvPr/>
        </p:nvSpPr>
        <p:spPr>
          <a:xfrm>
            <a:off x="595183" y="2268151"/>
            <a:ext cx="1659429" cy="369332"/>
          </a:xfrm>
          <a:prstGeom prst="rect">
            <a:avLst/>
          </a:prstGeom>
        </p:spPr>
        <p:txBody>
          <a:bodyPr wrap="none">
            <a:spAutoFit/>
          </a:bodyPr>
          <a:lstStyle/>
          <a:p>
            <a:r>
              <a:rPr lang="en-IN" dirty="0">
                <a:latin typeface="ArialMT"/>
              </a:rPr>
              <a:t>Ans: 33 years.</a:t>
            </a:r>
            <a:endParaRPr lang="en-IN" dirty="0"/>
          </a:p>
        </p:txBody>
      </p:sp>
    </p:spTree>
    <p:extLst>
      <p:ext uri="{BB962C8B-B14F-4D97-AF65-F5344CB8AC3E}">
        <p14:creationId xmlns:p14="http://schemas.microsoft.com/office/powerpoint/2010/main" val="3499387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B044A9-6D26-4202-A551-9CB36AB00FA0}"/>
              </a:ext>
            </a:extLst>
          </p:cNvPr>
          <p:cNvSpPr/>
          <p:nvPr/>
        </p:nvSpPr>
        <p:spPr>
          <a:xfrm>
            <a:off x="527220" y="789971"/>
            <a:ext cx="11026347" cy="830997"/>
          </a:xfrm>
          <a:prstGeom prst="rect">
            <a:avLst/>
          </a:prstGeom>
        </p:spPr>
        <p:txBody>
          <a:bodyPr wrap="square">
            <a:spAutoFit/>
          </a:bodyPr>
          <a:lstStyle/>
          <a:p>
            <a:r>
              <a:rPr lang="en-IN" sz="2400" b="1" dirty="0"/>
              <a:t>There are 20 poles with a constant distance between each pole. A car takes 24 second to reach the 12th pole. How much will it take to reach the last pole.</a:t>
            </a:r>
          </a:p>
        </p:txBody>
      </p:sp>
      <p:sp>
        <p:nvSpPr>
          <p:cNvPr id="4" name="Rectangle 3">
            <a:extLst>
              <a:ext uri="{FF2B5EF4-FFF2-40B4-BE49-F238E27FC236}">
                <a16:creationId xmlns:a16="http://schemas.microsoft.com/office/drawing/2014/main" id="{9A3ABA0D-2073-4CFC-88C7-CB7C1D5995CF}"/>
              </a:ext>
            </a:extLst>
          </p:cNvPr>
          <p:cNvSpPr/>
          <p:nvPr/>
        </p:nvSpPr>
        <p:spPr>
          <a:xfrm>
            <a:off x="527220" y="2181653"/>
            <a:ext cx="2210862" cy="369332"/>
          </a:xfrm>
          <a:prstGeom prst="rect">
            <a:avLst/>
          </a:prstGeom>
        </p:spPr>
        <p:txBody>
          <a:bodyPr wrap="none">
            <a:spAutoFit/>
          </a:bodyPr>
          <a:lstStyle/>
          <a:p>
            <a:r>
              <a:rPr lang="en-IN" dirty="0">
                <a:latin typeface="ArialMT"/>
              </a:rPr>
              <a:t>Ans: 41.45 seconds</a:t>
            </a:r>
            <a:endParaRPr lang="en-IN" dirty="0"/>
          </a:p>
        </p:txBody>
      </p:sp>
    </p:spTree>
    <p:extLst>
      <p:ext uri="{BB962C8B-B14F-4D97-AF65-F5344CB8AC3E}">
        <p14:creationId xmlns:p14="http://schemas.microsoft.com/office/powerpoint/2010/main" val="2483568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CFFEA-FCB8-4B26-9CCD-3126BA589CED}"/>
              </a:ext>
            </a:extLst>
          </p:cNvPr>
          <p:cNvSpPr/>
          <p:nvPr/>
        </p:nvSpPr>
        <p:spPr>
          <a:xfrm>
            <a:off x="1006443" y="970690"/>
            <a:ext cx="5283819" cy="523220"/>
          </a:xfrm>
          <a:prstGeom prst="rect">
            <a:avLst/>
          </a:prstGeom>
        </p:spPr>
        <p:txBody>
          <a:bodyPr wrap="none">
            <a:spAutoFit/>
          </a:bodyPr>
          <a:lstStyle/>
          <a:p>
            <a:r>
              <a:rPr lang="en-IN" sz="2800" b="1" dirty="0"/>
              <a:t>522,1235,2661,4800,7652,11217 ?</a:t>
            </a:r>
          </a:p>
        </p:txBody>
      </p:sp>
      <p:sp>
        <p:nvSpPr>
          <p:cNvPr id="3" name="Rectangle 2">
            <a:extLst>
              <a:ext uri="{FF2B5EF4-FFF2-40B4-BE49-F238E27FC236}">
                <a16:creationId xmlns:a16="http://schemas.microsoft.com/office/drawing/2014/main" id="{D3559A21-2D1E-4071-A65B-883E75895E76}"/>
              </a:ext>
            </a:extLst>
          </p:cNvPr>
          <p:cNvSpPr/>
          <p:nvPr/>
        </p:nvSpPr>
        <p:spPr>
          <a:xfrm>
            <a:off x="1006443" y="1922161"/>
            <a:ext cx="1107996" cy="369332"/>
          </a:xfrm>
          <a:prstGeom prst="rect">
            <a:avLst/>
          </a:prstGeom>
        </p:spPr>
        <p:txBody>
          <a:bodyPr wrap="none">
            <a:spAutoFit/>
          </a:bodyPr>
          <a:lstStyle/>
          <a:p>
            <a:r>
              <a:rPr lang="en-IN" dirty="0">
                <a:latin typeface="ArialMT"/>
              </a:rPr>
              <a:t>A. 15495</a:t>
            </a:r>
            <a:endParaRPr lang="en-IN" dirty="0"/>
          </a:p>
        </p:txBody>
      </p:sp>
      <p:sp>
        <p:nvSpPr>
          <p:cNvPr id="4" name="Rectangle 3">
            <a:extLst>
              <a:ext uri="{FF2B5EF4-FFF2-40B4-BE49-F238E27FC236}">
                <a16:creationId xmlns:a16="http://schemas.microsoft.com/office/drawing/2014/main" id="{227215CA-5AE2-47B8-A171-5C0DBCFCF68C}"/>
              </a:ext>
            </a:extLst>
          </p:cNvPr>
          <p:cNvSpPr/>
          <p:nvPr/>
        </p:nvSpPr>
        <p:spPr>
          <a:xfrm>
            <a:off x="1006443" y="2228671"/>
            <a:ext cx="6096000" cy="2031325"/>
          </a:xfrm>
          <a:prstGeom prst="rect">
            <a:avLst/>
          </a:prstGeom>
        </p:spPr>
        <p:txBody>
          <a:bodyPr>
            <a:spAutoFit/>
          </a:bodyPr>
          <a:lstStyle/>
          <a:p>
            <a:r>
              <a:rPr lang="en-IN" dirty="0">
                <a:latin typeface="ArialMT"/>
              </a:rPr>
              <a:t>B. 16208</a:t>
            </a:r>
          </a:p>
          <a:p>
            <a:r>
              <a:rPr lang="en-IN" dirty="0">
                <a:latin typeface="ArialMT"/>
              </a:rPr>
              <a:t>C. 14782</a:t>
            </a:r>
          </a:p>
          <a:p>
            <a:r>
              <a:rPr lang="en-IN" dirty="0">
                <a:latin typeface="ArialMT"/>
              </a:rPr>
              <a:t>D. 16921</a:t>
            </a:r>
          </a:p>
          <a:p>
            <a:endParaRPr lang="en-IN" dirty="0">
              <a:latin typeface="ArialMT"/>
            </a:endParaRPr>
          </a:p>
          <a:p>
            <a:endParaRPr lang="en-IN" dirty="0">
              <a:latin typeface="ArialMT"/>
            </a:endParaRPr>
          </a:p>
          <a:p>
            <a:endParaRPr lang="en-IN" dirty="0">
              <a:latin typeface="ArialMT"/>
            </a:endParaRPr>
          </a:p>
          <a:p>
            <a:r>
              <a:rPr lang="en-IN" dirty="0">
                <a:latin typeface="ArialMT"/>
              </a:rPr>
              <a:t>Answer: Option A</a:t>
            </a:r>
            <a:endParaRPr lang="en-IN" dirty="0"/>
          </a:p>
        </p:txBody>
      </p:sp>
    </p:spTree>
    <p:extLst>
      <p:ext uri="{BB962C8B-B14F-4D97-AF65-F5344CB8AC3E}">
        <p14:creationId xmlns:p14="http://schemas.microsoft.com/office/powerpoint/2010/main" val="219656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97491C-B9E7-4178-898D-A871F0A8F216}"/>
              </a:ext>
            </a:extLst>
          </p:cNvPr>
          <p:cNvSpPr/>
          <p:nvPr/>
        </p:nvSpPr>
        <p:spPr>
          <a:xfrm>
            <a:off x="749643" y="851755"/>
            <a:ext cx="12224952" cy="830997"/>
          </a:xfrm>
          <a:prstGeom prst="rect">
            <a:avLst/>
          </a:prstGeom>
        </p:spPr>
        <p:txBody>
          <a:bodyPr wrap="square">
            <a:spAutoFit/>
          </a:bodyPr>
          <a:lstStyle/>
          <a:p>
            <a:r>
              <a:rPr lang="en-IN" sz="2400" b="1" dirty="0"/>
              <a:t>The quarter of the time from midnight to present time added to the half of the time</a:t>
            </a:r>
          </a:p>
          <a:p>
            <a:r>
              <a:rPr lang="en-IN" sz="2400" b="1" dirty="0"/>
              <a:t>from the present to midnight gives the present time. What is the present time?</a:t>
            </a:r>
          </a:p>
        </p:txBody>
      </p:sp>
      <p:sp>
        <p:nvSpPr>
          <p:cNvPr id="3" name="Rectangle 2">
            <a:extLst>
              <a:ext uri="{FF2B5EF4-FFF2-40B4-BE49-F238E27FC236}">
                <a16:creationId xmlns:a16="http://schemas.microsoft.com/office/drawing/2014/main" id="{B31E2E51-1C5E-4279-A869-52A139BE5981}"/>
              </a:ext>
            </a:extLst>
          </p:cNvPr>
          <p:cNvSpPr/>
          <p:nvPr/>
        </p:nvSpPr>
        <p:spPr>
          <a:xfrm>
            <a:off x="749643" y="2413337"/>
            <a:ext cx="3249672" cy="369332"/>
          </a:xfrm>
          <a:prstGeom prst="rect">
            <a:avLst/>
          </a:prstGeom>
        </p:spPr>
        <p:txBody>
          <a:bodyPr wrap="none">
            <a:spAutoFit/>
          </a:bodyPr>
          <a:lstStyle/>
          <a:p>
            <a:r>
              <a:rPr lang="en-IN" dirty="0">
                <a:latin typeface="ArialMT"/>
              </a:rPr>
              <a:t>Ans: 9hrs past 36 minutes AM</a:t>
            </a:r>
            <a:endParaRPr lang="en-IN" dirty="0"/>
          </a:p>
        </p:txBody>
      </p:sp>
    </p:spTree>
    <p:extLst>
      <p:ext uri="{BB962C8B-B14F-4D97-AF65-F5344CB8AC3E}">
        <p14:creationId xmlns:p14="http://schemas.microsoft.com/office/powerpoint/2010/main" val="121232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1CC0D5-E10D-4ACD-A701-C217256E3E89}"/>
              </a:ext>
            </a:extLst>
          </p:cNvPr>
          <p:cNvSpPr/>
          <p:nvPr/>
        </p:nvSpPr>
        <p:spPr>
          <a:xfrm>
            <a:off x="366583" y="688023"/>
            <a:ext cx="11458833" cy="2308324"/>
          </a:xfrm>
          <a:prstGeom prst="rect">
            <a:avLst/>
          </a:prstGeom>
        </p:spPr>
        <p:txBody>
          <a:bodyPr wrap="square">
            <a:spAutoFit/>
          </a:bodyPr>
          <a:lstStyle/>
          <a:p>
            <a:r>
              <a:rPr lang="en-IN" sz="2400" b="1" dirty="0"/>
              <a:t>Girl 'A' told to her friend about the size and </a:t>
            </a:r>
            <a:r>
              <a:rPr lang="en-IN" sz="2400" b="1" dirty="0" err="1"/>
              <a:t>color</a:t>
            </a:r>
            <a:r>
              <a:rPr lang="en-IN" sz="2400" b="1" dirty="0"/>
              <a:t> of a snake she has seen</a:t>
            </a:r>
          </a:p>
          <a:p>
            <a:r>
              <a:rPr lang="en-IN" sz="2400" b="1" dirty="0"/>
              <a:t>in the beach. It is one of the </a:t>
            </a:r>
            <a:r>
              <a:rPr lang="en-IN" sz="2400" b="1" dirty="0" err="1"/>
              <a:t>colors</a:t>
            </a:r>
            <a:r>
              <a:rPr lang="en-IN" sz="2400" b="1" dirty="0"/>
              <a:t> brown/black/green and one of the sizes 35/45/55.</a:t>
            </a:r>
          </a:p>
          <a:p>
            <a:r>
              <a:rPr lang="en-IN" sz="2400" b="1" dirty="0"/>
              <a:t>If it were not green or if it were not of length 35 it is 55. If it were not black or if it were</a:t>
            </a:r>
          </a:p>
          <a:p>
            <a:r>
              <a:rPr lang="en-IN" sz="2400" b="1" dirty="0"/>
              <a:t>not of length 45 it is 55. If it were not black or if it were not of length 35 it is 55.</a:t>
            </a:r>
          </a:p>
          <a:p>
            <a:endParaRPr lang="en-IN" sz="2400" b="1" dirty="0"/>
          </a:p>
          <a:p>
            <a:r>
              <a:rPr lang="en-IN" sz="2400" b="1" dirty="0"/>
              <a:t>a) What is the </a:t>
            </a:r>
            <a:r>
              <a:rPr lang="en-IN" sz="2400" b="1" dirty="0" err="1"/>
              <a:t>color</a:t>
            </a:r>
            <a:r>
              <a:rPr lang="en-IN" sz="2400" b="1" dirty="0"/>
              <a:t> of the snake? b) What is the length of the snake?</a:t>
            </a:r>
          </a:p>
        </p:txBody>
      </p:sp>
      <p:sp>
        <p:nvSpPr>
          <p:cNvPr id="4" name="Rectangle 3">
            <a:extLst>
              <a:ext uri="{FF2B5EF4-FFF2-40B4-BE49-F238E27FC236}">
                <a16:creationId xmlns:a16="http://schemas.microsoft.com/office/drawing/2014/main" id="{5B55877B-D5B6-4C1F-9B32-7C5BC124E2AD}"/>
              </a:ext>
            </a:extLst>
          </p:cNvPr>
          <p:cNvSpPr/>
          <p:nvPr/>
        </p:nvSpPr>
        <p:spPr>
          <a:xfrm>
            <a:off x="366583" y="3861654"/>
            <a:ext cx="2198038" cy="369332"/>
          </a:xfrm>
          <a:prstGeom prst="rect">
            <a:avLst/>
          </a:prstGeom>
        </p:spPr>
        <p:txBody>
          <a:bodyPr wrap="none">
            <a:spAutoFit/>
          </a:bodyPr>
          <a:lstStyle/>
          <a:p>
            <a:r>
              <a:rPr lang="en-IN" dirty="0">
                <a:latin typeface="ArialMT"/>
              </a:rPr>
              <a:t>Ans: a) brown b) 55</a:t>
            </a:r>
            <a:endParaRPr lang="en-IN" dirty="0"/>
          </a:p>
        </p:txBody>
      </p:sp>
    </p:spTree>
    <p:extLst>
      <p:ext uri="{BB962C8B-B14F-4D97-AF65-F5344CB8AC3E}">
        <p14:creationId xmlns:p14="http://schemas.microsoft.com/office/powerpoint/2010/main" val="255933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1"/>
            <a:ext cx="7467600" cy="1200329"/>
          </a:xfrm>
          <a:prstGeom prst="rect">
            <a:avLst/>
          </a:prstGeom>
          <a:noFill/>
        </p:spPr>
        <p:txBody>
          <a:bodyPr wrap="square" rtlCol="0">
            <a:spAutoFit/>
          </a:bodyPr>
          <a:lstStyle/>
          <a:p>
            <a:r>
              <a:rPr lang="en-US" dirty="0"/>
              <a:t>LET+LEE=ALL THEN A+L+L =?</a:t>
            </a:r>
            <a:br>
              <a:rPr lang="en-US" dirty="0"/>
            </a:br>
            <a:r>
              <a:rPr lang="en-US" dirty="0"/>
              <a:t>ASSUME (E=5)</a:t>
            </a:r>
          </a:p>
          <a:p>
            <a:br>
              <a:rPr lang="en-US" dirty="0"/>
            </a:br>
            <a:endParaRPr lang="en-US" dirty="0"/>
          </a:p>
        </p:txBody>
      </p:sp>
      <p:graphicFrame>
        <p:nvGraphicFramePr>
          <p:cNvPr id="6" name="Table 5"/>
          <p:cNvGraphicFramePr>
            <a:graphicFrameLocks noGrp="1"/>
          </p:cNvGraphicFramePr>
          <p:nvPr/>
        </p:nvGraphicFramePr>
        <p:xfrm>
          <a:off x="2971800" y="39624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a)</a:t>
                      </a:r>
                      <a:r>
                        <a:rPr lang="en-US" baseline="0" dirty="0"/>
                        <a:t> </a:t>
                      </a:r>
                      <a:r>
                        <a:rPr lang="en-US" sz="1800" b="0" i="0" kern="1200" baseline="0" dirty="0">
                          <a:solidFill>
                            <a:schemeClr val="lt1"/>
                          </a:solidFill>
                          <a:latin typeface="+mn-lt"/>
                          <a:ea typeface="+mn-ea"/>
                          <a:cs typeface="+mn-cs"/>
                        </a:rPr>
                        <a:t>5</a:t>
                      </a:r>
                      <a:endParaRPr lang="en-US" dirty="0"/>
                    </a:p>
                  </a:txBody>
                  <a:tcPr/>
                </a:tc>
                <a:tc>
                  <a:txBody>
                    <a:bodyPr/>
                    <a:lstStyle/>
                    <a:p>
                      <a:r>
                        <a:rPr lang="en-US" dirty="0"/>
                        <a:t>b) 6</a:t>
                      </a:r>
                    </a:p>
                  </a:txBody>
                  <a:tcPr/>
                </a:tc>
                <a:tc>
                  <a:txBody>
                    <a:bodyPr/>
                    <a:lstStyle/>
                    <a:p>
                      <a:r>
                        <a:rPr lang="en-US" dirty="0"/>
                        <a:t>c) 7</a:t>
                      </a:r>
                    </a:p>
                  </a:txBody>
                  <a:tcPr/>
                </a:tc>
                <a:tc>
                  <a:txBody>
                    <a:bodyPr/>
                    <a:lstStyle/>
                    <a:p>
                      <a:r>
                        <a:rPr lang="en-US" dirty="0"/>
                        <a:t>d) 8</a:t>
                      </a:r>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2BF4765D-E48B-411C-A83D-4E8A7E88F7F9}"/>
              </a:ext>
            </a:extLst>
          </p:cNvPr>
          <p:cNvSpPr txBox="1"/>
          <p:nvPr/>
        </p:nvSpPr>
        <p:spPr>
          <a:xfrm>
            <a:off x="2514600" y="1516798"/>
            <a:ext cx="1138710" cy="369332"/>
          </a:xfrm>
          <a:prstGeom prst="rect">
            <a:avLst/>
          </a:prstGeom>
          <a:noFill/>
        </p:spPr>
        <p:txBody>
          <a:bodyPr wrap="none" rtlCol="0">
            <a:spAutoFit/>
          </a:bodyPr>
          <a:lstStyle/>
          <a:p>
            <a:r>
              <a:rPr lang="en-IN" b="1" dirty="0"/>
              <a:t>Answer: 5</a:t>
            </a:r>
          </a:p>
        </p:txBody>
      </p:sp>
    </p:spTree>
    <p:extLst>
      <p:ext uri="{BB962C8B-B14F-4D97-AF65-F5344CB8AC3E}">
        <p14:creationId xmlns:p14="http://schemas.microsoft.com/office/powerpoint/2010/main" val="305202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0"/>
            <a:ext cx="7467600" cy="923330"/>
          </a:xfrm>
          <a:prstGeom prst="rect">
            <a:avLst/>
          </a:prstGeom>
          <a:noFill/>
        </p:spPr>
        <p:txBody>
          <a:bodyPr wrap="square" rtlCol="0">
            <a:spAutoFit/>
          </a:bodyPr>
          <a:lstStyle/>
          <a:p>
            <a:r>
              <a:rPr lang="en-US" b="1" dirty="0"/>
              <a:t>What is the next number in sequence 0, 2, 5, 10, 17, 28, and 41?</a:t>
            </a:r>
          </a:p>
          <a:p>
            <a:br>
              <a:rPr lang="en-US" dirty="0"/>
            </a:br>
            <a:endParaRPr lang="en-US" dirty="0"/>
          </a:p>
        </p:txBody>
      </p:sp>
      <p:graphicFrame>
        <p:nvGraphicFramePr>
          <p:cNvPr id="6" name="Table 5"/>
          <p:cNvGraphicFramePr>
            <a:graphicFrameLocks noGrp="1"/>
          </p:cNvGraphicFramePr>
          <p:nvPr/>
        </p:nvGraphicFramePr>
        <p:xfrm>
          <a:off x="2971800" y="39624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a)</a:t>
                      </a:r>
                      <a:r>
                        <a:rPr lang="en-US" baseline="0" dirty="0"/>
                        <a:t> </a:t>
                      </a:r>
                      <a:r>
                        <a:rPr lang="en-US" sz="1800" b="0" i="0" kern="1200" baseline="0" dirty="0">
                          <a:solidFill>
                            <a:schemeClr val="lt1"/>
                          </a:solidFill>
                          <a:latin typeface="+mn-lt"/>
                          <a:ea typeface="+mn-ea"/>
                          <a:cs typeface="+mn-cs"/>
                        </a:rPr>
                        <a:t>58</a:t>
                      </a:r>
                      <a:endParaRPr lang="en-US" dirty="0"/>
                    </a:p>
                  </a:txBody>
                  <a:tcPr/>
                </a:tc>
                <a:tc>
                  <a:txBody>
                    <a:bodyPr/>
                    <a:lstStyle/>
                    <a:p>
                      <a:r>
                        <a:rPr lang="en-US" dirty="0"/>
                        <a:t>b) 60</a:t>
                      </a:r>
                    </a:p>
                  </a:txBody>
                  <a:tcPr/>
                </a:tc>
                <a:tc>
                  <a:txBody>
                    <a:bodyPr/>
                    <a:lstStyle/>
                    <a:p>
                      <a:r>
                        <a:rPr lang="en-US" dirty="0"/>
                        <a:t>c) 47</a:t>
                      </a:r>
                    </a:p>
                  </a:txBody>
                  <a:tcPr/>
                </a:tc>
                <a:tc>
                  <a:txBody>
                    <a:bodyPr/>
                    <a:lstStyle/>
                    <a:p>
                      <a:r>
                        <a:rPr lang="en-US" dirty="0"/>
                        <a:t>d) 48</a:t>
                      </a:r>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B8BBBE75-CC4B-43BF-A439-A8A382FD361F}"/>
              </a:ext>
            </a:extLst>
          </p:cNvPr>
          <p:cNvSpPr txBox="1"/>
          <p:nvPr/>
        </p:nvSpPr>
        <p:spPr>
          <a:xfrm>
            <a:off x="2514600" y="1239798"/>
            <a:ext cx="1255728" cy="369332"/>
          </a:xfrm>
          <a:prstGeom prst="rect">
            <a:avLst/>
          </a:prstGeom>
          <a:noFill/>
        </p:spPr>
        <p:txBody>
          <a:bodyPr wrap="none" rtlCol="0">
            <a:spAutoFit/>
          </a:bodyPr>
          <a:lstStyle/>
          <a:p>
            <a:r>
              <a:rPr lang="en-IN" b="1" dirty="0"/>
              <a:t>Answer: 58</a:t>
            </a:r>
          </a:p>
        </p:txBody>
      </p:sp>
    </p:spTree>
    <p:extLst>
      <p:ext uri="{BB962C8B-B14F-4D97-AF65-F5344CB8AC3E}">
        <p14:creationId xmlns:p14="http://schemas.microsoft.com/office/powerpoint/2010/main" val="156543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1"/>
            <a:ext cx="7467600" cy="5632311"/>
          </a:xfrm>
          <a:prstGeom prst="rect">
            <a:avLst/>
          </a:prstGeom>
          <a:noFill/>
        </p:spPr>
        <p:txBody>
          <a:bodyPr wrap="square" rtlCol="0">
            <a:spAutoFit/>
          </a:bodyPr>
          <a:lstStyle/>
          <a:p>
            <a:r>
              <a:rPr lang="en-US" dirty="0"/>
              <a:t>In each questions below are two statements followed by two conclusions numbered I and II. You have to take the two given statements to be true even if they seem to be at variance from commonly known facts and decide which of the given conclusions logically follow from the two given statements disregarding commonly known facts.</a:t>
            </a:r>
            <a:br>
              <a:rPr lang="en-US" dirty="0"/>
            </a:br>
            <a:r>
              <a:rPr lang="en-US" dirty="0"/>
              <a:t>Give answer</a:t>
            </a:r>
            <a:br>
              <a:rPr lang="en-US" dirty="0"/>
            </a:br>
            <a:r>
              <a:rPr lang="en-US" dirty="0"/>
              <a:t>(a) If only conclusion I follows</a:t>
            </a:r>
            <a:br>
              <a:rPr lang="en-US" dirty="0"/>
            </a:br>
            <a:r>
              <a:rPr lang="en-US" dirty="0"/>
              <a:t>(b) If only conclusions II follows</a:t>
            </a:r>
            <a:br>
              <a:rPr lang="en-US" dirty="0"/>
            </a:br>
            <a:r>
              <a:rPr lang="en-US" dirty="0"/>
              <a:t>(c) If either I or II follows</a:t>
            </a:r>
            <a:br>
              <a:rPr lang="en-US" dirty="0"/>
            </a:br>
            <a:r>
              <a:rPr lang="en-US" dirty="0"/>
              <a:t>(d) If neither I nor II follows</a:t>
            </a:r>
            <a:br>
              <a:rPr lang="en-US" dirty="0"/>
            </a:br>
            <a:br>
              <a:rPr lang="en-US" dirty="0"/>
            </a:br>
            <a:br>
              <a:rPr lang="en-US" dirty="0"/>
            </a:br>
            <a:r>
              <a:rPr lang="en-US" dirty="0"/>
              <a:t>Statements: 1. All books are pencils.</a:t>
            </a:r>
            <a:br>
              <a:rPr lang="en-US" dirty="0"/>
            </a:br>
            <a:r>
              <a:rPr lang="en-US" dirty="0"/>
              <a:t>2. All pencils are pins.</a:t>
            </a:r>
            <a:br>
              <a:rPr lang="en-US" dirty="0"/>
            </a:br>
            <a:r>
              <a:rPr lang="en-US" dirty="0"/>
              <a:t>Conclusions: I. Some pins are books</a:t>
            </a:r>
            <a:br>
              <a:rPr lang="en-US" dirty="0"/>
            </a:br>
            <a:r>
              <a:rPr lang="en-US" dirty="0"/>
              <a:t>II. No pin is a book.</a:t>
            </a:r>
            <a:br>
              <a:rPr lang="en-US" dirty="0"/>
            </a:br>
            <a:br>
              <a:rPr lang="en-US" dirty="0"/>
            </a:br>
            <a:r>
              <a:rPr lang="en-US" dirty="0"/>
              <a:t>Choose the correct answer:</a:t>
            </a:r>
          </a:p>
          <a:p>
            <a:br>
              <a:rPr lang="en-US" dirty="0"/>
            </a:br>
            <a:endParaRPr lang="en-US" dirty="0"/>
          </a:p>
        </p:txBody>
      </p:sp>
      <p:graphicFrame>
        <p:nvGraphicFramePr>
          <p:cNvPr id="6" name="Table 5"/>
          <p:cNvGraphicFramePr>
            <a:graphicFrameLocks noGrp="1"/>
          </p:cNvGraphicFramePr>
          <p:nvPr/>
        </p:nvGraphicFramePr>
        <p:xfrm>
          <a:off x="2743200" y="60198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a)</a:t>
                      </a:r>
                      <a:r>
                        <a:rPr lang="en-US" baseline="0" dirty="0"/>
                        <a:t> </a:t>
                      </a:r>
                      <a:r>
                        <a:rPr lang="en-US" sz="1800" b="0" i="0" kern="1200" baseline="0" dirty="0">
                          <a:solidFill>
                            <a:schemeClr val="lt1"/>
                          </a:solidFill>
                          <a:latin typeface="+mn-lt"/>
                          <a:ea typeface="+mn-ea"/>
                          <a:cs typeface="+mn-cs"/>
                        </a:rPr>
                        <a:t>a</a:t>
                      </a:r>
                      <a:endParaRPr lang="en-US" dirty="0"/>
                    </a:p>
                  </a:txBody>
                  <a:tcPr/>
                </a:tc>
                <a:tc>
                  <a:txBody>
                    <a:bodyPr/>
                    <a:lstStyle/>
                    <a:p>
                      <a:r>
                        <a:rPr lang="en-US" dirty="0"/>
                        <a:t>b) b</a:t>
                      </a:r>
                    </a:p>
                  </a:txBody>
                  <a:tcPr/>
                </a:tc>
                <a:tc>
                  <a:txBody>
                    <a:bodyPr/>
                    <a:lstStyle/>
                    <a:p>
                      <a:r>
                        <a:rPr lang="en-US" dirty="0"/>
                        <a:t>c) c</a:t>
                      </a:r>
                    </a:p>
                  </a:txBody>
                  <a:tcPr/>
                </a:tc>
                <a:tc>
                  <a:txBody>
                    <a:bodyPr/>
                    <a:lstStyle/>
                    <a:p>
                      <a:r>
                        <a:rPr lang="en-US" dirty="0"/>
                        <a:t>d) d</a:t>
                      </a:r>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980CF088-D378-4A3F-A03F-CB8A2043931B}"/>
              </a:ext>
            </a:extLst>
          </p:cNvPr>
          <p:cNvSpPr txBox="1"/>
          <p:nvPr/>
        </p:nvSpPr>
        <p:spPr>
          <a:xfrm>
            <a:off x="7846256" y="3719284"/>
            <a:ext cx="1135504" cy="369332"/>
          </a:xfrm>
          <a:prstGeom prst="rect">
            <a:avLst/>
          </a:prstGeom>
          <a:noFill/>
        </p:spPr>
        <p:txBody>
          <a:bodyPr wrap="none" rtlCol="0">
            <a:spAutoFit/>
          </a:bodyPr>
          <a:lstStyle/>
          <a:p>
            <a:r>
              <a:rPr lang="en-IN" b="1" dirty="0"/>
              <a:t>Answer: a</a:t>
            </a:r>
          </a:p>
        </p:txBody>
      </p:sp>
    </p:spTree>
    <p:extLst>
      <p:ext uri="{BB962C8B-B14F-4D97-AF65-F5344CB8AC3E}">
        <p14:creationId xmlns:p14="http://schemas.microsoft.com/office/powerpoint/2010/main" val="337131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0"/>
            <a:ext cx="7467600" cy="923330"/>
          </a:xfrm>
          <a:prstGeom prst="rect">
            <a:avLst/>
          </a:prstGeom>
          <a:noFill/>
        </p:spPr>
        <p:txBody>
          <a:bodyPr wrap="square" rtlCol="0">
            <a:spAutoFit/>
          </a:bodyPr>
          <a:lstStyle/>
          <a:p>
            <a:r>
              <a:rPr lang="en-US" b="1" dirty="0"/>
              <a:t>If E A T + T H A T = A P </a:t>
            </a:r>
            <a:r>
              <a:rPr lang="en-US" b="1" dirty="0" err="1"/>
              <a:t>P</a:t>
            </a:r>
            <a:r>
              <a:rPr lang="en-US" b="1" dirty="0"/>
              <a:t> L E, what is the value of A+T+L?</a:t>
            </a:r>
          </a:p>
          <a:p>
            <a:br>
              <a:rPr lang="en-US" dirty="0"/>
            </a:br>
            <a:endParaRPr lang="en-US" dirty="0"/>
          </a:p>
        </p:txBody>
      </p:sp>
      <p:graphicFrame>
        <p:nvGraphicFramePr>
          <p:cNvPr id="6" name="Table 5"/>
          <p:cNvGraphicFramePr>
            <a:graphicFrameLocks noGrp="1"/>
          </p:cNvGraphicFramePr>
          <p:nvPr/>
        </p:nvGraphicFramePr>
        <p:xfrm>
          <a:off x="2743200" y="60198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342900" indent="-342900">
                        <a:buAutoNum type="alphaLcParenR"/>
                      </a:pPr>
                      <a:r>
                        <a:rPr lang="en-US" sz="1800" b="0" i="0" kern="1200" baseline="0" dirty="0">
                          <a:solidFill>
                            <a:schemeClr val="lt1"/>
                          </a:solidFill>
                          <a:latin typeface="+mn-lt"/>
                          <a:ea typeface="+mn-ea"/>
                          <a:cs typeface="+mn-cs"/>
                        </a:rPr>
                        <a:t>13</a:t>
                      </a:r>
                      <a:endParaRPr lang="en-US" dirty="0"/>
                    </a:p>
                  </a:txBody>
                  <a:tcPr/>
                </a:tc>
                <a:tc>
                  <a:txBody>
                    <a:bodyPr/>
                    <a:lstStyle/>
                    <a:p>
                      <a:r>
                        <a:rPr lang="en-US" dirty="0"/>
                        <a:t>b)14</a:t>
                      </a:r>
                    </a:p>
                  </a:txBody>
                  <a:tcPr/>
                </a:tc>
                <a:tc>
                  <a:txBody>
                    <a:bodyPr/>
                    <a:lstStyle/>
                    <a:p>
                      <a:r>
                        <a:rPr lang="en-US" dirty="0"/>
                        <a:t>c) 15</a:t>
                      </a:r>
                    </a:p>
                  </a:txBody>
                  <a:tcPr/>
                </a:tc>
                <a:tc>
                  <a:txBody>
                    <a:bodyPr/>
                    <a:lstStyle/>
                    <a:p>
                      <a:r>
                        <a:rPr lang="en-US" dirty="0"/>
                        <a:t>d) 16</a:t>
                      </a:r>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819DBE7F-6AB0-43FF-AA28-BC0A83994821}"/>
              </a:ext>
            </a:extLst>
          </p:cNvPr>
          <p:cNvSpPr txBox="1"/>
          <p:nvPr/>
        </p:nvSpPr>
        <p:spPr>
          <a:xfrm>
            <a:off x="2514600" y="1609130"/>
            <a:ext cx="1255728" cy="369332"/>
          </a:xfrm>
          <a:prstGeom prst="rect">
            <a:avLst/>
          </a:prstGeom>
          <a:noFill/>
        </p:spPr>
        <p:txBody>
          <a:bodyPr wrap="none" rtlCol="0">
            <a:spAutoFit/>
          </a:bodyPr>
          <a:lstStyle/>
          <a:p>
            <a:r>
              <a:rPr lang="en-IN" b="1" dirty="0"/>
              <a:t>Answer: 13</a:t>
            </a:r>
          </a:p>
        </p:txBody>
      </p:sp>
    </p:spTree>
    <p:extLst>
      <p:ext uri="{BB962C8B-B14F-4D97-AF65-F5344CB8AC3E}">
        <p14:creationId xmlns:p14="http://schemas.microsoft.com/office/powerpoint/2010/main" val="23395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0"/>
            <a:ext cx="7467600" cy="923330"/>
          </a:xfrm>
          <a:prstGeom prst="rect">
            <a:avLst/>
          </a:prstGeom>
          <a:noFill/>
        </p:spPr>
        <p:txBody>
          <a:bodyPr wrap="square" rtlCol="0">
            <a:spAutoFit/>
          </a:bodyPr>
          <a:lstStyle/>
          <a:p>
            <a:r>
              <a:rPr lang="en-US" b="1" dirty="0"/>
              <a:t>‘Keyboard’ can be written in how many ways if all the vowels takes up odd places. </a:t>
            </a:r>
            <a:br>
              <a:rPr lang="en-US" dirty="0"/>
            </a:br>
            <a:endParaRPr lang="en-US" dirty="0"/>
          </a:p>
        </p:txBody>
      </p:sp>
      <p:graphicFrame>
        <p:nvGraphicFramePr>
          <p:cNvPr id="6" name="Table 5"/>
          <p:cNvGraphicFramePr>
            <a:graphicFrameLocks noGrp="1"/>
          </p:cNvGraphicFramePr>
          <p:nvPr/>
        </p:nvGraphicFramePr>
        <p:xfrm>
          <a:off x="2743200" y="60198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342900" indent="-342900">
                        <a:buAutoNum type="alphaLcParenR"/>
                      </a:pPr>
                      <a:r>
                        <a:rPr lang="en-US" sz="1800" b="0" i="0" kern="1200" baseline="0" dirty="0">
                          <a:solidFill>
                            <a:schemeClr val="lt1"/>
                          </a:solidFill>
                          <a:latin typeface="+mn-lt"/>
                          <a:ea typeface="+mn-ea"/>
                          <a:cs typeface="+mn-cs"/>
                        </a:rPr>
                        <a:t>4320</a:t>
                      </a:r>
                      <a:endParaRPr lang="en-US" dirty="0"/>
                    </a:p>
                  </a:txBody>
                  <a:tcPr/>
                </a:tc>
                <a:tc>
                  <a:txBody>
                    <a:bodyPr/>
                    <a:lstStyle/>
                    <a:p>
                      <a:r>
                        <a:rPr lang="en-US" dirty="0"/>
                        <a:t>b)</a:t>
                      </a:r>
                      <a:r>
                        <a:rPr lang="en-US" baseline="0" dirty="0"/>
                        <a:t> 720</a:t>
                      </a:r>
                      <a:endParaRPr lang="en-US" dirty="0"/>
                    </a:p>
                  </a:txBody>
                  <a:tcPr/>
                </a:tc>
                <a:tc>
                  <a:txBody>
                    <a:bodyPr/>
                    <a:lstStyle/>
                    <a:p>
                      <a:r>
                        <a:rPr lang="en-US" dirty="0"/>
                        <a:t>c) 3000</a:t>
                      </a:r>
                    </a:p>
                  </a:txBody>
                  <a:tcPr/>
                </a:tc>
                <a:tc>
                  <a:txBody>
                    <a:bodyPr/>
                    <a:lstStyle/>
                    <a:p>
                      <a:r>
                        <a:rPr lang="en-US" dirty="0"/>
                        <a:t>d) 2880</a:t>
                      </a:r>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F5D104D1-BD35-4046-8407-9835F9529BE1}"/>
              </a:ext>
            </a:extLst>
          </p:cNvPr>
          <p:cNvSpPr txBox="1"/>
          <p:nvPr/>
        </p:nvSpPr>
        <p:spPr>
          <a:xfrm>
            <a:off x="2514600" y="1609130"/>
            <a:ext cx="1489767" cy="369332"/>
          </a:xfrm>
          <a:prstGeom prst="rect">
            <a:avLst/>
          </a:prstGeom>
          <a:noFill/>
        </p:spPr>
        <p:txBody>
          <a:bodyPr wrap="none" rtlCol="0">
            <a:spAutoFit/>
          </a:bodyPr>
          <a:lstStyle/>
          <a:p>
            <a:r>
              <a:rPr lang="en-IN" b="1" dirty="0"/>
              <a:t>Answer: 2880</a:t>
            </a:r>
          </a:p>
        </p:txBody>
      </p:sp>
    </p:spTree>
    <p:extLst>
      <p:ext uri="{BB962C8B-B14F-4D97-AF65-F5344CB8AC3E}">
        <p14:creationId xmlns:p14="http://schemas.microsoft.com/office/powerpoint/2010/main" val="347177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685800"/>
            <a:ext cx="7467600" cy="923330"/>
          </a:xfrm>
          <a:prstGeom prst="rect">
            <a:avLst/>
          </a:prstGeom>
          <a:noFill/>
        </p:spPr>
        <p:txBody>
          <a:bodyPr wrap="square" rtlCol="0">
            <a:spAutoFit/>
          </a:bodyPr>
          <a:lstStyle/>
          <a:p>
            <a:r>
              <a:rPr lang="en-US" b="1" dirty="0"/>
              <a:t> In Bangalore there are _____ opportunities.</a:t>
            </a:r>
          </a:p>
          <a:p>
            <a:br>
              <a:rPr lang="en-US" dirty="0"/>
            </a:br>
            <a:endParaRPr lang="en-US" dirty="0"/>
          </a:p>
        </p:txBody>
      </p:sp>
      <p:graphicFrame>
        <p:nvGraphicFramePr>
          <p:cNvPr id="6" name="Table 5"/>
          <p:cNvGraphicFramePr>
            <a:graphicFrameLocks noGrp="1"/>
          </p:cNvGraphicFramePr>
          <p:nvPr/>
        </p:nvGraphicFramePr>
        <p:xfrm>
          <a:off x="2743200" y="6019800"/>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342900" indent="-342900">
                        <a:buAutoNum type="alphaLcParenR"/>
                      </a:pPr>
                      <a:r>
                        <a:rPr lang="en-US" b="1" dirty="0"/>
                        <a:t>few </a:t>
                      </a:r>
                      <a:endParaRPr lang="en-US" dirty="0"/>
                    </a:p>
                  </a:txBody>
                  <a:tcPr/>
                </a:tc>
                <a:tc>
                  <a:txBody>
                    <a:bodyPr/>
                    <a:lstStyle/>
                    <a:p>
                      <a:r>
                        <a:rPr lang="en-US" dirty="0"/>
                        <a:t>b)</a:t>
                      </a:r>
                      <a:r>
                        <a:rPr lang="en-US" b="1" dirty="0"/>
                        <a:t> fewer </a:t>
                      </a:r>
                      <a:endParaRPr lang="en-US" dirty="0"/>
                    </a:p>
                  </a:txBody>
                  <a:tcPr/>
                </a:tc>
                <a:tc>
                  <a:txBody>
                    <a:bodyPr/>
                    <a:lstStyle/>
                    <a:p>
                      <a:r>
                        <a:rPr lang="en-US" dirty="0"/>
                        <a:t>c) </a:t>
                      </a:r>
                      <a:r>
                        <a:rPr lang="en-US" b="1" dirty="0"/>
                        <a:t>less</a:t>
                      </a:r>
                      <a:endParaRPr lang="en-US" dirty="0"/>
                    </a:p>
                  </a:txBody>
                  <a:tcPr/>
                </a:tc>
                <a:tc>
                  <a:txBody>
                    <a:bodyPr/>
                    <a:lstStyle/>
                    <a:p>
                      <a:r>
                        <a:rPr lang="en-US" dirty="0"/>
                        <a:t>d) </a:t>
                      </a:r>
                      <a:r>
                        <a:rPr lang="en-US" b="1" dirty="0"/>
                        <a:t>lesser </a:t>
                      </a:r>
                      <a:endParaRPr lang="en-US" dirty="0"/>
                    </a:p>
                  </a:txBody>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7F84C198-0C3B-408F-9D21-9078DAB607D3}"/>
              </a:ext>
            </a:extLst>
          </p:cNvPr>
          <p:cNvSpPr txBox="1"/>
          <p:nvPr/>
        </p:nvSpPr>
        <p:spPr>
          <a:xfrm>
            <a:off x="2514600" y="1609130"/>
            <a:ext cx="1377172" cy="369332"/>
          </a:xfrm>
          <a:prstGeom prst="rect">
            <a:avLst/>
          </a:prstGeom>
          <a:noFill/>
        </p:spPr>
        <p:txBody>
          <a:bodyPr wrap="none" rtlCol="0">
            <a:spAutoFit/>
          </a:bodyPr>
          <a:lstStyle/>
          <a:p>
            <a:r>
              <a:rPr lang="en-IN" b="1" dirty="0"/>
              <a:t>Answer: few</a:t>
            </a:r>
          </a:p>
        </p:txBody>
      </p:sp>
    </p:spTree>
    <p:extLst>
      <p:ext uri="{BB962C8B-B14F-4D97-AF65-F5344CB8AC3E}">
        <p14:creationId xmlns:p14="http://schemas.microsoft.com/office/powerpoint/2010/main" val="800911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2119</Words>
  <Application>Microsoft Office PowerPoint</Application>
  <PresentationFormat>Widescreen</PresentationFormat>
  <Paragraphs>212</Paragraphs>
  <Slides>34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Jayakumar</dc:creator>
  <cp:lastModifiedBy>Deepika Sri</cp:lastModifiedBy>
  <cp:revision>11</cp:revision>
  <dcterms:created xsi:type="dcterms:W3CDTF">2018-03-23T09:16:24Z</dcterms:created>
  <dcterms:modified xsi:type="dcterms:W3CDTF">2018-03-23T10:36:29Z</dcterms:modified>
</cp:coreProperties>
</file>