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5" r:id="rId8"/>
    <p:sldId id="266" r:id="rId9"/>
    <p:sldId id="260" r:id="rId10"/>
    <p:sldId id="268" r:id="rId11"/>
    <p:sldId id="267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8"/>
    <p:restoredTop sz="95775"/>
  </p:normalViewPr>
  <p:slideViewPr>
    <p:cSldViewPr snapToGrid="0" snapToObjects="1">
      <p:cViewPr>
        <p:scale>
          <a:sx n="113" d="100"/>
          <a:sy n="113" d="100"/>
        </p:scale>
        <p:origin x="10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3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8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76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1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72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24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AB04-EBE1-04C9-6429-2236668BD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Gaming industry disconnect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9EF31-C460-90B5-958A-4A9D8EAA4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Joaquin Gomez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30B69B-6BE8-058E-8642-AA69D796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regplots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40DA3-080F-108E-B4A5-FFB7953DB39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090952"/>
            <a:ext cx="5629275" cy="28763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86E744-8F19-C800-A13C-14D91834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06" y="2090952"/>
            <a:ext cx="6469364" cy="28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DE4-52D7-E7BE-8D3D-699FEDD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Correlation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1DFE63-6C30-8FF7-B485-D773D084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19" y="1630989"/>
            <a:ext cx="6320896" cy="49885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F6A80-3B62-350B-5637-97E379F89987}"/>
              </a:ext>
            </a:extLst>
          </p:cNvPr>
          <p:cNvSpPr txBox="1"/>
          <p:nvPr/>
        </p:nvSpPr>
        <p:spPr>
          <a:xfrm>
            <a:off x="7014259" y="2058210"/>
            <a:ext cx="46530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 Score (0.29) has a stronger correlation on Global Sales than User Scores (0.053) do. 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greater the disparity between User and Critic Score, the lower the Global Sales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AC72-FA84-E86A-8627-887BAC2E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9E4B-F770-65B2-0465-5E773DC3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disconnect between video game users and critics in terms of scores?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i="1" dirty="0"/>
              <a:t>- Yes, there does seem to be a disconnect between video game players and critics. Critics tend to rate sports, strategy, and shooter games the highest, while sports is the lowest rated genre for Users. Users prefer Role-Playing, Strategy, and Platform games. </a:t>
            </a:r>
          </a:p>
          <a:p>
            <a:endParaRPr lang="en-US" dirty="0"/>
          </a:p>
          <a:p>
            <a:r>
              <a:rPr lang="en-US" dirty="0"/>
              <a:t>Do critic scores and user scores positively or negatively affect game sales?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- Critic scores seem to have a positive but weak correlation with video game sales of 0.29, while user scores almost have no correlation with sales. </a:t>
            </a:r>
          </a:p>
        </p:txBody>
      </p:sp>
    </p:spTree>
    <p:extLst>
      <p:ext uri="{BB962C8B-B14F-4D97-AF65-F5344CB8AC3E}">
        <p14:creationId xmlns:p14="http://schemas.microsoft.com/office/powerpoint/2010/main" val="154267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0A74-4EED-9B9F-AFD9-1C941C7C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7E57-A46A-AEAE-4DB4-155FF699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scraping data for updated sales figures</a:t>
            </a:r>
          </a:p>
          <a:p>
            <a:endParaRPr lang="en-US" dirty="0"/>
          </a:p>
          <a:p>
            <a:r>
              <a:rPr lang="en-US" dirty="0"/>
              <a:t>Find information on newer platforms (PS5, PC, Xbox Series X)</a:t>
            </a:r>
          </a:p>
          <a:p>
            <a:endParaRPr lang="en-US" dirty="0"/>
          </a:p>
          <a:p>
            <a:r>
              <a:rPr lang="en-US" dirty="0"/>
              <a:t>Build a  model that could predict user and critic scores, as well as Global Sales </a:t>
            </a:r>
          </a:p>
        </p:txBody>
      </p:sp>
    </p:spTree>
    <p:extLst>
      <p:ext uri="{BB962C8B-B14F-4D97-AF65-F5344CB8AC3E}">
        <p14:creationId xmlns:p14="http://schemas.microsoft.com/office/powerpoint/2010/main" val="42051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0F36-EFD6-0504-3454-632E76BB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F7F0-3D60-99E2-6993-E368B634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market research firm The NPD Group, COVID helped propel U.S. video game sales to a record $56.9 billion in 2020, a 27% increase over the previous year.</a:t>
            </a:r>
          </a:p>
          <a:p>
            <a:r>
              <a:rPr lang="en-US" dirty="0"/>
              <a:t>The global gaming market was valued at USD 198.40 billion in 2021.</a:t>
            </a:r>
          </a:p>
          <a:p>
            <a:r>
              <a:rPr lang="en-US" dirty="0"/>
              <a:t>According to Fortune Business Insights™, the global gaming market is expected to gain momentum by reaching USD 545.98 billion by 2028 while exhibiting a CAGR of 13.20 % between 2021 and 2028.</a:t>
            </a:r>
          </a:p>
          <a:p>
            <a:r>
              <a:rPr lang="en-US" dirty="0"/>
              <a:t>Recently, the video game industry has been plagued by a disconnect between players, critics, and publishers (i.e.. Battlefield 2042, GTA, Cyberpunk 2077).</a:t>
            </a:r>
          </a:p>
        </p:txBody>
      </p:sp>
    </p:spTree>
    <p:extLst>
      <p:ext uri="{BB962C8B-B14F-4D97-AF65-F5344CB8AC3E}">
        <p14:creationId xmlns:p14="http://schemas.microsoft.com/office/powerpoint/2010/main" val="118305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E913-9A1C-343F-B8E3-88B17876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0"/>
            <a:ext cx="9281160" cy="3520440"/>
          </a:xfrm>
        </p:spPr>
        <p:txBody>
          <a:bodyPr/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97B5-F7CC-E2C0-6919-F7126AE9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7738" y="2987040"/>
            <a:ext cx="9408909" cy="1066800"/>
          </a:xfrm>
        </p:spPr>
        <p:txBody>
          <a:bodyPr>
            <a:noAutofit/>
          </a:bodyPr>
          <a:lstStyle/>
          <a:p>
            <a:r>
              <a:rPr lang="en-US" dirty="0"/>
              <a:t>1. Is there a disconnect between video game users and critics in terms of scores?</a:t>
            </a:r>
          </a:p>
          <a:p>
            <a:r>
              <a:rPr lang="en-US" dirty="0"/>
              <a:t>2. Do critic scores and user scores positively or negatively affect game sales?</a:t>
            </a:r>
          </a:p>
        </p:txBody>
      </p:sp>
    </p:spTree>
    <p:extLst>
      <p:ext uri="{BB962C8B-B14F-4D97-AF65-F5344CB8AC3E}">
        <p14:creationId xmlns:p14="http://schemas.microsoft.com/office/powerpoint/2010/main" val="107557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035A-59EC-3E83-72AB-57B110E8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D8343-65DF-59A8-9A79-2B86E058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video game industry sales from 1985 to 2016.</a:t>
            </a:r>
          </a:p>
          <a:p>
            <a:endParaRPr lang="en-US" dirty="0"/>
          </a:p>
          <a:p>
            <a:r>
              <a:rPr lang="en-US" dirty="0"/>
              <a:t>Features include: Name, Platform, Year, Genre, Publisher, NA Sales, EU Sales, JP Sales, Global Sales, Critic Score,  &amp; User Score.</a:t>
            </a:r>
          </a:p>
          <a:p>
            <a:endParaRPr lang="en-US" dirty="0"/>
          </a:p>
          <a:p>
            <a:r>
              <a:rPr lang="en-US" dirty="0"/>
              <a:t>Feature Generation: Units Sold, Difference in Scores, Critic Score Group, User Score Group.</a:t>
            </a:r>
          </a:p>
          <a:p>
            <a:endParaRPr lang="en-US" dirty="0"/>
          </a:p>
          <a:p>
            <a:r>
              <a:rPr lang="en-US" dirty="0"/>
              <a:t>Final Shape: (7786 rows,16 columns)</a:t>
            </a:r>
          </a:p>
        </p:txBody>
      </p:sp>
    </p:spTree>
    <p:extLst>
      <p:ext uri="{BB962C8B-B14F-4D97-AF65-F5344CB8AC3E}">
        <p14:creationId xmlns:p14="http://schemas.microsoft.com/office/powerpoint/2010/main" val="148851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E9C7-2653-6471-5B12-9DA1D37A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Critic Score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3B239-AD06-A6B6-D924-C0E6915C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97" y="1403614"/>
            <a:ext cx="2657671" cy="458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385D0-C0B5-6638-6543-55CE75A26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132" y="1307939"/>
            <a:ext cx="7406413" cy="3319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9DF19-3ABF-F633-7C48-5AB920D3E458}"/>
              </a:ext>
            </a:extLst>
          </p:cNvPr>
          <p:cNvSpPr txBox="1"/>
          <p:nvPr/>
        </p:nvSpPr>
        <p:spPr>
          <a:xfrm>
            <a:off x="1169043" y="4745620"/>
            <a:ext cx="6481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Legend of Zelda: Ocarina of Time  	Score: 99</a:t>
            </a:r>
          </a:p>
          <a:p>
            <a:r>
              <a:rPr lang="en-US" dirty="0"/>
              <a:t>Grand Theft Auto IV			Score: 98</a:t>
            </a:r>
          </a:p>
          <a:p>
            <a:r>
              <a:rPr lang="en-US" dirty="0"/>
              <a:t>Tony Hawk's Pro Skater 2			Score: 98</a:t>
            </a:r>
          </a:p>
          <a:p>
            <a:r>
              <a:rPr lang="en-US" dirty="0" err="1"/>
              <a:t>SoulCalibur</a:t>
            </a:r>
            <a:r>
              <a:rPr lang="en-US" dirty="0"/>
              <a:t>				Score: 98</a:t>
            </a:r>
          </a:p>
          <a:p>
            <a:r>
              <a:rPr lang="en-US" dirty="0"/>
              <a:t>Grand Theft Auto V			Score: 97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58C049-34D7-7869-E8B1-125CFB7EBDAE}"/>
              </a:ext>
            </a:extLst>
          </p:cNvPr>
          <p:cNvSpPr/>
          <p:nvPr/>
        </p:nvSpPr>
        <p:spPr>
          <a:xfrm>
            <a:off x="1169043" y="4722471"/>
            <a:ext cx="5833641" cy="16508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821A-4609-1E8A-E959-34E806D5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User score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A0283-A964-F577-154B-C24F5F66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29" y="1343317"/>
            <a:ext cx="2783923" cy="474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AE35C-805D-08EB-3B5D-3739FD1E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0" y="1493134"/>
            <a:ext cx="7310301" cy="3270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02A0A-F96C-7559-375B-BBD2E99CB249}"/>
              </a:ext>
            </a:extLst>
          </p:cNvPr>
          <p:cNvSpPr txBox="1"/>
          <p:nvPr/>
        </p:nvSpPr>
        <p:spPr>
          <a:xfrm>
            <a:off x="1195996" y="4826675"/>
            <a:ext cx="60998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Harvest Moon: Friends of Mineral Town	Score: 96</a:t>
            </a:r>
          </a:p>
          <a:p>
            <a:r>
              <a:rPr lang="en-US" dirty="0" err="1"/>
              <a:t>Botkai</a:t>
            </a:r>
            <a:r>
              <a:rPr lang="en-US" dirty="0"/>
              <a:t>: The Sun is in Your Hand		Score: 96</a:t>
            </a:r>
          </a:p>
          <a:p>
            <a:r>
              <a:rPr lang="en-US" dirty="0"/>
              <a:t>Golden Sun: The Lost Age		   	Score: 95</a:t>
            </a:r>
          </a:p>
          <a:p>
            <a:r>
              <a:rPr lang="en-US" dirty="0"/>
              <a:t>MLB </a:t>
            </a:r>
            <a:r>
              <a:rPr lang="en-US" dirty="0" err="1"/>
              <a:t>SlugFest</a:t>
            </a:r>
            <a:r>
              <a:rPr lang="en-US" dirty="0"/>
              <a:t> Loaded			Score: 95</a:t>
            </a:r>
          </a:p>
          <a:p>
            <a:r>
              <a:rPr lang="en-US" dirty="0"/>
              <a:t>Wade </a:t>
            </a:r>
            <a:r>
              <a:rPr lang="en-US" dirty="0" err="1"/>
              <a:t>Hixton’s</a:t>
            </a:r>
            <a:r>
              <a:rPr lang="en-US" dirty="0"/>
              <a:t> Counter Punch		Score: 95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C60B44-E669-70AA-05D2-11B68D7BF471}"/>
              </a:ext>
            </a:extLst>
          </p:cNvPr>
          <p:cNvSpPr/>
          <p:nvPr/>
        </p:nvSpPr>
        <p:spPr>
          <a:xfrm>
            <a:off x="1169043" y="4722471"/>
            <a:ext cx="5833641" cy="16508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4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2E4AC-EAD2-AE30-8DFD-73E950FC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Difference in scores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9046318-98A2-04B9-EBFA-C542C78F1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03" y="1884171"/>
            <a:ext cx="7149652" cy="34496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B50DF0-F3DE-3CF3-C495-D8890059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004" y="1455116"/>
            <a:ext cx="3160793" cy="4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5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2973-0B58-ACC0-8970-33661E4E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Global sales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B2C805-45C3-508B-11F9-66B4B162A6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3746" y="1667520"/>
            <a:ext cx="5021708" cy="32885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83102-F0D8-7608-F9C8-CA878F72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3" y="1667520"/>
            <a:ext cx="5775767" cy="32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59B10-0490-D3A0-5709-F44979E1A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41246"/>
              </p:ext>
            </p:extLst>
          </p:nvPr>
        </p:nvGraphicFramePr>
        <p:xfrm>
          <a:off x="960699" y="1412110"/>
          <a:ext cx="9965800" cy="49085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3160">
                  <a:extLst>
                    <a:ext uri="{9D8B030D-6E8A-4147-A177-3AD203B41FA5}">
                      <a16:colId xmlns:a16="http://schemas.microsoft.com/office/drawing/2014/main" val="1300702066"/>
                    </a:ext>
                  </a:extLst>
                </a:gridCol>
                <a:gridCol w="1993160">
                  <a:extLst>
                    <a:ext uri="{9D8B030D-6E8A-4147-A177-3AD203B41FA5}">
                      <a16:colId xmlns:a16="http://schemas.microsoft.com/office/drawing/2014/main" val="3603113758"/>
                    </a:ext>
                  </a:extLst>
                </a:gridCol>
                <a:gridCol w="1993160">
                  <a:extLst>
                    <a:ext uri="{9D8B030D-6E8A-4147-A177-3AD203B41FA5}">
                      <a16:colId xmlns:a16="http://schemas.microsoft.com/office/drawing/2014/main" val="897260895"/>
                    </a:ext>
                  </a:extLst>
                </a:gridCol>
                <a:gridCol w="1993160">
                  <a:extLst>
                    <a:ext uri="{9D8B030D-6E8A-4147-A177-3AD203B41FA5}">
                      <a16:colId xmlns:a16="http://schemas.microsoft.com/office/drawing/2014/main" val="3111552321"/>
                    </a:ext>
                  </a:extLst>
                </a:gridCol>
                <a:gridCol w="1993160">
                  <a:extLst>
                    <a:ext uri="{9D8B030D-6E8A-4147-A177-3AD203B41FA5}">
                      <a16:colId xmlns:a16="http://schemas.microsoft.com/office/drawing/2014/main" val="3216156902"/>
                    </a:ext>
                  </a:extLst>
                </a:gridCol>
              </a:tblGrid>
              <a:tr h="8207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ckwell" panose="02060603020205020403" pitchFamily="18" charset="77"/>
                        </a:rPr>
                        <a:t>Genre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77"/>
                        </a:rPr>
                        <a:t>Quantity Produced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77"/>
                        </a:rPr>
                        <a:t>Median Units Sold Per Year Per 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77"/>
                        </a:rPr>
                        <a:t>Median Units sold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77"/>
                        </a:rPr>
                        <a:t>Sales per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858423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Sports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51.43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760,000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39,085,714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1,954,285,714.29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763790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Action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68.56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560,000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38,391,111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1,919,555,555.56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8561249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Shooter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36.60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590,000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21,594,000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1,079,700,000.00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894162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Racing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29.68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560,000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16,621,818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831,090,909.09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964715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Platform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17.85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580,000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10,354,074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517,703,703.70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593119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Misc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19.13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540,000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10,327,500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516,375,000.00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00885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Role-Playing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28.14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335,000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9,426,207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471,310,344.83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017035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Fighting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17.28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470,000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8,121,600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406,080,000.00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80987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Simulation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12.04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480,000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5,777,778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288,888,888.89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605379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Adventure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12.92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190,000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2,454,167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122,708,333.33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13976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Strategy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13.61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120,000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1,633,043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  81,652,173.91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4170312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Puzzle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6.25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225,000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1,406,250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77"/>
                        </a:rPr>
                        <a:t> $          70,312,500.00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77833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8F9D01E-DFA8-ECE1-7A4A-ECDBB473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Global sales analysis cont.</a:t>
            </a:r>
          </a:p>
        </p:txBody>
      </p:sp>
    </p:spTree>
    <p:extLst>
      <p:ext uri="{BB962C8B-B14F-4D97-AF65-F5344CB8AC3E}">
        <p14:creationId xmlns:p14="http://schemas.microsoft.com/office/powerpoint/2010/main" val="573122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{95E1D4EA-E04C-E540-84FD-E9CBEA9356CC}tf10001070</Template>
  <TotalTime>536</TotalTime>
  <Words>642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Gaming industry disconnect</vt:lpstr>
      <vt:lpstr>Background</vt:lpstr>
      <vt:lpstr>Research questions</vt:lpstr>
      <vt:lpstr>Analysis</vt:lpstr>
      <vt:lpstr>Critic Score Analysis</vt:lpstr>
      <vt:lpstr>User score analysis</vt:lpstr>
      <vt:lpstr>Difference in scores</vt:lpstr>
      <vt:lpstr>Global sales analysis</vt:lpstr>
      <vt:lpstr>Global sales analysis cont.</vt:lpstr>
      <vt:lpstr>regplots</vt:lpstr>
      <vt:lpstr>Correlation matrix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industry disconnect</dc:title>
  <dc:creator>Joaquin Gomez</dc:creator>
  <cp:lastModifiedBy>Joaquin Gomez</cp:lastModifiedBy>
  <cp:revision>9</cp:revision>
  <dcterms:created xsi:type="dcterms:W3CDTF">2022-04-21T19:32:27Z</dcterms:created>
  <dcterms:modified xsi:type="dcterms:W3CDTF">2022-04-25T01:51:39Z</dcterms:modified>
</cp:coreProperties>
</file>